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613" r:id="rId2"/>
    <p:sldId id="617" r:id="rId3"/>
    <p:sldId id="618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3" r:id="rId12"/>
    <p:sldId id="394" r:id="rId13"/>
    <p:sldId id="395" r:id="rId14"/>
    <p:sldId id="398" r:id="rId15"/>
    <p:sldId id="399" r:id="rId16"/>
    <p:sldId id="401" r:id="rId17"/>
    <p:sldId id="439" r:id="rId18"/>
    <p:sldId id="402" r:id="rId19"/>
    <p:sldId id="404" r:id="rId20"/>
    <p:sldId id="405" r:id="rId21"/>
    <p:sldId id="406" r:id="rId22"/>
    <p:sldId id="408" r:id="rId23"/>
    <p:sldId id="409" r:id="rId24"/>
    <p:sldId id="411" r:id="rId25"/>
    <p:sldId id="436" r:id="rId26"/>
    <p:sldId id="437" r:id="rId27"/>
    <p:sldId id="438" r:id="rId28"/>
    <p:sldId id="424" r:id="rId29"/>
    <p:sldId id="425" r:id="rId30"/>
    <p:sldId id="426" r:id="rId31"/>
    <p:sldId id="427" r:id="rId32"/>
    <p:sldId id="428" r:id="rId33"/>
    <p:sldId id="432" r:id="rId34"/>
    <p:sldId id="433" r:id="rId35"/>
    <p:sldId id="434" r:id="rId36"/>
    <p:sldId id="43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0"/>
    <p:restoredTop sz="80759"/>
  </p:normalViewPr>
  <p:slideViewPr>
    <p:cSldViewPr snapToGrid="0">
      <p:cViewPr varScale="1">
        <p:scale>
          <a:sx n="104" d="100"/>
          <a:sy n="104" d="100"/>
        </p:scale>
        <p:origin x="1872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giving me this opportunity to present Taskflow. This is a project motivated by parallelizing CAD and has gained quite a lot of success. I am going to present Taskflow works and hopefully we can brainstorm some collaboration topics. </a:t>
            </a:r>
          </a:p>
          <a:p>
            <a:endParaRPr lang="en-US" dirty="0"/>
          </a:p>
          <a:p>
            <a:r>
              <a:rPr lang="en-US" dirty="0"/>
              <a:t>Taskflow is a general-purpose parallel and heterogeneous task computing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1BDC24-CB35-4F0B-AD54-1637C649019D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055DDF-5711-4F38-B230-A7F9299CD3C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C4452-C16C-47D3-BAC2-91313F577BF0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E3A39-8651-4861-9350-DEEEFBA9FC3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51DAA5-CCE2-47B2-A2C1-6F59C947A3F0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1D3140-4CEE-4927-8DFC-C39B176303B0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8CC9EC-8A50-4967-A4B0-16683516FF5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186E3-8FF7-440E-B356-932D8118311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908536-DE3C-4406-AD6C-02735CF3BE47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1DA3C-2231-44C8-B4BA-E8D69011C6D5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5A64A4-F31B-4941-BC52-5616A914D56A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F453B-456B-453C-A43F-7C96719BF299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2E5BF-9A45-4B49-B017-F961A55E9F1B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4C60BF-94A4-4538-8908-FCF18A79CAE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CA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Asymptotic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692696"/>
            <a:ext cx="5341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.3.3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3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143251" y="3141664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141664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  and   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4329" y="2650561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case,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Suppose however, that the coefficients of the leading terms were different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proportionally larger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dirty="0">
                <a:latin typeface="Arial" charset="0"/>
                <a:cs typeface="Arial" charset="0"/>
              </a:rPr>
              <a:t>We will now look at two examples: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A comparison of selection sort and bubble sort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A comparison of insertion sort and </a:t>
            </a:r>
            <a:r>
              <a:rPr lang="en-CA" dirty="0" err="1">
                <a:latin typeface="Arial" charset="0"/>
                <a:cs typeface="Arial" charset="0"/>
              </a:rPr>
              <a:t>quicksort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Suppose we had two algorithms which sorted a 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and the run time (in </a:t>
            </a:r>
            <a:r>
              <a:rPr lang="pt-BR" dirty="0">
                <a:latin typeface="Symbol" panose="05050102010706020507" pitchFamily="18" charset="2"/>
                <a:cs typeface="Arial" charset="0"/>
              </a:rPr>
              <a:t>m</a:t>
            </a:r>
            <a:r>
              <a:rPr lang="pt-BR" dirty="0">
                <a:latin typeface="Times New Roman" pitchFamily="18" charset="0"/>
                <a:cs typeface="Arial" charset="0"/>
              </a:rPr>
              <a:t>s) </a:t>
            </a:r>
            <a:r>
              <a:rPr lang="en-US" dirty="0">
                <a:latin typeface="Arial" charset="0"/>
                <a:cs typeface="Arial" charset="0"/>
              </a:rPr>
              <a:t>is given by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       		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	= 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4.7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0.5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+ 5	</a:t>
            </a:r>
            <a:r>
              <a:rPr lang="en-US" dirty="0">
                <a:latin typeface="Arial" charset="0"/>
                <a:cs typeface="Arial" charset="0"/>
              </a:rPr>
              <a:t>Bubble sort </a:t>
            </a:r>
            <a:endParaRPr lang="pt-BR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 		 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best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	= 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3.8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+ 0.5</a:t>
            </a:r>
            <a:r>
              <a:rPr lang="pt-BR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+ 5</a:t>
            </a:r>
          </a:p>
          <a:p>
            <a:pPr>
              <a:buFontTx/>
              <a:buNone/>
            </a:pP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       		       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	= 4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+ 14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+ 12	</a:t>
            </a:r>
            <a:r>
              <a:rPr lang="pt-BR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Selection sort </a:t>
            </a:r>
            <a:endParaRPr lang="pt-BR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smaller the value, the fewer instructions are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≤ 21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srgbClr val="3333CC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≥</a:t>
            </a:r>
            <a:r>
              <a:rPr lang="en-US" dirty="0">
                <a:latin typeface="Times New Roman" pitchFamily="18" charset="0"/>
                <a:cs typeface="Arial" charset="0"/>
              </a:rPr>
              <a:t> 22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With small values of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, the algorithm described by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requires more instructions than even the worst-case for bubble sort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8864" y="2564904"/>
            <a:ext cx="434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Near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worst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 ≈  1.175 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best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 ≈  0.95 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s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pt-BR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pt-BR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760" y="2650560"/>
            <a:ext cx="43815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this topic, we will look at: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Justification for analysis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Quadratic and polynomial growth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Counting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Is this a serious difference between these two algorithms?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Because we can count the number instructions, we can also estimate how much time is required to run one of these algorithms on a computer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Suppose we have a </a:t>
            </a:r>
            <a:r>
              <a:rPr lang="en-US">
                <a:latin typeface="Times New Roman" pitchFamily="18" charset="0"/>
                <a:cs typeface="Arial" charset="0"/>
              </a:rPr>
              <a:t>1 GHz</a:t>
            </a:r>
            <a:r>
              <a:rPr lang="en-US">
                <a:latin typeface="Arial" charset="0"/>
                <a:cs typeface="Arial" charset="0"/>
              </a:rPr>
              <a:t> computer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time (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>
                <a:latin typeface="Arial" charset="0"/>
                <a:cs typeface="Arial" charset="0"/>
              </a:rPr>
              <a:t>) required to sort a list of up to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10 000</a:t>
            </a:r>
            <a:r>
              <a:rPr lang="en-US">
                <a:latin typeface="Arial" charset="0"/>
                <a:cs typeface="Arial" charset="0"/>
              </a:rPr>
              <a:t> objects is under half a second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4697" y="2624136"/>
            <a:ext cx="44100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To sort a list with one million elements, it will take about 1</a:t>
            </a:r>
            <a:r>
              <a:rPr lang="en-US" dirty="0">
                <a:latin typeface="Times New Roman" pitchFamily="18" charset="0"/>
                <a:cs typeface="Arial" charset="0"/>
              </a:rPr>
              <a:t> 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8432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1048" y="2379945"/>
            <a:ext cx="4528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927649" y="6237312"/>
            <a:ext cx="703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/>
              <a:t>Bubble sort could, under some conditions, 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200 s</a:t>
            </a:r>
            <a:r>
              <a:rPr lang="en-US" dirty="0"/>
              <a:t> faster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running selection sort on a faster computer?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large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selection sort on a faster computer will always be faster than bubble sort</a:t>
            </a:r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985" y="2780929"/>
            <a:ext cx="44672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Justification?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If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 i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>
                <a:latin typeface="Times New Roman" pitchFamily="18" charset="0"/>
                <a:cs typeface="Arial" charset="0"/>
              </a:rPr>
              <a:t>k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k</a:t>
            </a:r>
            <a:r>
              <a:rPr lang="en-US">
                <a:latin typeface="Times New Roman" pitchFamily="18" charset="0"/>
                <a:cs typeface="Arial" charset="0"/>
              </a:rPr>
              <a:t> + </a:t>
            </a:r>
            <a:r>
              <a:rPr lang="en-US">
                <a:latin typeface="Arial" charset="0"/>
                <a:cs typeface="Arial" charset="0"/>
              </a:rPr>
              <a:t>··· and </a:t>
            </a:r>
            <a:r>
              <a:rPr lang="en-US" i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 i="1">
                <a:latin typeface="Times New Roman" pitchFamily="18" charset="0"/>
                <a:cs typeface="Arial" charset="0"/>
              </a:rPr>
              <a:t>b</a:t>
            </a:r>
            <a:r>
              <a:rPr lang="en-US" i="1" baseline="-25000">
                <a:latin typeface="Times New Roman" pitchFamily="18" charset="0"/>
                <a:cs typeface="Arial" charset="0"/>
              </a:rPr>
              <a:t>k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k</a:t>
            </a:r>
            <a:r>
              <a:rPr lang="en-US">
                <a:latin typeface="Times New Roman" pitchFamily="18" charset="0"/>
                <a:cs typeface="Arial" charset="0"/>
              </a:rPr>
              <a:t> + </a:t>
            </a:r>
            <a:r>
              <a:rPr lang="en-US">
                <a:latin typeface="Arial" charset="0"/>
                <a:cs typeface="Arial" charset="0"/>
              </a:rPr>
              <a:t>···, 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for large enough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, it will always be true that</a:t>
            </a:r>
          </a:p>
          <a:p>
            <a:pPr lvl="1" algn="ctr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&lt;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where we choose</a:t>
            </a:r>
          </a:p>
          <a:p>
            <a:pPr lvl="1" algn="ctr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 i="1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>
                <a:latin typeface="Times New Roman" pitchFamily="18" charset="0"/>
                <a:cs typeface="Arial" charset="0"/>
              </a:rPr>
              <a:t>k</a:t>
            </a:r>
            <a:r>
              <a:rPr lang="en-US" i="1">
                <a:latin typeface="Times New Roman" pitchFamily="18" charset="0"/>
                <a:cs typeface="Arial" charset="0"/>
              </a:rPr>
              <a:t>/b</a:t>
            </a:r>
            <a:r>
              <a:rPr lang="en-US" i="1" baseline="-25000">
                <a:latin typeface="Times New Roman" pitchFamily="18" charset="0"/>
                <a:cs typeface="Arial" charset="0"/>
              </a:rPr>
              <a:t>k</a:t>
            </a:r>
            <a:r>
              <a:rPr lang="en-US">
                <a:latin typeface="Times New Roman" pitchFamily="18" charset="0"/>
                <a:cs typeface="Arial" charset="0"/>
              </a:rPr>
              <a:t> + 1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this case, we only need a computer which is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times faster (or slower)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Question: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Is a linear search comparable to a binary search?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Can we just run a linear search on a slower computer?</a:t>
            </a:r>
            <a:endParaRPr lang="en-US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another example: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Compare the number of instructions required for insertion sort and for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Both functions are concave up, although one more than the other</a:t>
            </a:r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3793" y="3111202"/>
            <a:ext cx="41243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080" y="3111202"/>
            <a:ext cx="41338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Insertion sort, however, is growing at a rate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while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grows at a rate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Never-the-less, the graphic suggests it is more useful to use insertion sort when sorting small lists—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has a large overhead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9" y="3140968"/>
            <a:ext cx="41433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Counting Instructions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If the size of the list is too large (greater than 20), the additional overhead of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quickly becomes insignificant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 err="1">
                <a:latin typeface="Arial" charset="0"/>
                <a:cs typeface="Arial" charset="0"/>
              </a:rPr>
              <a:t>quicksort</a:t>
            </a:r>
            <a:r>
              <a:rPr lang="en-US" dirty="0">
                <a:latin typeface="Arial" charset="0"/>
                <a:cs typeface="Arial" charset="0"/>
              </a:rPr>
              <a:t> algorithm becomes significantly more efficient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Question:  can we just buy a faster computer?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– 4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 323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– 4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+ 43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+ 61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+ 7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are 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>
                <a:latin typeface="Arial" charset="0"/>
                <a:cs typeface="Arial" charset="0"/>
              </a:rPr>
              <a:t>	E.g</a:t>
            </a:r>
            <a:r>
              <a:rPr lang="en-US">
                <a:latin typeface="Arial" charset="0"/>
                <a:cs typeface="Arial" charset="0"/>
              </a:rPr>
              <a:t>., </a:t>
            </a:r>
            <a:r>
              <a:rPr lang="en-US">
                <a:latin typeface="Times New Roman" pitchFamily="18" charset="0"/>
                <a:cs typeface="Arial" charset="0"/>
              </a:rPr>
              <a:t>42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+ 32 =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( 323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– 4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 + 43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Recall that with the equivalence class of all 19-year olds, we only had to pick one such student?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Similarly, we will select just one element to represent the entire class of these functions: 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We could chose any function, but this is the simplest</a:t>
            </a:r>
            <a:endParaRPr lang="en-US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121E-ECA1-344F-9B03-727EF637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A729-6FB4-9A40-87A0-69FE72F4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Suppose we have two algorithms, how can we tell which is better?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6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			</a:t>
            </a:r>
            <a:r>
              <a:rPr lang="en-US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		</a:t>
            </a:r>
            <a:r>
              <a:rPr lang="en-US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			</a:t>
            </a:r>
            <a:r>
              <a:rPr lang="en-US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Times New Roman" pitchFamily="18" charset="0"/>
                <a:cs typeface="Arial" charset="0"/>
              </a:rPr>
              <a:t>ln(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))		</a:t>
            </a:r>
            <a:r>
              <a:rPr lang="en-US">
                <a:latin typeface="Arial" charset="0"/>
                <a:cs typeface="Arial" charset="0"/>
              </a:rPr>
              <a:t>“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log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Arial" charset="0"/>
                <a:cs typeface="Arial" charset="0"/>
              </a:rPr>
              <a:t>”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)			</a:t>
            </a:r>
            <a:r>
              <a:rPr lang="en-US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Times New Roman" pitchFamily="18" charset="0"/>
                <a:cs typeface="Arial" charset="0"/>
              </a:rPr>
              <a:t>)			</a:t>
            </a:r>
            <a:r>
              <a:rPr lang="en-US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Times New Roman" pitchFamily="18" charset="0"/>
                <a:cs typeface="Arial" charset="0"/>
              </a:rPr>
              <a:t>, e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>
                <a:latin typeface="Times New Roman" pitchFamily="18" charset="0"/>
                <a:cs typeface="Arial" charset="0"/>
              </a:rPr>
              <a:t>n</a:t>
            </a:r>
            <a:r>
              <a:rPr lang="en-US" i="1">
                <a:latin typeface="Times New Roman" pitchFamily="18" charset="0"/>
                <a:cs typeface="Arial" charset="0"/>
              </a:rPr>
              <a:t>, ...</a:t>
            </a:r>
            <a:r>
              <a:rPr lang="en-US">
                <a:latin typeface="Times New Roman" pitchFamily="18" charset="0"/>
                <a:cs typeface="Arial" charset="0"/>
              </a:rPr>
              <a:t>		</a:t>
            </a:r>
            <a:r>
              <a:rPr lang="en-US">
                <a:latin typeface="Arial" charset="0"/>
                <a:cs typeface="Arial" charset="0"/>
              </a:rPr>
              <a:t>exponential</a:t>
            </a:r>
            <a:endParaRPr lang="en-US" baseline="300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Alternatively,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However, we will see that it is almost universally undesirable to have an exponentially growing function!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57090"/>
              </p:ext>
            </p:extLst>
          </p:nvPr>
        </p:nvGraphicFramePr>
        <p:xfrm>
          <a:off x="3441144" y="3464717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144" y="3464717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Plotting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on the range </a:t>
            </a:r>
            <a:r>
              <a:rPr lang="en-US" dirty="0">
                <a:latin typeface="Times New Roman" pitchFamily="18" charset="0"/>
                <a:cs typeface="Arial" charset="0"/>
              </a:rPr>
              <a:t>[1, 10]</a:t>
            </a:r>
            <a:r>
              <a:rPr lang="en-US" dirty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809" y="2636913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shown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3" y="3214689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We will use Landau symbols to describe the complexity of algorithms</a:t>
            </a:r>
          </a:p>
          <a:p>
            <a:pPr lvl="1"/>
            <a:r>
              <a:rPr lang="en-CA">
                <a:latin typeface="Arial" charset="0"/>
                <a:cs typeface="Arial" charset="0"/>
              </a:rPr>
              <a:t>E.g., adding a list of 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latin typeface="Arial" charset="0"/>
                <a:cs typeface="Arial" charset="0"/>
              </a:rPr>
              <a:t> doubles will be said to be a </a:t>
            </a:r>
            <a:r>
              <a:rPr lang="en-CA">
                <a:latin typeface="Symbol" pitchFamily="18" charset="2"/>
                <a:cs typeface="Arial" charset="0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>
                <a:latin typeface="Arial" charset="0"/>
                <a:cs typeface="Arial" charset="0"/>
              </a:rPr>
              <a:t> algorithm</a:t>
            </a:r>
          </a:p>
          <a:p>
            <a:pPr lvl="1"/>
            <a:endParaRPr lang="en-CA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An algorithm is said to have </a:t>
            </a:r>
            <a:r>
              <a:rPr lang="en-CA" i="1">
                <a:latin typeface="Arial" charset="0"/>
                <a:cs typeface="Arial" charset="0"/>
              </a:rPr>
              <a:t>polynomial time complexity</a:t>
            </a:r>
            <a:r>
              <a:rPr lang="en-CA">
                <a:latin typeface="Arial" charset="0"/>
                <a:cs typeface="Arial" charset="0"/>
              </a:rPr>
              <a:t> if its run-time may be described by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>
                <a:latin typeface="Arial" charset="0"/>
                <a:cs typeface="Arial" charset="0"/>
              </a:rPr>
              <a:t> for some fixed 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>
                <a:latin typeface="Arial" charset="0"/>
                <a:cs typeface="Arial" charset="0"/>
              </a:rPr>
              <a:t>We will consider such algorithms to be </a:t>
            </a:r>
            <a:r>
              <a:rPr lang="en-CA" i="1">
                <a:latin typeface="Arial" charset="0"/>
                <a:cs typeface="Arial" charset="0"/>
              </a:rPr>
              <a:t>efficient</a:t>
            </a:r>
            <a:endParaRPr lang="en-CA">
              <a:latin typeface="Arial" charset="0"/>
              <a:cs typeface="Arial" charset="0"/>
            </a:endParaRPr>
          </a:p>
          <a:p>
            <a:pPr lvl="1"/>
            <a:endParaRPr lang="en-CA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>
                <a:latin typeface="Arial" charset="0"/>
                <a:cs typeface="Arial" charset="0"/>
              </a:rPr>
              <a:t> </a:t>
            </a:r>
            <a:r>
              <a:rPr lang="en-CA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>
                <a:latin typeface="Arial" charset="0"/>
                <a:cs typeface="Arial" charset="0"/>
              </a:rPr>
              <a:t>Best run time:  </a:t>
            </a:r>
            <a:r>
              <a:rPr lang="en-CA">
                <a:latin typeface="Symbol" pitchFamily="18" charset="2"/>
                <a:cs typeface="Times New Roman" pitchFamily="18" charset="0"/>
              </a:rPr>
              <a:t>Q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)</a:t>
            </a:r>
            <a:endParaRPr lang="en-CA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7" y="2852936"/>
            <a:ext cx="6200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Algorithm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Warning:  don’t call a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quadratic</a:t>
            </a:r>
            <a:r>
              <a:rPr lang="en-US" dirty="0">
                <a:latin typeface="Arial" charset="0"/>
                <a:cs typeface="Arial" charset="0"/>
              </a:rPr>
              <a:t> curve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“exponential”</a:t>
            </a:r>
            <a:r>
              <a:rPr lang="en-US" dirty="0">
                <a:latin typeface="Arial" charset="0"/>
                <a:cs typeface="Arial" charset="0"/>
              </a:rPr>
              <a:t>, either...please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this class, we have: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Introducing some new ones:  </a:t>
            </a:r>
            <a:r>
              <a:rPr lang="en-US" dirty="0">
                <a:latin typeface="Times New Roman" pitchFamily="18" charset="0"/>
                <a:cs typeface="Arial" charset="0"/>
              </a:rPr>
              <a:t>o  O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Symbol" pitchFamily="18" charset="2"/>
                <a:cs typeface="Arial" charset="0"/>
              </a:rPr>
              <a:t> Q  W  w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Discussed how to use these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Looked at the equivalence relations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03388" y="692696"/>
            <a:ext cx="651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2.3.1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Maximum Value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the time taken to find the largest object in an array of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random integers will take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operations</a:t>
            </a:r>
          </a:p>
          <a:p>
            <a:pPr>
              <a:buFontTx/>
              <a:buNone/>
            </a:pPr>
            <a:endParaRPr lang="en-US" sz="16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int find_max( int *array, int n ) {</a:t>
            </a:r>
          </a:p>
          <a:p>
            <a:pPr>
              <a:buFontTx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    int max = array[0];</a:t>
            </a:r>
          </a:p>
          <a:p>
            <a:pPr>
              <a:buFontTx/>
              <a:buNone/>
            </a:pPr>
            <a:endParaRPr 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    for ( int i = 1; i &lt; n; ++i ) {</a:t>
            </a:r>
          </a:p>
          <a:p>
            <a:pPr>
              <a:buFontTx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        if ( array[i] &gt; max ) {</a:t>
            </a:r>
          </a:p>
          <a:p>
            <a:pPr>
              <a:buFontTx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            max = array[i];</a:t>
            </a:r>
          </a:p>
          <a:p>
            <a:pPr>
              <a:buFontTx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        }</a:t>
            </a:r>
          </a:p>
          <a:p>
            <a:pPr>
              <a:buFontTx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    return max;</a:t>
            </a:r>
          </a:p>
          <a:p>
            <a:pPr>
              <a:buFontTx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03388" y="692696"/>
            <a:ext cx="651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2.3.1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Maximum Value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One comment: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class, we will look at both simple C++ arrays and the standard template library (STL) structures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Instead of using </a:t>
            </a:r>
            <a:r>
              <a:rPr lang="en-US">
                <a:latin typeface="Arial" charset="0"/>
                <a:cs typeface="Arial" charset="0"/>
              </a:rPr>
              <a:t>the built-in array</a:t>
            </a:r>
            <a:r>
              <a:rPr lang="en-US" dirty="0">
                <a:latin typeface="Arial" charset="0"/>
                <a:cs typeface="Arial" charset="0"/>
              </a:rPr>
              <a:t>, we could use the STL </a:t>
            </a:r>
            <a:r>
              <a:rPr lang="en-US" b="1" dirty="0">
                <a:latin typeface="Courier New" pitchFamily="49" charset="0"/>
                <a:cs typeface="Arial" charset="0"/>
              </a:rPr>
              <a:t>vector</a:t>
            </a:r>
            <a:r>
              <a:rPr lang="en-US" dirty="0">
                <a:latin typeface="Arial" charset="0"/>
                <a:cs typeface="Arial" charset="0"/>
              </a:rPr>
              <a:t> class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b="1" dirty="0">
                <a:latin typeface="Courier New" pitchFamily="49" charset="0"/>
                <a:cs typeface="Arial" charset="0"/>
              </a:rPr>
              <a:t>vector</a:t>
            </a:r>
            <a:r>
              <a:rPr lang="en-US" dirty="0">
                <a:latin typeface="Arial" charset="0"/>
                <a:cs typeface="Arial" charset="0"/>
              </a:rPr>
              <a:t> class is closer to the C#/Java array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03388" y="692696"/>
            <a:ext cx="651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2.3.1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Maximum Value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#include &lt;vector&gt;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latin typeface="Consolas" pitchFamily="49" charset="0"/>
                <a:cs typeface="Arial" charset="0"/>
              </a:rPr>
              <a:t>find_max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std</a:t>
            </a:r>
            <a:r>
              <a:rPr lang="en-US" sz="1400" dirty="0">
                <a:latin typeface="Consolas" pitchFamily="49" charset="0"/>
                <a:cs typeface="Arial" charset="0"/>
              </a:rPr>
              <a:t>::vector&lt;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&gt; array )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if 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array.size</a:t>
            </a:r>
            <a:r>
              <a:rPr lang="en-US" sz="1400" dirty="0">
                <a:latin typeface="Consolas" pitchFamily="49" charset="0"/>
                <a:cs typeface="Arial" charset="0"/>
              </a:rPr>
              <a:t>() == 0 )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throw underflow();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max = array[0];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for 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latin typeface="Consolas" pitchFamily="49" charset="0"/>
                <a:cs typeface="Arial" charset="0"/>
              </a:rPr>
              <a:t> = 1;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latin typeface="Consolas" pitchFamily="49" charset="0"/>
                <a:cs typeface="Arial" charset="0"/>
              </a:rPr>
              <a:t>array.size</a:t>
            </a:r>
            <a:r>
              <a:rPr lang="en-US" sz="1400" dirty="0">
                <a:latin typeface="Consolas" pitchFamily="49" charset="0"/>
                <a:cs typeface="Arial" charset="0"/>
              </a:rPr>
              <a:t>(); ++</a:t>
            </a:r>
            <a:r>
              <a:rPr lang="en-US" sz="1400" dirty="0" err="1"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if ( array[</a:t>
            </a:r>
            <a:r>
              <a:rPr lang="en-US" sz="1400" dirty="0" err="1"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latin typeface="Consolas" pitchFamily="49" charset="0"/>
                <a:cs typeface="Arial" charset="0"/>
              </a:rPr>
              <a:t>] &gt; max ) {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    max = array[</a:t>
            </a:r>
            <a:r>
              <a:rPr lang="en-US" sz="1400" dirty="0" err="1"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    }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    return max;</a:t>
            </a:r>
          </a:p>
          <a:p>
            <a:pPr>
              <a:buFontTx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	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Linear and binary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There are other algorithms which are significantly faster as the problem size increases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plot shows maximum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and average number of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comparisons to find an entry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in a sorted array of size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</a:p>
          <a:p>
            <a:pPr lvl="1"/>
            <a:r>
              <a:rPr lang="en-US">
                <a:solidFill>
                  <a:srgbClr val="3333CC"/>
                </a:solidFill>
                <a:latin typeface="Arial" charset="0"/>
                <a:cs typeface="Arial" charset="0"/>
              </a:rPr>
              <a:t>Linear search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Binary search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256588" y="63087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n</a:t>
            </a: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016" y="2492896"/>
            <a:ext cx="38481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Given an algorithm: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We need to be able to describe these values mathematically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We need a systematic means of using the description of the algorithm together with the properties of an associated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We need to do this in a machine-independent way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this, we need Landau symbols and the associated asymptotic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2013</Words>
  <Application>Microsoft Macintosh PowerPoint</Application>
  <PresentationFormat>Widescreen</PresentationFormat>
  <Paragraphs>263</Paragraphs>
  <Slides>36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Equation</vt:lpstr>
      <vt:lpstr>CS 2420: Asymptotic Analysis</vt:lpstr>
      <vt:lpstr>Outline</vt:lpstr>
      <vt:lpstr>Motivation</vt:lpstr>
      <vt:lpstr>Asymptotic Analysis</vt:lpstr>
      <vt:lpstr>Maximum Value</vt:lpstr>
      <vt:lpstr>Maximum Value</vt:lpstr>
      <vt:lpstr>Maximum Value</vt:lpstr>
      <vt:lpstr>Linear and binary search</vt:lpstr>
      <vt:lpstr>Asymptotic Analysis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Examples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Counting Instructions</vt:lpstr>
      <vt:lpstr>Big-Q as an Equivalence Relation</vt:lpstr>
      <vt:lpstr>Big-Q as an Equivalence Relation</vt:lpstr>
      <vt:lpstr>Big-Q as an Equivalence Relation</vt:lpstr>
      <vt:lpstr>Logarithms and Exponentials</vt:lpstr>
      <vt:lpstr>Logarithms and Exponentials</vt:lpstr>
      <vt:lpstr>Little-o as a Weak Ordering</vt:lpstr>
      <vt:lpstr>Algorithms Analysis</vt:lpstr>
      <vt:lpstr>Algorithm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714</cp:revision>
  <cp:lastPrinted>2021-08-18T02:54:38Z</cp:lastPrinted>
  <dcterms:created xsi:type="dcterms:W3CDTF">2021-01-05T18:50:35Z</dcterms:created>
  <dcterms:modified xsi:type="dcterms:W3CDTF">2021-08-25T00:19:47Z</dcterms:modified>
</cp:coreProperties>
</file>