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613" r:id="rId2"/>
    <p:sldId id="617" r:id="rId3"/>
    <p:sldId id="618" r:id="rId4"/>
    <p:sldId id="619" r:id="rId5"/>
    <p:sldId id="620" r:id="rId6"/>
    <p:sldId id="431" r:id="rId7"/>
    <p:sldId id="465" r:id="rId8"/>
    <p:sldId id="460" r:id="rId9"/>
    <p:sldId id="461" r:id="rId10"/>
    <p:sldId id="432" r:id="rId11"/>
    <p:sldId id="464" r:id="rId12"/>
    <p:sldId id="466" r:id="rId13"/>
    <p:sldId id="468" r:id="rId14"/>
    <p:sldId id="459" r:id="rId15"/>
    <p:sldId id="458" r:id="rId16"/>
    <p:sldId id="447" r:id="rId17"/>
    <p:sldId id="448" r:id="rId18"/>
    <p:sldId id="449" r:id="rId19"/>
    <p:sldId id="450" r:id="rId20"/>
    <p:sldId id="451" r:id="rId21"/>
    <p:sldId id="454" r:id="rId22"/>
    <p:sldId id="455" r:id="rId23"/>
    <p:sldId id="4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AE1"/>
    <a:srgbClr val="FFFFFF"/>
    <a:srgbClr val="D7E9ED"/>
    <a:srgbClr val="95C5CF"/>
    <a:srgbClr val="4A94A4"/>
    <a:srgbClr val="428592"/>
    <a:srgbClr val="26525B"/>
    <a:srgbClr val="000000"/>
    <a:srgbClr val="26525A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/>
    <p:restoredTop sz="80759"/>
  </p:normalViewPr>
  <p:slideViewPr>
    <p:cSldViewPr snapToGrid="0">
      <p:cViewPr varScale="1">
        <p:scale>
          <a:sx n="104" d="100"/>
          <a:sy n="104" d="100"/>
        </p:scale>
        <p:origin x="1872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75" d="100"/>
          <a:sy n="175" d="100"/>
        </p:scale>
        <p:origin x="3392" y="-1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3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C471E-D4F7-4A87-A390-15459752A6A6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8EAF07-42A8-4C5A-98DF-E0BB46C31A2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72550-1D85-449B-B954-2F989E193FAB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51F235-F880-4231-B03D-C4C40DAE84B7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F5B5F0-038E-4B9C-B5FB-EEB576AC118E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D20F01-A9F1-490E-8949-13A34B54F84F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28266B-C180-4053-AB6F-6C59258BBB8E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92115-4EA5-445F-8949-D3CA6711CB5D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E3DEC3-DEDF-4B8E-AFF0-6C10C64BE3E1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C471E-D4F7-4A87-A390-15459752A6A6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3C471E-D4F7-4A87-A390-15459752A6A6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4EAE20-62FB-4D03-8A68-1F85D486D0E9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B3C9-7587-400B-9089-7D6809A8E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490DD-AF35-4587-B9D1-45880B35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7CEA-0F08-414B-85DA-AD475AA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E4A9-EA34-4567-B147-19B31A8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BDAB-5AE3-464F-850D-FA7CF8C0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77-0EC0-6B43-881F-20D3F586D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026" b="22635"/>
          <a:stretch/>
        </p:blipFill>
        <p:spPr>
          <a:xfrm>
            <a:off x="0" y="4470400"/>
            <a:ext cx="12192000" cy="2387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922828-6DB3-BB47-A5D5-D16685AE1266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496618"/>
            <a:ext cx="914400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AD06-00F0-4163-B5B0-388C5E99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00647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1320-718B-4A8C-BCD6-5C636262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ED62-8EC8-4837-8D9D-83B8B216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C281-F3EB-4689-82AE-7DF691AE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9F5B2-7E66-4A6D-B7E7-BDCF7CB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ster_bluesidebar.eps">
            <a:extLst>
              <a:ext uri="{FF2B5EF4-FFF2-40B4-BE49-F238E27FC236}">
                <a16:creationId xmlns:a16="http://schemas.microsoft.com/office/drawing/2014/main" id="{C67F982E-175C-854E-AE44-6563B6026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70945F8-FA5E-BD4C-B85E-079CF68BD32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37457"/>
            <a:ext cx="105156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lis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026E-7F51-6F43-8EE2-36F321A3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778475"/>
            <a:ext cx="10401300" cy="1402749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CS 2420: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9274-9BB6-0B4C-9E6B-40385AF91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0507"/>
            <a:ext cx="9144000" cy="1655762"/>
          </a:xfrm>
        </p:spPr>
        <p:txBody>
          <a:bodyPr>
            <a:normAutofit/>
          </a:bodyPr>
          <a:lstStyle/>
          <a:p>
            <a:r>
              <a:rPr lang="en-US" sz="2600" dirty="0"/>
              <a:t>Dr. Tsung-Wei (TW) Huang</a:t>
            </a:r>
          </a:p>
          <a:p>
            <a:r>
              <a:rPr lang="en-US" sz="2600" dirty="0"/>
              <a:t>Department of Electrical and Computer Engineering</a:t>
            </a:r>
          </a:p>
          <a:p>
            <a:r>
              <a:rPr lang="en-US" sz="2600" dirty="0"/>
              <a:t>University of Utah, Salt Lake City, UT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391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Doubly linked lists</a:t>
            </a:r>
          </a:p>
        </p:txBody>
      </p:sp>
      <p:pic>
        <p:nvPicPr>
          <p:cNvPr id="12" name="Picture 6" descr="C:\Users\dwharder\Desktop\l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22" y="5096700"/>
            <a:ext cx="8117307" cy="126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27001"/>
              </p:ext>
            </p:extLst>
          </p:nvPr>
        </p:nvGraphicFramePr>
        <p:xfrm>
          <a:off x="838199" y="1556792"/>
          <a:ext cx="10515599" cy="2574037"/>
        </p:xfrm>
        <a:graphic>
          <a:graphicData uri="http://schemas.openxmlformats.org/drawingml/2006/table">
            <a:tbl>
              <a:tblPr/>
              <a:tblGrid>
                <a:gridCol w="249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Front/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Back/</a:t>
                      </a:r>
                      <a:r>
                        <a:rPr lang="en-CA" sz="20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Find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kumimoji="0" lang="en-CA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Q(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38199" y="4420796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aseline="30000" dirty="0"/>
              <a:t>*</a:t>
            </a:r>
            <a:r>
              <a:rPr lang="en-CA" sz="2400" baseline="30000" dirty="0"/>
              <a:t> </a:t>
            </a:r>
            <a:r>
              <a:rPr lang="en-CA" sz="2400" dirty="0"/>
              <a:t>These assume we have already accessed the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2400" baseline="30000" dirty="0"/>
              <a:t>th</a:t>
            </a:r>
            <a:r>
              <a:rPr lang="en-CA" sz="2400" dirty="0"/>
              <a:t> entry—an </a:t>
            </a:r>
            <a:r>
              <a:rPr lang="en-C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CA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sz="2400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234325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Doubly linked lists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82707"/>
              </p:ext>
            </p:extLst>
          </p:nvPr>
        </p:nvGraphicFramePr>
        <p:xfrm>
          <a:off x="4295800" y="1651148"/>
          <a:ext cx="3593490" cy="2251012"/>
        </p:xfrm>
        <a:graphic>
          <a:graphicData uri="http://schemas.openxmlformats.org/drawingml/2006/table">
            <a:tbl>
              <a:tblPr/>
              <a:tblGrid>
                <a:gridCol w="2096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node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199" y="4286483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Accessing the</a:t>
            </a:r>
            <a:r>
              <a:rPr lang="en-CA" sz="2400" i="1" dirty="0"/>
              <a:t>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2400" baseline="30000" dirty="0"/>
              <a:t>th</a:t>
            </a:r>
            <a:r>
              <a:rPr lang="en-CA" sz="2400" dirty="0"/>
              <a:t> entry is </a:t>
            </a:r>
            <a:r>
              <a:rPr lang="en-C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CA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6" descr="C:\Users\dwharder\Desktop\l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104" y="5040022"/>
            <a:ext cx="8525791" cy="132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34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Other operations on linked lists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3506DE-E60E-7141-AB6E-8001CF82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Other operations on linked lists include: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Allocation and deallocating the memory requires </a:t>
            </a:r>
            <a:r>
              <a:rPr lang="en-CA" dirty="0">
                <a:solidFill>
                  <a:srgbClr val="FF0000"/>
                </a:solidFill>
                <a:latin typeface="Symbol"/>
                <a:ea typeface="Times New Roman"/>
                <a:cs typeface="Times New Roman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/>
                <a:ea typeface="Times New Roman"/>
              </a:rPr>
              <a:t>(</a:t>
            </a:r>
            <a:r>
              <a:rPr lang="en-CA" i="1" dirty="0">
                <a:solidFill>
                  <a:srgbClr val="FF0000"/>
                </a:solidFill>
                <a:latin typeface="Times New Roman"/>
                <a:ea typeface="Times New Roman"/>
              </a:rPr>
              <a:t>n</a:t>
            </a:r>
            <a:r>
              <a:rPr lang="en-CA" dirty="0">
                <a:solidFill>
                  <a:srgbClr val="FF0000"/>
                </a:solidFill>
                <a:latin typeface="Times New Roman"/>
                <a:ea typeface="Times New Roman"/>
              </a:rPr>
              <a:t>)</a:t>
            </a:r>
            <a:r>
              <a:rPr lang="en-CA" altLang="en-US" dirty="0">
                <a:latin typeface="Arial" charset="0"/>
                <a:cs typeface="Arial" charset="0"/>
              </a:rPr>
              <a:t> time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Concatenating two linked lists can be done in </a:t>
            </a:r>
            <a:r>
              <a:rPr lang="en-CA" dirty="0">
                <a:solidFill>
                  <a:srgbClr val="00B0F0"/>
                </a:solidFill>
                <a:latin typeface="Symbol"/>
                <a:ea typeface="Times New Roman"/>
                <a:cs typeface="Times New Roman"/>
              </a:rPr>
              <a:t>Q</a:t>
            </a:r>
            <a:r>
              <a:rPr lang="en-CA" dirty="0">
                <a:solidFill>
                  <a:srgbClr val="00B0F0"/>
                </a:solidFill>
                <a:latin typeface="Times New Roman"/>
                <a:ea typeface="Times New Roman"/>
              </a:rPr>
              <a:t>(1)</a:t>
            </a:r>
            <a:endParaRPr lang="en-CA" altLang="en-US" dirty="0">
              <a:latin typeface="Arial" charset="0"/>
              <a:cs typeface="Arial" charset="0"/>
            </a:endParaRPr>
          </a:p>
          <a:p>
            <a:pPr lvl="2"/>
            <a:r>
              <a:rPr lang="en-CA" dirty="0">
                <a:latin typeface="Arial" charset="0"/>
                <a:ea typeface="Times New Roman"/>
                <a:cs typeface="Arial" charset="0"/>
              </a:rPr>
              <a:t>This requires a tail pointer</a:t>
            </a:r>
            <a:endParaRPr lang="en-CA" dirty="0">
              <a:latin typeface="Times New Roman"/>
              <a:ea typeface="Times New Roman"/>
            </a:endParaRPr>
          </a:p>
          <a:p>
            <a:pPr marL="457200" lvl="1" indent="0"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3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4FDED6-5192-1444-8623-C36697A86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49"/>
            <a:ext cx="10515600" cy="4710113"/>
          </a:xfrm>
        </p:spPr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We will consider these operations for arrays, including: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Standard or one-ended arrays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Two-ended arrays</a:t>
            </a:r>
            <a:endParaRPr lang="en-CA" dirty="0">
              <a:latin typeface="Times New Roman"/>
              <a:ea typeface="Times New Roman"/>
            </a:endParaRPr>
          </a:p>
          <a:p>
            <a:pPr marL="457200" lvl="1" indent="0"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Standard arrays</a:t>
            </a:r>
          </a:p>
        </p:txBody>
      </p:sp>
      <p:pic>
        <p:nvPicPr>
          <p:cNvPr id="6" name="Picture 5" descr="x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7" y="3269121"/>
            <a:ext cx="10037941" cy="133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14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14787"/>
              </p:ext>
            </p:extLst>
          </p:nvPr>
        </p:nvGraphicFramePr>
        <p:xfrm>
          <a:off x="838199" y="1484784"/>
          <a:ext cx="10515599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6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5">
                <a:tc rowSpan="2">
                  <a:txBody>
                    <a:bodyPr/>
                    <a:lstStyle/>
                    <a:p>
                      <a:endParaRPr lang="en-CA" sz="2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Accessing the </a:t>
                      </a:r>
                      <a:r>
                        <a:rPr lang="en-CA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CA" sz="2000" i="0" baseline="30000" dirty="0" err="1"/>
                        <a:t>th</a:t>
                      </a:r>
                      <a:r>
                        <a:rPr lang="en-CA" sz="2000" i="0" baseline="0" dirty="0"/>
                        <a:t> entry</a:t>
                      </a:r>
                      <a:endParaRPr lang="en-CA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Insert</a:t>
                      </a:r>
                      <a:r>
                        <a:rPr lang="en-CA" sz="2000" baseline="0" dirty="0"/>
                        <a:t> or erase</a:t>
                      </a:r>
                      <a:r>
                        <a:rPr lang="en-CA" sz="2000" dirty="0"/>
                        <a:t> at</a:t>
                      </a:r>
                      <a:r>
                        <a:rPr lang="en-CA" sz="2000" baseline="0" dirty="0"/>
                        <a:t> the</a:t>
                      </a:r>
                      <a:endParaRPr lang="en-CA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1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Front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CA" sz="2000" i="0" baseline="30000" dirty="0" err="1"/>
                        <a:t>th</a:t>
                      </a:r>
                      <a:r>
                        <a:rPr lang="en-CA" sz="2000" i="0" dirty="0"/>
                        <a:t> </a:t>
                      </a:r>
                      <a:r>
                        <a:rPr lang="en-CA" sz="2000" i="0" baseline="0" dirty="0"/>
                        <a:t>entry</a:t>
                      </a:r>
                      <a:endParaRPr lang="en-CA" sz="2000" i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Back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/>
                        <a:t>Singly linked lists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r>
                        <a:rPr lang="en-CA" sz="2000" i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r>
                        <a:rPr lang="en-CA" sz="2000" i="0" baseline="0" dirty="0"/>
                        <a:t> or </a:t>
                      </a: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/>
                        <a:t>Doubly linked</a:t>
                      </a:r>
                      <a:r>
                        <a:rPr lang="en-CA" sz="2000" baseline="0" dirty="0"/>
                        <a:t> lists</a:t>
                      </a:r>
                      <a:endParaRPr lang="en-CA" sz="20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/>
                        <a:t>Arrays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CA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r>
                        <a:rPr lang="en-CA" sz="2000" dirty="0"/>
                        <a:t>Two-ended arrays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CA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CA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CA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443633"/>
            <a:ext cx="5474490" cy="58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Users\dwharder\Desktop\l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84" y="4269794"/>
            <a:ext cx="4891214" cy="75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 descr="x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25" y="5345923"/>
            <a:ext cx="7448318" cy="72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29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Data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In general, we will only use these basic data structures if we can restrict ourselves to operations that execute in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time, as the only alternative is </a:t>
            </a:r>
            <a:r>
              <a:rPr lang="en-US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or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Interview question:  in a singly linked list, can you speed up the two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operations of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Inserting before an arbitrary node?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Erasing any node that is not the last node?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If you can replace the contents of a node, the answer is “yes”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Replace the contents of the current node with the new entry and insert after the current node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Copy the contents of the next node into the current node and erase the next node</a:t>
            </a:r>
          </a:p>
        </p:txBody>
      </p:sp>
    </p:spTree>
    <p:extLst>
      <p:ext uri="{BB962C8B-B14F-4D97-AF65-F5344CB8AC3E}">
        <p14:creationId xmlns:p14="http://schemas.microsoft.com/office/powerpoint/2010/main" val="4127429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Memory usage versus run times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All of these data structures require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Using a two-ended array requires one more member variable,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, in order to significantly speed up certain operations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Using a doubly linked list, however, required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additional memory to speed up other operations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14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Memory usage versus run times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As well as determining run times, we are also interested in memory usage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In general, there is an interesting relationship between memory and time efficiency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For a data structure/algorithm: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Improving the run time usually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requires more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Reducing the required memory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usually requires more run time</a:t>
            </a:r>
          </a:p>
        </p:txBody>
      </p:sp>
      <p:pic>
        <p:nvPicPr>
          <p:cNvPr id="26628" name="Picture 4" descr="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9" y="3429000"/>
            <a:ext cx="25923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20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Memory usage versus run times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Warning:  programmers often mistake this to suggest that given any solution to a problem, any solution which may be faster must require more memory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This guideline not true in general:  there may be different data structures and/or algorithms which are both faster and require less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requires thought and research</a:t>
            </a:r>
          </a:p>
        </p:txBody>
      </p:sp>
    </p:spTree>
    <p:extLst>
      <p:ext uri="{BB962C8B-B14F-4D97-AF65-F5344CB8AC3E}">
        <p14:creationId xmlns:p14="http://schemas.microsoft.com/office/powerpoint/2010/main" val="73513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</a:t>
            </a:r>
            <a:r>
              <a:rPr lang="en-US" altLang="en-US" b="1">
                <a:latin typeface="Courier New" pitchFamily="49" charset="0"/>
                <a:cs typeface="Arial" charset="0"/>
              </a:rPr>
              <a:t>sizeof</a:t>
            </a:r>
            <a:r>
              <a:rPr lang="en-US" altLang="en-US">
                <a:latin typeface="Arial" charset="0"/>
                <a:cs typeface="Arial" charset="0"/>
              </a:rPr>
              <a:t> Operator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 order to determine memory usage, we must know the memory usage of the various built-in data types and classes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</a:t>
            </a:r>
            <a:r>
              <a:rPr lang="en-US" altLang="en-US" b="1" dirty="0" err="1">
                <a:latin typeface="Courier New" pitchFamily="49" charset="0"/>
                <a:cs typeface="Arial" charset="0"/>
              </a:rPr>
              <a:t>sizeof</a:t>
            </a:r>
            <a:r>
              <a:rPr lang="en-US" altLang="en-US" dirty="0">
                <a:latin typeface="Arial" charset="0"/>
                <a:cs typeface="Arial" charset="0"/>
              </a:rPr>
              <a:t> operator in C++ returns the number of bytes occupied by a data type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value is determined at compile time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is </a:t>
            </a:r>
            <a:r>
              <a:rPr lang="en-US" altLang="en-US" b="1" dirty="0">
                <a:latin typeface="Arial" charset="0"/>
                <a:cs typeface="Arial" charset="0"/>
              </a:rPr>
              <a:t>not</a:t>
            </a:r>
            <a:r>
              <a:rPr lang="en-US" altLang="en-US" dirty="0">
                <a:latin typeface="Arial" charset="0"/>
                <a:cs typeface="Arial" charset="0"/>
              </a:rPr>
              <a:t> a function</a:t>
            </a:r>
          </a:p>
        </p:txBody>
      </p:sp>
    </p:spTree>
    <p:extLst>
      <p:ext uri="{BB962C8B-B14F-4D97-AF65-F5344CB8AC3E}">
        <p14:creationId xmlns:p14="http://schemas.microsoft.com/office/powerpoint/2010/main" val="111360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0C6-2D4E-5E4F-BD18-62D440B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E5D5-C282-7344-A62F-8F129A053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We will now look at our first abstract data structure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Relation:  explicit linear ordering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Operations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Implementations of an abstract list with: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Linked lists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Arrays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Memory requirements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Strings as a special case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STL </a:t>
            </a:r>
            <a:r>
              <a:rPr lang="en-US" altLang="en-US" dirty="0">
                <a:latin typeface="Consolas" pitchFamily="49" charset="0"/>
                <a:cs typeface="Arial" charset="0"/>
              </a:rPr>
              <a:t>vector</a:t>
            </a:r>
            <a:r>
              <a:rPr lang="en-US" altLang="en-US" dirty="0">
                <a:latin typeface="Arial" charset="0"/>
                <a:cs typeface="Arial" charset="0"/>
              </a:rPr>
              <a:t> class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4B13E40-FA7D-DF47-A4A3-F629805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 </a:t>
            </a:r>
            <a:r>
              <a:rPr lang="en-US" altLang="en-US" b="1">
                <a:latin typeface="Courier New" pitchFamily="49" charset="0"/>
                <a:cs typeface="Arial" charset="0"/>
              </a:rPr>
              <a:t>sizeof</a:t>
            </a:r>
            <a:r>
              <a:rPr lang="en-US" altLang="en-US">
                <a:latin typeface="Arial" charset="0"/>
                <a:cs typeface="Arial" charset="0"/>
              </a:rPr>
              <a:t> Operator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557338"/>
            <a:ext cx="8739509" cy="480639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int main()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"bool     "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( bool )  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"char     "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( char )  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" &lt;&lt; </a:t>
            </a:r>
            <a:r>
              <a:rPr lang="en-US" altLang="en-US" sz="1600" dirty="0" err="1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( short )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" &lt;&lt; </a:t>
            </a:r>
            <a:r>
              <a:rPr lang="en-US" altLang="en-US" sz="1600" dirty="0" err="1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( int )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 *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" &lt;&lt;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char * )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  <a:br>
              <a:rPr lang="en-US" altLang="en-US" sz="1600" dirty="0"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*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" &lt;&lt;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int * )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"double   "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( double )  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"</a:t>
            </a:r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int[10]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" &lt;&lt; </a:t>
            </a:r>
            <a:r>
              <a:rPr lang="en-US" altLang="en-US" sz="1600" dirty="0" err="1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( int[10] )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return 0;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8027988" y="2642029"/>
            <a:ext cx="332581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{eceunix:1} ./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a.out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# output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bool      1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char      1</a:t>
            </a:r>
          </a:p>
          <a:p>
            <a:pPr eaLnBrk="1" hangingPunct="1"/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short     2</a:t>
            </a:r>
          </a:p>
          <a:p>
            <a:pPr eaLnBrk="1" hangingPunct="1"/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int       4</a:t>
            </a:r>
          </a:p>
          <a:p>
            <a:pPr eaLnBrk="1" hangingPunct="1"/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char *    4</a:t>
            </a:r>
          </a:p>
          <a:p>
            <a:pPr eaLnBrk="1" hangingPunct="1"/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*     4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double    8</a:t>
            </a:r>
          </a:p>
          <a:p>
            <a:pPr eaLnBrk="1" hangingPunct="1"/>
            <a:r>
              <a:rPr lang="en-US" altLang="en-US" sz="1600" dirty="0">
                <a:solidFill>
                  <a:srgbClr val="6600CC"/>
                </a:solidFill>
                <a:latin typeface="Consolas" pitchFamily="49" charset="0"/>
                <a:cs typeface="Consolas" pitchFamily="49" charset="0"/>
              </a:rPr>
              <a:t>int[10]   40</a:t>
            </a:r>
          </a:p>
          <a:p>
            <a:pPr eaLnBrk="1" hangingPunct="1"/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{eceunix:2}</a:t>
            </a:r>
          </a:p>
        </p:txBody>
      </p:sp>
    </p:spTree>
    <p:extLst>
      <p:ext uri="{BB962C8B-B14F-4D97-AF65-F5344CB8AC3E}">
        <p14:creationId xmlns:p14="http://schemas.microsoft.com/office/powerpoint/2010/main" val="185198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 this course, you must understand each data structure and their associated algorithms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industry, you will use other implementations of these structures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The C++ Standard Template Library (STL) has an implementation of the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std::list</a:t>
            </a:r>
            <a:r>
              <a:rPr lang="en-US" altLang="en-US" dirty="0">
                <a:latin typeface="Arial" charset="0"/>
                <a:cs typeface="Arial" charset="0"/>
              </a:rPr>
              <a:t> data structure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Excellent reference: </a:t>
            </a:r>
            <a:r>
              <a:rPr lang="en-US" altLang="en-US" dirty="0">
                <a:latin typeface="Arial" charset="0"/>
                <a:cs typeface="Arial" charset="0"/>
                <a:hlinkClick r:id="rId3"/>
              </a:rPr>
              <a:t>https://en.cppreference.com/w/cpp/container/list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#include &lt;vector&gt;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>
              <a:buFontTx/>
              <a:buNone/>
            </a:pP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list&lt;int&gt; v;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cout &lt;&lt; "</a:t>
            </a:r>
            <a:r>
              <a:rPr lang="en-US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Is the list empty?  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" &lt;&lt; </a:t>
            </a:r>
            <a:r>
              <a:rPr lang="en-US" alt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v.empty</a:t>
            </a:r>
            <a:r>
              <a:rPr lang="en-US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;           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cout &lt;&lt; "</a:t>
            </a:r>
            <a:r>
              <a:rPr lang="en-US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Size of list:  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"      &lt;&lt; </a:t>
            </a:r>
            <a:r>
              <a:rPr lang="en-US" alt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v.size</a:t>
            </a:r>
            <a:r>
              <a:rPr lang="en-US" alt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 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v.push_back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(42);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v.push_back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(91);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for ( auto item : v ) {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    cout &lt;&lt; item &lt;&lt; 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93748" y="2356096"/>
            <a:ext cx="3147015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g++ vec.cpp</a:t>
            </a:r>
          </a:p>
          <a:p>
            <a:pPr>
              <a:defRPr/>
            </a:pPr>
            <a:r>
              <a:rPr lang="en-CA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./</a:t>
            </a:r>
            <a:r>
              <a:rPr lang="en-CA" sz="2000" dirty="0" err="1">
                <a:latin typeface="Consolas" pitchFamily="49" charset="0"/>
                <a:cs typeface="Consolas" pitchFamily="49" charset="0"/>
              </a:rPr>
              <a:t>a.out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defRPr/>
            </a:pPr>
            <a:r>
              <a:rPr lang="en-CA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Is the list empty?  1</a:t>
            </a:r>
          </a:p>
          <a:p>
            <a:pPr>
              <a:defRPr/>
            </a:pPr>
            <a:r>
              <a:rPr lang="en-CA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Size of list:  0</a:t>
            </a:r>
          </a:p>
          <a:p>
            <a:pPr>
              <a:defRPr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42</a:t>
            </a:r>
          </a:p>
          <a:p>
            <a:pPr>
              <a:defRPr/>
            </a:pPr>
            <a:r>
              <a:rPr lang="en-CA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91</a:t>
            </a:r>
          </a:p>
          <a:p>
            <a:pPr>
              <a:defRPr/>
            </a:pPr>
            <a:r>
              <a:rPr lang="en-CA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$ </a:t>
            </a:r>
          </a:p>
        </p:txBody>
      </p:sp>
    </p:spTree>
    <p:extLst>
      <p:ext uri="{BB962C8B-B14F-4D97-AF65-F5344CB8AC3E}">
        <p14:creationId xmlns:p14="http://schemas.microsoft.com/office/powerpoint/2010/main" val="3131565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 this topic, we have introduced Abstract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Explicit linear orderings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Implementable with arrays or linked lists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Each has their limitations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Introduced modifications to reduce run times down to </a:t>
            </a:r>
            <a:r>
              <a:rPr lang="en-CA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(1)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Discussed memory usage and the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sizeof</a:t>
            </a:r>
            <a:r>
              <a:rPr lang="en-US" altLang="en-US" dirty="0">
                <a:latin typeface="Arial" charset="0"/>
                <a:cs typeface="Arial" charset="0"/>
              </a:rPr>
              <a:t> operator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Looked at the String ADT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Looked at the </a:t>
            </a:r>
            <a:r>
              <a:rPr lang="en-US" altLang="en-US" dirty="0">
                <a:latin typeface="Consolas" pitchFamily="49" charset="0"/>
                <a:cs typeface="Arial" charset="0"/>
              </a:rPr>
              <a:t>std::list</a:t>
            </a:r>
            <a:r>
              <a:rPr lang="en-US" altLang="en-US" dirty="0">
                <a:latin typeface="Arial" charset="0"/>
                <a:cs typeface="Arial" charset="0"/>
              </a:rPr>
              <a:t> class in the STL</a:t>
            </a:r>
          </a:p>
        </p:txBody>
      </p:sp>
    </p:spTree>
    <p:extLst>
      <p:ext uri="{BB962C8B-B14F-4D97-AF65-F5344CB8AC3E}">
        <p14:creationId xmlns:p14="http://schemas.microsoft.com/office/powerpoint/2010/main" val="21250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 Abstract List (or List ADT) is linearly ordered data where the programmer explicitly defines the ordering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We will look at the most common operations that are usually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most obvious implementation is to use either an array or linked list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These are, however, not always the most optimal</a:t>
            </a:r>
          </a:p>
        </p:txBody>
      </p:sp>
    </p:spTree>
    <p:extLst>
      <p:ext uri="{BB962C8B-B14F-4D97-AF65-F5344CB8AC3E}">
        <p14:creationId xmlns:p14="http://schemas.microsoft.com/office/powerpoint/2010/main" val="249433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Operations at the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baseline="30000" dirty="0">
                <a:latin typeface="Arial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entry of the list include: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 Access to the object                              Erasing an object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Insertion of a new object                       Replacement of the object</a:t>
            </a:r>
          </a:p>
        </p:txBody>
      </p:sp>
      <p:pic>
        <p:nvPicPr>
          <p:cNvPr id="4" name="Picture 4" descr="C:\Users\dwharder\Desktop\r1.png">
            <a:extLst>
              <a:ext uri="{FF2B5EF4-FFF2-40B4-BE49-F238E27FC236}">
                <a16:creationId xmlns:a16="http://schemas.microsoft.com/office/drawing/2014/main" id="{C4E94094-8551-8643-A5CF-00E3DE710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64" y="3001663"/>
            <a:ext cx="1970976" cy="57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Users\dwharder\Desktop\r2.png">
            <a:extLst>
              <a:ext uri="{FF2B5EF4-FFF2-40B4-BE49-F238E27FC236}">
                <a16:creationId xmlns:a16="http://schemas.microsoft.com/office/drawing/2014/main" id="{64BE6663-6ADE-CE4B-B727-FE642473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64" y="5079809"/>
            <a:ext cx="1970976" cy="129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dwharder\Desktop\r3.png">
            <a:extLst>
              <a:ext uri="{FF2B5EF4-FFF2-40B4-BE49-F238E27FC236}">
                <a16:creationId xmlns:a16="http://schemas.microsoft.com/office/drawing/2014/main" id="{B7F7E310-16FA-9248-B964-8A485367D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52" y="3001663"/>
            <a:ext cx="1970976" cy="129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dwharder\Desktop\r4.png">
            <a:extLst>
              <a:ext uri="{FF2B5EF4-FFF2-40B4-BE49-F238E27FC236}">
                <a16:creationId xmlns:a16="http://schemas.microsoft.com/office/drawing/2014/main" id="{F2B29A2E-B571-A042-8FD0-9B4E59933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52" y="5154420"/>
            <a:ext cx="1970976" cy="77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19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6CD-69FA-6E48-B4C1-058F9AE8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A9CB-5659-8144-939D-B2B92FE4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Given access to the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baseline="30000" dirty="0">
                <a:latin typeface="Arial" charset="0"/>
                <a:cs typeface="Arial" charset="0"/>
              </a:rPr>
              <a:t>th</a:t>
            </a:r>
            <a:r>
              <a:rPr lang="en-US" altLang="en-US" dirty="0">
                <a:latin typeface="Arial" charset="0"/>
                <a:cs typeface="Arial" charset="0"/>
              </a:rPr>
              <a:t> object, gain access to either the previous or next object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cs typeface="Arial" charset="0"/>
              </a:rPr>
              <a:t>Given two abstract lists, we may want to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Concatenate the two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Determine if one is a sub-list of the other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8" descr="C:\Users\dwharder\Desktop\r5.png">
            <a:extLst>
              <a:ext uri="{FF2B5EF4-FFF2-40B4-BE49-F238E27FC236}">
                <a16:creationId xmlns:a16="http://schemas.microsoft.com/office/drawing/2014/main" id="{34B5E896-1C3B-CA4F-BF16-0885E0CA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2571749"/>
            <a:ext cx="3529012" cy="112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96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Locations and run times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The most obvious data structures for implementing an abstract list are arrays and linked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review the run time operations on these structures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CA" altLang="en-US" dirty="0">
                <a:latin typeface="Arial" charset="0"/>
                <a:cs typeface="Arial" charset="0"/>
              </a:rPr>
              <a:t>We will consider the amount of time required to perform actions such as finding, inserting new entries before or after, or erasing entries at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first location (the </a:t>
            </a:r>
            <a:r>
              <a:rPr lang="en-CA" altLang="en-US" i="1" dirty="0">
                <a:latin typeface="Arial" charset="0"/>
                <a:cs typeface="Arial" charset="0"/>
              </a:rPr>
              <a:t>front</a:t>
            </a:r>
            <a:r>
              <a:rPr lang="en-CA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an arbitrary (</a:t>
            </a:r>
            <a:r>
              <a:rPr lang="en-CA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altLang="en-US" baseline="30000" dirty="0">
                <a:latin typeface="Arial" charset="0"/>
                <a:cs typeface="Arial" charset="0"/>
              </a:rPr>
              <a:t>th</a:t>
            </a:r>
            <a:r>
              <a:rPr lang="en-CA" altLang="en-US" dirty="0">
                <a:latin typeface="Arial" charset="0"/>
                <a:cs typeface="Arial" charset="0"/>
              </a:rPr>
              <a:t>) location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last location (the </a:t>
            </a:r>
            <a:r>
              <a:rPr lang="en-CA" altLang="en-US" i="1" dirty="0">
                <a:latin typeface="Arial" charset="0"/>
                <a:cs typeface="Arial" charset="0"/>
              </a:rPr>
              <a:t>back</a:t>
            </a:r>
            <a:r>
              <a:rPr lang="en-CA" altLang="en-US" dirty="0">
                <a:latin typeface="Arial" charset="0"/>
                <a:cs typeface="Arial" charset="0"/>
              </a:rPr>
              <a:t> or </a:t>
            </a:r>
            <a:r>
              <a:rPr lang="en-CA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altLang="en-US" baseline="30000" dirty="0">
                <a:latin typeface="Arial" charset="0"/>
                <a:cs typeface="Arial" charset="0"/>
              </a:rPr>
              <a:t>th</a:t>
            </a:r>
            <a:r>
              <a:rPr lang="en-CA" altLang="en-US" dirty="0">
                <a:latin typeface="Arial" charset="0"/>
                <a:cs typeface="Arial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r>
              <a:rPr lang="en-CA" altLang="en-US" dirty="0">
                <a:latin typeface="Arial" charset="0"/>
                <a:cs typeface="Arial" charset="0"/>
              </a:rPr>
              <a:t>The run times will be </a:t>
            </a:r>
            <a:r>
              <a:rPr lang="en-CA" dirty="0">
                <a:solidFill>
                  <a:srgbClr val="000000"/>
                </a:solidFill>
                <a:latin typeface="Symbol"/>
                <a:ea typeface="Calibri"/>
                <a:cs typeface="Times New Roman"/>
              </a:rPr>
              <a:t>Q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(1), O(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)</a:t>
            </a:r>
            <a:r>
              <a:rPr lang="en-US" dirty="0">
                <a:latin typeface="Times New Roman"/>
                <a:ea typeface="Calibri"/>
              </a:rPr>
              <a:t> </a:t>
            </a:r>
            <a:r>
              <a:rPr lang="en-CA" dirty="0">
                <a:latin typeface="Times New Roman"/>
                <a:ea typeface="Calibri"/>
              </a:rPr>
              <a:t>or </a:t>
            </a:r>
            <a:r>
              <a:rPr lang="en-CA" dirty="0">
                <a:solidFill>
                  <a:srgbClr val="000000"/>
                </a:solidFill>
                <a:latin typeface="Symbol"/>
                <a:ea typeface="Calibri"/>
                <a:cs typeface="Times New Roman"/>
              </a:rPr>
              <a:t>Q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We will consider these for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Singly linked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Doubly linked lists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63538" indent="-363538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855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Singly linked list</a:t>
            </a:r>
          </a:p>
        </p:txBody>
      </p:sp>
      <p:pic>
        <p:nvPicPr>
          <p:cNvPr id="7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72" y="5290789"/>
            <a:ext cx="9409568" cy="100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26219"/>
              </p:ext>
            </p:extLst>
          </p:nvPr>
        </p:nvGraphicFramePr>
        <p:xfrm>
          <a:off x="838200" y="1567211"/>
          <a:ext cx="10515601" cy="2574037"/>
        </p:xfrm>
        <a:graphic>
          <a:graphicData uri="http://schemas.openxmlformats.org/drawingml/2006/table">
            <a:tbl>
              <a:tblPr/>
              <a:tblGrid>
                <a:gridCol w="2491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Front/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Back/</a:t>
                      </a:r>
                      <a:r>
                        <a:rPr lang="en-CA" sz="20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Find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kumimoji="0" lang="en-CA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Q(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8199" y="4475193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aseline="30000" dirty="0"/>
              <a:t>*</a:t>
            </a:r>
            <a:r>
              <a:rPr lang="en-CA" sz="2400" baseline="30000" dirty="0"/>
              <a:t> </a:t>
            </a:r>
            <a:r>
              <a:rPr lang="en-CA" sz="2400" dirty="0"/>
              <a:t>These assume we have already accessed the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2400" baseline="30000" dirty="0"/>
              <a:t>th</a:t>
            </a:r>
            <a:r>
              <a:rPr lang="en-CA" sz="2400" dirty="0"/>
              <a:t> entry—an </a:t>
            </a:r>
            <a:r>
              <a:rPr lang="en-C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CA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sz="2400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137652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Singly linked list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50105"/>
              </p:ext>
            </p:extLst>
          </p:nvPr>
        </p:nvGraphicFramePr>
        <p:xfrm>
          <a:off x="838199" y="1556792"/>
          <a:ext cx="10515599" cy="2574037"/>
        </p:xfrm>
        <a:graphic>
          <a:graphicData uri="http://schemas.openxmlformats.org/drawingml/2006/table">
            <a:tbl>
              <a:tblPr/>
              <a:tblGrid>
                <a:gridCol w="249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Front/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CA" sz="20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CA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Back/</a:t>
                      </a:r>
                      <a:r>
                        <a:rPr lang="en-CA" sz="20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node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Find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ymbol"/>
                          <a:ea typeface="Times New Roman"/>
                          <a:cs typeface="Times New Roman"/>
                        </a:rPr>
                        <a:t>O(</a:t>
                      </a:r>
                      <a:r>
                        <a:rPr kumimoji="0" lang="en-CA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kumimoji="0" lang="en-CA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Before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Q(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B0F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Insert After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Replace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Erase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CA" sz="2000" kern="12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rgbClr val="00B0F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Next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(1)</a:t>
                      </a:r>
                      <a:r>
                        <a:rPr lang="en-CA" sz="2000" kern="1200" baseline="30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Previous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CA" sz="2000" kern="12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Symbol"/>
                          <a:ea typeface="Times New Roman"/>
                          <a:cs typeface="Times New Roman"/>
                        </a:rPr>
                        <a:t>Q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CA" sz="2000" i="1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CA" sz="2000" kern="12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88" y="5300487"/>
            <a:ext cx="8272023" cy="88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199" y="4450226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By replacing the value in the node in question, we can speed things up</a:t>
            </a:r>
          </a:p>
        </p:txBody>
      </p:sp>
    </p:spTree>
    <p:extLst>
      <p:ext uri="{BB962C8B-B14F-4D97-AF65-F5344CB8AC3E}">
        <p14:creationId xmlns:p14="http://schemas.microsoft.com/office/powerpoint/2010/main" val="9819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1642</Words>
  <Application>Microsoft Macintosh PowerPoint</Application>
  <PresentationFormat>Widescreen</PresentationFormat>
  <Paragraphs>309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Office Theme</vt:lpstr>
      <vt:lpstr>CS 2420: Lists</vt:lpstr>
      <vt:lpstr>Outline</vt:lpstr>
      <vt:lpstr>List</vt:lpstr>
      <vt:lpstr>List Operations</vt:lpstr>
      <vt:lpstr>List Operations</vt:lpstr>
      <vt:lpstr>Locations and run times</vt:lpstr>
      <vt:lpstr>Linked lists</vt:lpstr>
      <vt:lpstr>Singly linked list</vt:lpstr>
      <vt:lpstr>Singly linked list</vt:lpstr>
      <vt:lpstr>Doubly linked lists</vt:lpstr>
      <vt:lpstr>Doubly linked lists</vt:lpstr>
      <vt:lpstr>Other operations on linked lists</vt:lpstr>
      <vt:lpstr>Standard arrays</vt:lpstr>
      <vt:lpstr>Run times</vt:lpstr>
      <vt:lpstr>Data Structures</vt:lpstr>
      <vt:lpstr>Memory usage versus run times</vt:lpstr>
      <vt:lpstr>Memory usage versus run times</vt:lpstr>
      <vt:lpstr>Memory usage versus run times</vt:lpstr>
      <vt:lpstr>The sizeof Operator</vt:lpstr>
      <vt:lpstr>The sizeof Operator</vt:lpstr>
      <vt:lpstr>Standard Template Library</vt:lpstr>
      <vt:lpstr>Standard Template Library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778</cp:revision>
  <cp:lastPrinted>2021-08-18T02:54:38Z</cp:lastPrinted>
  <dcterms:created xsi:type="dcterms:W3CDTF">2021-01-05T18:50:35Z</dcterms:created>
  <dcterms:modified xsi:type="dcterms:W3CDTF">2021-08-25T05:02:48Z</dcterms:modified>
</cp:coreProperties>
</file>