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613" r:id="rId2"/>
    <p:sldId id="617" r:id="rId3"/>
    <p:sldId id="618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3" r:id="rId12"/>
    <p:sldId id="394" r:id="rId13"/>
    <p:sldId id="395" r:id="rId14"/>
    <p:sldId id="398" r:id="rId15"/>
    <p:sldId id="399" r:id="rId16"/>
    <p:sldId id="401" r:id="rId17"/>
    <p:sldId id="620" r:id="rId18"/>
    <p:sldId id="621" r:id="rId19"/>
    <p:sldId id="622" r:id="rId20"/>
    <p:sldId id="439" r:id="rId21"/>
    <p:sldId id="402" r:id="rId22"/>
    <p:sldId id="404" r:id="rId23"/>
    <p:sldId id="405" r:id="rId24"/>
    <p:sldId id="406" r:id="rId25"/>
    <p:sldId id="408" r:id="rId26"/>
    <p:sldId id="409" r:id="rId27"/>
    <p:sldId id="411" r:id="rId28"/>
    <p:sldId id="436" r:id="rId29"/>
    <p:sldId id="437" r:id="rId30"/>
    <p:sldId id="438" r:id="rId31"/>
    <p:sldId id="424" r:id="rId32"/>
    <p:sldId id="426" r:id="rId33"/>
    <p:sldId id="427" r:id="rId34"/>
    <p:sldId id="428" r:id="rId35"/>
    <p:sldId id="432" r:id="rId36"/>
    <p:sldId id="433" r:id="rId37"/>
    <p:sldId id="434" r:id="rId38"/>
    <p:sldId id="435" r:id="rId39"/>
    <p:sldId id="61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/>
    <p:restoredTop sz="80749"/>
  </p:normalViewPr>
  <p:slideViewPr>
    <p:cSldViewPr snapToGrid="0">
      <p:cViewPr varScale="1">
        <p:scale>
          <a:sx n="134" d="100"/>
          <a:sy n="134" d="100"/>
        </p:scale>
        <p:origin x="156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11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54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57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055DDF-5711-4F38-B230-A7F9299CD3C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C4452-C16C-47D3-BAC2-91313F577BF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E3A39-8651-4861-9350-DEEEFBA9FC3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1DAA5-CCE2-47B2-A2C1-6F59C947A3F0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D3140-4CEE-4927-8DFC-C39B176303B0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8CC9EC-8A50-4967-A4B0-16683516FF53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908536-DE3C-4406-AD6C-02735CF3BE4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1DA3C-2231-44C8-B4BA-E8D69011C6D5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A64A4-F31B-4941-BC52-5616A914D56A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F453B-456B-453C-A43F-7C96719BF299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2E5BF-9A45-4B49-B017-F961A55E9F1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4C60BF-94A4-4538-8908-FCF18A79CAE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tsung-wei.huang@utah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Asymptotic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988166"/>
            <a:ext cx="5870804" cy="358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34241"/>
              </p:ext>
            </p:extLst>
          </p:nvPr>
        </p:nvGraphicFramePr>
        <p:xfrm>
          <a:off x="3118538" y="3611220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538" y="3611220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4329" y="2650561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example,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 example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Suppose however, that the coefficients of the leading terms were different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proportionally larger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Find a power of a number</a:t>
            </a:r>
          </a:p>
          <a:p>
            <a:pPr lvl="1">
              <a:defRPr/>
            </a:pPr>
            <a:r>
              <a:rPr lang="en-US" altLang="zh-TW" dirty="0"/>
              <a:t>Input: a, b (1 &lt; a, b &lt; 2147483647)</a:t>
            </a:r>
          </a:p>
          <a:p>
            <a:pPr lvl="1">
              <a:defRPr/>
            </a:pPr>
            <a:r>
              <a:rPr lang="en-US" altLang="zh-TW" dirty="0"/>
              <a:t>Output:	x = a</a:t>
            </a:r>
            <a:r>
              <a:rPr lang="en-US" altLang="zh-TW" baseline="30000" dirty="0"/>
              <a:t>b</a:t>
            </a:r>
          </a:p>
          <a:p>
            <a:pPr lvl="2">
              <a:defRPr/>
            </a:pPr>
            <a:r>
              <a:rPr lang="en-US" altLang="zh-TW" dirty="0"/>
              <a:t>a=3, b=4, x=3</a:t>
            </a:r>
            <a:r>
              <a:rPr lang="en-US" altLang="zh-TW" baseline="30000" dirty="0"/>
              <a:t>4</a:t>
            </a:r>
            <a:r>
              <a:rPr lang="en-US" altLang="zh-TW" dirty="0"/>
              <a:t>=81</a:t>
            </a:r>
          </a:p>
          <a:p>
            <a:pPr lvl="2">
              <a:defRPr/>
            </a:pPr>
            <a:r>
              <a:rPr lang="en-US" altLang="zh-TW" dirty="0"/>
              <a:t>a=2, b=5, x=2</a:t>
            </a:r>
            <a:r>
              <a:rPr lang="en-US" altLang="zh-TW" baseline="30000" dirty="0"/>
              <a:t>5</a:t>
            </a:r>
            <a:r>
              <a:rPr lang="en-US" altLang="zh-TW" dirty="0"/>
              <a:t>=32</a:t>
            </a:r>
          </a:p>
          <a:p>
            <a:pPr lvl="1">
              <a:defRPr/>
            </a:pPr>
            <a:r>
              <a:rPr lang="en-US" altLang="zh-TW" dirty="0"/>
              <a:t>Assume you can only do multiplication one at a time</a:t>
            </a:r>
          </a:p>
          <a:p>
            <a:pPr>
              <a:defRPr/>
            </a:pPr>
            <a:r>
              <a:rPr lang="en-US" altLang="zh-TW" dirty="0"/>
              <a:t>Naïve method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16</a:t>
            </a:r>
            <a:r>
              <a:rPr lang="en-US" altLang="zh-TW" dirty="0">
                <a:solidFill>
                  <a:srgbClr val="FF0000"/>
                </a:solidFill>
              </a:rPr>
              <a:t> = 2*2*2*2*2*2*…*2	total 15 calculations</a:t>
            </a:r>
          </a:p>
          <a:p>
            <a:pPr>
              <a:defRPr/>
            </a:pPr>
            <a:r>
              <a:rPr lang="en-US" altLang="zh-TW" dirty="0"/>
              <a:t>Can we do better? </a:t>
            </a:r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Naïve method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16</a:t>
            </a:r>
            <a:r>
              <a:rPr lang="en-US" altLang="zh-TW" dirty="0">
                <a:solidFill>
                  <a:srgbClr val="FF0000"/>
                </a:solidFill>
              </a:rPr>
              <a:t> = 2*2*2*2*2*2*…*2	total 15 calculations</a:t>
            </a:r>
          </a:p>
          <a:p>
            <a:pPr>
              <a:defRPr/>
            </a:pPr>
            <a:r>
              <a:rPr lang="en-US" altLang="zh-TW" dirty="0"/>
              <a:t>A better way as follows:</a:t>
            </a:r>
          </a:p>
          <a:p>
            <a:pPr marL="514350" lvl="1" indent="0">
              <a:lnSpc>
                <a:spcPct val="150000"/>
              </a:lnSpc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16</a:t>
            </a:r>
            <a:r>
              <a:rPr lang="en-US" altLang="zh-TW" sz="2800" dirty="0"/>
              <a:t> 	= 2</a:t>
            </a:r>
            <a:r>
              <a:rPr lang="en-US" altLang="zh-TW" sz="2800" baseline="30000" dirty="0"/>
              <a:t>8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8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8</a:t>
            </a:r>
            <a:r>
              <a:rPr lang="en-US" altLang="zh-TW" sz="2800" dirty="0"/>
              <a:t>		= 2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4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		= 2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2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		= 2 * 2</a:t>
            </a:r>
            <a:endParaRPr lang="en-US" altLang="zh-TW" sz="2800" baseline="30000" dirty="0"/>
          </a:p>
          <a:p>
            <a:pPr marL="0" indent="0">
              <a:buNone/>
              <a:defRPr/>
            </a:pPr>
            <a:endParaRPr lang="en-US" altLang="zh-TW" baseline="30000" dirty="0"/>
          </a:p>
        </p:txBody>
      </p:sp>
    </p:spTree>
    <p:extLst>
      <p:ext uri="{BB962C8B-B14F-4D97-AF65-F5344CB8AC3E}">
        <p14:creationId xmlns:p14="http://schemas.microsoft.com/office/powerpoint/2010/main" val="248026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method</a:t>
            </a:r>
          </a:p>
          <a:p>
            <a:pPr lvl="1"/>
            <a:r>
              <a:rPr lang="en-US" dirty="0"/>
              <a:t># calculations: linear to b</a:t>
            </a:r>
          </a:p>
          <a:p>
            <a:endParaRPr lang="en-US" dirty="0"/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# calculations: log</a:t>
            </a:r>
            <a:r>
              <a:rPr lang="en-US" baseline="-25000" dirty="0"/>
              <a:t>2</a:t>
            </a:r>
            <a:r>
              <a:rPr lang="en-US" dirty="0"/>
              <a:t>(b)</a:t>
            </a:r>
          </a:p>
          <a:p>
            <a:pPr lvl="1"/>
            <a:endParaRPr lang="en-US" dirty="0"/>
          </a:p>
          <a:p>
            <a:r>
              <a:rPr lang="en-US" dirty="0"/>
              <a:t>Let’s say n = 2147483648</a:t>
            </a:r>
          </a:p>
          <a:p>
            <a:pPr lvl="1"/>
            <a:r>
              <a:rPr lang="en-US" dirty="0"/>
              <a:t>Naïve method takes </a:t>
            </a:r>
            <a:r>
              <a:rPr lang="en-US" b="1" dirty="0">
                <a:solidFill>
                  <a:srgbClr val="FF0000"/>
                </a:solidFill>
              </a:rPr>
              <a:t>2147483647</a:t>
            </a:r>
            <a:r>
              <a:rPr lang="en-US" dirty="0"/>
              <a:t> calculations (~10-30s)</a:t>
            </a:r>
          </a:p>
          <a:p>
            <a:pPr lvl="1"/>
            <a:r>
              <a:rPr lang="en-US" dirty="0"/>
              <a:t>Divide and Conquer takes only </a:t>
            </a:r>
            <a:r>
              <a:rPr lang="en-US" b="1" dirty="0">
                <a:solidFill>
                  <a:srgbClr val="FF0000"/>
                </a:solidFill>
              </a:rPr>
              <a:t>31</a:t>
            </a:r>
            <a:r>
              <a:rPr lang="en-US" dirty="0"/>
              <a:t> calculations (~1us)</a:t>
            </a:r>
          </a:p>
          <a:p>
            <a:pPr lvl="2"/>
            <a:r>
              <a:rPr lang="en-US" dirty="0"/>
              <a:t>10000000x faster!</a:t>
            </a:r>
          </a:p>
          <a:p>
            <a:pPr lvl="1"/>
            <a:r>
              <a:rPr lang="en-US" dirty="0"/>
              <a:t>Indeed, this is a Goo___ 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6009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Sorting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Let’s look at two famous sorting algorithms</a:t>
            </a:r>
          </a:p>
          <a:p>
            <a:pPr lvl="1">
              <a:defRPr/>
            </a:pPr>
            <a:r>
              <a:rPr lang="en-US" altLang="zh-TW" dirty="0"/>
              <a:t>Bubble sort</a:t>
            </a:r>
          </a:p>
          <a:p>
            <a:pPr lvl="1">
              <a:defRPr/>
            </a:pPr>
            <a:r>
              <a:rPr lang="en-US" altLang="zh-TW" dirty="0"/>
              <a:t>Selection sort</a:t>
            </a:r>
          </a:p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37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topic, we will look 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Justification for analysis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Quadratic and polynomial growth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Counting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the equivalent relation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Suppose we had two algorithms which sorted a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and the run time (in </a:t>
            </a:r>
            <a:r>
              <a:rPr lang="pt-BR" dirty="0">
                <a:latin typeface="Symbol" panose="05050102010706020507" pitchFamily="18" charset="2"/>
                <a:cs typeface="Arial" charset="0"/>
              </a:rPr>
              <a:t>m</a:t>
            </a:r>
            <a:r>
              <a:rPr lang="pt-BR" dirty="0">
                <a:latin typeface="Times New Roman" pitchFamily="18" charset="0"/>
                <a:cs typeface="Arial" charset="0"/>
              </a:rPr>
              <a:t>s) </a:t>
            </a: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       		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	=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4.7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0.5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+ 5		</a:t>
            </a:r>
            <a:r>
              <a:rPr lang="en-US" dirty="0">
                <a:latin typeface="Arial" charset="0"/>
                <a:cs typeface="Arial" charset="0"/>
              </a:rPr>
              <a:t>Bubble sort </a:t>
            </a:r>
            <a:endParaRPr lang="pt-BR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 		 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	=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3.8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+ 0.5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+ 5</a:t>
            </a:r>
          </a:p>
          <a:p>
            <a:pPr>
              <a:buFontTx/>
              <a:buNone/>
            </a:pP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       		      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	= 4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+ 14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+ 12	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Selection sort </a:t>
            </a:r>
            <a:endParaRPr lang="pt-BR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smaller the value, the fewer instructions are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≤ 21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≥</a:t>
            </a:r>
            <a:r>
              <a:rPr lang="en-US" dirty="0">
                <a:latin typeface="Times New Roman" pitchFamily="18" charset="0"/>
                <a:cs typeface="Arial" charset="0"/>
              </a:rPr>
              <a:t> 22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With small values of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, the algorithm described by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requires more instructions than even the worst-case for bubble sort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8864" y="2564904"/>
            <a:ext cx="434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Near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 ≈  1.175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 ≈  0.95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2650560"/>
            <a:ext cx="4381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Is this a serious difference between these two algorithms?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Because we can count the number instructions, we can also estimate how much time is required to run one of these algorithms on a computer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have a </a:t>
            </a:r>
            <a:r>
              <a:rPr lang="en-US">
                <a:latin typeface="Times New Roman" pitchFamily="18" charset="0"/>
                <a:cs typeface="Arial" charset="0"/>
              </a:rPr>
              <a:t>1 GHz</a:t>
            </a:r>
            <a:r>
              <a:rPr lang="en-US">
                <a:latin typeface="Arial" charset="0"/>
                <a:cs typeface="Arial" charset="0"/>
              </a:rPr>
              <a:t> computer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time 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>
                <a:latin typeface="Arial" charset="0"/>
                <a:cs typeface="Arial" charset="0"/>
              </a:rPr>
              <a:t>) required to sort a list of up to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10 000</a:t>
            </a:r>
            <a:r>
              <a:rPr lang="en-US">
                <a:latin typeface="Arial" charset="0"/>
                <a:cs typeface="Arial" charset="0"/>
              </a:rPr>
              <a:t> objects is under half a second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4697" y="2624136"/>
            <a:ext cx="44100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To sort a list with one million elements, it will take about 1</a:t>
            </a:r>
            <a:r>
              <a:rPr lang="en-US" dirty="0">
                <a:latin typeface="Times New Roman" pitchFamily="18" charset="0"/>
                <a:cs typeface="Arial" charset="0"/>
              </a:rPr>
              <a:t> 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843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048" y="2379945"/>
            <a:ext cx="4528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927649" y="6237312"/>
            <a:ext cx="703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/>
              <a:t>Bubble sort could, under some conditions,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200 s</a:t>
            </a:r>
            <a:r>
              <a:rPr lang="en-US" dirty="0"/>
              <a:t> faster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running selection sort on a faster computer?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large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selection sort on a faster computer will always be faster than bubble sort</a:t>
            </a: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5" y="2780929"/>
            <a:ext cx="44672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Justification?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dirty="0">
                <a:latin typeface="Arial" charset="0"/>
                <a:cs typeface="Arial" charset="0"/>
              </a:rPr>
              <a:t>··· and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b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dirty="0">
                <a:latin typeface="Arial" charset="0"/>
                <a:cs typeface="Arial" charset="0"/>
              </a:rPr>
              <a:t>···, for large enough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it will always be true that</a:t>
            </a:r>
          </a:p>
          <a:p>
            <a:pPr lvl="1" algn="ctr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where we choose</a:t>
            </a:r>
          </a:p>
          <a:p>
            <a:pPr lvl="1" algn="ctr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i="1" dirty="0">
                <a:latin typeface="Times New Roman" pitchFamily="18" charset="0"/>
                <a:cs typeface="Arial" charset="0"/>
              </a:rPr>
              <a:t>/b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case, we only need a computer which is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 times faster (or slower)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Is a linear search comparable to a binary search?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Can we just run a linear search on a slower computer?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another example: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Compare the number of instructions required for insertion sort and for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Both functions are concave up, although one more than the other</a:t>
            </a: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3793" y="3111202"/>
            <a:ext cx="41243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080" y="3111202"/>
            <a:ext cx="41338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Insertion sort, however, is growing at a rate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while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grows at a rate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Never-the-less, the graphic suggests it is more useful to use insertion sort when sorting small lists—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has a large overhead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121E-ECA1-344F-9B03-727EF637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A729-6FB4-9A40-87A0-69FE72F4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we have two algorithms, how can we tell which is better?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Asymptotic analysis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6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9" y="3140968"/>
            <a:ext cx="4143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the size of the list is too large (greater than 20), the additional overhead of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quickly becomes insignificant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algorithm becomes significantly more efficient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Question:  can we just buy a faster computer?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 323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+ 43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+ 61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+ 7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are 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>
                <a:latin typeface="Arial" charset="0"/>
                <a:cs typeface="Arial" charset="0"/>
              </a:rPr>
              <a:t>	E.g</a:t>
            </a:r>
            <a:r>
              <a:rPr lang="en-US">
                <a:latin typeface="Arial" charset="0"/>
                <a:cs typeface="Arial" charset="0"/>
              </a:rPr>
              <a:t>., </a:t>
            </a:r>
            <a:r>
              <a:rPr lang="en-US">
                <a:latin typeface="Times New Roman" pitchFamily="18" charset="0"/>
                <a:cs typeface="Arial" charset="0"/>
              </a:rPr>
              <a:t>42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+ 32 =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( 323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+ 43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			</a:t>
            </a:r>
            <a:r>
              <a:rPr lang="en-US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		</a:t>
            </a:r>
            <a:r>
              <a:rPr lang="en-US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		</a:t>
            </a:r>
            <a:r>
              <a:rPr lang="en-US">
                <a:latin typeface="Arial" charset="0"/>
                <a:cs typeface="Arial" charset="0"/>
              </a:rPr>
              <a:t>“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log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Arial" charset="0"/>
                <a:cs typeface="Arial" charset="0"/>
              </a:rPr>
              <a:t>”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e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...</a:t>
            </a:r>
            <a:r>
              <a:rPr lang="en-US">
                <a:latin typeface="Times New Roman" pitchFamily="18" charset="0"/>
                <a:cs typeface="Arial" charset="0"/>
              </a:rPr>
              <a:t>		</a:t>
            </a:r>
            <a:r>
              <a:rPr lang="en-US">
                <a:latin typeface="Arial" charset="0"/>
                <a:cs typeface="Arial" charset="0"/>
              </a:rPr>
              <a:t>exponential</a:t>
            </a:r>
            <a:endParaRPr lang="en-US" baseline="30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Alternatively,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However, we will see that it is almost universally undesirable to have an exponentially growing function!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57090"/>
              </p:ext>
            </p:extLst>
          </p:nvPr>
        </p:nvGraphicFramePr>
        <p:xfrm>
          <a:off x="3441144" y="3464717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144" y="3464717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809" y="2636913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shown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3214689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We will use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Arial" charset="0"/>
                <a:cs typeface="Arial" charset="0"/>
              </a:rPr>
              <a:t> symbols to describe the complexity of algorithms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E.g., adding a list of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Arial" charset="0"/>
                <a:cs typeface="Arial" charset="0"/>
              </a:rPr>
              <a:t> doubles will be said to be a </a:t>
            </a:r>
            <a:r>
              <a:rPr lang="en-CA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algorithm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7" y="2852936"/>
            <a:ext cx="6200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Algorithm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Warning:  don’t call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quadratic</a:t>
            </a:r>
            <a:r>
              <a:rPr lang="en-US" dirty="0">
                <a:latin typeface="Arial" charset="0"/>
                <a:cs typeface="Arial" charset="0"/>
              </a:rPr>
              <a:t> curve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“exponential”</a:t>
            </a:r>
            <a:r>
              <a:rPr lang="en-US" dirty="0">
                <a:latin typeface="Arial" charset="0"/>
                <a:cs typeface="Arial" charset="0"/>
              </a:rPr>
              <a:t>, either...please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class, we have: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Introducing the new notation: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Discussed how to use these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Looked at the equivalence relations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6339-190F-BE4C-A3F1-8DA9877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FBB0-3F73-8646-83FC-C2FC364F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Q1: What is the relative error between n</a:t>
            </a:r>
            <a:r>
              <a:rPr lang="en-US" baseline="30000" dirty="0"/>
              <a:t>2</a:t>
            </a:r>
            <a:r>
              <a:rPr lang="en-US" dirty="0"/>
              <a:t> + 2n + 5 and an approximation n</a:t>
            </a:r>
            <a:r>
              <a:rPr lang="en-US" baseline="30000" dirty="0"/>
              <a:t>2</a:t>
            </a:r>
            <a:r>
              <a:rPr lang="en-US" dirty="0"/>
              <a:t> when n = 1000 and when n = 1000000? The relative error is the difference between the actual value and the approximation over the actual value.</a:t>
            </a:r>
          </a:p>
          <a:p>
            <a:r>
              <a:rPr lang="en-US" dirty="0"/>
              <a:t>Q2: Find the most appropriate representative element that describes each of the following rates of growth. For example, the most appropriate representative of 3n</a:t>
            </a:r>
            <a:r>
              <a:rPr lang="en-US" baseline="30000" dirty="0"/>
              <a:t>2</a:t>
            </a:r>
            <a:r>
              <a:rPr lang="en-US" dirty="0"/>
              <a:t> + 4n ln(n) + 5n + 2 is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+ 4n </a:t>
            </a:r>
            <a:r>
              <a:rPr lang="en-US"/>
              <a:t>+ 3n</a:t>
            </a:r>
            <a:r>
              <a:rPr lang="en-US" baseline="30000"/>
              <a:t>ln(</a:t>
            </a:r>
            <a:r>
              <a:rPr lang="en-US" baseline="30000" dirty="0"/>
              <a:t>6)</a:t>
            </a:r>
            <a:r>
              <a:rPr lang="en-US" dirty="0"/>
              <a:t> + 4 + ln(n)</a:t>
            </a:r>
          </a:p>
          <a:p>
            <a:pPr lvl="1"/>
            <a:r>
              <a:rPr lang="en-US" dirty="0"/>
              <a:t>6n + 7 ln(n) + 8n ln(n) + 9</a:t>
            </a:r>
          </a:p>
          <a:p>
            <a:pPr lvl="1"/>
            <a:r>
              <a:rPr lang="en-US" dirty="0"/>
              <a:t>4n</a:t>
            </a:r>
            <a:r>
              <a:rPr lang="en-US" baseline="30000" dirty="0"/>
              <a:t>3</a:t>
            </a:r>
            <a:r>
              <a:rPr lang="en-US" dirty="0"/>
              <a:t> + 7n + 514n</a:t>
            </a:r>
            <a:r>
              <a:rPr lang="en-US" baseline="30000" dirty="0"/>
              <a:t>4</a:t>
            </a:r>
            <a:r>
              <a:rPr lang="en-US" dirty="0"/>
              <a:t> + 35n</a:t>
            </a:r>
            <a:r>
              <a:rPr lang="en-US" baseline="30000" dirty="0"/>
              <a:t>2</a:t>
            </a:r>
            <a:r>
              <a:rPr lang="en-US" dirty="0"/>
              <a:t> + 2n</a:t>
            </a:r>
            <a:r>
              <a:rPr lang="en-US" baseline="30000" dirty="0"/>
              <a:t>6</a:t>
            </a:r>
            <a:r>
              <a:rPr lang="en-US" dirty="0"/>
              <a:t> + 5624</a:t>
            </a:r>
          </a:p>
          <a:p>
            <a:pPr lvl="1"/>
            <a:r>
              <a:rPr lang="en-US" dirty="0"/>
              <a:t>10n + 11 ln(n) + 1 + 2n</a:t>
            </a:r>
            <a:r>
              <a:rPr lang="en-US" baseline="30000" dirty="0"/>
              <a:t>2</a:t>
            </a:r>
            <a:r>
              <a:rPr lang="en-US" dirty="0"/>
              <a:t> + 4n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Email your solution to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tsung-wei.huang@utah.edu</a:t>
            </a:r>
            <a:r>
              <a:rPr lang="en-US" dirty="0">
                <a:solidFill>
                  <a:srgbClr val="FF0000"/>
                </a:solidFill>
              </a:rPr>
              <a:t> by 23:59 PM 9/22</a:t>
            </a:r>
          </a:p>
        </p:txBody>
      </p:sp>
    </p:spTree>
    <p:extLst>
      <p:ext uri="{BB962C8B-B14F-4D97-AF65-F5344CB8AC3E}">
        <p14:creationId xmlns:p14="http://schemas.microsoft.com/office/powerpoint/2010/main" val="222070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the time taken to find the largest object in an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random integers will take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operations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800" dirty="0">
                <a:latin typeface="Consolas" pitchFamily="49" charset="0"/>
                <a:cs typeface="Arial" charset="0"/>
              </a:rPr>
              <a:t>( int *array, int n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int max = array[0];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1;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if (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    max =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max;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One comment: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class, we will look at both simple C++ arrays and the standard template library (STL) structures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Instead of using </a:t>
            </a:r>
            <a:r>
              <a:rPr lang="en-US">
                <a:latin typeface="Arial" charset="0"/>
                <a:cs typeface="Arial" charset="0"/>
              </a:rPr>
              <a:t>the built-in array</a:t>
            </a:r>
            <a:r>
              <a:rPr lang="en-US" dirty="0">
                <a:latin typeface="Arial" charset="0"/>
                <a:cs typeface="Arial" charset="0"/>
              </a:rPr>
              <a:t>, we could use the STL </a:t>
            </a:r>
            <a:r>
              <a:rPr lang="en-US" b="1" dirty="0">
                <a:latin typeface="Courier New" pitchFamily="49" charset="0"/>
                <a:cs typeface="Arial" charset="0"/>
              </a:rPr>
              <a:t>vector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b="1" dirty="0">
                <a:latin typeface="Courier New" pitchFamily="49" charset="0"/>
                <a:cs typeface="Arial" charset="0"/>
              </a:rPr>
              <a:t>vector</a:t>
            </a:r>
            <a:r>
              <a:rPr lang="en-US" dirty="0">
                <a:latin typeface="Arial" charset="0"/>
                <a:cs typeface="Arial" charset="0"/>
              </a:rPr>
              <a:t> class is closer to the C#/Java array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#include &lt;vector&gt;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800" dirty="0">
                <a:latin typeface="Consolas" pitchFamily="49" charset="0"/>
                <a:cs typeface="Arial" charset="0"/>
              </a:rPr>
              <a:t>( const std::vector&lt;int&gt;&amp; array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if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array.size</a:t>
            </a:r>
            <a:r>
              <a:rPr lang="en-US" sz="1800" dirty="0">
                <a:latin typeface="Consolas" pitchFamily="49" charset="0"/>
                <a:cs typeface="Arial" charset="0"/>
              </a:rPr>
              <a:t>() == 0 )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int max = array[0];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for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1;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array.size</a:t>
            </a:r>
            <a:r>
              <a:rPr lang="en-US" sz="1800" dirty="0">
                <a:latin typeface="Consolas" pitchFamily="49" charset="0"/>
                <a:cs typeface="Arial" charset="0"/>
              </a:rPr>
              <a:t>();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if (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    max =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max;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There are other algorithms which are significantly faster as the problem size increases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plot shows maximum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and average number of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comparisons to find an entry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in a sorted array of size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</a:p>
          <a:p>
            <a:pPr lvl="1"/>
            <a:r>
              <a:rPr lang="en-US">
                <a:solidFill>
                  <a:srgbClr val="3333CC"/>
                </a:solidFill>
                <a:latin typeface="Arial" charset="0"/>
                <a:cs typeface="Arial" charset="0"/>
              </a:rPr>
              <a:t>Linear search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Binary search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56588" y="63087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n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2492896"/>
            <a:ext cx="38481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need to be able to describe these values mathematically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need a systematic means of using the description of the algorithm together with the properties of an associated data structure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need to do this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asymptotic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2210</Words>
  <Application>Microsoft Macintosh PowerPoint</Application>
  <PresentationFormat>Widescreen</PresentationFormat>
  <Paragraphs>288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Equation</vt:lpstr>
      <vt:lpstr>CS 2420: Asymptotic Analysis</vt:lpstr>
      <vt:lpstr>Outline</vt:lpstr>
      <vt:lpstr>Motivation</vt:lpstr>
      <vt:lpstr>Asymptotic Analysis</vt:lpstr>
      <vt:lpstr>Maximum Value</vt:lpstr>
      <vt:lpstr>Maximum Value</vt:lpstr>
      <vt:lpstr>Maximum Value</vt:lpstr>
      <vt:lpstr>Linear and binary search</vt:lpstr>
      <vt:lpstr>Asymptotic Analysis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Examples</vt:lpstr>
      <vt:lpstr>Examples</vt:lpstr>
      <vt:lpstr>Examples</vt:lpstr>
      <vt:lpstr>Sorting Example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Big-Q as an Equivalence Relation</vt:lpstr>
      <vt:lpstr>Big-Q as an Equivalence Relation</vt:lpstr>
      <vt:lpstr>Logarithms and Exponentials</vt:lpstr>
      <vt:lpstr>Logarithms and Exponentials</vt:lpstr>
      <vt:lpstr>Little-o as a Weak Ordering</vt:lpstr>
      <vt:lpstr>Algorithms Analysis</vt:lpstr>
      <vt:lpstr>Algorithm Analysis</vt:lpstr>
      <vt:lpstr>Summary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739</cp:revision>
  <cp:lastPrinted>2021-08-18T02:54:38Z</cp:lastPrinted>
  <dcterms:created xsi:type="dcterms:W3CDTF">2021-01-05T18:50:35Z</dcterms:created>
  <dcterms:modified xsi:type="dcterms:W3CDTF">2021-09-15T01:19:18Z</dcterms:modified>
</cp:coreProperties>
</file>