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613" r:id="rId2"/>
    <p:sldId id="617" r:id="rId3"/>
    <p:sldId id="618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3" r:id="rId12"/>
    <p:sldId id="394" r:id="rId13"/>
    <p:sldId id="395" r:id="rId14"/>
    <p:sldId id="398" r:id="rId15"/>
    <p:sldId id="399" r:id="rId16"/>
    <p:sldId id="401" r:id="rId17"/>
    <p:sldId id="620" r:id="rId18"/>
    <p:sldId id="621" r:id="rId19"/>
    <p:sldId id="622" r:id="rId20"/>
    <p:sldId id="439" r:id="rId21"/>
    <p:sldId id="402" r:id="rId22"/>
    <p:sldId id="404" r:id="rId23"/>
    <p:sldId id="405" r:id="rId24"/>
    <p:sldId id="406" r:id="rId25"/>
    <p:sldId id="408" r:id="rId26"/>
    <p:sldId id="409" r:id="rId27"/>
    <p:sldId id="411" r:id="rId28"/>
    <p:sldId id="436" r:id="rId29"/>
    <p:sldId id="437" r:id="rId30"/>
    <p:sldId id="438" r:id="rId31"/>
    <p:sldId id="424" r:id="rId32"/>
    <p:sldId id="425" r:id="rId33"/>
    <p:sldId id="426" r:id="rId34"/>
    <p:sldId id="427" r:id="rId35"/>
    <p:sldId id="428" r:id="rId36"/>
    <p:sldId id="432" r:id="rId37"/>
    <p:sldId id="433" r:id="rId38"/>
    <p:sldId id="434" r:id="rId39"/>
    <p:sldId id="435" r:id="rId40"/>
    <p:sldId id="61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AE1"/>
    <a:srgbClr val="FFFFFF"/>
    <a:srgbClr val="D7E9ED"/>
    <a:srgbClr val="95C5CF"/>
    <a:srgbClr val="4A94A4"/>
    <a:srgbClr val="428592"/>
    <a:srgbClr val="26525B"/>
    <a:srgbClr val="000000"/>
    <a:srgbClr val="26525A"/>
    <a:srgbClr val="46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7"/>
    <p:restoredTop sz="80749"/>
  </p:normalViewPr>
  <p:slideViewPr>
    <p:cSldViewPr snapToGrid="0">
      <p:cViewPr varScale="1">
        <p:scale>
          <a:sx n="134" d="100"/>
          <a:sy n="134" d="100"/>
        </p:scale>
        <p:origin x="31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75" d="100"/>
          <a:sy n="175" d="100"/>
        </p:scale>
        <p:origin x="3392" y="-1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3ACF96-4FD1-466D-B4D1-8B2C1318D394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3DD8C4-B727-4E57-B707-7F6169A13713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4BA78-9167-47FB-B9A6-371D561CBD99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DBB1A5-1D1C-4E8D-A060-6F5DC9C19289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1BDC24-CB35-4F0B-AD54-1637C649019D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1BDC24-CB35-4F0B-AD54-1637C649019D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116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1BDC24-CB35-4F0B-AD54-1637C649019D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542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1BDC24-CB35-4F0B-AD54-1637C649019D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575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1BDC24-CB35-4F0B-AD54-1637C649019D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055DDF-5711-4F38-B230-A7F9299CD3C3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59221F-1EAD-49F3-A2BB-9FB7330AED9D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DC4452-C16C-47D3-BAC2-91313F577BF0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8E3A39-8651-4861-9350-DEEEFBA9FC3A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51DAA5-CCE2-47B2-A2C1-6F59C947A3F0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1D3140-4CEE-4927-8DFC-C39B176303B0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8CC9EC-8A50-4967-A4B0-16683516FF53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186E3-8FF7-440E-B356-932D81183117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186E3-8FF7-440E-B356-932D81183117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186E3-8FF7-440E-B356-932D81183117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186E3-8FF7-440E-B356-932D81183117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DAC01-DA36-4076-9F90-E3A35289DA97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908536-DE3C-4406-AD6C-02735CF3BE47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D1605D-9E73-48C6-B145-0430DE70B250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169D27-A329-41BF-8842-676EB73F498E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4DD6F6-173E-45D3-A324-05FFF903804B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0DE84F-A258-48D6-955F-2032494CFF0C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44E34E-8F37-46EE-B6C8-3AAD60642FCD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1DA3C-2231-44C8-B4BA-E8D69011C6D5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5A64A4-F31B-4941-BC52-5616A914D56A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1F453B-456B-453C-A43F-7C96719BF299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72E5BF-9A45-4B49-B017-F961A55E9F1B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24C60BF-94A4-4538-8908-FCF18A79CAE4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CA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71215-3646-453A-BF97-A7D33AD9AC64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B9E11-39B0-4D36-A87D-A861FB6B2BB6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A9877-0EC0-6B43-881F-20D3F586D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922828-6DB3-BB47-A5D5-D16685AE1266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tsung-wei.huang@utah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778475"/>
            <a:ext cx="10401300" cy="1402749"/>
          </a:xfrm>
        </p:spPr>
        <p:txBody>
          <a:bodyPr anchor="ctr"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CS 2420: Asymptotic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0507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/>
              <a:t>Dr. Tsung-Wei (TW) Huang</a:t>
            </a:r>
          </a:p>
          <a:p>
            <a:r>
              <a:rPr lang="en-US" sz="2600" dirty="0"/>
              <a:t>Department of Electrical and Computer Engineering</a:t>
            </a:r>
          </a:p>
          <a:p>
            <a:r>
              <a:rPr lang="en-US" sz="2600" dirty="0"/>
              <a:t>University of Utah, Salt Lake City, UT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Consider the two functions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        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3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+ 2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Around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= 0</a:t>
            </a:r>
            <a:r>
              <a:rPr lang="en-US">
                <a:latin typeface="Arial" charset="0"/>
                <a:cs typeface="Arial" charset="0"/>
              </a:rPr>
              <a:t>, they look very different</a:t>
            </a: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988166"/>
            <a:ext cx="5870804" cy="358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Yet on the range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[0, 1000]</a:t>
            </a:r>
            <a:r>
              <a:rPr lang="en-US" dirty="0">
                <a:latin typeface="Arial" charset="0"/>
                <a:cs typeface="Arial" charset="0"/>
              </a:rPr>
              <a:t>, they are (relatively) indistinguishable:</a:t>
            </a: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1624" y="2718800"/>
            <a:ext cx="63627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absolute difference is large, for example,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f(1000) = 1 000 000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g(1000) =   997 002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but the relative difference is very small</a:t>
            </a: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and this difference goes to zero as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i="1" dirty="0">
                <a:latin typeface="Arial" charset="0"/>
                <a:cs typeface="Arial" charset="0"/>
              </a:rPr>
              <a:t>→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∞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634241"/>
              </p:ext>
            </p:extLst>
          </p:nvPr>
        </p:nvGraphicFramePr>
        <p:xfrm>
          <a:off x="3118538" y="3611220"/>
          <a:ext cx="39608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4" imgW="2387520" imgH="457200" progId="Equation.3">
                  <p:embed/>
                </p:oleObj>
              </mc:Choice>
              <mc:Fallback>
                <p:oleObj name="Equation" r:id="rId4" imgW="2387520" imgH="4572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538" y="3611220"/>
                        <a:ext cx="3960813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3632" y="2996952"/>
            <a:ext cx="638175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demonstrate with another example,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latin typeface="Arial" charset="0"/>
                <a:cs typeface="Arial" charset="0"/>
              </a:rPr>
              <a:t>   and    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23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5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+193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–729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+1206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648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Around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dirty="0">
                <a:latin typeface="Arial" charset="0"/>
                <a:cs typeface="Arial" charset="0"/>
              </a:rPr>
              <a:t>, they are very different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Still, around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1000</a:t>
            </a:r>
            <a:r>
              <a:rPr lang="en-US" dirty="0">
                <a:latin typeface="Arial" charset="0"/>
                <a:cs typeface="Arial" charset="0"/>
              </a:rPr>
              <a:t>, the relative difference is less than </a:t>
            </a:r>
            <a:r>
              <a:rPr lang="en-US" dirty="0">
                <a:latin typeface="Times New Roman" pitchFamily="18" charset="0"/>
                <a:cs typeface="Arial" charset="0"/>
              </a:rPr>
              <a:t>3%</a:t>
            </a:r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4329" y="2650561"/>
            <a:ext cx="63531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justification for both pairs of polynomials being similar is that, in both cases, they each had the same leading term:</a:t>
            </a:r>
          </a:p>
          <a:p>
            <a:pPr lvl="1">
              <a:buFont typeface="Arial" charset="0"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	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in the first example,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latin typeface="Arial" charset="0"/>
                <a:cs typeface="Arial" charset="0"/>
              </a:rPr>
              <a:t> in the second example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Suppose however, that the coefficients of the leading terms were different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 this case, both functions would exhibit the same rate of growth, however, one would always be proportionally larger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Examples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Find a power of a number</a:t>
            </a:r>
          </a:p>
          <a:p>
            <a:pPr lvl="1">
              <a:defRPr/>
            </a:pPr>
            <a:r>
              <a:rPr lang="en-US" altLang="zh-TW" dirty="0"/>
              <a:t>Input: a, b (1 &lt; a, b &lt; 2147483647)</a:t>
            </a:r>
          </a:p>
          <a:p>
            <a:pPr lvl="1">
              <a:defRPr/>
            </a:pPr>
            <a:r>
              <a:rPr lang="en-US" altLang="zh-TW" dirty="0"/>
              <a:t>Output:	x = a</a:t>
            </a:r>
            <a:r>
              <a:rPr lang="en-US" altLang="zh-TW" baseline="30000" dirty="0"/>
              <a:t>b</a:t>
            </a:r>
          </a:p>
          <a:p>
            <a:pPr lvl="2">
              <a:defRPr/>
            </a:pPr>
            <a:r>
              <a:rPr lang="en-US" altLang="zh-TW" dirty="0"/>
              <a:t>a=3, b=4, x=3</a:t>
            </a:r>
            <a:r>
              <a:rPr lang="en-US" altLang="zh-TW" baseline="30000" dirty="0"/>
              <a:t>4</a:t>
            </a:r>
            <a:r>
              <a:rPr lang="en-US" altLang="zh-TW" dirty="0"/>
              <a:t>=81</a:t>
            </a:r>
          </a:p>
          <a:p>
            <a:pPr lvl="2">
              <a:defRPr/>
            </a:pPr>
            <a:r>
              <a:rPr lang="en-US" altLang="zh-TW" dirty="0"/>
              <a:t>a=2, b=5, x=2</a:t>
            </a:r>
            <a:r>
              <a:rPr lang="en-US" altLang="zh-TW" baseline="30000" dirty="0"/>
              <a:t>5</a:t>
            </a:r>
            <a:r>
              <a:rPr lang="en-US" altLang="zh-TW" dirty="0"/>
              <a:t>=32</a:t>
            </a:r>
          </a:p>
          <a:p>
            <a:pPr lvl="1">
              <a:defRPr/>
            </a:pPr>
            <a:r>
              <a:rPr lang="en-US" altLang="zh-TW" dirty="0"/>
              <a:t>Assume you can only do multiplication one at a time</a:t>
            </a:r>
          </a:p>
          <a:p>
            <a:pPr>
              <a:defRPr/>
            </a:pPr>
            <a:r>
              <a:rPr lang="en-US" altLang="zh-TW" dirty="0"/>
              <a:t>Naïve method</a:t>
            </a:r>
          </a:p>
          <a:p>
            <a:pPr lvl="1">
              <a:defRPr/>
            </a:pP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baseline="30000" dirty="0">
                <a:solidFill>
                  <a:srgbClr val="FF0000"/>
                </a:solidFill>
              </a:rPr>
              <a:t>16</a:t>
            </a:r>
            <a:r>
              <a:rPr lang="en-US" altLang="zh-TW" dirty="0">
                <a:solidFill>
                  <a:srgbClr val="FF0000"/>
                </a:solidFill>
              </a:rPr>
              <a:t> = 2*2*2*2*2*2*…*2	total 15 calculations</a:t>
            </a:r>
          </a:p>
          <a:p>
            <a:pPr>
              <a:defRPr/>
            </a:pPr>
            <a:r>
              <a:rPr lang="en-US" altLang="zh-TW" dirty="0"/>
              <a:t>Can we do better? </a:t>
            </a:r>
          </a:p>
          <a:p>
            <a:pPr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Examples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Naïve method</a:t>
            </a:r>
          </a:p>
          <a:p>
            <a:pPr lvl="1">
              <a:defRPr/>
            </a:pP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baseline="30000" dirty="0">
                <a:solidFill>
                  <a:srgbClr val="FF0000"/>
                </a:solidFill>
              </a:rPr>
              <a:t>16</a:t>
            </a:r>
            <a:r>
              <a:rPr lang="en-US" altLang="zh-TW" dirty="0">
                <a:solidFill>
                  <a:srgbClr val="FF0000"/>
                </a:solidFill>
              </a:rPr>
              <a:t> = 2*2*2*2*2*2*…*2	total 15 calculations</a:t>
            </a:r>
          </a:p>
          <a:p>
            <a:pPr>
              <a:defRPr/>
            </a:pPr>
            <a:r>
              <a:rPr lang="en-US" altLang="zh-TW" dirty="0"/>
              <a:t>A better way as follows:</a:t>
            </a:r>
          </a:p>
          <a:p>
            <a:pPr marL="514350" lvl="1" indent="0">
              <a:lnSpc>
                <a:spcPct val="150000"/>
              </a:lnSpc>
              <a:buNone/>
              <a:defRPr/>
            </a:pPr>
            <a:r>
              <a:rPr lang="en-US" altLang="zh-TW" sz="2800" dirty="0"/>
              <a:t>2</a:t>
            </a:r>
            <a:r>
              <a:rPr lang="en-US" altLang="zh-TW" sz="2800" baseline="30000" dirty="0"/>
              <a:t>16</a:t>
            </a:r>
            <a:r>
              <a:rPr lang="en-US" altLang="zh-TW" sz="2800" dirty="0"/>
              <a:t> 	= 2</a:t>
            </a:r>
            <a:r>
              <a:rPr lang="en-US" altLang="zh-TW" sz="2800" baseline="30000" dirty="0"/>
              <a:t>8</a:t>
            </a:r>
            <a:r>
              <a:rPr lang="en-US" altLang="zh-TW" sz="2800" dirty="0"/>
              <a:t> * 2</a:t>
            </a:r>
            <a:r>
              <a:rPr lang="en-US" altLang="zh-TW" sz="2800" baseline="30000" dirty="0"/>
              <a:t>8</a:t>
            </a:r>
          </a:p>
          <a:p>
            <a:pPr marL="514350" lvl="1" indent="0">
              <a:buNone/>
              <a:defRPr/>
            </a:pPr>
            <a:endParaRPr lang="en-US" altLang="zh-TW" sz="2800" baseline="30000" dirty="0"/>
          </a:p>
          <a:p>
            <a:pPr marL="514350" lvl="1" indent="0">
              <a:buNone/>
              <a:defRPr/>
            </a:pPr>
            <a:r>
              <a:rPr lang="en-US" altLang="zh-TW" sz="2800" dirty="0"/>
              <a:t>2</a:t>
            </a:r>
            <a:r>
              <a:rPr lang="en-US" altLang="zh-TW" sz="2800" baseline="30000" dirty="0"/>
              <a:t>8</a:t>
            </a:r>
            <a:r>
              <a:rPr lang="en-US" altLang="zh-TW" sz="2800" dirty="0"/>
              <a:t>		= 2</a:t>
            </a:r>
            <a:r>
              <a:rPr lang="en-US" altLang="zh-TW" sz="2800" baseline="30000" dirty="0"/>
              <a:t>4</a:t>
            </a:r>
            <a:r>
              <a:rPr lang="en-US" altLang="zh-TW" sz="2800" dirty="0"/>
              <a:t> * 2</a:t>
            </a:r>
            <a:r>
              <a:rPr lang="en-US" altLang="zh-TW" sz="2800" baseline="30000" dirty="0"/>
              <a:t>4</a:t>
            </a:r>
          </a:p>
          <a:p>
            <a:pPr marL="514350" lvl="1" indent="0">
              <a:buNone/>
              <a:defRPr/>
            </a:pPr>
            <a:endParaRPr lang="en-US" altLang="zh-TW" sz="2800" baseline="30000" dirty="0"/>
          </a:p>
          <a:p>
            <a:pPr marL="514350" lvl="1" indent="0">
              <a:buNone/>
              <a:defRPr/>
            </a:pPr>
            <a:r>
              <a:rPr lang="en-US" altLang="zh-TW" sz="2800" dirty="0"/>
              <a:t>2</a:t>
            </a:r>
            <a:r>
              <a:rPr lang="en-US" altLang="zh-TW" sz="2800" baseline="30000" dirty="0"/>
              <a:t>4</a:t>
            </a:r>
            <a:r>
              <a:rPr lang="en-US" altLang="zh-TW" sz="2800" dirty="0"/>
              <a:t>		= 2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 * 2</a:t>
            </a:r>
            <a:r>
              <a:rPr lang="en-US" altLang="zh-TW" sz="2800" baseline="30000" dirty="0"/>
              <a:t>2</a:t>
            </a:r>
          </a:p>
          <a:p>
            <a:pPr marL="514350" lvl="1" indent="0">
              <a:buNone/>
              <a:defRPr/>
            </a:pPr>
            <a:endParaRPr lang="en-US" altLang="zh-TW" sz="2800" baseline="30000" dirty="0"/>
          </a:p>
          <a:p>
            <a:pPr marL="514350" lvl="1" indent="0">
              <a:buNone/>
              <a:defRPr/>
            </a:pPr>
            <a:r>
              <a:rPr lang="en-US" altLang="zh-TW" sz="2800" dirty="0"/>
              <a:t>2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		= 2 * 2</a:t>
            </a:r>
            <a:endParaRPr lang="en-US" altLang="zh-TW" sz="2800" baseline="30000" dirty="0"/>
          </a:p>
          <a:p>
            <a:pPr marL="0" indent="0">
              <a:buNone/>
              <a:defRPr/>
            </a:pPr>
            <a:endParaRPr lang="en-US" altLang="zh-TW" baseline="30000" dirty="0"/>
          </a:p>
        </p:txBody>
      </p:sp>
    </p:spTree>
    <p:extLst>
      <p:ext uri="{BB962C8B-B14F-4D97-AF65-F5344CB8AC3E}">
        <p14:creationId xmlns:p14="http://schemas.microsoft.com/office/powerpoint/2010/main" val="2480263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Examples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Naïve method</a:t>
            </a:r>
          </a:p>
          <a:p>
            <a:pPr lvl="1"/>
            <a:r>
              <a:rPr lang="en-US" dirty="0"/>
              <a:t># calculations: linear to b</a:t>
            </a:r>
          </a:p>
          <a:p>
            <a:endParaRPr lang="en-US" dirty="0"/>
          </a:p>
          <a:p>
            <a:r>
              <a:rPr lang="en-US" dirty="0"/>
              <a:t>Divide and Conquer</a:t>
            </a:r>
          </a:p>
          <a:p>
            <a:pPr lvl="1"/>
            <a:r>
              <a:rPr lang="en-US" dirty="0"/>
              <a:t># calculations: log</a:t>
            </a:r>
            <a:r>
              <a:rPr lang="en-US" baseline="-25000" dirty="0"/>
              <a:t>2</a:t>
            </a:r>
            <a:r>
              <a:rPr lang="en-US" dirty="0"/>
              <a:t>(b)</a:t>
            </a:r>
          </a:p>
          <a:p>
            <a:pPr lvl="1"/>
            <a:endParaRPr lang="en-US" dirty="0"/>
          </a:p>
          <a:p>
            <a:r>
              <a:rPr lang="en-US" dirty="0"/>
              <a:t>Let’s say n = 2147483648</a:t>
            </a:r>
          </a:p>
          <a:p>
            <a:pPr lvl="1"/>
            <a:r>
              <a:rPr lang="en-US" dirty="0"/>
              <a:t>Naïve method takes </a:t>
            </a:r>
            <a:r>
              <a:rPr lang="en-US" b="1" dirty="0">
                <a:solidFill>
                  <a:srgbClr val="FF0000"/>
                </a:solidFill>
              </a:rPr>
              <a:t>2147483647</a:t>
            </a:r>
            <a:r>
              <a:rPr lang="en-US" dirty="0"/>
              <a:t> calculations (~10-30s)</a:t>
            </a:r>
          </a:p>
          <a:p>
            <a:pPr lvl="1"/>
            <a:r>
              <a:rPr lang="en-US" dirty="0"/>
              <a:t>Divide and Conquer takes only </a:t>
            </a:r>
            <a:r>
              <a:rPr lang="en-US" b="1" dirty="0">
                <a:solidFill>
                  <a:srgbClr val="FF0000"/>
                </a:solidFill>
              </a:rPr>
              <a:t>31</a:t>
            </a:r>
            <a:r>
              <a:rPr lang="en-US" dirty="0"/>
              <a:t> calculations (~1us)</a:t>
            </a:r>
          </a:p>
          <a:p>
            <a:pPr lvl="2"/>
            <a:r>
              <a:rPr lang="en-US" dirty="0"/>
              <a:t>10000000x faster!</a:t>
            </a:r>
          </a:p>
          <a:p>
            <a:pPr lvl="1"/>
            <a:r>
              <a:rPr lang="en-US" dirty="0"/>
              <a:t>Indeed, this is a Goo___ interview question</a:t>
            </a:r>
          </a:p>
        </p:txBody>
      </p:sp>
    </p:spTree>
    <p:extLst>
      <p:ext uri="{BB962C8B-B14F-4D97-AF65-F5344CB8AC3E}">
        <p14:creationId xmlns:p14="http://schemas.microsoft.com/office/powerpoint/2010/main" val="6009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Sorting 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Let’s look at two famous sorting algorithms</a:t>
            </a:r>
          </a:p>
          <a:p>
            <a:pPr lvl="1">
              <a:defRPr/>
            </a:pPr>
            <a:r>
              <a:rPr lang="en-US" altLang="zh-TW" dirty="0"/>
              <a:t>Bubble sort</a:t>
            </a:r>
          </a:p>
          <a:p>
            <a:pPr lvl="1">
              <a:defRPr/>
            </a:pPr>
            <a:r>
              <a:rPr lang="en-US" altLang="zh-TW" dirty="0"/>
              <a:t>Selection sort</a:t>
            </a:r>
          </a:p>
          <a:p>
            <a:pPr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9372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60C6-2D4E-5E4F-BD18-62D440B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E5D5-C282-7344-A62F-8F129A05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 this topic, we will look at: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Justification for analysis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Quadratic and polynomial growth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Counting machine instructions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Big-</a:t>
            </a:r>
            <a:r>
              <a:rPr lang="en-CA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 as the equivalent relation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13E40-FA7D-DF47-A4A3-F6298058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Suppose we had two algorithms which sorted a list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and the run time (in </a:t>
            </a:r>
            <a:r>
              <a:rPr lang="pt-BR" dirty="0">
                <a:latin typeface="Symbol" panose="05050102010706020507" pitchFamily="18" charset="2"/>
                <a:cs typeface="Arial" charset="0"/>
              </a:rPr>
              <a:t>m</a:t>
            </a:r>
            <a:r>
              <a:rPr lang="pt-BR" dirty="0">
                <a:latin typeface="Times New Roman" pitchFamily="18" charset="0"/>
                <a:cs typeface="Arial" charset="0"/>
              </a:rPr>
              <a:t>s) </a:t>
            </a:r>
            <a:r>
              <a:rPr lang="en-US" dirty="0">
                <a:latin typeface="Arial" charset="0"/>
                <a:cs typeface="Arial" charset="0"/>
              </a:rPr>
              <a:t>is given by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        		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worst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	= </a:t>
            </a:r>
            <a:r>
              <a:rPr lang="pt-BR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4.7</a:t>
            </a:r>
            <a:r>
              <a:rPr lang="pt-BR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pt-BR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– 0.5</a:t>
            </a:r>
            <a:r>
              <a:rPr lang="pt-BR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+ 5		</a:t>
            </a:r>
            <a:r>
              <a:rPr lang="en-US" dirty="0">
                <a:latin typeface="Arial" charset="0"/>
                <a:cs typeface="Arial" charset="0"/>
              </a:rPr>
              <a:t>Bubble sort </a:t>
            </a:r>
            <a:endParaRPr lang="pt-BR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 		  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best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	= </a:t>
            </a:r>
            <a:r>
              <a:rPr lang="pt-BR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3.8</a:t>
            </a:r>
            <a:r>
              <a:rPr lang="pt-BR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pt-BR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+ 0.5</a:t>
            </a:r>
            <a:r>
              <a:rPr lang="pt-BR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+ 5</a:t>
            </a:r>
          </a:p>
          <a:p>
            <a:pPr>
              <a:buFontTx/>
              <a:buNone/>
            </a:pP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       		       </a:t>
            </a:r>
            <a:r>
              <a:rPr lang="pt-BR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s</a:t>
            </a: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pt-BR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	= 4</a:t>
            </a:r>
            <a:r>
              <a:rPr lang="pt-BR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+ 14</a:t>
            </a:r>
            <a:r>
              <a:rPr lang="pt-BR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+ 12	</a:t>
            </a:r>
            <a:r>
              <a:rPr lang="pt-BR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Selection sort </a:t>
            </a:r>
            <a:endParaRPr lang="pt-BR" dirty="0">
              <a:solidFill>
                <a:srgbClr val="3333CC"/>
              </a:solidFill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smaller the value, the fewer instructions are run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≤ 21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worst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Times New Roman" pitchFamily="18" charset="0"/>
                <a:cs typeface="Arial" charset="0"/>
              </a:rPr>
              <a:t> &lt; 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s(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</a:t>
            </a:r>
            <a:endParaRPr lang="en-US" dirty="0">
              <a:solidFill>
                <a:srgbClr val="3333CC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CA" dirty="0">
                <a:latin typeface="Arial" charset="0"/>
                <a:cs typeface="Arial" charset="0"/>
              </a:rPr>
              <a:t>≥</a:t>
            </a:r>
            <a:r>
              <a:rPr lang="en-US" dirty="0">
                <a:latin typeface="Times New Roman" pitchFamily="18" charset="0"/>
                <a:cs typeface="Arial" charset="0"/>
              </a:rPr>
              <a:t> 22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worst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Times New Roman" pitchFamily="18" charset="0"/>
                <a:cs typeface="Arial" charset="0"/>
              </a:rPr>
              <a:t> &gt; 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s(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With small values of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, the algorithm described by 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s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requires more instructions than even the worst-case for bubble sort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8864" y="2564904"/>
            <a:ext cx="4343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Near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1000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worst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 ≈  1.175 </a:t>
            </a:r>
            <a:r>
              <a:rPr lang="pt-BR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s</a:t>
            </a: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pt-BR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best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 ≈  0.95 </a:t>
            </a:r>
            <a:r>
              <a:rPr lang="pt-BR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s</a:t>
            </a: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pt-BR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5760" y="2650560"/>
            <a:ext cx="43815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Is this a serious difference between these two algorithms?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Because we can count the number instructions, we can also estimate how much time is required to run one of these algorithms on a computer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Suppose we have a </a:t>
            </a:r>
            <a:r>
              <a:rPr lang="en-US">
                <a:latin typeface="Times New Roman" pitchFamily="18" charset="0"/>
                <a:cs typeface="Arial" charset="0"/>
              </a:rPr>
              <a:t>1 GHz</a:t>
            </a:r>
            <a:r>
              <a:rPr lang="en-US">
                <a:latin typeface="Arial" charset="0"/>
                <a:cs typeface="Arial" charset="0"/>
              </a:rPr>
              <a:t> computer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time (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>
                <a:latin typeface="Arial" charset="0"/>
                <a:cs typeface="Arial" charset="0"/>
              </a:rPr>
              <a:t>) required to sort a list of up to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= 10 000</a:t>
            </a:r>
            <a:r>
              <a:rPr lang="en-US">
                <a:latin typeface="Arial" charset="0"/>
                <a:cs typeface="Arial" charset="0"/>
              </a:rPr>
              <a:t> objects is under half a second</a:t>
            </a:r>
          </a:p>
          <a:p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4697" y="2624136"/>
            <a:ext cx="44100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To sort a list with one million elements, it will take about 1</a:t>
            </a:r>
            <a:r>
              <a:rPr lang="en-US" dirty="0">
                <a:latin typeface="Times New Roman" pitchFamily="18" charset="0"/>
                <a:cs typeface="Arial" charset="0"/>
              </a:rPr>
              <a:t> h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84322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1048" y="2379945"/>
            <a:ext cx="45288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927649" y="6237312"/>
            <a:ext cx="703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/>
              <a:t>Bubble sort could, under some conditions, be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200 s</a:t>
            </a:r>
            <a:r>
              <a:rPr lang="en-US" dirty="0"/>
              <a:t> faster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How about running selection sort on a faster computer?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large values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 selection sort on a faster computer will always be faster than bubble sort</a:t>
            </a: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1985" y="2780929"/>
            <a:ext cx="44672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Justification?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k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n</a:t>
            </a:r>
            <a:r>
              <a:rPr lang="en-US" i="1" baseline="30000" dirty="0" err="1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dirty="0">
                <a:latin typeface="Arial" charset="0"/>
                <a:cs typeface="Arial" charset="0"/>
              </a:rPr>
              <a:t>··· and </a:t>
            </a:r>
            <a:r>
              <a:rPr lang="en-US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b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k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n</a:t>
            </a:r>
            <a:r>
              <a:rPr lang="en-US" i="1" baseline="30000" dirty="0" err="1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dirty="0">
                <a:latin typeface="Arial" charset="0"/>
                <a:cs typeface="Arial" charset="0"/>
              </a:rPr>
              <a:t>···, for large enough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 it will always be true that</a:t>
            </a:r>
          </a:p>
          <a:p>
            <a:pPr lvl="1" algn="ctr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&lt;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where we choose</a:t>
            </a:r>
          </a:p>
          <a:p>
            <a:pPr lvl="1" algn="ctr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k</a:t>
            </a:r>
            <a:r>
              <a:rPr lang="en-US" i="1" dirty="0">
                <a:latin typeface="Times New Roman" pitchFamily="18" charset="0"/>
                <a:cs typeface="Arial" charset="0"/>
              </a:rPr>
              <a:t>/b</a:t>
            </a:r>
            <a:r>
              <a:rPr lang="en-US" i="1" baseline="-25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+ 1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this case, we only need a computer which is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Arial" charset="0"/>
                <a:cs typeface="Arial" charset="0"/>
              </a:rPr>
              <a:t> times faster (or slower)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Question: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Is a linear search comparable to a binary search?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Can we just run a linear search on a slower computer?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As another example: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Compare the number of instructions required for insertion sort and for </a:t>
            </a:r>
            <a:r>
              <a:rPr lang="en-US" dirty="0" err="1">
                <a:latin typeface="Arial" charset="0"/>
                <a:cs typeface="Arial" charset="0"/>
              </a:rPr>
              <a:t>quicksort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Both functions are concave up, although one more than the other</a:t>
            </a:r>
          </a:p>
        </p:txBody>
      </p:sp>
      <p:pic>
        <p:nvPicPr>
          <p:cNvPr id="188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3793" y="3111202"/>
            <a:ext cx="412432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9080" y="3111202"/>
            <a:ext cx="41338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Insertion sort, however, is growing at a rate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while </a:t>
            </a:r>
            <a:r>
              <a:rPr lang="en-US" dirty="0" err="1">
                <a:latin typeface="Arial" charset="0"/>
                <a:cs typeface="Arial" charset="0"/>
              </a:rPr>
              <a:t>quicksort</a:t>
            </a:r>
            <a:r>
              <a:rPr lang="en-US" dirty="0">
                <a:latin typeface="Arial" charset="0"/>
                <a:cs typeface="Arial" charset="0"/>
              </a:rPr>
              <a:t> grows at a rate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Never-the-less, the graphic suggests it is more useful to use insertion sort when sorting small lists—</a:t>
            </a:r>
            <a:r>
              <a:rPr lang="en-US" dirty="0" err="1">
                <a:latin typeface="Arial" charset="0"/>
                <a:cs typeface="Arial" charset="0"/>
              </a:rPr>
              <a:t>quicksort</a:t>
            </a:r>
            <a:r>
              <a:rPr lang="en-US" dirty="0">
                <a:latin typeface="Arial" charset="0"/>
                <a:cs typeface="Arial" charset="0"/>
              </a:rPr>
              <a:t> has a large overhead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121E-ECA1-344F-9B03-727EF637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A729-6FB4-9A40-87A0-69FE72F40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Suppose we have two algorithms, how can we tell which is better?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We could implement both algorithms, run them both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Expensive and error prone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Preferably, we should analyze them mathematically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Asymptotic analysis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Algorithm analysis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65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7769" y="3140968"/>
            <a:ext cx="41433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If the size of the list is too large (greater than 20), the additional overhead of </a:t>
            </a:r>
            <a:r>
              <a:rPr lang="en-US" dirty="0" err="1">
                <a:latin typeface="Arial" charset="0"/>
                <a:cs typeface="Arial" charset="0"/>
              </a:rPr>
              <a:t>quicksort</a:t>
            </a:r>
            <a:r>
              <a:rPr lang="en-US" dirty="0">
                <a:latin typeface="Arial" charset="0"/>
                <a:cs typeface="Arial" charset="0"/>
              </a:rPr>
              <a:t> quickly becomes insignificant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</a:t>
            </a:r>
            <a:r>
              <a:rPr lang="en-US" dirty="0" err="1">
                <a:latin typeface="Arial" charset="0"/>
                <a:cs typeface="Arial" charset="0"/>
              </a:rPr>
              <a:t>quicksort</a:t>
            </a:r>
            <a:r>
              <a:rPr lang="en-US" dirty="0">
                <a:latin typeface="Arial" charset="0"/>
                <a:cs typeface="Arial" charset="0"/>
              </a:rPr>
              <a:t> algorithm becomes significantly more efficient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Question:  can we just buy a faster computer?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example, all of</a:t>
            </a:r>
          </a:p>
          <a:p>
            <a:pPr algn="ctr">
              <a:buFontTx/>
              <a:buNone/>
            </a:pP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           100000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– 4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+ 19            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+ 1000000</a:t>
            </a:r>
          </a:p>
          <a:p>
            <a:pPr algn="ctr"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 323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– 4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Times New Roman" pitchFamily="18" charset="0"/>
                <a:cs typeface="Arial" charset="0"/>
              </a:rPr>
              <a:t>ln(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 + 43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+ 10                     42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+ 32</a:t>
            </a:r>
          </a:p>
          <a:p>
            <a:pPr algn="ctr">
              <a:buFontTx/>
              <a:buNone/>
            </a:pP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+ 61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Times New Roman" pitchFamily="18" charset="0"/>
                <a:cs typeface="Arial" charset="0"/>
              </a:rPr>
              <a:t>ln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 + 7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+ 14 ln</a:t>
            </a:r>
            <a:r>
              <a:rPr lang="en-US" baseline="30000">
                <a:latin typeface="Times New Roman" pitchFamily="18" charset="0"/>
                <a:cs typeface="Arial" charset="0"/>
              </a:rPr>
              <a:t>3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 + ln(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are 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of each other</a:t>
            </a:r>
          </a:p>
          <a:p>
            <a:pPr>
              <a:buFont typeface="Arial" charset="0"/>
              <a:buNone/>
            </a:pPr>
            <a:endParaRPr lang="en-US" i="1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i="1">
                <a:latin typeface="Arial" charset="0"/>
                <a:cs typeface="Arial" charset="0"/>
              </a:rPr>
              <a:t>	E.g</a:t>
            </a:r>
            <a:r>
              <a:rPr lang="en-US">
                <a:latin typeface="Arial" charset="0"/>
                <a:cs typeface="Arial" charset="0"/>
              </a:rPr>
              <a:t>., </a:t>
            </a:r>
            <a:r>
              <a:rPr lang="en-US">
                <a:latin typeface="Times New Roman" pitchFamily="18" charset="0"/>
                <a:cs typeface="Arial" charset="0"/>
              </a:rPr>
              <a:t>42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+ 32 =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( 323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– 4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Times New Roman" pitchFamily="18" charset="0"/>
                <a:cs typeface="Arial" charset="0"/>
              </a:rPr>
              <a:t>ln(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 + 43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+ 10 )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Recall that with the equivalence class of all 19-year olds, we only had to pick one such student?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Similarly, we will select just one element to represent the entire class of these functions: 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We could chose any function, but this is the simplest</a:t>
            </a:r>
            <a:endParaRPr lang="en-US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most common classes are given names: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(1)			</a:t>
            </a:r>
            <a:r>
              <a:rPr lang="en-US">
                <a:latin typeface="Arial" charset="0"/>
                <a:cs typeface="Arial" charset="0"/>
              </a:rPr>
              <a:t>constant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(ln(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))		</a:t>
            </a:r>
            <a:r>
              <a:rPr lang="en-US">
                <a:latin typeface="Arial" charset="0"/>
                <a:cs typeface="Arial" charset="0"/>
              </a:rPr>
              <a:t>logarithmic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			</a:t>
            </a:r>
            <a:r>
              <a:rPr lang="en-US">
                <a:latin typeface="Arial" charset="0"/>
                <a:cs typeface="Arial" charset="0"/>
              </a:rPr>
              <a:t>linear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Times New Roman" pitchFamily="18" charset="0"/>
                <a:cs typeface="Arial" charset="0"/>
              </a:rPr>
              <a:t>ln(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))		</a:t>
            </a:r>
            <a:r>
              <a:rPr lang="en-US">
                <a:latin typeface="Arial" charset="0"/>
                <a:cs typeface="Arial" charset="0"/>
              </a:rPr>
              <a:t>“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log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i="1">
                <a:latin typeface="Arial" charset="0"/>
                <a:cs typeface="Arial" charset="0"/>
              </a:rPr>
              <a:t>”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)			</a:t>
            </a:r>
            <a:r>
              <a:rPr lang="en-US">
                <a:latin typeface="Arial" charset="0"/>
                <a:cs typeface="Arial" charset="0"/>
              </a:rPr>
              <a:t>quadratic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3</a:t>
            </a:r>
            <a:r>
              <a:rPr lang="en-US">
                <a:latin typeface="Times New Roman" pitchFamily="18" charset="0"/>
                <a:cs typeface="Arial" charset="0"/>
              </a:rPr>
              <a:t>)			</a:t>
            </a:r>
            <a:r>
              <a:rPr lang="en-US">
                <a:latin typeface="Arial" charset="0"/>
                <a:cs typeface="Arial" charset="0"/>
              </a:rPr>
              <a:t>cubic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>
                <a:latin typeface="Times New Roman" pitchFamily="18" charset="0"/>
                <a:cs typeface="Arial" charset="0"/>
              </a:rPr>
              <a:t>n</a:t>
            </a:r>
            <a:r>
              <a:rPr lang="en-US" i="1">
                <a:latin typeface="Times New Roman" pitchFamily="18" charset="0"/>
                <a:cs typeface="Arial" charset="0"/>
              </a:rPr>
              <a:t>, e</a:t>
            </a:r>
            <a:r>
              <a:rPr lang="en-US" i="1" baseline="30000">
                <a:latin typeface="Times New Roman" pitchFamily="18" charset="0"/>
                <a:cs typeface="Arial" charset="0"/>
              </a:rPr>
              <a:t>n</a:t>
            </a:r>
            <a:r>
              <a:rPr lang="en-US" i="1"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latin typeface="Times New Roman" pitchFamily="18" charset="0"/>
                <a:cs typeface="Arial" charset="0"/>
              </a:rPr>
              <a:t>4</a:t>
            </a:r>
            <a:r>
              <a:rPr lang="en-US" i="1" baseline="30000">
                <a:latin typeface="Times New Roman" pitchFamily="18" charset="0"/>
                <a:cs typeface="Arial" charset="0"/>
              </a:rPr>
              <a:t>n</a:t>
            </a:r>
            <a:r>
              <a:rPr lang="en-US" i="1">
                <a:latin typeface="Times New Roman" pitchFamily="18" charset="0"/>
                <a:cs typeface="Arial" charset="0"/>
              </a:rPr>
              <a:t>, ...</a:t>
            </a:r>
            <a:r>
              <a:rPr lang="en-US">
                <a:latin typeface="Times New Roman" pitchFamily="18" charset="0"/>
                <a:cs typeface="Arial" charset="0"/>
              </a:rPr>
              <a:t>		</a:t>
            </a:r>
            <a:r>
              <a:rPr lang="en-US">
                <a:latin typeface="Arial" charset="0"/>
                <a:cs typeface="Arial" charset="0"/>
              </a:rPr>
              <a:t>exponential</a:t>
            </a:r>
            <a:endParaRPr lang="en-US" baseline="300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Logarithms and Exponentials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Recall that all logarithms are scalar multiples of each other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 </a:t>
            </a:r>
            <a:r>
              <a:rPr lang="en-US" dirty="0" err="1">
                <a:latin typeface="Times New Roman" pitchFamily="18" charset="0"/>
                <a:cs typeface="Arial" charset="0"/>
              </a:rPr>
              <a:t>log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dirty="0">
                <a:latin typeface="Arial" charset="0"/>
                <a:cs typeface="Arial" charset="0"/>
              </a:rPr>
              <a:t>for any base </a:t>
            </a:r>
            <a:r>
              <a:rPr lang="en-US" i="1" dirty="0">
                <a:latin typeface="Times New Roman" pitchFamily="18" charset="0"/>
                <a:cs typeface="Arial" charset="0"/>
              </a:rPr>
              <a:t>b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Alternatively, there is no single equivalence class for exponential functions: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 &lt;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dirty="0">
                <a:latin typeface="Arial" charset="0"/>
                <a:cs typeface="Arial" charset="0"/>
              </a:rPr>
              <a:t>, 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 </a:t>
            </a:r>
            <a:r>
              <a:rPr 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However, we will see that it is almost universally undesirable to have an exponentially growing function!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557090"/>
              </p:ext>
            </p:extLst>
          </p:nvPr>
        </p:nvGraphicFramePr>
        <p:xfrm>
          <a:off x="3441144" y="3464717"/>
          <a:ext cx="22002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4" imgW="1447560" imgH="469800" progId="Equation.3">
                  <p:embed/>
                </p:oleObj>
              </mc:Choice>
              <mc:Fallback>
                <p:oleObj name="Equation" r:id="rId4" imgW="1447560" imgH="469800" progId="Equation.3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144" y="3464717"/>
                        <a:ext cx="22002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Logarithms and Exponentials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Plotting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 and </a:t>
            </a: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on the range </a:t>
            </a:r>
            <a:r>
              <a:rPr lang="en-US" dirty="0">
                <a:latin typeface="Times New Roman" pitchFamily="18" charset="0"/>
                <a:cs typeface="Arial" charset="0"/>
              </a:rPr>
              <a:t>[1, 10]</a:t>
            </a:r>
            <a:r>
              <a:rPr lang="en-US" dirty="0">
                <a:latin typeface="Arial" charset="0"/>
                <a:cs typeface="Arial" charset="0"/>
              </a:rPr>
              <a:t> already shows how significantly different the functions grow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Note:</a:t>
            </a:r>
          </a:p>
          <a:p>
            <a:pPr lvl="1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=         1024</a:t>
            </a:r>
          </a:p>
          <a:p>
            <a:pPr lvl="1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≈      22 026</a:t>
            </a:r>
          </a:p>
          <a:p>
            <a:pPr lvl="1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= 1 048 576</a:t>
            </a: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809" y="2636913"/>
            <a:ext cx="44672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Little-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Graphically, we can shown this relationship by marking these against the real line</a:t>
            </a:r>
          </a:p>
        </p:txBody>
      </p:sp>
      <p:pic>
        <p:nvPicPr>
          <p:cNvPr id="59396" name="Picture 5" descr="f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2163" y="3214689"/>
            <a:ext cx="8177212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Arial" charset="0"/>
                <a:cs typeface="Arial" charset="0"/>
              </a:rPr>
              <a:t>Algorithms Analysis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We will use Landau symbols to describe the complexity of algorithms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E.g., adding a list of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Arial" charset="0"/>
                <a:cs typeface="Arial" charset="0"/>
              </a:rPr>
              <a:t> doubles will be said to be a </a:t>
            </a:r>
            <a:r>
              <a:rPr lang="en-CA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>
                <a:latin typeface="Arial" charset="0"/>
                <a:cs typeface="Arial" charset="0"/>
              </a:rPr>
              <a:t> algorithm</a:t>
            </a:r>
          </a:p>
          <a:p>
            <a:pPr lvl="1"/>
            <a:endParaRPr lang="en-CA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An algorithm is said to have </a:t>
            </a:r>
            <a:r>
              <a:rPr lang="en-CA" i="1" dirty="0">
                <a:latin typeface="Arial" charset="0"/>
                <a:cs typeface="Arial" charset="0"/>
              </a:rPr>
              <a:t>polynomial time complexity</a:t>
            </a:r>
            <a:r>
              <a:rPr lang="en-CA" dirty="0">
                <a:latin typeface="Arial" charset="0"/>
                <a:cs typeface="Arial" charset="0"/>
              </a:rPr>
              <a:t> if its run-time may be described by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i="1" baseline="30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>
                <a:latin typeface="Arial" charset="0"/>
                <a:cs typeface="Arial" charset="0"/>
              </a:rPr>
              <a:t> for some fixed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≥ 0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We will consider such algorithms to be </a:t>
            </a:r>
            <a:r>
              <a:rPr lang="en-CA" i="1" dirty="0">
                <a:latin typeface="Arial" charset="0"/>
                <a:cs typeface="Arial" charset="0"/>
              </a:rPr>
              <a:t>efficient</a:t>
            </a:r>
            <a:endParaRPr lang="en-CA" dirty="0">
              <a:latin typeface="Arial" charset="0"/>
              <a:cs typeface="Arial" charset="0"/>
            </a:endParaRPr>
          </a:p>
          <a:p>
            <a:pPr lvl="1"/>
            <a:endParaRPr lang="en-CA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Problems that have no known polynomial-time algorithms are said to be </a:t>
            </a:r>
            <a:r>
              <a:rPr lang="en-CA" i="1" dirty="0">
                <a:latin typeface="Arial" charset="0"/>
                <a:cs typeface="Arial" charset="0"/>
              </a:rPr>
              <a:t>intractable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Traveling salesman problem:  find the shortest path that visits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i="1" dirty="0">
                <a:latin typeface="Arial" charset="0"/>
                <a:cs typeface="Arial" charset="0"/>
              </a:rPr>
              <a:t> </a:t>
            </a:r>
            <a:r>
              <a:rPr lang="en-CA" dirty="0">
                <a:latin typeface="Arial" charset="0"/>
                <a:cs typeface="Arial" charset="0"/>
              </a:rPr>
              <a:t>cities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Best run time:  </a:t>
            </a:r>
            <a:r>
              <a:rPr lang="en-CA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CA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9657" y="2852936"/>
            <a:ext cx="62007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Algorithm Analysis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general, you don’t want to implement exponential-time or exponential-memory algorithms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Warning:  don’t call a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quadratic</a:t>
            </a:r>
            <a:r>
              <a:rPr lang="en-US" dirty="0">
                <a:latin typeface="Arial" charset="0"/>
                <a:cs typeface="Arial" charset="0"/>
              </a:rPr>
              <a:t> curve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“exponential”</a:t>
            </a:r>
            <a:r>
              <a:rPr lang="en-US" dirty="0">
                <a:latin typeface="Arial" charset="0"/>
                <a:cs typeface="Arial" charset="0"/>
              </a:rPr>
              <a:t>, either...please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this class, we have: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Introducing some new notations:  </a:t>
            </a:r>
            <a:r>
              <a:rPr lang="en-US" dirty="0">
                <a:latin typeface="Times New Roman" pitchFamily="18" charset="0"/>
                <a:cs typeface="Arial" charset="0"/>
              </a:rPr>
              <a:t>o  O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Symbol" pitchFamily="18" charset="2"/>
                <a:cs typeface="Arial" charset="0"/>
              </a:rPr>
              <a:t> Q  W  w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Discussed how to use these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Looked at the equivalence relations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In general, we will always analyze algorithms with respect to one or more variables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will begin with one variable: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number of items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currently stored in an array or other data structure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number of items expected to be stored in an array or other data structure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dimensions of an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matrix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Examples with multiple variables: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Dealing with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Arial" charset="0"/>
                <a:cs typeface="Arial" charset="0"/>
              </a:rPr>
              <a:t>objects stored in </a:t>
            </a:r>
            <a:r>
              <a:rPr lang="en-US" i="1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Arial" charset="0"/>
                <a:cs typeface="Arial" charset="0"/>
              </a:rPr>
              <a:t> memory locations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Multiplying a </a:t>
            </a:r>
            <a:r>
              <a:rPr lang="en-US" i="1">
                <a:latin typeface="Times New Roman" pitchFamily="18" charset="0"/>
                <a:cs typeface="Arial" charset="0"/>
              </a:rPr>
              <a:t>k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m </a:t>
            </a:r>
            <a:r>
              <a:rPr lang="en-US">
                <a:latin typeface="Arial" charset="0"/>
                <a:cs typeface="Arial" charset="0"/>
              </a:rPr>
              <a:t>and an </a:t>
            </a:r>
            <a:r>
              <a:rPr lang="en-US" i="1">
                <a:latin typeface="Times New Roman" pitchFamily="18" charset="0"/>
                <a:cs typeface="Arial" charset="0"/>
              </a:rPr>
              <a:t>m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matrix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Dealing with sparse matrices of size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with </a:t>
            </a:r>
            <a:r>
              <a:rPr lang="en-US" i="1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Arial" charset="0"/>
                <a:cs typeface="Arial" charset="0"/>
              </a:rPr>
              <a:t> non-zero entries</a:t>
            </a:r>
          </a:p>
          <a:p>
            <a:pPr lvl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6339-190F-BE4C-A3F1-8DA98773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FBB0-3F73-8646-83FC-C2FC364FE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Q1: What is the relative error between n</a:t>
            </a:r>
            <a:r>
              <a:rPr lang="en-US" baseline="30000" dirty="0"/>
              <a:t>2</a:t>
            </a:r>
            <a:r>
              <a:rPr lang="en-US" dirty="0"/>
              <a:t> + 2n + 5 and an approximation n</a:t>
            </a:r>
            <a:r>
              <a:rPr lang="en-US" baseline="30000" dirty="0"/>
              <a:t>2</a:t>
            </a:r>
            <a:r>
              <a:rPr lang="en-US" dirty="0"/>
              <a:t> when n = 1000 and when n = 1000000? The relative error is the difference between the actual value and the approximation over the actual value.</a:t>
            </a:r>
          </a:p>
          <a:p>
            <a:r>
              <a:rPr lang="en-US" dirty="0"/>
              <a:t>Q2: Find the most appropriate representative element that describes each of the following rates of growth. For example, the most appropriate representative of 3n</a:t>
            </a:r>
            <a:r>
              <a:rPr lang="en-US" baseline="30000" dirty="0"/>
              <a:t>2</a:t>
            </a:r>
            <a:r>
              <a:rPr lang="en-US" dirty="0"/>
              <a:t> + 4n ln(n) + 5n + 2 is n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5n</a:t>
            </a:r>
            <a:r>
              <a:rPr lang="en-US" baseline="30000" dirty="0"/>
              <a:t>2</a:t>
            </a:r>
            <a:r>
              <a:rPr lang="en-US" dirty="0"/>
              <a:t> + 4n + 3n</a:t>
            </a:r>
            <a:r>
              <a:rPr lang="en-US" baseline="30000" dirty="0"/>
              <a:t>lg(6)</a:t>
            </a:r>
            <a:r>
              <a:rPr lang="en-US" dirty="0"/>
              <a:t> + 4 + ln(n)</a:t>
            </a:r>
          </a:p>
          <a:p>
            <a:pPr lvl="1"/>
            <a:r>
              <a:rPr lang="en-US" dirty="0"/>
              <a:t>6n + 7 ln(n) + 8n ln(n) + 9</a:t>
            </a:r>
          </a:p>
          <a:p>
            <a:pPr lvl="1"/>
            <a:r>
              <a:rPr lang="en-US" dirty="0"/>
              <a:t>4n</a:t>
            </a:r>
            <a:r>
              <a:rPr lang="en-US" baseline="30000" dirty="0"/>
              <a:t>3</a:t>
            </a:r>
            <a:r>
              <a:rPr lang="en-US" dirty="0"/>
              <a:t> + 7n + 514n</a:t>
            </a:r>
            <a:r>
              <a:rPr lang="en-US" baseline="30000" dirty="0"/>
              <a:t>4</a:t>
            </a:r>
            <a:r>
              <a:rPr lang="en-US" dirty="0"/>
              <a:t> + 35n</a:t>
            </a:r>
            <a:r>
              <a:rPr lang="en-US" baseline="30000" dirty="0"/>
              <a:t>2</a:t>
            </a:r>
            <a:r>
              <a:rPr lang="en-US" dirty="0"/>
              <a:t> + 2n</a:t>
            </a:r>
            <a:r>
              <a:rPr lang="en-US" baseline="30000" dirty="0"/>
              <a:t>6</a:t>
            </a:r>
            <a:r>
              <a:rPr lang="en-US" dirty="0"/>
              <a:t> + 5624</a:t>
            </a:r>
          </a:p>
          <a:p>
            <a:pPr lvl="1"/>
            <a:r>
              <a:rPr lang="en-US" dirty="0"/>
              <a:t>10n + 11 ln(n) + 1 + 2n</a:t>
            </a:r>
            <a:r>
              <a:rPr lang="en-US" baseline="30000" dirty="0"/>
              <a:t>2</a:t>
            </a:r>
            <a:r>
              <a:rPr lang="en-US" dirty="0"/>
              <a:t> + 4n</a:t>
            </a:r>
            <a:r>
              <a:rPr lang="en-US" baseline="30000" dirty="0"/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Email your solution to 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tsung-wei.huang@utah.edu</a:t>
            </a:r>
            <a:r>
              <a:rPr lang="en-US" dirty="0">
                <a:solidFill>
                  <a:srgbClr val="FF0000"/>
                </a:solidFill>
              </a:rPr>
              <a:t> by 23:59 PM 9/22</a:t>
            </a:r>
          </a:p>
        </p:txBody>
      </p:sp>
    </p:spTree>
    <p:extLst>
      <p:ext uri="{BB962C8B-B14F-4D97-AF65-F5344CB8AC3E}">
        <p14:creationId xmlns:p14="http://schemas.microsoft.com/office/powerpoint/2010/main" val="222070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Maximum Value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 the time taken to find the largest object in an array of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random integers will take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operations</a:t>
            </a:r>
          </a:p>
          <a:p>
            <a:pPr>
              <a:buFontTx/>
              <a:buNone/>
            </a:pPr>
            <a:endParaRPr 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find_max</a:t>
            </a:r>
            <a:r>
              <a:rPr lang="en-US" sz="1800" dirty="0">
                <a:latin typeface="Consolas" pitchFamily="49" charset="0"/>
                <a:cs typeface="Arial" charset="0"/>
              </a:rPr>
              <a:t>( int *array, int n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int max = array[0];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for ( 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1;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n;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    if ( array[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] &gt; max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        max = array[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    }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return max;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Maximum Value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One comment: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 this class, we will look at both simple C++ arrays and the standard template library (STL) structures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Instead of using </a:t>
            </a:r>
            <a:r>
              <a:rPr lang="en-US">
                <a:latin typeface="Arial" charset="0"/>
                <a:cs typeface="Arial" charset="0"/>
              </a:rPr>
              <a:t>the built-in array</a:t>
            </a:r>
            <a:r>
              <a:rPr lang="en-US" dirty="0">
                <a:latin typeface="Arial" charset="0"/>
                <a:cs typeface="Arial" charset="0"/>
              </a:rPr>
              <a:t>, we could use the STL </a:t>
            </a:r>
            <a:r>
              <a:rPr lang="en-US" b="1" dirty="0">
                <a:latin typeface="Courier New" pitchFamily="49" charset="0"/>
                <a:cs typeface="Arial" charset="0"/>
              </a:rPr>
              <a:t>vector</a:t>
            </a:r>
            <a:r>
              <a:rPr lang="en-US" dirty="0">
                <a:latin typeface="Arial" charset="0"/>
                <a:cs typeface="Arial" charset="0"/>
              </a:rPr>
              <a:t> class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</a:t>
            </a:r>
            <a:r>
              <a:rPr lang="en-US" b="1" dirty="0">
                <a:latin typeface="Courier New" pitchFamily="49" charset="0"/>
                <a:cs typeface="Arial" charset="0"/>
              </a:rPr>
              <a:t>vector</a:t>
            </a:r>
            <a:r>
              <a:rPr lang="en-US" dirty="0">
                <a:latin typeface="Arial" charset="0"/>
                <a:cs typeface="Arial" charset="0"/>
              </a:rPr>
              <a:t> class is closer to the C#/Java array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Maximum Value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#include &lt;vector&gt;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find_max</a:t>
            </a:r>
            <a:r>
              <a:rPr lang="en-US" sz="1800" dirty="0">
                <a:latin typeface="Consolas" pitchFamily="49" charset="0"/>
                <a:cs typeface="Arial" charset="0"/>
              </a:rPr>
              <a:t>( const std::vector&lt;int&gt;&amp; array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if ( </a:t>
            </a:r>
            <a:r>
              <a:rPr lang="en-US" sz="1800" dirty="0" err="1">
                <a:latin typeface="Consolas" pitchFamily="49" charset="0"/>
                <a:cs typeface="Arial" charset="0"/>
              </a:rPr>
              <a:t>array.size</a:t>
            </a:r>
            <a:r>
              <a:rPr lang="en-US" sz="1800" dirty="0">
                <a:latin typeface="Consolas" pitchFamily="49" charset="0"/>
                <a:cs typeface="Arial" charset="0"/>
              </a:rPr>
              <a:t>() == 0 )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    throw underflow();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int max = array[0];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for (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800" dirty="0">
                <a:latin typeface="Consolas" pitchFamily="49" charset="0"/>
                <a:cs typeface="Arial" charset="0"/>
              </a:rPr>
              <a:t>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1;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</a:t>
            </a:r>
            <a:r>
              <a:rPr lang="en-US" sz="1800" dirty="0" err="1">
                <a:latin typeface="Consolas" pitchFamily="49" charset="0"/>
                <a:cs typeface="Arial" charset="0"/>
              </a:rPr>
              <a:t>array.size</a:t>
            </a:r>
            <a:r>
              <a:rPr lang="en-US" sz="1800" dirty="0">
                <a:latin typeface="Consolas" pitchFamily="49" charset="0"/>
                <a:cs typeface="Arial" charset="0"/>
              </a:rPr>
              <a:t>();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    if ( array[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] &gt; max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        max = array[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    }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return max;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charset="0"/>
                <a:cs typeface="Arial" charset="0"/>
              </a:rPr>
              <a:t>Linear and binary search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There are other algorithms which are significantly faster as the problem size increases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This plot shows maximum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and average number of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comparisons to find an entry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in a sorted array of size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</a:p>
          <a:p>
            <a:pPr lvl="1"/>
            <a:r>
              <a:rPr lang="en-US">
                <a:solidFill>
                  <a:srgbClr val="3333CC"/>
                </a:solidFill>
                <a:latin typeface="Arial" charset="0"/>
                <a:cs typeface="Arial" charset="0"/>
              </a:rPr>
              <a:t>Linear search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Binary search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8256588" y="6308726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n</a:t>
            </a:r>
          </a:p>
        </p:txBody>
      </p:sp>
      <p:pic>
        <p:nvPicPr>
          <p:cNvPr id="171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0016" y="2492896"/>
            <a:ext cx="38481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 an algorithm: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need to be able to describe these values mathematically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need a systematic means of using the description of the algorithm together with the properties of an associated data structure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need to do this in a machine-independent way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this, we need asymptotic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2271</Words>
  <Application>Microsoft Macintosh PowerPoint</Application>
  <PresentationFormat>Widescreen</PresentationFormat>
  <Paragraphs>294</Paragraphs>
  <Slides>40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Office Theme</vt:lpstr>
      <vt:lpstr>Equation</vt:lpstr>
      <vt:lpstr>CS 2420: Asymptotic Analysis</vt:lpstr>
      <vt:lpstr>Outline</vt:lpstr>
      <vt:lpstr>Motivation</vt:lpstr>
      <vt:lpstr>Asymptotic Analysis</vt:lpstr>
      <vt:lpstr>Maximum Value</vt:lpstr>
      <vt:lpstr>Maximum Value</vt:lpstr>
      <vt:lpstr>Maximum Value</vt:lpstr>
      <vt:lpstr>Linear and binary search</vt:lpstr>
      <vt:lpstr>Asymptotic Analysis</vt:lpstr>
      <vt:lpstr>Quadratic Growth</vt:lpstr>
      <vt:lpstr>Quadratic Growth</vt:lpstr>
      <vt:lpstr>Quadratic Growth</vt:lpstr>
      <vt:lpstr>Polynomial Growth</vt:lpstr>
      <vt:lpstr>Polynomial Growth</vt:lpstr>
      <vt:lpstr>Polynomial Growth</vt:lpstr>
      <vt:lpstr>Examples</vt:lpstr>
      <vt:lpstr>Examples</vt:lpstr>
      <vt:lpstr>Examples</vt:lpstr>
      <vt:lpstr>Sorting Example</vt:lpstr>
      <vt:lpstr>Counting Instructions</vt:lpstr>
      <vt:lpstr>Counting Instructions</vt:lpstr>
      <vt:lpstr>Counting Instructions</vt:lpstr>
      <vt:lpstr>Counting Instructions</vt:lpstr>
      <vt:lpstr>Counting Instructions</vt:lpstr>
      <vt:lpstr>Counting Instructions</vt:lpstr>
      <vt:lpstr>Counting Instructions</vt:lpstr>
      <vt:lpstr>Counting Instructions</vt:lpstr>
      <vt:lpstr>Counting Instructions</vt:lpstr>
      <vt:lpstr>Counting Instructions</vt:lpstr>
      <vt:lpstr>Counting Instructions</vt:lpstr>
      <vt:lpstr>Big-Q as an Equivalence Relation</vt:lpstr>
      <vt:lpstr>Big-Q as an Equivalence Relation</vt:lpstr>
      <vt:lpstr>Big-Q as an Equivalence Relation</vt:lpstr>
      <vt:lpstr>Logarithms and Exponentials</vt:lpstr>
      <vt:lpstr>Logarithms and Exponentials</vt:lpstr>
      <vt:lpstr>Little-o as a Weak Ordering</vt:lpstr>
      <vt:lpstr>Algorithms Analysis</vt:lpstr>
      <vt:lpstr>Algorithm Analysis</vt:lpstr>
      <vt:lpstr>Summary</vt:lpstr>
      <vt:lpstr>LAB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735</cp:revision>
  <cp:lastPrinted>2021-08-18T02:54:38Z</cp:lastPrinted>
  <dcterms:created xsi:type="dcterms:W3CDTF">2021-01-05T18:50:35Z</dcterms:created>
  <dcterms:modified xsi:type="dcterms:W3CDTF">2021-09-14T23:44:18Z</dcterms:modified>
</cp:coreProperties>
</file>