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613" r:id="rId2"/>
    <p:sldId id="617" r:id="rId3"/>
    <p:sldId id="618" r:id="rId4"/>
    <p:sldId id="376" r:id="rId5"/>
    <p:sldId id="377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31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6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5"/>
    <p:restoredTop sz="80749"/>
  </p:normalViewPr>
  <p:slideViewPr>
    <p:cSldViewPr snapToGrid="0">
      <p:cViewPr varScale="1">
        <p:scale>
          <a:sx n="134" d="100"/>
          <a:sy n="134" d="100"/>
        </p:scale>
        <p:origin x="25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615D-6EE0-4D39-8A09-329D89E6AD2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69918-39BF-4B0B-BE63-446459BE05AB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2A369-73A3-450B-831F-C67E841953E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0DAFE-912F-4DE7-8CF0-D9D782276A1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737E3-E29E-4BE5-B92E-593D5A4479A0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BED49-9098-41F4-913E-033B3CB717F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4E87B-71D8-490C-BA31-23841B8106D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3AEA0-4CDB-42FA-AE76-3B23B1E15E9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37969F-AB9B-4435-A2F9-CE2B5504790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68C97-E96A-4E2C-ACB0-F76746C6AA47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9193E-A52A-4ED7-8310-4299FC779D18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CA9AE-7F9F-4C30-B6B3-15D667E7BB8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9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1688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each machine instruction can be executed in a fixed number of cycles, we may assume each operation requires a fixed number of cycles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time required for any operator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 including: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Retrieving/storing variables from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Variable assignment		</a:t>
            </a:r>
            <a:r>
              <a:rPr lang="en-US" sz="1400" dirty="0">
                <a:latin typeface="Arial" charset="0"/>
                <a:cs typeface="Arial" charset="0"/>
              </a:rPr>
              <a:t>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Relational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=&gt; &gt;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Memory allocation and deallocation		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Of these, memory allocation and deallocation are the slowest by a significant factor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quick test on a </a:t>
            </a:r>
            <a:r>
              <a:rPr lang="en-US" dirty="0" err="1">
                <a:latin typeface="Arial" charset="0"/>
                <a:cs typeface="Arial" charset="0"/>
              </a:rPr>
              <a:t>linux</a:t>
            </a:r>
            <a:r>
              <a:rPr lang="en-US" dirty="0">
                <a:latin typeface="Arial" charset="0"/>
                <a:cs typeface="Arial" charset="0"/>
              </a:rPr>
              <a:t> machine shows a factor of over 100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 that after memory is allocated, the constructor is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constructor may not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00201"/>
            <a:ext cx="10515599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 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int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endParaRPr lang="en-US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Update a sequence of values</a:t>
            </a:r>
          </a:p>
          <a:p>
            <a:pPr lvl="2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++</a:t>
            </a:r>
            <a:r>
              <a:rPr lang="en-US" dirty="0">
                <a:latin typeface="Consolas" pitchFamily="49" charset="0"/>
                <a:cs typeface="Arial" charset="0"/>
              </a:rPr>
              <a:t>index;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prev_modulus</a:t>
            </a:r>
            <a:r>
              <a:rPr lang="en-US" dirty="0">
                <a:latin typeface="Consolas" pitchFamily="49" charset="0"/>
                <a:cs typeface="Arial" charset="0"/>
              </a:rPr>
              <a:t> = modulus;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modulus = </a:t>
            </a: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 = </a:t>
            </a:r>
            <a:r>
              <a:rPr lang="en-US" dirty="0" err="1">
                <a:latin typeface="Consolas" pitchFamily="49" charset="0"/>
                <a:cs typeface="Arial" charset="0"/>
              </a:rPr>
              <a:t>modulus_table</a:t>
            </a:r>
            <a:r>
              <a:rPr lang="en-US" dirty="0">
                <a:latin typeface="Consolas" pitchFamily="49" charset="0"/>
                <a:cs typeface="Arial" charset="0"/>
              </a:rPr>
              <a:t>[index];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8459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left-&gt;right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left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b="1" dirty="0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22601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682346" y="243777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680759" y="4010993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680758" y="4803154"/>
            <a:ext cx="1438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or </a:t>
            </a:r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W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Next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examine code to determine the run time of various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introduce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calculate the run times of: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Operators	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++</a:t>
            </a:r>
            <a:r>
              <a:rPr lang="en-US" sz="1600" dirty="0">
                <a:latin typeface="Arial" charset="0"/>
                <a:cs typeface="Arial" charset="0"/>
              </a:rPr>
              <a:t>, etc.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Control statements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if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do-while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switch</a:t>
            </a:r>
            <a:endParaRPr lang="en-US" sz="16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int *array,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Statements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case, we don’t know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be run once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uniformly randomly distributed, then???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usually are single statements running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statements are usually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 0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&lt; 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...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Assuming there are no break or return statements in the loop,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run time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 body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Another example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int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r>
              <a:rPr lang="en-US" dirty="0">
                <a:latin typeface="Arial" charset="0"/>
                <a:cs typeface="Arial" charset="0"/>
              </a:rPr>
              <a:t>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</a:t>
            </a:r>
            <a:r>
              <a:rPr lang="en-US" sz="1400" b="1" dirty="0">
                <a:latin typeface="Symbol" pitchFamily="18" charset="2"/>
                <a:cs typeface="Arial" charset="0"/>
              </a:rPr>
              <a:t>Q</a:t>
            </a:r>
            <a:r>
              <a:rPr lang="en-US" sz="1400" b="1" dirty="0">
                <a:latin typeface="Courier New" pitchFamily="49" charset="0"/>
                <a:cs typeface="Arial" charset="0"/>
              </a:rPr>
              <a:t>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goal of algorithm analysis is to take a block of code and determine the asymptotic run time or asymptotic memory requirements based on various parameters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167563" y="4487864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7167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7167563" y="2643189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789739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Box 4"/>
          <p:cNvSpPr txBox="1">
            <a:spLocks noChangeArrowheads="1"/>
          </p:cNvSpPr>
          <p:nvPr/>
        </p:nvSpPr>
        <p:spPr bwMode="auto">
          <a:xfrm>
            <a:off x="3503613" y="514667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206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depends on the variable (in this example,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i,n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02500"/>
              </p:ext>
            </p:extLst>
          </p:nvPr>
        </p:nvGraphicFramePr>
        <p:xfrm>
          <a:off x="2182855" y="3519138"/>
          <a:ext cx="2520280" cy="83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2855" y="3519138"/>
                        <a:ext cx="2520280" cy="83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int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for ( int j = 0; j &lt; i;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    sum += i + j;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 + 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(1 + 1) 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02955"/>
              </p:ext>
            </p:extLst>
          </p:nvPr>
        </p:nvGraphicFramePr>
        <p:xfrm>
          <a:off x="2783632" y="5294313"/>
          <a:ext cx="7054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294313"/>
                        <a:ext cx="70548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074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 another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switch(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a switch statement would appear to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1 )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2 )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3 )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4 )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5 )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There are reasons for this: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First, you may recall that the cases must be actual values, either: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assume: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Then the compiler simply makes a jump size based on the variable, jumping ahead either 0, 24, 48, 72, ..., or 240 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3346"/>
            <a:ext cx="10515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run one block of code followed by another block of code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Such code is said to be run </a:t>
            </a:r>
            <a:r>
              <a:rPr lang="en-US" i="1" dirty="0">
                <a:latin typeface="Arial" charset="0"/>
                <a:cs typeface="Arial" charset="0"/>
              </a:rPr>
              <a:t>serially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first block of code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the second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two blocks of code is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b="1" dirty="0">
                <a:latin typeface="Symbol" pitchFamily="18" charset="2"/>
                <a:cs typeface="Arial" charset="0"/>
              </a:rPr>
              <a:t> Q</a:t>
            </a:r>
            <a:r>
              <a:rPr lang="en-US" dirty="0">
                <a:latin typeface="Times New Roman" pitchFamily="18" charset="0"/>
                <a:cs typeface="Arial" charset="0"/>
              </a:rPr>
              <a:t>(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)</a:t>
            </a:r>
          </a:p>
          <a:p>
            <a:pPr lvl="1"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usually (for algorithms not including function calls) simplifies to one or the 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asymptotic complexity of algorithms indicates its ability to scale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Suppose we are sorting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Selection sort has a run time of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Four times as long to sort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One hundred times as long to 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 the following two problems: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the maximum entry, and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if it contains a particular entry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is the proper means of describing the run time of these two algorithms?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Searching for the maximum entry requires that each element in the array be examined, thus, it must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Searching for a particular entry may end earlier:  for example, the first entry we are searching for may be the one we are looking for, thus, it runs in </a:t>
            </a:r>
            <a:r>
              <a:rPr 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notation represents the strict upper-bound of an algorithm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notation represents the strict bound of an algorithm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W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notation represents the strict lower-bound of an algorithm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Therefore: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700" y="3141664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(or subroutine) is code which has been separated out, either to: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and 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 is, it is impossible for any function call to have a zero run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800" b="1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to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Because the run time of any function is at least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we will include the time required to both call and return from the function in the run time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900" b="1" dirty="0">
                <a:latin typeface="Courier New" pitchFamily="49" charset="0"/>
                <a:cs typeface="Arial" charset="0"/>
              </a:rPr>
              <a:t>		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9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8612982" y="461168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8612982" y="170815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7880350" y="34163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52663" y="1619250"/>
            <a:ext cx="1714500" cy="5429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601" cy="45259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other sorting algorithms have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run times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2(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10(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each case, it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more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Merge sort will require twice and 10 times as much memory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Quick sort will require one or four additional memory locations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Heap sort will not require any additional memory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751763" y="3284538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3284538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680326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may analyze the run time of this function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don’t have to worry about the time of the conditional (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) nor is there a probability involved with the conditional statement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865564" y="2133601"/>
          <a:ext cx="39592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4" imgW="1981080" imgH="482400" progId="Equation.3">
                  <p:embed/>
                </p:oleObj>
              </mc:Choice>
              <mc:Fallback>
                <p:oleObj name="Equation" r:id="rId4" imgW="1981080" imgH="4824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2133601"/>
                        <a:ext cx="39592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then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   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endParaRPr lang="en-US" i="1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1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for (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1;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if (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array[n - 1]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 dirty="0">
                <a:latin typeface="Arial" charset="0"/>
                <a:cs typeface="Arial" charset="0"/>
              </a:rPr>
              <a:t>–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}</a:t>
            </a:r>
            <a:endParaRPr lang="en-US" b="1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30564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If we are storing objects which are not related, the hash table has, in many cases, optimal characteristics: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Many operations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i="1" dirty="0">
                <a:latin typeface="Arial" charset="0"/>
                <a:cs typeface="Arial" charset="0"/>
              </a:rPr>
              <a:t>I</a:t>
            </a:r>
            <a:r>
              <a:rPr lang="en-CA" dirty="0">
                <a:latin typeface="Arial" charset="0"/>
                <a:cs typeface="Arial" charset="0"/>
              </a:rPr>
              <a:t>.</a:t>
            </a:r>
            <a:r>
              <a:rPr lang="en-CA" i="1" dirty="0">
                <a:latin typeface="Arial" charset="0"/>
                <a:cs typeface="Arial" charset="0"/>
              </a:rPr>
              <a:t>e</a:t>
            </a:r>
            <a:r>
              <a:rPr lang="en-CA" dirty="0">
                <a:latin typeface="Arial" charset="0"/>
                <a:cs typeface="Arial" charset="0"/>
              </a:rPr>
              <a:t>., the run times are independent of the number of objects being stored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are required to store both objects and relations, both memory and time will increase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goal will be to minimize this increase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6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array is sorted: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288" y="2205758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replacing each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81" y="4217989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399" y="5529267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r>
              <a:rPr lang="en-US" dirty="0">
                <a:latin typeface="Arial" charset="0"/>
                <a:cs typeface="Arial" charset="0"/>
              </a:rPr>
              <a:t>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26090"/>
              </p:ext>
            </p:extLst>
          </p:nvPr>
        </p:nvGraphicFramePr>
        <p:xfrm>
          <a:off x="3287713" y="3135141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35141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Consider, instead, a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Also, if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dirty="0">
                <a:latin typeface="Arial" charset="0"/>
                <a:cs typeface="Arial" charset="0"/>
              </a:rPr>
              <a:t>, then </a:t>
            </a:r>
            <a:r>
              <a:rPr lang="en-US" dirty="0">
                <a:latin typeface="Times New Roman" pitchFamily="18" charset="0"/>
                <a:cs typeface="Arial" charset="0"/>
              </a:rPr>
              <a:t>T(1)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Solving this can be difficult, in general, so we will consider only special values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079875" y="2492376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492376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 searching a list of size </a:t>
            </a:r>
            <a:r>
              <a:rPr lang="en-US" dirty="0">
                <a:latin typeface="Times New Roman" pitchFamily="18" charset="0"/>
                <a:cs typeface="Arial" charset="0"/>
              </a:rPr>
              <a:t>31</a:t>
            </a:r>
            <a:r>
              <a:rPr lang="en-US" dirty="0">
                <a:latin typeface="Arial" charset="0"/>
                <a:cs typeface="Arial" charset="0"/>
              </a:rPr>
              <a:t> requires us to check the center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If it is not found, we must check one of the two halves, each of which is size </a:t>
            </a:r>
            <a:r>
              <a:rPr lang="en-US" dirty="0">
                <a:latin typeface="Times New Roman" pitchFamily="18" charset="0"/>
                <a:cs typeface="Arial" charset="0"/>
              </a:rPr>
              <a:t>15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31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15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39888"/>
            <a:ext cx="9372600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Discuss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CA" sz="1400" dirty="0">
                <a:latin typeface="Arial" charset="0"/>
                <a:cs typeface="Arial" charset="0"/>
              </a:rPr>
              <a:t>Conditional statements and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12109"/>
              </p:ext>
            </p:extLst>
          </p:nvPr>
        </p:nvGraphicFramePr>
        <p:xfrm>
          <a:off x="4008439" y="21367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1367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24339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087939" y="4076701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086351" y="4579939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084764" y="2492376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880101" y="249237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880101" y="4005263"/>
            <a:ext cx="652463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880101" y="458152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08439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10248"/>
            <a:ext cx="10515600" cy="47767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5289"/>
              </p:ext>
            </p:extLst>
          </p:nvPr>
        </p:nvGraphicFramePr>
        <p:xfrm>
          <a:off x="2925763" y="3744912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744912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6454776" y="2593975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6" y="2593975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580"/>
              </p:ext>
            </p:extLst>
          </p:nvPr>
        </p:nvGraphicFramePr>
        <p:xfrm>
          <a:off x="9110663" y="2809876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663" y="2809876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these slides we have looked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times of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Operators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also defined best-, worst-, and average-case scenarios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be considering all of these each time we inspect any algorithm used in this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4852</Words>
  <Application>Microsoft Macintosh PowerPoint</Application>
  <PresentationFormat>Widescreen</PresentationFormat>
  <Paragraphs>692</Paragraphs>
  <Slides>74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Equation</vt:lpstr>
      <vt:lpstr>CS 2420: Algorithm Analysis</vt:lpstr>
      <vt:lpstr>Outline</vt:lpstr>
      <vt:lpstr>Motivation</vt:lpstr>
      <vt:lpstr>Motivation</vt:lpstr>
      <vt:lpstr>Motivation</vt:lpstr>
      <vt:lpstr>Motivation</vt:lpstr>
      <vt:lpstr>Motivation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Analysis of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Conditional Statements</vt:lpstr>
      <vt:lpstr>Analysis of Repetition Statements</vt:lpstr>
      <vt:lpstr>Analysis of Repetition Statements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Serial Statements</vt:lpstr>
      <vt:lpstr>Serial Statements</vt:lpstr>
      <vt:lpstr>Serial Statements</vt:lpstr>
      <vt:lpstr>Serial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756</cp:revision>
  <cp:lastPrinted>2021-08-18T02:54:38Z</cp:lastPrinted>
  <dcterms:created xsi:type="dcterms:W3CDTF">2021-01-05T18:50:35Z</dcterms:created>
  <dcterms:modified xsi:type="dcterms:W3CDTF">2021-09-28T23:54:29Z</dcterms:modified>
</cp:coreProperties>
</file>