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13" r:id="rId2"/>
    <p:sldId id="617" r:id="rId3"/>
    <p:sldId id="1550" r:id="rId4"/>
    <p:sldId id="1534" r:id="rId5"/>
    <p:sldId id="1539" r:id="rId6"/>
    <p:sldId id="1536" r:id="rId7"/>
    <p:sldId id="1537" r:id="rId8"/>
    <p:sldId id="1540" r:id="rId9"/>
    <p:sldId id="1552" r:id="rId10"/>
    <p:sldId id="1543" r:id="rId11"/>
    <p:sldId id="1554" r:id="rId12"/>
    <p:sldId id="1551" r:id="rId13"/>
    <p:sldId id="1544" r:id="rId14"/>
    <p:sldId id="1548" r:id="rId15"/>
    <p:sldId id="155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AE1"/>
    <a:srgbClr val="FFFFFF"/>
    <a:srgbClr val="D7E9ED"/>
    <a:srgbClr val="95C5CF"/>
    <a:srgbClr val="4A94A4"/>
    <a:srgbClr val="428592"/>
    <a:srgbClr val="26525B"/>
    <a:srgbClr val="000000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43"/>
    <p:restoredTop sz="96405"/>
  </p:normalViewPr>
  <p:slideViewPr>
    <p:cSldViewPr snapToGrid="0">
      <p:cViewPr varScale="1">
        <p:scale>
          <a:sx n="168" d="100"/>
          <a:sy n="168" d="100"/>
        </p:scale>
        <p:origin x="40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75" d="100"/>
          <a:sy n="175" d="100"/>
        </p:scale>
        <p:origin x="3392" y="-1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13805E-B062-48D6-AD8F-7B82D0FC3B62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A4D1B-34CB-4D27-A358-DF6E4629BA77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7B1437-74A0-462D-9F41-FE0EC413A338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0CFEE7-22F5-4720-8644-864E50D3AC1D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BF7A15-96F3-4DA2-B468-53C95BA8D088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CA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3F322A-E3CF-4BD6-85AF-24FCB5FD0041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2A9871-D295-4AAD-9083-ED9ED8ADDEAA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EA396-D63F-474C-A8CD-60327C03349E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0028B9-BF36-4966-9349-15DD41D2A15D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26360-ADA1-4B2E-BC48-628F38260617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4D7384-6479-4DA3-8C26-ED0590273752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53FEEC8-3349-445F-84D3-4CE9799F0328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CA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322468-802F-4835-B254-76250B8CB95E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77-0EC0-6B43-881F-20D3F586D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922828-6DB3-BB47-A5D5-D16685AE1266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778475"/>
            <a:ext cx="10401300" cy="1402749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CS 2420: Priority Queue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0507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Dr. Tsung-Wei (TW) Huang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Multiple Queues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247" y="1463040"/>
            <a:ext cx="4703875" cy="5299347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M&gt;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class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private: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queue&lt;Type&gt;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queue_array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[M];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queue_size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public: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bool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empty()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Type top()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void push( Type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&amp;,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Type pop();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};</a:t>
            </a:r>
          </a:p>
          <a:p>
            <a:pPr>
              <a:buFont typeface="Arial" charset="0"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1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endParaRPr lang="en-US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E6C6944-8A4D-4DE9-95F9-27443FAFDDF4}"/>
              </a:ext>
            </a:extLst>
          </p:cNvPr>
          <p:cNvSpPr txBox="1">
            <a:spLocks noChangeArrowheads="1"/>
          </p:cNvSpPr>
          <p:nvPr/>
        </p:nvSpPr>
        <p:spPr>
          <a:xfrm>
            <a:off x="5901209" y="1463040"/>
            <a:ext cx="4645151" cy="529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Type, int M&gt;</a:t>
            </a:r>
          </a:p>
          <a:p>
            <a:pPr>
              <a:buFont typeface="Arial" charset="0"/>
              <a:buNone/>
            </a:pP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():</a:t>
            </a:r>
          </a:p>
          <a:p>
            <a:pPr>
              <a:buFont typeface="Arial" charset="0"/>
              <a:buNone/>
            </a:pPr>
            <a:r>
              <a:rPr lang="en-US" altLang="en-US" sz="1200" dirty="0" err="1">
                <a:latin typeface="Consolas" pitchFamily="49" charset="0"/>
                <a:cs typeface="Arial" charset="0"/>
              </a:rPr>
              <a:t>queue_size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( 0 )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// The compiler allocates memory for the M queues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// and calls the constructor on each of them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  <a:endParaRPr lang="en-US" alt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endParaRPr lang="en-US" alt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CA" altLang="en-US" sz="12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CA" altLang="en-US" sz="1200" dirty="0">
                <a:latin typeface="Consolas" pitchFamily="49" charset="0"/>
                <a:cs typeface="Consolas" pitchFamily="49" charset="0"/>
              </a:rPr>
              <a:t> Type, int M&gt;</a:t>
            </a: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CA" altLang="en-US" sz="1200" dirty="0" err="1">
                <a:latin typeface="Consolas" pitchFamily="49" charset="0"/>
                <a:cs typeface="Consolas" pitchFamily="49" charset="0"/>
              </a:rPr>
              <a:t>Multiqueue</a:t>
            </a:r>
            <a:r>
              <a:rPr lang="en-CA" altLang="en-US" sz="1200" dirty="0">
                <a:latin typeface="Consolas" pitchFamily="49" charset="0"/>
                <a:cs typeface="Consolas" pitchFamily="49" charset="0"/>
              </a:rPr>
              <a:t>&lt;Type&gt;::empty()  const{</a:t>
            </a: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Consolas" pitchFamily="49" charset="0"/>
              </a:rPr>
              <a:t>    return ( </a:t>
            </a:r>
            <a:r>
              <a:rPr lang="en-CA" altLang="en-US" sz="1200" dirty="0" err="1">
                <a:latin typeface="Consolas" pitchFamily="49" charset="0"/>
                <a:cs typeface="Consolas" pitchFamily="49" charset="0"/>
              </a:rPr>
              <a:t>queue_size</a:t>
            </a:r>
            <a:r>
              <a:rPr lang="en-CA" altLang="en-US" sz="1200" dirty="0">
                <a:latin typeface="Consolas" pitchFamily="49" charset="0"/>
                <a:cs typeface="Consolas" pitchFamily="49" charset="0"/>
              </a:rPr>
              <a:t> == 0 );</a:t>
            </a: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buFont typeface="Arial" charset="0"/>
              <a:buNone/>
            </a:pPr>
            <a:endParaRPr lang="en-US" altLang="en-US" sz="11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endParaRPr lang="en-US" altLang="en-US" sz="11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4FA4E-1BA1-4A8C-A60A-0CBFFEC000B9}"/>
              </a:ext>
            </a:extLst>
          </p:cNvPr>
          <p:cNvCxnSpPr/>
          <p:nvPr/>
        </p:nvCxnSpPr>
        <p:spPr>
          <a:xfrm>
            <a:off x="5335398" y="1454651"/>
            <a:ext cx="0" cy="43505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Multiple Queues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248" y="1463040"/>
            <a:ext cx="4656358" cy="5134610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M&gt;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&lt;Type&gt;::push( Type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&amp;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if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&lt; 0 ||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&gt;= M ) {</a:t>
            </a: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        throw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illegal_argument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CA" altLang="en-US" sz="12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   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queue_array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[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].push(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++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queue_size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  <a:endParaRPr lang="en-US" altLang="en-US" sz="12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M&gt;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Type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&lt;Type&gt;::top()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= 0;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&lt; M; ++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if ( !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queue_array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[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].empty() )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return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queue_array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[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].front();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// The priority queue is empty</a:t>
            </a:r>
          </a:p>
          <a:p>
            <a:pPr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throw underflow();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13316" name="Rectangle 3"/>
          <p:cNvSpPr txBox="1">
            <a:spLocks noChangeArrowheads="1"/>
          </p:cNvSpPr>
          <p:nvPr/>
        </p:nvSpPr>
        <p:spPr bwMode="auto">
          <a:xfrm>
            <a:off x="5889052" y="1466396"/>
            <a:ext cx="3743325" cy="316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template &lt;typename Type, </a:t>
            </a:r>
            <a:r>
              <a:rPr lang="en-US" altLang="en-US" sz="1000" dirty="0" err="1">
                <a:latin typeface="Consolas" pitchFamily="49" charset="0"/>
              </a:rPr>
              <a:t>int</a:t>
            </a:r>
            <a:r>
              <a:rPr lang="en-US" altLang="en-US" sz="1000" dirty="0">
                <a:latin typeface="Consolas" pitchFamily="49" charset="0"/>
              </a:rPr>
              <a:t> M&gt;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Type </a:t>
            </a:r>
            <a:r>
              <a:rPr lang="en-US" altLang="en-US" sz="1000" dirty="0" err="1">
                <a:latin typeface="Consolas" pitchFamily="49" charset="0"/>
              </a:rPr>
              <a:t>Multiqueue</a:t>
            </a:r>
            <a:r>
              <a:rPr lang="en-US" altLang="en-US" sz="1000" dirty="0">
                <a:latin typeface="Consolas" pitchFamily="49" charset="0"/>
              </a:rPr>
              <a:t>&lt;Type&gt;::pop() {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    for ( </a:t>
            </a:r>
            <a:r>
              <a:rPr lang="en-US" altLang="en-US" sz="1000" dirty="0" err="1">
                <a:latin typeface="Consolas" pitchFamily="49" charset="0"/>
              </a:rPr>
              <a:t>int</a:t>
            </a:r>
            <a:r>
              <a:rPr lang="en-US" altLang="en-US" sz="1000" dirty="0">
                <a:latin typeface="Consolas" pitchFamily="49" charset="0"/>
              </a:rPr>
              <a:t> </a:t>
            </a:r>
            <a:r>
              <a:rPr lang="en-US" altLang="en-US" sz="1000" dirty="0" err="1">
                <a:latin typeface="Consolas" pitchFamily="49" charset="0"/>
              </a:rPr>
              <a:t>pri</a:t>
            </a:r>
            <a:r>
              <a:rPr lang="en-US" altLang="en-US" sz="1000" dirty="0">
                <a:latin typeface="Consolas" pitchFamily="49" charset="0"/>
              </a:rPr>
              <a:t> = 0; </a:t>
            </a:r>
            <a:r>
              <a:rPr lang="en-US" altLang="en-US" sz="1000" dirty="0" err="1">
                <a:latin typeface="Consolas" pitchFamily="49" charset="0"/>
              </a:rPr>
              <a:t>pri</a:t>
            </a:r>
            <a:r>
              <a:rPr lang="en-US" altLang="en-US" sz="1000" dirty="0">
                <a:latin typeface="Consolas" pitchFamily="49" charset="0"/>
              </a:rPr>
              <a:t> &lt; M; ++</a:t>
            </a:r>
            <a:r>
              <a:rPr lang="en-US" altLang="en-US" sz="1000" dirty="0" err="1">
                <a:latin typeface="Consolas" pitchFamily="49" charset="0"/>
              </a:rPr>
              <a:t>pri</a:t>
            </a:r>
            <a:r>
              <a:rPr lang="en-US" altLang="en-US" sz="1000" dirty="0">
                <a:latin typeface="Consolas" pitchFamily="49" charset="0"/>
              </a:rPr>
              <a:t> ) {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        if ( !</a:t>
            </a:r>
            <a:r>
              <a:rPr lang="en-US" altLang="en-US" sz="1000" dirty="0" err="1">
                <a:latin typeface="Consolas" pitchFamily="49" charset="0"/>
              </a:rPr>
              <a:t>queue_array</a:t>
            </a:r>
            <a:r>
              <a:rPr lang="en-US" altLang="en-US" sz="1000" dirty="0">
                <a:latin typeface="Consolas" pitchFamily="49" charset="0"/>
              </a:rPr>
              <a:t>[</a:t>
            </a:r>
            <a:r>
              <a:rPr lang="en-US" altLang="en-US" sz="1000" dirty="0" err="1">
                <a:latin typeface="Consolas" pitchFamily="49" charset="0"/>
              </a:rPr>
              <a:t>pri</a:t>
            </a:r>
            <a:r>
              <a:rPr lang="en-US" altLang="en-US" sz="1000" dirty="0">
                <a:latin typeface="Consolas" pitchFamily="49" charset="0"/>
              </a:rPr>
              <a:t>].empty() ) {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            --</a:t>
            </a:r>
            <a:r>
              <a:rPr lang="en-US" altLang="en-US" sz="1000" dirty="0" err="1">
                <a:latin typeface="Consolas" pitchFamily="49" charset="0"/>
              </a:rPr>
              <a:t>queue_size</a:t>
            </a:r>
            <a:r>
              <a:rPr lang="en-US" altLang="en-US" sz="1000" dirty="0">
                <a:latin typeface="Consolas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            return </a:t>
            </a:r>
            <a:r>
              <a:rPr lang="en-US" altLang="en-US" sz="1000" dirty="0" err="1">
                <a:latin typeface="Consolas" pitchFamily="49" charset="0"/>
              </a:rPr>
              <a:t>queue_array</a:t>
            </a:r>
            <a:r>
              <a:rPr lang="en-US" altLang="en-US" sz="1000" dirty="0">
                <a:latin typeface="Consolas" pitchFamily="49" charset="0"/>
              </a:rPr>
              <a:t>[</a:t>
            </a:r>
            <a:r>
              <a:rPr lang="en-US" altLang="en-US" sz="1000" dirty="0" err="1">
                <a:latin typeface="Consolas" pitchFamily="49" charset="0"/>
              </a:rPr>
              <a:t>pri</a:t>
            </a:r>
            <a:r>
              <a:rPr lang="en-US" altLang="en-US" sz="1000" dirty="0">
                <a:latin typeface="Consolas" pitchFamily="49" charset="0"/>
              </a:rPr>
              <a:t>].pop();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        }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    }</a:t>
            </a:r>
          </a:p>
          <a:p>
            <a:pPr>
              <a:spcBef>
                <a:spcPct val="20000"/>
              </a:spcBef>
            </a:pPr>
            <a:endParaRPr lang="en-US" altLang="en-US" sz="1000" dirty="0">
              <a:latin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    // The priority queue is empty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    throw underflow();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}</a:t>
            </a:r>
            <a:endParaRPr lang="en-US" altLang="en-US" sz="1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91F49C-3964-45E3-B3A1-5DDEF7C81639}"/>
              </a:ext>
            </a:extLst>
          </p:cNvPr>
          <p:cNvCxnSpPr/>
          <p:nvPr/>
        </p:nvCxnSpPr>
        <p:spPr>
          <a:xfrm>
            <a:off x="5335398" y="1454650"/>
            <a:ext cx="0" cy="4754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Multiple Queues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times are reasonable: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Push is </a:t>
            </a:r>
            <a:r>
              <a:rPr lang="en-US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Top and pop are both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restricts the range of priorities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memory requirement is </a:t>
            </a:r>
            <a:r>
              <a:rPr lang="en-US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AVL 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could simply insert the objects into an AVL tree where the order is given by the stated priority: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 is </a:t>
            </a:r>
            <a:r>
              <a:rPr lang="en-US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))		</a:t>
            </a:r>
            <a:r>
              <a:rPr lang="en-US" altLang="en-US" sz="1600" dirty="0">
                <a:latin typeface="Consolas" pitchFamily="49" charset="0"/>
                <a:cs typeface="Times New Roman" pitchFamily="18" charset="0"/>
              </a:rPr>
              <a:t>void insert( Type const &amp; );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Top is </a:t>
            </a:r>
            <a:r>
              <a:rPr lang="en-US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))		            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Type front();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Remove is </a:t>
            </a:r>
            <a:r>
              <a:rPr lang="en-US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bool remove( front() );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significant overhead for maintaining both the tree and the corresponding balance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Heaps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Can we do better?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That is, can we reduce some (or all) of the operations down to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next topic defines a </a:t>
            </a:r>
            <a:r>
              <a:rPr lang="en-US" altLang="en-US" i="1" dirty="0">
                <a:latin typeface="Arial" charset="0"/>
                <a:cs typeface="Arial" charset="0"/>
              </a:rPr>
              <a:t>heap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tree with the top object at the root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look at binary heaps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Numerous other heaps exists:</a:t>
            </a:r>
          </a:p>
          <a:p>
            <a:pPr lvl="2"/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Arial" charset="0"/>
                <a:cs typeface="Arial" charset="0"/>
              </a:rPr>
              <a:t>-</a:t>
            </a:r>
            <a:r>
              <a:rPr lang="en-US" altLang="en-US" dirty="0" err="1">
                <a:latin typeface="Arial" charset="0"/>
                <a:cs typeface="Arial" charset="0"/>
              </a:rPr>
              <a:t>ary</a:t>
            </a:r>
            <a:r>
              <a:rPr lang="en-US" altLang="en-US" dirty="0">
                <a:latin typeface="Arial" charset="0"/>
                <a:cs typeface="Arial" charset="0"/>
              </a:rPr>
              <a:t> heaps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Leftist heaps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Skew heaps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Binomial heaps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Fibonacci heaps 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Bi-parental heaps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8436" name="Picture 5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3284538"/>
            <a:ext cx="2743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65176"/>
            <a:ext cx="10515600" cy="1006475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63040"/>
            <a:ext cx="10515600" cy="4776784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topic: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Introduced priority queues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Considered two obvious implementations: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Arrays of queues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AVL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Discussed the run times and claimed that a variation of a tree, a heap, can do better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0C6-2D4E-5E4F-BD18-62D440B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E5D5-C282-7344-A62F-8F129A05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This topic will: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Review queues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Discuss the concept of priority and priority queues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Look at two simple implementations: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Arrays of queues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AVL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Introduce heaps, an alternative tree structure which has better run-time characteristics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13E40-FA7D-DF47-A4A3-F629805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Background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63040"/>
            <a:ext cx="10515600" cy="471011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3000" dirty="0">
                <a:latin typeface="Arial" charset="0"/>
                <a:cs typeface="Arial" charset="0"/>
              </a:rPr>
              <a:t>We have discussed Abstract Lists with explicit linear orders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Arrays, linked lists, strings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3000" dirty="0">
                <a:latin typeface="Arial" charset="0"/>
                <a:cs typeface="Arial" charset="0"/>
              </a:rPr>
              <a:t>We saw three cases which restricted the operations: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Stacks, queues, deques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3000" dirty="0">
                <a:latin typeface="Arial" charset="0"/>
                <a:cs typeface="Arial" charset="0"/>
              </a:rPr>
              <a:t>Following this, we looked at search trees for storing implicit linear orders:  Abstract Sorted Lists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Run times were generally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3000" dirty="0">
                <a:latin typeface="Arial" charset="0"/>
                <a:cs typeface="Arial" charset="0"/>
              </a:rPr>
              <a:t>We will now look at a  restriction on an implicit linear ordering: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Priority queues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queues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order may be summarized by </a:t>
            </a:r>
            <a:r>
              <a:rPr lang="en-US" altLang="en-US" i="1" dirty="0">
                <a:latin typeface="Arial" charset="0"/>
                <a:cs typeface="Arial" charset="0"/>
              </a:rPr>
              <a:t>first in, first out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each object is associated with a priority, we may wish to pop that object which has highest priority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each pushed object, we will associate a nonnegative integer (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Arial" charset="0"/>
                <a:cs typeface="Arial" charset="0"/>
              </a:rPr>
              <a:t>, ...) where: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value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has the </a:t>
            </a:r>
            <a:r>
              <a:rPr lang="en-US" altLang="en-US" i="1" dirty="0">
                <a:latin typeface="Arial" charset="0"/>
                <a:cs typeface="Arial" charset="0"/>
              </a:rPr>
              <a:t>highest</a:t>
            </a:r>
            <a:r>
              <a:rPr lang="en-US" altLang="en-US" dirty="0">
                <a:latin typeface="Arial" charset="0"/>
                <a:cs typeface="Arial" charset="0"/>
              </a:rPr>
              <a:t> priority, and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higher the number, the lower the priority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9" descr="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43" y="5271900"/>
            <a:ext cx="48958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8" descr="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44" y="3620463"/>
            <a:ext cx="489743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0" descr="a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43" y="1834176"/>
            <a:ext cx="48958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247" y="1463040"/>
            <a:ext cx="1051255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top of a priority queue is the object with highest priority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Popping from a priority queue removes the current highest priority object: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Push places a new object into the appropriate place</a:t>
            </a: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Operations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Lexicographical Priority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Priority may also depend on multiple variables: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Two values specify a priority: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pair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has higher priority than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if:</a:t>
            </a:r>
          </a:p>
          <a:p>
            <a:pPr lvl="2"/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&lt;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altLang="en-US" dirty="0">
                <a:latin typeface="Arial" charset="0"/>
                <a:cs typeface="Arial" charset="0"/>
              </a:rPr>
              <a:t>, or</a:t>
            </a:r>
          </a:p>
          <a:p>
            <a:pPr lvl="2"/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&lt;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(5, 19), (13, 1), (13, 24), and (15, 0) all have </a:t>
            </a:r>
            <a:r>
              <a:rPr lang="en-US" altLang="en-US" i="1" dirty="0">
                <a:latin typeface="Arial" charset="0"/>
                <a:cs typeface="Arial" charset="0"/>
              </a:rPr>
              <a:t>higher</a:t>
            </a:r>
            <a:r>
              <a:rPr lang="en-US" altLang="en-US" dirty="0">
                <a:latin typeface="Arial" charset="0"/>
                <a:cs typeface="Arial" charset="0"/>
              </a:rPr>
              <a:t> priority than (15, 7)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Process Priority in Unix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is the scheme used by Unix,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</a:t>
            </a: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    %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nice +15</a:t>
            </a:r>
            <a:r>
              <a:rPr lang="en-US" altLang="en-US" dirty="0">
                <a:latin typeface="Consolas" pitchFamily="49" charset="0"/>
                <a:cs typeface="Arial" charset="0"/>
              </a:rPr>
              <a:t> ./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a.out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reduces the priority of the execution of the routine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a.out</a:t>
            </a:r>
            <a:r>
              <a:rPr lang="en-US" altLang="en-US" b="1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by 15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allows the processor to be used by interactive programs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does not significantly affect the run-time of CPU-bound processes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Our goal is to make the run time of each operation as close to </a:t>
            </a:r>
            <a:r>
              <a:rPr lang="en-US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as possible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look at two implementations using data structures we already know: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Multiple queues—one for each priority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AVL tree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next topic will be a more appropriate data structure:  the heap</a:t>
            </a:r>
            <a:endParaRPr lang="en-US" altLang="en-US" dirty="0"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65176"/>
            <a:ext cx="10515600" cy="1006475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latin typeface="Arial" charset="0"/>
                <a:cs typeface="Arial" charset="0"/>
              </a:rPr>
              <a:t>Multiple Queues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63040"/>
            <a:ext cx="10515600" cy="4776784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Assume there is a fixed number of priorities, say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Create an array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queues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Push a new object onto the queue corresponding to the priority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Top and pop find the first empty queue with highest priority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1099</Words>
  <Application>Microsoft Macintosh PowerPoint</Application>
  <PresentationFormat>Widescreen</PresentationFormat>
  <Paragraphs>180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Office Theme</vt:lpstr>
      <vt:lpstr>CS 2420: Priority Queue</vt:lpstr>
      <vt:lpstr>Outline</vt:lpstr>
      <vt:lpstr>Background</vt:lpstr>
      <vt:lpstr>Definition</vt:lpstr>
      <vt:lpstr>Operations</vt:lpstr>
      <vt:lpstr>Lexicographical Priority</vt:lpstr>
      <vt:lpstr>Process Priority in Unix</vt:lpstr>
      <vt:lpstr>Implementations</vt:lpstr>
      <vt:lpstr>Multiple Queues</vt:lpstr>
      <vt:lpstr>Multiple Queues</vt:lpstr>
      <vt:lpstr>Multiple Queues</vt:lpstr>
      <vt:lpstr>Multiple Queues</vt:lpstr>
      <vt:lpstr>AVL Trees</vt:lpstr>
      <vt:lpstr>Heaps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1001</cp:revision>
  <cp:lastPrinted>2021-08-18T02:54:38Z</cp:lastPrinted>
  <dcterms:created xsi:type="dcterms:W3CDTF">2021-01-05T18:50:35Z</dcterms:created>
  <dcterms:modified xsi:type="dcterms:W3CDTF">2021-10-31T23:27:16Z</dcterms:modified>
</cp:coreProperties>
</file>