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13" r:id="rId2"/>
    <p:sldId id="617" r:id="rId3"/>
    <p:sldId id="618" r:id="rId4"/>
    <p:sldId id="629" r:id="rId5"/>
    <p:sldId id="630" r:id="rId6"/>
    <p:sldId id="631" r:id="rId7"/>
    <p:sldId id="632" r:id="rId8"/>
    <p:sldId id="625" r:id="rId9"/>
    <p:sldId id="626" r:id="rId10"/>
    <p:sldId id="627" r:id="rId11"/>
    <p:sldId id="628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2"/>
    <p:restoredTop sz="96405"/>
  </p:normalViewPr>
  <p:slideViewPr>
    <p:cSldViewPr snapToGrid="0">
      <p:cViewPr varScale="1">
        <p:scale>
          <a:sx n="168" d="100"/>
          <a:sy n="168" d="100"/>
        </p:scale>
        <p:origin x="28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846E4-3F5F-4C7A-B5EA-8A28B88F0F61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A693C-3B20-43A7-92C5-596768A4E6BD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D6945-E7E3-4E51-A6B7-F44F9B7309E7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3333F6-57B3-44D5-A3FB-EFDD6162BD83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20630-6554-4B3F-A576-4AB9FC61323F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CD99F-B66F-4C7B-8B74-962E7661CE54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CA435F-9B49-46FD-AADC-381616F9ABDF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C4F53A-D5D0-42CC-8013-B81923AC79F1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F37F3A-C4B0-45DA-ADBA-D8290AE0875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AA16CE-3855-4719-AA31-AC33C13E8B65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C641E-A0C3-494B-9F06-F5BDCFBC79B6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E00A5-2B52-4A7C-8D5E-378F1F5EB20C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80EC9D-3FB5-46D1-BFAF-1993550A524D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B01932-300E-45F4-B981-D4C5E9979B1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BAA6EA-0C8C-45D0-B79D-F5FC57C7E174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45DD1CC-5A11-4077-B86D-F7BDD35D3A23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16B9F8-0B24-46FC-B68A-20BCAD0AB2C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B6AB2-C21E-46CD-A6D9-4B60A9C68A9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5E2D48-BBAB-4D88-B1A2-26C5B880EF7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19766E-A604-4535-B88E-F0DBD698D3C4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Double-ended Queue (Deque)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Accessing the Entries of a Deque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We will see three mechanisms for accessing entries in the deque: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Two random access member functions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An overloaded indexing operator		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ideque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[10]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The at() member function; and			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ideque.at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( 10 );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iterator design pattern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r>
              <a:rPr lang="en-CA" altLang="en-US" dirty="0">
                <a:latin typeface="Arial" charset="0"/>
                <a:cs typeface="Arial" charset="0"/>
              </a:rPr>
              <a:t>The difference between indexing and using the function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at( int )</a:t>
            </a:r>
            <a:r>
              <a:rPr lang="en-CA" altLang="en-US" dirty="0">
                <a:latin typeface="Arial" charset="0"/>
                <a:cs typeface="Arial" charset="0"/>
              </a:rPr>
              <a:t> is that the second will throw an 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out_of_range</a:t>
            </a:r>
            <a:r>
              <a:rPr lang="en-CA" altLang="en-US" dirty="0">
                <a:latin typeface="Arial" charset="0"/>
                <a:cs typeface="Arial" charset="0"/>
              </a:rPr>
              <a:t> exception if it accesses an entry outside the range of the deque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nsolas" pitchFamily="49" charset="0"/>
                <a:cs typeface="Arial" charset="0"/>
              </a:rPr>
              <a:t>T &amp;deque::operator[]( int )</a:t>
            </a:r>
            <a:br>
              <a:rPr lang="en-US" altLang="en-US" dirty="0">
                <a:latin typeface="Consolas" pitchFamily="49" charset="0"/>
                <a:cs typeface="Arial" charset="0"/>
              </a:rPr>
            </a:br>
            <a:r>
              <a:rPr lang="en-US" altLang="en-US" dirty="0">
                <a:latin typeface="Consolas" pitchFamily="49" charset="0"/>
                <a:cs typeface="Arial" charset="0"/>
              </a:rPr>
              <a:t>T &amp;deque::at( int 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25103"/>
            <a:ext cx="10515600" cy="4997449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deque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using namespace std;</a:t>
            </a:r>
          </a:p>
          <a:p>
            <a:pPr>
              <a:buFontTx/>
              <a:buNone/>
              <a:defRPr/>
            </a:pPr>
            <a:r>
              <a:rPr lang="en-US" sz="12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main() {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deque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&lt;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ideque.push_front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( 5 );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ideque.push_back</a:t>
            </a:r>
            <a:r>
              <a:rPr lang="en-US" sz="1200" b="1" dirty="0">
                <a:latin typeface="Courier New" pitchFamily="49" charset="0"/>
                <a:cs typeface="Arial" charset="0"/>
              </a:rPr>
              <a:t>( 4 );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ideque.push_front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( 3 );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ideque.push_back</a:t>
            </a:r>
            <a:r>
              <a:rPr lang="en-US" sz="1200" b="1" dirty="0">
                <a:latin typeface="Courier New" pitchFamily="49" charset="0"/>
                <a:cs typeface="Arial" charset="0"/>
              </a:rPr>
              <a:t>( 6 );  //   5 3 4 6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for (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&lt;=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ideque.size</a:t>
            </a:r>
            <a:r>
              <a:rPr lang="en-US" sz="1200" b="1" dirty="0">
                <a:latin typeface="Courier New" pitchFamily="49" charset="0"/>
                <a:cs typeface="Arial" charset="0"/>
              </a:rPr>
              <a:t>(); ++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</a:t>
            </a:r>
            <a:r>
              <a:rPr lang="en-US" sz="1200" b="1" dirty="0">
                <a:latin typeface="Courier New" pitchFamily="49" charset="0"/>
                <a:cs typeface="Arial" charset="0"/>
              </a:rPr>
              <a:t>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&lt;&lt; " " &lt;&lt;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ideque.at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(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) &lt;&lt; "  ";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endl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return 0;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pitchFamily="49" charset="0"/>
                <a:cs typeface="Arial" charset="0"/>
              </a:rPr>
              <a:t>}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Arial" charset="0"/>
              </a:rPr>
              <a:t>{eceunix:1} 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./</a:t>
            </a:r>
            <a:r>
              <a:rPr lang="en-US" sz="1200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a.out</a:t>
            </a: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 # output</a:t>
            </a:r>
          </a:p>
          <a:p>
            <a:pPr>
              <a:buFontTx/>
              <a:buNone/>
              <a:defRPr/>
            </a:pPr>
            <a:r>
              <a:rPr lang="en-US" sz="1200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5 5  3 3  4 4  6 6  0</a:t>
            </a:r>
          </a:p>
          <a:p>
            <a:pPr>
              <a:buFontTx/>
              <a:buNone/>
              <a:defRPr/>
            </a:pPr>
            <a:r>
              <a:rPr lang="en-CA" sz="12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terminate called after throwing an instance of 'std::</a:t>
            </a:r>
            <a:r>
              <a:rPr lang="en-CA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out_of_range</a:t>
            </a:r>
            <a:r>
              <a:rPr lang="en-CA" sz="12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’ what():  deque::_</a:t>
            </a:r>
            <a:r>
              <a:rPr lang="en-CA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M_range_check</a:t>
            </a:r>
            <a:endParaRPr lang="en-CA" sz="12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CA" sz="12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120394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Project 1 exposes the underlying data structure for evaluation purposes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is, however, not good programming practice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The C++ STL uses the concept of an iterator to solve this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iterator is not unique to C++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an industry recognized approach to solving a particular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Such a solution is called a </a:t>
            </a:r>
            <a:r>
              <a:rPr lang="en-US" altLang="en-US" i="1" dirty="0">
                <a:latin typeface="Arial" charset="0"/>
                <a:cs typeface="Arial" charset="0"/>
              </a:rPr>
              <a:t>design pattern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Formalized in Gamma</a:t>
            </a:r>
            <a:r>
              <a:rPr lang="en-US" altLang="en-US" i="1" dirty="0">
                <a:latin typeface="Arial" charset="0"/>
                <a:cs typeface="Arial" charset="0"/>
              </a:rPr>
              <a:t> et al. </a:t>
            </a:r>
            <a:r>
              <a:rPr lang="en-US" altLang="en-US" dirty="0">
                <a:latin typeface="Arial" charset="0"/>
                <a:cs typeface="Arial" charset="0"/>
              </a:rPr>
              <a:t>work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9191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Associated with each STL container class is an nested class termed an </a:t>
            </a:r>
            <a:r>
              <a:rPr lang="en-US" altLang="en-US" i="1" dirty="0">
                <a:latin typeface="Arial" charset="0"/>
                <a:cs typeface="Arial" charset="0"/>
              </a:rPr>
              <a:t>iterator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deque&lt;int&gt; </a:t>
            </a:r>
            <a:r>
              <a:rPr lang="en-US" altLang="en-US" sz="1600" b="1" dirty="0" err="1">
                <a:latin typeface="Courier New" pitchFamily="49" charset="0"/>
                <a:cs typeface="Arial" charset="0"/>
              </a:rPr>
              <a:t>ideque</a:t>
            </a:r>
            <a:r>
              <a:rPr lang="en-US" altLang="en-US" sz="1600" b="1" dirty="0">
                <a:latin typeface="Courier New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deque&lt;int&gt;::iterator </a:t>
            </a:r>
            <a:r>
              <a:rPr lang="en-US" altLang="en-US" sz="1600" b="1" dirty="0" err="1">
                <a:latin typeface="Courier New" pitchFamily="49" charset="0"/>
                <a:cs typeface="Arial" charset="0"/>
              </a:rPr>
              <a:t>itr</a:t>
            </a:r>
            <a:r>
              <a:rPr lang="en-US" altLang="en-US" sz="16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The iterator “refers” to one position within the deque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similar a pointer but is </a:t>
            </a:r>
            <a:r>
              <a:rPr lang="en-US" altLang="en-US" b="1" dirty="0">
                <a:latin typeface="Arial" charset="0"/>
                <a:cs typeface="Arial" charset="0"/>
              </a:rPr>
              <a:t>independent</a:t>
            </a:r>
            <a:r>
              <a:rPr lang="en-US" altLang="en-US" dirty="0">
                <a:latin typeface="Arial" charset="0"/>
                <a:cs typeface="Arial" charset="0"/>
              </a:rPr>
              <a:t> of implementation</a:t>
            </a:r>
            <a:endParaRPr lang="en-US" altLang="en-US" sz="1600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2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Analogy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Consider a filing system with an administrative assistant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Your concern is not how reports are filed (so long as it’s efficient), it is only necessary that you can give directions to the assistant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Of course, God help you if your assistant is sick...</a:t>
            </a:r>
          </a:p>
        </p:txBody>
      </p:sp>
    </p:spTree>
    <p:extLst>
      <p:ext uri="{BB962C8B-B14F-4D97-AF65-F5344CB8AC3E}">
        <p14:creationId xmlns:p14="http://schemas.microsoft.com/office/powerpoint/2010/main" val="28302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Analogy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You can request that your assistant: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Starts with either the first or last file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You can request to see the file the assistant is currently holding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You can modify the file the assistant is currently holding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You can request that the assistant either: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Go to the next file, 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Go to the previous file</a:t>
            </a:r>
          </a:p>
        </p:txBody>
      </p:sp>
    </p:spTree>
    <p:extLst>
      <p:ext uri="{BB962C8B-B14F-4D97-AF65-F5344CB8AC3E}">
        <p14:creationId xmlns:p14="http://schemas.microsoft.com/office/powerpoint/2010/main" val="33654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C++, iterators </a:t>
            </a:r>
            <a:r>
              <a:rPr lang="en-US" altLang="en-US" b="1" dirty="0">
                <a:latin typeface="Arial" charset="0"/>
                <a:cs typeface="Arial" charset="0"/>
              </a:rPr>
              <a:t>overloads</a:t>
            </a:r>
            <a:r>
              <a:rPr lang="en-US" altLang="en-US" dirty="0">
                <a:latin typeface="Arial" charset="0"/>
                <a:cs typeface="Arial" charset="0"/>
              </a:rPr>
              <a:t> a number of operators: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unary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*</a:t>
            </a:r>
            <a:r>
              <a:rPr lang="en-US" altLang="en-US" dirty="0">
                <a:latin typeface="Arial" charset="0"/>
                <a:cs typeface="Arial" charset="0"/>
              </a:rPr>
              <a:t> operator returns a reference to the value stored at the location pointed to by the iterator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operator ++</a:t>
            </a:r>
            <a:r>
              <a:rPr lang="en-US" altLang="en-US" dirty="0">
                <a:latin typeface="Arial" charset="0"/>
                <a:cs typeface="Arial" charset="0"/>
              </a:rPr>
              <a:t> updates the iterator to point to the next position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operator --</a:t>
            </a:r>
            <a:r>
              <a:rPr lang="en-US" altLang="en-US" dirty="0">
                <a:latin typeface="Arial" charset="0"/>
                <a:cs typeface="Arial" charset="0"/>
              </a:rPr>
              <a:t> updates the iterator to point to the previous 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Note:  these look like, but are not, pointers...</a:t>
            </a:r>
          </a:p>
        </p:txBody>
      </p:sp>
    </p:spTree>
    <p:extLst>
      <p:ext uri="{BB962C8B-B14F-4D97-AF65-F5344CB8AC3E}">
        <p14:creationId xmlns:p14="http://schemas.microsoft.com/office/powerpoint/2010/main" val="153967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request an iterator on a specific instance of a deque by calling the member function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begin()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deque&lt;int&gt;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ideque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ideque.push_front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( 5 );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ideque.push_back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( 4 );</a:t>
            </a:r>
          </a:p>
          <a:p>
            <a:pPr lvl="1">
              <a:buFontTx/>
              <a:buNone/>
            </a:pP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ideque.push_front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( 3 );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ideque.push_back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( 6 );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// the deque is now 3 5 4 6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deque&lt;int&gt;::iterator </a:t>
            </a:r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ideque.begin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24580" name="Picture 5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1" y="4581525"/>
            <a:ext cx="273367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80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access the value by calling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*itr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cout &lt;&lt;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*itr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 &lt;&lt; endl;      // prints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3</a:t>
            </a:r>
          </a:p>
          <a:p>
            <a:pPr lvl="1">
              <a:buFontTx/>
              <a:buNone/>
            </a:pPr>
            <a:endParaRPr lang="en-US" altLang="en-US" b="1" dirty="0">
              <a:solidFill>
                <a:schemeClr val="accent2"/>
              </a:solidFill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Similarly, we can modify the value by assigning to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*itr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	*itr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 = 11;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cout &lt;&lt; *itr &lt;&lt; " == " &lt;&lt; </a:t>
            </a:r>
            <a:r>
              <a:rPr lang="en-US" altLang="en-US" b="1" dirty="0" err="1">
                <a:latin typeface="Courier New" pitchFamily="49" charset="0"/>
                <a:cs typeface="Arial" charset="0"/>
              </a:rPr>
              <a:t>ideque.front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() &lt;&lt; endl;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             // prints </a:t>
            </a:r>
            <a:r>
              <a:rPr lang="en-US" alt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11 == 11</a:t>
            </a:r>
          </a:p>
        </p:txBody>
      </p:sp>
      <p:pic>
        <p:nvPicPr>
          <p:cNvPr id="25604" name="Picture 5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2354264"/>
            <a:ext cx="273367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3716339"/>
            <a:ext cx="273367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78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update the iterator to refer to the next value by calling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++itr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++itr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cout &lt;&lt;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*itr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 &lt;&lt; endl;      // prints 5</a:t>
            </a:r>
          </a:p>
        </p:txBody>
      </p:sp>
      <p:pic>
        <p:nvPicPr>
          <p:cNvPr id="26628" name="Picture 6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3284539"/>
            <a:ext cx="273367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989139"/>
            <a:ext cx="273367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discusses the concept of a queue: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Description of an Abstract Deque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STL and Iterations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2997201"/>
            <a:ext cx="55467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iterators returned by </a:t>
            </a:r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begin()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end()</a:t>
            </a:r>
            <a:r>
              <a:rPr lang="en-US" altLang="en-US" dirty="0">
                <a:latin typeface="Arial" charset="0"/>
                <a:cs typeface="Arial" charset="0"/>
              </a:rPr>
              <a:t> refer to: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first position (head) in the deque,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position </a:t>
            </a:r>
            <a:r>
              <a:rPr lang="en-US" altLang="en-US" b="1" dirty="0">
                <a:latin typeface="Arial" charset="0"/>
                <a:cs typeface="Arial" charset="0"/>
              </a:rPr>
              <a:t>after</a:t>
            </a:r>
            <a:r>
              <a:rPr lang="en-US" altLang="en-US" dirty="0">
                <a:latin typeface="Arial" charset="0"/>
                <a:cs typeface="Arial" charset="0"/>
              </a:rPr>
              <a:t> the last value in the deque,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respectively:</a:t>
            </a:r>
          </a:p>
        </p:txBody>
      </p:sp>
    </p:spTree>
    <p:extLst>
      <p:ext uri="{BB962C8B-B14F-4D97-AF65-F5344CB8AC3E}">
        <p14:creationId xmlns:p14="http://schemas.microsoft.com/office/powerpoint/2010/main" val="280120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01" y="3429000"/>
            <a:ext cx="554513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en-US" i="1" dirty="0">
                <a:latin typeface="Arial" charset="0"/>
                <a:cs typeface="Arial" charset="0"/>
              </a:rPr>
              <a:t>reverse</a:t>
            </a:r>
            <a:r>
              <a:rPr lang="en-US" altLang="en-US" dirty="0">
                <a:latin typeface="Arial" charset="0"/>
                <a:cs typeface="Arial" charset="0"/>
              </a:rPr>
              <a:t> iterators returned by </a:t>
            </a:r>
            <a:r>
              <a:rPr lang="en-US" altLang="en-US" b="1" dirty="0" err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rbegin</a:t>
            </a:r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()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b="1" dirty="0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rend()</a:t>
            </a:r>
            <a:r>
              <a:rPr lang="en-US" altLang="en-US" dirty="0">
                <a:latin typeface="Arial" charset="0"/>
                <a:cs typeface="Arial" charset="0"/>
              </a:rPr>
              <a:t> refer to: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last position (tail) in the deque,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position </a:t>
            </a:r>
            <a:r>
              <a:rPr lang="en-US" altLang="en-US" b="1" dirty="0">
                <a:latin typeface="Arial" charset="0"/>
                <a:cs typeface="Arial" charset="0"/>
              </a:rPr>
              <a:t>before</a:t>
            </a:r>
            <a:r>
              <a:rPr lang="en-US" altLang="en-US" dirty="0">
                <a:latin typeface="Arial" charset="0"/>
                <a:cs typeface="Arial" charset="0"/>
              </a:rPr>
              <a:t> the first location in the deque,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respectively:</a:t>
            </a:r>
          </a:p>
        </p:txBody>
      </p:sp>
    </p:spTree>
    <p:extLst>
      <p:ext uri="{BB962C8B-B14F-4D97-AF65-F5344CB8AC3E}">
        <p14:creationId xmlns:p14="http://schemas.microsoft.com/office/powerpoint/2010/main" val="3489422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If a deque is empty then the beginning and ending iterators are equal: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#include &lt;iostream&gt;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#include &lt;deque&gt;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using namespace std;</a:t>
            </a: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int main() {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        deque&lt;int&gt;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ideque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       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( 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ideque.begin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() ==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ideque.end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()  ) &lt;&lt; " "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             &lt;&lt; (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ideque.rbegin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() ==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ideque.rend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() ) &lt;&lt;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endl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        return 0;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bg2"/>
                </a:solidFill>
                <a:latin typeface="Courier New" pitchFamily="49" charset="0"/>
                <a:cs typeface="Arial" charset="0"/>
              </a:rPr>
              <a:t>				{eceunix:1}</a:t>
            </a:r>
            <a:r>
              <a:rPr lang="en-US" altLang="en-US" sz="1600" b="1" dirty="0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en-US" sz="1600" b="1" dirty="0">
                <a:latin typeface="Courier New" pitchFamily="49" charset="0"/>
                <a:cs typeface="Arial" charset="0"/>
              </a:rPr>
              <a:t>./</a:t>
            </a:r>
            <a:r>
              <a:rPr lang="en-US" altLang="en-US" sz="1600" b="1" dirty="0" err="1">
                <a:latin typeface="Courier New" pitchFamily="49" charset="0"/>
                <a:cs typeface="Arial" charset="0"/>
              </a:rPr>
              <a:t>a.out</a:t>
            </a:r>
            <a:r>
              <a:rPr lang="en-US" altLang="en-US" sz="1600" b="1" dirty="0">
                <a:latin typeface="Courier New" pitchFamily="49" charset="0"/>
                <a:cs typeface="Arial" charset="0"/>
              </a:rPr>
              <a:t> # output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		1 1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bg2"/>
                </a:solidFill>
                <a:latin typeface="Courier New" pitchFamily="49" charset="0"/>
                <a:cs typeface="Arial" charset="0"/>
              </a:rPr>
              <a:t>				{eceunix:2}</a:t>
            </a:r>
          </a:p>
        </p:txBody>
      </p:sp>
    </p:spTree>
    <p:extLst>
      <p:ext uri="{BB962C8B-B14F-4D97-AF65-F5344CB8AC3E}">
        <p14:creationId xmlns:p14="http://schemas.microsoft.com/office/powerpoint/2010/main" val="227204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Because we can have multiple iterators referring to values within the same deque, it makes sense that we can use the comparison operator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236367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1"/>
            <a:ext cx="9721850" cy="45259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This code gives some suggestion as to why 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end() </a:t>
            </a:r>
            <a:r>
              <a:rPr lang="en-US" altLang="en-US" dirty="0">
                <a:latin typeface="Arial" charset="0"/>
                <a:cs typeface="Arial" charset="0"/>
              </a:rPr>
              <a:t>refers to the position after the last location in the deque:</a:t>
            </a:r>
          </a:p>
          <a:p>
            <a:pPr>
              <a:buFontTx/>
              <a:buNone/>
            </a:pP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for ( int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ideque.size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en-US" sz="16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ideque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] &lt;&lt; end;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for ( deque&lt;int&gt;::iterator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itr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ideque.begin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ideque.end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en-US" sz="16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	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itr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end;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0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Note:  modifying something beyond the last location of the deque results in undefined behaviour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Do not use</a:t>
            </a:r>
          </a:p>
          <a:p>
            <a:pPr>
              <a:buFontTx/>
              <a:buNone/>
            </a:pPr>
            <a:r>
              <a:rPr lang="en-US" altLang="en-US" sz="1800">
                <a:latin typeface="Consolas" pitchFamily="49" charset="0"/>
                <a:cs typeface="Consolas" pitchFamily="49" charset="0"/>
              </a:rPr>
              <a:t>		deque&lt;int&gt;::iterator itr = ideque.end();</a:t>
            </a:r>
          </a:p>
          <a:p>
            <a:pPr>
              <a:buFontTx/>
              <a:buNone/>
            </a:pPr>
            <a:r>
              <a:rPr lang="en-US" altLang="en-US" sz="1800">
                <a:latin typeface="Consolas" pitchFamily="49" charset="0"/>
                <a:cs typeface="Consolas" pitchFamily="49" charset="0"/>
              </a:rPr>
              <a:t>		*itr = 3;                            // wrong</a:t>
            </a:r>
          </a:p>
          <a:p>
            <a:pPr>
              <a:buFont typeface="Arial" charset="0"/>
              <a:buNone/>
            </a:pPr>
            <a:endParaRPr lang="en-US" altLang="en-US" sz="18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>
                <a:latin typeface="Arial" charset="0"/>
                <a:cs typeface="Arial" charset="0"/>
              </a:rPr>
              <a:t>	You should use the correct member functions:</a:t>
            </a:r>
          </a:p>
          <a:p>
            <a:pPr>
              <a:buFontTx/>
              <a:buNone/>
            </a:pPr>
            <a:r>
              <a:rPr lang="en-US" altLang="en-US" sz="1800">
                <a:latin typeface="Consolas" pitchFamily="49" charset="0"/>
                <a:cs typeface="Consolas" pitchFamily="49" charset="0"/>
              </a:rPr>
              <a:t>		ideque.push_back( 3 );               // right</a:t>
            </a:r>
          </a:p>
        </p:txBody>
      </p:sp>
    </p:spTree>
    <p:extLst>
      <p:ext uri="{BB962C8B-B14F-4D97-AF65-F5344CB8AC3E}">
        <p14:creationId xmlns:p14="http://schemas.microsoft.com/office/powerpoint/2010/main" val="289228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Iterators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#include &lt;deque&gt;</a:t>
            </a: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using namespace std;</a:t>
            </a: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int main() {</a:t>
            </a: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	deque&lt;int&gt; </a:t>
            </a:r>
            <a:r>
              <a:rPr lang="en-US" altLang="en-US" sz="1000" b="1" dirty="0" err="1">
                <a:latin typeface="Courier New" pitchFamily="49" charset="0"/>
                <a:cs typeface="Arial" charset="0"/>
              </a:rPr>
              <a:t>ideque</a:t>
            </a:r>
            <a:r>
              <a:rPr lang="en-US" altLang="en-US" sz="10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	</a:t>
            </a:r>
            <a:r>
              <a:rPr lang="en-US" altLang="en-US" sz="1000" b="1" dirty="0" err="1">
                <a:latin typeface="Courier New" pitchFamily="49" charset="0"/>
                <a:cs typeface="Arial" charset="0"/>
              </a:rPr>
              <a:t>ideque.push_front</a:t>
            </a:r>
            <a:r>
              <a:rPr lang="en-US" altLang="en-US" sz="1000" b="1" dirty="0">
                <a:latin typeface="Courier New" pitchFamily="49" charset="0"/>
                <a:cs typeface="Arial" charset="0"/>
              </a:rPr>
              <a:t>( 5 );  </a:t>
            </a:r>
            <a:r>
              <a:rPr lang="en-US" altLang="en-US" sz="1000" b="1" dirty="0" err="1">
                <a:latin typeface="Courier New" pitchFamily="49" charset="0"/>
                <a:cs typeface="Arial" charset="0"/>
              </a:rPr>
              <a:t>ideque.push_back</a:t>
            </a:r>
            <a:r>
              <a:rPr lang="en-US" altLang="en-US" sz="1000" b="1" dirty="0">
                <a:latin typeface="Courier New" pitchFamily="49" charset="0"/>
                <a:cs typeface="Arial" charset="0"/>
              </a:rPr>
              <a:t>( 4 );</a:t>
            </a: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	</a:t>
            </a:r>
            <a:r>
              <a:rPr lang="en-US" altLang="en-US" sz="1000" b="1" dirty="0" err="1">
                <a:latin typeface="Courier New" pitchFamily="49" charset="0"/>
                <a:cs typeface="Arial" charset="0"/>
              </a:rPr>
              <a:t>ideque.push_front</a:t>
            </a:r>
            <a:r>
              <a:rPr lang="en-US" altLang="en-US" sz="1000" b="1" dirty="0">
                <a:latin typeface="Courier New" pitchFamily="49" charset="0"/>
                <a:cs typeface="Arial" charset="0"/>
              </a:rPr>
              <a:t>( 3 );  </a:t>
            </a:r>
            <a:r>
              <a:rPr lang="en-US" altLang="en-US" sz="1000" b="1" dirty="0" err="1">
                <a:latin typeface="Courier New" pitchFamily="49" charset="0"/>
                <a:cs typeface="Arial" charset="0"/>
              </a:rPr>
              <a:t>ideque.push_back</a:t>
            </a:r>
            <a:r>
              <a:rPr lang="en-US" altLang="en-US" sz="1000" b="1" dirty="0">
                <a:latin typeface="Courier New" pitchFamily="49" charset="0"/>
                <a:cs typeface="Arial" charset="0"/>
              </a:rPr>
              <a:t>( 6 );     // 3 5 4 6</a:t>
            </a:r>
            <a:endParaRPr lang="en-US" altLang="en-US" sz="9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deque&lt;int&gt;::iterator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=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ideque.begin</a:t>
            </a:r>
            <a:r>
              <a:rPr lang="en-US" altLang="en-US" sz="12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()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*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endl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++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*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endl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while (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!=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ideque.end</a:t>
            </a:r>
            <a:r>
              <a:rPr lang="en-US" altLang="en-US" sz="12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()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   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*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" ";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    ++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itr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1200" b="1" dirty="0">
                <a:latin typeface="Courier New" pitchFamily="49" charset="0"/>
                <a:cs typeface="Arial" charset="0"/>
              </a:rPr>
              <a:t>	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cout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 &lt;&lt; </a:t>
            </a:r>
            <a:r>
              <a:rPr lang="en-US" altLang="en-US" sz="1200" b="1" dirty="0" err="1">
                <a:latin typeface="Courier New" pitchFamily="49" charset="0"/>
                <a:cs typeface="Arial" charset="0"/>
              </a:rPr>
              <a:t>endl</a:t>
            </a:r>
            <a:r>
              <a:rPr lang="en-US" altLang="en-US" sz="1200" b="1" dirty="0">
                <a:latin typeface="Courier New" pitchFamily="49" charset="0"/>
                <a:cs typeface="Arial" charset="0"/>
              </a:rPr>
              <a:t>;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b="1" dirty="0">
                <a:latin typeface="Courier New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7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7308850" y="1674813"/>
            <a:ext cx="40449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Courier New" pitchFamily="49" charset="0"/>
              </a:rPr>
              <a:t>{eceunix:1} ./</a:t>
            </a:r>
            <a:r>
              <a:rPr lang="en-US" altLang="en-US" b="1" dirty="0" err="1">
                <a:latin typeface="Courier New" pitchFamily="49" charset="0"/>
              </a:rPr>
              <a:t>a.out</a:t>
            </a:r>
            <a:r>
              <a:rPr lang="en-US" altLang="en-US" b="1" dirty="0">
                <a:latin typeface="Courier New" pitchFamily="49" charset="0"/>
              </a:rPr>
              <a:t> # output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3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5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5 4 6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{eceunix:2}</a:t>
            </a:r>
          </a:p>
          <a:p>
            <a:pPr eaLnBrk="1" hangingPunct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78571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Why Iterators?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Now that you understand what an iterator does, lets examine why this is standard software-engineering solution; they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 not expose the underlying structure,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additional memory,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Provide a common interface which can be used regardless of whether or not it’s a vector, a deque, or any other 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 not change, even if the underlying implementation does</a:t>
            </a:r>
          </a:p>
        </p:txBody>
      </p:sp>
    </p:spTree>
    <p:extLst>
      <p:ext uri="{BB962C8B-B14F-4D97-AF65-F5344CB8AC3E}">
        <p14:creationId xmlns:p14="http://schemas.microsoft.com/office/powerpoint/2010/main" val="373240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this topic, we have introduced the more general deque abstract 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Allows insertions and deletions from both ends of the deque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Internally may be represented by either a doubly-linked list or a two-ended array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More important, we looked at the STL and the design pattern of an iterator</a:t>
            </a:r>
          </a:p>
        </p:txBody>
      </p:sp>
    </p:spTree>
    <p:extLst>
      <p:ext uri="{BB962C8B-B14F-4D97-AF65-F5344CB8AC3E}">
        <p14:creationId xmlns:p14="http://schemas.microsoft.com/office/powerpoint/2010/main" val="186295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 Abstract Deque (Deque ADT) is an abstract data structure which emphasizes specific operations: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Uses a explicit linear ordering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Insertions and removals are performed individually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Allows insertions at both the front and back of the deque</a:t>
            </a:r>
          </a:p>
        </p:txBody>
      </p:sp>
      <p:pic>
        <p:nvPicPr>
          <p:cNvPr id="4" name="Picture 5" descr="C:\Users\dwharder\Desktop\deq.png">
            <a:extLst>
              <a:ext uri="{FF2B5EF4-FFF2-40B4-BE49-F238E27FC236}">
                <a16:creationId xmlns:a16="http://schemas.microsoft.com/office/drawing/2014/main" id="{21542031-7A26-8843-AAB5-FD7AD44E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677" y="4036067"/>
            <a:ext cx="749187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3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operations will be called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front     back</a:t>
            </a:r>
          </a:p>
          <a:p>
            <a:pPr algn="ctr">
              <a:buFont typeface="Arial" charset="0"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push_front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push_back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pop_front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pop_back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There are four errors associated with this abstract data type: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an undefined operation to access or pop from an empty deque</a:t>
            </a:r>
          </a:p>
        </p:txBody>
      </p:sp>
    </p:spTree>
    <p:extLst>
      <p:ext uri="{BB962C8B-B14F-4D97-AF65-F5344CB8AC3E}">
        <p14:creationId xmlns:p14="http://schemas.microsoft.com/office/powerpoint/2010/main" val="16119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Useful as a general-purpose tool: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be used as either a queue or a stack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Problem solving: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solving a maze by adding or removing a constructed path at the front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Once the solution is found, iterate from the back for the solution</a:t>
            </a:r>
          </a:p>
        </p:txBody>
      </p:sp>
    </p:spTree>
    <p:extLst>
      <p:ext uri="{BB962C8B-B14F-4D97-AF65-F5344CB8AC3E}">
        <p14:creationId xmlns:p14="http://schemas.microsoft.com/office/powerpoint/2010/main" val="154953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implementations are clear: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must use either a doubly linked list or a circular array</a:t>
            </a:r>
          </a:p>
        </p:txBody>
      </p:sp>
    </p:spTree>
    <p:extLst>
      <p:ext uri="{BB962C8B-B14F-4D97-AF65-F5344CB8AC3E}">
        <p14:creationId xmlns:p14="http://schemas.microsoft.com/office/powerpoint/2010/main" val="299714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C++ Standard Template Library (STL) has an implementation of the </a:t>
            </a:r>
            <a:r>
              <a:rPr lang="en-US" altLang="en-US" dirty="0">
                <a:latin typeface="Consolas" pitchFamily="49" charset="0"/>
                <a:cs typeface="Arial" charset="0"/>
              </a:rPr>
              <a:t>deque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STL stack and queue are wrappers around this structure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The implementation is not specified, but the constraints are given which must be satisfied by any implementation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4" descr="C:\Users\dwharder\Desktop\deque.png">
            <a:extLst>
              <a:ext uri="{FF2B5EF4-FFF2-40B4-BE49-F238E27FC236}">
                <a16:creationId xmlns:a16="http://schemas.microsoft.com/office/drawing/2014/main" id="{9FC3ECA8-6F76-2B43-8BF1-EDEFF344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92" y="3899624"/>
            <a:ext cx="6796831" cy="227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The STL comes with a deque data structure: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    deque&lt;T&gt;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The signatures use stack terminology:</a:t>
            </a: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T &amp;front();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void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push_front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(T const &amp;);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void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pop_front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T &amp;back();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void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push_back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(T const &amp;);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 	void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pop_back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1922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#include &lt;deque&gt;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using namespace std;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int main() {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deque&lt;int&gt;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ideque.push_front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( 5 );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ideque.push_back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( 4 );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ideque.push_front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( 3 );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ideque.push_back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( 6 );       // 3 5 4 6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&lt;&lt; "Is the deque empty?  "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ideque.empty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()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endl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&lt;&lt; "Size of deque:  "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ideque.size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()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endl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for ( int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= 0;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&lt; 4; ++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&lt;&lt; "Back of the deque:  "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ideque.back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()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endl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ideque.pop_back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 &lt;&lt; "Is the deque empty?  "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ideque.empty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() &lt;&lt; </a:t>
            </a:r>
            <a:r>
              <a:rPr lang="en-US" altLang="en-US" sz="1300" dirty="0" err="1">
                <a:latin typeface="Consolas" pitchFamily="49" charset="0"/>
                <a:cs typeface="Arial" charset="0"/>
              </a:rPr>
              <a:t>endl</a:t>
            </a:r>
            <a:r>
              <a:rPr lang="en-US" altLang="en-US" sz="13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en-US" sz="13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7140575" y="1466849"/>
            <a:ext cx="42132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nsolas" pitchFamily="49" charset="0"/>
              </a:rPr>
              <a:t>{eceunix:1} g++ </a:t>
            </a:r>
            <a:r>
              <a:rPr lang="en-US" altLang="en-US" sz="1600" dirty="0" err="1">
                <a:latin typeface="Consolas" pitchFamily="49" charset="0"/>
              </a:rPr>
              <a:t>deque_example.cpp</a:t>
            </a:r>
            <a:endParaRPr lang="en-US" altLang="en-US" sz="1600" dirty="0">
              <a:latin typeface="Consolas" pitchFamily="49" charset="0"/>
            </a:endParaRP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{eceunix:2} ./</a:t>
            </a:r>
            <a:r>
              <a:rPr lang="en-US" altLang="en-US" sz="1600" dirty="0" err="1">
                <a:latin typeface="Consolas" pitchFamily="49" charset="0"/>
              </a:rPr>
              <a:t>a.out</a:t>
            </a:r>
            <a:r>
              <a:rPr lang="en-US" altLang="en-US" sz="1600" dirty="0">
                <a:latin typeface="Consolas" pitchFamily="49" charset="0"/>
              </a:rPr>
              <a:t> 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Is the deque empty?  0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Size of deque:  4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Back of the deque:  6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Back of the deque:  4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Back of the deque:  5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Back of the deque:  3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Is the deque empty?  1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</a:rPr>
              <a:t>{eceunix:3}</a:t>
            </a:r>
          </a:p>
        </p:txBody>
      </p:sp>
    </p:spTree>
    <p:extLst>
      <p:ext uri="{BB962C8B-B14F-4D97-AF65-F5344CB8AC3E}">
        <p14:creationId xmlns:p14="http://schemas.microsoft.com/office/powerpoint/2010/main" val="365012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1979</Words>
  <Application>Microsoft Macintosh PowerPoint</Application>
  <PresentationFormat>Widescreen</PresentationFormat>
  <Paragraphs>278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CS 2420: Double-ended Queue (Deque)</vt:lpstr>
      <vt:lpstr>Outline</vt:lpstr>
      <vt:lpstr>Abstract Deque</vt:lpstr>
      <vt:lpstr>Abstract Deque</vt:lpstr>
      <vt:lpstr>Applications</vt:lpstr>
      <vt:lpstr>Deque Implementation</vt:lpstr>
      <vt:lpstr>C++ Standard Template Library</vt:lpstr>
      <vt:lpstr>Standard Template Library</vt:lpstr>
      <vt:lpstr>Standard Template Library</vt:lpstr>
      <vt:lpstr>Accessing the Entries of a Deque</vt:lpstr>
      <vt:lpstr>T &amp;deque::operator[]( int ) T &amp;deque::at( int )</vt:lpstr>
      <vt:lpstr>Iterators</vt:lpstr>
      <vt:lpstr>Standard Template Library</vt:lpstr>
      <vt:lpstr>Analogy</vt:lpstr>
      <vt:lpstr>Analogy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Why Iterators?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915</cp:revision>
  <cp:lastPrinted>2021-08-18T02:54:38Z</cp:lastPrinted>
  <dcterms:created xsi:type="dcterms:W3CDTF">2021-01-05T18:50:35Z</dcterms:created>
  <dcterms:modified xsi:type="dcterms:W3CDTF">2021-08-25T19:25:45Z</dcterms:modified>
</cp:coreProperties>
</file>