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13" r:id="rId2"/>
    <p:sldId id="61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5"/>
    <p:restoredTop sz="96405"/>
  </p:normalViewPr>
  <p:slideViewPr>
    <p:cSldViewPr snapToGrid="0">
      <p:cViewPr varScale="1">
        <p:scale>
          <a:sx n="131" d="100"/>
          <a:sy n="131" d="100"/>
        </p:scale>
        <p:origin x="10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CD81C-0FD8-4266-A6A5-2D4498C4EE0D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73D9A-0664-446F-8FEC-CD42347D10A1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B8A01E-D19C-4E0F-B1A7-942FF88C114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49562-B542-4A70-97F3-9470D667BC2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4E1E63-E5FB-4101-B1D4-CD81A13060A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9FD0C-D145-4A41-8774-978F5401A572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0F42F-2781-4531-B107-B0F6A32A777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7F3C6-9895-4ED6-B73C-95D4403D0DCB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976347-7CDD-46C7-8846-4D81A8718CE5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56A7F5-EAA0-44D7-B8A4-94EF78240AD1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Insertion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10515600" cy="513080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do a run-time analysis of this code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44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(1)-</a:t>
            </a:r>
            <a:r>
              <a:rPr lang="en-US" altLang="en-US" dirty="0">
                <a:latin typeface="Arial" charset="0"/>
                <a:cs typeface="Arial" charset="0"/>
              </a:rPr>
              <a:t>initialization of the outer for-loop is executed once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79752" y="2746346"/>
            <a:ext cx="936625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7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- condition will be tested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times at which point it fails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85866" y="2679234"/>
            <a:ext cx="724365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9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inner for-loop 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24833" y="2910777"/>
            <a:ext cx="5192712" cy="2033885"/>
          </a:xfrm>
          <a:prstGeom prst="roundRect">
            <a:avLst>
              <a:gd name="adj" fmla="val 7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89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the inner for-loop is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22432" y="2777237"/>
            <a:ext cx="1439862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4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body of the inner for-loop runs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in either case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64377" y="2951957"/>
            <a:ext cx="1439862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5778500" y="486886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Thus, the worst-case run time is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29426" y="5095875"/>
          <a:ext cx="27860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71600" imgH="419040" progId="Equation.DSMT4">
                  <p:embed/>
                </p:oleObj>
              </mc:Choice>
              <mc:Fallback>
                <p:oleObj name="Equation" r:id="rId4" imgW="1371600" imgH="4190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5095875"/>
                        <a:ext cx="27860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81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  we may break out of the inner loop…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40344" y="4240256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74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Recall:  each time we perform a swap, we remove an inversion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46892" y="3203931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1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soon as a pair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array[j - 1] &lt;= array[j]</a:t>
            </a:r>
            <a:r>
              <a:rPr lang="en-US" altLang="en-US" dirty="0">
                <a:latin typeface="Arial" charset="0"/>
                <a:cs typeface="Arial" charset="0"/>
              </a:rPr>
              <a:t>, we are finished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73869" y="3265742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59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4365466" y="5545793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If the number of inversions is </a:t>
            </a:r>
            <a:r>
              <a:rPr lang="en-US" altLang="en-US" sz="2000" i="1" dirty="0">
                <a:latin typeface="Times New Roman" pitchFamily="18" charset="0"/>
              </a:rPr>
              <a:t>d</a:t>
            </a:r>
            <a:r>
              <a:rPr lang="en-US" altLang="en-US" sz="2000" dirty="0"/>
              <a:t>, the run time is </a:t>
            </a:r>
            <a:r>
              <a:rPr lang="en-US" altLang="en-US" sz="2000" b="1" dirty="0">
                <a:latin typeface="Symbol" pitchFamily="18" charset="2"/>
              </a:rPr>
              <a:t>Q</a:t>
            </a:r>
            <a:r>
              <a:rPr lang="en-US" altLang="en-US" sz="2000" dirty="0">
                <a:latin typeface="Times New Roman" pitchFamily="18" charset="0"/>
              </a:rPr>
              <a:t>(</a:t>
            </a:r>
            <a:r>
              <a:rPr lang="en-US" altLang="en-US" sz="2000" i="1" dirty="0">
                <a:latin typeface="Times New Roman" pitchFamily="18" charset="0"/>
              </a:rPr>
              <a:t>n</a:t>
            </a:r>
            <a:r>
              <a:rPr lang="en-US" altLang="en-US" sz="2000" dirty="0">
                <a:latin typeface="Times New Roman" pitchFamily="18" charset="0"/>
              </a:rPr>
              <a:t> + </a:t>
            </a:r>
            <a:r>
              <a:rPr lang="en-US" altLang="en-US" sz="2000" i="1" dirty="0">
                <a:latin typeface="Times New Roman" pitchFamily="18" charset="0"/>
              </a:rPr>
              <a:t>d</a:t>
            </a:r>
            <a:r>
              <a:rPr lang="en-US" altLang="en-US" sz="2000" dirty="0">
                <a:latin typeface="Times New Roman" pitchFamily="18" charset="0"/>
              </a:rPr>
              <a:t>)</a:t>
            </a:r>
            <a:endParaRPr lang="en-US" alt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464533" y="3153569"/>
            <a:ext cx="4346778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90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This topic discusses the 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We will discuss: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random list will have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random list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 whenever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Considering these run times,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it appears to be approximately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10 instructions per inversion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86253"/>
              </p:ext>
            </p:extLst>
          </p:nvPr>
        </p:nvGraphicFramePr>
        <p:xfrm>
          <a:off x="6886416" y="4099392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1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Sorting a random list of size 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23</a:t>
            </a:r>
            <a:r>
              <a:rPr lang="en-US" altLang="en-US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>
                <a:latin typeface="Arial" charset="0"/>
                <a:cs typeface="Arial" charset="0"/>
              </a:rPr>
              <a:t> would require approximately one day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Doubling the size of the list quadruples the required run time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>
                <a:latin typeface="Times New Roman" pitchFamily="18" charset="0"/>
                <a:cs typeface="Arial" charset="0"/>
              </a:rPr>
              <a:t>4 s</a:t>
            </a:r>
            <a:r>
              <a:rPr lang="en-US" altLang="en-US">
                <a:latin typeface="Arial" charset="0"/>
                <a:cs typeface="Arial" charset="0"/>
              </a:rPr>
              <a:t> on a list of the above size</a:t>
            </a:r>
          </a:p>
        </p:txBody>
      </p:sp>
    </p:spTree>
    <p:extLst>
      <p:ext uri="{BB962C8B-B14F-4D97-AF65-F5344CB8AC3E}">
        <p14:creationId xmlns:p14="http://schemas.microsoft.com/office/powerpoint/2010/main" val="5431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2782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9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60" y="3226950"/>
            <a:ext cx="3468113" cy="325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Now, swapping is expensive, so we could just temporarily assign the new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reduces assignments by a factor of 3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speeds up the algorithm by a factor of two</a:t>
            </a:r>
          </a:p>
        </p:txBody>
      </p:sp>
    </p:spTree>
    <p:extLst>
      <p:ext uri="{BB962C8B-B14F-4D97-AF65-F5344CB8AC3E}">
        <p14:creationId xmlns:p14="http://schemas.microsoft.com/office/powerpoint/2010/main" val="240282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10515600" cy="5180014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A reasonably good</a:t>
            </a:r>
            <a:r>
              <a:rPr lang="en-US" altLang="en-US" sz="3000" baseline="30000" dirty="0">
                <a:latin typeface="Arial" charset="0"/>
                <a:cs typeface="Arial" charset="0"/>
              </a:rPr>
              <a:t>*</a:t>
            </a:r>
            <a:r>
              <a:rPr lang="en-US" altLang="en-US" sz="3000" dirty="0">
                <a:latin typeface="Arial" charset="0"/>
                <a:cs typeface="Arial" charset="0"/>
              </a:rPr>
              <a:t> implementation</a:t>
            </a:r>
            <a:endParaRPr lang="en-US" altLang="en-US" sz="3000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insertion( Type *const array, int const n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for ( int k = 1; k &lt; n; ++k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for ( int j = k; k &gt; 0; --j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7356098" y="5989943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341166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 Comment about Using </a:t>
            </a:r>
            <a:r>
              <a:rPr lang="en-US" altLang="en-US" b="1">
                <a:latin typeface="Courier New" pitchFamily="49" charset="0"/>
                <a:cs typeface="Arial" charset="0"/>
              </a:rPr>
              <a:t>goto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10515600" cy="5269511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Why use </a:t>
            </a:r>
            <a:r>
              <a:rPr lang="en-US" altLang="en-US" sz="3000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en-US" sz="3000" dirty="0">
                <a:latin typeface="Arial" charset="0"/>
                <a:cs typeface="Arial" charset="0"/>
              </a:rPr>
              <a:t>?  Isn’t </a:t>
            </a:r>
            <a:r>
              <a:rPr lang="en-US" altLang="en-US" sz="3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en-US" sz="3000" dirty="0">
                <a:latin typeface="Arial" charset="0"/>
                <a:cs typeface="Arial" charset="0"/>
              </a:rPr>
              <a:t> “evil”?!</a:t>
            </a: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insertion( Type *const array, int const n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for ( int k = 1; k &lt; n; ++k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for ( int j = k; k &gt; 0; --j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2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 Comment about Using </a:t>
            </a:r>
            <a:r>
              <a:rPr lang="en-US" altLang="en-US" b="1">
                <a:latin typeface="Courier New" pitchFamily="49" charset="0"/>
                <a:cs typeface="Arial" charset="0"/>
              </a:rPr>
              <a:t>goto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Even </a:t>
            </a:r>
            <a:r>
              <a:rPr lang="en-US" altLang="en-US" dirty="0" err="1">
                <a:latin typeface="Arial" charset="0"/>
                <a:cs typeface="Arial" charset="0"/>
              </a:rPr>
              <a:t>xkcd</a:t>
            </a:r>
            <a:r>
              <a:rPr lang="en-US" altLang="en-US" dirty="0">
                <a:latin typeface="Arial" charset="0"/>
                <a:cs typeface="Arial" charset="0"/>
              </a:rPr>
              <a:t> knows it is evil!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		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41" y="2326942"/>
            <a:ext cx="8400892" cy="228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04096" y="4608806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http://xkcd.com/292/</a:t>
            </a:r>
          </a:p>
        </p:txBody>
      </p:sp>
    </p:spTree>
    <p:extLst>
      <p:ext uri="{BB962C8B-B14F-4D97-AF65-F5344CB8AC3E}">
        <p14:creationId xmlns:p14="http://schemas.microsoft.com/office/powerpoint/2010/main" val="358771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 Comment about Using </a:t>
            </a:r>
            <a:r>
              <a:rPr lang="en-US" altLang="en-US" b="1">
                <a:latin typeface="Courier New" pitchFamily="49" charset="0"/>
                <a:cs typeface="Arial" charset="0"/>
              </a:rPr>
              <a:t>goto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10515600" cy="521078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3000" dirty="0">
                <a:latin typeface="Arial" charset="0"/>
                <a:cs typeface="Arial" charset="0"/>
              </a:rPr>
              <a:t>	Unfortunately, any other fix appears to be less than elegant…</a:t>
            </a: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insertion( Type *const array, int const n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for ( int k = 1; k &lt; n; ++k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for ( int j = k; k &gt; 0; --j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if ( array[0] &gt;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array[0] =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0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 Comment about Using </a:t>
            </a:r>
            <a:r>
              <a:rPr lang="en-US" altLang="en-US" b="1">
                <a:latin typeface="Courier New" pitchFamily="49" charset="0"/>
                <a:cs typeface="Arial" charset="0"/>
              </a:rPr>
              <a:t>goto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10515600" cy="5130801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excessive use of the 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en-US" dirty="0">
                <a:latin typeface="Arial" charset="0"/>
                <a:cs typeface="Arial" charset="0"/>
              </a:rPr>
              <a:t> statement resulted in spaghetti code</a:t>
            </a:r>
          </a:p>
          <a:p>
            <a:pPr lvl="1"/>
            <a:r>
              <a:rPr lang="en-US" altLang="en-US" dirty="0" err="1">
                <a:latin typeface="Arial" charset="0"/>
                <a:cs typeface="Arial" charset="0"/>
              </a:rPr>
              <a:t>Edsger</a:t>
            </a:r>
            <a:r>
              <a:rPr lang="en-US" altLang="en-US" dirty="0">
                <a:latin typeface="Arial" charset="0"/>
                <a:cs typeface="Arial" charset="0"/>
              </a:rPr>
              <a:t> Dijkstra’s 1968 commentary</a:t>
            </a:r>
          </a:p>
          <a:p>
            <a:pPr lvl="2"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“Go To Statement Considered Harmful”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started what (against Dijkstra’s better judgment) took on the form of a religious crusade against using </a:t>
            </a:r>
            <a:r>
              <a:rPr lang="en-US" altLang="en-US" b="1" dirty="0" err="1">
                <a:latin typeface="Courier New" pitchFamily="49" charset="0"/>
                <a:cs typeface="Arial" charset="0"/>
              </a:rPr>
              <a:t>goto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Donald Knuth gives a more reasoned approach in his 1972 paper “</a:t>
            </a:r>
            <a:r>
              <a:rPr lang="en-US" altLang="en-US" i="1" dirty="0">
                <a:latin typeface="Arial" charset="0"/>
                <a:cs typeface="Arial" charset="0"/>
              </a:rPr>
              <a:t>Structured Programming with go to Statements”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2011, one student saw this and immediately used a 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en-US" dirty="0">
                <a:latin typeface="Arial" charset="0"/>
                <a:cs typeface="Arial" charset="0"/>
              </a:rPr>
              <a:t> that resulted in spaghetti code and claimed it was “reasonable”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use a 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en-US" dirty="0">
                <a:latin typeface="Arial" charset="0"/>
                <a:cs typeface="Arial" charset="0"/>
              </a:rPr>
              <a:t> if and only if it is going forward to an obvious point in the routine</a:t>
            </a:r>
          </a:p>
        </p:txBody>
      </p:sp>
    </p:spTree>
    <p:extLst>
      <p:ext uri="{BB962C8B-B14F-4D97-AF65-F5344CB8AC3E}">
        <p14:creationId xmlns:p14="http://schemas.microsoft.com/office/powerpoint/2010/main" val="413312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inversions):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6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8101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2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5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49" y="2836458"/>
            <a:ext cx="4267051" cy="40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37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item in the unsorted list into it into the sorted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endParaRPr lang="en-US" altLang="en-US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</p:spTree>
    <p:extLst>
      <p:ext uri="{BB962C8B-B14F-4D97-AF65-F5344CB8AC3E}">
        <p14:creationId xmlns:p14="http://schemas.microsoft.com/office/powerpoint/2010/main" val="37226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772439"/>
            <a:ext cx="287655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Code for this would be: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if ( array[j - 1] &gt; array[j] ) {</a:t>
            </a:r>
          </a:p>
          <a:p>
            <a:pPr lvl="3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 else {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// is in the correct location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break;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3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10515600" cy="5130801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6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02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2841</Words>
  <Application>Microsoft Macintosh PowerPoint</Application>
  <PresentationFormat>Widescreen</PresentationFormat>
  <Paragraphs>420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Equation</vt:lpstr>
      <vt:lpstr>CS 2420: Insertion Sort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The Algorithm</vt:lpstr>
      <vt:lpstr>Implementation and Analysis</vt:lpstr>
      <vt:lpstr>A Comment about Using goto</vt:lpstr>
      <vt:lpstr>A Comment about Using goto</vt:lpstr>
      <vt:lpstr>A Comment about Using goto</vt:lpstr>
      <vt:lpstr>A Comment about Using goto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1002</cp:revision>
  <cp:lastPrinted>2021-08-18T02:54:38Z</cp:lastPrinted>
  <dcterms:created xsi:type="dcterms:W3CDTF">2021-01-05T18:50:35Z</dcterms:created>
  <dcterms:modified xsi:type="dcterms:W3CDTF">2021-08-28T23:08:40Z</dcterms:modified>
</cp:coreProperties>
</file>