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13" r:id="rId2"/>
    <p:sldId id="61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405"/>
  </p:normalViewPr>
  <p:slideViewPr>
    <p:cSldViewPr snapToGrid="0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not be able to achieve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depends 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 is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tree with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has height </a:t>
            </a:r>
            <a:r>
              <a:rPr lang="en-US" altLang="en-US" b="1" dirty="0">
                <a:latin typeface="Arial" charset="0"/>
                <a:cs typeface="Arial" charset="0"/>
              </a:rPr>
              <a:t>at least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permutation is a leaf node in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property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54655-194F-4E4E-A144-EC5DBAC48360}"/>
              </a:ext>
            </a:extLst>
          </p:cNvPr>
          <p:cNvSpPr txBox="1"/>
          <p:nvPr/>
        </p:nvSpPr>
        <p:spPr>
          <a:xfrm>
            <a:off x="67112" y="6474539"/>
            <a:ext cx="842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0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000" dirty="0">
                <a:latin typeface="Arial" charset="0"/>
                <a:cs typeface="Arial" charset="0"/>
              </a:rPr>
              <a:t>, 2</a:t>
            </a:r>
            <a:r>
              <a:rPr lang="en-US" altLang="en-US" sz="10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000" dirty="0">
                <a:latin typeface="Arial" charset="0"/>
                <a:cs typeface="Arial" charset="0"/>
              </a:rPr>
              <a:t> Ed., Addison Wesley, 1998, §5.3.1, p.180.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seven topics will cover seven common sorting algorithms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There is no </a:t>
            </a:r>
            <a:r>
              <a:rPr lang="en-US" altLang="en-US" i="1">
                <a:latin typeface="Arial" charset="0"/>
                <a:cs typeface="Arial" charset="0"/>
              </a:rPr>
              <a:t>optimal</a:t>
            </a:r>
            <a:r>
              <a:rPr lang="en-US" altLang="en-US"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average: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 err="1">
                <a:latin typeface="Arial" charset="0"/>
                <a:cs typeface="Arial" charset="0"/>
              </a:rPr>
              <a:t>·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               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 </a:t>
            </a:r>
            <a:r>
              <a:rPr lang="en-US" altLang="en-US" dirty="0">
                <a:latin typeface="Arial" charset="0"/>
                <a:cs typeface="Arial" charset="0"/>
              </a:rPr>
              <a:t>permutations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unbounded...</a:t>
            </a:r>
          </a:p>
        </p:txBody>
      </p:sp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If they are not, randomly swap two entries and go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  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See references and </a:t>
            </a:r>
            <a:r>
              <a:rPr lang="en-US" altLang="en-US" dirty="0" err="1">
                <a:latin typeface="Arial" charset="0"/>
                <a:cs typeface="Arial" charset="0"/>
              </a:rPr>
              <a:t>wikipedia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Hopefully we can do better...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        1 16 12 26 25 35 33 58 45 42 56 67 83 75 74 86 81 88 99 95</a:t>
            </a:r>
          </a:p>
          <a:p>
            <a:pPr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        1 17 21 42 24 27 32 35 45 47 57 23 66 69 70 76 87 85 95 99</a:t>
            </a:r>
          </a:p>
          <a:p>
            <a:pPr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      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31348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</a:t>
            </a:r>
            <a:r>
              <a:rPr lang="en-US" altLang="en-US" sz="2400" dirty="0">
                <a:latin typeface="Arial" charset="0"/>
                <a:cs typeface="Arial" charset="0"/>
              </a:rPr>
              <a:t>1 16 12 26 25 35 33 58 45 42 56 67 83 75 74 86 81 88 99 95</a:t>
            </a:r>
          </a:p>
          <a:p>
            <a:pPr>
              <a:buFontTx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   1 12 16 25 26 33 35 42 45 56 58 67 74 75 81 83 86 88 95 99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943361" y="29613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943362" y="29613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752041" y="2961300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752041" y="29613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3588623" y="29613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3588624" y="29613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4546832" y="2961300"/>
            <a:ext cx="574559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4454554" y="2961300"/>
            <a:ext cx="123318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5267441" y="29613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6686828" y="2961300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6504266" y="2961300"/>
            <a:ext cx="136246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7482980" y="2961300"/>
            <a:ext cx="599654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9157545" y="29613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9157546" y="29613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7801762" y="2961300"/>
            <a:ext cx="42374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79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</a:t>
            </a:r>
            <a:r>
              <a:rPr lang="en-US" altLang="en-US" sz="2400" dirty="0">
                <a:latin typeface="Arial" charset="0"/>
                <a:cs typeface="Arial" charset="0"/>
              </a:rPr>
              <a:t>1 17 21 42 24 27 32 35 45 47 57 23 66 69 70 76 87 85 95 99</a:t>
            </a:r>
          </a:p>
          <a:p>
            <a:pPr>
              <a:buFontTx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5332340" y="2952456"/>
            <a:ext cx="381830" cy="431803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606357" y="2952455"/>
            <a:ext cx="2365620" cy="43180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835479" y="2952458"/>
            <a:ext cx="3166028" cy="476541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8269040" y="2952459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8269041" y="2952459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5714170" y="2952457"/>
            <a:ext cx="38183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4857226" y="2952455"/>
            <a:ext cx="496581" cy="43180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04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</a:t>
            </a:r>
            <a:r>
              <a:rPr lang="en-US" altLang="en-US" sz="2400" dirty="0">
                <a:latin typeface="Arial" charset="0"/>
                <a:cs typeface="Arial" charset="0"/>
              </a:rPr>
              <a:t>22 20 81 38 95 84 99 12 79 </a:t>
            </a:r>
            <a:r>
              <a:rPr lang="en-US" alt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sz="2400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sz="2400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700510" y="3364939"/>
            <a:ext cx="2035467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970275" y="3364936"/>
            <a:ext cx="1458003" cy="46673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451966" y="3364938"/>
            <a:ext cx="4702065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3264657" y="3364938"/>
            <a:ext cx="5653882" cy="456967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3698043" y="3364932"/>
            <a:ext cx="3877578" cy="46673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4135772" y="3366316"/>
            <a:ext cx="559545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915949" y="3364937"/>
            <a:ext cx="1400961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6171239" y="3364938"/>
            <a:ext cx="1871663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6621985" y="3355168"/>
            <a:ext cx="2681404" cy="46673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919369" y="3364936"/>
            <a:ext cx="2145513" cy="475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2545521" y="3342526"/>
            <a:ext cx="1997060" cy="52755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4273289" y="3316762"/>
            <a:ext cx="1522222" cy="55331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2139193" y="3364936"/>
            <a:ext cx="4924337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5933028" y="3342520"/>
            <a:ext cx="1551406" cy="52755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6804511" y="3364936"/>
            <a:ext cx="1057013" cy="527555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2994870" y="3342525"/>
            <a:ext cx="6123962" cy="52755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1778466" y="3355171"/>
            <a:ext cx="6617858" cy="51490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4633082" y="3364937"/>
            <a:ext cx="4057911" cy="466734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8464492" y="3364938"/>
            <a:ext cx="1057013" cy="433177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08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75276" y="2060576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2060576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9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topic, we will introduce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i="1" dirty="0"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 sorting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 and strategies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Overview of run times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Lower bound on run times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Define inversions and use this as a measure of </a:t>
            </a:r>
            <a:r>
              <a:rPr lang="en-US" altLang="en-US" i="1" dirty="0" err="1">
                <a:latin typeface="Arial" charset="0"/>
                <a:cs typeface="Arial" charset="0"/>
              </a:rPr>
              <a:t>unsortedness</a:t>
            </a:r>
            <a:endParaRPr lang="en-US" altLang="en-US" i="1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 order: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			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(3, 2)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</a:t>
            </a:r>
            <a:r>
              <a:rPr lang="en-US" altLang="en-US" b="1" dirty="0">
                <a:latin typeface="Arial" charset="0"/>
                <a:cs typeface="Arial" charset="0"/>
              </a:rPr>
              <a:t>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86874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				(3, 5)	(3, 4)	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b="1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b="1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398582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>
              <a:buFont typeface="Arial" charset="0"/>
              <a:buNone/>
              <a:defRPr/>
            </a:pPr>
            <a:r>
              <a:rPr lang="en-US" sz="2400" i="1" dirty="0">
                <a:latin typeface="Arial" charset="0"/>
                <a:cs typeface="Arial" charset="0"/>
              </a:rPr>
              <a:t>                                           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2400" dirty="0">
                <a:latin typeface="Times New Roman" pitchFamily="18" charset="0"/>
                <a:cs typeface="Arial" charset="0"/>
              </a:rPr>
              <a:t> ...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inversion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sz="4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         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&lt;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Arial" charset="0"/>
                <a:cs typeface="Arial" charset="0"/>
              </a:rPr>
              <a:t> but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E8B64-B57C-45E3-AA7E-00B9D29D37FD}"/>
              </a:ext>
            </a:extLst>
          </p:cNvPr>
          <p:cNvSpPr txBox="1"/>
          <p:nvPr/>
        </p:nvSpPr>
        <p:spPr>
          <a:xfrm>
            <a:off x="100668" y="6488668"/>
            <a:ext cx="3063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charset="0"/>
                <a:cs typeface="Arial" charset="0"/>
              </a:rPr>
              <a:t>Ref:  Bruno Preiss, </a:t>
            </a:r>
            <a:r>
              <a:rPr lang="en-US" sz="1000" i="1" dirty="0">
                <a:latin typeface="Arial" charset="0"/>
                <a:cs typeface="Arial" charset="0"/>
              </a:rPr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7928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320971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adjacent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2"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569567" y="2603282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569567" y="2603282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4065645" y="4616364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4065645" y="4616364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                   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pairs, or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r>
              <a:rPr lang="en-US" altLang="en-US" sz="1600" dirty="0">
                <a:latin typeface="Arial" charset="0"/>
                <a:cs typeface="Arial" charset="0"/>
              </a:rPr>
              <a:t>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                    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, inversions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43671"/>
              </p:ext>
            </p:extLst>
          </p:nvPr>
        </p:nvGraphicFramePr>
        <p:xfrm>
          <a:off x="2929768" y="1442367"/>
          <a:ext cx="1561431" cy="78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68" y="1442367"/>
                        <a:ext cx="1561431" cy="78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22409"/>
              </p:ext>
            </p:extLst>
          </p:nvPr>
        </p:nvGraphicFramePr>
        <p:xfrm>
          <a:off x="3377312" y="4691521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457200" progId="Equation.3">
                  <p:embed/>
                </p:oleObj>
              </mc:Choice>
              <mc:Fallback>
                <p:oleObj name="Equation" r:id="rId5" imgW="1562040" imgH="4572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312" y="4691521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14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                                        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94021"/>
              </p:ext>
            </p:extLst>
          </p:nvPr>
        </p:nvGraphicFramePr>
        <p:xfrm>
          <a:off x="4714686" y="4328719"/>
          <a:ext cx="3328581" cy="93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686" y="4328719"/>
                        <a:ext cx="3328581" cy="938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17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                                        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97669"/>
              </p:ext>
            </p:extLst>
          </p:nvPr>
        </p:nvGraphicFramePr>
        <p:xfrm>
          <a:off x="3203673" y="4307426"/>
          <a:ext cx="2892327" cy="87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673" y="4307426"/>
                        <a:ext cx="2892327" cy="876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94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</a:t>
            </a:r>
            <a:r>
              <a:rPr lang="en-US" altLang="en-US" sz="2000" dirty="0">
                <a:latin typeface="Arial" charset="0"/>
                <a:cs typeface="Arial" charset="0"/>
              </a:rPr>
              <a:t>  1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20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20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20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</a:t>
            </a:r>
            <a:r>
              <a:rPr lang="en-US" altLang="en-US" sz="2000" dirty="0">
                <a:latin typeface="Arial" charset="0"/>
                <a:cs typeface="Arial" charset="0"/>
              </a:rPr>
              <a:t> 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2000" dirty="0">
                <a:latin typeface="Arial" charset="0"/>
                <a:cs typeface="Aria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20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2000" dirty="0">
                <a:latin typeface="Arial" charset="0"/>
                <a:cs typeface="Arial" charset="0"/>
              </a:rPr>
              <a:t>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2000" dirty="0">
                <a:latin typeface="Arial" charset="0"/>
                <a:cs typeface="Arial" charset="0"/>
              </a:rPr>
              <a:t>, 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20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983551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</a:t>
            </a:r>
            <a:r>
              <a:rPr lang="en-US" altLang="en-US" sz="2000" dirty="0">
                <a:latin typeface="Arial" charset="0"/>
                <a:cs typeface="Arial" charset="0"/>
              </a:rPr>
              <a:t>  1 17 21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20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2000" dirty="0">
                <a:latin typeface="Arial" charset="0"/>
                <a:cs typeface="Arial" charset="0"/>
              </a:rPr>
              <a:t> 66 69 70 76 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20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</a:t>
            </a:r>
            <a:r>
              <a:rPr lang="en-US" altLang="en-US" sz="2000" dirty="0">
                <a:latin typeface="Arial" charset="0"/>
                <a:cs typeface="Arial" charset="0"/>
              </a:rPr>
              <a:t> 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, 24)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, 27)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, 32)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, 35)  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2000" dirty="0">
                <a:latin typeface="Arial" charset="0"/>
                <a:cs typeface="Arial" charset="0"/>
              </a:rPr>
              <a:t>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(24,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(27,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   (32,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(35,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(45,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(47,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(57,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2000" dirty="0">
                <a:latin typeface="Arial" charset="0"/>
                <a:cs typeface="Arial" charset="0"/>
              </a:rPr>
              <a:t>)  (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2000" dirty="0">
                <a:latin typeface="Arial" charset="0"/>
                <a:cs typeface="Arial" charset="0"/>
              </a:rPr>
              <a:t>,</a:t>
            </a:r>
            <a:r>
              <a:rPr lang="en-US" altLang="en-US" sz="20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20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8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an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· · ·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≤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    	    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</a:t>
            </a:r>
            <a:r>
              <a:rPr lang="en-US" altLang="en-US" sz="1600" dirty="0">
                <a:latin typeface="Arial" charset="0"/>
                <a:cs typeface="Arial" charset="0"/>
              </a:rPr>
              <a:t>     (22, 20)  (22, 12)  (22, 10)  (22,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(81, 12)  (81, 79)  (81, 44)  (81, 26)  (81, 10)  (81, 48)  (81, 80)  (81,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(38, 12)  (38, 26)  (38, 10)  (38,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(95, 26)  (95, 87)  (95, 10)  (95, 48)  (95, 80)  (95,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(84, 79)  (84, 44)  (84, 26)  (84, 10)  (84, 48)  (84, 80)  (84,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79)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44)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26)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87)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96)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10)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48)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80)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31)  (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(79, 31)  (44, 26)  (44, 10)  (44,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(87, 48)  (87, 80)  (87,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  (96, 31)  (96, 92)  (10,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(48,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3074283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Usually,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306"/>
              </p:ext>
            </p:extLst>
          </p:nvPr>
        </p:nvGraphicFramePr>
        <p:xfrm>
          <a:off x="3863975" y="2689021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3650"/>
              </p:ext>
            </p:extLst>
          </p:nvPr>
        </p:nvGraphicFramePr>
        <p:xfrm>
          <a:off x="1774825" y="4812863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79097"/>
              </p:ext>
            </p:extLst>
          </p:nvPr>
        </p:nvGraphicFramePr>
        <p:xfrm>
          <a:off x="6555181" y="481286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4872039" y="4441622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2538414" y="4422339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6600825" y="4422339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Lexicographically by surname, then given name</a:t>
            </a:r>
          </a:p>
        </p:txBody>
      </p:sp>
      <p:sp>
        <p:nvSpPr>
          <p:cNvPr id="12" name="Line 115">
            <a:extLst>
              <a:ext uri="{FF2B5EF4-FFF2-40B4-BE49-F238E27FC236}">
                <a16:creationId xmlns:a16="http://schemas.microsoft.com/office/drawing/2014/main" id="{61598B3C-E529-4BE2-92C9-BAF043802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8" y="4441622"/>
            <a:ext cx="287338" cy="1764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Arrays are to be used for both input and output,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focus on sorting objects and leave the more general case of sorting records based on one or more fields as an 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prefer in-place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328864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   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   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of the faster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Heap sort</a:t>
            </a:r>
            <a:r>
              <a:rPr lang="en-US" altLang="en-US">
                <a:latin typeface="Arial" charset="0"/>
                <a:cs typeface="Arial" charset="0"/>
              </a:rPr>
              <a:t>, Quicksort</a:t>
            </a:r>
            <a:r>
              <a:rPr lang="en-US" altLang="en-US" dirty="0">
                <a:latin typeface="Arial" charset="0"/>
                <a:cs typeface="Arial" charset="0"/>
              </a:rPr>
              <a:t>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2936</Words>
  <Application>Microsoft Office PowerPoint</Application>
  <PresentationFormat>Widescreen</PresentationFormat>
  <Paragraphs>375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CS 2420: Sorting Algorithms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poyipenny@gmail.com</cp:lastModifiedBy>
  <cp:revision>1014</cp:revision>
  <cp:lastPrinted>2021-08-18T02:54:38Z</cp:lastPrinted>
  <dcterms:created xsi:type="dcterms:W3CDTF">2021-01-05T18:50:35Z</dcterms:created>
  <dcterms:modified xsi:type="dcterms:W3CDTF">2021-08-26T19:06:54Z</dcterms:modified>
</cp:coreProperties>
</file>