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450" r:id="rId2"/>
    <p:sldId id="457" r:id="rId3"/>
    <p:sldId id="472" r:id="rId4"/>
    <p:sldId id="474" r:id="rId5"/>
    <p:sldId id="473" r:id="rId6"/>
    <p:sldId id="475" r:id="rId7"/>
    <p:sldId id="46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7750" autoAdjust="0"/>
  </p:normalViewPr>
  <p:slideViewPr>
    <p:cSldViewPr snapToGrid="0" snapToObjects="1">
      <p:cViewPr varScale="1">
        <p:scale>
          <a:sx n="114" d="100"/>
          <a:sy n="114" d="100"/>
        </p:scale>
        <p:origin x="276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your final presentation. Remember that, at the end of this class, </a:t>
            </a:r>
            <a:r>
              <a:rPr lang="en-US"/>
              <a:t>everyon</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Like I said, prototype is something you want to demonstrate to other people to show you are capable of doing this: you should approve the contract!</a:t>
            </a:r>
          </a:p>
          <a:p>
            <a:endParaRPr lang="en-US" dirty="0"/>
          </a:p>
          <a:p>
            <a:r>
              <a:rPr lang="en-US" dirty="0"/>
              <a:t>So, last two lectures, we ask each team to review other teams’ prototypes listed in their websites and provide constructive criticism on two questions. # is the prototype related to the project? Is the project convincing for you to invest?</a:t>
            </a:r>
          </a:p>
          <a:p>
            <a:endParaRPr lang="en-US" dirty="0"/>
          </a:p>
          <a:p>
            <a:r>
              <a:rPr lang="en-US" dirty="0"/>
              <a:t>Many of you gave good comments, some are harsh which is good for other teams to reflect on themselves to improve the prototype.</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22710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emphasize more on the importance of peer evaluation. Prototype is built to demonstrate to others, and you need to demonstrate a prototype in a lot of situations in your future career, for example, when you want to launch a new project in a company and lead the effort of the project execution, you need to convince your manager that your idea is going to work. Then, you need to show your manager a prototype of your idea.</a:t>
            </a:r>
          </a:p>
          <a:p>
            <a:endParaRPr lang="en-US" dirty="0"/>
          </a:p>
          <a:p>
            <a:r>
              <a:rPr lang="en-US" dirty="0"/>
              <a:t>Same for launching a start-up if you have a great idea. You need to demonstrate to your potential investors about your idea and the best way to gain their trust is to have a workable prototype.</a:t>
            </a:r>
          </a:p>
          <a:p>
            <a:endParaRPr lang="en-US" dirty="0"/>
          </a:p>
          <a:p>
            <a:r>
              <a:rPr lang="en-US" dirty="0"/>
              <a:t>Or, like me, as a university faculty, I need to do a lot of new research projects and I need to get funding from different agencies to support my proposed research projects. Then I need to show them some preliminary results or prototypes such that they will believe in my proposal and give me research grant.</a:t>
            </a:r>
          </a:p>
          <a:p>
            <a:endParaRPr lang="en-US" dirty="0"/>
          </a:p>
          <a:p>
            <a:r>
              <a:rPr lang="en-US" dirty="0"/>
              <a:t>You need to let others know you can do it. By reading your proposal and prototype, I trust your technical capability and I know your proposed ideas are realistic.</a:t>
            </a:r>
          </a:p>
        </p:txBody>
      </p:sp>
      <p:sp>
        <p:nvSpPr>
          <p:cNvPr id="4" name="Slide Number Placeholder 3"/>
          <p:cNvSpPr>
            <a:spLocks noGrp="1"/>
          </p:cNvSpPr>
          <p:nvPr>
            <p:ph type="sldNum" sz="quarter" idx="5"/>
          </p:nvPr>
        </p:nvSpPr>
        <p:spPr/>
        <p:txBody>
          <a:bodyPr/>
          <a:lstStyle/>
          <a:p>
            <a:fld id="{AAE100B7-F0F0-BA4B-98D9-DC51A8C921F3}" type="slidenum">
              <a:rPr lang="en-US" smtClean="0"/>
              <a:t>5</a:t>
            </a:fld>
            <a:endParaRPr lang="en-US"/>
          </a:p>
        </p:txBody>
      </p:sp>
    </p:spTree>
    <p:extLst>
      <p:ext uri="{BB962C8B-B14F-4D97-AF65-F5344CB8AC3E}">
        <p14:creationId xmlns:p14="http://schemas.microsoft.com/office/powerpoint/2010/main" val="85758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a:t>So, today, we are going to do again the group discussion. We will open 10 breakout rooms, room #1 to #9 are assigned for each team, and thesis track students will stay in room 10. Each group works together to do the following …</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30224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4/9/21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4/9/21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4/9/21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4/9/21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4/9/21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4/9/21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4/9/21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4/9/21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4/9/21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sung-wei-huang/cs3992/tree/main/final_report/templ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tah.zoom.us/j/246821441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cs.google.com/spreadsheets/d/1JfWZkEyoXdVLtHkiwOqk24G7WVhLWMCP113cSe9fgsQ/edit#gid=1312859287" TargetMode="External"/><Relationship Id="rId4" Type="http://schemas.openxmlformats.org/officeDocument/2006/relationships/hyperlink" Target="https://my.eng.utah.edu/~cs3992/PreviousProject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19: Prepare Your Final Report</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Final Report</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a:bodyPr>
          <a:lstStyle/>
          <a:p>
            <a:r>
              <a:rPr lang="en-US" dirty="0">
                <a:solidFill>
                  <a:srgbClr val="FF0000"/>
                </a:solidFill>
              </a:rPr>
              <a:t>Final Report due on 4/26</a:t>
            </a:r>
          </a:p>
          <a:p>
            <a:r>
              <a:rPr lang="en-US" dirty="0"/>
              <a:t>Final Presentation Scheduled on 4/21 and 4/23</a:t>
            </a:r>
          </a:p>
          <a:p>
            <a:pPr lvl="1"/>
            <a:r>
              <a:rPr lang="en-US" dirty="0"/>
              <a:t>Two weeks from now</a:t>
            </a:r>
          </a:p>
          <a:p>
            <a:pPr lvl="1"/>
            <a:r>
              <a:rPr lang="en-US" dirty="0"/>
              <a:t>Last day of class is 4/27 (Tuesday)</a:t>
            </a:r>
          </a:p>
          <a:p>
            <a:r>
              <a:rPr lang="en-US" dirty="0"/>
              <a:t>9 project teams and 3 thesis students</a:t>
            </a:r>
          </a:p>
          <a:p>
            <a:pPr lvl="1"/>
            <a:r>
              <a:rPr lang="en-US" dirty="0"/>
              <a:t>Each team needs to turn in a final report</a:t>
            </a:r>
          </a:p>
          <a:p>
            <a:r>
              <a:rPr lang="en-US" dirty="0"/>
              <a:t>A template has been given:</a:t>
            </a:r>
          </a:p>
          <a:p>
            <a:pPr lvl="1"/>
            <a:r>
              <a:rPr lang="en-US" dirty="0">
                <a:hlinkClick r:id="rId3"/>
              </a:rPr>
              <a:t>https://github.com/tsung-wei-huang/cs3992/tree/main/final_report/template</a:t>
            </a:r>
            <a:r>
              <a:rPr lang="en-US" dirty="0"/>
              <a:t> </a:t>
            </a:r>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What to Write?</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148399"/>
          </a:xfrm>
        </p:spPr>
        <p:txBody>
          <a:bodyPr>
            <a:normAutofit fontScale="92500" lnSpcReduction="10000"/>
          </a:bodyPr>
          <a:lstStyle/>
          <a:p>
            <a:pPr marL="331470" indent="-514350">
              <a:buFont typeface="+mj-lt"/>
              <a:buAutoNum type="arabicPeriod"/>
            </a:pPr>
            <a:r>
              <a:rPr lang="en-US" dirty="0"/>
              <a:t>Project name and team members</a:t>
            </a:r>
          </a:p>
          <a:p>
            <a:pPr lvl="1"/>
            <a:r>
              <a:rPr lang="en-US" dirty="0"/>
              <a:t>Introduce your team members briefly</a:t>
            </a:r>
          </a:p>
          <a:p>
            <a:pPr marL="331470" indent="-514350">
              <a:buFont typeface="+mj-lt"/>
              <a:buAutoNum type="arabicPeriod"/>
            </a:pPr>
            <a:r>
              <a:rPr lang="en-US" dirty="0"/>
              <a:t>Project objective</a:t>
            </a:r>
          </a:p>
          <a:p>
            <a:pPr lvl="1"/>
            <a:r>
              <a:rPr lang="en-US" dirty="0"/>
              <a:t>What are you trying to do?</a:t>
            </a:r>
          </a:p>
          <a:p>
            <a:pPr lvl="1"/>
            <a:r>
              <a:rPr lang="en-US" dirty="0">
                <a:solidFill>
                  <a:srgbClr val="FF0000"/>
                </a:solidFill>
              </a:rPr>
              <a:t>Why should people care?</a:t>
            </a:r>
          </a:p>
          <a:p>
            <a:pPr lvl="1"/>
            <a:r>
              <a:rPr lang="en-US" dirty="0"/>
              <a:t>Where is your project website?</a:t>
            </a:r>
          </a:p>
          <a:p>
            <a:pPr marL="331470" indent="-514350">
              <a:buFont typeface="+mj-lt"/>
              <a:buAutoNum type="arabicPeriod"/>
            </a:pPr>
            <a:r>
              <a:rPr lang="en-US" dirty="0"/>
              <a:t>Challenges involved in the project</a:t>
            </a:r>
          </a:p>
          <a:p>
            <a:pPr lvl="1"/>
            <a:r>
              <a:rPr lang="en-US" dirty="0"/>
              <a:t>What are software-level challenges?</a:t>
            </a:r>
          </a:p>
          <a:p>
            <a:pPr lvl="1"/>
            <a:r>
              <a:rPr lang="en-US" dirty="0"/>
              <a:t>What are hardware-level challenges?</a:t>
            </a:r>
          </a:p>
          <a:p>
            <a:pPr lvl="1"/>
            <a:r>
              <a:rPr lang="en-US" dirty="0">
                <a:solidFill>
                  <a:srgbClr val="FF0000"/>
                </a:solidFill>
              </a:rPr>
              <a:t>Your methods to solve these challenges “IN DETAILS”!</a:t>
            </a:r>
          </a:p>
          <a:p>
            <a:pPr marL="331470" indent="-514350">
              <a:buFont typeface="+mj-lt"/>
              <a:buAutoNum type="arabicPeriod"/>
            </a:pPr>
            <a:r>
              <a:rPr lang="en-US" dirty="0"/>
              <a:t>Monetary items</a:t>
            </a:r>
          </a:p>
          <a:p>
            <a:pPr lvl="1"/>
            <a:r>
              <a:rPr lang="en-US" dirty="0"/>
              <a:t>What are the items you plan to purchase?</a:t>
            </a:r>
          </a:p>
          <a:p>
            <a:pPr lvl="1"/>
            <a:r>
              <a:rPr lang="en-US" dirty="0"/>
              <a:t>What are the total budgets for the project?</a:t>
            </a:r>
          </a:p>
          <a:p>
            <a:endParaRPr lang="en-US" dirty="0"/>
          </a:p>
          <a:p>
            <a:pPr marL="0" indent="0">
              <a:buNone/>
            </a:pPr>
            <a:endParaRPr lang="en-US" dirty="0"/>
          </a:p>
          <a:p>
            <a:endParaRPr lang="en-US" dirty="0"/>
          </a:p>
        </p:txBody>
      </p:sp>
      <p:sp>
        <p:nvSpPr>
          <p:cNvPr id="7" name="Rounded Rectangular Callout 6">
            <a:extLst>
              <a:ext uri="{FF2B5EF4-FFF2-40B4-BE49-F238E27FC236}">
                <a16:creationId xmlns:a16="http://schemas.microsoft.com/office/drawing/2014/main" id="{64328637-A15B-2940-9AC0-8B087770036A}"/>
              </a:ext>
            </a:extLst>
          </p:cNvPr>
          <p:cNvSpPr/>
          <p:nvPr/>
        </p:nvSpPr>
        <p:spPr>
          <a:xfrm>
            <a:off x="6078583" y="1458931"/>
            <a:ext cx="2734491" cy="2547012"/>
          </a:xfrm>
          <a:prstGeom prst="wedgeRoundRectCallout">
            <a:avLst>
              <a:gd name="adj1" fmla="val -63454"/>
              <a:gd name="adj2" fmla="val -212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t>Organize all the items you have finished so far! Indeed, the final report is just an “paper version” of your project website with “</a:t>
            </a:r>
            <a:r>
              <a:rPr lang="en-US" sz="2000" b="1" dirty="0">
                <a:solidFill>
                  <a:srgbClr val="FF0000"/>
                </a:solidFill>
              </a:rPr>
              <a:t>thorough</a:t>
            </a:r>
            <a:r>
              <a:rPr lang="en-US" sz="2000" dirty="0"/>
              <a:t>” technical details</a:t>
            </a:r>
          </a:p>
        </p:txBody>
      </p:sp>
      <p:pic>
        <p:nvPicPr>
          <p:cNvPr id="4098" name="Picture 2" descr="Ingredient Applications | Food Business News">
            <a:extLst>
              <a:ext uri="{FF2B5EF4-FFF2-40B4-BE49-F238E27FC236}">
                <a16:creationId xmlns:a16="http://schemas.microsoft.com/office/drawing/2014/main" id="{F10E2A52-5291-6F40-B85F-282F1A6F3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2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0EC720-2007-2D45-884D-529B82B3E794}"/>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ED09F848-EB8C-A644-8354-4451B17F2B97}"/>
              </a:ext>
            </a:extLst>
          </p:cNvPr>
          <p:cNvSpPr>
            <a:spLocks noGrp="1"/>
          </p:cNvSpPr>
          <p:nvPr>
            <p:ph type="title"/>
          </p:nvPr>
        </p:nvSpPr>
        <p:spPr/>
        <p:txBody>
          <a:bodyPr/>
          <a:lstStyle/>
          <a:p>
            <a:r>
              <a:rPr lang="en-US" dirty="0"/>
              <a:t>What to Write? (cont’d)</a:t>
            </a:r>
          </a:p>
        </p:txBody>
      </p:sp>
      <p:sp>
        <p:nvSpPr>
          <p:cNvPr id="4" name="Content Placeholder 3">
            <a:extLst>
              <a:ext uri="{FF2B5EF4-FFF2-40B4-BE49-F238E27FC236}">
                <a16:creationId xmlns:a16="http://schemas.microsoft.com/office/drawing/2014/main" id="{784FB56F-1312-5E49-B126-E3E16A9ED313}"/>
              </a:ext>
            </a:extLst>
          </p:cNvPr>
          <p:cNvSpPr>
            <a:spLocks noGrp="1"/>
          </p:cNvSpPr>
          <p:nvPr>
            <p:ph idx="1"/>
          </p:nvPr>
        </p:nvSpPr>
        <p:spPr>
          <a:xfrm>
            <a:off x="628650" y="1295944"/>
            <a:ext cx="7886700" cy="5174525"/>
          </a:xfrm>
        </p:spPr>
        <p:txBody>
          <a:bodyPr>
            <a:normAutofit/>
          </a:bodyPr>
          <a:lstStyle/>
          <a:p>
            <a:pPr marL="514350" indent="-514350">
              <a:buAutoNum type="arabicPeriod" startAt="5"/>
            </a:pPr>
            <a:r>
              <a:rPr lang="en-US" dirty="0"/>
              <a:t>Execution plan in the next semester</a:t>
            </a:r>
          </a:p>
          <a:p>
            <a:pPr lvl="1"/>
            <a:r>
              <a:rPr lang="en-US" dirty="0"/>
              <a:t>What are the job distribution? </a:t>
            </a:r>
          </a:p>
          <a:p>
            <a:pPr lvl="2"/>
            <a:r>
              <a:rPr lang="en-US" dirty="0"/>
              <a:t>Who is doing what work?</a:t>
            </a:r>
          </a:p>
          <a:p>
            <a:pPr lvl="2"/>
            <a:r>
              <a:rPr lang="en-US" dirty="0"/>
              <a:t>What are the expertise of each team member?</a:t>
            </a:r>
          </a:p>
          <a:p>
            <a:pPr lvl="1"/>
            <a:r>
              <a:rPr lang="en-US" dirty="0"/>
              <a:t>How do you collaborate with each other?</a:t>
            </a:r>
          </a:p>
          <a:p>
            <a:pPr lvl="1"/>
            <a:r>
              <a:rPr lang="en-US" dirty="0"/>
              <a:t>How do you keep track of the project progress?</a:t>
            </a:r>
          </a:p>
          <a:p>
            <a:pPr marL="514350" indent="-514350">
              <a:buAutoNum type="arabicPeriod" startAt="5"/>
            </a:pPr>
            <a:r>
              <a:rPr lang="en-US" dirty="0"/>
              <a:t>Prototype you have achieved in this semester</a:t>
            </a:r>
          </a:p>
          <a:p>
            <a:pPr lvl="1"/>
            <a:r>
              <a:rPr lang="en-US" dirty="0"/>
              <a:t>What is the prototype you have accomplished?</a:t>
            </a:r>
          </a:p>
          <a:p>
            <a:pPr lvl="2"/>
            <a:r>
              <a:rPr lang="en-US" dirty="0"/>
              <a:t>Can be pieces of software or hardware or research survey</a:t>
            </a:r>
          </a:p>
          <a:p>
            <a:pPr lvl="1"/>
            <a:r>
              <a:rPr lang="en-US" strike="sngStrike" dirty="0"/>
              <a:t>Why is this prototype related to your proposed goal?</a:t>
            </a:r>
          </a:p>
          <a:p>
            <a:pPr lvl="1"/>
            <a:r>
              <a:rPr lang="en-US" strike="sngStrike" dirty="0"/>
              <a:t>How will you extend the prototype to the final product?</a:t>
            </a:r>
          </a:p>
          <a:p>
            <a:pPr marL="0" indent="0">
              <a:buNone/>
            </a:pPr>
            <a:endParaRPr lang="en-US" dirty="0"/>
          </a:p>
          <a:p>
            <a:pPr marL="0" indent="0">
              <a:buNone/>
            </a:pPr>
            <a:endParaRPr lang="en-US" dirty="0"/>
          </a:p>
        </p:txBody>
      </p:sp>
      <p:pic>
        <p:nvPicPr>
          <p:cNvPr id="6" name="Picture 2" descr="Ingredient Applications | Food Business News">
            <a:extLst>
              <a:ext uri="{FF2B5EF4-FFF2-40B4-BE49-F238E27FC236}">
                <a16:creationId xmlns:a16="http://schemas.microsoft.com/office/drawing/2014/main" id="{3740AD78-6986-5A48-A556-A6A52D039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249" y="290824"/>
            <a:ext cx="1450003" cy="96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C74C9-362C-A546-9C77-41FB298942D0}"/>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BD9FAB15-5995-BB47-A800-79C378143294}"/>
              </a:ext>
            </a:extLst>
          </p:cNvPr>
          <p:cNvSpPr>
            <a:spLocks noGrp="1"/>
          </p:cNvSpPr>
          <p:nvPr>
            <p:ph type="title"/>
          </p:nvPr>
        </p:nvSpPr>
        <p:spPr/>
        <p:txBody>
          <a:bodyPr/>
          <a:lstStyle/>
          <a:p>
            <a:r>
              <a:rPr lang="en-US" dirty="0"/>
              <a:t>From My Perspective</a:t>
            </a:r>
          </a:p>
        </p:txBody>
      </p:sp>
      <p:sp>
        <p:nvSpPr>
          <p:cNvPr id="4" name="Content Placeholder 3">
            <a:extLst>
              <a:ext uri="{FF2B5EF4-FFF2-40B4-BE49-F238E27FC236}">
                <a16:creationId xmlns:a16="http://schemas.microsoft.com/office/drawing/2014/main" id="{D09D6756-94DA-7B4B-815D-C96A414B685C}"/>
              </a:ext>
            </a:extLst>
          </p:cNvPr>
          <p:cNvSpPr>
            <a:spLocks noGrp="1"/>
          </p:cNvSpPr>
          <p:nvPr>
            <p:ph idx="1"/>
          </p:nvPr>
        </p:nvSpPr>
        <p:spPr>
          <a:xfrm>
            <a:off x="628650" y="1295944"/>
            <a:ext cx="7886700" cy="5404754"/>
          </a:xfrm>
        </p:spPr>
        <p:txBody>
          <a:bodyPr/>
          <a:lstStyle/>
          <a:p>
            <a:r>
              <a:rPr lang="en-US" dirty="0"/>
              <a:t>Your proposal is a contract between you and me</a:t>
            </a:r>
          </a:p>
          <a:p>
            <a:pPr lvl="1"/>
            <a:endParaRPr lang="en-US" dirty="0"/>
          </a:p>
          <a:p>
            <a:endParaRPr lang="en-US" dirty="0"/>
          </a:p>
        </p:txBody>
      </p:sp>
      <p:pic>
        <p:nvPicPr>
          <p:cNvPr id="1026" name="Picture 2" descr="Digitizing, Managing and Archiving Contracts with iGuana iDM">
            <a:extLst>
              <a:ext uri="{FF2B5EF4-FFF2-40B4-BE49-F238E27FC236}">
                <a16:creationId xmlns:a16="http://schemas.microsoft.com/office/drawing/2014/main" id="{443F7808-FC0C-2F4B-A800-F12A47C4E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634" y="1918003"/>
            <a:ext cx="6788721" cy="450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95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4FF8A-D53E-0A46-9477-11A314C7116D}"/>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8F622707-28CF-DC4A-B5AF-CE73287A4F75}"/>
              </a:ext>
            </a:extLst>
          </p:cNvPr>
          <p:cNvSpPr>
            <a:spLocks noGrp="1"/>
          </p:cNvSpPr>
          <p:nvPr>
            <p:ph type="title"/>
          </p:nvPr>
        </p:nvSpPr>
        <p:spPr/>
        <p:txBody>
          <a:bodyPr/>
          <a:lstStyle/>
          <a:p>
            <a:r>
              <a:rPr lang="en-US" dirty="0"/>
              <a:t>Two Key Ingredients</a:t>
            </a:r>
          </a:p>
        </p:txBody>
      </p:sp>
      <p:sp>
        <p:nvSpPr>
          <p:cNvPr id="4" name="Content Placeholder 3">
            <a:extLst>
              <a:ext uri="{FF2B5EF4-FFF2-40B4-BE49-F238E27FC236}">
                <a16:creationId xmlns:a16="http://schemas.microsoft.com/office/drawing/2014/main" id="{3F1058C8-0A45-0F41-BF0A-22815F0F2DCF}"/>
              </a:ext>
            </a:extLst>
          </p:cNvPr>
          <p:cNvSpPr>
            <a:spLocks noGrp="1"/>
          </p:cNvSpPr>
          <p:nvPr>
            <p:ph idx="1"/>
          </p:nvPr>
        </p:nvSpPr>
        <p:spPr>
          <a:xfrm>
            <a:off x="628650" y="1295944"/>
            <a:ext cx="7886700" cy="5165816"/>
          </a:xfrm>
        </p:spPr>
        <p:txBody>
          <a:bodyPr>
            <a:normAutofit/>
          </a:bodyPr>
          <a:lstStyle/>
          <a:p>
            <a:r>
              <a:rPr lang="en-US" dirty="0"/>
              <a:t>Introduction</a:t>
            </a:r>
          </a:p>
          <a:p>
            <a:pPr lvl="1"/>
            <a:r>
              <a:rPr lang="en-US" dirty="0"/>
              <a:t>This is the first page you need to crave readers’ attention</a:t>
            </a:r>
          </a:p>
          <a:p>
            <a:pPr lvl="1"/>
            <a:r>
              <a:rPr lang="en-US" dirty="0"/>
              <a:t>Why is your project important?</a:t>
            </a:r>
          </a:p>
          <a:p>
            <a:pPr lvl="1"/>
            <a:r>
              <a:rPr lang="en-US" dirty="0"/>
              <a:t>What is the challenges involved (brief)?</a:t>
            </a:r>
          </a:p>
          <a:p>
            <a:r>
              <a:rPr lang="en-US" dirty="0"/>
              <a:t>Technical methods</a:t>
            </a:r>
          </a:p>
          <a:p>
            <a:pPr lvl="1"/>
            <a:r>
              <a:rPr lang="en-US" dirty="0"/>
              <a:t>Propose your methods to overcome the challenges</a:t>
            </a:r>
          </a:p>
          <a:p>
            <a:pPr lvl="1"/>
            <a:r>
              <a:rPr lang="en-US" dirty="0"/>
              <a:t>Your technical approaches should contain great details</a:t>
            </a:r>
          </a:p>
          <a:p>
            <a:endParaRPr lang="en-US" dirty="0"/>
          </a:p>
        </p:txBody>
      </p:sp>
    </p:spTree>
    <p:extLst>
      <p:ext uri="{BB962C8B-B14F-4D97-AF65-F5344CB8AC3E}">
        <p14:creationId xmlns:p14="http://schemas.microsoft.com/office/powerpoint/2010/main" val="419249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Seeing is Believing</a:t>
            </a:r>
          </a:p>
        </p:txBody>
      </p:sp>
      <p:sp>
        <p:nvSpPr>
          <p:cNvPr id="5" name="Content Placeholder 4">
            <a:extLst>
              <a:ext uri="{FF2B5EF4-FFF2-40B4-BE49-F238E27FC236}">
                <a16:creationId xmlns:a16="http://schemas.microsoft.com/office/drawing/2014/main" id="{84096DE9-9799-264E-B734-06E0E3E81F5D}"/>
              </a:ext>
            </a:extLst>
          </p:cNvPr>
          <p:cNvSpPr>
            <a:spLocks noGrp="1"/>
          </p:cNvSpPr>
          <p:nvPr>
            <p:ph idx="1"/>
          </p:nvPr>
        </p:nvSpPr>
        <p:spPr>
          <a:xfrm>
            <a:off x="628650" y="1295943"/>
            <a:ext cx="7886700" cy="5322571"/>
          </a:xfrm>
        </p:spPr>
        <p:txBody>
          <a:bodyPr>
            <a:normAutofit/>
          </a:bodyPr>
          <a:lstStyle/>
          <a:p>
            <a:r>
              <a:rPr lang="en-US" dirty="0"/>
              <a:t>We have opened 10 breakout rooms</a:t>
            </a:r>
          </a:p>
          <a:p>
            <a:pPr lvl="1"/>
            <a:r>
              <a:rPr lang="en-US" dirty="0"/>
              <a:t>Zoom: </a:t>
            </a:r>
            <a:r>
              <a:rPr lang="en-US" dirty="0">
                <a:hlinkClick r:id="rId3"/>
              </a:rPr>
              <a:t>https://utah.zoom.us/j/2468214418</a:t>
            </a:r>
            <a:r>
              <a:rPr lang="en-US" dirty="0"/>
              <a:t> </a:t>
            </a:r>
          </a:p>
          <a:p>
            <a:pPr lvl="1"/>
            <a:r>
              <a:rPr lang="en-US" dirty="0"/>
              <a:t>1-9 are assigned for each team</a:t>
            </a:r>
          </a:p>
          <a:p>
            <a:pPr lvl="1"/>
            <a:r>
              <a:rPr lang="en-US" dirty="0"/>
              <a:t>Thesis track students are in room 10</a:t>
            </a:r>
          </a:p>
          <a:p>
            <a:r>
              <a:rPr lang="en-US" dirty="0"/>
              <a:t>Each group works together to do the following:</a:t>
            </a:r>
          </a:p>
          <a:p>
            <a:pPr lvl="1"/>
            <a:r>
              <a:rPr lang="en-US" dirty="0"/>
              <a:t>read the past “final proposal” in 2012: </a:t>
            </a:r>
          </a:p>
          <a:p>
            <a:pPr lvl="2"/>
            <a:r>
              <a:rPr lang="en-US" dirty="0">
                <a:hlinkClick r:id="rId4"/>
              </a:rPr>
              <a:t>https://my.eng.utah.edu/~cs3992/PreviousProjects.html</a:t>
            </a:r>
            <a:r>
              <a:rPr lang="en-US" dirty="0"/>
              <a:t> </a:t>
            </a:r>
          </a:p>
          <a:p>
            <a:pPr lvl="1"/>
            <a:r>
              <a:rPr lang="en-US" dirty="0"/>
              <a:t>Select Your Favorite “Final Proposal” in 2012</a:t>
            </a:r>
          </a:p>
          <a:p>
            <a:pPr lvl="2"/>
            <a:r>
              <a:rPr lang="en-US" dirty="0">
                <a:hlinkClick r:id="rId5"/>
              </a:rPr>
              <a:t>https://docs.google.com/spreadsheets/d/1JfWZkEyoXdVLtHkiwOqk24G7WVhLWMCP113cSe9fgsQ/edit#gid</a:t>
            </a:r>
            <a:r>
              <a:rPr lang="en-US">
                <a:hlinkClick r:id="rId5"/>
              </a:rPr>
              <a:t>=1312859287</a:t>
            </a:r>
            <a:r>
              <a:rPr lang="en-US"/>
              <a:t> </a:t>
            </a:r>
          </a:p>
          <a:p>
            <a:pPr lvl="2"/>
            <a:r>
              <a:rPr lang="en-US" dirty="0"/>
              <a:t>Write down your reason why it is your favorite</a:t>
            </a:r>
          </a:p>
          <a:p>
            <a:endParaRPr lang="en-US" dirty="0"/>
          </a:p>
          <a:p>
            <a:pPr lvl="1"/>
            <a:endParaRPr lang="en-US" dirty="0">
              <a:solidFill>
                <a:srgbClr val="FF0000"/>
              </a:solidFill>
            </a:endParaRPr>
          </a:p>
        </p:txBody>
      </p:sp>
    </p:spTree>
    <p:extLst>
      <p:ext uri="{BB962C8B-B14F-4D97-AF65-F5344CB8AC3E}">
        <p14:creationId xmlns:p14="http://schemas.microsoft.com/office/powerpoint/2010/main" val="56190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5894</TotalTime>
  <Words>1063</Words>
  <Application>Microsoft Macintosh PowerPoint</Application>
  <PresentationFormat>On-screen Show (4:3)</PresentationFormat>
  <Paragraphs>93</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San Serif</vt:lpstr>
      <vt:lpstr>San Serif</vt:lpstr>
      <vt:lpstr>Sen sarif</vt:lpstr>
      <vt:lpstr>Arial</vt:lpstr>
      <vt:lpstr>Calibri</vt:lpstr>
      <vt:lpstr>Wingdings</vt:lpstr>
      <vt:lpstr>Office Theme</vt:lpstr>
      <vt:lpstr>Lecture 19: Prepare Your Final Report</vt:lpstr>
      <vt:lpstr>Final Report</vt:lpstr>
      <vt:lpstr>What to Write?</vt:lpstr>
      <vt:lpstr>What to Write? (cont’d)</vt:lpstr>
      <vt:lpstr>From My Perspective</vt:lpstr>
      <vt:lpstr>Two Key Ingredients</vt:lpstr>
      <vt:lpstr>Seeing is Believing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910</cp:revision>
  <dcterms:created xsi:type="dcterms:W3CDTF">2020-01-09T06:22:26Z</dcterms:created>
  <dcterms:modified xsi:type="dcterms:W3CDTF">2021-04-09T17:36:42Z</dcterms:modified>
</cp:coreProperties>
</file>