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handoutMasterIdLst>
    <p:handoutMasterId r:id="rId10"/>
  </p:handoutMasterIdLst>
  <p:sldIdLst>
    <p:sldId id="450" r:id="rId2"/>
    <p:sldId id="457" r:id="rId3"/>
    <p:sldId id="472" r:id="rId4"/>
    <p:sldId id="474" r:id="rId5"/>
    <p:sldId id="475" r:id="rId6"/>
    <p:sldId id="476" r:id="rId7"/>
    <p:sldId id="467"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clrMru>
    <a:srgbClr val="0432FF"/>
    <a:srgbClr val="00FF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770" autoAdjust="0"/>
    <p:restoredTop sz="87764" autoAdjust="0"/>
  </p:normalViewPr>
  <p:slideViewPr>
    <p:cSldViewPr snapToGrid="0" snapToObjects="1">
      <p:cViewPr varScale="1">
        <p:scale>
          <a:sx n="146" d="100"/>
          <a:sy n="146" d="100"/>
        </p:scale>
        <p:origin x="2608" y="1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26" d="100"/>
          <a:sy n="126" d="100"/>
        </p:scale>
        <p:origin x="4472"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5CF7C78-A87B-9B4D-A9D1-7364E5DA120C}" type="datetime1">
              <a:rPr lang="en-US" smtClean="0"/>
              <a:t>4/14/21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1F5DE9D-0A37-8441-8B4F-F3BACD0F69DA}" type="slidenum">
              <a:rPr lang="en-US" smtClean="0"/>
              <a:t>‹#›</a:t>
            </a:fld>
            <a:endParaRPr lang="en-US"/>
          </a:p>
        </p:txBody>
      </p:sp>
    </p:spTree>
    <p:extLst>
      <p:ext uri="{BB962C8B-B14F-4D97-AF65-F5344CB8AC3E}">
        <p14:creationId xmlns:p14="http://schemas.microsoft.com/office/powerpoint/2010/main" val="9813379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AA2943-DE60-F34D-A49E-8FF3146C7A9A}" type="datetime1">
              <a:rPr lang="en-US" smtClean="0"/>
              <a:t>4/14/21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E100B7-F0F0-BA4B-98D9-DC51A8C921F3}" type="slidenum">
              <a:rPr lang="en-US" smtClean="0"/>
              <a:t>‹#›</a:t>
            </a:fld>
            <a:endParaRPr lang="en-US"/>
          </a:p>
        </p:txBody>
      </p:sp>
    </p:spTree>
    <p:extLst>
      <p:ext uri="{BB962C8B-B14F-4D97-AF65-F5344CB8AC3E}">
        <p14:creationId xmlns:p14="http://schemas.microsoft.com/office/powerpoint/2010/main" val="113987348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today we are going to talk about your final presentation. Remember that, at the end of this class, </a:t>
            </a:r>
            <a:r>
              <a:rPr lang="en-US"/>
              <a:t>everyon</a:t>
            </a:r>
            <a:endParaRPr lang="en-US" dirty="0"/>
          </a:p>
        </p:txBody>
      </p:sp>
      <p:sp>
        <p:nvSpPr>
          <p:cNvPr id="4" name="Slide Number Placeholder 3"/>
          <p:cNvSpPr>
            <a:spLocks noGrp="1"/>
          </p:cNvSpPr>
          <p:nvPr>
            <p:ph type="sldNum" sz="quarter" idx="5"/>
          </p:nvPr>
        </p:nvSpPr>
        <p:spPr/>
        <p:txBody>
          <a:bodyPr/>
          <a:lstStyle/>
          <a:p>
            <a:fld id="{AAE100B7-F0F0-BA4B-98D9-DC51A8C921F3}" type="slidenum">
              <a:rPr lang="en-US" smtClean="0"/>
              <a:t>1</a:t>
            </a:fld>
            <a:endParaRPr lang="en-US"/>
          </a:p>
        </p:txBody>
      </p:sp>
    </p:spTree>
    <p:extLst>
      <p:ext uri="{BB962C8B-B14F-4D97-AF65-F5344CB8AC3E}">
        <p14:creationId xmlns:p14="http://schemas.microsoft.com/office/powerpoint/2010/main" val="1900736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talked about what a prototype is multiple times. There are no universal rules that tell you what you need to do with your prototype. It is project-dependent. Different projects have different prototypes. A Prototype is a small type of work to demonstrate the feasibility of your proposed approach to the final goal. Put it another way, it is something you demonstrate to other people such that when they see your prototype, they believe in your proposal, and proposed technical work.</a:t>
            </a:r>
          </a:p>
          <a:p>
            <a:endParaRPr lang="en-US" dirty="0"/>
          </a:p>
          <a:p>
            <a:r>
              <a:rPr lang="en-US" dirty="0"/>
              <a:t>This is like you propose to build house, then in the final presentation you need to demonstrate you are able to build a house. You may come up with a small structure of the house even though it is still far from the final product, but at least you show me you know what the structure of a house is. It has window, it has roof, it has doors, and so on.</a:t>
            </a:r>
          </a:p>
          <a:p>
            <a:endParaRPr lang="en-US" dirty="0"/>
          </a:p>
          <a:p>
            <a:r>
              <a:rPr lang="en-US" dirty="0"/>
              <a:t>By looking at this picture, you can immediately get the sense about what a prototype is. </a:t>
            </a:r>
          </a:p>
        </p:txBody>
      </p:sp>
      <p:sp>
        <p:nvSpPr>
          <p:cNvPr id="4" name="Slide Number Placeholder 3"/>
          <p:cNvSpPr>
            <a:spLocks noGrp="1"/>
          </p:cNvSpPr>
          <p:nvPr>
            <p:ph type="sldNum" sz="quarter" idx="5"/>
          </p:nvPr>
        </p:nvSpPr>
        <p:spPr/>
        <p:txBody>
          <a:bodyPr/>
          <a:lstStyle/>
          <a:p>
            <a:fld id="{AAE100B7-F0F0-BA4B-98D9-DC51A8C921F3}" type="slidenum">
              <a:rPr lang="en-US" smtClean="0"/>
              <a:t>2</a:t>
            </a:fld>
            <a:endParaRPr lang="en-US"/>
          </a:p>
        </p:txBody>
      </p:sp>
    </p:spTree>
    <p:extLst>
      <p:ext uri="{BB962C8B-B14F-4D97-AF65-F5344CB8AC3E}">
        <p14:creationId xmlns:p14="http://schemas.microsoft.com/office/powerpoint/2010/main" val="3851480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p:spPr>
        <p:txBody>
          <a:bodyPr/>
          <a:lstStyle/>
          <a:p>
            <a:r>
              <a:rPr lang="en-US" dirty="0"/>
              <a:t>Like I said, prototype is something you want to demonstrate to other people to show you are capable of doing this: you should approve the contract!</a:t>
            </a:r>
          </a:p>
          <a:p>
            <a:endParaRPr lang="en-US" dirty="0"/>
          </a:p>
          <a:p>
            <a:r>
              <a:rPr lang="en-US" dirty="0"/>
              <a:t>So, last two lectures, we ask each team to review other teams’ prototypes listed in their websites and provide constructive criticism on two questions. # is the prototype related to the project? Is the project convincing for you to invest?</a:t>
            </a:r>
          </a:p>
          <a:p>
            <a:endParaRPr lang="en-US" dirty="0"/>
          </a:p>
          <a:p>
            <a:r>
              <a:rPr lang="en-US" dirty="0"/>
              <a:t>Many of you gave good comments, some are harsh which is good for other teams to reflect on themselves to improve the prototype.</a:t>
            </a:r>
          </a:p>
        </p:txBody>
      </p:sp>
      <p:sp>
        <p:nvSpPr>
          <p:cNvPr id="4" name="Slide Number Placeholder 3"/>
          <p:cNvSpPr>
            <a:spLocks noGrp="1"/>
          </p:cNvSpPr>
          <p:nvPr>
            <p:ph type="sldNum" sz="quarter" idx="5"/>
          </p:nvPr>
        </p:nvSpPr>
        <p:spPr/>
        <p:txBody>
          <a:bodyPr/>
          <a:lstStyle/>
          <a:p>
            <a:fld id="{AAE100B7-F0F0-BA4B-98D9-DC51A8C921F3}" type="slidenum">
              <a:rPr lang="en-US" smtClean="0"/>
              <a:t>3</a:t>
            </a:fld>
            <a:endParaRPr lang="en-US"/>
          </a:p>
        </p:txBody>
      </p:sp>
    </p:spTree>
    <p:extLst>
      <p:ext uri="{BB962C8B-B14F-4D97-AF65-F5344CB8AC3E}">
        <p14:creationId xmlns:p14="http://schemas.microsoft.com/office/powerpoint/2010/main" val="2271014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p:spPr>
        <p:txBody>
          <a:bodyPr/>
          <a:lstStyle/>
          <a:p>
            <a:r>
              <a:rPr lang="en-US" dirty="0"/>
              <a:t>So, today, we are going to do again the group discussion. We will open 10 breakout rooms, room #1 to #9 are assigned for each team, and thesis track students will stay in room 10. Each group works together to do the following …</a:t>
            </a:r>
          </a:p>
        </p:txBody>
      </p:sp>
      <p:sp>
        <p:nvSpPr>
          <p:cNvPr id="4" name="Slide Number Placeholder 3"/>
          <p:cNvSpPr>
            <a:spLocks noGrp="1"/>
          </p:cNvSpPr>
          <p:nvPr>
            <p:ph type="sldNum" sz="quarter" idx="5"/>
          </p:nvPr>
        </p:nvSpPr>
        <p:spPr/>
        <p:txBody>
          <a:bodyPr/>
          <a:lstStyle/>
          <a:p>
            <a:fld id="{AAE100B7-F0F0-BA4B-98D9-DC51A8C921F3}" type="slidenum">
              <a:rPr lang="en-US" smtClean="0"/>
              <a:t>7</a:t>
            </a:fld>
            <a:endParaRPr lang="en-US"/>
          </a:p>
        </p:txBody>
      </p:sp>
    </p:spTree>
    <p:extLst>
      <p:ext uri="{BB962C8B-B14F-4D97-AF65-F5344CB8AC3E}">
        <p14:creationId xmlns:p14="http://schemas.microsoft.com/office/powerpoint/2010/main" val="1302246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6330" y="993458"/>
            <a:ext cx="7980533" cy="1362075"/>
          </a:xfrm>
        </p:spPr>
        <p:txBody>
          <a:bodyPr anchor="t"/>
          <a:lstStyle>
            <a:lvl1pPr algn="l">
              <a:defRPr lang="en-US" sz="4400" b="1" baseline="0" dirty="0">
                <a:latin typeface="San Serif"/>
                <a:cs typeface="San Serif"/>
              </a:defRPr>
            </a:lvl1pPr>
          </a:lstStyle>
          <a:p>
            <a:r>
              <a:rPr lang="en-US" dirty="0"/>
              <a:t>Click here to edit the master slide</a:t>
            </a:r>
          </a:p>
        </p:txBody>
      </p:sp>
      <p:sp>
        <p:nvSpPr>
          <p:cNvPr id="3" name="Text Placeholder 2"/>
          <p:cNvSpPr>
            <a:spLocks noGrp="1"/>
          </p:cNvSpPr>
          <p:nvPr>
            <p:ph type="body" idx="1"/>
          </p:nvPr>
        </p:nvSpPr>
        <p:spPr>
          <a:xfrm>
            <a:off x="576330" y="2653031"/>
            <a:ext cx="7980533" cy="1500187"/>
          </a:xfrm>
        </p:spPr>
        <p:txBody>
          <a:bodyPr anchor="b">
            <a:normAutofit/>
          </a:bodyPr>
          <a:lstStyle>
            <a:lvl1pPr marL="0" indent="0">
              <a:buNone/>
              <a:defRPr sz="2400">
                <a:solidFill>
                  <a:schemeClr val="tx1">
                    <a:lumMod val="75000"/>
                    <a:lumOff val="25000"/>
                  </a:schemeClr>
                </a:solidFill>
                <a:latin typeface="San serif"/>
                <a:cs typeface="San serif"/>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Slide Number Placeholder 5"/>
          <p:cNvSpPr>
            <a:spLocks noGrp="1"/>
          </p:cNvSpPr>
          <p:nvPr>
            <p:ph type="sldNum" sz="quarter" idx="12"/>
          </p:nvPr>
        </p:nvSpPr>
        <p:spPr/>
        <p:txBody>
          <a:bodyPr/>
          <a:lstStyle/>
          <a:p>
            <a:fld id="{4E77BC79-9480-1042-96E1-82B94DA0811E}" type="slidenum">
              <a:rPr lang="en-US" smtClean="0"/>
              <a:t>‹#›</a:t>
            </a:fld>
            <a:endParaRPr lang="en-US"/>
          </a:p>
        </p:txBody>
      </p:sp>
    </p:spTree>
    <p:extLst>
      <p:ext uri="{BB962C8B-B14F-4D97-AF65-F5344CB8AC3E}">
        <p14:creationId xmlns:p14="http://schemas.microsoft.com/office/powerpoint/2010/main" val="3693179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defRPr b="1"/>
            </a:lvl1pPr>
          </a:lstStyle>
          <a:p>
            <a:r>
              <a:rPr lang="en-US" dirty="0"/>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268F7F9-70EC-BD49-8928-7CB170F9795A}" type="datetime1">
              <a:rPr lang="en-US" smtClean="0"/>
              <a:t>4/14/21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E77BC79-9480-1042-96E1-82B94DA0811E}" type="slidenum">
              <a:rPr lang="en-US" smtClean="0"/>
              <a:t>‹#›</a:t>
            </a:fld>
            <a:endParaRPr lang="en-US"/>
          </a:p>
        </p:txBody>
      </p:sp>
    </p:spTree>
    <p:extLst>
      <p:ext uri="{BB962C8B-B14F-4D97-AF65-F5344CB8AC3E}">
        <p14:creationId xmlns:p14="http://schemas.microsoft.com/office/powerpoint/2010/main" val="2312594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356350"/>
            <a:ext cx="2133600" cy="365125"/>
          </a:xfrm>
          <a:prstGeom prst="rect">
            <a:avLst/>
          </a:prstGeom>
        </p:spPr>
        <p:txBody>
          <a:bodyPr/>
          <a:lstStyle/>
          <a:p>
            <a:fld id="{148EBF9C-0147-DE49-BEBF-5601345D794C}" type="datetime1">
              <a:rPr lang="en-US" smtClean="0"/>
              <a:t>4/14/21</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4E77BC79-9480-1042-96E1-82B94DA0811E}" type="slidenum">
              <a:rPr lang="en-US" smtClean="0"/>
              <a:t>‹#›</a:t>
            </a:fld>
            <a:endParaRPr lang="en-US"/>
          </a:p>
        </p:txBody>
      </p:sp>
      <p:pic>
        <p:nvPicPr>
          <p:cNvPr id="11" name="Picture 10" descr="master_blueside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87400"/>
            <a:ext cx="101600" cy="1041400"/>
          </a:xfrm>
          <a:prstGeom prst="rect">
            <a:avLst/>
          </a:prstGeom>
        </p:spPr>
      </p:pic>
      <p:sp>
        <p:nvSpPr>
          <p:cNvPr id="13" name="Title 1">
            <a:extLst>
              <a:ext uri="{FF2B5EF4-FFF2-40B4-BE49-F238E27FC236}">
                <a16:creationId xmlns:a16="http://schemas.microsoft.com/office/drawing/2014/main" id="{39111999-15EC-814B-B32F-0BBC9D8C03A2}"/>
              </a:ext>
            </a:extLst>
          </p:cNvPr>
          <p:cNvSpPr>
            <a:spLocks noGrp="1"/>
          </p:cNvSpPr>
          <p:nvPr>
            <p:ph type="title"/>
          </p:nvPr>
        </p:nvSpPr>
        <p:spPr>
          <a:xfrm>
            <a:off x="628650" y="157302"/>
            <a:ext cx="7886700" cy="964910"/>
          </a:xfrm>
        </p:spPr>
        <p:txBody>
          <a:bodyPr>
            <a:normAutofit/>
          </a:bodyPr>
          <a:lstStyle>
            <a:lvl1pPr>
              <a:defRPr sz="3800" b="1"/>
            </a:lvl1pPr>
          </a:lstStyle>
          <a:p>
            <a:r>
              <a:rPr lang="en-US" dirty="0"/>
              <a:t>Click to edit Master title style</a:t>
            </a:r>
          </a:p>
        </p:txBody>
      </p:sp>
      <p:sp>
        <p:nvSpPr>
          <p:cNvPr id="14" name="Content Placeholder 2">
            <a:extLst>
              <a:ext uri="{FF2B5EF4-FFF2-40B4-BE49-F238E27FC236}">
                <a16:creationId xmlns:a16="http://schemas.microsoft.com/office/drawing/2014/main" id="{C2823809-6443-6843-AD09-B59B7379BABD}"/>
              </a:ext>
            </a:extLst>
          </p:cNvPr>
          <p:cNvSpPr>
            <a:spLocks noGrp="1"/>
          </p:cNvSpPr>
          <p:nvPr>
            <p:ph idx="1"/>
          </p:nvPr>
        </p:nvSpPr>
        <p:spPr>
          <a:xfrm>
            <a:off x="628650" y="1295944"/>
            <a:ext cx="7886700" cy="4659339"/>
          </a:xfrm>
        </p:spPr>
        <p:txBody>
          <a:bodyPr/>
          <a:lstStyle>
            <a:lvl1pPr marL="228600" indent="-411480">
              <a:buFont typeface="Wingdings" pitchFamily="2" charset="2"/>
              <a:buChar char="q"/>
              <a:defRPr sz="2600" b="1"/>
            </a:lvl1pPr>
            <a:lvl2pPr indent="-377190">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5" name="直線接點 7">
            <a:extLst>
              <a:ext uri="{FF2B5EF4-FFF2-40B4-BE49-F238E27FC236}">
                <a16:creationId xmlns:a16="http://schemas.microsoft.com/office/drawing/2014/main" id="{27172727-4FEE-2641-9E0E-1B9B287C1DE0}"/>
              </a:ext>
            </a:extLst>
          </p:cNvPr>
          <p:cNvCxnSpPr>
            <a:cxnSpLocks/>
          </p:cNvCxnSpPr>
          <p:nvPr userDrawn="1"/>
        </p:nvCxnSpPr>
        <p:spPr>
          <a:xfrm>
            <a:off x="628650" y="1077455"/>
            <a:ext cx="7886700" cy="0"/>
          </a:xfrm>
          <a:prstGeom prst="line">
            <a:avLst/>
          </a:prstGeom>
          <a:ln w="38100">
            <a:solidFill>
              <a:schemeClr val="accent5">
                <a:alpha val="5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076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atin typeface="Sen sarif"/>
                <a:cs typeface="Sen sarif"/>
              </a:defRPr>
            </a:lvl1pPr>
            <a:lvl2pPr>
              <a:defRPr sz="2400">
                <a:latin typeface="Sen sarif"/>
                <a:cs typeface="Sen sarif"/>
              </a:defRPr>
            </a:lvl2pPr>
            <a:lvl3pPr>
              <a:defRPr sz="2000">
                <a:latin typeface="Sen sarif"/>
                <a:cs typeface="Sen sarif"/>
              </a:defRPr>
            </a:lvl3pPr>
            <a:lvl4pPr>
              <a:defRPr sz="1800">
                <a:latin typeface="Sen sarif"/>
                <a:cs typeface="Sen sarif"/>
              </a:defRPr>
            </a:lvl4pPr>
            <a:lvl5pPr>
              <a:defRPr sz="1800">
                <a:latin typeface="Sen sarif"/>
                <a:cs typeface="Sen sarif"/>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5220C52D-8C02-5E4D-9426-D1EE2725AF8B}" type="datetime1">
              <a:rPr lang="en-US" smtClean="0"/>
              <a:t>4/14/21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899555" y="6356350"/>
            <a:ext cx="2133600" cy="365125"/>
          </a:xfrm>
        </p:spPr>
        <p:txBody>
          <a:bodyPr/>
          <a:lstStyle/>
          <a:p>
            <a:fld id="{4E77BC79-9480-1042-96E1-82B94DA0811E}" type="slidenum">
              <a:rPr lang="en-US" smtClean="0"/>
              <a:t>‹#›</a:t>
            </a:fld>
            <a:endParaRPr lang="en-US" dirty="0"/>
          </a:p>
        </p:txBody>
      </p:sp>
      <p:pic>
        <p:nvPicPr>
          <p:cNvPr id="9" name="Picture 8" descr="master_blueside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87400"/>
            <a:ext cx="101600" cy="1041400"/>
          </a:xfrm>
          <a:prstGeom prst="rect">
            <a:avLst/>
          </a:prstGeom>
        </p:spPr>
      </p:pic>
      <p:cxnSp>
        <p:nvCxnSpPr>
          <p:cNvPr id="10" name="直線接點 7"/>
          <p:cNvCxnSpPr/>
          <p:nvPr userDrawn="1"/>
        </p:nvCxnSpPr>
        <p:spPr>
          <a:xfrm>
            <a:off x="457200" y="1178985"/>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7629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AF953D56-53FA-064E-AAF8-1376460A6387}" type="datetime1">
              <a:rPr lang="en-US" smtClean="0"/>
              <a:t>4/14/21</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6899555" y="6356350"/>
            <a:ext cx="2133600" cy="365125"/>
          </a:xfrm>
        </p:spPr>
        <p:txBody>
          <a:bodyPr/>
          <a:lstStyle/>
          <a:p>
            <a:fld id="{4E77BC79-9480-1042-96E1-82B94DA0811E}" type="slidenum">
              <a:rPr lang="en-US" smtClean="0"/>
              <a:t>‹#›</a:t>
            </a:fld>
            <a:endParaRPr lang="en-US"/>
          </a:p>
        </p:txBody>
      </p:sp>
      <p:pic>
        <p:nvPicPr>
          <p:cNvPr id="10" name="Picture 9" descr="master_blueside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87400"/>
            <a:ext cx="101600" cy="1041400"/>
          </a:xfrm>
          <a:prstGeom prst="rect">
            <a:avLst/>
          </a:prstGeom>
        </p:spPr>
      </p:pic>
      <p:cxnSp>
        <p:nvCxnSpPr>
          <p:cNvPr id="11" name="直線接點 7"/>
          <p:cNvCxnSpPr/>
          <p:nvPr userDrawn="1"/>
        </p:nvCxnSpPr>
        <p:spPr>
          <a:xfrm>
            <a:off x="457200" y="1178985"/>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2574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6B01A23A-B960-2540-B8F5-FE58184F77E8}" type="datetime1">
              <a:rPr lang="en-US" smtClean="0"/>
              <a:t>4/14/21</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6899555" y="6356350"/>
            <a:ext cx="2133600" cy="365125"/>
          </a:xfrm>
        </p:spPr>
        <p:txBody>
          <a:bodyPr/>
          <a:lstStyle/>
          <a:p>
            <a:fld id="{4E77BC79-9480-1042-96E1-82B94DA0811E}" type="slidenum">
              <a:rPr lang="en-US" smtClean="0"/>
              <a:t>‹#›</a:t>
            </a:fld>
            <a:endParaRPr lang="en-US"/>
          </a:p>
        </p:txBody>
      </p:sp>
    </p:spTree>
    <p:extLst>
      <p:ext uri="{BB962C8B-B14F-4D97-AF65-F5344CB8AC3E}">
        <p14:creationId xmlns:p14="http://schemas.microsoft.com/office/powerpoint/2010/main" val="3352942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5FA2E91B-46B4-4840-8C61-93A81CE7D388}" type="datetime1">
              <a:rPr lang="en-US" smtClean="0"/>
              <a:t>4/14/21</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899555" y="6351498"/>
            <a:ext cx="2133600" cy="365125"/>
          </a:xfrm>
        </p:spPr>
        <p:txBody>
          <a:bodyPr/>
          <a:lstStyle/>
          <a:p>
            <a:fld id="{4E77BC79-9480-1042-96E1-82B94DA0811E}" type="slidenum">
              <a:rPr lang="en-US" smtClean="0"/>
              <a:t>‹#›</a:t>
            </a:fld>
            <a:endParaRPr lang="en-US"/>
          </a:p>
        </p:txBody>
      </p:sp>
    </p:spTree>
    <p:extLst>
      <p:ext uri="{BB962C8B-B14F-4D97-AF65-F5344CB8AC3E}">
        <p14:creationId xmlns:p14="http://schemas.microsoft.com/office/powerpoint/2010/main" val="3149653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F4512308-29C4-F544-A0F1-FBC3C4067138}" type="datetime1">
              <a:rPr lang="en-US" smtClean="0"/>
              <a:t>4/14/21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4E77BC79-9480-1042-96E1-82B94DA0811E}" type="slidenum">
              <a:rPr lang="en-US" smtClean="0"/>
              <a:t>‹#›</a:t>
            </a:fld>
            <a:endParaRPr lang="en-US"/>
          </a:p>
        </p:txBody>
      </p:sp>
    </p:spTree>
    <p:extLst>
      <p:ext uri="{BB962C8B-B14F-4D97-AF65-F5344CB8AC3E}">
        <p14:creationId xmlns:p14="http://schemas.microsoft.com/office/powerpoint/2010/main" val="1654835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786C1DF2-18E9-F140-80E5-AA07E724E416}" type="datetime1">
              <a:rPr lang="en-US" smtClean="0"/>
              <a:t>4/14/21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4E77BC79-9480-1042-96E1-82B94DA0811E}" type="slidenum">
              <a:rPr lang="en-US" smtClean="0"/>
              <a:t>‹#›</a:t>
            </a:fld>
            <a:endParaRPr lang="en-US"/>
          </a:p>
        </p:txBody>
      </p:sp>
    </p:spTree>
    <p:extLst>
      <p:ext uri="{BB962C8B-B14F-4D97-AF65-F5344CB8AC3E}">
        <p14:creationId xmlns:p14="http://schemas.microsoft.com/office/powerpoint/2010/main" val="3787376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0EDF656-61DC-9A42-8D01-12AB0AEA89CE}" type="datetime1">
              <a:rPr lang="en-US" smtClean="0"/>
              <a:t>4/14/21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4E77BC79-9480-1042-96E1-82B94DA0811E}" type="slidenum">
              <a:rPr lang="en-US" smtClean="0"/>
              <a:t>‹#›</a:t>
            </a:fld>
            <a:endParaRPr lang="en-US"/>
          </a:p>
        </p:txBody>
      </p:sp>
    </p:spTree>
    <p:extLst>
      <p:ext uri="{BB962C8B-B14F-4D97-AF65-F5344CB8AC3E}">
        <p14:creationId xmlns:p14="http://schemas.microsoft.com/office/powerpoint/2010/main" val="3028987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680402"/>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422400"/>
            <a:ext cx="8229600" cy="4703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899555" y="6374616"/>
            <a:ext cx="2133600" cy="365125"/>
          </a:xfrm>
          <a:prstGeom prst="rect">
            <a:avLst/>
          </a:prstGeom>
        </p:spPr>
        <p:txBody>
          <a:bodyPr vert="horz" lIns="91440" tIns="45720" rIns="91440" bIns="45720" rtlCol="0" anchor="ctr"/>
          <a:lstStyle>
            <a:lvl1pPr algn="r">
              <a:defRPr sz="1200">
                <a:solidFill>
                  <a:srgbClr val="000000"/>
                </a:solidFill>
              </a:defRPr>
            </a:lvl1pPr>
          </a:lstStyle>
          <a:p>
            <a:fld id="{4E77BC79-9480-1042-96E1-82B94DA0811E}" type="slidenum">
              <a:rPr lang="en-US" smtClean="0"/>
              <a:pPr/>
              <a:t>‹#›</a:t>
            </a:fld>
            <a:endParaRPr lang="en-US" dirty="0"/>
          </a:p>
        </p:txBody>
      </p:sp>
    </p:spTree>
    <p:extLst>
      <p:ext uri="{BB962C8B-B14F-4D97-AF65-F5344CB8AC3E}">
        <p14:creationId xmlns:p14="http://schemas.microsoft.com/office/powerpoint/2010/main" val="1191244257"/>
      </p:ext>
    </p:extLst>
  </p:cSld>
  <p:clrMap bg1="lt1" tx1="dk1" bg2="lt2" tx2="dk2" accent1="accent1" accent2="accent2" accent3="accent3" accent4="accent4" accent5="accent5" accent6="accent6" hlink="hlink" folHlink="folHlink"/>
  <p:sldLayoutIdLst>
    <p:sldLayoutId id="2147483651"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ftr="0" dt="0"/>
  <p:txStyles>
    <p:titleStyle>
      <a:lvl1pPr algn="l" defTabSz="457200" rtl="0" eaLnBrk="1" latinLnBrk="0" hangingPunct="1">
        <a:spcBef>
          <a:spcPct val="0"/>
        </a:spcBef>
        <a:buNone/>
        <a:defRPr sz="4000" kern="1200">
          <a:solidFill>
            <a:schemeClr val="tx1"/>
          </a:solidFill>
          <a:latin typeface="San serif"/>
          <a:ea typeface="+mj-ea"/>
          <a:cs typeface="San serif"/>
        </a:defRPr>
      </a:lvl1pPr>
    </p:titleStyle>
    <p:bodyStyle>
      <a:lvl1pPr marL="342900" indent="-342900" algn="l" defTabSz="457200" rtl="0" eaLnBrk="1" latinLnBrk="0" hangingPunct="1">
        <a:spcBef>
          <a:spcPct val="20000"/>
        </a:spcBef>
        <a:buFont typeface="Wingdings" charset="2"/>
        <a:buChar char="q"/>
        <a:defRPr sz="2800" kern="1200">
          <a:solidFill>
            <a:schemeClr val="tx1"/>
          </a:solidFill>
          <a:latin typeface="San serif"/>
          <a:ea typeface="+mn-ea"/>
          <a:cs typeface="San serif"/>
        </a:defRPr>
      </a:lvl1pPr>
      <a:lvl2pPr marL="742950" indent="-285750" algn="l" defTabSz="457200" rtl="0" eaLnBrk="1" latinLnBrk="0" hangingPunct="1">
        <a:spcBef>
          <a:spcPct val="20000"/>
        </a:spcBef>
        <a:buFont typeface="Wingdings" charset="2"/>
        <a:buChar char="q"/>
        <a:defRPr sz="2400" kern="1200">
          <a:solidFill>
            <a:schemeClr val="tx1"/>
          </a:solidFill>
          <a:latin typeface="San serif"/>
          <a:ea typeface="+mn-ea"/>
          <a:cs typeface="San serif"/>
        </a:defRPr>
      </a:lvl2pPr>
      <a:lvl3pPr marL="1143000" indent="-228600" algn="l" defTabSz="457200" rtl="0" eaLnBrk="1" latinLnBrk="0" hangingPunct="1">
        <a:spcBef>
          <a:spcPct val="20000"/>
        </a:spcBef>
        <a:buFont typeface="Arial"/>
        <a:buChar char="•"/>
        <a:defRPr sz="2000" kern="1200">
          <a:solidFill>
            <a:schemeClr val="tx1"/>
          </a:solidFill>
          <a:latin typeface="San serif"/>
          <a:ea typeface="+mn-ea"/>
          <a:cs typeface="San serif"/>
        </a:defRPr>
      </a:lvl3pPr>
      <a:lvl4pPr marL="1600200" indent="-228600" algn="l" defTabSz="457200" rtl="0" eaLnBrk="1" latinLnBrk="0" hangingPunct="1">
        <a:spcBef>
          <a:spcPct val="20000"/>
        </a:spcBef>
        <a:buFont typeface="Arial"/>
        <a:buChar char="•"/>
        <a:defRPr sz="1800" kern="1200">
          <a:solidFill>
            <a:schemeClr val="tx1"/>
          </a:solidFill>
          <a:latin typeface="San serif"/>
          <a:ea typeface="+mn-ea"/>
          <a:cs typeface="San serif"/>
        </a:defRPr>
      </a:lvl4pPr>
      <a:lvl5pPr marL="2057400" indent="-228600" algn="l" defTabSz="457200" rtl="0" eaLnBrk="1" latinLnBrk="0" hangingPunct="1">
        <a:spcBef>
          <a:spcPct val="20000"/>
        </a:spcBef>
        <a:buFont typeface="Arial"/>
        <a:buChar char="•"/>
        <a:defRPr sz="1800" kern="1200">
          <a:solidFill>
            <a:schemeClr val="tx1"/>
          </a:solidFill>
          <a:latin typeface="San serif"/>
          <a:ea typeface="+mn-ea"/>
          <a:cs typeface="San serif"/>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hyperlink" Target="https://docs.google.com/spreadsheets/d/1JfWZkEyoXdVLtHkiwOqk24G7WVhLWMCP113cSe9fgsQ/edit#gid=1123634737"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dEDcc0aCjaA" TargetMode="External"/><Relationship Id="rId2" Type="http://schemas.openxmlformats.org/officeDocument/2006/relationships/hyperlink" Target="https://www.youtube.com/watch?v=L6PBqwjsWmA" TargetMode="External"/><Relationship Id="rId1" Type="http://schemas.openxmlformats.org/officeDocument/2006/relationships/slideLayout" Target="../slideLayouts/slideLayout2.xml"/><Relationship Id="rId4" Type="http://schemas.openxmlformats.org/officeDocument/2006/relationships/hyperlink" Target="https://www.youtube.com/watch?v=aGEFtRwPhE4"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utah.zoom.us/j/2468214418"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docs.google.com/spreadsheets/d/1JfWZkEyoXdVLtHkiwOqk24G7WVhLWMCP113cSe9fgsQ/edit#gid=94159715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7C883-7AFF-244C-AF4A-5B8B8A2E1248}"/>
              </a:ext>
            </a:extLst>
          </p:cNvPr>
          <p:cNvSpPr>
            <a:spLocks noGrp="1"/>
          </p:cNvSpPr>
          <p:nvPr>
            <p:ph type="title"/>
          </p:nvPr>
        </p:nvSpPr>
        <p:spPr>
          <a:xfrm>
            <a:off x="346054" y="287668"/>
            <a:ext cx="5987839" cy="2221397"/>
          </a:xfrm>
        </p:spPr>
        <p:txBody>
          <a:bodyPr/>
          <a:lstStyle/>
          <a:p>
            <a:r>
              <a:rPr lang="en-US" sz="4800" dirty="0"/>
              <a:t>Lecture 20: Work on Your Final Presentation</a:t>
            </a:r>
          </a:p>
        </p:txBody>
      </p:sp>
      <p:sp>
        <p:nvSpPr>
          <p:cNvPr id="4" name="Slide Number Placeholder 3">
            <a:extLst>
              <a:ext uri="{FF2B5EF4-FFF2-40B4-BE49-F238E27FC236}">
                <a16:creationId xmlns:a16="http://schemas.microsoft.com/office/drawing/2014/main" id="{BB9C9C05-F347-0C4F-946E-E4F1C7A091AA}"/>
              </a:ext>
            </a:extLst>
          </p:cNvPr>
          <p:cNvSpPr>
            <a:spLocks noGrp="1"/>
          </p:cNvSpPr>
          <p:nvPr>
            <p:ph type="sldNum" sz="quarter" idx="12"/>
          </p:nvPr>
        </p:nvSpPr>
        <p:spPr/>
        <p:txBody>
          <a:bodyPr/>
          <a:lstStyle/>
          <a:p>
            <a:fld id="{4E77BC79-9480-1042-96E1-82B94DA0811E}" type="slidenum">
              <a:rPr lang="en-US" smtClean="0"/>
              <a:t>1</a:t>
            </a:fld>
            <a:endParaRPr lang="en-US"/>
          </a:p>
        </p:txBody>
      </p:sp>
      <p:sp>
        <p:nvSpPr>
          <p:cNvPr id="5" name="Rectangle 4">
            <a:extLst>
              <a:ext uri="{FF2B5EF4-FFF2-40B4-BE49-F238E27FC236}">
                <a16:creationId xmlns:a16="http://schemas.microsoft.com/office/drawing/2014/main" id="{6195A4A3-FF99-754A-8985-6F0657A95CA5}"/>
              </a:ext>
            </a:extLst>
          </p:cNvPr>
          <p:cNvSpPr/>
          <p:nvPr/>
        </p:nvSpPr>
        <p:spPr>
          <a:xfrm>
            <a:off x="0" y="2909455"/>
            <a:ext cx="9144000" cy="1864599"/>
          </a:xfrm>
          <a:prstGeom prst="rect">
            <a:avLst/>
          </a:prstGeom>
          <a:solidFill>
            <a:schemeClr val="tx1">
              <a:lumMod val="85000"/>
            </a:schemeClr>
          </a:solidFill>
          <a:ln>
            <a:solidFill>
              <a:schemeClr val="tx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bg1"/>
                </a:solidFill>
              </a:rPr>
              <a:t>Dr. Tsung-Wei Huang</a:t>
            </a:r>
          </a:p>
          <a:p>
            <a:pPr algn="ctr"/>
            <a:r>
              <a:rPr lang="en-US" sz="2800" dirty="0">
                <a:solidFill>
                  <a:schemeClr val="bg1"/>
                </a:solidFill>
              </a:rPr>
              <a:t>Department of Electrical and Computer Engineering</a:t>
            </a:r>
          </a:p>
          <a:p>
            <a:pPr algn="ctr"/>
            <a:r>
              <a:rPr lang="en-US" sz="2800" dirty="0">
                <a:solidFill>
                  <a:schemeClr val="bg1"/>
                </a:solidFill>
              </a:rPr>
              <a:t>University of Utah, Salt Lake City, UT</a:t>
            </a:r>
          </a:p>
        </p:txBody>
      </p:sp>
      <p:pic>
        <p:nvPicPr>
          <p:cNvPr id="6" name="Picture 5">
            <a:extLst>
              <a:ext uri="{FF2B5EF4-FFF2-40B4-BE49-F238E27FC236}">
                <a16:creationId xmlns:a16="http://schemas.microsoft.com/office/drawing/2014/main" id="{43B3622F-8CA1-A84F-81BC-C2A1FCAEAC63}"/>
              </a:ext>
            </a:extLst>
          </p:cNvPr>
          <p:cNvPicPr>
            <a:picLocks noChangeAspect="1"/>
          </p:cNvPicPr>
          <p:nvPr/>
        </p:nvPicPr>
        <p:blipFill rotWithShape="1">
          <a:blip r:embed="rId3"/>
          <a:srcRect t="36788" b="11971"/>
          <a:stretch/>
        </p:blipFill>
        <p:spPr>
          <a:xfrm>
            <a:off x="-1" y="4788568"/>
            <a:ext cx="9144000" cy="2069432"/>
          </a:xfrm>
          <a:prstGeom prst="rect">
            <a:avLst/>
          </a:prstGeom>
        </p:spPr>
      </p:pic>
      <p:pic>
        <p:nvPicPr>
          <p:cNvPr id="3" name="Picture 2" descr="Business, meeting, presentation icon - Download on Iconfinder">
            <a:extLst>
              <a:ext uri="{FF2B5EF4-FFF2-40B4-BE49-F238E27FC236}">
                <a16:creationId xmlns:a16="http://schemas.microsoft.com/office/drawing/2014/main" id="{5E02C0B8-4059-AB48-8D73-FF83527441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3893" y="287667"/>
            <a:ext cx="2464053" cy="2464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8332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4E468FD-95C2-B648-A3E7-C6A146780949}"/>
              </a:ext>
            </a:extLst>
          </p:cNvPr>
          <p:cNvSpPr>
            <a:spLocks noGrp="1"/>
          </p:cNvSpPr>
          <p:nvPr>
            <p:ph type="sldNum" sz="quarter" idx="12"/>
          </p:nvPr>
        </p:nvSpPr>
        <p:spPr/>
        <p:txBody>
          <a:bodyPr/>
          <a:lstStyle/>
          <a:p>
            <a:fld id="{4E77BC79-9480-1042-96E1-82B94DA0811E}" type="slidenum">
              <a:rPr lang="en-US" smtClean="0"/>
              <a:t>2</a:t>
            </a:fld>
            <a:endParaRPr lang="en-US"/>
          </a:p>
        </p:txBody>
      </p:sp>
      <p:sp>
        <p:nvSpPr>
          <p:cNvPr id="3" name="Title 2">
            <a:extLst>
              <a:ext uri="{FF2B5EF4-FFF2-40B4-BE49-F238E27FC236}">
                <a16:creationId xmlns:a16="http://schemas.microsoft.com/office/drawing/2014/main" id="{391CEA85-68C2-4E45-ADCC-548E339E5C6C}"/>
              </a:ext>
            </a:extLst>
          </p:cNvPr>
          <p:cNvSpPr>
            <a:spLocks noGrp="1"/>
          </p:cNvSpPr>
          <p:nvPr>
            <p:ph type="title"/>
          </p:nvPr>
        </p:nvSpPr>
        <p:spPr/>
        <p:txBody>
          <a:bodyPr>
            <a:normAutofit/>
          </a:bodyPr>
          <a:lstStyle/>
          <a:p>
            <a:r>
              <a:rPr lang="en-US" dirty="0"/>
              <a:t>Final Presentation</a:t>
            </a:r>
          </a:p>
        </p:txBody>
      </p:sp>
      <p:sp>
        <p:nvSpPr>
          <p:cNvPr id="6" name="Content Placeholder 5">
            <a:extLst>
              <a:ext uri="{FF2B5EF4-FFF2-40B4-BE49-F238E27FC236}">
                <a16:creationId xmlns:a16="http://schemas.microsoft.com/office/drawing/2014/main" id="{2FC357DE-CC26-D24D-B5BE-943BC583567A}"/>
              </a:ext>
            </a:extLst>
          </p:cNvPr>
          <p:cNvSpPr>
            <a:spLocks noGrp="1"/>
          </p:cNvSpPr>
          <p:nvPr>
            <p:ph idx="1"/>
          </p:nvPr>
        </p:nvSpPr>
        <p:spPr>
          <a:xfrm>
            <a:off x="628650" y="1295944"/>
            <a:ext cx="7886700" cy="5078672"/>
          </a:xfrm>
        </p:spPr>
        <p:txBody>
          <a:bodyPr>
            <a:normAutofit lnSpcReduction="10000"/>
          </a:bodyPr>
          <a:lstStyle/>
          <a:p>
            <a:r>
              <a:rPr lang="en-US" dirty="0">
                <a:solidFill>
                  <a:srgbClr val="FF0000"/>
                </a:solidFill>
              </a:rPr>
              <a:t>Scheduled on 4/21 and 4/23</a:t>
            </a:r>
          </a:p>
          <a:p>
            <a:pPr lvl="1"/>
            <a:r>
              <a:rPr lang="en-US" dirty="0"/>
              <a:t>NEXT WEEK!!! DON’T DO IT LAST MINUTE!!!</a:t>
            </a:r>
          </a:p>
          <a:p>
            <a:pPr lvl="1"/>
            <a:r>
              <a:rPr lang="en-US" dirty="0"/>
              <a:t>CE faculty will join to listen to your presentation</a:t>
            </a:r>
          </a:p>
          <a:p>
            <a:pPr lvl="1"/>
            <a:r>
              <a:rPr lang="en-US" dirty="0"/>
              <a:t>Last day of class is 4/27 (Tuesday)</a:t>
            </a:r>
          </a:p>
          <a:p>
            <a:r>
              <a:rPr lang="en-US" dirty="0"/>
              <a:t>9 project teams and 3 thesis students</a:t>
            </a:r>
          </a:p>
          <a:p>
            <a:pPr lvl="1"/>
            <a:r>
              <a:rPr lang="en-US" dirty="0"/>
              <a:t>6 presentations on 4/21</a:t>
            </a:r>
          </a:p>
          <a:p>
            <a:pPr lvl="1"/>
            <a:r>
              <a:rPr lang="en-US" dirty="0"/>
              <a:t>6 presentations on 4/23</a:t>
            </a:r>
          </a:p>
          <a:p>
            <a:pPr lvl="1"/>
            <a:r>
              <a:rPr lang="en-US" dirty="0"/>
              <a:t>Schedule available here: </a:t>
            </a:r>
            <a:r>
              <a:rPr lang="en-US" dirty="0">
                <a:hlinkClick r:id="rId3"/>
              </a:rPr>
              <a:t>https://docs.google.com/spreadsheets/d/1JfWZkEyoXdVLtHkiwOqk24G7WVhLWMCP113cSe9fgsQ/edit#gid=1123634737</a:t>
            </a:r>
            <a:r>
              <a:rPr lang="en-US" dirty="0"/>
              <a:t> </a:t>
            </a:r>
          </a:p>
          <a:p>
            <a:pPr lvl="1"/>
            <a:r>
              <a:rPr lang="en-US" dirty="0"/>
              <a:t>Each team is given 12 mins (2 mins for Q&amp;A)</a:t>
            </a:r>
          </a:p>
        </p:txBody>
      </p:sp>
    </p:spTree>
    <p:extLst>
      <p:ext uri="{BB962C8B-B14F-4D97-AF65-F5344CB8AC3E}">
        <p14:creationId xmlns:p14="http://schemas.microsoft.com/office/powerpoint/2010/main" val="2658119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4E468FD-95C2-B648-A3E7-C6A146780949}"/>
              </a:ext>
            </a:extLst>
          </p:cNvPr>
          <p:cNvSpPr>
            <a:spLocks noGrp="1"/>
          </p:cNvSpPr>
          <p:nvPr>
            <p:ph type="sldNum" sz="quarter" idx="12"/>
          </p:nvPr>
        </p:nvSpPr>
        <p:spPr/>
        <p:txBody>
          <a:bodyPr/>
          <a:lstStyle/>
          <a:p>
            <a:fld id="{4E77BC79-9480-1042-96E1-82B94DA0811E}" type="slidenum">
              <a:rPr lang="en-US" smtClean="0"/>
              <a:t>3</a:t>
            </a:fld>
            <a:endParaRPr lang="en-US"/>
          </a:p>
        </p:txBody>
      </p:sp>
      <p:sp>
        <p:nvSpPr>
          <p:cNvPr id="3" name="Title 2">
            <a:extLst>
              <a:ext uri="{FF2B5EF4-FFF2-40B4-BE49-F238E27FC236}">
                <a16:creationId xmlns:a16="http://schemas.microsoft.com/office/drawing/2014/main" id="{391CEA85-68C2-4E45-ADCC-548E339E5C6C}"/>
              </a:ext>
            </a:extLst>
          </p:cNvPr>
          <p:cNvSpPr>
            <a:spLocks noGrp="1"/>
          </p:cNvSpPr>
          <p:nvPr>
            <p:ph type="title"/>
          </p:nvPr>
        </p:nvSpPr>
        <p:spPr/>
        <p:txBody>
          <a:bodyPr>
            <a:normAutofit/>
          </a:bodyPr>
          <a:lstStyle/>
          <a:p>
            <a:r>
              <a:rPr lang="en-US" dirty="0"/>
              <a:t>Recap: What to Present?</a:t>
            </a:r>
          </a:p>
        </p:txBody>
      </p:sp>
      <p:sp>
        <p:nvSpPr>
          <p:cNvPr id="6" name="Content Placeholder 5">
            <a:extLst>
              <a:ext uri="{FF2B5EF4-FFF2-40B4-BE49-F238E27FC236}">
                <a16:creationId xmlns:a16="http://schemas.microsoft.com/office/drawing/2014/main" id="{2FC357DE-CC26-D24D-B5BE-943BC583567A}"/>
              </a:ext>
            </a:extLst>
          </p:cNvPr>
          <p:cNvSpPr>
            <a:spLocks noGrp="1"/>
          </p:cNvSpPr>
          <p:nvPr>
            <p:ph idx="1"/>
          </p:nvPr>
        </p:nvSpPr>
        <p:spPr>
          <a:xfrm>
            <a:off x="628650" y="1295944"/>
            <a:ext cx="7886700" cy="5148399"/>
          </a:xfrm>
        </p:spPr>
        <p:txBody>
          <a:bodyPr>
            <a:normAutofit fontScale="92500" lnSpcReduction="10000"/>
          </a:bodyPr>
          <a:lstStyle/>
          <a:p>
            <a:pPr marL="331470" indent="-514350">
              <a:buFont typeface="+mj-lt"/>
              <a:buAutoNum type="arabicPeriod"/>
            </a:pPr>
            <a:r>
              <a:rPr lang="en-US" dirty="0"/>
              <a:t>Project name and team members</a:t>
            </a:r>
          </a:p>
          <a:p>
            <a:pPr lvl="1"/>
            <a:r>
              <a:rPr lang="en-US" dirty="0"/>
              <a:t>Introduce your team members briefly</a:t>
            </a:r>
          </a:p>
          <a:p>
            <a:pPr marL="331470" indent="-514350">
              <a:buFont typeface="+mj-lt"/>
              <a:buAutoNum type="arabicPeriod"/>
            </a:pPr>
            <a:r>
              <a:rPr lang="en-US" dirty="0"/>
              <a:t>Project objective</a:t>
            </a:r>
          </a:p>
          <a:p>
            <a:pPr lvl="1"/>
            <a:r>
              <a:rPr lang="en-US" dirty="0"/>
              <a:t>What are you trying to do?</a:t>
            </a:r>
          </a:p>
          <a:p>
            <a:pPr lvl="1"/>
            <a:r>
              <a:rPr lang="en-US" dirty="0">
                <a:solidFill>
                  <a:srgbClr val="FF0000"/>
                </a:solidFill>
              </a:rPr>
              <a:t>Why should people care?</a:t>
            </a:r>
          </a:p>
          <a:p>
            <a:pPr lvl="1"/>
            <a:r>
              <a:rPr lang="en-US" dirty="0"/>
              <a:t>Where is your project website?</a:t>
            </a:r>
          </a:p>
          <a:p>
            <a:pPr marL="331470" indent="-514350">
              <a:buFont typeface="+mj-lt"/>
              <a:buAutoNum type="arabicPeriod"/>
            </a:pPr>
            <a:r>
              <a:rPr lang="en-US" dirty="0"/>
              <a:t>Challenges involved in the project</a:t>
            </a:r>
          </a:p>
          <a:p>
            <a:pPr lvl="1"/>
            <a:r>
              <a:rPr lang="en-US" dirty="0"/>
              <a:t>What are software-level challenges?</a:t>
            </a:r>
          </a:p>
          <a:p>
            <a:pPr lvl="1"/>
            <a:r>
              <a:rPr lang="en-US" dirty="0"/>
              <a:t>What are hardware-level challenges?</a:t>
            </a:r>
          </a:p>
          <a:p>
            <a:pPr lvl="1"/>
            <a:r>
              <a:rPr lang="en-US" dirty="0">
                <a:solidFill>
                  <a:srgbClr val="FF0000"/>
                </a:solidFill>
              </a:rPr>
              <a:t>How are you planning to solve the challenges?</a:t>
            </a:r>
          </a:p>
          <a:p>
            <a:pPr marL="331470" indent="-514350">
              <a:buFont typeface="+mj-lt"/>
              <a:buAutoNum type="arabicPeriod"/>
            </a:pPr>
            <a:r>
              <a:rPr lang="en-US" dirty="0"/>
              <a:t>Monetary items</a:t>
            </a:r>
          </a:p>
          <a:p>
            <a:pPr lvl="1"/>
            <a:r>
              <a:rPr lang="en-US" dirty="0"/>
              <a:t>What are the items you plan to purchase?</a:t>
            </a:r>
          </a:p>
          <a:p>
            <a:pPr lvl="1"/>
            <a:r>
              <a:rPr lang="en-US" dirty="0"/>
              <a:t>What are the total budgets for the project?</a:t>
            </a:r>
          </a:p>
          <a:p>
            <a:endParaRPr lang="en-US" dirty="0"/>
          </a:p>
          <a:p>
            <a:pPr marL="0" indent="0">
              <a:buNone/>
            </a:pPr>
            <a:endParaRPr lang="en-US" dirty="0"/>
          </a:p>
          <a:p>
            <a:endParaRPr lang="en-US" dirty="0"/>
          </a:p>
        </p:txBody>
      </p:sp>
      <p:sp>
        <p:nvSpPr>
          <p:cNvPr id="7" name="Rounded Rectangular Callout 6">
            <a:extLst>
              <a:ext uri="{FF2B5EF4-FFF2-40B4-BE49-F238E27FC236}">
                <a16:creationId xmlns:a16="http://schemas.microsoft.com/office/drawing/2014/main" id="{64328637-A15B-2940-9AC0-8B087770036A}"/>
              </a:ext>
            </a:extLst>
          </p:cNvPr>
          <p:cNvSpPr/>
          <p:nvPr/>
        </p:nvSpPr>
        <p:spPr>
          <a:xfrm>
            <a:off x="6078583" y="1458931"/>
            <a:ext cx="2734491" cy="2547012"/>
          </a:xfrm>
          <a:prstGeom prst="wedgeRoundRectCallout">
            <a:avLst>
              <a:gd name="adj1" fmla="val -63454"/>
              <a:gd name="adj2" fmla="val -21275"/>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r>
              <a:rPr lang="en-US" sz="2200" dirty="0"/>
              <a:t>The final presentation is just an “oral version” of your project website with technical details plus prototypes</a:t>
            </a:r>
          </a:p>
        </p:txBody>
      </p:sp>
      <p:pic>
        <p:nvPicPr>
          <p:cNvPr id="4098" name="Picture 2" descr="Ingredient Applications | Food Business News">
            <a:extLst>
              <a:ext uri="{FF2B5EF4-FFF2-40B4-BE49-F238E27FC236}">
                <a16:creationId xmlns:a16="http://schemas.microsoft.com/office/drawing/2014/main" id="{F10E2A52-5291-6F40-B85F-282F1A6F32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4249" y="290824"/>
            <a:ext cx="1450003" cy="964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4255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B0EC720-2007-2D45-884D-529B82B3E794}"/>
              </a:ext>
            </a:extLst>
          </p:cNvPr>
          <p:cNvSpPr>
            <a:spLocks noGrp="1"/>
          </p:cNvSpPr>
          <p:nvPr>
            <p:ph type="sldNum" sz="quarter" idx="12"/>
          </p:nvPr>
        </p:nvSpPr>
        <p:spPr/>
        <p:txBody>
          <a:bodyPr/>
          <a:lstStyle/>
          <a:p>
            <a:fld id="{4E77BC79-9480-1042-96E1-82B94DA0811E}" type="slidenum">
              <a:rPr lang="en-US" smtClean="0"/>
              <a:t>4</a:t>
            </a:fld>
            <a:endParaRPr lang="en-US"/>
          </a:p>
        </p:txBody>
      </p:sp>
      <p:sp>
        <p:nvSpPr>
          <p:cNvPr id="3" name="Title 2">
            <a:extLst>
              <a:ext uri="{FF2B5EF4-FFF2-40B4-BE49-F238E27FC236}">
                <a16:creationId xmlns:a16="http://schemas.microsoft.com/office/drawing/2014/main" id="{ED09F848-EB8C-A644-8354-4451B17F2B97}"/>
              </a:ext>
            </a:extLst>
          </p:cNvPr>
          <p:cNvSpPr>
            <a:spLocks noGrp="1"/>
          </p:cNvSpPr>
          <p:nvPr>
            <p:ph type="title"/>
          </p:nvPr>
        </p:nvSpPr>
        <p:spPr/>
        <p:txBody>
          <a:bodyPr/>
          <a:lstStyle/>
          <a:p>
            <a:r>
              <a:rPr lang="en-US" dirty="0"/>
              <a:t>Recap: What to Present? </a:t>
            </a:r>
          </a:p>
        </p:txBody>
      </p:sp>
      <p:sp>
        <p:nvSpPr>
          <p:cNvPr id="4" name="Content Placeholder 3">
            <a:extLst>
              <a:ext uri="{FF2B5EF4-FFF2-40B4-BE49-F238E27FC236}">
                <a16:creationId xmlns:a16="http://schemas.microsoft.com/office/drawing/2014/main" id="{784FB56F-1312-5E49-B126-E3E16A9ED313}"/>
              </a:ext>
            </a:extLst>
          </p:cNvPr>
          <p:cNvSpPr>
            <a:spLocks noGrp="1"/>
          </p:cNvSpPr>
          <p:nvPr>
            <p:ph idx="1"/>
          </p:nvPr>
        </p:nvSpPr>
        <p:spPr>
          <a:xfrm>
            <a:off x="628650" y="1295944"/>
            <a:ext cx="7886700" cy="5174525"/>
          </a:xfrm>
        </p:spPr>
        <p:txBody>
          <a:bodyPr>
            <a:normAutofit/>
          </a:bodyPr>
          <a:lstStyle/>
          <a:p>
            <a:pPr marL="514350" indent="-514350">
              <a:buAutoNum type="arabicPeriod" startAt="5"/>
            </a:pPr>
            <a:r>
              <a:rPr lang="en-US" dirty="0"/>
              <a:t>Execution plan in the next semester</a:t>
            </a:r>
          </a:p>
          <a:p>
            <a:pPr lvl="1"/>
            <a:r>
              <a:rPr lang="en-US" dirty="0"/>
              <a:t>What are the job distribution? </a:t>
            </a:r>
          </a:p>
          <a:p>
            <a:pPr lvl="2"/>
            <a:r>
              <a:rPr lang="en-US" dirty="0"/>
              <a:t>Who is doing what work?</a:t>
            </a:r>
          </a:p>
          <a:p>
            <a:pPr lvl="2"/>
            <a:r>
              <a:rPr lang="en-US" dirty="0"/>
              <a:t>What are the expertise of each team member?</a:t>
            </a:r>
          </a:p>
          <a:p>
            <a:pPr lvl="1"/>
            <a:r>
              <a:rPr lang="en-US" dirty="0"/>
              <a:t>How do you collaborate with each other?</a:t>
            </a:r>
          </a:p>
          <a:p>
            <a:pPr lvl="1"/>
            <a:r>
              <a:rPr lang="en-US" dirty="0"/>
              <a:t>How do you keep track of the project progress?</a:t>
            </a:r>
          </a:p>
          <a:p>
            <a:pPr marL="514350" indent="-514350">
              <a:buAutoNum type="arabicPeriod" startAt="5"/>
            </a:pPr>
            <a:r>
              <a:rPr lang="en-US" dirty="0"/>
              <a:t>Prototype you have achieved in this semester</a:t>
            </a:r>
          </a:p>
          <a:p>
            <a:pPr lvl="1"/>
            <a:r>
              <a:rPr lang="en-US" dirty="0"/>
              <a:t>What is the prototype you have accomplished?</a:t>
            </a:r>
          </a:p>
          <a:p>
            <a:pPr lvl="2"/>
            <a:r>
              <a:rPr lang="en-US" dirty="0"/>
              <a:t>Can be pieces of software or hardware or research survey</a:t>
            </a:r>
          </a:p>
          <a:p>
            <a:pPr lvl="1"/>
            <a:r>
              <a:rPr lang="en-US" dirty="0"/>
              <a:t>Why is this prototype related to your proposed goal?</a:t>
            </a:r>
          </a:p>
          <a:p>
            <a:pPr lvl="1"/>
            <a:r>
              <a:rPr lang="en-US" dirty="0"/>
              <a:t>How will you extend the prototype to the final product?</a:t>
            </a:r>
          </a:p>
          <a:p>
            <a:pPr marL="0" indent="0">
              <a:buNone/>
            </a:pPr>
            <a:endParaRPr lang="en-US" dirty="0"/>
          </a:p>
          <a:p>
            <a:pPr marL="0" indent="0">
              <a:buNone/>
            </a:pPr>
            <a:endParaRPr lang="en-US" dirty="0"/>
          </a:p>
        </p:txBody>
      </p:sp>
      <p:pic>
        <p:nvPicPr>
          <p:cNvPr id="6" name="Picture 2" descr="Ingredient Applications | Food Business News">
            <a:extLst>
              <a:ext uri="{FF2B5EF4-FFF2-40B4-BE49-F238E27FC236}">
                <a16:creationId xmlns:a16="http://schemas.microsoft.com/office/drawing/2014/main" id="{3740AD78-6986-5A48-A556-A6A52D039C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4249" y="290824"/>
            <a:ext cx="1450003" cy="96491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E99134B-9691-1145-AB45-B49AA32E908D}"/>
              </a:ext>
            </a:extLst>
          </p:cNvPr>
          <p:cNvSpPr txBox="1"/>
          <p:nvPr/>
        </p:nvSpPr>
        <p:spPr>
          <a:xfrm>
            <a:off x="628650" y="6141346"/>
            <a:ext cx="7886700" cy="369332"/>
          </a:xfrm>
          <a:prstGeom prst="rect">
            <a:avLst/>
          </a:prstGeom>
          <a:noFill/>
        </p:spPr>
        <p:txBody>
          <a:bodyPr wrap="square" rtlCol="0">
            <a:spAutoFit/>
          </a:bodyPr>
          <a:lstStyle/>
          <a:p>
            <a:pPr algn="ctr"/>
            <a:r>
              <a:rPr lang="en-US" b="1" dirty="0">
                <a:solidFill>
                  <a:srgbClr val="FF0000"/>
                </a:solidFill>
              </a:rPr>
              <a:t>Ideally, you should have 10-15 slides including title and QA</a:t>
            </a:r>
          </a:p>
        </p:txBody>
      </p:sp>
    </p:spTree>
    <p:extLst>
      <p:ext uri="{BB962C8B-B14F-4D97-AF65-F5344CB8AC3E}">
        <p14:creationId xmlns:p14="http://schemas.microsoft.com/office/powerpoint/2010/main" val="1822298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E34FF8A-D53E-0A46-9477-11A314C7116D}"/>
              </a:ext>
            </a:extLst>
          </p:cNvPr>
          <p:cNvSpPr>
            <a:spLocks noGrp="1"/>
          </p:cNvSpPr>
          <p:nvPr>
            <p:ph type="sldNum" sz="quarter" idx="12"/>
          </p:nvPr>
        </p:nvSpPr>
        <p:spPr/>
        <p:txBody>
          <a:bodyPr/>
          <a:lstStyle/>
          <a:p>
            <a:fld id="{4E77BC79-9480-1042-96E1-82B94DA0811E}" type="slidenum">
              <a:rPr lang="en-US" smtClean="0"/>
              <a:t>5</a:t>
            </a:fld>
            <a:endParaRPr lang="en-US"/>
          </a:p>
        </p:txBody>
      </p:sp>
      <p:sp>
        <p:nvSpPr>
          <p:cNvPr id="3" name="Title 2">
            <a:extLst>
              <a:ext uri="{FF2B5EF4-FFF2-40B4-BE49-F238E27FC236}">
                <a16:creationId xmlns:a16="http://schemas.microsoft.com/office/drawing/2014/main" id="{8F622707-28CF-DC4A-B5AF-CE73287A4F75}"/>
              </a:ext>
            </a:extLst>
          </p:cNvPr>
          <p:cNvSpPr>
            <a:spLocks noGrp="1"/>
          </p:cNvSpPr>
          <p:nvPr>
            <p:ph type="title"/>
          </p:nvPr>
        </p:nvSpPr>
        <p:spPr/>
        <p:txBody>
          <a:bodyPr/>
          <a:lstStyle/>
          <a:p>
            <a:r>
              <a:rPr lang="en-US" dirty="0"/>
              <a:t>Three Key Ingredients</a:t>
            </a:r>
          </a:p>
        </p:txBody>
      </p:sp>
      <p:sp>
        <p:nvSpPr>
          <p:cNvPr id="4" name="Content Placeholder 3">
            <a:extLst>
              <a:ext uri="{FF2B5EF4-FFF2-40B4-BE49-F238E27FC236}">
                <a16:creationId xmlns:a16="http://schemas.microsoft.com/office/drawing/2014/main" id="{3F1058C8-0A45-0F41-BF0A-22815F0F2DCF}"/>
              </a:ext>
            </a:extLst>
          </p:cNvPr>
          <p:cNvSpPr>
            <a:spLocks noGrp="1"/>
          </p:cNvSpPr>
          <p:nvPr>
            <p:ph idx="1"/>
          </p:nvPr>
        </p:nvSpPr>
        <p:spPr>
          <a:xfrm>
            <a:off x="628650" y="1295944"/>
            <a:ext cx="7886700" cy="5165816"/>
          </a:xfrm>
        </p:spPr>
        <p:txBody>
          <a:bodyPr/>
          <a:lstStyle/>
          <a:p>
            <a:r>
              <a:rPr lang="en-US" dirty="0"/>
              <a:t>Deliver your killer opener</a:t>
            </a:r>
          </a:p>
          <a:p>
            <a:pPr lvl="1"/>
            <a:r>
              <a:rPr lang="en-US" dirty="0"/>
              <a:t>Your project idea should be the main “</a:t>
            </a:r>
            <a:r>
              <a:rPr lang="en-US" dirty="0">
                <a:solidFill>
                  <a:srgbClr val="FF0000"/>
                </a:solidFill>
              </a:rPr>
              <a:t>hook</a:t>
            </a:r>
            <a:r>
              <a:rPr lang="en-US" dirty="0"/>
              <a:t>”</a:t>
            </a:r>
          </a:p>
          <a:p>
            <a:pPr lvl="1"/>
            <a:r>
              <a:rPr lang="en-US" dirty="0"/>
              <a:t>Most people come and leave, or listen and drift; it’s important to catch their attention in the first 3 mins</a:t>
            </a:r>
          </a:p>
          <a:p>
            <a:r>
              <a:rPr lang="en-US" dirty="0"/>
              <a:t>Show your project challenges</a:t>
            </a:r>
          </a:p>
          <a:p>
            <a:pPr lvl="1"/>
            <a:r>
              <a:rPr lang="en-US" dirty="0"/>
              <a:t>The audience wants to know why your project is difficult, i.e., not something they can get offline easily</a:t>
            </a:r>
          </a:p>
          <a:p>
            <a:r>
              <a:rPr lang="en-US" dirty="0"/>
              <a:t>Demonstrate your team’s qualification</a:t>
            </a:r>
          </a:p>
          <a:p>
            <a:pPr lvl="1"/>
            <a:r>
              <a:rPr lang="en-US" dirty="0"/>
              <a:t>The audience needs to know you are the best team to conduct the project – so they will be willing to invest in your team</a:t>
            </a:r>
          </a:p>
        </p:txBody>
      </p:sp>
      <p:pic>
        <p:nvPicPr>
          <p:cNvPr id="2052" name="Picture 4" descr="A Guide to Fishing Hook Sizes and Types | BadAngling">
            <a:extLst>
              <a:ext uri="{FF2B5EF4-FFF2-40B4-BE49-F238E27FC236}">
                <a16:creationId xmlns:a16="http://schemas.microsoft.com/office/drawing/2014/main" id="{DD4BBBBD-BC41-1A4A-AF59-2668608A06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9555" y="270945"/>
            <a:ext cx="1725028" cy="1293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2491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3CC80EB-432D-554A-9D65-AA51F2DA3B60}"/>
              </a:ext>
            </a:extLst>
          </p:cNvPr>
          <p:cNvSpPr>
            <a:spLocks noGrp="1"/>
          </p:cNvSpPr>
          <p:nvPr>
            <p:ph type="sldNum" sz="quarter" idx="12"/>
          </p:nvPr>
        </p:nvSpPr>
        <p:spPr/>
        <p:txBody>
          <a:bodyPr/>
          <a:lstStyle/>
          <a:p>
            <a:fld id="{4E77BC79-9480-1042-96E1-82B94DA0811E}" type="slidenum">
              <a:rPr lang="en-US" smtClean="0"/>
              <a:t>6</a:t>
            </a:fld>
            <a:endParaRPr lang="en-US"/>
          </a:p>
        </p:txBody>
      </p:sp>
      <p:sp>
        <p:nvSpPr>
          <p:cNvPr id="3" name="Title 2">
            <a:extLst>
              <a:ext uri="{FF2B5EF4-FFF2-40B4-BE49-F238E27FC236}">
                <a16:creationId xmlns:a16="http://schemas.microsoft.com/office/drawing/2014/main" id="{C0D967B3-8B7C-BC45-AC17-591C55D82DC1}"/>
              </a:ext>
            </a:extLst>
          </p:cNvPr>
          <p:cNvSpPr>
            <a:spLocks noGrp="1"/>
          </p:cNvSpPr>
          <p:nvPr>
            <p:ph type="title"/>
          </p:nvPr>
        </p:nvSpPr>
        <p:spPr/>
        <p:txBody>
          <a:bodyPr/>
          <a:lstStyle/>
          <a:p>
            <a:r>
              <a:rPr lang="en-US" dirty="0"/>
              <a:t>Effective Presentations</a:t>
            </a:r>
          </a:p>
        </p:txBody>
      </p:sp>
      <p:sp>
        <p:nvSpPr>
          <p:cNvPr id="4" name="Content Placeholder 3">
            <a:extLst>
              <a:ext uri="{FF2B5EF4-FFF2-40B4-BE49-F238E27FC236}">
                <a16:creationId xmlns:a16="http://schemas.microsoft.com/office/drawing/2014/main" id="{49988435-0DC4-3543-A021-B5A3329ADBE4}"/>
              </a:ext>
            </a:extLst>
          </p:cNvPr>
          <p:cNvSpPr>
            <a:spLocks noGrp="1"/>
          </p:cNvSpPr>
          <p:nvPr>
            <p:ph idx="1"/>
          </p:nvPr>
        </p:nvSpPr>
        <p:spPr/>
        <p:txBody>
          <a:bodyPr/>
          <a:lstStyle/>
          <a:p>
            <a:r>
              <a:rPr lang="en-US" dirty="0">
                <a:hlinkClick r:id="rId2"/>
              </a:rPr>
              <a:t>https://www.youtube.com/watch?v=L6PBqwjsWmA</a:t>
            </a:r>
            <a:r>
              <a:rPr lang="en-US" dirty="0"/>
              <a:t> </a:t>
            </a:r>
          </a:p>
          <a:p>
            <a:pPr lvl="1"/>
            <a:r>
              <a:rPr lang="en-US" dirty="0"/>
              <a:t>Key Elements to a successful presentation</a:t>
            </a:r>
          </a:p>
          <a:p>
            <a:r>
              <a:rPr lang="en-US" dirty="0">
                <a:hlinkClick r:id="rId3"/>
              </a:rPr>
              <a:t>https://www.youtube.com/watch?v=dEDcc0aCjaA</a:t>
            </a:r>
            <a:endParaRPr lang="en-US" dirty="0"/>
          </a:p>
          <a:p>
            <a:pPr lvl="1"/>
            <a:r>
              <a:rPr lang="en-US" dirty="0"/>
              <a:t>Deliver a killer opener</a:t>
            </a:r>
          </a:p>
          <a:p>
            <a:r>
              <a:rPr lang="en-US" dirty="0">
                <a:hlinkClick r:id="rId4"/>
              </a:rPr>
              <a:t>https://www.youtube.com/watch?v=aGEFtRwPhE4</a:t>
            </a:r>
            <a:r>
              <a:rPr lang="en-US" dirty="0"/>
              <a:t> </a:t>
            </a:r>
          </a:p>
          <a:p>
            <a:pPr lvl="1"/>
            <a:r>
              <a:rPr lang="en-US" dirty="0"/>
              <a:t>How to start your opener</a:t>
            </a:r>
          </a:p>
        </p:txBody>
      </p:sp>
    </p:spTree>
    <p:extLst>
      <p:ext uri="{BB962C8B-B14F-4D97-AF65-F5344CB8AC3E}">
        <p14:creationId xmlns:p14="http://schemas.microsoft.com/office/powerpoint/2010/main" val="2785655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01A5142-67A8-104B-BF4B-A7D8BF87206C}"/>
              </a:ext>
            </a:extLst>
          </p:cNvPr>
          <p:cNvSpPr>
            <a:spLocks noGrp="1"/>
          </p:cNvSpPr>
          <p:nvPr>
            <p:ph type="sldNum" sz="quarter" idx="12"/>
          </p:nvPr>
        </p:nvSpPr>
        <p:spPr/>
        <p:txBody>
          <a:bodyPr/>
          <a:lstStyle/>
          <a:p>
            <a:fld id="{4E77BC79-9480-1042-96E1-82B94DA0811E}" type="slidenum">
              <a:rPr lang="en-US" smtClean="0"/>
              <a:t>7</a:t>
            </a:fld>
            <a:endParaRPr lang="en-US"/>
          </a:p>
        </p:txBody>
      </p:sp>
      <p:sp>
        <p:nvSpPr>
          <p:cNvPr id="3" name="Title 2">
            <a:extLst>
              <a:ext uri="{FF2B5EF4-FFF2-40B4-BE49-F238E27FC236}">
                <a16:creationId xmlns:a16="http://schemas.microsoft.com/office/drawing/2014/main" id="{7B057811-D278-3843-AFA3-FCFF621E2FFC}"/>
              </a:ext>
            </a:extLst>
          </p:cNvPr>
          <p:cNvSpPr>
            <a:spLocks noGrp="1"/>
          </p:cNvSpPr>
          <p:nvPr>
            <p:ph type="title"/>
          </p:nvPr>
        </p:nvSpPr>
        <p:spPr/>
        <p:txBody>
          <a:bodyPr/>
          <a:lstStyle/>
          <a:p>
            <a:r>
              <a:rPr lang="en-US" dirty="0"/>
              <a:t>Group Discussion</a:t>
            </a:r>
          </a:p>
        </p:txBody>
      </p:sp>
      <p:sp>
        <p:nvSpPr>
          <p:cNvPr id="5" name="Content Placeholder 4">
            <a:extLst>
              <a:ext uri="{FF2B5EF4-FFF2-40B4-BE49-F238E27FC236}">
                <a16:creationId xmlns:a16="http://schemas.microsoft.com/office/drawing/2014/main" id="{84096DE9-9799-264E-B734-06E0E3E81F5D}"/>
              </a:ext>
            </a:extLst>
          </p:cNvPr>
          <p:cNvSpPr>
            <a:spLocks noGrp="1"/>
          </p:cNvSpPr>
          <p:nvPr>
            <p:ph idx="1"/>
          </p:nvPr>
        </p:nvSpPr>
        <p:spPr>
          <a:xfrm>
            <a:off x="628650" y="1295943"/>
            <a:ext cx="7886700" cy="5322571"/>
          </a:xfrm>
        </p:spPr>
        <p:txBody>
          <a:bodyPr>
            <a:normAutofit lnSpcReduction="10000"/>
          </a:bodyPr>
          <a:lstStyle/>
          <a:p>
            <a:r>
              <a:rPr lang="en-US" dirty="0"/>
              <a:t>We have opened 10 breakout rooms</a:t>
            </a:r>
          </a:p>
          <a:p>
            <a:pPr lvl="1"/>
            <a:r>
              <a:rPr lang="en-US" dirty="0"/>
              <a:t>Zoom: </a:t>
            </a:r>
            <a:r>
              <a:rPr lang="en-US" dirty="0">
                <a:hlinkClick r:id="rId3"/>
              </a:rPr>
              <a:t>https://utah.zoom.us/j/2468214418</a:t>
            </a:r>
            <a:r>
              <a:rPr lang="en-US" dirty="0"/>
              <a:t> </a:t>
            </a:r>
          </a:p>
          <a:p>
            <a:pPr lvl="1"/>
            <a:r>
              <a:rPr lang="en-US" dirty="0"/>
              <a:t>1-9 assigned for each team, 10 for thesis track students</a:t>
            </a:r>
          </a:p>
          <a:p>
            <a:r>
              <a:rPr lang="en-US" dirty="0"/>
              <a:t>Each group works together to do the following:</a:t>
            </a:r>
          </a:p>
          <a:p>
            <a:pPr lvl="1"/>
            <a:r>
              <a:rPr lang="en-US" dirty="0"/>
              <a:t>Open the working sheet: </a:t>
            </a:r>
            <a:r>
              <a:rPr lang="en-US" dirty="0">
                <a:hlinkClick r:id="rId4"/>
              </a:rPr>
              <a:t>https://docs.google.com/spreadsheets/d/1JfWZkEyoXdVLtHkiwOqk24G7WVhLWMCP113cSe9fgsQ/edit#gid=941597153</a:t>
            </a:r>
            <a:r>
              <a:rPr lang="en-US" dirty="0"/>
              <a:t> </a:t>
            </a:r>
          </a:p>
          <a:p>
            <a:pPr lvl="1"/>
            <a:r>
              <a:rPr lang="en-US" dirty="0"/>
              <a:t>Decide in-person or zoom presentation in a team</a:t>
            </a:r>
          </a:p>
          <a:p>
            <a:pPr lvl="1"/>
            <a:r>
              <a:rPr lang="en-US" dirty="0"/>
              <a:t>Watch the three YouTube video clips in the previous slide and select your favorite one with reason</a:t>
            </a:r>
          </a:p>
          <a:p>
            <a:pPr lvl="1"/>
            <a:r>
              <a:rPr lang="en-US" dirty="0"/>
              <a:t>Work on your presentation slides and write down your progress</a:t>
            </a:r>
          </a:p>
          <a:p>
            <a:pPr lvl="1"/>
            <a:endParaRPr lang="en-US" dirty="0">
              <a:solidFill>
                <a:srgbClr val="FF0000"/>
              </a:solidFill>
            </a:endParaRPr>
          </a:p>
        </p:txBody>
      </p:sp>
    </p:spTree>
    <p:extLst>
      <p:ext uri="{BB962C8B-B14F-4D97-AF65-F5344CB8AC3E}">
        <p14:creationId xmlns:p14="http://schemas.microsoft.com/office/powerpoint/2010/main" val="5619033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5894</TotalTime>
  <Words>947</Words>
  <Application>Microsoft Macintosh PowerPoint</Application>
  <PresentationFormat>On-screen Show (4:3)</PresentationFormat>
  <Paragraphs>90</Paragraphs>
  <Slides>7</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San Serif</vt:lpstr>
      <vt:lpstr>San Serif</vt:lpstr>
      <vt:lpstr>Sen sarif</vt:lpstr>
      <vt:lpstr>Arial</vt:lpstr>
      <vt:lpstr>Calibri</vt:lpstr>
      <vt:lpstr>Wingdings</vt:lpstr>
      <vt:lpstr>Office Theme</vt:lpstr>
      <vt:lpstr>Lecture 20: Work on Your Final Presentation</vt:lpstr>
      <vt:lpstr>Final Presentation</vt:lpstr>
      <vt:lpstr>Recap: What to Present?</vt:lpstr>
      <vt:lpstr>Recap: What to Present? </vt:lpstr>
      <vt:lpstr>Three Key Ingredients</vt:lpstr>
      <vt:lpstr>Effective Presentations</vt:lpstr>
      <vt:lpstr>Group 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 to Computer Design Problems</dc:title>
  <dc:creator>Huang, Tsung-Wei</dc:creator>
  <cp:lastModifiedBy>Tsung-Wei Huang</cp:lastModifiedBy>
  <cp:revision>919</cp:revision>
  <dcterms:created xsi:type="dcterms:W3CDTF">2020-01-09T06:22:26Z</dcterms:created>
  <dcterms:modified xsi:type="dcterms:W3CDTF">2021-04-14T16:31:37Z</dcterms:modified>
</cp:coreProperties>
</file>