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handoutMasterIdLst>
    <p:handoutMasterId r:id="rId7"/>
  </p:handoutMasterIdLst>
  <p:sldIdLst>
    <p:sldId id="450" r:id="rId2"/>
    <p:sldId id="457" r:id="rId3"/>
    <p:sldId id="477" r:id="rId4"/>
    <p:sldId id="476"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7764" autoAdjust="0"/>
  </p:normalViewPr>
  <p:slideViewPr>
    <p:cSldViewPr snapToGrid="0" snapToObjects="1">
      <p:cViewPr varScale="1">
        <p:scale>
          <a:sx n="146" d="100"/>
          <a:sy n="146" d="100"/>
        </p:scale>
        <p:origin x="260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6" d="100"/>
          <a:sy n="126" d="100"/>
        </p:scale>
        <p:origin x="447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4/16/21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4/16/21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are going to talk about your final presentation. Remember that, at the end of this class, </a:t>
            </a:r>
            <a:r>
              <a:rPr lang="en-US"/>
              <a:t>everyon</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talked about what a prototype is multiple times. There are no universal rules that tell you what you need to do with your prototype. It is project-dependent. Different projects have different prototypes. A Prototype is a small type of work to demonstrate the feasibility of your proposed approach to the final goal. Put it another way, it is something you demonstrate to other people such that when they see your prototype, they believe in your proposal, and proposed technical work.</a:t>
            </a:r>
          </a:p>
          <a:p>
            <a:endParaRPr lang="en-US" dirty="0"/>
          </a:p>
          <a:p>
            <a:r>
              <a:rPr lang="en-US" dirty="0"/>
              <a:t>This is like you propose to build house, then in the final presentation you need to demonstrate you are able to build a house. You may come up with a small structure of the house even though it is still far from the final product, but at least you show me you know what the structure of a house is. It has window, it has roof, it has doors, and so on.</a:t>
            </a:r>
          </a:p>
          <a:p>
            <a:endParaRPr lang="en-US" dirty="0"/>
          </a:p>
          <a:p>
            <a:r>
              <a:rPr lang="en-US" dirty="0"/>
              <a:t>By looking at this picture, you can immediately get the sense about what a prototype is. </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385148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4/16/21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4/16/21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4/16/21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4/16/21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4/16/21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4/16/21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4/16/21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4/16/21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4/16/21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JfWZkEyoXdVLtHkiwOqk24G7WVhLWMCP113cSe9fgsQ/edit#gid=112363473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tsung-wei-huang/cs3992/tree/main/final_report/templat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346054" y="287668"/>
            <a:ext cx="5987839" cy="2221397"/>
          </a:xfrm>
        </p:spPr>
        <p:txBody>
          <a:bodyPr/>
          <a:lstStyle/>
          <a:p>
            <a:r>
              <a:rPr lang="en-US" sz="4800" dirty="0"/>
              <a:t>Lecture 21: Work on Your Final Presentation (Part II)</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pic>
        <p:nvPicPr>
          <p:cNvPr id="3" name="Picture 2" descr="Business, meeting, presentation icon - Download on Iconfinder">
            <a:extLst>
              <a:ext uri="{FF2B5EF4-FFF2-40B4-BE49-F238E27FC236}">
                <a16:creationId xmlns:a16="http://schemas.microsoft.com/office/drawing/2014/main" id="{5E02C0B8-4059-AB48-8D73-FF83527441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893" y="287667"/>
            <a:ext cx="2464053" cy="246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468FD-95C2-B648-A3E7-C6A146780949}"/>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391CEA85-68C2-4E45-ADCC-548E339E5C6C}"/>
              </a:ext>
            </a:extLst>
          </p:cNvPr>
          <p:cNvSpPr>
            <a:spLocks noGrp="1"/>
          </p:cNvSpPr>
          <p:nvPr>
            <p:ph type="title"/>
          </p:nvPr>
        </p:nvSpPr>
        <p:spPr/>
        <p:txBody>
          <a:bodyPr>
            <a:normAutofit/>
          </a:bodyPr>
          <a:lstStyle/>
          <a:p>
            <a:r>
              <a:rPr lang="en-US" dirty="0"/>
              <a:t>Final Notes!</a:t>
            </a:r>
          </a:p>
        </p:txBody>
      </p:sp>
      <p:sp>
        <p:nvSpPr>
          <p:cNvPr id="6" name="Content Placeholder 5">
            <a:extLst>
              <a:ext uri="{FF2B5EF4-FFF2-40B4-BE49-F238E27FC236}">
                <a16:creationId xmlns:a16="http://schemas.microsoft.com/office/drawing/2014/main" id="{2FC357DE-CC26-D24D-B5BE-943BC583567A}"/>
              </a:ext>
            </a:extLst>
          </p:cNvPr>
          <p:cNvSpPr>
            <a:spLocks noGrp="1"/>
          </p:cNvSpPr>
          <p:nvPr>
            <p:ph idx="1"/>
          </p:nvPr>
        </p:nvSpPr>
        <p:spPr>
          <a:xfrm>
            <a:off x="628650" y="1295944"/>
            <a:ext cx="7886700" cy="5078672"/>
          </a:xfrm>
        </p:spPr>
        <p:txBody>
          <a:bodyPr>
            <a:normAutofit/>
          </a:bodyPr>
          <a:lstStyle/>
          <a:p>
            <a:r>
              <a:rPr lang="en-US" dirty="0">
                <a:solidFill>
                  <a:srgbClr val="FF0000"/>
                </a:solidFill>
              </a:rPr>
              <a:t>Final presentation scheduled on 4/21 and 4/23</a:t>
            </a:r>
          </a:p>
          <a:p>
            <a:pPr lvl="1"/>
            <a:r>
              <a:rPr lang="en-US" dirty="0"/>
              <a:t>NEXT WEEK!!! DON’T DO IT LAST MINUTE!!!</a:t>
            </a:r>
          </a:p>
          <a:p>
            <a:pPr lvl="1"/>
            <a:r>
              <a:rPr lang="en-US" dirty="0"/>
              <a:t>Prof Ken Stevens and Prof Priyank Kala will join</a:t>
            </a:r>
          </a:p>
          <a:p>
            <a:pPr lvl="1"/>
            <a:r>
              <a:rPr lang="en-US" dirty="0"/>
              <a:t>Last day of class is 4/27 (Tuesday)</a:t>
            </a:r>
          </a:p>
          <a:p>
            <a:pPr lvl="1"/>
            <a:r>
              <a:rPr lang="en-US" dirty="0"/>
              <a:t>Schedule available here: </a:t>
            </a:r>
            <a:r>
              <a:rPr lang="en-US" dirty="0">
                <a:hlinkClick r:id="rId3"/>
              </a:rPr>
              <a:t>https://docs.google.com/spreadsheets/d/1JfWZkEyoXdVLtHkiwOqk24G7WVhLWMCP113cSe9fgsQ/edit#gid=1123634737</a:t>
            </a:r>
            <a:r>
              <a:rPr lang="en-US" dirty="0"/>
              <a:t> </a:t>
            </a:r>
          </a:p>
          <a:p>
            <a:r>
              <a:rPr lang="en-US" dirty="0">
                <a:solidFill>
                  <a:srgbClr val="FF0000"/>
                </a:solidFill>
              </a:rPr>
              <a:t>Final proposal report due on 4/26</a:t>
            </a:r>
          </a:p>
          <a:p>
            <a:pPr lvl="1"/>
            <a:r>
              <a:rPr lang="en-US" dirty="0"/>
              <a:t>Please use the template: </a:t>
            </a:r>
            <a:r>
              <a:rPr lang="en-US" dirty="0">
                <a:hlinkClick r:id="rId4"/>
              </a:rPr>
              <a:t>https://github.com/tsung-wei-huang/cs3992/tree/main/final_report/template</a:t>
            </a:r>
            <a:r>
              <a:rPr lang="en-US" dirty="0"/>
              <a:t> </a:t>
            </a:r>
          </a:p>
        </p:txBody>
      </p:sp>
    </p:spTree>
    <p:extLst>
      <p:ext uri="{BB962C8B-B14F-4D97-AF65-F5344CB8AC3E}">
        <p14:creationId xmlns:p14="http://schemas.microsoft.com/office/powerpoint/2010/main" val="26581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6C7A7B-6C2A-1841-AF2B-B3D7663EC335}"/>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E48D89B2-C2F8-9A45-9D0C-89DA06390CC4}"/>
              </a:ext>
            </a:extLst>
          </p:cNvPr>
          <p:cNvSpPr>
            <a:spLocks noGrp="1"/>
          </p:cNvSpPr>
          <p:nvPr>
            <p:ph type="title"/>
          </p:nvPr>
        </p:nvSpPr>
        <p:spPr/>
        <p:txBody>
          <a:bodyPr/>
          <a:lstStyle/>
          <a:p>
            <a:r>
              <a:rPr lang="en-US" dirty="0"/>
              <a:t>Schedule Next Week</a:t>
            </a:r>
          </a:p>
        </p:txBody>
      </p:sp>
      <p:pic>
        <p:nvPicPr>
          <p:cNvPr id="6" name="Content Placeholder 5">
            <a:extLst>
              <a:ext uri="{FF2B5EF4-FFF2-40B4-BE49-F238E27FC236}">
                <a16:creationId xmlns:a16="http://schemas.microsoft.com/office/drawing/2014/main" id="{7379A324-1E11-F54C-A50E-5E83C2A85994}"/>
              </a:ext>
            </a:extLst>
          </p:cNvPr>
          <p:cNvPicPr>
            <a:picLocks noGrp="1" noChangeAspect="1"/>
          </p:cNvPicPr>
          <p:nvPr>
            <p:ph idx="1"/>
          </p:nvPr>
        </p:nvPicPr>
        <p:blipFill>
          <a:blip r:embed="rId2"/>
          <a:stretch>
            <a:fillRect/>
          </a:stretch>
        </p:blipFill>
        <p:spPr>
          <a:xfrm>
            <a:off x="628650" y="3015146"/>
            <a:ext cx="7886700" cy="2021009"/>
          </a:xfrm>
        </p:spPr>
      </p:pic>
      <p:sp>
        <p:nvSpPr>
          <p:cNvPr id="7" name="Content Placeholder 3">
            <a:extLst>
              <a:ext uri="{FF2B5EF4-FFF2-40B4-BE49-F238E27FC236}">
                <a16:creationId xmlns:a16="http://schemas.microsoft.com/office/drawing/2014/main" id="{3435FC76-F21B-A743-BC17-9C7780D3A2C3}"/>
              </a:ext>
            </a:extLst>
          </p:cNvPr>
          <p:cNvSpPr txBox="1">
            <a:spLocks/>
          </p:cNvSpPr>
          <p:nvPr/>
        </p:nvSpPr>
        <p:spPr>
          <a:xfrm>
            <a:off x="628650" y="1295944"/>
            <a:ext cx="7886700" cy="5009062"/>
          </a:xfrm>
          <a:prstGeom prst="rect">
            <a:avLst/>
          </a:prstGeom>
        </p:spPr>
        <p:txBody>
          <a:bodyPr vert="horz" lIns="91440" tIns="45720" rIns="91440" bIns="45720" rtlCol="0">
            <a:normAutofit/>
          </a:bodyPr>
          <a:lstStyle>
            <a:lvl1pPr marL="228600" indent="-411480" algn="l" defTabSz="457200" rtl="0" eaLnBrk="1" latinLnBrk="0" hangingPunct="1">
              <a:spcBef>
                <a:spcPct val="20000"/>
              </a:spcBef>
              <a:buFont typeface="Wingdings" pitchFamily="2" charset="2"/>
              <a:buChar char="q"/>
              <a:defRPr sz="2600" b="1" kern="1200">
                <a:solidFill>
                  <a:schemeClr val="tx1"/>
                </a:solidFill>
                <a:latin typeface="San serif"/>
                <a:ea typeface="+mn-ea"/>
                <a:cs typeface="San serif"/>
              </a:defRPr>
            </a:lvl1pPr>
            <a:lvl2pPr marL="742950" indent="-37719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MUST attend BOTH sessions</a:t>
            </a:r>
          </a:p>
          <a:p>
            <a:pPr lvl="1"/>
            <a:r>
              <a:rPr lang="en-US" dirty="0"/>
              <a:t>Don’t forget 10% of the score is your participation</a:t>
            </a:r>
          </a:p>
          <a:p>
            <a:r>
              <a:rPr lang="en-US" dirty="0"/>
              <a:t>We will use the same zoom link for presentation</a:t>
            </a:r>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You must upload your slides in your project website</a:t>
            </a:r>
          </a:p>
        </p:txBody>
      </p:sp>
    </p:spTree>
    <p:extLst>
      <p:ext uri="{BB962C8B-B14F-4D97-AF65-F5344CB8AC3E}">
        <p14:creationId xmlns:p14="http://schemas.microsoft.com/office/powerpoint/2010/main" val="41124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CC80EB-432D-554A-9D65-AA51F2DA3B60}"/>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C0D967B3-8B7C-BC45-AC17-591C55D82DC1}"/>
              </a:ext>
            </a:extLst>
          </p:cNvPr>
          <p:cNvSpPr>
            <a:spLocks noGrp="1"/>
          </p:cNvSpPr>
          <p:nvPr>
            <p:ph type="title"/>
          </p:nvPr>
        </p:nvSpPr>
        <p:spPr/>
        <p:txBody>
          <a:bodyPr/>
          <a:lstStyle/>
          <a:p>
            <a:r>
              <a:rPr lang="en-US" dirty="0"/>
              <a:t>Broader Impacts in the Final Report</a:t>
            </a:r>
          </a:p>
        </p:txBody>
      </p:sp>
      <p:sp>
        <p:nvSpPr>
          <p:cNvPr id="4" name="Content Placeholder 3">
            <a:extLst>
              <a:ext uri="{FF2B5EF4-FFF2-40B4-BE49-F238E27FC236}">
                <a16:creationId xmlns:a16="http://schemas.microsoft.com/office/drawing/2014/main" id="{49988435-0DC4-3543-A021-B5A3329ADBE4}"/>
              </a:ext>
            </a:extLst>
          </p:cNvPr>
          <p:cNvSpPr>
            <a:spLocks noGrp="1"/>
          </p:cNvSpPr>
          <p:nvPr>
            <p:ph idx="1"/>
          </p:nvPr>
        </p:nvSpPr>
        <p:spPr>
          <a:xfrm>
            <a:off x="628650" y="1295944"/>
            <a:ext cx="7886700" cy="5270319"/>
          </a:xfrm>
        </p:spPr>
        <p:txBody>
          <a:bodyPr/>
          <a:lstStyle/>
          <a:p>
            <a:r>
              <a:rPr lang="en-US" dirty="0"/>
              <a:t>In your final report, please address two questions:</a:t>
            </a:r>
          </a:p>
          <a:p>
            <a:pPr lvl="1"/>
            <a:r>
              <a:rPr lang="en-US" dirty="0"/>
              <a:t>Q1: Does your project apply engineering design to produce solutions that meet specified needs with consideration of public health, safety, and welfare, as well as global, cultural, social, environmental, and economic factors? </a:t>
            </a:r>
          </a:p>
          <a:p>
            <a:pPr lvl="1"/>
            <a:r>
              <a:rPr lang="en-US" dirty="0"/>
              <a:t>Q2: Does your project recognize any ethical and professional responsibilities in engineering situations and make informed judgments, which must consider the impact of engineering solutions in global, economic, environmental, and societal contexts? </a:t>
            </a:r>
          </a:p>
          <a:p>
            <a:r>
              <a:rPr lang="en-US" dirty="0"/>
              <a:t>We have included a separate section in the template</a:t>
            </a:r>
          </a:p>
          <a:p>
            <a:pPr lvl="1"/>
            <a:r>
              <a:rPr lang="en-US" dirty="0"/>
              <a:t>Please write one paragraph </a:t>
            </a:r>
            <a:r>
              <a:rPr lang="en-US"/>
              <a:t>for each question</a:t>
            </a:r>
            <a:endParaRPr lang="en-US" dirty="0"/>
          </a:p>
          <a:p>
            <a:pPr lvl="1"/>
            <a:endParaRPr lang="en-US" dirty="0"/>
          </a:p>
        </p:txBody>
      </p:sp>
    </p:spTree>
    <p:extLst>
      <p:ext uri="{BB962C8B-B14F-4D97-AF65-F5344CB8AC3E}">
        <p14:creationId xmlns:p14="http://schemas.microsoft.com/office/powerpoint/2010/main" val="2785655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5910</TotalTime>
  <Words>488</Words>
  <Application>Microsoft Macintosh PowerPoint</Application>
  <PresentationFormat>On-screen Show (4:3)</PresentationFormat>
  <Paragraphs>41</Paragraphs>
  <Slides>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San Serif</vt:lpstr>
      <vt:lpstr>San Serif</vt:lpstr>
      <vt:lpstr>Sen sarif</vt:lpstr>
      <vt:lpstr>Arial</vt:lpstr>
      <vt:lpstr>Calibri</vt:lpstr>
      <vt:lpstr>Wingdings</vt:lpstr>
      <vt:lpstr>Office Theme</vt:lpstr>
      <vt:lpstr>Lecture 21: Work on Your Final Presentation (Part II)</vt:lpstr>
      <vt:lpstr>Final Notes!</vt:lpstr>
      <vt:lpstr>Schedule Next Week</vt:lpstr>
      <vt:lpstr>Broader Impacts in the Final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938</cp:revision>
  <dcterms:created xsi:type="dcterms:W3CDTF">2020-01-09T06:22:26Z</dcterms:created>
  <dcterms:modified xsi:type="dcterms:W3CDTF">2021-04-16T16:44:01Z</dcterms:modified>
</cp:coreProperties>
</file>