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450" r:id="rId2"/>
    <p:sldId id="457" r:id="rId3"/>
    <p:sldId id="472" r:id="rId4"/>
    <p:sldId id="474" r:id="rId5"/>
    <p:sldId id="473" r:id="rId6"/>
    <p:sldId id="475" r:id="rId7"/>
    <p:sldId id="46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3" autoAdjust="0"/>
    <p:restoredTop sz="87764" autoAdjust="0"/>
  </p:normalViewPr>
  <p:slideViewPr>
    <p:cSldViewPr snapToGrid="0" snapToObjects="1">
      <p:cViewPr varScale="1">
        <p:scale>
          <a:sx n="146" d="100"/>
          <a:sy n="146" d="100"/>
        </p:scale>
        <p:origin x="136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6" d="100"/>
          <a:sy n="126" d="100"/>
        </p:scale>
        <p:origin x="447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4/7/21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4/7/21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are going to review on other people’s comments on your prototype. Remember last week we ask each group to include a prototype section in your project website. That section is what you will present in the end of the semester. Also, we ask each group to review other groups’ prototype and give his or her feedback on the </a:t>
            </a:r>
            <a:r>
              <a:rPr lang="en-US" dirty="0" err="1"/>
              <a:t>github</a:t>
            </a:r>
            <a:r>
              <a:rPr lang="en-US" dirty="0"/>
              <a:t>. So, today we are going to review those comments.</a:t>
            </a:r>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 about what a prototype is multiple times. There are no universal rules that tell you what you need to do with your prototype. It is project-dependent. Different projects have different prototypes. A Prototype is a small type of work to demonstrate the feasibility of your proposed approach to the final goal. Put it another way, it is something you demonstrate to other people such that when they see your prototype, they believe in your proposal, and proposed technical work.</a:t>
            </a:r>
          </a:p>
          <a:p>
            <a:endParaRPr lang="en-US" dirty="0"/>
          </a:p>
          <a:p>
            <a:r>
              <a:rPr lang="en-US" dirty="0"/>
              <a:t>This is like you propose to build house, then in the final presentation you need to demonstrate you are able to build a house. You may come up with a small structure of the house even though it is still far from the final product, but at least you show me you know what the structure of a house is. It has window, it has roof, it has doors, and so on.</a:t>
            </a:r>
          </a:p>
          <a:p>
            <a:endParaRPr lang="en-US" dirty="0"/>
          </a:p>
          <a:p>
            <a:r>
              <a:rPr lang="en-US" dirty="0"/>
              <a:t>By looking at this picture, you can immediately get the sense about what a prototype is. </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385148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dirty="0"/>
              <a:t>Like I said, prototype is something you want to demonstrate to other people to show you are capable of doing this: you should approve the contract!</a:t>
            </a:r>
          </a:p>
          <a:p>
            <a:endParaRPr lang="en-US" dirty="0"/>
          </a:p>
          <a:p>
            <a:r>
              <a:rPr lang="en-US" dirty="0"/>
              <a:t>So, last two lectures, we ask each team to review other teams’ prototypes listed in their websites and provide constructive criticism on two questions. # is the prototype related to the project? Is the project convincing for you to invest?</a:t>
            </a:r>
          </a:p>
          <a:p>
            <a:endParaRPr lang="en-US" dirty="0"/>
          </a:p>
          <a:p>
            <a:r>
              <a:rPr lang="en-US" dirty="0"/>
              <a:t>Many of you gave good comments, some are harsh which is good for other teams to reflect on themselves to improve the prototype.</a:t>
            </a:r>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22710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emphasize more on the importance of peer evaluation. Prototype is built to demonstrate to others, and you need to demonstrate a prototype in a lot of situations in your future career, for example, when you want to launch a new project in a company and lead the effort of the project execution, you need to convince your manager that your idea is going to work. Then, you need to show your manager a prototype of your idea.</a:t>
            </a:r>
          </a:p>
          <a:p>
            <a:endParaRPr lang="en-US" dirty="0"/>
          </a:p>
          <a:p>
            <a:r>
              <a:rPr lang="en-US" dirty="0"/>
              <a:t>Same for launching a start-up if you have a great idea. You need to demonstrate to your potential investors about your idea and the best way to gain their trust is to have a workable prototype.</a:t>
            </a:r>
          </a:p>
          <a:p>
            <a:endParaRPr lang="en-US" dirty="0"/>
          </a:p>
          <a:p>
            <a:r>
              <a:rPr lang="en-US" dirty="0"/>
              <a:t>Or, like me, as a university faculty, I need to do a lot of new research projects and I need to get funding from different agencies to support my proposed research projects. Then I need to show them some preliminary results or prototypes such that they will believe in my proposal and give me research grant.</a:t>
            </a:r>
          </a:p>
          <a:p>
            <a:endParaRPr lang="en-US" dirty="0"/>
          </a:p>
          <a:p>
            <a:r>
              <a:rPr lang="en-US" dirty="0"/>
              <a:t>You need to let others know you can do it. By reading your proposal and prototype, I trust your technical capability and I know your proposed ideas are realistic.</a:t>
            </a:r>
          </a:p>
        </p:txBody>
      </p:sp>
      <p:sp>
        <p:nvSpPr>
          <p:cNvPr id="4" name="Slide Number Placeholder 3"/>
          <p:cNvSpPr>
            <a:spLocks noGrp="1"/>
          </p:cNvSpPr>
          <p:nvPr>
            <p:ph type="sldNum" sz="quarter" idx="5"/>
          </p:nvPr>
        </p:nvSpPr>
        <p:spPr/>
        <p:txBody>
          <a:bodyPr/>
          <a:lstStyle/>
          <a:p>
            <a:fld id="{AAE100B7-F0F0-BA4B-98D9-DC51A8C921F3}" type="slidenum">
              <a:rPr lang="en-US" smtClean="0"/>
              <a:t>5</a:t>
            </a:fld>
            <a:endParaRPr lang="en-US"/>
          </a:p>
        </p:txBody>
      </p:sp>
    </p:spTree>
    <p:extLst>
      <p:ext uri="{BB962C8B-B14F-4D97-AF65-F5344CB8AC3E}">
        <p14:creationId xmlns:p14="http://schemas.microsoft.com/office/powerpoint/2010/main" val="857585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dirty="0"/>
              <a:t>So, today, we are going to do again the group discussion. We will open 10 breakout rooms, room #1 to #9 are assigned for each team, and thesis track students will stay in room 10. Each group works together to do the following …</a:t>
            </a:r>
          </a:p>
        </p:txBody>
      </p:sp>
      <p:sp>
        <p:nvSpPr>
          <p:cNvPr id="4" name="Slide Number Placeholder 3"/>
          <p:cNvSpPr>
            <a:spLocks noGrp="1"/>
          </p:cNvSpPr>
          <p:nvPr>
            <p:ph type="sldNum" sz="quarter" idx="5"/>
          </p:nvPr>
        </p:nvSpPr>
        <p:spPr/>
        <p:txBody>
          <a:bodyPr/>
          <a:lstStyle/>
          <a:p>
            <a:fld id="{AAE100B7-F0F0-BA4B-98D9-DC51A8C921F3}" type="slidenum">
              <a:rPr lang="en-US" smtClean="0"/>
              <a:t>7</a:t>
            </a:fld>
            <a:endParaRPr lang="en-US"/>
          </a:p>
        </p:txBody>
      </p:sp>
    </p:spTree>
    <p:extLst>
      <p:ext uri="{BB962C8B-B14F-4D97-AF65-F5344CB8AC3E}">
        <p14:creationId xmlns:p14="http://schemas.microsoft.com/office/powerpoint/2010/main" val="130224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4/7/21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4/7/21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4/7/21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4/7/21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4/7/21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4/7/21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4/7/21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4/7/21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4/7/21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JfWZkEyoXdVLtHkiwOqk24G7WVhLWMCP113cSe9fgsQ/edit#gid=112363473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tah.zoom.us/j/246821441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google.com/spreadsheets/d/1JfWZkEyoXdVLtHkiwOqk24G7WVhLWMCP113cSe9fgsQ/edit#gid=1206914098" TargetMode="External"/><Relationship Id="rId5" Type="http://schemas.openxmlformats.org/officeDocument/2006/relationships/hyperlink" Target="https://my.eng.utah.edu/~cs3992/PreviousProjects.html" TargetMode="External"/><Relationship Id="rId4" Type="http://schemas.openxmlformats.org/officeDocument/2006/relationships/hyperlink" Target="https://docs.google.com/spreadsheets/d/1JfWZkEyoXdVLtHkiwOqk24G7WVhLWMCP113cSe9fgsQ/edit#gid=112363473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346054" y="287668"/>
            <a:ext cx="5987839" cy="2221397"/>
          </a:xfrm>
        </p:spPr>
        <p:txBody>
          <a:bodyPr/>
          <a:lstStyle/>
          <a:p>
            <a:r>
              <a:rPr lang="en-US" sz="4800" dirty="0"/>
              <a:t>Lecture 18: Prepare Your Final Presentation</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pic>
        <p:nvPicPr>
          <p:cNvPr id="3" name="Picture 2" descr="Business, meeting, presentation icon - Download on Iconfinder">
            <a:extLst>
              <a:ext uri="{FF2B5EF4-FFF2-40B4-BE49-F238E27FC236}">
                <a16:creationId xmlns:a16="http://schemas.microsoft.com/office/drawing/2014/main" id="{5E02C0B8-4059-AB48-8D73-FF8352744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893" y="287667"/>
            <a:ext cx="2464053" cy="246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Final Presentation</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078672"/>
          </a:xfrm>
        </p:spPr>
        <p:txBody>
          <a:bodyPr>
            <a:normAutofit/>
          </a:bodyPr>
          <a:lstStyle/>
          <a:p>
            <a:r>
              <a:rPr lang="en-US" dirty="0">
                <a:solidFill>
                  <a:srgbClr val="FF0000"/>
                </a:solidFill>
              </a:rPr>
              <a:t>Scheduled on 4/21 and 4/23</a:t>
            </a:r>
          </a:p>
          <a:p>
            <a:pPr lvl="1"/>
            <a:r>
              <a:rPr lang="en-US" dirty="0"/>
              <a:t>Two weeks from now</a:t>
            </a:r>
          </a:p>
          <a:p>
            <a:pPr lvl="1"/>
            <a:r>
              <a:rPr lang="en-US" dirty="0"/>
              <a:t>Last day of class is 4/27 (Tuesday)</a:t>
            </a:r>
          </a:p>
          <a:p>
            <a:r>
              <a:rPr lang="en-US" dirty="0"/>
              <a:t>9 project teams and 3 thesis students</a:t>
            </a:r>
          </a:p>
          <a:p>
            <a:pPr lvl="1"/>
            <a:r>
              <a:rPr lang="en-US" dirty="0"/>
              <a:t>6 presentations on 4/21</a:t>
            </a:r>
          </a:p>
          <a:p>
            <a:pPr lvl="1"/>
            <a:r>
              <a:rPr lang="en-US" dirty="0"/>
              <a:t>6 presentations on 4/23</a:t>
            </a:r>
          </a:p>
          <a:p>
            <a:r>
              <a:rPr lang="en-US" dirty="0"/>
              <a:t>Sing up your presentation slot</a:t>
            </a:r>
          </a:p>
          <a:p>
            <a:pPr lvl="1"/>
            <a:r>
              <a:rPr lang="en-US" dirty="0">
                <a:hlinkClick r:id="rId3"/>
              </a:rPr>
              <a:t>https://docs.google.com/spreadsheets/d/1JfWZkEyoXdVLtHkiwOqk24G7WVhLWMCP113cSe9fgsQ/edit#gid=1123634737</a:t>
            </a:r>
            <a:r>
              <a:rPr lang="en-US" dirty="0"/>
              <a:t> </a:t>
            </a:r>
          </a:p>
          <a:p>
            <a:pPr lvl="1"/>
            <a:r>
              <a:rPr lang="en-US" dirty="0"/>
              <a:t>Each team is given 12 mins (2 mins for Q&amp;A)</a:t>
            </a:r>
          </a:p>
        </p:txBody>
      </p:sp>
    </p:spTree>
    <p:extLst>
      <p:ext uri="{BB962C8B-B14F-4D97-AF65-F5344CB8AC3E}">
        <p14:creationId xmlns:p14="http://schemas.microsoft.com/office/powerpoint/2010/main" val="26581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What to Present?</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148399"/>
          </a:xfrm>
        </p:spPr>
        <p:txBody>
          <a:bodyPr>
            <a:normAutofit fontScale="92500" lnSpcReduction="10000"/>
          </a:bodyPr>
          <a:lstStyle/>
          <a:p>
            <a:pPr marL="331470" indent="-514350">
              <a:buFont typeface="+mj-lt"/>
              <a:buAutoNum type="arabicPeriod"/>
            </a:pPr>
            <a:r>
              <a:rPr lang="en-US" dirty="0"/>
              <a:t>Project name and team members</a:t>
            </a:r>
          </a:p>
          <a:p>
            <a:pPr lvl="1"/>
            <a:r>
              <a:rPr lang="en-US" dirty="0"/>
              <a:t>Introduce your team members briefly</a:t>
            </a:r>
          </a:p>
          <a:p>
            <a:pPr marL="331470" indent="-514350">
              <a:buFont typeface="+mj-lt"/>
              <a:buAutoNum type="arabicPeriod"/>
            </a:pPr>
            <a:r>
              <a:rPr lang="en-US" dirty="0"/>
              <a:t>Project objective</a:t>
            </a:r>
          </a:p>
          <a:p>
            <a:pPr lvl="1"/>
            <a:r>
              <a:rPr lang="en-US" dirty="0"/>
              <a:t>What are you trying to do?</a:t>
            </a:r>
          </a:p>
          <a:p>
            <a:pPr lvl="1"/>
            <a:r>
              <a:rPr lang="en-US" dirty="0">
                <a:solidFill>
                  <a:srgbClr val="FF0000"/>
                </a:solidFill>
              </a:rPr>
              <a:t>Why should people care?</a:t>
            </a:r>
          </a:p>
          <a:p>
            <a:pPr lvl="1"/>
            <a:r>
              <a:rPr lang="en-US" dirty="0"/>
              <a:t>Where is your project website?</a:t>
            </a:r>
          </a:p>
          <a:p>
            <a:pPr marL="331470" indent="-514350">
              <a:buFont typeface="+mj-lt"/>
              <a:buAutoNum type="arabicPeriod"/>
            </a:pPr>
            <a:r>
              <a:rPr lang="en-US" dirty="0"/>
              <a:t>Challenges involved in the project</a:t>
            </a:r>
          </a:p>
          <a:p>
            <a:pPr lvl="1"/>
            <a:r>
              <a:rPr lang="en-US" dirty="0"/>
              <a:t>What are software-level challenges?</a:t>
            </a:r>
          </a:p>
          <a:p>
            <a:pPr lvl="1"/>
            <a:r>
              <a:rPr lang="en-US" dirty="0"/>
              <a:t>What are hardware-level challenges?</a:t>
            </a:r>
          </a:p>
          <a:p>
            <a:pPr lvl="1"/>
            <a:r>
              <a:rPr lang="en-US" dirty="0">
                <a:solidFill>
                  <a:srgbClr val="FF0000"/>
                </a:solidFill>
              </a:rPr>
              <a:t>How are you planning to solve the challenges?</a:t>
            </a:r>
          </a:p>
          <a:p>
            <a:pPr marL="331470" indent="-514350">
              <a:buFont typeface="+mj-lt"/>
              <a:buAutoNum type="arabicPeriod"/>
            </a:pPr>
            <a:r>
              <a:rPr lang="en-US" dirty="0"/>
              <a:t>Monetary items</a:t>
            </a:r>
          </a:p>
          <a:p>
            <a:pPr lvl="1"/>
            <a:r>
              <a:rPr lang="en-US" dirty="0"/>
              <a:t>What are the items you plan to purchase?</a:t>
            </a:r>
          </a:p>
          <a:p>
            <a:pPr lvl="1"/>
            <a:r>
              <a:rPr lang="en-US" dirty="0"/>
              <a:t>What are the total budgets for the project?</a:t>
            </a:r>
          </a:p>
          <a:p>
            <a:endParaRPr lang="en-US" dirty="0"/>
          </a:p>
          <a:p>
            <a:pPr marL="0" indent="0">
              <a:buNone/>
            </a:pPr>
            <a:endParaRPr lang="en-US" dirty="0"/>
          </a:p>
          <a:p>
            <a:endParaRPr lang="en-US" dirty="0"/>
          </a:p>
        </p:txBody>
      </p:sp>
      <p:sp>
        <p:nvSpPr>
          <p:cNvPr id="7" name="Rounded Rectangular Callout 6">
            <a:extLst>
              <a:ext uri="{FF2B5EF4-FFF2-40B4-BE49-F238E27FC236}">
                <a16:creationId xmlns:a16="http://schemas.microsoft.com/office/drawing/2014/main" id="{64328637-A15B-2940-9AC0-8B087770036A}"/>
              </a:ext>
            </a:extLst>
          </p:cNvPr>
          <p:cNvSpPr/>
          <p:nvPr/>
        </p:nvSpPr>
        <p:spPr>
          <a:xfrm>
            <a:off x="6078583" y="1458931"/>
            <a:ext cx="2734491" cy="2547012"/>
          </a:xfrm>
          <a:prstGeom prst="wedgeRoundRectCallout">
            <a:avLst>
              <a:gd name="adj1" fmla="val -63454"/>
              <a:gd name="adj2" fmla="val -212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t>Organize all the items you have finished so far! Indeed, the final presentation is just an “oral version” of your project website with technical details</a:t>
            </a:r>
          </a:p>
        </p:txBody>
      </p:sp>
      <p:pic>
        <p:nvPicPr>
          <p:cNvPr id="4098" name="Picture 2" descr="Ingredient Applications | Food Business News">
            <a:extLst>
              <a:ext uri="{FF2B5EF4-FFF2-40B4-BE49-F238E27FC236}">
                <a16:creationId xmlns:a16="http://schemas.microsoft.com/office/drawing/2014/main" id="{F10E2A52-5291-6F40-B85F-282F1A6F3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249" y="290824"/>
            <a:ext cx="1450003" cy="96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5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0EC720-2007-2D45-884D-529B82B3E794}"/>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ED09F848-EB8C-A644-8354-4451B17F2B97}"/>
              </a:ext>
            </a:extLst>
          </p:cNvPr>
          <p:cNvSpPr>
            <a:spLocks noGrp="1"/>
          </p:cNvSpPr>
          <p:nvPr>
            <p:ph type="title"/>
          </p:nvPr>
        </p:nvSpPr>
        <p:spPr/>
        <p:txBody>
          <a:bodyPr/>
          <a:lstStyle/>
          <a:p>
            <a:r>
              <a:rPr lang="en-US" dirty="0"/>
              <a:t>What to Present? (cont’d)</a:t>
            </a:r>
          </a:p>
        </p:txBody>
      </p:sp>
      <p:sp>
        <p:nvSpPr>
          <p:cNvPr id="4" name="Content Placeholder 3">
            <a:extLst>
              <a:ext uri="{FF2B5EF4-FFF2-40B4-BE49-F238E27FC236}">
                <a16:creationId xmlns:a16="http://schemas.microsoft.com/office/drawing/2014/main" id="{784FB56F-1312-5E49-B126-E3E16A9ED313}"/>
              </a:ext>
            </a:extLst>
          </p:cNvPr>
          <p:cNvSpPr>
            <a:spLocks noGrp="1"/>
          </p:cNvSpPr>
          <p:nvPr>
            <p:ph idx="1"/>
          </p:nvPr>
        </p:nvSpPr>
        <p:spPr>
          <a:xfrm>
            <a:off x="628650" y="1295944"/>
            <a:ext cx="7886700" cy="5174525"/>
          </a:xfrm>
        </p:spPr>
        <p:txBody>
          <a:bodyPr>
            <a:normAutofit/>
          </a:bodyPr>
          <a:lstStyle/>
          <a:p>
            <a:pPr marL="514350" indent="-514350">
              <a:buAutoNum type="arabicPeriod" startAt="5"/>
            </a:pPr>
            <a:r>
              <a:rPr lang="en-US" dirty="0"/>
              <a:t>Execution plan in the next semester</a:t>
            </a:r>
          </a:p>
          <a:p>
            <a:pPr lvl="1"/>
            <a:r>
              <a:rPr lang="en-US" dirty="0"/>
              <a:t>What are the job distribution? </a:t>
            </a:r>
          </a:p>
          <a:p>
            <a:pPr lvl="2"/>
            <a:r>
              <a:rPr lang="en-US" dirty="0"/>
              <a:t>Who is doing what work?</a:t>
            </a:r>
          </a:p>
          <a:p>
            <a:pPr lvl="2"/>
            <a:r>
              <a:rPr lang="en-US" dirty="0"/>
              <a:t>What are the expertise of each team member?</a:t>
            </a:r>
          </a:p>
          <a:p>
            <a:pPr lvl="1"/>
            <a:r>
              <a:rPr lang="en-US" dirty="0"/>
              <a:t>How do you collaborate with each other?</a:t>
            </a:r>
          </a:p>
          <a:p>
            <a:pPr lvl="1"/>
            <a:r>
              <a:rPr lang="en-US" dirty="0"/>
              <a:t>How do you keep track of the project progress?</a:t>
            </a:r>
          </a:p>
          <a:p>
            <a:pPr marL="514350" indent="-514350">
              <a:buAutoNum type="arabicPeriod" startAt="5"/>
            </a:pPr>
            <a:r>
              <a:rPr lang="en-US" dirty="0"/>
              <a:t>Prototype you have achieved in this semester</a:t>
            </a:r>
          </a:p>
          <a:p>
            <a:pPr lvl="1"/>
            <a:r>
              <a:rPr lang="en-US" dirty="0"/>
              <a:t>What is the prototype you have accomplished?</a:t>
            </a:r>
          </a:p>
          <a:p>
            <a:pPr lvl="2"/>
            <a:r>
              <a:rPr lang="en-US" dirty="0"/>
              <a:t>Can be pieces of software or hardware or research survey</a:t>
            </a:r>
          </a:p>
          <a:p>
            <a:pPr lvl="1"/>
            <a:r>
              <a:rPr lang="en-US" dirty="0"/>
              <a:t>Why is this prototype related to your proposed goal?</a:t>
            </a:r>
          </a:p>
          <a:p>
            <a:pPr lvl="1"/>
            <a:r>
              <a:rPr lang="en-US" dirty="0"/>
              <a:t>How will you extend the prototype to the final product?</a:t>
            </a:r>
          </a:p>
          <a:p>
            <a:pPr marL="0" indent="0">
              <a:buNone/>
            </a:pPr>
            <a:endParaRPr lang="en-US" dirty="0"/>
          </a:p>
          <a:p>
            <a:pPr marL="0" indent="0">
              <a:buNone/>
            </a:pPr>
            <a:endParaRPr lang="en-US" dirty="0"/>
          </a:p>
        </p:txBody>
      </p:sp>
      <p:pic>
        <p:nvPicPr>
          <p:cNvPr id="6" name="Picture 2" descr="Ingredient Applications | Food Business News">
            <a:extLst>
              <a:ext uri="{FF2B5EF4-FFF2-40B4-BE49-F238E27FC236}">
                <a16:creationId xmlns:a16="http://schemas.microsoft.com/office/drawing/2014/main" id="{3740AD78-6986-5A48-A556-A6A52D039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249" y="290824"/>
            <a:ext cx="1450003" cy="96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9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C74C9-362C-A546-9C77-41FB298942D0}"/>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BD9FAB15-5995-BB47-A800-79C378143294}"/>
              </a:ext>
            </a:extLst>
          </p:cNvPr>
          <p:cNvSpPr>
            <a:spLocks noGrp="1"/>
          </p:cNvSpPr>
          <p:nvPr>
            <p:ph type="title"/>
          </p:nvPr>
        </p:nvSpPr>
        <p:spPr/>
        <p:txBody>
          <a:bodyPr/>
          <a:lstStyle/>
          <a:p>
            <a:r>
              <a:rPr lang="en-US" dirty="0"/>
              <a:t>From My Perspective</a:t>
            </a:r>
          </a:p>
        </p:txBody>
      </p:sp>
      <p:sp>
        <p:nvSpPr>
          <p:cNvPr id="4" name="Content Placeholder 3">
            <a:extLst>
              <a:ext uri="{FF2B5EF4-FFF2-40B4-BE49-F238E27FC236}">
                <a16:creationId xmlns:a16="http://schemas.microsoft.com/office/drawing/2014/main" id="{D09D6756-94DA-7B4B-815D-C96A414B685C}"/>
              </a:ext>
            </a:extLst>
          </p:cNvPr>
          <p:cNvSpPr>
            <a:spLocks noGrp="1"/>
          </p:cNvSpPr>
          <p:nvPr>
            <p:ph idx="1"/>
          </p:nvPr>
        </p:nvSpPr>
        <p:spPr>
          <a:xfrm>
            <a:off x="628650" y="1295944"/>
            <a:ext cx="7886700" cy="5404754"/>
          </a:xfrm>
        </p:spPr>
        <p:txBody>
          <a:bodyPr/>
          <a:lstStyle/>
          <a:p>
            <a:r>
              <a:rPr lang="en-US" dirty="0"/>
              <a:t>By end the your presentation, I should know:</a:t>
            </a:r>
          </a:p>
          <a:p>
            <a:pPr lvl="1"/>
            <a:r>
              <a:rPr lang="en-US" dirty="0"/>
              <a:t>Your project idea is clear</a:t>
            </a:r>
          </a:p>
          <a:p>
            <a:pPr lvl="1"/>
            <a:r>
              <a:rPr lang="en-US" dirty="0"/>
              <a:t>Your project matters to the society </a:t>
            </a:r>
          </a:p>
          <a:p>
            <a:pPr lvl="1"/>
            <a:r>
              <a:rPr lang="en-US" dirty="0"/>
              <a:t>Your project team has the complementary skill sets</a:t>
            </a:r>
          </a:p>
          <a:p>
            <a:pPr lvl="1"/>
            <a:r>
              <a:rPr lang="en-US" dirty="0"/>
              <a:t>Your project challenges are important </a:t>
            </a:r>
          </a:p>
          <a:p>
            <a:pPr lvl="1"/>
            <a:r>
              <a:rPr lang="en-US" dirty="0"/>
              <a:t>Your project budget makes sense (e.g., not like $1M)</a:t>
            </a:r>
          </a:p>
          <a:p>
            <a:pPr lvl="1"/>
            <a:r>
              <a:rPr lang="en-US" dirty="0"/>
              <a:t>Your project work distribution is fair</a:t>
            </a:r>
          </a:p>
          <a:p>
            <a:pPr lvl="1"/>
            <a:r>
              <a:rPr lang="en-US" dirty="0"/>
              <a:t>Your project prototype is adequate towards the goal</a:t>
            </a:r>
          </a:p>
          <a:p>
            <a:pPr lvl="1"/>
            <a:r>
              <a:rPr lang="en-US" dirty="0"/>
              <a:t>Your project will be successful in the next semester</a:t>
            </a:r>
          </a:p>
          <a:p>
            <a:r>
              <a:rPr lang="en-US" dirty="0"/>
              <a:t>Simply put, your presentation is successful:</a:t>
            </a:r>
          </a:p>
          <a:p>
            <a:pPr lvl="1"/>
            <a:r>
              <a:rPr lang="en-US" dirty="0"/>
              <a:t>If I have $1M, I will invest in your team</a:t>
            </a:r>
          </a:p>
          <a:p>
            <a:endParaRPr lang="en-US" dirty="0"/>
          </a:p>
        </p:txBody>
      </p:sp>
      <p:pic>
        <p:nvPicPr>
          <p:cNvPr id="3074" name="Picture 2" descr="Specific Image Stock Illustrations – 41,582 Specific Image Stock  Illustrations, Vectors &amp; Clipart - Dreamstime">
            <a:extLst>
              <a:ext uri="{FF2B5EF4-FFF2-40B4-BE49-F238E27FC236}">
                <a16:creationId xmlns:a16="http://schemas.microsoft.com/office/drawing/2014/main" id="{DA7836F2-3C0D-0F46-82BF-D26C9C131C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63" b="21190"/>
          <a:stretch/>
        </p:blipFill>
        <p:spPr bwMode="auto">
          <a:xfrm>
            <a:off x="7030420" y="263565"/>
            <a:ext cx="1660009" cy="96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95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34FF8A-D53E-0A46-9477-11A314C7116D}"/>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8F622707-28CF-DC4A-B5AF-CE73287A4F75}"/>
              </a:ext>
            </a:extLst>
          </p:cNvPr>
          <p:cNvSpPr>
            <a:spLocks noGrp="1"/>
          </p:cNvSpPr>
          <p:nvPr>
            <p:ph type="title"/>
          </p:nvPr>
        </p:nvSpPr>
        <p:spPr/>
        <p:txBody>
          <a:bodyPr/>
          <a:lstStyle/>
          <a:p>
            <a:r>
              <a:rPr lang="en-US" dirty="0"/>
              <a:t>Three Key Ingredients</a:t>
            </a:r>
          </a:p>
        </p:txBody>
      </p:sp>
      <p:sp>
        <p:nvSpPr>
          <p:cNvPr id="4" name="Content Placeholder 3">
            <a:extLst>
              <a:ext uri="{FF2B5EF4-FFF2-40B4-BE49-F238E27FC236}">
                <a16:creationId xmlns:a16="http://schemas.microsoft.com/office/drawing/2014/main" id="{3F1058C8-0A45-0F41-BF0A-22815F0F2DCF}"/>
              </a:ext>
            </a:extLst>
          </p:cNvPr>
          <p:cNvSpPr>
            <a:spLocks noGrp="1"/>
          </p:cNvSpPr>
          <p:nvPr>
            <p:ph idx="1"/>
          </p:nvPr>
        </p:nvSpPr>
        <p:spPr>
          <a:xfrm>
            <a:off x="628650" y="1295944"/>
            <a:ext cx="7886700" cy="5165816"/>
          </a:xfrm>
        </p:spPr>
        <p:txBody>
          <a:bodyPr/>
          <a:lstStyle/>
          <a:p>
            <a:r>
              <a:rPr lang="en-US" dirty="0"/>
              <a:t>Deliver your killer opener</a:t>
            </a:r>
          </a:p>
          <a:p>
            <a:pPr lvl="1"/>
            <a:r>
              <a:rPr lang="en-US" dirty="0"/>
              <a:t>Your project idea should be the main “</a:t>
            </a:r>
            <a:r>
              <a:rPr lang="en-US" dirty="0">
                <a:solidFill>
                  <a:srgbClr val="FF0000"/>
                </a:solidFill>
              </a:rPr>
              <a:t>hook</a:t>
            </a:r>
            <a:r>
              <a:rPr lang="en-US" dirty="0"/>
              <a:t>”</a:t>
            </a:r>
          </a:p>
          <a:p>
            <a:pPr lvl="1"/>
            <a:r>
              <a:rPr lang="en-US" dirty="0"/>
              <a:t>If the audience are not interested in your idea or are not convinced why it is important, mostly likely they will start drifting for the rest of your talk …</a:t>
            </a:r>
          </a:p>
          <a:p>
            <a:r>
              <a:rPr lang="en-US" dirty="0"/>
              <a:t>Show your project challenges</a:t>
            </a:r>
          </a:p>
          <a:p>
            <a:pPr lvl="1"/>
            <a:r>
              <a:rPr lang="en-US" dirty="0"/>
              <a:t>The audience wants to know why is your project difficult, not something they can get offline easily</a:t>
            </a:r>
          </a:p>
          <a:p>
            <a:r>
              <a:rPr lang="en-US" dirty="0"/>
              <a:t>Demonstrate your team’s qualification</a:t>
            </a:r>
          </a:p>
          <a:p>
            <a:pPr lvl="1"/>
            <a:r>
              <a:rPr lang="en-US" dirty="0"/>
              <a:t>The audience needs to know you are the best team to conduct the project – so they will be willing to invest in your team</a:t>
            </a:r>
          </a:p>
        </p:txBody>
      </p:sp>
      <p:pic>
        <p:nvPicPr>
          <p:cNvPr id="2052" name="Picture 4" descr="A Guide to Fishing Hook Sizes and Types | BadAngling">
            <a:extLst>
              <a:ext uri="{FF2B5EF4-FFF2-40B4-BE49-F238E27FC236}">
                <a16:creationId xmlns:a16="http://schemas.microsoft.com/office/drawing/2014/main" id="{DD4BBBBD-BC41-1A4A-AF59-2668608A0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555" y="270945"/>
            <a:ext cx="1725028" cy="129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49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Seeing is Believing</a:t>
            </a:r>
          </a:p>
        </p:txBody>
      </p:sp>
      <p:sp>
        <p:nvSpPr>
          <p:cNvPr id="5" name="Content Placeholder 4">
            <a:extLst>
              <a:ext uri="{FF2B5EF4-FFF2-40B4-BE49-F238E27FC236}">
                <a16:creationId xmlns:a16="http://schemas.microsoft.com/office/drawing/2014/main" id="{84096DE9-9799-264E-B734-06E0E3E81F5D}"/>
              </a:ext>
            </a:extLst>
          </p:cNvPr>
          <p:cNvSpPr>
            <a:spLocks noGrp="1"/>
          </p:cNvSpPr>
          <p:nvPr>
            <p:ph idx="1"/>
          </p:nvPr>
        </p:nvSpPr>
        <p:spPr>
          <a:xfrm>
            <a:off x="628650" y="1295943"/>
            <a:ext cx="7886700" cy="5322571"/>
          </a:xfrm>
        </p:spPr>
        <p:txBody>
          <a:bodyPr>
            <a:normAutofit fontScale="92500"/>
          </a:bodyPr>
          <a:lstStyle/>
          <a:p>
            <a:r>
              <a:rPr lang="en-US" dirty="0"/>
              <a:t>We have opened 10 breakout rooms</a:t>
            </a:r>
          </a:p>
          <a:p>
            <a:pPr lvl="1"/>
            <a:r>
              <a:rPr lang="en-US" dirty="0"/>
              <a:t>Zoom: </a:t>
            </a:r>
            <a:r>
              <a:rPr lang="en-US" dirty="0">
                <a:hlinkClick r:id="rId3"/>
              </a:rPr>
              <a:t>https://utah.zoom.us/j/2468214418</a:t>
            </a:r>
            <a:r>
              <a:rPr lang="en-US" dirty="0"/>
              <a:t> </a:t>
            </a:r>
          </a:p>
          <a:p>
            <a:pPr lvl="1"/>
            <a:r>
              <a:rPr lang="en-US" dirty="0"/>
              <a:t>1-9 are assigned for each team</a:t>
            </a:r>
          </a:p>
          <a:p>
            <a:pPr lvl="1"/>
            <a:r>
              <a:rPr lang="en-US" dirty="0"/>
              <a:t>Thesis track students are in room 10</a:t>
            </a:r>
          </a:p>
          <a:p>
            <a:r>
              <a:rPr lang="en-US" dirty="0"/>
              <a:t>Each group works together to do the following:</a:t>
            </a:r>
          </a:p>
          <a:p>
            <a:pPr lvl="1"/>
            <a:r>
              <a:rPr lang="en-US" dirty="0"/>
              <a:t>Sign up your presentation slot first! </a:t>
            </a:r>
            <a:r>
              <a:rPr lang="en-US" dirty="0">
                <a:hlinkClick r:id="rId4"/>
              </a:rPr>
              <a:t>https://docs.google.com/spreadsheets/d/1JfWZkEyoXdVLtHkiwOqk24G7WVhLWMCP113cSe9fgsQ/edit#gid=1123634737</a:t>
            </a:r>
            <a:r>
              <a:rPr lang="en-US" dirty="0"/>
              <a:t> </a:t>
            </a:r>
          </a:p>
          <a:p>
            <a:pPr lvl="1"/>
            <a:r>
              <a:rPr lang="en-US" dirty="0"/>
              <a:t>Surf the past project presentations: </a:t>
            </a:r>
          </a:p>
          <a:p>
            <a:pPr lvl="2"/>
            <a:r>
              <a:rPr lang="en-US" dirty="0">
                <a:hlinkClick r:id="rId5"/>
              </a:rPr>
              <a:t>https://my.eng.utah.edu/~cs3992/PreviousProjects.html</a:t>
            </a:r>
            <a:r>
              <a:rPr lang="en-US" dirty="0"/>
              <a:t> </a:t>
            </a:r>
          </a:p>
          <a:p>
            <a:pPr lvl="1"/>
            <a:r>
              <a:rPr lang="en-US" dirty="0"/>
              <a:t>Select Your Favorite “Final Proposal Presentation” in 2012</a:t>
            </a:r>
          </a:p>
          <a:p>
            <a:pPr lvl="2"/>
            <a:r>
              <a:rPr lang="en-US" dirty="0">
                <a:hlinkClick r:id="rId6"/>
              </a:rPr>
              <a:t>https://docs.google.com/spreadsheets/d/1JfWZkEyoXdVLtHkiwOqk24G7WVhLWMCP113cSe9fgsQ/edit#gid=1206914098</a:t>
            </a:r>
            <a:r>
              <a:rPr lang="en-US" dirty="0"/>
              <a:t> </a:t>
            </a:r>
          </a:p>
          <a:p>
            <a:pPr lvl="2"/>
            <a:r>
              <a:rPr lang="en-US" dirty="0"/>
              <a:t>Write down your reason why it is your favorite</a:t>
            </a:r>
          </a:p>
          <a:p>
            <a:endParaRPr lang="en-US" dirty="0"/>
          </a:p>
          <a:p>
            <a:pPr lvl="1"/>
            <a:endParaRPr lang="en-US" dirty="0">
              <a:solidFill>
                <a:srgbClr val="FF0000"/>
              </a:solidFill>
            </a:endParaRPr>
          </a:p>
        </p:txBody>
      </p:sp>
    </p:spTree>
    <p:extLst>
      <p:ext uri="{BB962C8B-B14F-4D97-AF65-F5344CB8AC3E}">
        <p14:creationId xmlns:p14="http://schemas.microsoft.com/office/powerpoint/2010/main" val="56190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5865</TotalTime>
  <Words>1279</Words>
  <Application>Microsoft Macintosh PowerPoint</Application>
  <PresentationFormat>On-screen Show (4:3)</PresentationFormat>
  <Paragraphs>105</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San Serif</vt:lpstr>
      <vt:lpstr>San Serif</vt:lpstr>
      <vt:lpstr>Sen sarif</vt:lpstr>
      <vt:lpstr>Arial</vt:lpstr>
      <vt:lpstr>Calibri</vt:lpstr>
      <vt:lpstr>Wingdings</vt:lpstr>
      <vt:lpstr>Office Theme</vt:lpstr>
      <vt:lpstr>Lecture 18: Prepare Your Final Presentation</vt:lpstr>
      <vt:lpstr>Final Presentation</vt:lpstr>
      <vt:lpstr>What to Present?</vt:lpstr>
      <vt:lpstr>What to Present? (cont’d)</vt:lpstr>
      <vt:lpstr>From My Perspective</vt:lpstr>
      <vt:lpstr>Three Key Ingredients</vt:lpstr>
      <vt:lpstr>Seeing is Believing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887</cp:revision>
  <dcterms:created xsi:type="dcterms:W3CDTF">2020-01-09T06:22:26Z</dcterms:created>
  <dcterms:modified xsi:type="dcterms:W3CDTF">2021-04-07T17:03:37Z</dcterms:modified>
</cp:coreProperties>
</file>