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450" r:id="rId2"/>
    <p:sldId id="585" r:id="rId3"/>
    <p:sldId id="451" r:id="rId4"/>
    <p:sldId id="452" r:id="rId5"/>
    <p:sldId id="586" r:id="rId6"/>
    <p:sldId id="587" r:id="rId7"/>
    <p:sldId id="580" r:id="rId8"/>
    <p:sldId id="581" r:id="rId9"/>
    <p:sldId id="582" r:id="rId10"/>
    <p:sldId id="588" r:id="rId11"/>
    <p:sldId id="5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32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autoAdjust="0"/>
    <p:restoredTop sz="94717" autoAdjust="0"/>
  </p:normalViewPr>
  <p:slideViewPr>
    <p:cSldViewPr snapToGrid="0" snapToObjects="1">
      <p:cViewPr varScale="1">
        <p:scale>
          <a:sx n="181" d="100"/>
          <a:sy n="181" d="100"/>
        </p:scale>
        <p:origin x="76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276" d="100"/>
          <a:sy n="276" d="100"/>
        </p:scale>
        <p:origin x="1720" y="-11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CF7C78-A87B-9B4D-A9D1-7364E5DA120C}" type="datetime1">
              <a:rPr lang="en-US" smtClean="0"/>
              <a:t>8/23/21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5DE9D-0A37-8441-8B4F-F3BACD0F69DA}" type="slidenum">
              <a:rPr lang="en-US" smtClean="0"/>
              <a:t>‹#›</a:t>
            </a:fld>
            <a:endParaRPr lang="en-US"/>
          </a:p>
        </p:txBody>
      </p:sp>
    </p:spTree>
    <p:extLst>
      <p:ext uri="{BB962C8B-B14F-4D97-AF65-F5344CB8AC3E}">
        <p14:creationId xmlns:p14="http://schemas.microsoft.com/office/powerpoint/2010/main" val="981337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A2943-DE60-F34D-A49E-8FF3146C7A9A}" type="datetime1">
              <a:rPr lang="en-US" smtClean="0"/>
              <a:t>8/23/21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100B7-F0F0-BA4B-98D9-DC51A8C921F3}" type="slidenum">
              <a:rPr lang="en-US" smtClean="0"/>
              <a:t>‹#›</a:t>
            </a:fld>
            <a:endParaRPr lang="en-US"/>
          </a:p>
        </p:txBody>
      </p:sp>
    </p:spTree>
    <p:extLst>
      <p:ext uri="{BB962C8B-B14F-4D97-AF65-F5344CB8AC3E}">
        <p14:creationId xmlns:p14="http://schemas.microsoft.com/office/powerpoint/2010/main" val="11398734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Welcome to CS 3992 Computer Engineering Senior Project Design. I am the course instructor Tsung-Wei Huang, and you can just call me TW, which is much easier to remember. </a:t>
            </a:r>
          </a:p>
          <a:p>
            <a:endParaRPr lang="en-US" dirty="0"/>
          </a:p>
          <a:p>
            <a:r>
              <a:rPr lang="en-US" dirty="0"/>
              <a:t>I am faculty member at the ECE department and my research helps parallel programming easier to handle. And, thanks for taking this course and I believe everyone is forced to do that. </a:t>
            </a:r>
          </a:p>
          <a:p>
            <a:endParaRPr lang="en-US" dirty="0"/>
          </a:p>
          <a:p>
            <a:r>
              <a:rPr lang="en-US" dirty="0"/>
              <a:t>I believe it is quite challenging this semester because I know many of you are suffering from the difficult situations due to COVID-19. The course is going to be in-person because we need you to be here to know each other so you can form teams. Its very difficult to find a team member without sitting in a room to know each other. </a:t>
            </a:r>
          </a:p>
          <a:p>
            <a:endParaRPr lang="en-US" dirty="0"/>
          </a:p>
          <a:p>
            <a:r>
              <a:rPr lang="en-US" dirty="0"/>
              <a:t>Keep in mind, we will need to follow the COVID-19 policy imposed by the university. This means, you need to wear masks and keep social distance.</a:t>
            </a:r>
          </a:p>
        </p:txBody>
      </p:sp>
      <p:sp>
        <p:nvSpPr>
          <p:cNvPr id="4" name="Slide Number Placeholder 3"/>
          <p:cNvSpPr>
            <a:spLocks noGrp="1"/>
          </p:cNvSpPr>
          <p:nvPr>
            <p:ph type="sldNum" sz="quarter" idx="5"/>
          </p:nvPr>
        </p:nvSpPr>
        <p:spPr/>
        <p:txBody>
          <a:bodyPr/>
          <a:lstStyle/>
          <a:p>
            <a:fld id="{AAE100B7-F0F0-BA4B-98D9-DC51A8C921F3}" type="slidenum">
              <a:rPr lang="en-US" smtClean="0"/>
              <a:t>1</a:t>
            </a:fld>
            <a:endParaRPr lang="en-US"/>
          </a:p>
        </p:txBody>
      </p:sp>
    </p:spTree>
    <p:extLst>
      <p:ext uri="{BB962C8B-B14F-4D97-AF65-F5344CB8AC3E}">
        <p14:creationId xmlns:p14="http://schemas.microsoft.com/office/powerpoint/2010/main" val="19007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logistics. We have only one instructor and that is me. We will have one TA, Yasin; Yasin, would you please say hello to everyone and introduce yourself? I have put down our emails so you can reach out to us if you have any questions.</a:t>
            </a:r>
          </a:p>
          <a:p>
            <a:endParaRPr lang="en-US" dirty="0"/>
          </a:p>
          <a:p>
            <a:r>
              <a:rPr lang="en-US" dirty="0"/>
              <a:t>The main class takes place twice weekly. We will not have lectures all the week but in the first several weeks when I need to introduce the ideas of the course, ask you to give elevator pitch to let other students know you more, and present your proposal. </a:t>
            </a:r>
          </a:p>
          <a:p>
            <a:endParaRPr lang="en-US" dirty="0"/>
          </a:p>
          <a:p>
            <a:r>
              <a:rPr lang="en-US" dirty="0"/>
              <a:t>Most of the time will be offline and scheduled individual group meeting for me to understand your progress and give you advice.</a:t>
            </a:r>
          </a:p>
          <a:p>
            <a:endParaRPr lang="en-US" dirty="0"/>
          </a:p>
          <a:p>
            <a:r>
              <a:rPr lang="en-US" dirty="0"/>
              <a:t>You can find me at my office MEB 2124, pretty much every day I will be there. You can also email me to schedule an appointment so we can meet in person or do it virtually through zoom.</a:t>
            </a:r>
          </a:p>
          <a:p>
            <a:endParaRPr lang="en-US" dirty="0"/>
          </a:p>
          <a:p>
            <a:r>
              <a:rPr lang="en-US" dirty="0"/>
              <a:t>Webpage. We will use GitHub to manage the class. You can go visit the page or find the link at the my website. You can check out the class materials from the repository. We use GitHub because it allows everybody to easily keep track of all changes and updates to the class materials. </a:t>
            </a:r>
          </a:p>
        </p:txBody>
      </p:sp>
      <p:sp>
        <p:nvSpPr>
          <p:cNvPr id="4" name="Slide Number Placeholder 3"/>
          <p:cNvSpPr>
            <a:spLocks noGrp="1"/>
          </p:cNvSpPr>
          <p:nvPr>
            <p:ph type="sldNum" sz="quarter" idx="5"/>
          </p:nvPr>
        </p:nvSpPr>
        <p:spPr/>
        <p:txBody>
          <a:bodyPr/>
          <a:lstStyle/>
          <a:p>
            <a:fld id="{AAE100B7-F0F0-BA4B-98D9-DC51A8C921F3}" type="slidenum">
              <a:rPr lang="en-US" smtClean="0"/>
              <a:t>3</a:t>
            </a:fld>
            <a:endParaRPr lang="en-US"/>
          </a:p>
        </p:txBody>
      </p:sp>
    </p:spTree>
    <p:extLst>
      <p:ext uri="{BB962C8B-B14F-4D97-AF65-F5344CB8AC3E}">
        <p14:creationId xmlns:p14="http://schemas.microsoft.com/office/powerpoint/2010/main" val="2396083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scoring, there will be a total of 100 points going to assignment. Since this is a project-driven course, all the assignments are designed to be eventually helping you complete the project. Most of them are discussion-based, and I don’t think there is a way or a necessity to cheat.</a:t>
            </a:r>
          </a:p>
          <a:p>
            <a:endParaRPr lang="en-US" dirty="0"/>
          </a:p>
          <a:p>
            <a:r>
              <a:rPr lang="en-US" dirty="0"/>
              <a:t>We have totally seven items to your final grade.</a:t>
            </a:r>
          </a:p>
        </p:txBody>
      </p:sp>
      <p:sp>
        <p:nvSpPr>
          <p:cNvPr id="4" name="Slide Number Placeholder 3"/>
          <p:cNvSpPr>
            <a:spLocks noGrp="1"/>
          </p:cNvSpPr>
          <p:nvPr>
            <p:ph type="sldNum" sz="quarter" idx="5"/>
          </p:nvPr>
        </p:nvSpPr>
        <p:spPr/>
        <p:txBody>
          <a:bodyPr/>
          <a:lstStyle/>
          <a:p>
            <a:fld id="{AAE100B7-F0F0-BA4B-98D9-DC51A8C921F3}" type="slidenum">
              <a:rPr lang="en-US" smtClean="0"/>
              <a:t>4</a:t>
            </a:fld>
            <a:endParaRPr lang="en-US"/>
          </a:p>
        </p:txBody>
      </p:sp>
    </p:spTree>
    <p:extLst>
      <p:ext uri="{BB962C8B-B14F-4D97-AF65-F5344CB8AC3E}">
        <p14:creationId xmlns:p14="http://schemas.microsoft.com/office/powerpoint/2010/main" val="107095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way to understand what you need to accomplish in this two-semester-long course is to look at the outcome from previous students.</a:t>
            </a:r>
          </a:p>
        </p:txBody>
      </p:sp>
      <p:sp>
        <p:nvSpPr>
          <p:cNvPr id="4" name="Slide Number Placeholder 3"/>
          <p:cNvSpPr>
            <a:spLocks noGrp="1"/>
          </p:cNvSpPr>
          <p:nvPr>
            <p:ph type="sldNum" sz="quarter" idx="5"/>
          </p:nvPr>
        </p:nvSpPr>
        <p:spPr/>
        <p:txBody>
          <a:bodyPr/>
          <a:lstStyle/>
          <a:p>
            <a:fld id="{AAE100B7-F0F0-BA4B-98D9-DC51A8C921F3}" type="slidenum">
              <a:rPr lang="en-US" smtClean="0"/>
              <a:t>7</a:t>
            </a:fld>
            <a:endParaRPr lang="en-US"/>
          </a:p>
        </p:txBody>
      </p:sp>
    </p:spTree>
    <p:extLst>
      <p:ext uri="{BB962C8B-B14F-4D97-AF65-F5344CB8AC3E}">
        <p14:creationId xmlns:p14="http://schemas.microsoft.com/office/powerpoint/2010/main" val="1773853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would like to explain briefly each assignment in the following slides. Keep in mind, each assignment is designed to help you more understand what you need to do and give you enough equipment and power to accomplish your senior design project.</a:t>
            </a:r>
          </a:p>
          <a:p>
            <a:endParaRPr lang="en-US" dirty="0"/>
          </a:p>
          <a:p>
            <a:r>
              <a:rPr lang="en-US" dirty="0"/>
              <a:t>Assignment 1: Engineering evaluation, due next Wed 11:59 pm. This assignment has two parts, part 1 is to </a:t>
            </a:r>
            <a:r>
              <a:rPr lang="en-US" dirty="0" err="1"/>
              <a:t>identiy</a:t>
            </a:r>
            <a:r>
              <a:rPr lang="en-US" dirty="0"/>
              <a:t> …</a:t>
            </a:r>
          </a:p>
          <a:p>
            <a:endParaRPr lang="en-US" dirty="0"/>
          </a:p>
          <a:p>
            <a:pPr algn="l"/>
            <a:r>
              <a:rPr lang="en-US" dirty="0"/>
              <a:t>The idea is: E</a:t>
            </a:r>
            <a:r>
              <a:rPr lang="en-US" b="0" i="0" dirty="0">
                <a:solidFill>
                  <a:srgbClr val="24292E"/>
                </a:solidFill>
                <a:effectLst/>
                <a:latin typeface="-apple-system"/>
              </a:rPr>
              <a:t>ngineers improve the life of those in the world around them by improving interfaces, adding capabilities, and fixing things that are broken. For this assignment you will observe the every day world around you and determine what you, as a computer engineer, could do to improve it. Carry a note pad or cell phone and make notes of all the things that you observe over the next week. Turn in a report of identifying the improvement and sketch out your initial thoughts on how you would engineer a solution. The solutions should be realistic and feasible. Practice problem solving at a high level of abstraction and general project planning.</a:t>
            </a:r>
          </a:p>
          <a:p>
            <a:pPr algn="l"/>
            <a:r>
              <a:rPr lang="en-US" b="0" i="0" dirty="0">
                <a:solidFill>
                  <a:srgbClr val="24292E"/>
                </a:solidFill>
                <a:effectLst/>
                <a:latin typeface="-apple-system"/>
              </a:rPr>
              <a:t>You will be graded on the problems set you identify, the problems having engineering solutions that you can identify, and your ability to define a reasonable project solution approach and effort estimate.</a:t>
            </a:r>
          </a:p>
          <a:p>
            <a:endParaRPr lang="en-US" dirty="0"/>
          </a:p>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8</a:t>
            </a:fld>
            <a:endParaRPr lang="en-US"/>
          </a:p>
        </p:txBody>
      </p:sp>
    </p:spTree>
    <p:extLst>
      <p:ext uri="{BB962C8B-B14F-4D97-AF65-F5344CB8AC3E}">
        <p14:creationId xmlns:p14="http://schemas.microsoft.com/office/powerpoint/2010/main" val="1464018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0" dirty="0">
                <a:solidFill>
                  <a:srgbClr val="24292E"/>
                </a:solidFill>
                <a:effectLst/>
                <a:latin typeface="-apple-system"/>
              </a:rPr>
              <a:t>Create a short resume and quick elevator speech (no slides) that describe why other students in the senior project section would want to "hire" you into their team. Include the engineering skills that you enjoy and that you feel you excel at. You may also want to include areas where you have interest in growth and learning. List any time or accessibility constraints you might have. These would include that you already have a team and your project is half done, you have a work schedule that limits availability, etc. Also, provide a quick overview of interesting design ideas that you are keen to pursue.</a:t>
            </a: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9</a:t>
            </a:fld>
            <a:endParaRPr lang="en-US"/>
          </a:p>
        </p:txBody>
      </p:sp>
    </p:spTree>
    <p:extLst>
      <p:ext uri="{BB962C8B-B14F-4D97-AF65-F5344CB8AC3E}">
        <p14:creationId xmlns:p14="http://schemas.microsoft.com/office/powerpoint/2010/main" val="393889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kindly ask everyone of you to register for a GitHub account. Once you register for a GitHub account, you can log in your page, go to the class GitHub page, and watch the repository. You will be able to see a link on the top-right page for you to click on to watch the page so you can receive all updates, including ...</a:t>
            </a:r>
          </a:p>
          <a:p>
            <a:endParaRPr lang="en-US" dirty="0"/>
          </a:p>
          <a:p>
            <a:r>
              <a:rPr lang="en-US" dirty="0"/>
              <a:t>It is very important you get familiarized with the GitHub. This is probably the most popular open source repository for you to store your software and hardware project. And GitHub provides many easy access to, for example, keep track of progress, updates, modification, and so on. We will also ask you later on to create personal pages for your resume and set up a project repository in GitHub. </a:t>
            </a:r>
          </a:p>
          <a:p>
            <a:endParaRPr lang="en-US" dirty="0"/>
          </a:p>
          <a:p>
            <a:r>
              <a:rPr lang="en-US" dirty="0"/>
              <a:t>Everything in GitHub is free.</a:t>
            </a:r>
          </a:p>
          <a:p>
            <a:endParaRPr lang="en-US" dirty="0"/>
          </a:p>
          <a:p>
            <a:r>
              <a:rPr lang="en-US" dirty="0"/>
              <a:t>For assignment, you will need to turn in them through Canvas because Canvas requires log in and we can keep many data confidential like your grades.</a:t>
            </a:r>
          </a:p>
        </p:txBody>
      </p:sp>
      <p:sp>
        <p:nvSpPr>
          <p:cNvPr id="4" name="Slide Number Placeholder 3"/>
          <p:cNvSpPr>
            <a:spLocks noGrp="1"/>
          </p:cNvSpPr>
          <p:nvPr>
            <p:ph type="sldNum" sz="quarter" idx="5"/>
          </p:nvPr>
        </p:nvSpPr>
        <p:spPr/>
        <p:txBody>
          <a:bodyPr/>
          <a:lstStyle/>
          <a:p>
            <a:fld id="{AAE100B7-F0F0-BA4B-98D9-DC51A8C921F3}" type="slidenum">
              <a:rPr lang="en-US" smtClean="0"/>
              <a:t>11</a:t>
            </a:fld>
            <a:endParaRPr lang="en-US"/>
          </a:p>
        </p:txBody>
      </p:sp>
    </p:spTree>
    <p:extLst>
      <p:ext uri="{BB962C8B-B14F-4D97-AF65-F5344CB8AC3E}">
        <p14:creationId xmlns:p14="http://schemas.microsoft.com/office/powerpoint/2010/main" val="308176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330" y="993458"/>
            <a:ext cx="7980533" cy="1362075"/>
          </a:xfrm>
        </p:spPr>
        <p:txBody>
          <a:bodyPr anchor="t"/>
          <a:lstStyle>
            <a:lvl1pPr algn="l">
              <a:defRPr lang="en-US" sz="4400" b="1" baseline="0" dirty="0">
                <a:latin typeface="San Serif"/>
                <a:cs typeface="San Serif"/>
              </a:defRPr>
            </a:lvl1pPr>
          </a:lstStyle>
          <a:p>
            <a:r>
              <a:rPr lang="en-US" dirty="0"/>
              <a:t>Click here to edit the master slide</a:t>
            </a:r>
          </a:p>
        </p:txBody>
      </p:sp>
      <p:sp>
        <p:nvSpPr>
          <p:cNvPr id="3" name="Text Placeholder 2"/>
          <p:cNvSpPr>
            <a:spLocks noGrp="1"/>
          </p:cNvSpPr>
          <p:nvPr>
            <p:ph type="body" idx="1"/>
          </p:nvPr>
        </p:nvSpPr>
        <p:spPr>
          <a:xfrm>
            <a:off x="576330" y="2653031"/>
            <a:ext cx="7980533" cy="1500187"/>
          </a:xfrm>
        </p:spPr>
        <p:txBody>
          <a:bodyPr anchor="b">
            <a:normAutofit/>
          </a:bodyPr>
          <a:lstStyle>
            <a:lvl1pPr marL="0" indent="0">
              <a:buNone/>
              <a:defRPr sz="2400">
                <a:solidFill>
                  <a:schemeClr val="tx1">
                    <a:lumMod val="75000"/>
                    <a:lumOff val="25000"/>
                  </a:schemeClr>
                </a:solidFill>
                <a:latin typeface="San serif"/>
                <a:cs typeface="San serif"/>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6931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68F7F9-70EC-BD49-8928-7CB170F9795A}" type="datetime1">
              <a:rPr lang="en-US" smtClean="0"/>
              <a:t>8/23/21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2312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148EBF9C-0147-DE49-BEBF-5601345D794C}" type="datetime1">
              <a:rPr lang="en-US" smtClean="0"/>
              <a:t>8/23/21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pic>
        <p:nvPicPr>
          <p:cNvPr id="11" name="Picture 10"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sp>
        <p:nvSpPr>
          <p:cNvPr id="13" name="Title 1">
            <a:extLst>
              <a:ext uri="{FF2B5EF4-FFF2-40B4-BE49-F238E27FC236}">
                <a16:creationId xmlns:a16="http://schemas.microsoft.com/office/drawing/2014/main" id="{39111999-15EC-814B-B32F-0BBC9D8C03A2}"/>
              </a:ext>
            </a:extLst>
          </p:cNvPr>
          <p:cNvSpPr>
            <a:spLocks noGrp="1"/>
          </p:cNvSpPr>
          <p:nvPr>
            <p:ph type="title"/>
          </p:nvPr>
        </p:nvSpPr>
        <p:spPr>
          <a:xfrm>
            <a:off x="628650" y="157302"/>
            <a:ext cx="7886700" cy="964910"/>
          </a:xfrm>
        </p:spPr>
        <p:txBody>
          <a:bodyPr>
            <a:normAutofit/>
          </a:bodyPr>
          <a:lstStyle>
            <a:lvl1pPr>
              <a:defRPr sz="3800" b="1"/>
            </a:lvl1pPr>
          </a:lstStyle>
          <a:p>
            <a:r>
              <a:rPr lang="en-US" dirty="0"/>
              <a:t>Click to edit Master title style</a:t>
            </a:r>
          </a:p>
        </p:txBody>
      </p:sp>
      <p:sp>
        <p:nvSpPr>
          <p:cNvPr id="14" name="Content Placeholder 2">
            <a:extLst>
              <a:ext uri="{FF2B5EF4-FFF2-40B4-BE49-F238E27FC236}">
                <a16:creationId xmlns:a16="http://schemas.microsoft.com/office/drawing/2014/main" id="{C2823809-6443-6843-AD09-B59B7379BABD}"/>
              </a:ext>
            </a:extLst>
          </p:cNvPr>
          <p:cNvSpPr>
            <a:spLocks noGrp="1"/>
          </p:cNvSpPr>
          <p:nvPr>
            <p:ph idx="1"/>
          </p:nvPr>
        </p:nvSpPr>
        <p:spPr>
          <a:xfrm>
            <a:off x="628650" y="1295944"/>
            <a:ext cx="7886700" cy="4659339"/>
          </a:xfrm>
        </p:spPr>
        <p:txBody>
          <a:bodyPr/>
          <a:lstStyle>
            <a:lvl1pPr marL="228600" indent="-411480">
              <a:buFont typeface="Wingdings" pitchFamily="2" charset="2"/>
              <a:buChar char="q"/>
              <a:defRPr sz="2600" b="1"/>
            </a:lvl1pPr>
            <a:lvl2pPr indent="-37719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直線接點 7">
            <a:extLst>
              <a:ext uri="{FF2B5EF4-FFF2-40B4-BE49-F238E27FC236}">
                <a16:creationId xmlns:a16="http://schemas.microsoft.com/office/drawing/2014/main" id="{27172727-4FEE-2641-9E0E-1B9B287C1DE0}"/>
              </a:ext>
            </a:extLst>
          </p:cNvPr>
          <p:cNvCxnSpPr>
            <a:cxnSpLocks/>
          </p:cNvCxnSpPr>
          <p:nvPr userDrawn="1"/>
        </p:nvCxnSpPr>
        <p:spPr>
          <a:xfrm>
            <a:off x="628650" y="1077455"/>
            <a:ext cx="78867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n sarif"/>
                <a:cs typeface="Sen sarif"/>
              </a:defRPr>
            </a:lvl1pPr>
            <a:lvl2pPr>
              <a:defRPr sz="2400">
                <a:latin typeface="Sen sarif"/>
                <a:cs typeface="Sen sarif"/>
              </a:defRPr>
            </a:lvl2pPr>
            <a:lvl3pPr>
              <a:defRPr sz="2000">
                <a:latin typeface="Sen sarif"/>
                <a:cs typeface="Sen sarif"/>
              </a:defRPr>
            </a:lvl3pPr>
            <a:lvl4pPr>
              <a:defRPr sz="1800">
                <a:latin typeface="Sen sarif"/>
                <a:cs typeface="Sen sarif"/>
              </a:defRPr>
            </a:lvl4pPr>
            <a:lvl5pPr>
              <a:defRPr sz="1800">
                <a:latin typeface="Sen sarif"/>
                <a:cs typeface="Sen sarif"/>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20C52D-8C02-5E4D-9426-D1EE2725AF8B}" type="datetime1">
              <a:rPr lang="en-US" smtClean="0"/>
              <a:t>8/23/21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dirty="0"/>
          </a:p>
        </p:txBody>
      </p:sp>
      <p:pic>
        <p:nvPicPr>
          <p:cNvPr id="9" name="Picture 8"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0"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F953D56-53FA-064E-AAF8-1376460A6387}" type="datetime1">
              <a:rPr lang="en-US" smtClean="0"/>
              <a:t>8/23/21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pic>
        <p:nvPicPr>
          <p:cNvPr id="10" name="Picture 9"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1"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01A23A-B960-2540-B8F5-FE58184F77E8}" type="datetime1">
              <a:rPr lang="en-US" smtClean="0"/>
              <a:t>8/23/21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3529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A2E91B-46B4-4840-8C61-93A81CE7D388}" type="datetime1">
              <a:rPr lang="en-US" smtClean="0"/>
              <a:t>8/23/21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899555" y="6351498"/>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1496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512308-29C4-F544-A0F1-FBC3C4067138}" type="datetime1">
              <a:rPr lang="en-US" smtClean="0"/>
              <a:t>8/23/21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16548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6C1DF2-18E9-F140-80E5-AA07E724E416}" type="datetime1">
              <a:rPr lang="en-US" smtClean="0"/>
              <a:t>8/23/21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78737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EDF656-61DC-9A42-8D01-12AB0AEA89CE}" type="datetime1">
              <a:rPr lang="en-US" smtClean="0"/>
              <a:t>8/23/21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02898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68040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422400"/>
            <a:ext cx="82296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99555" y="6374616"/>
            <a:ext cx="2133600" cy="365125"/>
          </a:xfrm>
          <a:prstGeom prst="rect">
            <a:avLst/>
          </a:prstGeom>
        </p:spPr>
        <p:txBody>
          <a:bodyPr vert="horz" lIns="91440" tIns="45720" rIns="91440" bIns="45720" rtlCol="0" anchor="ctr"/>
          <a:lstStyle>
            <a:lvl1pPr algn="r">
              <a:defRPr sz="1200">
                <a:solidFill>
                  <a:srgbClr val="000000"/>
                </a:solidFill>
              </a:defRPr>
            </a:lvl1pPr>
          </a:lstStyle>
          <a:p>
            <a:fld id="{4E77BC79-9480-1042-96E1-82B94DA0811E}" type="slidenum">
              <a:rPr lang="en-US" smtClean="0"/>
              <a:pPr/>
              <a:t>‹#›</a:t>
            </a:fld>
            <a:endParaRPr lang="en-US" dirty="0"/>
          </a:p>
        </p:txBody>
      </p:sp>
    </p:spTree>
    <p:extLst>
      <p:ext uri="{BB962C8B-B14F-4D97-AF65-F5344CB8AC3E}">
        <p14:creationId xmlns:p14="http://schemas.microsoft.com/office/powerpoint/2010/main" val="1191244257"/>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spcBef>
          <a:spcPct val="0"/>
        </a:spcBef>
        <a:buNone/>
        <a:defRPr sz="4000" kern="1200">
          <a:solidFill>
            <a:schemeClr val="tx1"/>
          </a:solidFill>
          <a:latin typeface="San serif"/>
          <a:ea typeface="+mj-ea"/>
          <a:cs typeface="San serif"/>
        </a:defRPr>
      </a:lvl1pPr>
    </p:titleStyle>
    <p:bodyStyle>
      <a:lvl1pPr marL="342900" indent="-342900" algn="l" defTabSz="457200" rtl="0" eaLnBrk="1" latinLnBrk="0" hangingPunct="1">
        <a:spcBef>
          <a:spcPct val="20000"/>
        </a:spcBef>
        <a:buFont typeface="Wingdings" charset="2"/>
        <a:buChar char="q"/>
        <a:defRPr sz="2800" kern="1200">
          <a:solidFill>
            <a:schemeClr val="tx1"/>
          </a:solidFill>
          <a:latin typeface="San serif"/>
          <a:ea typeface="+mn-ea"/>
          <a:cs typeface="San serif"/>
        </a:defRPr>
      </a:lvl1pPr>
      <a:lvl2pPr marL="742950" indent="-28575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google.com/spreadsheets/d/1wXqXjKIsvy4jrRFdygoRJFNKM5Lz3bVM674V4YcjLks/edit?usp=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ocs.google.com/spreadsheets/d/1wXqXjKIsvy4jrRFdygoRJFNKM5Lz3bVM674V4YcjLks/edit?usp=sharing" TargetMode="External"/><Relationship Id="rId4" Type="http://schemas.openxmlformats.org/officeDocument/2006/relationships/hyperlink" Target="https://github.com/tsung-wei-huang/cs39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ung-wei.huang@utah.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u1305418@utah.ed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hvWqNdt5L9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HHGH5g19fS4" TargetMode="External"/><Relationship Id="rId4" Type="http://schemas.openxmlformats.org/officeDocument/2006/relationships/hyperlink" Target="https://www.youtube.com/watch?v=eKXr_Y2f4z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alexcharters.github.io/Senior-Design-Website/" TargetMode="External"/><Relationship Id="rId13" Type="http://schemas.openxmlformats.org/officeDocument/2006/relationships/hyperlink" Target="https://colinpollard.github.io/portfolio/SmartHelmet/" TargetMode="External"/><Relationship Id="rId3" Type="http://schemas.openxmlformats.org/officeDocument/2006/relationships/hyperlink" Target="https://mercurymesh.dev/" TargetMode="External"/><Relationship Id="rId7" Type="http://schemas.openxmlformats.org/officeDocument/2006/relationships/hyperlink" Target="https://bbleaptrot.github.io/zoomlink" TargetMode="External"/><Relationship Id="rId12" Type="http://schemas.openxmlformats.org/officeDocument/2006/relationships/hyperlink" Target="https://thesis.bills.in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linnebach08.github.io/HealthyBois/" TargetMode="External"/><Relationship Id="rId11" Type="http://schemas.openxmlformats.org/officeDocument/2006/relationships/hyperlink" Target="https://interestle.github.io/TxTy/" TargetMode="External"/><Relationship Id="rId5" Type="http://schemas.openxmlformats.org/officeDocument/2006/relationships/hyperlink" Target="https://bvanhoose14.github.io/Smart-Bike-Kit/" TargetMode="External"/><Relationship Id="rId10" Type="http://schemas.openxmlformats.org/officeDocument/2006/relationships/hyperlink" Target="https://uguard.us/" TargetMode="External"/><Relationship Id="rId4" Type="http://schemas.openxmlformats.org/officeDocument/2006/relationships/hyperlink" Target="https://jason-zavala.github.io/smartchess/" TargetMode="External"/><Relationship Id="rId9" Type="http://schemas.openxmlformats.org/officeDocument/2006/relationships/hyperlink" Target="https://www.vectoru.spac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wXqXjKIsvy4jrRFdygoRJFNKM5Lz3bVM674V4YcjLks/edit?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mailto:tsung-wei.huang@utah.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C883-7AFF-244C-AF4A-5B8B8A2E1248}"/>
              </a:ext>
            </a:extLst>
          </p:cNvPr>
          <p:cNvSpPr>
            <a:spLocks noGrp="1"/>
          </p:cNvSpPr>
          <p:nvPr>
            <p:ph type="title"/>
          </p:nvPr>
        </p:nvSpPr>
        <p:spPr>
          <a:xfrm>
            <a:off x="581732" y="688058"/>
            <a:ext cx="7980533" cy="2221397"/>
          </a:xfrm>
        </p:spPr>
        <p:txBody>
          <a:bodyPr/>
          <a:lstStyle/>
          <a:p>
            <a:r>
              <a:rPr lang="en-US" sz="4800" dirty="0"/>
              <a:t>Lecture 1: ECE/CS 4710 Sr. Project Design</a:t>
            </a:r>
          </a:p>
        </p:txBody>
      </p:sp>
      <p:sp>
        <p:nvSpPr>
          <p:cNvPr id="4" name="Slide Number Placeholder 3">
            <a:extLst>
              <a:ext uri="{FF2B5EF4-FFF2-40B4-BE49-F238E27FC236}">
                <a16:creationId xmlns:a16="http://schemas.microsoft.com/office/drawing/2014/main" id="{BB9C9C05-F347-0C4F-946E-E4F1C7A091AA}"/>
              </a:ext>
            </a:extLst>
          </p:cNvPr>
          <p:cNvSpPr>
            <a:spLocks noGrp="1"/>
          </p:cNvSpPr>
          <p:nvPr>
            <p:ph type="sldNum" sz="quarter" idx="12"/>
          </p:nvPr>
        </p:nvSpPr>
        <p:spPr/>
        <p:txBody>
          <a:bodyPr/>
          <a:lstStyle/>
          <a:p>
            <a:fld id="{4E77BC79-9480-1042-96E1-82B94DA0811E}" type="slidenum">
              <a:rPr lang="en-US" smtClean="0"/>
              <a:t>1</a:t>
            </a:fld>
            <a:endParaRPr lang="en-US"/>
          </a:p>
        </p:txBody>
      </p:sp>
      <p:sp>
        <p:nvSpPr>
          <p:cNvPr id="5" name="Rectangle 4">
            <a:extLst>
              <a:ext uri="{FF2B5EF4-FFF2-40B4-BE49-F238E27FC236}">
                <a16:creationId xmlns:a16="http://schemas.microsoft.com/office/drawing/2014/main" id="{6195A4A3-FF99-754A-8985-6F0657A95CA5}"/>
              </a:ext>
            </a:extLst>
          </p:cNvPr>
          <p:cNvSpPr/>
          <p:nvPr/>
        </p:nvSpPr>
        <p:spPr>
          <a:xfrm>
            <a:off x="0" y="2909455"/>
            <a:ext cx="9144000" cy="1864599"/>
          </a:xfrm>
          <a:prstGeom prst="rect">
            <a:avLst/>
          </a:prstGeom>
          <a:solidFill>
            <a:schemeClr val="tx1">
              <a:lumMod val="85000"/>
            </a:schemeClr>
          </a:solidFill>
          <a:ln>
            <a:solidFill>
              <a:schemeClr val="tx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Dr. Tsung-Wei Huang</a:t>
            </a:r>
          </a:p>
          <a:p>
            <a:pPr algn="ctr"/>
            <a:r>
              <a:rPr lang="en-US" sz="2800" dirty="0">
                <a:solidFill>
                  <a:schemeClr val="bg1"/>
                </a:solidFill>
              </a:rPr>
              <a:t>Department of Electrical and Computer Engineering</a:t>
            </a:r>
          </a:p>
          <a:p>
            <a:pPr algn="ctr"/>
            <a:r>
              <a:rPr lang="en-US" sz="2800" dirty="0">
                <a:solidFill>
                  <a:schemeClr val="bg1"/>
                </a:solidFill>
              </a:rPr>
              <a:t>University of Utah, Salt Lake City, UT</a:t>
            </a:r>
          </a:p>
        </p:txBody>
      </p:sp>
      <p:pic>
        <p:nvPicPr>
          <p:cNvPr id="6" name="Picture 5">
            <a:extLst>
              <a:ext uri="{FF2B5EF4-FFF2-40B4-BE49-F238E27FC236}">
                <a16:creationId xmlns:a16="http://schemas.microsoft.com/office/drawing/2014/main" id="{43B3622F-8CA1-A84F-81BC-C2A1FCAEAC63}"/>
              </a:ext>
            </a:extLst>
          </p:cNvPr>
          <p:cNvPicPr>
            <a:picLocks noChangeAspect="1"/>
          </p:cNvPicPr>
          <p:nvPr/>
        </p:nvPicPr>
        <p:blipFill rotWithShape="1">
          <a:blip r:embed="rId3"/>
          <a:srcRect t="36788" b="11971"/>
          <a:stretch/>
        </p:blipFill>
        <p:spPr>
          <a:xfrm>
            <a:off x="-1" y="4788568"/>
            <a:ext cx="9144000" cy="2069432"/>
          </a:xfrm>
          <a:prstGeom prst="rect">
            <a:avLst/>
          </a:prstGeom>
        </p:spPr>
      </p:pic>
    </p:spTree>
    <p:extLst>
      <p:ext uri="{BB962C8B-B14F-4D97-AF65-F5344CB8AC3E}">
        <p14:creationId xmlns:p14="http://schemas.microsoft.com/office/powerpoint/2010/main" val="90833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5E8B42-161A-BA4C-8953-3854E8C83B38}"/>
              </a:ext>
            </a:extLst>
          </p:cNvPr>
          <p:cNvSpPr>
            <a:spLocks noGrp="1"/>
          </p:cNvSpPr>
          <p:nvPr>
            <p:ph type="sldNum" sz="quarter" idx="12"/>
          </p:nvPr>
        </p:nvSpPr>
        <p:spPr/>
        <p:txBody>
          <a:bodyPr/>
          <a:lstStyle/>
          <a:p>
            <a:fld id="{4E77BC79-9480-1042-96E1-82B94DA0811E}" type="slidenum">
              <a:rPr lang="en-US" smtClean="0"/>
              <a:t>10</a:t>
            </a:fld>
            <a:endParaRPr lang="en-US"/>
          </a:p>
        </p:txBody>
      </p:sp>
      <p:sp>
        <p:nvSpPr>
          <p:cNvPr id="3" name="Title 2">
            <a:extLst>
              <a:ext uri="{FF2B5EF4-FFF2-40B4-BE49-F238E27FC236}">
                <a16:creationId xmlns:a16="http://schemas.microsoft.com/office/drawing/2014/main" id="{2EB976B4-59F0-0444-A032-B3AA2437DA77}"/>
              </a:ext>
            </a:extLst>
          </p:cNvPr>
          <p:cNvSpPr>
            <a:spLocks noGrp="1"/>
          </p:cNvSpPr>
          <p:nvPr>
            <p:ph type="title"/>
          </p:nvPr>
        </p:nvSpPr>
        <p:spPr/>
        <p:txBody>
          <a:bodyPr/>
          <a:lstStyle/>
          <a:p>
            <a:r>
              <a:rPr lang="en-US" dirty="0"/>
              <a:t>Weekly Meeting Next Week</a:t>
            </a:r>
          </a:p>
        </p:txBody>
      </p:sp>
      <p:sp>
        <p:nvSpPr>
          <p:cNvPr id="4" name="Content Placeholder 3">
            <a:extLst>
              <a:ext uri="{FF2B5EF4-FFF2-40B4-BE49-F238E27FC236}">
                <a16:creationId xmlns:a16="http://schemas.microsoft.com/office/drawing/2014/main" id="{1BCF3235-F7CB-C149-A504-DBA0B3AD3708}"/>
              </a:ext>
            </a:extLst>
          </p:cNvPr>
          <p:cNvSpPr>
            <a:spLocks noGrp="1"/>
          </p:cNvSpPr>
          <p:nvPr>
            <p:ph idx="1"/>
          </p:nvPr>
        </p:nvSpPr>
        <p:spPr/>
        <p:txBody>
          <a:bodyPr/>
          <a:lstStyle/>
          <a:p>
            <a:r>
              <a:rPr lang="en-US" b="0" dirty="0"/>
              <a:t>Sign up your weekly meeting slot here: </a:t>
            </a:r>
            <a:r>
              <a:rPr lang="en-US" b="0" dirty="0">
                <a:hlinkClick r:id="rId2"/>
              </a:rPr>
              <a:t>https://docs.google.com/spreadsheets/d/1wXqXjKIsvy4jrRFdygoRJFNKM5Lz3bVM674V4YcjLks/edit?usp=sharing</a:t>
            </a:r>
            <a:r>
              <a:rPr lang="en-US" b="0" dirty="0"/>
              <a:t> </a:t>
            </a:r>
          </a:p>
          <a:p>
            <a:r>
              <a:rPr lang="en-US" dirty="0"/>
              <a:t>First report due: 23:59 PM on 9/6 (Sunday)</a:t>
            </a:r>
          </a:p>
        </p:txBody>
      </p:sp>
    </p:spTree>
    <p:extLst>
      <p:ext uri="{BB962C8B-B14F-4D97-AF65-F5344CB8AC3E}">
        <p14:creationId xmlns:p14="http://schemas.microsoft.com/office/powerpoint/2010/main" val="46420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316C8E-4B78-864E-9444-6A40D08B6A4B}"/>
              </a:ext>
            </a:extLst>
          </p:cNvPr>
          <p:cNvSpPr>
            <a:spLocks noGrp="1"/>
          </p:cNvSpPr>
          <p:nvPr>
            <p:ph type="sldNum" sz="quarter" idx="12"/>
          </p:nvPr>
        </p:nvSpPr>
        <p:spPr/>
        <p:txBody>
          <a:bodyPr/>
          <a:lstStyle/>
          <a:p>
            <a:fld id="{4E77BC79-9480-1042-96E1-82B94DA0811E}" type="slidenum">
              <a:rPr lang="en-US" smtClean="0"/>
              <a:t>11</a:t>
            </a:fld>
            <a:endParaRPr lang="en-US"/>
          </a:p>
        </p:txBody>
      </p:sp>
      <p:sp>
        <p:nvSpPr>
          <p:cNvPr id="3" name="Title 2">
            <a:extLst>
              <a:ext uri="{FF2B5EF4-FFF2-40B4-BE49-F238E27FC236}">
                <a16:creationId xmlns:a16="http://schemas.microsoft.com/office/drawing/2014/main" id="{E9D454BB-1B4D-7E48-A3EB-F9150ABF664A}"/>
              </a:ext>
            </a:extLst>
          </p:cNvPr>
          <p:cNvSpPr>
            <a:spLocks noGrp="1"/>
          </p:cNvSpPr>
          <p:nvPr>
            <p:ph type="title"/>
          </p:nvPr>
        </p:nvSpPr>
        <p:spPr/>
        <p:txBody>
          <a:bodyPr/>
          <a:lstStyle/>
          <a:p>
            <a:r>
              <a:rPr lang="en-US" dirty="0"/>
              <a:t>Watch the GitHub Repository</a:t>
            </a:r>
          </a:p>
        </p:txBody>
      </p:sp>
      <p:pic>
        <p:nvPicPr>
          <p:cNvPr id="6" name="Content Placeholder 5">
            <a:extLst>
              <a:ext uri="{FF2B5EF4-FFF2-40B4-BE49-F238E27FC236}">
                <a16:creationId xmlns:a16="http://schemas.microsoft.com/office/drawing/2014/main" id="{3F261831-FBE6-8F48-8280-F1713743D130}"/>
              </a:ext>
            </a:extLst>
          </p:cNvPr>
          <p:cNvPicPr>
            <a:picLocks noGrp="1" noChangeAspect="1"/>
          </p:cNvPicPr>
          <p:nvPr>
            <p:ph idx="1"/>
          </p:nvPr>
        </p:nvPicPr>
        <p:blipFill>
          <a:blip r:embed="rId3"/>
          <a:stretch>
            <a:fillRect/>
          </a:stretch>
        </p:blipFill>
        <p:spPr>
          <a:xfrm>
            <a:off x="628650" y="3953215"/>
            <a:ext cx="7886700" cy="1002177"/>
          </a:xfrm>
        </p:spPr>
      </p:pic>
      <p:sp>
        <p:nvSpPr>
          <p:cNvPr id="7" name="Rectangle 6">
            <a:extLst>
              <a:ext uri="{FF2B5EF4-FFF2-40B4-BE49-F238E27FC236}">
                <a16:creationId xmlns:a16="http://schemas.microsoft.com/office/drawing/2014/main" id="{B5D569FF-86CF-0E4D-834C-BB41BB914C5C}"/>
              </a:ext>
            </a:extLst>
          </p:cNvPr>
          <p:cNvSpPr/>
          <p:nvPr/>
        </p:nvSpPr>
        <p:spPr>
          <a:xfrm>
            <a:off x="719847" y="3933758"/>
            <a:ext cx="3093396" cy="100217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E9949C12-A8C3-E84C-8F70-FBA3BF136351}"/>
              </a:ext>
            </a:extLst>
          </p:cNvPr>
          <p:cNvSpPr txBox="1">
            <a:spLocks/>
          </p:cNvSpPr>
          <p:nvPr/>
        </p:nvSpPr>
        <p:spPr>
          <a:xfrm>
            <a:off x="628650" y="1295944"/>
            <a:ext cx="7886700" cy="5404753"/>
          </a:xfrm>
          <a:prstGeom prst="rect">
            <a:avLst/>
          </a:prstGeom>
        </p:spPr>
        <p:txBody>
          <a:bodyPr vert="horz" lIns="91440" tIns="45720" rIns="91440" bIns="45720" rtlCol="0">
            <a:normAutofit lnSpcReduction="10000"/>
          </a:bodyPr>
          <a:lstStyle>
            <a:lvl1pPr marL="228600" indent="-411480" algn="l" defTabSz="457200" rtl="0" eaLnBrk="1" latinLnBrk="0" hangingPunct="1">
              <a:spcBef>
                <a:spcPct val="20000"/>
              </a:spcBef>
              <a:buFont typeface="Wingdings" pitchFamily="2" charset="2"/>
              <a:buChar char="q"/>
              <a:defRPr sz="2600" b="1" kern="1200">
                <a:solidFill>
                  <a:schemeClr val="tx1"/>
                </a:solidFill>
                <a:latin typeface="San serif"/>
                <a:ea typeface="+mn-ea"/>
                <a:cs typeface="San serif"/>
              </a:defRPr>
            </a:lvl1pPr>
            <a:lvl2pPr marL="742950" indent="-37719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0" dirty="0">
                <a:hlinkClick r:id="rId4"/>
              </a:rPr>
              <a:t>https://github.com/tsung-wei-huang/cs3992</a:t>
            </a:r>
            <a:r>
              <a:rPr lang="en-US" sz="2800" b="0" dirty="0"/>
              <a:t> </a:t>
            </a:r>
          </a:p>
          <a:p>
            <a:r>
              <a:rPr lang="en-US" dirty="0"/>
              <a:t>You can receive all updates</a:t>
            </a:r>
          </a:p>
          <a:p>
            <a:pPr lvl="1"/>
            <a:r>
              <a:rPr lang="en-US" dirty="0"/>
              <a:t>New homework</a:t>
            </a:r>
          </a:p>
          <a:p>
            <a:pPr lvl="1"/>
            <a:r>
              <a:rPr lang="en-US" dirty="0"/>
              <a:t>New check-in data</a:t>
            </a:r>
          </a:p>
          <a:p>
            <a:pPr lvl="1"/>
            <a:r>
              <a:rPr lang="en-US" dirty="0"/>
              <a:t>New updates</a:t>
            </a:r>
          </a:p>
          <a:p>
            <a:pPr lvl="1"/>
            <a:r>
              <a:rPr lang="en-US" dirty="0"/>
              <a:t>No GitHub account…? (you must be kidding me)</a:t>
            </a:r>
          </a:p>
          <a:p>
            <a:pPr lvl="1"/>
            <a:endParaRPr lang="en-US" dirty="0"/>
          </a:p>
          <a:p>
            <a:pPr lvl="1"/>
            <a:endParaRPr lang="en-US" dirty="0"/>
          </a:p>
          <a:p>
            <a:pPr marL="0" indent="0">
              <a:buNone/>
            </a:pPr>
            <a:endParaRPr lang="en-US" dirty="0"/>
          </a:p>
          <a:p>
            <a:r>
              <a:rPr lang="en-US" dirty="0"/>
              <a:t>We will use the google sheet most of the time: </a:t>
            </a:r>
            <a:r>
              <a:rPr lang="en-US" dirty="0">
                <a:hlinkClick r:id="rId5"/>
              </a:rPr>
              <a:t>https://docs.google.com/spreadsheets/d/1wXqXjKIsvy4jrRFdygoRJFNKM5Lz3bVM674V4YcjLks/edit?usp=sharing</a:t>
            </a:r>
            <a:r>
              <a:rPr lang="en-US" dirty="0"/>
              <a:t> </a:t>
            </a:r>
          </a:p>
          <a:p>
            <a:endParaRPr lang="en-US" dirty="0"/>
          </a:p>
          <a:p>
            <a:pPr lvl="1"/>
            <a:endParaRPr lang="en-US" dirty="0"/>
          </a:p>
          <a:p>
            <a:endParaRPr lang="en-US" b="0" dirty="0"/>
          </a:p>
        </p:txBody>
      </p:sp>
    </p:spTree>
    <p:extLst>
      <p:ext uri="{BB962C8B-B14F-4D97-AF65-F5344CB8AC3E}">
        <p14:creationId xmlns:p14="http://schemas.microsoft.com/office/powerpoint/2010/main" val="142489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D8AB74-E827-8540-9D7C-832FAD21C08C}"/>
              </a:ext>
            </a:extLst>
          </p:cNvPr>
          <p:cNvSpPr>
            <a:spLocks noGrp="1"/>
          </p:cNvSpPr>
          <p:nvPr>
            <p:ph type="sldNum" sz="quarter" idx="12"/>
          </p:nvPr>
        </p:nvSpPr>
        <p:spPr/>
        <p:txBody>
          <a:bodyPr/>
          <a:lstStyle/>
          <a:p>
            <a:fld id="{4E77BC79-9480-1042-96E1-82B94DA0811E}" type="slidenum">
              <a:rPr lang="en-US" smtClean="0"/>
              <a:t>2</a:t>
            </a:fld>
            <a:endParaRPr lang="en-US"/>
          </a:p>
        </p:txBody>
      </p:sp>
      <p:sp>
        <p:nvSpPr>
          <p:cNvPr id="3" name="Title 2">
            <a:extLst>
              <a:ext uri="{FF2B5EF4-FFF2-40B4-BE49-F238E27FC236}">
                <a16:creationId xmlns:a16="http://schemas.microsoft.com/office/drawing/2014/main" id="{E6A87ACA-AB7E-6D45-88F4-C26FF2173C70}"/>
              </a:ext>
            </a:extLst>
          </p:cNvPr>
          <p:cNvSpPr>
            <a:spLocks noGrp="1"/>
          </p:cNvSpPr>
          <p:nvPr>
            <p:ph type="title"/>
          </p:nvPr>
        </p:nvSpPr>
        <p:spPr/>
        <p:txBody>
          <a:bodyPr/>
          <a:lstStyle/>
          <a:p>
            <a:r>
              <a:rPr lang="en-US" dirty="0"/>
              <a:t>Course Description</a:t>
            </a:r>
          </a:p>
        </p:txBody>
      </p:sp>
      <p:sp>
        <p:nvSpPr>
          <p:cNvPr id="4" name="Content Placeholder 3">
            <a:extLst>
              <a:ext uri="{FF2B5EF4-FFF2-40B4-BE49-F238E27FC236}">
                <a16:creationId xmlns:a16="http://schemas.microsoft.com/office/drawing/2014/main" id="{53E1C05B-F996-674B-8755-A1D29ABFD70E}"/>
              </a:ext>
            </a:extLst>
          </p:cNvPr>
          <p:cNvSpPr>
            <a:spLocks noGrp="1"/>
          </p:cNvSpPr>
          <p:nvPr>
            <p:ph idx="1"/>
          </p:nvPr>
        </p:nvSpPr>
        <p:spPr>
          <a:xfrm>
            <a:off x="628650" y="1295944"/>
            <a:ext cx="7886700" cy="5203330"/>
          </a:xfrm>
        </p:spPr>
        <p:txBody>
          <a:bodyPr/>
          <a:lstStyle/>
          <a:p>
            <a:r>
              <a:rPr lang="en-US" b="0" i="0" dirty="0">
                <a:solidFill>
                  <a:srgbClr val="000000"/>
                </a:solidFill>
                <a:effectLst/>
                <a:latin typeface="Times" pitchFamily="2" charset="0"/>
              </a:rPr>
              <a:t>This course is for students with CE major who are seniors within one year of graduation. In this course, you (team) need to complete the design of an engineering you have proposed in 3992 last Spring semester. </a:t>
            </a:r>
            <a:r>
              <a:rPr lang="en-US" b="0" i="0" dirty="0">
                <a:solidFill>
                  <a:srgbClr val="FF0000"/>
                </a:solidFill>
                <a:effectLst/>
                <a:latin typeface="Times" pitchFamily="2" charset="0"/>
              </a:rPr>
              <a:t>The fully functional project is demonstrated at the end of the semester.</a:t>
            </a:r>
          </a:p>
          <a:p>
            <a:r>
              <a:rPr lang="en-US" b="0" i="0" dirty="0">
                <a:solidFill>
                  <a:srgbClr val="000000"/>
                </a:solidFill>
                <a:effectLst/>
                <a:latin typeface="Times" pitchFamily="2" charset="0"/>
              </a:rPr>
              <a:t>Three major goals</a:t>
            </a:r>
          </a:p>
          <a:p>
            <a:pPr lvl="1"/>
            <a:r>
              <a:rPr lang="en-US" b="0" i="0" dirty="0">
                <a:solidFill>
                  <a:srgbClr val="000000"/>
                </a:solidFill>
                <a:effectLst/>
                <a:latin typeface="Times" pitchFamily="2" charset="0"/>
              </a:rPr>
              <a:t>Identify, formulate, and solve engineering problems.</a:t>
            </a:r>
          </a:p>
          <a:p>
            <a:pPr lvl="1"/>
            <a:r>
              <a:rPr lang="en-US" b="0" i="0" dirty="0">
                <a:solidFill>
                  <a:srgbClr val="000000"/>
                </a:solidFill>
                <a:effectLst/>
                <a:latin typeface="Times" pitchFamily="2" charset="0"/>
              </a:rPr>
              <a:t>Design a system, component, process, or software package to meet a specification.</a:t>
            </a:r>
          </a:p>
          <a:p>
            <a:pPr lvl="1"/>
            <a:r>
              <a:rPr lang="en-US" dirty="0">
                <a:solidFill>
                  <a:srgbClr val="000000"/>
                </a:solidFill>
                <a:latin typeface="Times" pitchFamily="2" charset="0"/>
              </a:rPr>
              <a:t>Function on a multi-disciplinary team in various roles</a:t>
            </a:r>
            <a:endParaRPr lang="en-US" b="0" i="0" dirty="0">
              <a:solidFill>
                <a:srgbClr val="000000"/>
              </a:solidFill>
              <a:effectLst/>
              <a:latin typeface="Times" pitchFamily="2" charset="0"/>
            </a:endParaRPr>
          </a:p>
          <a:p>
            <a:endParaRPr lang="en-US" dirty="0"/>
          </a:p>
        </p:txBody>
      </p:sp>
    </p:spTree>
    <p:extLst>
      <p:ext uri="{BB962C8B-B14F-4D97-AF65-F5344CB8AC3E}">
        <p14:creationId xmlns:p14="http://schemas.microsoft.com/office/powerpoint/2010/main" val="312568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A5142-67A8-104B-BF4B-A7D8BF87206C}"/>
              </a:ext>
            </a:extLst>
          </p:cNvPr>
          <p:cNvSpPr>
            <a:spLocks noGrp="1"/>
          </p:cNvSpPr>
          <p:nvPr>
            <p:ph type="sldNum" sz="quarter" idx="12"/>
          </p:nvPr>
        </p:nvSpPr>
        <p:spPr/>
        <p:txBody>
          <a:bodyPr/>
          <a:lstStyle/>
          <a:p>
            <a:fld id="{4E77BC79-9480-1042-96E1-82B94DA0811E}" type="slidenum">
              <a:rPr lang="en-US" smtClean="0"/>
              <a:t>3</a:t>
            </a:fld>
            <a:endParaRPr lang="en-US"/>
          </a:p>
        </p:txBody>
      </p:sp>
      <p:sp>
        <p:nvSpPr>
          <p:cNvPr id="3" name="Title 2">
            <a:extLst>
              <a:ext uri="{FF2B5EF4-FFF2-40B4-BE49-F238E27FC236}">
                <a16:creationId xmlns:a16="http://schemas.microsoft.com/office/drawing/2014/main" id="{7B057811-D278-3843-AFA3-FCFF621E2FFC}"/>
              </a:ext>
            </a:extLst>
          </p:cNvPr>
          <p:cNvSpPr>
            <a:spLocks noGrp="1"/>
          </p:cNvSpPr>
          <p:nvPr>
            <p:ph type="title"/>
          </p:nvPr>
        </p:nvSpPr>
        <p:spPr/>
        <p:txBody>
          <a:bodyPr/>
          <a:lstStyle/>
          <a:p>
            <a:r>
              <a:rPr lang="en-US" dirty="0"/>
              <a:t>Class Logistics</a:t>
            </a:r>
          </a:p>
        </p:txBody>
      </p:sp>
      <p:sp>
        <p:nvSpPr>
          <p:cNvPr id="4" name="Content Placeholder 3">
            <a:extLst>
              <a:ext uri="{FF2B5EF4-FFF2-40B4-BE49-F238E27FC236}">
                <a16:creationId xmlns:a16="http://schemas.microsoft.com/office/drawing/2014/main" id="{98474974-A7EB-6F4D-83F7-091D1EBD53AE}"/>
              </a:ext>
            </a:extLst>
          </p:cNvPr>
          <p:cNvSpPr>
            <a:spLocks noGrp="1"/>
          </p:cNvSpPr>
          <p:nvPr>
            <p:ph idx="1"/>
          </p:nvPr>
        </p:nvSpPr>
        <p:spPr>
          <a:xfrm>
            <a:off x="628650" y="1295945"/>
            <a:ext cx="7886700" cy="5221734"/>
          </a:xfrm>
        </p:spPr>
        <p:txBody>
          <a:bodyPr>
            <a:normAutofit/>
          </a:bodyPr>
          <a:lstStyle/>
          <a:p>
            <a:r>
              <a:rPr lang="en-US" dirty="0"/>
              <a:t>Staff</a:t>
            </a:r>
          </a:p>
          <a:p>
            <a:pPr lvl="1"/>
            <a:r>
              <a:rPr lang="en-US" sz="2300" dirty="0"/>
              <a:t>Instructor: T-W Huang (</a:t>
            </a:r>
            <a:r>
              <a:rPr lang="en-US" sz="2300" dirty="0">
                <a:hlinkClick r:id="rId3"/>
              </a:rPr>
              <a:t>tsung-wei.huang@utah.edu</a:t>
            </a:r>
            <a:r>
              <a:rPr lang="en-US" sz="2300" dirty="0"/>
              <a:t>)</a:t>
            </a:r>
          </a:p>
          <a:p>
            <a:pPr lvl="1"/>
            <a:r>
              <a:rPr lang="en-US" dirty="0"/>
              <a:t>TA: Cheng-Hsiang Chiu (</a:t>
            </a:r>
            <a:r>
              <a:rPr lang="en-US" dirty="0">
                <a:hlinkClick r:id="rId4"/>
              </a:rPr>
              <a:t>u1305418@utah.edu</a:t>
            </a:r>
            <a:r>
              <a:rPr lang="en-US" dirty="0"/>
              <a:t>)</a:t>
            </a:r>
          </a:p>
          <a:p>
            <a:r>
              <a:rPr lang="en-US" dirty="0"/>
              <a:t>Class schedule</a:t>
            </a:r>
          </a:p>
          <a:p>
            <a:pPr lvl="1"/>
            <a:r>
              <a:rPr lang="en-US" dirty="0"/>
              <a:t>12:15 AM – 13:45 PM Tu/Th at MEB 3143</a:t>
            </a:r>
          </a:p>
          <a:p>
            <a:r>
              <a:rPr lang="en-US" dirty="0"/>
              <a:t>In-person class only this week!</a:t>
            </a:r>
          </a:p>
          <a:p>
            <a:pPr lvl="1"/>
            <a:r>
              <a:rPr lang="en-US" dirty="0"/>
              <a:t>Friday will have each team to give a pitch</a:t>
            </a:r>
          </a:p>
          <a:p>
            <a:r>
              <a:rPr lang="en-US" dirty="0"/>
              <a:t>Weekly project meeting starting next week</a:t>
            </a:r>
          </a:p>
          <a:p>
            <a:pPr lvl="1"/>
            <a:r>
              <a:rPr lang="en-US" dirty="0"/>
              <a:t>The class will be mostly in-person project meeting</a:t>
            </a:r>
          </a:p>
          <a:p>
            <a:pPr lvl="2"/>
            <a:r>
              <a:rPr lang="en-US" dirty="0"/>
              <a:t>We can accommodate zoom if you need</a:t>
            </a:r>
          </a:p>
          <a:p>
            <a:pPr lvl="1"/>
            <a:r>
              <a:rPr lang="en-US" dirty="0"/>
              <a:t>Sign up your slot here: </a:t>
            </a:r>
          </a:p>
        </p:txBody>
      </p:sp>
    </p:spTree>
    <p:extLst>
      <p:ext uri="{BB962C8B-B14F-4D97-AF65-F5344CB8AC3E}">
        <p14:creationId xmlns:p14="http://schemas.microsoft.com/office/powerpoint/2010/main" val="240217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1647DE-2E7B-9241-B18D-D7D0535F584E}"/>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82510717-4E4D-1D48-92C7-2310AAEA3008}"/>
              </a:ext>
            </a:extLst>
          </p:cNvPr>
          <p:cNvSpPr>
            <a:spLocks noGrp="1"/>
          </p:cNvSpPr>
          <p:nvPr>
            <p:ph type="title"/>
          </p:nvPr>
        </p:nvSpPr>
        <p:spPr/>
        <p:txBody>
          <a:bodyPr/>
          <a:lstStyle/>
          <a:p>
            <a:r>
              <a:rPr lang="en-US" dirty="0"/>
              <a:t>Scoring</a:t>
            </a:r>
          </a:p>
        </p:txBody>
      </p:sp>
      <p:sp>
        <p:nvSpPr>
          <p:cNvPr id="4" name="Content Placeholder 3">
            <a:extLst>
              <a:ext uri="{FF2B5EF4-FFF2-40B4-BE49-F238E27FC236}">
                <a16:creationId xmlns:a16="http://schemas.microsoft.com/office/drawing/2014/main" id="{7D6D83F0-EB4D-894C-94F3-C2CF75E276B7}"/>
              </a:ext>
            </a:extLst>
          </p:cNvPr>
          <p:cNvSpPr>
            <a:spLocks noGrp="1"/>
          </p:cNvSpPr>
          <p:nvPr>
            <p:ph idx="1"/>
          </p:nvPr>
        </p:nvSpPr>
        <p:spPr>
          <a:xfrm>
            <a:off x="628650" y="1295944"/>
            <a:ext cx="7886700" cy="5308838"/>
          </a:xfrm>
        </p:spPr>
        <p:txBody>
          <a:bodyPr>
            <a:normAutofit/>
          </a:bodyPr>
          <a:lstStyle/>
          <a:p>
            <a:r>
              <a:rPr lang="en-US" dirty="0">
                <a:solidFill>
                  <a:srgbClr val="000000"/>
                </a:solidFill>
                <a:latin typeface="Times" pitchFamily="2" charset="0"/>
              </a:rPr>
              <a:t>Final demo day </a:t>
            </a:r>
            <a:r>
              <a:rPr lang="en-US" b="1" i="0" dirty="0">
                <a:solidFill>
                  <a:srgbClr val="000000"/>
                </a:solidFill>
                <a:effectLst/>
                <a:latin typeface="Times" pitchFamily="2" charset="0"/>
              </a:rPr>
              <a:t>(60%)</a:t>
            </a:r>
          </a:p>
          <a:p>
            <a:pPr lvl="1"/>
            <a:r>
              <a:rPr lang="en-US" i="0" dirty="0">
                <a:solidFill>
                  <a:srgbClr val="000000"/>
                </a:solidFill>
                <a:effectLst/>
                <a:latin typeface="Times" pitchFamily="2" charset="0"/>
              </a:rPr>
              <a:t>Each team needs to give a demo (around the final week) + video recording</a:t>
            </a:r>
          </a:p>
          <a:p>
            <a:pPr lvl="1"/>
            <a:r>
              <a:rPr lang="en-US" dirty="0">
                <a:solidFill>
                  <a:srgbClr val="000000"/>
                </a:solidFill>
                <a:latin typeface="Times" pitchFamily="2" charset="0"/>
              </a:rPr>
              <a:t>Stick with your 3992 proposal! (it is not wise to change the topic at this moment)</a:t>
            </a:r>
          </a:p>
          <a:p>
            <a:r>
              <a:rPr lang="en-US" b="1" i="0" dirty="0">
                <a:solidFill>
                  <a:srgbClr val="000000"/>
                </a:solidFill>
                <a:effectLst/>
                <a:latin typeface="Times" pitchFamily="2" charset="0"/>
              </a:rPr>
              <a:t>Teamwork (30%)</a:t>
            </a:r>
          </a:p>
          <a:p>
            <a:pPr lvl="1">
              <a:buFont typeface="Wingdings" pitchFamily="2" charset="2"/>
              <a:buChar char="q"/>
            </a:pPr>
            <a:r>
              <a:rPr lang="en-US" dirty="0">
                <a:solidFill>
                  <a:srgbClr val="000000"/>
                </a:solidFill>
                <a:latin typeface="Times" pitchFamily="2" charset="0"/>
              </a:rPr>
              <a:t>50</a:t>
            </a:r>
            <a:r>
              <a:rPr lang="en-US" b="0" i="0" dirty="0">
                <a:solidFill>
                  <a:srgbClr val="000000"/>
                </a:solidFill>
                <a:effectLst/>
                <a:latin typeface="Times" pitchFamily="2" charset="0"/>
              </a:rPr>
              <a:t>% from design review with instructor of individual technical contribution (weekly meeting + report)</a:t>
            </a:r>
          </a:p>
          <a:p>
            <a:pPr lvl="1">
              <a:buFont typeface="Wingdings" pitchFamily="2" charset="2"/>
              <a:buChar char="q"/>
            </a:pPr>
            <a:r>
              <a:rPr lang="en-US" dirty="0">
                <a:solidFill>
                  <a:srgbClr val="000000"/>
                </a:solidFill>
                <a:latin typeface="Times" pitchFamily="2" charset="0"/>
              </a:rPr>
              <a:t>50</a:t>
            </a:r>
            <a:r>
              <a:rPr lang="en-US" b="0" i="0" dirty="0">
                <a:solidFill>
                  <a:srgbClr val="000000"/>
                </a:solidFill>
                <a:effectLst/>
                <a:latin typeface="Times" pitchFamily="2" charset="0"/>
              </a:rPr>
              <a:t>% for effort and team evaluation from team members</a:t>
            </a:r>
            <a:endParaRPr lang="en-US" dirty="0">
              <a:solidFill>
                <a:srgbClr val="000000"/>
              </a:solidFill>
              <a:latin typeface="Times" pitchFamily="2" charset="0"/>
            </a:endParaRPr>
          </a:p>
          <a:p>
            <a:r>
              <a:rPr lang="en-US" b="1" i="0" dirty="0">
                <a:solidFill>
                  <a:srgbClr val="000000"/>
                </a:solidFill>
                <a:effectLst/>
                <a:latin typeface="Times" pitchFamily="2" charset="0"/>
              </a:rPr>
              <a:t>Final report documentation (10%)</a:t>
            </a:r>
          </a:p>
          <a:p>
            <a:pPr lvl="1"/>
            <a:r>
              <a:rPr lang="en-US" dirty="0">
                <a:solidFill>
                  <a:srgbClr val="000000"/>
                </a:solidFill>
                <a:latin typeface="Times" pitchFamily="2" charset="0"/>
              </a:rPr>
              <a:t>Extended from your 3992 final proposal</a:t>
            </a:r>
          </a:p>
          <a:p>
            <a:pPr lvl="1"/>
            <a:r>
              <a:rPr lang="en-US" dirty="0">
                <a:solidFill>
                  <a:srgbClr val="000000"/>
                </a:solidFill>
                <a:latin typeface="Times" pitchFamily="2" charset="0"/>
              </a:rPr>
              <a:t>Team grade</a:t>
            </a:r>
            <a:endParaRPr lang="en-US" b="1" i="0" dirty="0">
              <a:solidFill>
                <a:srgbClr val="000000"/>
              </a:solidFill>
              <a:effectLst/>
              <a:latin typeface="Times" pitchFamily="2" charset="0"/>
            </a:endParaRPr>
          </a:p>
          <a:p>
            <a:endParaRPr lang="en-US" b="1" i="0" dirty="0">
              <a:solidFill>
                <a:srgbClr val="000000"/>
              </a:solidFill>
              <a:effectLst/>
              <a:latin typeface="Times" pitchFamily="2" charset="0"/>
            </a:endParaRPr>
          </a:p>
          <a:p>
            <a:endParaRPr lang="en-US" i="1" dirty="0"/>
          </a:p>
        </p:txBody>
      </p:sp>
    </p:spTree>
    <p:extLst>
      <p:ext uri="{BB962C8B-B14F-4D97-AF65-F5344CB8AC3E}">
        <p14:creationId xmlns:p14="http://schemas.microsoft.com/office/powerpoint/2010/main" val="10760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2CAABB-C500-324B-A704-5AED7DEE9F36}"/>
              </a:ext>
            </a:extLst>
          </p:cNvPr>
          <p:cNvSpPr>
            <a:spLocks noGrp="1"/>
          </p:cNvSpPr>
          <p:nvPr>
            <p:ph type="sldNum" sz="quarter" idx="12"/>
          </p:nvPr>
        </p:nvSpPr>
        <p:spPr/>
        <p:txBody>
          <a:bodyPr/>
          <a:lstStyle/>
          <a:p>
            <a:fld id="{4E77BC79-9480-1042-96E1-82B94DA0811E}" type="slidenum">
              <a:rPr lang="en-US" smtClean="0"/>
              <a:t>5</a:t>
            </a:fld>
            <a:endParaRPr lang="en-US"/>
          </a:p>
        </p:txBody>
      </p:sp>
      <p:sp>
        <p:nvSpPr>
          <p:cNvPr id="3" name="Title 2">
            <a:extLst>
              <a:ext uri="{FF2B5EF4-FFF2-40B4-BE49-F238E27FC236}">
                <a16:creationId xmlns:a16="http://schemas.microsoft.com/office/drawing/2014/main" id="{62C983D1-FC0C-5244-B546-2734B93550F4}"/>
              </a:ext>
            </a:extLst>
          </p:cNvPr>
          <p:cNvSpPr>
            <a:spLocks noGrp="1"/>
          </p:cNvSpPr>
          <p:nvPr>
            <p:ph type="title"/>
          </p:nvPr>
        </p:nvSpPr>
        <p:spPr/>
        <p:txBody>
          <a:bodyPr/>
          <a:lstStyle/>
          <a:p>
            <a:r>
              <a:rPr lang="en-US" dirty="0"/>
              <a:t>Three Types of Deadlines</a:t>
            </a:r>
          </a:p>
        </p:txBody>
      </p:sp>
      <p:sp>
        <p:nvSpPr>
          <p:cNvPr id="4" name="Content Placeholder 3">
            <a:extLst>
              <a:ext uri="{FF2B5EF4-FFF2-40B4-BE49-F238E27FC236}">
                <a16:creationId xmlns:a16="http://schemas.microsoft.com/office/drawing/2014/main" id="{237F134E-D848-1A41-A552-B379631A2EF5}"/>
              </a:ext>
            </a:extLst>
          </p:cNvPr>
          <p:cNvSpPr>
            <a:spLocks noGrp="1"/>
          </p:cNvSpPr>
          <p:nvPr>
            <p:ph idx="1"/>
          </p:nvPr>
        </p:nvSpPr>
        <p:spPr>
          <a:xfrm>
            <a:off x="628650" y="1295944"/>
            <a:ext cx="7886700" cy="5189262"/>
          </a:xfrm>
        </p:spPr>
        <p:txBody>
          <a:bodyPr>
            <a:normAutofit/>
          </a:bodyPr>
          <a:lstStyle/>
          <a:p>
            <a:r>
              <a:rPr lang="en-US" dirty="0">
                <a:solidFill>
                  <a:srgbClr val="000000"/>
                </a:solidFill>
                <a:latin typeface="Times" pitchFamily="2" charset="0"/>
              </a:rPr>
              <a:t>Weekly report after project meeting</a:t>
            </a:r>
          </a:p>
          <a:p>
            <a:pPr lvl="1"/>
            <a:r>
              <a:rPr lang="en-US" dirty="0">
                <a:solidFill>
                  <a:srgbClr val="000000"/>
                </a:solidFill>
                <a:latin typeface="Times" pitchFamily="2" charset="0"/>
              </a:rPr>
              <a:t>Due 23:59 PM every Sunday, if have a meeting</a:t>
            </a:r>
          </a:p>
          <a:p>
            <a:pPr lvl="1"/>
            <a:r>
              <a:rPr lang="en-US" dirty="0">
                <a:solidFill>
                  <a:srgbClr val="000000"/>
                </a:solidFill>
                <a:latin typeface="Times" pitchFamily="2" charset="0"/>
              </a:rPr>
              <a:t>Except Fall break (Oct 10-17) and Thanksgiving Break week (Nov 22-28)</a:t>
            </a:r>
          </a:p>
          <a:p>
            <a:r>
              <a:rPr lang="en-US" dirty="0">
                <a:solidFill>
                  <a:srgbClr val="000000"/>
                </a:solidFill>
                <a:latin typeface="Times" pitchFamily="2" charset="0"/>
              </a:rPr>
              <a:t>Demo day to present your project (around Dec 8)</a:t>
            </a:r>
          </a:p>
          <a:p>
            <a:pPr lvl="1"/>
            <a:r>
              <a:rPr lang="en-US" dirty="0">
                <a:solidFill>
                  <a:srgbClr val="000000"/>
                </a:solidFill>
                <a:latin typeface="Times" pitchFamily="2" charset="0"/>
              </a:rPr>
              <a:t>Each team needs to participate in-person in project demo</a:t>
            </a:r>
          </a:p>
          <a:p>
            <a:pPr lvl="1"/>
            <a:r>
              <a:rPr lang="en-US" dirty="0">
                <a:solidFill>
                  <a:srgbClr val="000000"/>
                </a:solidFill>
                <a:latin typeface="Times" pitchFamily="2" charset="0"/>
              </a:rPr>
              <a:t>Each team needs to record a 15-20 min video</a:t>
            </a:r>
          </a:p>
          <a:p>
            <a:r>
              <a:rPr lang="en-US" b="1" i="0" dirty="0">
                <a:solidFill>
                  <a:srgbClr val="000000"/>
                </a:solidFill>
                <a:effectLst/>
                <a:latin typeface="Times" pitchFamily="2" charset="0"/>
              </a:rPr>
              <a:t>Final report (one week within the demo day)</a:t>
            </a:r>
          </a:p>
          <a:p>
            <a:pPr lvl="1"/>
            <a:r>
              <a:rPr lang="en-US" i="0" dirty="0">
                <a:solidFill>
                  <a:srgbClr val="000000"/>
                </a:solidFill>
                <a:effectLst/>
                <a:latin typeface="Times" pitchFamily="2" charset="0"/>
              </a:rPr>
              <a:t>Each team needs to turn in the final report within a week of the demo day</a:t>
            </a:r>
          </a:p>
          <a:p>
            <a:pPr lvl="1"/>
            <a:r>
              <a:rPr lang="en-US" dirty="0">
                <a:solidFill>
                  <a:srgbClr val="000000"/>
                </a:solidFill>
                <a:latin typeface="Times" pitchFamily="2" charset="0"/>
              </a:rPr>
              <a:t>Each team member needs to submit a peer evaluation form separately to the instructor</a:t>
            </a:r>
            <a:endParaRPr lang="en-US" i="0" dirty="0">
              <a:solidFill>
                <a:srgbClr val="000000"/>
              </a:solidFill>
              <a:effectLst/>
              <a:latin typeface="Times" pitchFamily="2" charset="0"/>
            </a:endParaRPr>
          </a:p>
        </p:txBody>
      </p:sp>
    </p:spTree>
    <p:extLst>
      <p:ext uri="{BB962C8B-B14F-4D97-AF65-F5344CB8AC3E}">
        <p14:creationId xmlns:p14="http://schemas.microsoft.com/office/powerpoint/2010/main" val="148965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7335AE-E8FB-AD49-A30E-AD4710AA7752}"/>
              </a:ext>
            </a:extLst>
          </p:cNvPr>
          <p:cNvSpPr>
            <a:spLocks noGrp="1"/>
          </p:cNvSpPr>
          <p:nvPr>
            <p:ph type="sldNum" sz="quarter" idx="12"/>
          </p:nvPr>
        </p:nvSpPr>
        <p:spPr/>
        <p:txBody>
          <a:bodyPr/>
          <a:lstStyle/>
          <a:p>
            <a:fld id="{4E77BC79-9480-1042-96E1-82B94DA0811E}" type="slidenum">
              <a:rPr lang="en-US" smtClean="0"/>
              <a:t>6</a:t>
            </a:fld>
            <a:endParaRPr lang="en-US"/>
          </a:p>
        </p:txBody>
      </p:sp>
      <p:sp>
        <p:nvSpPr>
          <p:cNvPr id="3" name="Title 2">
            <a:extLst>
              <a:ext uri="{FF2B5EF4-FFF2-40B4-BE49-F238E27FC236}">
                <a16:creationId xmlns:a16="http://schemas.microsoft.com/office/drawing/2014/main" id="{938ADD45-ED97-3F4D-A839-C45AEC996905}"/>
              </a:ext>
            </a:extLst>
          </p:cNvPr>
          <p:cNvSpPr>
            <a:spLocks noGrp="1"/>
          </p:cNvSpPr>
          <p:nvPr>
            <p:ph type="title"/>
          </p:nvPr>
        </p:nvSpPr>
        <p:spPr/>
        <p:txBody>
          <a:bodyPr/>
          <a:lstStyle/>
          <a:p>
            <a:r>
              <a:rPr lang="en-US" dirty="0"/>
              <a:t>Peer Evaluation Form Sample</a:t>
            </a:r>
          </a:p>
        </p:txBody>
      </p:sp>
      <p:sp>
        <p:nvSpPr>
          <p:cNvPr id="4" name="Content Placeholder 3">
            <a:extLst>
              <a:ext uri="{FF2B5EF4-FFF2-40B4-BE49-F238E27FC236}">
                <a16:creationId xmlns:a16="http://schemas.microsoft.com/office/drawing/2014/main" id="{E5A61BCB-99A1-CC45-8F37-DB74AB13A28A}"/>
              </a:ext>
            </a:extLst>
          </p:cNvPr>
          <p:cNvSpPr>
            <a:spLocks noGrp="1"/>
          </p:cNvSpPr>
          <p:nvPr>
            <p:ph idx="1"/>
          </p:nvPr>
        </p:nvSpPr>
        <p:spPr>
          <a:xfrm>
            <a:off x="628650" y="1295944"/>
            <a:ext cx="7886700" cy="5301804"/>
          </a:xfrm>
        </p:spPr>
        <p:txBody>
          <a:bodyPr>
            <a:normAutofit/>
          </a:bodyPr>
          <a:lstStyle/>
          <a:p>
            <a:pPr marL="0" indent="0">
              <a:buNone/>
            </a:pPr>
            <a:r>
              <a:rPr lang="en-US" sz="2000" dirty="0"/>
              <a:t>====== Evaluation Form: On a scale of 1 to 12, grade each of the members of your group including yourself for their overall contribution to the project. Consider a score of 10 as a perfect grade, and 12 going far beyond the call of duty - an effort worthy of extra credit. Be as objective as possible. </a:t>
            </a:r>
          </a:p>
          <a:p>
            <a:pPr marL="0" indent="0">
              <a:buNone/>
            </a:pPr>
            <a:endParaRPr lang="en-US" sz="2000" dirty="0"/>
          </a:p>
          <a:p>
            <a:pPr marL="0" indent="0">
              <a:buNone/>
            </a:pPr>
            <a:r>
              <a:rPr lang="en-US" sz="2000" dirty="0"/>
              <a:t>INCLUDE YOURSELF AS A TEAM MEMBER: </a:t>
            </a:r>
          </a:p>
          <a:p>
            <a:pPr marL="0" indent="0">
              <a:buNone/>
            </a:pPr>
            <a:endParaRPr lang="en-US" sz="2000" dirty="0"/>
          </a:p>
          <a:p>
            <a:pPr marL="0" indent="0">
              <a:buNone/>
            </a:pPr>
            <a:r>
              <a:rPr lang="en-US" sz="2000" dirty="0"/>
              <a:t>Name of team member #1: </a:t>
            </a:r>
          </a:p>
          <a:p>
            <a:pPr marL="0" indent="0">
              <a:buNone/>
            </a:pPr>
            <a:r>
              <a:rPr lang="en-US" sz="2000" dirty="0"/>
              <a:t>Name of team member #2: </a:t>
            </a:r>
          </a:p>
          <a:p>
            <a:pPr marL="0" indent="0">
              <a:buNone/>
            </a:pPr>
            <a:r>
              <a:rPr lang="en-US" sz="2000" dirty="0"/>
              <a:t>Name of team member #3: </a:t>
            </a:r>
          </a:p>
          <a:p>
            <a:pPr marL="0" indent="0">
              <a:buNone/>
            </a:pPr>
            <a:endParaRPr lang="en-US" sz="2000" dirty="0"/>
          </a:p>
          <a:p>
            <a:pPr marL="0" indent="0">
              <a:buNone/>
            </a:pPr>
            <a:r>
              <a:rPr lang="en-US" sz="2000" dirty="0"/>
              <a:t>Briefly describe the contributions of each team member (including yourself) and provide a short but critical justification of the score you gave them:</a:t>
            </a:r>
          </a:p>
        </p:txBody>
      </p:sp>
    </p:spTree>
    <p:extLst>
      <p:ext uri="{BB962C8B-B14F-4D97-AF65-F5344CB8AC3E}">
        <p14:creationId xmlns:p14="http://schemas.microsoft.com/office/powerpoint/2010/main" val="73788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7</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a:bodyPr>
          <a:lstStyle/>
          <a:p>
            <a:r>
              <a:rPr lang="en-US" dirty="0"/>
              <a:t>Let’s Look at Some 2020 Outcomes</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p:txBody>
          <a:bodyPr/>
          <a:lstStyle/>
          <a:p>
            <a:r>
              <a:rPr lang="en-US" dirty="0"/>
              <a:t>Lego Battle Bots </a:t>
            </a:r>
          </a:p>
          <a:p>
            <a:pPr lvl="1"/>
            <a:r>
              <a:rPr lang="en-US" dirty="0">
                <a:hlinkClick r:id="rId3"/>
              </a:rPr>
              <a:t>https://www.youtube.com/watch?v=hvWqNdt5L90</a:t>
            </a:r>
            <a:r>
              <a:rPr lang="en-US" dirty="0"/>
              <a:t> </a:t>
            </a:r>
          </a:p>
          <a:p>
            <a:r>
              <a:rPr lang="en-US" dirty="0"/>
              <a:t>Autonomous Sailing Across the Salt Lake</a:t>
            </a:r>
          </a:p>
          <a:p>
            <a:pPr lvl="1"/>
            <a:r>
              <a:rPr lang="en-US" dirty="0">
                <a:hlinkClick r:id="rId4"/>
              </a:rPr>
              <a:t>https://www.youtube.com/watch?v=eKXr_Y2f4zE</a:t>
            </a:r>
            <a:r>
              <a:rPr lang="en-US" dirty="0"/>
              <a:t> </a:t>
            </a:r>
          </a:p>
          <a:p>
            <a:r>
              <a:rPr lang="en-US" dirty="0"/>
              <a:t>A Smart Home Gym</a:t>
            </a:r>
          </a:p>
          <a:p>
            <a:pPr lvl="1"/>
            <a:r>
              <a:rPr lang="en-US" dirty="0">
                <a:hlinkClick r:id="rId5"/>
              </a:rPr>
              <a:t>https://www.youtube.com/watch?v=HHGH5g19fS4</a:t>
            </a:r>
            <a:r>
              <a:rPr lang="en-US" dirty="0"/>
              <a:t> </a:t>
            </a:r>
          </a:p>
          <a:p>
            <a:pPr lvl="1"/>
            <a:endParaRPr lang="en-US" dirty="0"/>
          </a:p>
        </p:txBody>
      </p:sp>
    </p:spTree>
    <p:extLst>
      <p:ext uri="{BB962C8B-B14F-4D97-AF65-F5344CB8AC3E}">
        <p14:creationId xmlns:p14="http://schemas.microsoft.com/office/powerpoint/2010/main" val="404513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8</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a:bodyPr>
          <a:lstStyle/>
          <a:p>
            <a:r>
              <a:rPr lang="en-US" dirty="0"/>
              <a:t>Project List from 3992</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a:xfrm>
            <a:off x="628650" y="1295944"/>
            <a:ext cx="7886700" cy="5266634"/>
          </a:xfrm>
          <a:ln>
            <a:solidFill>
              <a:schemeClr val="tx1"/>
            </a:solidFill>
          </a:ln>
        </p:spPr>
        <p:txBody>
          <a:bodyPr>
            <a:normAutofit fontScale="92500" lnSpcReduction="20000"/>
          </a:bodyPr>
          <a:lstStyle/>
          <a:p>
            <a:pPr marL="331470" indent="-514350" algn="l">
              <a:buFont typeface="+mj-lt"/>
              <a:buAutoNum type="arabicPeriod"/>
            </a:pPr>
            <a:r>
              <a:rPr lang="en-US" b="0" i="0" strike="noStrike" dirty="0">
                <a:effectLst/>
                <a:latin typeface="-apple-system"/>
                <a:hlinkClick r:id="rId3">
                  <a:extLst>
                    <a:ext uri="{A12FA001-AC4F-418D-AE19-62706E023703}">
                      <ahyp:hlinkClr xmlns:ahyp="http://schemas.microsoft.com/office/drawing/2018/hyperlinkcolor" val="tx"/>
                    </a:ext>
                  </a:extLst>
                </a:hlinkClick>
              </a:rPr>
              <a:t>MercuryMesh: P2P Network for Autonomous Vehicles</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4">
                  <a:extLst>
                    <a:ext uri="{A12FA001-AC4F-418D-AE19-62706E023703}">
                      <ahyp:hlinkClr xmlns:ahyp="http://schemas.microsoft.com/office/drawing/2018/hyperlinkcolor" val="tx"/>
                    </a:ext>
                  </a:extLst>
                </a:hlinkClick>
              </a:rPr>
              <a:t>Smart Chessboard</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5">
                  <a:extLst>
                    <a:ext uri="{A12FA001-AC4F-418D-AE19-62706E023703}">
                      <ahyp:hlinkClr xmlns:ahyp="http://schemas.microsoft.com/office/drawing/2018/hyperlinkcolor" val="tx"/>
                    </a:ext>
                  </a:extLst>
                </a:hlinkClick>
              </a:rPr>
              <a:t>Smart Bike Kit</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6">
                  <a:extLst>
                    <a:ext uri="{A12FA001-AC4F-418D-AE19-62706E023703}">
                      <ahyp:hlinkClr xmlns:ahyp="http://schemas.microsoft.com/office/drawing/2018/hyperlinkcolor" val="tx"/>
                    </a:ext>
                  </a:extLst>
                </a:hlinkClick>
              </a:rPr>
              <a:t>HealthyBois (Heart Strawng 💖🥤) - Health Monitering App w/ Water intake and Heart rate tracking</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7">
                  <a:extLst>
                    <a:ext uri="{A12FA001-AC4F-418D-AE19-62706E023703}">
                      <ahyp:hlinkClr xmlns:ahyp="http://schemas.microsoft.com/office/drawing/2018/hyperlinkcolor" val="tx"/>
                    </a:ext>
                  </a:extLst>
                </a:hlinkClick>
              </a:rPr>
              <a:t>Zoom Peripheral</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8">
                  <a:extLst>
                    <a:ext uri="{A12FA001-AC4F-418D-AE19-62706E023703}">
                      <ahyp:hlinkClr xmlns:ahyp="http://schemas.microsoft.com/office/drawing/2018/hyperlinkcolor" val="tx"/>
                    </a:ext>
                  </a:extLst>
                </a:hlinkClick>
              </a:rPr>
              <a:t>Holofan</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9">
                  <a:extLst>
                    <a:ext uri="{A12FA001-AC4F-418D-AE19-62706E023703}">
                      <ahyp:hlinkClr xmlns:ahyp="http://schemas.microsoft.com/office/drawing/2018/hyperlinkcolor" val="tx"/>
                    </a:ext>
                  </a:extLst>
                </a:hlinkClick>
              </a:rPr>
              <a:t>VectorU: Active thrust vectoring at model rocket scale</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10">
                  <a:extLst>
                    <a:ext uri="{A12FA001-AC4F-418D-AE19-62706E023703}">
                      <ahyp:hlinkClr xmlns:ahyp="http://schemas.microsoft.com/office/drawing/2018/hyperlinkcolor" val="tx"/>
                    </a:ext>
                  </a:extLst>
                </a:hlinkClick>
              </a:rPr>
              <a:t>UGuard</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11">
                  <a:extLst>
                    <a:ext uri="{A12FA001-AC4F-418D-AE19-62706E023703}">
                      <ahyp:hlinkClr xmlns:ahyp="http://schemas.microsoft.com/office/drawing/2018/hyperlinkcolor" val="tx"/>
                    </a:ext>
                  </a:extLst>
                </a:hlinkClick>
              </a:rPr>
              <a:t>Textable Walkie-Talkies - TxTy</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12">
                  <a:extLst>
                    <a:ext uri="{A12FA001-AC4F-418D-AE19-62706E023703}">
                      <ahyp:hlinkClr xmlns:ahyp="http://schemas.microsoft.com/office/drawing/2018/hyperlinkcolor" val="tx"/>
                    </a:ext>
                  </a:extLst>
                </a:hlinkClick>
              </a:rPr>
              <a:t>Thesis: An assessment of the impact of unregulated transmissions on Intelligent Transportation System communications at 5.9GHz</a:t>
            </a:r>
            <a:endParaRPr lang="en-US" b="0" i="0" dirty="0">
              <a:effectLst/>
              <a:latin typeface="-apple-system"/>
            </a:endParaRPr>
          </a:p>
          <a:p>
            <a:pPr marL="331470" indent="-514350" algn="l">
              <a:buFont typeface="+mj-lt"/>
              <a:buAutoNum type="arabicPeriod"/>
            </a:pPr>
            <a:r>
              <a:rPr lang="en-US" b="0" i="0" strike="noStrike" dirty="0">
                <a:effectLst/>
                <a:latin typeface="-apple-system"/>
                <a:hlinkClick r:id="rId13">
                  <a:extLst>
                    <a:ext uri="{A12FA001-AC4F-418D-AE19-62706E023703}">
                      <ahyp:hlinkClr xmlns:ahyp="http://schemas.microsoft.com/office/drawing/2018/hyperlinkcolor" val="tx"/>
                    </a:ext>
                  </a:extLst>
                </a:hlinkClick>
              </a:rPr>
              <a:t>Thesis: Smart Helmet</a:t>
            </a:r>
            <a:endParaRPr lang="en-US" b="0" i="0" dirty="0">
              <a:effectLst/>
              <a:latin typeface="-apple-system"/>
            </a:endParaRPr>
          </a:p>
          <a:p>
            <a:pPr lvl="1"/>
            <a:endParaRPr lang="en-US" dirty="0"/>
          </a:p>
        </p:txBody>
      </p:sp>
    </p:spTree>
    <p:extLst>
      <p:ext uri="{BB962C8B-B14F-4D97-AF65-F5344CB8AC3E}">
        <p14:creationId xmlns:p14="http://schemas.microsoft.com/office/powerpoint/2010/main" val="399648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9</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a:bodyPr>
          <a:lstStyle/>
          <a:p>
            <a:r>
              <a:rPr lang="en-US" dirty="0"/>
              <a:t>Weekly Report this Week</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a:xfrm>
            <a:off x="628650" y="1295944"/>
            <a:ext cx="7886700" cy="5404754"/>
          </a:xfrm>
        </p:spPr>
        <p:txBody>
          <a:bodyPr>
            <a:normAutofit lnSpcReduction="10000"/>
          </a:bodyPr>
          <a:lstStyle/>
          <a:p>
            <a:r>
              <a:rPr lang="en-US" dirty="0"/>
              <a:t>On Thursday, each team present three-page slides</a:t>
            </a:r>
          </a:p>
          <a:p>
            <a:pPr lvl="1"/>
            <a:r>
              <a:rPr lang="en-US" dirty="0"/>
              <a:t>Page 1: Project description (what/why)</a:t>
            </a:r>
          </a:p>
          <a:p>
            <a:pPr lvl="1"/>
            <a:r>
              <a:rPr lang="en-US" dirty="0"/>
              <a:t>Page 2: Team member and duties</a:t>
            </a:r>
          </a:p>
          <a:p>
            <a:pPr lvl="1"/>
            <a:r>
              <a:rPr lang="en-US" dirty="0"/>
              <a:t>Page 3: Execution plan this semester (how)</a:t>
            </a:r>
          </a:p>
          <a:p>
            <a:pPr lvl="1"/>
            <a:r>
              <a:rPr lang="en-US" dirty="0"/>
              <a:t>Each team aims for about 5 mins</a:t>
            </a:r>
          </a:p>
          <a:p>
            <a:pPr lvl="1"/>
            <a:r>
              <a:rPr lang="en-US" dirty="0"/>
              <a:t>Sign up here: </a:t>
            </a:r>
            <a:r>
              <a:rPr lang="en-US" dirty="0">
                <a:hlinkClick r:id="rId3"/>
              </a:rPr>
              <a:t>https://docs.google.com/spreadsheets/d/1wXqXjKIsvy4jrRFdygoRJFNKM5Lz3bVM674V4YcjLks/edit?usp=sharing</a:t>
            </a:r>
            <a:r>
              <a:rPr lang="en-US" dirty="0"/>
              <a:t> </a:t>
            </a:r>
          </a:p>
          <a:p>
            <a:r>
              <a:rPr lang="en-US" dirty="0"/>
              <a:t>Email your slides to the instructor (</a:t>
            </a:r>
            <a:r>
              <a:rPr lang="en-US" dirty="0">
                <a:hlinkClick r:id="rId4"/>
              </a:rPr>
              <a:t>tsung-wei.huang@utah.edu</a:t>
            </a:r>
            <a:r>
              <a:rPr lang="en-US" dirty="0"/>
              <a:t>) by Thursday class</a:t>
            </a:r>
          </a:p>
          <a:p>
            <a:r>
              <a:rPr lang="en-US" dirty="0"/>
              <a:t>Goal of presentation</a:t>
            </a:r>
          </a:p>
          <a:p>
            <a:pPr lvl="1"/>
            <a:r>
              <a:rPr lang="en-US" dirty="0"/>
              <a:t>Refresh your mind about your project idea</a:t>
            </a:r>
          </a:p>
          <a:p>
            <a:pPr lvl="1"/>
            <a:r>
              <a:rPr lang="en-US" dirty="0"/>
              <a:t>Let the instructor know your execution plan</a:t>
            </a:r>
          </a:p>
          <a:p>
            <a:pPr lvl="1"/>
            <a:endParaRPr lang="en-US" dirty="0"/>
          </a:p>
        </p:txBody>
      </p:sp>
    </p:spTree>
    <p:extLst>
      <p:ext uri="{BB962C8B-B14F-4D97-AF65-F5344CB8AC3E}">
        <p14:creationId xmlns:p14="http://schemas.microsoft.com/office/powerpoint/2010/main" val="2838026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4232</TotalTime>
  <Words>1894</Words>
  <Application>Microsoft Macintosh PowerPoint</Application>
  <PresentationFormat>On-screen Show (4:3)</PresentationFormat>
  <Paragraphs>150</Paragraphs>
  <Slides>11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San serif</vt:lpstr>
      <vt:lpstr>San serif</vt:lpstr>
      <vt:lpstr>Sen sarif</vt:lpstr>
      <vt:lpstr>Arial</vt:lpstr>
      <vt:lpstr>Calibri</vt:lpstr>
      <vt:lpstr>Times</vt:lpstr>
      <vt:lpstr>Wingdings</vt:lpstr>
      <vt:lpstr>Office Theme</vt:lpstr>
      <vt:lpstr>Lecture 1: ECE/CS 4710 Sr. Project Design</vt:lpstr>
      <vt:lpstr>Course Description</vt:lpstr>
      <vt:lpstr>Class Logistics</vt:lpstr>
      <vt:lpstr>Scoring</vt:lpstr>
      <vt:lpstr>Three Types of Deadlines</vt:lpstr>
      <vt:lpstr>Peer Evaluation Form Sample</vt:lpstr>
      <vt:lpstr>Let’s Look at Some 2020 Outcomes</vt:lpstr>
      <vt:lpstr>Project List from 3992</vt:lpstr>
      <vt:lpstr>Weekly Report this Week</vt:lpstr>
      <vt:lpstr>Weekly Meeting Next Week</vt:lpstr>
      <vt:lpstr>Watch the GitHub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Computer Design Problems</dc:title>
  <dc:creator>Huang, Tsung-Wei</dc:creator>
  <cp:lastModifiedBy>Huang, Tsung-Wei</cp:lastModifiedBy>
  <cp:revision>276</cp:revision>
  <dcterms:created xsi:type="dcterms:W3CDTF">2020-01-09T06:22:26Z</dcterms:created>
  <dcterms:modified xsi:type="dcterms:W3CDTF">2021-08-24T05:13:18Z</dcterms:modified>
</cp:coreProperties>
</file>