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13" r:id="rId2"/>
    <p:sldId id="743" r:id="rId3"/>
    <p:sldId id="744" r:id="rId4"/>
    <p:sldId id="637" r:id="rId5"/>
    <p:sldId id="741" r:id="rId6"/>
    <p:sldId id="742" r:id="rId7"/>
    <p:sldId id="661" r:id="rId8"/>
    <p:sldId id="74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0000"/>
    <a:srgbClr val="BDDAE1"/>
    <a:srgbClr val="FFFFFF"/>
    <a:srgbClr val="D7E9ED"/>
    <a:srgbClr val="95C5CF"/>
    <a:srgbClr val="4A94A4"/>
    <a:srgbClr val="428592"/>
    <a:srgbClr val="26525B"/>
    <a:srgbClr val="265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/>
    <p:restoredTop sz="90397"/>
  </p:normalViewPr>
  <p:slideViewPr>
    <p:cSldViewPr snapToGrid="0">
      <p:cViewPr varScale="1">
        <p:scale>
          <a:sx n="144" d="100"/>
          <a:sy n="144" d="100"/>
        </p:scale>
        <p:origin x="180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389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3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93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60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1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5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5F3FB-58FD-0F48-919A-622FB0569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B1E22A-55EA-A441-8F44-A6473C435661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608013"/>
            <a:ext cx="10401300" cy="126433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PA1: Debrief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0873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Tsung-Wei (TW) Huang 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752A-682F-41AC-69D5-87AD1611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Programming Assignment (PA)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DC39C-9715-D118-A224-460A67F5A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FM partitioning algorithm</a:t>
            </a:r>
          </a:p>
          <a:p>
            <a:pPr algn="just"/>
            <a:r>
              <a:rPr lang="en-US" dirty="0">
                <a:effectLst/>
                <a:latin typeface="ArialMT"/>
              </a:rPr>
              <a:t>Fiduccia and </a:t>
            </a:r>
            <a:r>
              <a:rPr lang="en-US" dirty="0" err="1">
                <a:effectLst/>
                <a:latin typeface="ArialMT"/>
              </a:rPr>
              <a:t>Mattheyses</a:t>
            </a:r>
            <a:r>
              <a:rPr lang="en-US" dirty="0">
                <a:effectLst/>
                <a:latin typeface="ArialMT"/>
              </a:rPr>
              <a:t>, “A linear time heuristic for improving network partitions,” </a:t>
            </a:r>
            <a:r>
              <a:rPr lang="en-US" i="1" dirty="0">
                <a:effectLst/>
                <a:latin typeface="ArialMT"/>
              </a:rPr>
              <a:t>ACM DAC, </a:t>
            </a:r>
            <a:r>
              <a:rPr lang="en-US" dirty="0">
                <a:effectLst/>
                <a:latin typeface="ArialMT"/>
              </a:rPr>
              <a:t>1982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2B8C1-A850-A510-C0EF-BB79BB58A1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0"/>
          <a:stretch/>
        </p:blipFill>
        <p:spPr>
          <a:xfrm>
            <a:off x="838200" y="3005027"/>
            <a:ext cx="4597400" cy="1636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CD1C8B-3B6E-5D41-1425-B3793E61D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82008"/>
            <a:ext cx="5156200" cy="3314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1D2415-C685-2FBE-1FFE-95FF97B8C7CC}"/>
              </a:ext>
            </a:extLst>
          </p:cNvPr>
          <p:cNvSpPr/>
          <p:nvPr/>
        </p:nvSpPr>
        <p:spPr>
          <a:xfrm>
            <a:off x="939800" y="4841894"/>
            <a:ext cx="4729479" cy="704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gains based on “net”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FEB47C-75F1-0DC4-4F76-F82CF675B08C}"/>
              </a:ext>
            </a:extLst>
          </p:cNvPr>
          <p:cNvCxnSpPr/>
          <p:nvPr/>
        </p:nvCxnSpPr>
        <p:spPr>
          <a:xfrm>
            <a:off x="7414953" y="4508866"/>
            <a:ext cx="0" cy="33302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5607DB-53A2-DB00-B206-F3D02B6E72E6}"/>
              </a:ext>
            </a:extLst>
          </p:cNvPr>
          <p:cNvCxnSpPr/>
          <p:nvPr/>
        </p:nvCxnSpPr>
        <p:spPr>
          <a:xfrm>
            <a:off x="10310553" y="4508866"/>
            <a:ext cx="0" cy="33302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08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752A-682F-41AC-69D5-87AD1611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DC39C-9715-D118-A224-460A67F5A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Evaluated on a Linux Ubuntu Server</a:t>
            </a:r>
          </a:p>
          <a:p>
            <a:pPr lvl="1"/>
            <a:r>
              <a:rPr lang="en-US" dirty="0"/>
              <a:t>Intel 6138 CPU @ 2GHz</a:t>
            </a:r>
          </a:p>
          <a:p>
            <a:pPr lvl="1"/>
            <a:r>
              <a:rPr lang="en-US" dirty="0"/>
              <a:t>256 GB RAM</a:t>
            </a:r>
          </a:p>
          <a:p>
            <a:r>
              <a:rPr lang="en-US" b="1" dirty="0"/>
              <a:t>A total of six real circuits</a:t>
            </a:r>
          </a:p>
          <a:p>
            <a:pPr lvl="1"/>
            <a:r>
              <a:rPr lang="en-US" dirty="0"/>
              <a:t>Input0, input1, input2, input3, input4, input5</a:t>
            </a:r>
          </a:p>
          <a:p>
            <a:r>
              <a:rPr lang="en-US" b="1" dirty="0"/>
              <a:t>Command (each program is given 300 seconds only)</a:t>
            </a:r>
            <a:endParaRPr lang="en-US" dirty="0"/>
          </a:p>
          <a:p>
            <a:pPr lvl="1"/>
            <a:r>
              <a:rPr lang="en-US" dirty="0"/>
              <a:t>timeout 300 time ./</a:t>
            </a:r>
            <a:r>
              <a:rPr lang="en-US" dirty="0" err="1"/>
              <a:t>a.out</a:t>
            </a:r>
            <a:r>
              <a:rPr lang="en-US" dirty="0"/>
              <a:t> input output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0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1B23-8C23-964F-B5F1-30F28229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Size</a:t>
            </a:r>
          </a:p>
        </p:txBody>
      </p: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40B752B2-77DD-03EB-F3FE-34C24D4D2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85734"/>
              </p:ext>
            </p:extLst>
          </p:nvPr>
        </p:nvGraphicFramePr>
        <p:xfrm>
          <a:off x="838200" y="1873552"/>
          <a:ext cx="10515600" cy="420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4085954188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328924526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276825496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val="4188137618"/>
                    </a:ext>
                  </a:extLst>
                </a:gridCol>
                <a:gridCol w="892629">
                  <a:extLst>
                    <a:ext uri="{9D8B030D-6E8A-4147-A177-3AD203B41FA5}">
                      <a16:colId xmlns:a16="http://schemas.microsoft.com/office/drawing/2014/main" val="92283816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3776265727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923991222"/>
                    </a:ext>
                  </a:extLst>
                </a:gridCol>
                <a:gridCol w="881742">
                  <a:extLst>
                    <a:ext uri="{9D8B030D-6E8A-4147-A177-3AD203B41FA5}">
                      <a16:colId xmlns:a16="http://schemas.microsoft.com/office/drawing/2014/main" val="719084291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4015723091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1777008664"/>
                    </a:ext>
                  </a:extLst>
                </a:gridCol>
                <a:gridCol w="892629">
                  <a:extLst>
                    <a:ext uri="{9D8B030D-6E8A-4147-A177-3AD203B41FA5}">
                      <a16:colId xmlns:a16="http://schemas.microsoft.com/office/drawing/2014/main" val="3769800193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1066549787"/>
                    </a:ext>
                  </a:extLst>
                </a:gridCol>
              </a:tblGrid>
              <a:tr h="600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38479"/>
                  </a:ext>
                </a:extLst>
              </a:tr>
              <a:tr h="600097">
                <a:tc>
                  <a:txBody>
                    <a:bodyPr/>
                    <a:lstStyle/>
                    <a:p>
                      <a:r>
                        <a:rPr lang="en-US" dirty="0"/>
                        <a:t>input0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67097"/>
                  </a:ext>
                </a:extLst>
              </a:tr>
              <a:tr h="600097">
                <a:tc>
                  <a:txBody>
                    <a:bodyPr/>
                    <a:lstStyle/>
                    <a:p>
                      <a:r>
                        <a:rPr lang="en-US" dirty="0"/>
                        <a:t>input1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68803"/>
                  </a:ext>
                </a:extLst>
              </a:tr>
              <a:tr h="600097">
                <a:tc>
                  <a:txBody>
                    <a:bodyPr/>
                    <a:lstStyle/>
                    <a:p>
                      <a:r>
                        <a:rPr lang="en-US" dirty="0"/>
                        <a:t>input2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2067"/>
                  </a:ext>
                </a:extLst>
              </a:tr>
              <a:tr h="600097">
                <a:tc>
                  <a:txBody>
                    <a:bodyPr/>
                    <a:lstStyle/>
                    <a:p>
                      <a:r>
                        <a:rPr lang="en-US" dirty="0"/>
                        <a:t>input3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14796"/>
                  </a:ext>
                </a:extLst>
              </a:tr>
              <a:tr h="600097">
                <a:tc>
                  <a:txBody>
                    <a:bodyPr/>
                    <a:lstStyle/>
                    <a:p>
                      <a:r>
                        <a:rPr lang="en-US" dirty="0"/>
                        <a:t>input4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473505"/>
                  </a:ext>
                </a:extLst>
              </a:tr>
              <a:tr h="600097">
                <a:tc>
                  <a:txBody>
                    <a:bodyPr/>
                    <a:lstStyle/>
                    <a:p>
                      <a:r>
                        <a:rPr lang="en-US" dirty="0"/>
                        <a:t>input5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171483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143606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5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65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1B23-8C23-964F-B5F1-30F28229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(Seconds)</a:t>
            </a:r>
          </a:p>
        </p:txBody>
      </p: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40B752B2-77DD-03EB-F3FE-34C24D4D2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93697"/>
              </p:ext>
            </p:extLst>
          </p:nvPr>
        </p:nvGraphicFramePr>
        <p:xfrm>
          <a:off x="838200" y="1873552"/>
          <a:ext cx="10515600" cy="420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408595418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28924526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7682549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18813761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9228381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7626572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92399122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1908429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01572309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77008664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376980019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066549787"/>
                    </a:ext>
                  </a:extLst>
                </a:gridCol>
              </a:tblGrid>
              <a:tr h="600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38479"/>
                  </a:ext>
                </a:extLst>
              </a:tr>
              <a:tr h="600097">
                <a:tc>
                  <a:txBody>
                    <a:bodyPr/>
                    <a:lstStyle/>
                    <a:p>
                      <a:r>
                        <a:rPr lang="en-US" dirty="0"/>
                        <a:t>input0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67097"/>
                  </a:ext>
                </a:extLst>
              </a:tr>
              <a:tr h="600097">
                <a:tc>
                  <a:txBody>
                    <a:bodyPr/>
                    <a:lstStyle/>
                    <a:p>
                      <a:r>
                        <a:rPr lang="en-US" dirty="0"/>
                        <a:t>input1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68803"/>
                  </a:ext>
                </a:extLst>
              </a:tr>
              <a:tr h="600097">
                <a:tc>
                  <a:txBody>
                    <a:bodyPr/>
                    <a:lstStyle/>
                    <a:p>
                      <a:r>
                        <a:rPr lang="en-US" dirty="0"/>
                        <a:t>input2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2067"/>
                  </a:ext>
                </a:extLst>
              </a:tr>
              <a:tr h="600097">
                <a:tc>
                  <a:txBody>
                    <a:bodyPr/>
                    <a:lstStyle/>
                    <a:p>
                      <a:r>
                        <a:rPr lang="en-US" dirty="0"/>
                        <a:t>input3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14796"/>
                  </a:ext>
                </a:extLst>
              </a:tr>
              <a:tr h="600097">
                <a:tc>
                  <a:txBody>
                    <a:bodyPr/>
                    <a:lstStyle/>
                    <a:p>
                      <a:r>
                        <a:rPr lang="en-US" dirty="0"/>
                        <a:t>input4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473505"/>
                  </a:ext>
                </a:extLst>
              </a:tr>
              <a:tr h="600097">
                <a:tc>
                  <a:txBody>
                    <a:bodyPr/>
                    <a:lstStyle/>
                    <a:p>
                      <a:r>
                        <a:rPr lang="en-US" dirty="0"/>
                        <a:t>input5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5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41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1B23-8C23-964F-B5F1-30F28229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(MB)</a:t>
            </a:r>
          </a:p>
        </p:txBody>
      </p: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40B752B2-77DD-03EB-F3FE-34C24D4D2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53839"/>
              </p:ext>
            </p:extLst>
          </p:nvPr>
        </p:nvGraphicFramePr>
        <p:xfrm>
          <a:off x="838200" y="1873552"/>
          <a:ext cx="10515600" cy="420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408595418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28924526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7682549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18813761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9228381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7626572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92399122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1908429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015723091"/>
                    </a:ext>
                  </a:extLst>
                </a:gridCol>
                <a:gridCol w="756557">
                  <a:extLst>
                    <a:ext uri="{9D8B030D-6E8A-4147-A177-3AD203B41FA5}">
                      <a16:colId xmlns:a16="http://schemas.microsoft.com/office/drawing/2014/main" val="1777008664"/>
                    </a:ext>
                  </a:extLst>
                </a:gridCol>
                <a:gridCol w="794657">
                  <a:extLst>
                    <a:ext uri="{9D8B030D-6E8A-4147-A177-3AD203B41FA5}">
                      <a16:colId xmlns:a16="http://schemas.microsoft.com/office/drawing/2014/main" val="3769800193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1066549787"/>
                    </a:ext>
                  </a:extLst>
                </a:gridCol>
              </a:tblGrid>
              <a:tr h="600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38479"/>
                  </a:ext>
                </a:extLst>
              </a:tr>
              <a:tr h="600097">
                <a:tc>
                  <a:txBody>
                    <a:bodyPr/>
                    <a:lstStyle/>
                    <a:p>
                      <a:r>
                        <a:rPr lang="en-US" dirty="0"/>
                        <a:t>input0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67097"/>
                  </a:ext>
                </a:extLst>
              </a:tr>
              <a:tr h="600097">
                <a:tc>
                  <a:txBody>
                    <a:bodyPr/>
                    <a:lstStyle/>
                    <a:p>
                      <a:r>
                        <a:rPr lang="en-US" dirty="0"/>
                        <a:t>input1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68803"/>
                  </a:ext>
                </a:extLst>
              </a:tr>
              <a:tr h="600097">
                <a:tc>
                  <a:txBody>
                    <a:bodyPr/>
                    <a:lstStyle/>
                    <a:p>
                      <a:r>
                        <a:rPr lang="en-US" dirty="0"/>
                        <a:t>input2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2067"/>
                  </a:ext>
                </a:extLst>
              </a:tr>
              <a:tr h="600097">
                <a:tc>
                  <a:txBody>
                    <a:bodyPr/>
                    <a:lstStyle/>
                    <a:p>
                      <a:r>
                        <a:rPr lang="en-US" dirty="0"/>
                        <a:t>input3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14796"/>
                  </a:ext>
                </a:extLst>
              </a:tr>
              <a:tr h="600097">
                <a:tc>
                  <a:txBody>
                    <a:bodyPr/>
                    <a:lstStyle/>
                    <a:p>
                      <a:r>
                        <a:rPr lang="en-US" dirty="0"/>
                        <a:t>input4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473505"/>
                  </a:ext>
                </a:extLst>
              </a:tr>
              <a:tr h="600097">
                <a:tc>
                  <a:txBody>
                    <a:bodyPr/>
                    <a:lstStyle/>
                    <a:p>
                      <a:r>
                        <a:rPr lang="en-US" dirty="0"/>
                        <a:t>input5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5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64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476E-B00E-8C4D-9882-083BED0F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74EF6B-B921-5152-0F83-B7A23B643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Normalized all scores to [0, 1] </a:t>
            </a:r>
            <a:r>
              <a:rPr lang="en-US" b="1" dirty="0" err="1"/>
              <a:t>wrt</a:t>
            </a:r>
            <a:r>
              <a:rPr lang="en-US" b="1" dirty="0"/>
              <a:t> column of “2289”</a:t>
            </a:r>
          </a:p>
          <a:p>
            <a:pPr lvl="1"/>
            <a:r>
              <a:rPr lang="en-US" dirty="0"/>
              <a:t>Final score = 0.5 * </a:t>
            </a:r>
            <a:r>
              <a:rPr lang="en-US" dirty="0" err="1"/>
              <a:t>cutsize</a:t>
            </a:r>
            <a:r>
              <a:rPr lang="en-US" dirty="0"/>
              <a:t> + 0.3 * runtime + 0.2 * mem</a:t>
            </a:r>
          </a:p>
        </p:txBody>
      </p:sp>
      <p:graphicFrame>
        <p:nvGraphicFramePr>
          <p:cNvPr id="6" name="Table 40">
            <a:extLst>
              <a:ext uri="{FF2B5EF4-FFF2-40B4-BE49-F238E27FC236}">
                <a16:creationId xmlns:a16="http://schemas.microsoft.com/office/drawing/2014/main" id="{25B2E38D-DBB2-7CDB-5156-7D39C2A14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19844"/>
              </p:ext>
            </p:extLst>
          </p:nvPr>
        </p:nvGraphicFramePr>
        <p:xfrm>
          <a:off x="838200" y="2645546"/>
          <a:ext cx="10515600" cy="3326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4085954188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3289245265"/>
                    </a:ext>
                  </a:extLst>
                </a:gridCol>
                <a:gridCol w="812677">
                  <a:extLst>
                    <a:ext uri="{9D8B030D-6E8A-4147-A177-3AD203B41FA5}">
                      <a16:colId xmlns:a16="http://schemas.microsoft.com/office/drawing/2014/main" val="127682549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18813761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9228381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7626572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92399122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1908429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015723091"/>
                    </a:ext>
                  </a:extLst>
                </a:gridCol>
                <a:gridCol w="756557">
                  <a:extLst>
                    <a:ext uri="{9D8B030D-6E8A-4147-A177-3AD203B41FA5}">
                      <a16:colId xmlns:a16="http://schemas.microsoft.com/office/drawing/2014/main" val="1777008664"/>
                    </a:ext>
                  </a:extLst>
                </a:gridCol>
                <a:gridCol w="794657">
                  <a:extLst>
                    <a:ext uri="{9D8B030D-6E8A-4147-A177-3AD203B41FA5}">
                      <a16:colId xmlns:a16="http://schemas.microsoft.com/office/drawing/2014/main" val="3769800193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1066549787"/>
                    </a:ext>
                  </a:extLst>
                </a:gridCol>
              </a:tblGrid>
              <a:tr h="48981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38479"/>
                  </a:ext>
                </a:extLst>
              </a:tr>
              <a:tr h="48981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1.031825999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1.2781542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1.494492863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1.325358873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1.166008864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1.284395472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1.008832074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643767097"/>
                  </a:ext>
                </a:extLst>
              </a:tr>
              <a:tr h="48981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3.826661164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1.179116797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0.2554684276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1.120511762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1.621956253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0.3140734626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1.723070574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911968803"/>
                  </a:ext>
                </a:extLst>
              </a:tr>
              <a:tr h="48981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6.21187384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1.527643785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2.713914657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1.563265306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3.768831169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2.00742115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1.564897959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03632067"/>
                  </a:ext>
                </a:extLst>
              </a:tr>
              <a:tr h="48981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2.906286117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1.298340896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1.366669891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1.311486026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1.823357541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1.139265953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1.334316801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70514796"/>
                  </a:ext>
                </a:extLst>
              </a:tr>
              <a:tr h="48981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47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65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476E-B00E-8C4D-9882-083BED0F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 – Ranking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74EF6B-B921-5152-0F83-B7A23B643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Normalized all scores to [0, 1] </a:t>
            </a:r>
            <a:r>
              <a:rPr lang="en-US" b="1" dirty="0" err="1"/>
              <a:t>wrt</a:t>
            </a:r>
            <a:r>
              <a:rPr lang="en-US" b="1" dirty="0"/>
              <a:t> column of “2289”</a:t>
            </a:r>
          </a:p>
          <a:p>
            <a:pPr lvl="1"/>
            <a:r>
              <a:rPr lang="en-US" dirty="0"/>
              <a:t>Final score = 0.5 * </a:t>
            </a:r>
            <a:r>
              <a:rPr lang="en-US" dirty="0" err="1"/>
              <a:t>cutsize</a:t>
            </a:r>
            <a:r>
              <a:rPr lang="en-US" dirty="0"/>
              <a:t> + 0.3 * runtime + 0.2 * mem</a:t>
            </a:r>
          </a:p>
        </p:txBody>
      </p:sp>
      <p:graphicFrame>
        <p:nvGraphicFramePr>
          <p:cNvPr id="6" name="Table 40">
            <a:extLst>
              <a:ext uri="{FF2B5EF4-FFF2-40B4-BE49-F238E27FC236}">
                <a16:creationId xmlns:a16="http://schemas.microsoft.com/office/drawing/2014/main" id="{25B2E38D-DBB2-7CDB-5156-7D39C2A14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46969"/>
              </p:ext>
            </p:extLst>
          </p:nvPr>
        </p:nvGraphicFramePr>
        <p:xfrm>
          <a:off x="838200" y="2645546"/>
          <a:ext cx="10515600" cy="3326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4085954188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3289245265"/>
                    </a:ext>
                  </a:extLst>
                </a:gridCol>
                <a:gridCol w="812677">
                  <a:extLst>
                    <a:ext uri="{9D8B030D-6E8A-4147-A177-3AD203B41FA5}">
                      <a16:colId xmlns:a16="http://schemas.microsoft.com/office/drawing/2014/main" val="127682549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18813761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9228381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7626572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92399122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1908429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015723091"/>
                    </a:ext>
                  </a:extLst>
                </a:gridCol>
                <a:gridCol w="756557">
                  <a:extLst>
                    <a:ext uri="{9D8B030D-6E8A-4147-A177-3AD203B41FA5}">
                      <a16:colId xmlns:a16="http://schemas.microsoft.com/office/drawing/2014/main" val="1777008664"/>
                    </a:ext>
                  </a:extLst>
                </a:gridCol>
                <a:gridCol w="794657">
                  <a:extLst>
                    <a:ext uri="{9D8B030D-6E8A-4147-A177-3AD203B41FA5}">
                      <a16:colId xmlns:a16="http://schemas.microsoft.com/office/drawing/2014/main" val="3769800193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1066549787"/>
                    </a:ext>
                  </a:extLst>
                </a:gridCol>
              </a:tblGrid>
              <a:tr h="48981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4130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5427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2289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38479"/>
                  </a:ext>
                </a:extLst>
              </a:tr>
              <a:tr h="48981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1.031825999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1.2781542</a:t>
                      </a: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1.494492863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1.325358873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1.166008864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1.284395472</a:t>
                      </a: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1.008832074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643767097"/>
                  </a:ext>
                </a:extLst>
              </a:tr>
              <a:tr h="48981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3.826661164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1.179116797</a:t>
                      </a: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0.2554684276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1.120511762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1.621956253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0.3140734626</a:t>
                      </a: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1.723070574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911968803"/>
                  </a:ext>
                </a:extLst>
              </a:tr>
              <a:tr h="48981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6.21187384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1.527643785</a:t>
                      </a: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2.713914657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1.563265306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3.768831169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2.00742115</a:t>
                      </a: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1.564897959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03632067"/>
                  </a:ext>
                </a:extLst>
              </a:tr>
              <a:tr h="48981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2.906286117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1.298340896</a:t>
                      </a: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1.366669891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1.311486026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1.823357541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1.139265953</a:t>
                      </a: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1.334316801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70514796"/>
                  </a:ext>
                </a:extLst>
              </a:tr>
              <a:tr h="48981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47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31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6520</TotalTime>
  <Words>545</Words>
  <Application>Microsoft Macintosh PowerPoint</Application>
  <PresentationFormat>Widescreen</PresentationFormat>
  <Paragraphs>384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ArialMT</vt:lpstr>
      <vt:lpstr>Arial</vt:lpstr>
      <vt:lpstr>Calibri</vt:lpstr>
      <vt:lpstr>Calibri Light</vt:lpstr>
      <vt:lpstr>Office Theme</vt:lpstr>
      <vt:lpstr>PA1: Debrief</vt:lpstr>
      <vt:lpstr>Recap: Programming Assignment (PA) #1</vt:lpstr>
      <vt:lpstr>Evaluation</vt:lpstr>
      <vt:lpstr>Cut Size</vt:lpstr>
      <vt:lpstr>Runtime (Seconds)</vt:lpstr>
      <vt:lpstr>Memory (MB)</vt:lpstr>
      <vt:lpstr>Final Results</vt:lpstr>
      <vt:lpstr>Final Results – Ranking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2064</cp:revision>
  <dcterms:created xsi:type="dcterms:W3CDTF">2021-01-05T18:50:35Z</dcterms:created>
  <dcterms:modified xsi:type="dcterms:W3CDTF">2022-10-03T16:51:44Z</dcterms:modified>
</cp:coreProperties>
</file>