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613" r:id="rId2"/>
    <p:sldId id="669" r:id="rId3"/>
    <p:sldId id="680" r:id="rId4"/>
    <p:sldId id="681" r:id="rId5"/>
    <p:sldId id="684" r:id="rId6"/>
    <p:sldId id="685" r:id="rId7"/>
    <p:sldId id="1523" r:id="rId8"/>
    <p:sldId id="1635" r:id="rId9"/>
    <p:sldId id="1641" r:id="rId10"/>
    <p:sldId id="1642" r:id="rId11"/>
    <p:sldId id="1643" r:id="rId12"/>
    <p:sldId id="1644" r:id="rId13"/>
    <p:sldId id="1645" r:id="rId14"/>
    <p:sldId id="1646" r:id="rId15"/>
    <p:sldId id="1647" r:id="rId16"/>
    <p:sldId id="1648" r:id="rId17"/>
    <p:sldId id="1649" r:id="rId18"/>
    <p:sldId id="1650" r:id="rId19"/>
    <p:sldId id="1651" r:id="rId20"/>
    <p:sldId id="1652" r:id="rId21"/>
    <p:sldId id="1653" r:id="rId22"/>
    <p:sldId id="1654" r:id="rId23"/>
    <p:sldId id="1655" r:id="rId24"/>
    <p:sldId id="165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432FF"/>
    <a:srgbClr val="BDDAE1"/>
    <a:srgbClr val="FFFFFF"/>
    <a:srgbClr val="D7E9ED"/>
    <a:srgbClr val="95C5CF"/>
    <a:srgbClr val="4A94A4"/>
    <a:srgbClr val="428592"/>
    <a:srgbClr val="26525B"/>
    <a:srgbClr val="265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/>
    <p:restoredTop sz="90418"/>
  </p:normalViewPr>
  <p:slideViewPr>
    <p:cSldViewPr snapToGrid="0">
      <p:cViewPr varScale="1">
        <p:scale>
          <a:sx n="144" d="100"/>
          <a:sy n="144" d="100"/>
        </p:scale>
        <p:origin x="182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5F3FB-58FD-0F48-919A-622FB0569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B1E22A-55EA-A441-8F44-A6473C435661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608013"/>
            <a:ext cx="10401300" cy="126433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Lecture 12: Placement – II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0873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Tsung-Wei (TW) Huang 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2E99-FC11-95F9-7DC4-51E35A57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k-point Net, k&gt;2?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372C-8D27-8FB3-300E-2E14A808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Replace one “real” net with </a:t>
            </a:r>
            <a:r>
              <a:rPr lang="en-US" sz="2600" b="1" dirty="0"/>
              <a:t>k(k-1)/2</a:t>
            </a:r>
            <a:r>
              <a:rPr lang="en-US" sz="2600" dirty="0"/>
              <a:t> 2-point nets and add a new net between every pair of points–</a:t>
            </a:r>
            <a:r>
              <a:rPr lang="en-US" sz="2600" i="1" dirty="0"/>
              <a:t>called a fully-connected clique model</a:t>
            </a:r>
            <a:endParaRPr lang="en-US" i="1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E4EB675-0E37-E21B-0B09-2EE16E2EAC35}"/>
              </a:ext>
            </a:extLst>
          </p:cNvPr>
          <p:cNvGrpSpPr/>
          <p:nvPr/>
        </p:nvGrpSpPr>
        <p:grpSpPr>
          <a:xfrm>
            <a:off x="1608954" y="2613271"/>
            <a:ext cx="9516467" cy="3250968"/>
            <a:chOff x="1145496" y="2257246"/>
            <a:chExt cx="7681379" cy="26240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4B7654-1088-54EC-8E0A-C091D8072B6F}"/>
                </a:ext>
              </a:extLst>
            </p:cNvPr>
            <p:cNvGrpSpPr/>
            <p:nvPr/>
          </p:nvGrpSpPr>
          <p:grpSpPr>
            <a:xfrm>
              <a:off x="4376695" y="2276296"/>
              <a:ext cx="2219032" cy="2605024"/>
              <a:chOff x="4376695" y="2276296"/>
              <a:chExt cx="2219032" cy="260502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C826E7-721D-BB09-B6BC-2C49A0251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327" y="2686071"/>
                <a:ext cx="1778000" cy="1905000"/>
              </a:xfrm>
              <a:prstGeom prst="rect">
                <a:avLst/>
              </a:prstGeom>
              <a:noFill/>
              <a:ln w="12700">
                <a:solidFill>
                  <a:srgbClr val="CF0E3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Line 5">
                <a:extLst>
                  <a:ext uri="{FF2B5EF4-FFF2-40B4-BE49-F238E27FC236}">
                    <a16:creationId xmlns:a16="http://schemas.microsoft.com/office/drawing/2014/main" id="{4F2B43BF-FEEE-3B7B-B23C-1E9BB9C96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0077" y="2686071"/>
                <a:ext cx="0" cy="191770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Line 6">
                <a:extLst>
                  <a:ext uri="{FF2B5EF4-FFF2-40B4-BE49-F238E27FC236}">
                    <a16:creationId xmlns:a16="http://schemas.microsoft.com/office/drawing/2014/main" id="{9680A441-D699-6E29-C0E9-2B90327A6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6177" y="2686071"/>
                <a:ext cx="0" cy="191770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Line 7">
                <a:extLst>
                  <a:ext uri="{FF2B5EF4-FFF2-40B4-BE49-F238E27FC236}">
                    <a16:creationId xmlns:a16="http://schemas.microsoft.com/office/drawing/2014/main" id="{8200AD01-C67C-21EB-F295-11D33A568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4477" y="2686071"/>
                <a:ext cx="0" cy="191770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Line 8">
                <a:extLst>
                  <a:ext uri="{FF2B5EF4-FFF2-40B4-BE49-F238E27FC236}">
                    <a16:creationId xmlns:a16="http://schemas.microsoft.com/office/drawing/2014/main" id="{6201C951-9BAF-9FAC-862C-8420AB502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08377" y="2686071"/>
                <a:ext cx="0" cy="191770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Line 9">
                <a:extLst>
                  <a:ext uri="{FF2B5EF4-FFF2-40B4-BE49-F238E27FC236}">
                    <a16:creationId xmlns:a16="http://schemas.microsoft.com/office/drawing/2014/main" id="{AA3FF34D-A600-E5C2-71E1-43C6EF263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9627" y="2997221"/>
                <a:ext cx="1790700" cy="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Line 10">
                <a:extLst>
                  <a:ext uri="{FF2B5EF4-FFF2-40B4-BE49-F238E27FC236}">
                    <a16:creationId xmlns:a16="http://schemas.microsoft.com/office/drawing/2014/main" id="{0501654C-CE60-FCEF-B098-E58D96884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6927" y="3314721"/>
                <a:ext cx="1790700" cy="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11">
                <a:extLst>
                  <a:ext uri="{FF2B5EF4-FFF2-40B4-BE49-F238E27FC236}">
                    <a16:creationId xmlns:a16="http://schemas.microsoft.com/office/drawing/2014/main" id="{D05184D2-A31A-B1AC-9B30-73CAF9B73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6927" y="3644921"/>
                <a:ext cx="1790700" cy="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29EFFF18-7803-FF37-2198-16B692CB9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92327" y="3975121"/>
                <a:ext cx="1790700" cy="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Line 13">
                <a:extLst>
                  <a:ext uri="{FF2B5EF4-FFF2-40B4-BE49-F238E27FC236}">
                    <a16:creationId xmlns:a16="http://schemas.microsoft.com/office/drawing/2014/main" id="{6FDAA737-D29B-6FE7-1B44-91088CDAC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5027" y="4292621"/>
                <a:ext cx="1790700" cy="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38D883CE-1886-1F91-08B6-83AEA363E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2377" y="3086121"/>
                <a:ext cx="204788" cy="141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"/>
                  </a:cxn>
                  <a:cxn ang="0">
                    <a:pos x="88" y="88"/>
                  </a:cxn>
                  <a:cxn ang="0">
                    <a:pos x="120" y="72"/>
                  </a:cxn>
                  <a:cxn ang="0">
                    <a:pos x="128" y="40"/>
                  </a:cxn>
                  <a:cxn ang="0">
                    <a:pos x="120" y="16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129" h="89">
                    <a:moveTo>
                      <a:pt x="0" y="0"/>
                    </a:moveTo>
                    <a:lnTo>
                      <a:pt x="0" y="88"/>
                    </a:lnTo>
                    <a:lnTo>
                      <a:pt x="88" y="88"/>
                    </a:lnTo>
                    <a:lnTo>
                      <a:pt x="120" y="72"/>
                    </a:lnTo>
                    <a:lnTo>
                      <a:pt x="128" y="40"/>
                    </a:lnTo>
                    <a:lnTo>
                      <a:pt x="120" y="16"/>
                    </a:ln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81D58"/>
              </a:solidFill>
              <a:ln w="12700" cap="rnd" cmpd="sng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87064D2-21F7-8518-A698-23E09701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6277" y="4064021"/>
                <a:ext cx="204788" cy="141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"/>
                  </a:cxn>
                  <a:cxn ang="0">
                    <a:pos x="88" y="88"/>
                  </a:cxn>
                  <a:cxn ang="0">
                    <a:pos x="120" y="72"/>
                  </a:cxn>
                  <a:cxn ang="0">
                    <a:pos x="128" y="40"/>
                  </a:cxn>
                  <a:cxn ang="0">
                    <a:pos x="120" y="16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129" h="89">
                    <a:moveTo>
                      <a:pt x="0" y="0"/>
                    </a:moveTo>
                    <a:lnTo>
                      <a:pt x="0" y="88"/>
                    </a:lnTo>
                    <a:lnTo>
                      <a:pt x="88" y="88"/>
                    </a:lnTo>
                    <a:lnTo>
                      <a:pt x="120" y="72"/>
                    </a:lnTo>
                    <a:lnTo>
                      <a:pt x="128" y="40"/>
                    </a:lnTo>
                    <a:lnTo>
                      <a:pt x="120" y="16"/>
                    </a:ln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81D58"/>
              </a:solidFill>
              <a:ln w="12700" cap="rnd" cmpd="sng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8">
                <a:extLst>
                  <a:ext uri="{FF2B5EF4-FFF2-40B4-BE49-F238E27FC236}">
                    <a16:creationId xmlns:a16="http://schemas.microsoft.com/office/drawing/2014/main" id="{183E0792-A1EC-0E59-4385-77D55738B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577" y="3390921"/>
                <a:ext cx="204788" cy="141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"/>
                  </a:cxn>
                  <a:cxn ang="0">
                    <a:pos x="88" y="88"/>
                  </a:cxn>
                  <a:cxn ang="0">
                    <a:pos x="120" y="72"/>
                  </a:cxn>
                  <a:cxn ang="0">
                    <a:pos x="128" y="40"/>
                  </a:cxn>
                  <a:cxn ang="0">
                    <a:pos x="120" y="16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129" h="89">
                    <a:moveTo>
                      <a:pt x="0" y="0"/>
                    </a:moveTo>
                    <a:lnTo>
                      <a:pt x="0" y="88"/>
                    </a:lnTo>
                    <a:lnTo>
                      <a:pt x="88" y="88"/>
                    </a:lnTo>
                    <a:lnTo>
                      <a:pt x="120" y="72"/>
                    </a:lnTo>
                    <a:lnTo>
                      <a:pt x="128" y="40"/>
                    </a:lnTo>
                    <a:lnTo>
                      <a:pt x="120" y="16"/>
                    </a:ln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81D58"/>
              </a:solidFill>
              <a:ln w="12700" cap="rnd" cmpd="sng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9">
                <a:extLst>
                  <a:ext uri="{FF2B5EF4-FFF2-40B4-BE49-F238E27FC236}">
                    <a16:creationId xmlns:a16="http://schemas.microsoft.com/office/drawing/2014/main" id="{893E2FC0-C36D-C8C0-231F-91642E4E8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2677" y="2781321"/>
                <a:ext cx="204788" cy="141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"/>
                  </a:cxn>
                  <a:cxn ang="0">
                    <a:pos x="88" y="88"/>
                  </a:cxn>
                  <a:cxn ang="0">
                    <a:pos x="120" y="72"/>
                  </a:cxn>
                  <a:cxn ang="0">
                    <a:pos x="128" y="40"/>
                  </a:cxn>
                  <a:cxn ang="0">
                    <a:pos x="120" y="16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129" h="89">
                    <a:moveTo>
                      <a:pt x="0" y="0"/>
                    </a:moveTo>
                    <a:lnTo>
                      <a:pt x="0" y="88"/>
                    </a:lnTo>
                    <a:lnTo>
                      <a:pt x="88" y="88"/>
                    </a:lnTo>
                    <a:lnTo>
                      <a:pt x="120" y="72"/>
                    </a:lnTo>
                    <a:lnTo>
                      <a:pt x="128" y="40"/>
                    </a:lnTo>
                    <a:lnTo>
                      <a:pt x="120" y="16"/>
                    </a:ln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81D58"/>
              </a:solidFill>
              <a:ln w="12700" cap="rnd" cmpd="sng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20">
                <a:extLst>
                  <a:ext uri="{FF2B5EF4-FFF2-40B4-BE49-F238E27FC236}">
                    <a16:creationId xmlns:a16="http://schemas.microsoft.com/office/drawing/2014/main" id="{AAE44D94-B92A-7F60-88B8-308E01042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790" y="4610121"/>
                <a:ext cx="1997769" cy="2711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x=   0     1     2       3      4</a:t>
                </a:r>
              </a:p>
            </p:txBody>
          </p:sp>
          <p:sp>
            <p:nvSpPr>
              <p:cNvPr id="20" name="Rectangle 21">
                <a:extLst>
                  <a:ext uri="{FF2B5EF4-FFF2-40B4-BE49-F238E27FC236}">
                    <a16:creationId xmlns:a16="http://schemas.microsoft.com/office/drawing/2014/main" id="{8C8E017E-C56F-38D8-00FB-8B9F44F9E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695" y="2663220"/>
                <a:ext cx="419222" cy="19634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3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y=5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3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3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3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3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3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36EC20-DBEC-1040-C3BD-9AB42C381E2D}"/>
                  </a:ext>
                </a:extLst>
              </p:cNvPr>
              <p:cNvSpPr txBox="1"/>
              <p:nvPr/>
            </p:nvSpPr>
            <p:spPr>
              <a:xfrm>
                <a:off x="4833096" y="2276296"/>
                <a:ext cx="1318734" cy="298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Clique model</a:t>
                </a:r>
              </a:p>
            </p:txBody>
          </p:sp>
        </p:grp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9D5B81ED-70BE-4E88-5697-91C11E1FA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1151" y="2844808"/>
              <a:ext cx="958849" cy="305175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3363A1-208A-4D6F-D7C4-CDD23D1F9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9800" y="3522764"/>
              <a:ext cx="1869" cy="553943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44A5FE0A-B099-C314-4A8B-ADDB5E826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177" y="2673371"/>
              <a:ext cx="1778000" cy="1905000"/>
            </a:xfrm>
            <a:prstGeom prst="rect">
              <a:avLst/>
            </a:prstGeom>
            <a:noFill/>
            <a:ln w="12700">
              <a:solidFill>
                <a:srgbClr val="CF0E3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ine 5">
              <a:extLst>
                <a:ext uri="{FF2B5EF4-FFF2-40B4-BE49-F238E27FC236}">
                  <a16:creationId xmlns:a16="http://schemas.microsoft.com/office/drawing/2014/main" id="{2589AE4A-55C2-AEB4-CBC7-036B19ED7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7927" y="2673371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604FD87E-B7F0-2E69-5E85-6B25B328A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027" y="2673371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026D09F4-9344-CF0E-2D13-98021F671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327" y="2673371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ine 8">
              <a:extLst>
                <a:ext uri="{FF2B5EF4-FFF2-40B4-BE49-F238E27FC236}">
                  <a16:creationId xmlns:a16="http://schemas.microsoft.com/office/drawing/2014/main" id="{326ACBB7-8530-9D2E-6604-523C422F0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227" y="2673371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3EEF3BED-D18D-5943-0D5D-C2FA00834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7477" y="2984521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ine 10">
              <a:extLst>
                <a:ext uri="{FF2B5EF4-FFF2-40B4-BE49-F238E27FC236}">
                  <a16:creationId xmlns:a16="http://schemas.microsoft.com/office/drawing/2014/main" id="{AC6D5BF0-4B73-43FB-4EC7-0B3B86DAF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4777" y="3302021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id="{D80B6B98-4584-B9F9-62A6-CA7E90A75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4777" y="3632221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3182933E-D254-DEE6-69DB-0F7B5D3E0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0177" y="3962421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1C083B7D-F9A1-688A-A330-7F045FB1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877" y="4279921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B67DC6DD-8DA5-CAEA-35D9-F1BF14FF9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27" y="3073421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170EE5B-C449-C20B-9049-ACDE26888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127" y="4051321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95016398-1843-3C75-2825-7C0754F58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427" y="3378221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34B277E3-3288-5605-1D24-F7872CF7E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527" y="2768621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20">
              <a:extLst>
                <a:ext uri="{FF2B5EF4-FFF2-40B4-BE49-F238E27FC236}">
                  <a16:creationId xmlns:a16="http://schemas.microsoft.com/office/drawing/2014/main" id="{9665AA86-4E96-88EB-4427-EE76E48E8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640" y="4597421"/>
              <a:ext cx="1997769" cy="271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x=  0     1       2     3       4</a:t>
              </a: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4B375469-A184-803F-E099-C468A968A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496" y="2652326"/>
              <a:ext cx="419222" cy="196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y=5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07E5C116-D60F-BF57-E3C9-1605FEC70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9001" y="3135789"/>
              <a:ext cx="271181" cy="1494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id="{A2D4139F-D327-9C2A-252B-AAF2F04AA5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301" y="2839953"/>
              <a:ext cx="690282" cy="4481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B5AFBF4E-3D7C-8545-AAF3-E8C6971EA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7653" y="2829494"/>
              <a:ext cx="0" cy="1307352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Line 16">
              <a:extLst>
                <a:ext uri="{FF2B5EF4-FFF2-40B4-BE49-F238E27FC236}">
                  <a16:creationId xmlns:a16="http://schemas.microsoft.com/office/drawing/2014/main" id="{A7176976-5292-2F7F-0603-EE79E711F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8519" y="3445071"/>
              <a:ext cx="271181" cy="1494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CDE3C042-0576-6C75-F4E5-A6D0DEC2D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8977" y="4120412"/>
              <a:ext cx="271181" cy="1494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417244-0CCC-023B-8780-46549C599CF5}"/>
                </a:ext>
              </a:extLst>
            </p:cNvPr>
            <p:cNvSpPr txBox="1"/>
            <p:nvPr/>
          </p:nvSpPr>
          <p:spPr>
            <a:xfrm>
              <a:off x="1499346" y="2257246"/>
              <a:ext cx="1679263" cy="298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A “</a:t>
              </a:r>
              <a:r>
                <a: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k=4-point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net”</a:t>
              </a: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7CC096FB-9828-D98B-96E1-9B0D632C9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1" y="3194432"/>
              <a:ext cx="539749" cy="926725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B5D8DBE3-7996-FD7E-36B5-4A2DAB478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95999" y="2965458"/>
              <a:ext cx="368300" cy="1123949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AE1B7D6E-F26D-4EFA-8877-35178A675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0749" y="2921008"/>
              <a:ext cx="381000" cy="495299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C1C70C29-BCA9-7C2A-00A9-F3048302D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61000" y="3181359"/>
              <a:ext cx="457199" cy="273050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461A26D-5377-28B5-AB71-9CD16C5C6670}"/>
                </a:ext>
              </a:extLst>
            </p:cNvPr>
            <p:cNvSpPr/>
            <p:nvPr/>
          </p:nvSpPr>
          <p:spPr bwMode="auto">
            <a:xfrm>
              <a:off x="2876830" y="4149258"/>
              <a:ext cx="289529" cy="2961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A4FDE48-908B-3F7E-0095-826CEC89F76B}"/>
                </a:ext>
              </a:extLst>
            </p:cNvPr>
            <p:cNvSpPr/>
            <p:nvPr/>
          </p:nvSpPr>
          <p:spPr bwMode="auto">
            <a:xfrm>
              <a:off x="3156230" y="2949108"/>
              <a:ext cx="289529" cy="2961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2" name="Rectangular Callout 51">
              <a:extLst>
                <a:ext uri="{FF2B5EF4-FFF2-40B4-BE49-F238E27FC236}">
                  <a16:creationId xmlns:a16="http://schemas.microsoft.com/office/drawing/2014/main" id="{5ACE3ED8-C6F1-BFD7-5646-8975C9365F81}"/>
                </a:ext>
              </a:extLst>
            </p:cNvPr>
            <p:cNvSpPr/>
            <p:nvPr/>
          </p:nvSpPr>
          <p:spPr bwMode="auto">
            <a:xfrm>
              <a:off x="6737350" y="3041658"/>
              <a:ext cx="2089525" cy="920763"/>
            </a:xfrm>
            <a:prstGeom prst="wedgeRectCallout">
              <a:avLst>
                <a:gd name="adj1" fmla="val -79143"/>
                <a:gd name="adj2" fmla="val -9350"/>
              </a:avLst>
            </a:prstGeom>
            <a:solidFill>
              <a:srgbClr val="FCFEB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k(k-1)/2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=4(4-1)/2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2-point nets</a:t>
              </a:r>
              <a:endParaRPr kumimoji="0" lang="en-US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AE585B3-7EBE-9E86-01F0-12106CDC3B7A}"/>
                </a:ext>
              </a:extLst>
            </p:cNvPr>
            <p:cNvSpPr/>
            <p:nvPr/>
          </p:nvSpPr>
          <p:spPr bwMode="auto">
            <a:xfrm>
              <a:off x="1676680" y="3171358"/>
              <a:ext cx="289529" cy="2961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FFE1D35-60CE-2ACA-BE31-843B8B28F372}"/>
                </a:ext>
              </a:extLst>
            </p:cNvPr>
            <p:cNvSpPr/>
            <p:nvPr/>
          </p:nvSpPr>
          <p:spPr bwMode="auto">
            <a:xfrm>
              <a:off x="2836986" y="3491864"/>
              <a:ext cx="289529" cy="2961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25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B056-175C-5C23-2BD5-F63EEE4D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k-point Net, k&gt;2?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CDED-D2C0-CC99-4CE5-E01BAA3E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Each new 2-point net is </a:t>
            </a:r>
            <a:r>
              <a:rPr lang="en-US" b="1" i="1" dirty="0"/>
              <a:t>weighted</a:t>
            </a:r>
            <a:r>
              <a:rPr lang="en-US" b="1" dirty="0">
                <a:solidFill>
                  <a:srgbClr val="990000"/>
                </a:solidFill>
              </a:rPr>
              <a:t> </a:t>
            </a:r>
            <a:r>
              <a:rPr lang="en-US" b="1" dirty="0"/>
              <a:t>by </a:t>
            </a:r>
            <a:r>
              <a:rPr lang="en-US" b="1" dirty="0">
                <a:solidFill>
                  <a:srgbClr val="0B4B8E"/>
                </a:solidFill>
              </a:rPr>
              <a:t>1/(k-1)</a:t>
            </a:r>
          </a:p>
          <a:p>
            <a:pPr lvl="1"/>
            <a:r>
              <a:rPr lang="en-US" dirty="0"/>
              <a:t>Why? </a:t>
            </a:r>
            <a:r>
              <a:rPr lang="en-US" b="1" dirty="0">
                <a:solidFill>
                  <a:srgbClr val="0B4B8E"/>
                </a:solidFill>
              </a:rPr>
              <a:t>1</a:t>
            </a:r>
            <a:r>
              <a:rPr lang="en-US" dirty="0"/>
              <a:t> net became </a:t>
            </a:r>
            <a:r>
              <a:rPr lang="en-US" b="1" dirty="0">
                <a:solidFill>
                  <a:srgbClr val="0B4B8E"/>
                </a:solidFill>
              </a:rPr>
              <a:t>k(k-1)/2</a:t>
            </a:r>
            <a:r>
              <a:rPr lang="en-US" dirty="0"/>
              <a:t> nets. Need to </a:t>
            </a:r>
            <a:r>
              <a:rPr lang="en-US" b="1" i="1" dirty="0"/>
              <a:t>compensate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so we don’t “overestimate” </a:t>
            </a:r>
          </a:p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8F5DFF-A913-4EAC-B2C2-B1D774A2F5A8}"/>
              </a:ext>
            </a:extLst>
          </p:cNvPr>
          <p:cNvGrpSpPr/>
          <p:nvPr/>
        </p:nvGrpSpPr>
        <p:grpSpPr>
          <a:xfrm>
            <a:off x="962895" y="2941073"/>
            <a:ext cx="7038102" cy="3235889"/>
            <a:chOff x="687011" y="2089786"/>
            <a:chExt cx="5638209" cy="2592264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DED81F97-10BE-77E1-8AC7-ED1CE70A1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117" y="2451239"/>
              <a:ext cx="1778000" cy="1905000"/>
            </a:xfrm>
            <a:prstGeom prst="rect">
              <a:avLst/>
            </a:prstGeom>
            <a:noFill/>
            <a:ln w="12700">
              <a:solidFill>
                <a:srgbClr val="CF0E3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7BEDF154-18AE-86A2-E854-5187FF6B6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867" y="2451239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B661CAC9-1809-034C-6B87-2BCC2C727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967" y="2451239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78941C03-4E41-4CB4-A473-D006EB83C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267" y="2451239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82F5860A-E3B8-89A6-1FF7-3C3526ACC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3167" y="2451239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4EF3C703-4D78-9DEB-EFC6-18BBF3625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4417" y="2762389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D15A9A70-8F22-FBC6-5E3B-CC26E70C5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1717" y="3079889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B9E9CDC-D2F7-1425-F894-69D94112F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1717" y="3410089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2BFB166C-7E4F-A1D6-6166-F4D29C08A9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7117" y="3740289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F3703A6A-B8B8-D0ED-E80C-374D8BD0A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9817" y="4057789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57A55C0-80E7-30B5-13B9-79F3079B2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167" y="2851289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21383120-DA01-FB8C-95F0-1774BC35F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067" y="3829189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4553249C-DB80-9C1C-70B6-2F001C1A0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367" y="3156089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67AF5803-3A9A-7EA8-27B9-320C3AF58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467" y="2546489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BF921BEE-CE5E-9B66-6568-4F25AD201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80" y="4375289"/>
              <a:ext cx="1982748" cy="269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x=</a:t>
              </a: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0     1       2      3      4</a:t>
              </a: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365C76AC-2EAD-9BD3-F07B-278AB44E7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11" y="2368689"/>
              <a:ext cx="369795" cy="17319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y=5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D010456A-4120-7639-06EB-4AEE326F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5941" y="2609976"/>
              <a:ext cx="958849" cy="305175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45B0BB73-6E56-0689-A78D-D1A7408C7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4590" y="3287932"/>
              <a:ext cx="1869" cy="553943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C2B802-93BE-E2FC-B74A-5E498047AF0D}"/>
                </a:ext>
              </a:extLst>
            </p:cNvPr>
            <p:cNvSpPr txBox="1"/>
            <p:nvPr/>
          </p:nvSpPr>
          <p:spPr>
            <a:xfrm>
              <a:off x="1243647" y="2089786"/>
              <a:ext cx="1163253" cy="262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Clique model</a:t>
              </a: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DC7127AF-6842-7B69-07CF-4CE124476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4041" y="2959600"/>
              <a:ext cx="539749" cy="926725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B2EC7C7-7666-2F5D-06D1-3867D14A5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0789" y="2730626"/>
              <a:ext cx="368300" cy="1123949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00398BF3-4A24-5D6A-C46F-7EC965DE4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5539" y="2686176"/>
              <a:ext cx="381000" cy="495299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62CC0765-48F5-7CD3-A4BD-5DCC2B857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5790" y="2946527"/>
              <a:ext cx="457199" cy="273050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ular Callout 26">
              <a:extLst>
                <a:ext uri="{FF2B5EF4-FFF2-40B4-BE49-F238E27FC236}">
                  <a16:creationId xmlns:a16="http://schemas.microsoft.com/office/drawing/2014/main" id="{7E33E6C6-A76C-1BDA-670C-1F66C739BC0E}"/>
                </a:ext>
              </a:extLst>
            </p:cNvPr>
            <p:cNvSpPr/>
            <p:nvPr/>
          </p:nvSpPr>
          <p:spPr bwMode="auto">
            <a:xfrm>
              <a:off x="3238624" y="2183976"/>
              <a:ext cx="3086596" cy="2498074"/>
            </a:xfrm>
            <a:prstGeom prst="wedgeRectCallout">
              <a:avLst>
                <a:gd name="adj1" fmla="val -68156"/>
                <a:gd name="adj2" fmla="val -9834"/>
              </a:avLst>
            </a:prstGeom>
            <a:solidFill>
              <a:srgbClr val="FCFEB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Quadratic estimate: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kumimoji="0" lang="en-US" sz="2200" b="1" u="none" strike="noStrike" cap="none" normalizeH="0" baseline="0" dirty="0">
                  <a:ln>
                    <a:noFill/>
                  </a:ln>
                  <a:solidFill>
                    <a:srgbClr val="0B4B8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1/3</a:t>
              </a:r>
              <a:r>
                <a:rPr kumimoji="0" lang="en-US" sz="22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)[(4-1)</a:t>
              </a:r>
              <a:r>
                <a:rPr kumimoji="0" lang="en-US" sz="2200" b="1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kumimoji="0" lang="en-US" sz="22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+ (5-4)</a:t>
              </a:r>
              <a:r>
                <a:rPr kumimoji="0" lang="en-US" sz="2200" b="1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kumimoji="0" lang="en-US" sz="2200" b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lvl="0" algn="ctr"/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2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1/3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)[(4-3)</a:t>
              </a:r>
              <a:r>
                <a:rPr lang="en-US" sz="2200" b="1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(5-1)</a:t>
              </a:r>
              <a:r>
                <a:rPr lang="en-US" sz="2200" b="1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algn="ctr"/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2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1/3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)[(3-1)</a:t>
              </a:r>
              <a:r>
                <a:rPr lang="en-US" sz="2200" b="1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(4-1)</a:t>
              </a:r>
              <a:r>
                <a:rPr lang="en-US" sz="2200" b="1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lvl="0" algn="ctr"/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2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1/3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)[(3-1)</a:t>
              </a:r>
              <a:r>
                <a:rPr lang="en-US" sz="2200" b="1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(4-3)</a:t>
              </a:r>
              <a:r>
                <a:rPr lang="en-US" sz="2200" b="1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algn="ctr"/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2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1/3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)[(4-3)</a:t>
              </a:r>
              <a:r>
                <a:rPr lang="en-US" sz="2200" b="1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(5-3)</a:t>
              </a:r>
              <a:r>
                <a:rPr lang="en-US" sz="2200" b="1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lvl="0" algn="ctr"/>
              <a:r>
                <a:rPr lang="en-US" sz="22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22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200" b="1" u="sng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1/3</a:t>
              </a:r>
              <a:r>
                <a:rPr lang="en-US" sz="22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)[(3-3)</a:t>
              </a:r>
              <a:r>
                <a:rPr lang="en-US" sz="2200" b="1" u="sng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(3-1)</a:t>
              </a:r>
              <a:r>
                <a:rPr lang="en-US" sz="2200" b="1" u="sng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lvl="0" algn="ctr"/>
              <a:r>
                <a:rPr lang="en-US" sz="22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=sum of 6 weighted</a:t>
              </a:r>
              <a:br>
                <a:rPr lang="en-US" sz="22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2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2-point lengths</a:t>
              </a:r>
            </a:p>
            <a:p>
              <a:pPr lvl="0" algn="ctr"/>
              <a:endParaRPr lang="en-US" sz="2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/>
              <a:endParaRPr 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/>
              <a:endParaRPr 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kumimoji="0" 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B52F0E3E-E1CC-21EF-9829-91979FC55789}"/>
              </a:ext>
            </a:extLst>
          </p:cNvPr>
          <p:cNvSpPr/>
          <p:nvPr/>
        </p:nvSpPr>
        <p:spPr bwMode="auto">
          <a:xfrm>
            <a:off x="8254864" y="2697237"/>
            <a:ext cx="3091543" cy="1804231"/>
          </a:xfrm>
          <a:prstGeom prst="wedgeRectCallout">
            <a:avLst>
              <a:gd name="adj1" fmla="val -34240"/>
              <a:gd name="adj2" fmla="val -68246"/>
            </a:avLst>
          </a:prstGeom>
          <a:solidFill>
            <a:srgbClr val="FCFE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Note also: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2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this weight is just </a:t>
            </a:r>
            <a:r>
              <a:rPr lang="en-US" sz="22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(2-1)=1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so no special treatment for common </a:t>
            </a:r>
            <a:r>
              <a:rPr lang="en-US" sz="22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-point nets</a:t>
            </a:r>
            <a:endParaRPr lang="en-US" sz="22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endParaRPr lang="en-US" sz="2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endParaRPr lang="en-US" sz="2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0" lang="en-US" sz="22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1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C0FA-B098-E8F6-B2D0-4B7E8B49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Gates as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8285-56C7-2F4C-8F06-79A68284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To make the math work out easily, one more simplification:</a:t>
            </a:r>
          </a:p>
          <a:p>
            <a:pPr lvl="1" algn="just"/>
            <a:r>
              <a:rPr lang="en-US" dirty="0"/>
              <a:t>Ignore the physical size of all the gate – pretend </a:t>
            </a:r>
            <a:r>
              <a:rPr lang="en-US" i="1" dirty="0"/>
              <a:t>gates are dimensionless points</a:t>
            </a:r>
          </a:p>
          <a:p>
            <a:pPr lvl="1" algn="just"/>
            <a:r>
              <a:rPr lang="en-US" dirty="0"/>
              <a:t>And, we will </a:t>
            </a:r>
            <a:r>
              <a:rPr lang="en-US" i="1" dirty="0"/>
              <a:t>ignore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(for now…) constraint that gates can’t go on top of each other</a:t>
            </a:r>
          </a:p>
          <a:p>
            <a:pPr algn="just"/>
            <a:r>
              <a:rPr lang="en-US" b="1" dirty="0"/>
              <a:t>Sounds strange…  Why?</a:t>
            </a:r>
          </a:p>
          <a:p>
            <a:pPr lvl="1" algn="just"/>
            <a:r>
              <a:rPr lang="en-US" dirty="0"/>
              <a:t>Allow us to write a very simple, very elegant “equation” for the placement</a:t>
            </a:r>
          </a:p>
          <a:p>
            <a:pPr lvl="1" algn="just"/>
            <a:r>
              <a:rPr lang="en-US" dirty="0"/>
              <a:t>Allow us to solve the problem very quickly and effectively</a:t>
            </a:r>
          </a:p>
        </p:txBody>
      </p:sp>
    </p:spTree>
    <p:extLst>
      <p:ext uri="{BB962C8B-B14F-4D97-AF65-F5344CB8AC3E}">
        <p14:creationId xmlns:p14="http://schemas.microsoft.com/office/powerpoint/2010/main" val="122769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9202-88BC-56D2-604D-07528B95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to See with Small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E03-07DC-4EA8-9D75-132CA30E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6589824" cy="4710113"/>
          </a:xfrm>
        </p:spPr>
        <p:txBody>
          <a:bodyPr/>
          <a:lstStyle/>
          <a:p>
            <a:r>
              <a:rPr lang="en-US" b="1" dirty="0"/>
              <a:t>Chip surface is a rectangle</a:t>
            </a:r>
          </a:p>
          <a:p>
            <a:pPr lvl="1"/>
            <a:r>
              <a:rPr lang="en-US" b="1" dirty="0">
                <a:solidFill>
                  <a:srgbClr val="0B4B8E"/>
                </a:solidFill>
              </a:rPr>
              <a:t>X</a:t>
            </a:r>
            <a:r>
              <a:rPr lang="en-US" dirty="0"/>
              <a:t> from 0 to 1; </a:t>
            </a:r>
            <a:r>
              <a:rPr lang="en-US" b="1" dirty="0">
                <a:solidFill>
                  <a:srgbClr val="0B4B8E"/>
                </a:solidFill>
              </a:rPr>
              <a:t>Y</a:t>
            </a:r>
            <a:r>
              <a:rPr lang="en-US" dirty="0"/>
              <a:t> from 0 to 1</a:t>
            </a:r>
          </a:p>
          <a:p>
            <a:pPr lvl="1"/>
            <a:r>
              <a:rPr lang="en-US" dirty="0"/>
              <a:t>This it totally arbitrary, btw</a:t>
            </a:r>
          </a:p>
          <a:p>
            <a:r>
              <a:rPr lang="en-US" b="1" dirty="0">
                <a:solidFill>
                  <a:srgbClr val="0B4B8E"/>
                </a:solidFill>
              </a:rPr>
              <a:t>2</a:t>
            </a:r>
            <a:r>
              <a:rPr lang="en-US" b="1" dirty="0"/>
              <a:t> gate “points”, index </a:t>
            </a:r>
            <a:r>
              <a:rPr lang="en-US" b="1" dirty="0">
                <a:solidFill>
                  <a:srgbClr val="0B4B8E"/>
                </a:solidFill>
              </a:rPr>
              <a:t>1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B4B8E"/>
                </a:solidFill>
              </a:rPr>
              <a:t>2</a:t>
            </a:r>
          </a:p>
          <a:p>
            <a:r>
              <a:rPr lang="en-US" b="1" dirty="0">
                <a:solidFill>
                  <a:srgbClr val="0B4B8E"/>
                </a:solidFill>
              </a:rPr>
              <a:t>3</a:t>
            </a:r>
            <a:r>
              <a:rPr lang="en-US" b="1" dirty="0"/>
              <a:t> nets, each with a weight</a:t>
            </a:r>
          </a:p>
          <a:p>
            <a:pPr lvl="1"/>
            <a:r>
              <a:rPr lang="en-US" dirty="0"/>
              <a:t>Each net is 2 points to keep manual example small and easy</a:t>
            </a:r>
          </a:p>
          <a:p>
            <a:pPr lvl="1"/>
            <a:r>
              <a:rPr lang="en-US" dirty="0"/>
              <a:t>Weights are </a:t>
            </a:r>
            <a:r>
              <a:rPr lang="en-US" b="1" dirty="0">
                <a:solidFill>
                  <a:srgbClr val="0B4B8E"/>
                </a:solidFill>
              </a:rPr>
              <a:t>1, 2, 4</a:t>
            </a:r>
            <a:r>
              <a:rPr lang="en-US" dirty="0"/>
              <a:t> in diagram</a:t>
            </a:r>
          </a:p>
          <a:p>
            <a:r>
              <a:rPr lang="en-US" b="1" dirty="0">
                <a:solidFill>
                  <a:srgbClr val="0B4B8E"/>
                </a:solidFill>
              </a:rPr>
              <a:t>2</a:t>
            </a:r>
            <a:r>
              <a:rPr lang="en-US" b="1" dirty="0"/>
              <a:t> pads</a:t>
            </a:r>
          </a:p>
          <a:p>
            <a:pPr lvl="1"/>
            <a:r>
              <a:rPr lang="en-US" b="1" dirty="0">
                <a:solidFill>
                  <a:srgbClr val="800000"/>
                </a:solidFill>
              </a:rPr>
              <a:t>Pad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800000"/>
                </a:solidFill>
              </a:rPr>
              <a:t>fixed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pin (red square) on the edge of the chip.  These do not move.</a:t>
            </a: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8FD423-CCB0-252B-92B7-D5C17F9EA8B2}"/>
              </a:ext>
            </a:extLst>
          </p:cNvPr>
          <p:cNvGrpSpPr/>
          <p:nvPr/>
        </p:nvGrpSpPr>
        <p:grpSpPr>
          <a:xfrm>
            <a:off x="6955584" y="1466849"/>
            <a:ext cx="4550615" cy="2865665"/>
            <a:chOff x="351473" y="949008"/>
            <a:chExt cx="3192544" cy="2010445"/>
          </a:xfrm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E279FEED-2384-AF2C-F983-E1BD471C3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4010" y="1850708"/>
              <a:ext cx="365125" cy="27622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568F9A6-C095-ABDF-0AFD-22B3B16BA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267" y="1846988"/>
              <a:ext cx="605040" cy="2789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+mj-lt"/>
                </a:rPr>
                <a:t>Gate 1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BEFFF19-1644-AD3B-256B-B55238288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929" y="1424549"/>
              <a:ext cx="605040" cy="2789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+mj-lt"/>
                </a:rPr>
                <a:t>Gate 2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F7EEC254-E8E9-1241-0E0F-35F47AB9E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235" y="2122170"/>
              <a:ext cx="134938" cy="136525"/>
            </a:xfrm>
            <a:prstGeom prst="ellipse">
              <a:avLst/>
            </a:prstGeom>
            <a:solidFill>
              <a:srgbClr val="0432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 dirty="0">
                <a:latin typeface="+mj-lt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33E9819E-4295-D1C0-C4DA-843EFEEC6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098" y="1699895"/>
              <a:ext cx="134937" cy="136525"/>
            </a:xfrm>
            <a:prstGeom prst="ellipse">
              <a:avLst/>
            </a:prstGeom>
            <a:solidFill>
              <a:srgbClr val="0432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 dirty="0">
                <a:latin typeface="+mj-lt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FE40AE1D-B13D-DF3C-B078-448A06EE2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260" y="1269683"/>
              <a:ext cx="1511300" cy="1443037"/>
            </a:xfrm>
            <a:prstGeom prst="rect">
              <a:avLst/>
            </a:prstGeom>
            <a:noFill/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470A2348-EEA8-76A8-FE68-059482275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7399" y="1790700"/>
              <a:ext cx="450849" cy="2095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08BDE52D-BF09-B76F-03C9-4D04C28B7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0135" y="2292033"/>
              <a:ext cx="465138" cy="39211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31E05262-5105-4175-E5CD-5B24FB665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435" y="1853883"/>
              <a:ext cx="206375" cy="24130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70EA37F0-F1D2-D861-BFB3-F8833B361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123" y="2590483"/>
              <a:ext cx="206375" cy="24130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63691FC6-3939-3FE2-6845-7735DC200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73" y="2561908"/>
              <a:ext cx="71010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+mj-lt"/>
                </a:rPr>
                <a:t>(0,0)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EB436B30-174B-CABA-EBB2-23A220D86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010" y="1731645"/>
              <a:ext cx="92400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+mj-lt"/>
                </a:rPr>
                <a:t>(1,0.5)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5424ED95-557F-D7A9-0E52-5BC707270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335" y="2325370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1</a:t>
              </a: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E5B53F0E-2A55-70EF-8E13-22A11F7E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410" y="1904683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2</a:t>
              </a: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0EBCC6C3-6AC3-F5CB-5F2A-88942CE63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573" y="1509395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4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C9E2E1E7-92A8-5624-5AA3-E44AD805B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423" y="949008"/>
              <a:ext cx="71010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+mj-lt"/>
                </a:rPr>
                <a:t>(1,1)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8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7E0A-FD2F-4F21-CFEB-D346508F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Write the Quadratic Wirelength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732309C-B56A-81FB-A8D2-A9A71B238D53}"/>
              </a:ext>
            </a:extLst>
          </p:cNvPr>
          <p:cNvSpPr/>
          <p:nvPr/>
        </p:nvSpPr>
        <p:spPr bwMode="auto">
          <a:xfrm>
            <a:off x="6440357" y="1958819"/>
            <a:ext cx="3832073" cy="509362"/>
          </a:xfrm>
          <a:prstGeom prst="wedgeRectCallout">
            <a:avLst>
              <a:gd name="adj1" fmla="val -100559"/>
              <a:gd name="adj2" fmla="val 8125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4(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-1)</a:t>
            </a:r>
            <a:r>
              <a:rPr kumimoji="0" lang="en-US" sz="240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+ 4(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-0.5)</a:t>
            </a:r>
            <a:r>
              <a:rPr kumimoji="0" lang="en-US" sz="240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0885D733-2E9D-798E-6FFA-4FB0D9A77420}"/>
              </a:ext>
            </a:extLst>
          </p:cNvPr>
          <p:cNvSpPr/>
          <p:nvPr/>
        </p:nvSpPr>
        <p:spPr bwMode="auto">
          <a:xfrm>
            <a:off x="5935923" y="3165822"/>
            <a:ext cx="4336507" cy="509361"/>
          </a:xfrm>
          <a:prstGeom prst="wedgeRectCallout">
            <a:avLst>
              <a:gd name="adj1" fmla="val -94038"/>
              <a:gd name="adj2" fmla="val -12702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2(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sz="240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+ 2(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sz="240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A01DF68-2A7F-3BC0-C1CD-04CD71567E76}"/>
              </a:ext>
            </a:extLst>
          </p:cNvPr>
          <p:cNvSpPr/>
          <p:nvPr/>
        </p:nvSpPr>
        <p:spPr bwMode="auto">
          <a:xfrm>
            <a:off x="5586074" y="4313003"/>
            <a:ext cx="4670084" cy="509361"/>
          </a:xfrm>
          <a:prstGeom prst="wedgeRectCallout">
            <a:avLst>
              <a:gd name="adj1" fmla="val -98575"/>
              <a:gd name="adj2" fmla="val -95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1(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sz="240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+ 1(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sz="240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421A9E2E-11AE-81F2-FE23-C007286865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4402" y="2957947"/>
            <a:ext cx="467822" cy="353918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72588D3-0B93-F9E4-F39F-5AD9B3328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839" y="2865502"/>
            <a:ext cx="86241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+mj-lt"/>
              </a:rPr>
              <a:t>Gate 1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7ACB9F3-CA8E-22B9-82F0-03AA75105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078" y="2327435"/>
            <a:ext cx="86241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+mj-lt"/>
              </a:rPr>
              <a:t>Gate 2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7C6ACE19-38F8-EEA0-1E24-92721A320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158" y="3305762"/>
            <a:ext cx="172891" cy="174925"/>
          </a:xfrm>
          <a:prstGeom prst="ellipse">
            <a:avLst/>
          </a:prstGeom>
          <a:solidFill>
            <a:srgbClr val="0432FF"/>
          </a:solidFill>
          <a:ln w="127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 b="1" dirty="0">
              <a:solidFill>
                <a:srgbClr val="0432FF"/>
              </a:solidFill>
              <a:latin typeface="+mj-lt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DFFC2D2B-D062-B63A-59DC-6BA055080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239" y="2764716"/>
            <a:ext cx="172890" cy="174925"/>
          </a:xfrm>
          <a:prstGeom prst="ellipse">
            <a:avLst/>
          </a:prstGeom>
          <a:solidFill>
            <a:srgbClr val="0432FF"/>
          </a:solidFill>
          <a:ln w="127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 b="1" dirty="0">
              <a:solidFill>
                <a:srgbClr val="0432FF"/>
              </a:solidFill>
              <a:latin typeface="+mj-lt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3A016D6-6F45-1967-006C-A34E91AD1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839" y="2213500"/>
            <a:ext cx="1936376" cy="1848913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49D6A2DD-CAF5-3353-B75A-62C0FD3862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05314" y="2881061"/>
            <a:ext cx="577657" cy="268489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6109BE46-2EEF-B71A-F0DF-4174B2908C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3179" y="3523402"/>
            <a:ext cx="595965" cy="5024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E79D37F-AFB0-AE90-2E31-9E6E65037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835" y="2962015"/>
            <a:ext cx="264421" cy="309169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A69BBA35-BAC9-F528-61E0-BA0095A9E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037" y="3905795"/>
            <a:ext cx="264421" cy="309169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9F4FAC4F-AFB6-6055-5E91-15551FE2C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70" y="3869183"/>
            <a:ext cx="909834" cy="5093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+mj-lt"/>
              </a:rPr>
              <a:t>(0,0)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A34DC824-0EF5-C13B-2E02-E02623013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168" y="2805396"/>
            <a:ext cx="1183898" cy="5093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+mj-lt"/>
              </a:rPr>
              <a:t>(1,0.5)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45AF787F-16DD-D938-9903-2DFA6A0ED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801" y="3631092"/>
            <a:ext cx="416906" cy="5093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</a:rPr>
              <a:t>1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EF7F9C7-C148-F80D-D3D2-3255FA0A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667" y="3027103"/>
            <a:ext cx="416906" cy="5093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</a:rPr>
              <a:t>2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F7DD6983-07C4-9EC4-5328-390A1CC9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476" y="2520635"/>
            <a:ext cx="416906" cy="5093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</a:rPr>
              <a:t>4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9395E267-021C-CB72-4822-F9128F03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414" y="1802630"/>
            <a:ext cx="909834" cy="5093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+mj-lt"/>
              </a:rPr>
              <a:t>(1,1)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1539B5-8B1E-E728-AB0F-581A61DCD5E3}"/>
              </a:ext>
            </a:extLst>
          </p:cNvPr>
          <p:cNvSpPr txBox="1"/>
          <p:nvPr/>
        </p:nvSpPr>
        <p:spPr>
          <a:xfrm>
            <a:off x="838200" y="5265300"/>
            <a:ext cx="10515599" cy="523220"/>
          </a:xfrm>
          <a:prstGeom prst="rect">
            <a:avLst/>
          </a:prstGeom>
          <a:solidFill>
            <a:srgbClr val="FCFEB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Next step: How do we optimize this equation?</a:t>
            </a:r>
            <a:endParaRPr lang="en-US" sz="28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05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BA7733-4369-79A2-DF1C-33CAFD904B47}"/>
              </a:ext>
            </a:extLst>
          </p:cNvPr>
          <p:cNvSpPr/>
          <p:nvPr/>
        </p:nvSpPr>
        <p:spPr>
          <a:xfrm>
            <a:off x="838200" y="2894120"/>
            <a:ext cx="10515600" cy="335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02396-7B9A-C593-BA2A-AA67E2A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Minimize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AEBA-EA1A-1AD9-EA7D-7AF8ECAB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calculus! </a:t>
            </a:r>
            <a:r>
              <a:rPr lang="en-US" b="1" dirty="0">
                <a:solidFill>
                  <a:srgbClr val="FF0000"/>
                </a:solidFill>
              </a:rPr>
              <a:t>Differentiate, set derivative to 0, then solve!</a:t>
            </a:r>
          </a:p>
          <a:p>
            <a:pPr lvl="1"/>
            <a:r>
              <a:rPr lang="en-US" dirty="0"/>
              <a:t>But this is multiple variables?  So, we do </a:t>
            </a:r>
            <a:r>
              <a:rPr lang="en-US" i="1" dirty="0">
                <a:solidFill>
                  <a:srgbClr val="000000"/>
                </a:solidFill>
              </a:rPr>
              <a:t>partial derivatives</a:t>
            </a:r>
            <a:r>
              <a:rPr lang="en-US" dirty="0"/>
              <a:t>, set each to 0, solve x and y independently!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DD5832-A132-56EA-641E-CEC61254AB4C}"/>
              </a:ext>
            </a:extLst>
          </p:cNvPr>
          <p:cNvGrpSpPr/>
          <p:nvPr/>
        </p:nvGrpSpPr>
        <p:grpSpPr>
          <a:xfrm>
            <a:off x="1021990" y="3014710"/>
            <a:ext cx="10148020" cy="2805093"/>
            <a:chOff x="107950" y="1905000"/>
            <a:chExt cx="8572705" cy="23696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658CC2-4E10-70C8-D779-6CE83D0203F8}"/>
                </a:ext>
              </a:extLst>
            </p:cNvPr>
            <p:cNvSpPr txBox="1"/>
            <p:nvPr/>
          </p:nvSpPr>
          <p:spPr>
            <a:xfrm>
              <a:off x="107950" y="1905000"/>
              <a:ext cx="3865051" cy="337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Q(X):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4(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r>
                <a:rPr lang="en-US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+ 2(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50B564-F88F-7B36-3AFD-A6C3377CFAC1}"/>
                </a:ext>
              </a:extLst>
            </p:cNvPr>
            <p:cNvSpPr txBox="1"/>
            <p:nvPr/>
          </p:nvSpPr>
          <p:spPr>
            <a:xfrm>
              <a:off x="4635500" y="1905000"/>
              <a:ext cx="4045155" cy="337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Q(Y):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4(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-0.5)</a:t>
              </a:r>
              <a:r>
                <a:rPr lang="en-US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+ 2(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F4CBDE-F0A3-83D7-FC3B-BA959E02562F}"/>
                </a:ext>
              </a:extLst>
            </p:cNvPr>
            <p:cNvSpPr txBox="1"/>
            <p:nvPr/>
          </p:nvSpPr>
          <p:spPr>
            <a:xfrm>
              <a:off x="374650" y="3676650"/>
              <a:ext cx="3366720" cy="597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914400" algn="l"/>
                </a:tabLst>
              </a:pP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∂Q/∂x2 	</a:t>
              </a: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8(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+ 4(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x2-x1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) + 0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	=  -4 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+ 12 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  <a:r>
                <a:rPr lang="en-US" sz="20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- 8 = 0  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BE37CDA-D971-2FF7-7B6B-756756D21776}"/>
                </a:ext>
              </a:extLst>
            </p:cNvPr>
            <p:cNvGrpSpPr/>
            <p:nvPr/>
          </p:nvGrpSpPr>
          <p:grpSpPr>
            <a:xfrm>
              <a:off x="400050" y="2400300"/>
              <a:ext cx="3450679" cy="1118698"/>
              <a:chOff x="400050" y="2400300"/>
              <a:chExt cx="3450679" cy="1118698"/>
            </a:xfrm>
          </p:grpSpPr>
          <p:sp>
            <p:nvSpPr>
              <p:cNvPr id="8" name="Down Arrow 7">
                <a:extLst>
                  <a:ext uri="{FF2B5EF4-FFF2-40B4-BE49-F238E27FC236}">
                    <a16:creationId xmlns:a16="http://schemas.microsoft.com/office/drawing/2014/main" id="{9D25B0AA-C368-7602-2592-73D257315E82}"/>
                  </a:ext>
                </a:extLst>
              </p:cNvPr>
              <p:cNvSpPr/>
              <p:nvPr/>
            </p:nvSpPr>
            <p:spPr bwMode="auto">
              <a:xfrm>
                <a:off x="1676400" y="2400300"/>
                <a:ext cx="711200" cy="457200"/>
              </a:xfrm>
              <a:prstGeom prst="downArrow">
                <a:avLst/>
              </a:prstGeom>
              <a:solidFill>
                <a:srgbClr val="0B4B8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3818DE-E43A-A511-46D6-B8EC94744BB0}"/>
                  </a:ext>
                </a:extLst>
              </p:cNvPr>
              <p:cNvSpPr txBox="1"/>
              <p:nvPr/>
            </p:nvSpPr>
            <p:spPr>
              <a:xfrm>
                <a:off x="400050" y="2921000"/>
                <a:ext cx="3450679" cy="597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tabLst>
                    <a:tab pos="914400" algn="l"/>
                  </a:tabLst>
                </a:pPr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∂Q/∂x1 	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 + 4(</a:t>
                </a:r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x2-x1)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(-1) + 2(</a:t>
                </a:r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x1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>
                  <a:tabLst>
                    <a:tab pos="914400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	=  6 </a:t>
                </a:r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x1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– 4 </a:t>
                </a:r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x2</a:t>
                </a:r>
                <a:r>
                  <a:rPr lang="en-US" sz="200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0 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A9CD9D-9329-66CA-68B6-EEF5AA64D6B5}"/>
                </a:ext>
              </a:extLst>
            </p:cNvPr>
            <p:cNvSpPr txBox="1"/>
            <p:nvPr/>
          </p:nvSpPr>
          <p:spPr>
            <a:xfrm>
              <a:off x="5016500" y="3676650"/>
              <a:ext cx="3606406" cy="597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914400" algn="l"/>
                </a:tabLst>
              </a:pP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∂Q/∂y2 	</a:t>
              </a: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8(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-0.5</a:t>
              </a: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 + 4(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y2-y1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) + 0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	=  -4 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+ 12 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</a:t>
              </a:r>
              <a:r>
                <a:rPr lang="en-US" sz="20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- 4 = 0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3619E-DBC3-3B37-FA52-9420382832DA}"/>
                </a:ext>
              </a:extLst>
            </p:cNvPr>
            <p:cNvSpPr txBox="1"/>
            <p:nvPr/>
          </p:nvSpPr>
          <p:spPr>
            <a:xfrm>
              <a:off x="5010150" y="2921000"/>
              <a:ext cx="3450678" cy="597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914400" algn="l"/>
                </a:tabLst>
              </a:pP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∂Q/∂y1 	</a:t>
              </a: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 + 4(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y2-y1)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(-1) + 2(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>
                <a:tabLst>
                  <a:tab pos="914400" algn="l"/>
                </a:tabLst>
              </a:pP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	=  4 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4 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</a:t>
              </a:r>
              <a:r>
                <a:rPr lang="en-US" sz="20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- 8 = 0 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B614CFEC-E6E3-951E-84FF-2B05B3C86C2E}"/>
                </a:ext>
              </a:extLst>
            </p:cNvPr>
            <p:cNvSpPr/>
            <p:nvPr/>
          </p:nvSpPr>
          <p:spPr bwMode="auto">
            <a:xfrm>
              <a:off x="5892800" y="2400300"/>
              <a:ext cx="711200" cy="457200"/>
            </a:xfrm>
            <a:prstGeom prst="downArrow">
              <a:avLst/>
            </a:prstGeom>
            <a:solidFill>
              <a:srgbClr val="0B4B8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02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D82A985-F38C-36CD-123A-7F7EB8017E5B}"/>
              </a:ext>
            </a:extLst>
          </p:cNvPr>
          <p:cNvSpPr/>
          <p:nvPr/>
        </p:nvSpPr>
        <p:spPr>
          <a:xfrm>
            <a:off x="838200" y="2894120"/>
            <a:ext cx="10515600" cy="335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5A3FD-BE7B-051E-955D-8E32B7EF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Minimize This?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F9FC-780E-5963-4128-D7073438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</a:t>
            </a:r>
            <a:r>
              <a:rPr lang="en-US" dirty="0">
                <a:solidFill>
                  <a:srgbClr val="FF0000"/>
                </a:solidFill>
              </a:rPr>
              <a:t>linear equations</a:t>
            </a:r>
            <a:r>
              <a:rPr lang="en-US" dirty="0"/>
              <a:t>! We know how to </a:t>
            </a:r>
            <a:r>
              <a:rPr lang="en-US" dirty="0">
                <a:solidFill>
                  <a:srgbClr val="000000"/>
                </a:solidFill>
              </a:rPr>
              <a:t>solve</a:t>
            </a:r>
            <a:r>
              <a:rPr lang="en-US" dirty="0"/>
              <a:t> these!</a:t>
            </a:r>
            <a:endParaRPr lang="en-US" dirty="0">
              <a:solidFill>
                <a:srgbClr val="990000"/>
              </a:solidFill>
            </a:endParaRPr>
          </a:p>
          <a:p>
            <a:pPr lvl="1"/>
            <a:r>
              <a:rPr lang="en-US" dirty="0"/>
              <a:t>Two matrix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equations: </a:t>
            </a:r>
            <a:r>
              <a:rPr lang="en-US" b="1" dirty="0">
                <a:solidFill>
                  <a:srgbClr val="0B4B8E"/>
                </a:solidFill>
              </a:rPr>
              <a:t>Ax=b</a:t>
            </a:r>
            <a:r>
              <a:rPr lang="en-US" b="1" baseline="-25000" dirty="0">
                <a:solidFill>
                  <a:srgbClr val="0B4B8E"/>
                </a:solidFill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rgbClr val="0B4B8E"/>
                </a:solidFill>
              </a:rPr>
              <a:t>Ay=b</a:t>
            </a:r>
            <a:r>
              <a:rPr lang="en-US" b="1" baseline="-25000" dirty="0">
                <a:solidFill>
                  <a:srgbClr val="0B4B8E"/>
                </a:solidFill>
              </a:rPr>
              <a:t>y</a:t>
            </a:r>
            <a:r>
              <a:rPr lang="en-US" b="1" dirty="0">
                <a:solidFill>
                  <a:srgbClr val="0B4B8E"/>
                </a:solidFill>
              </a:rPr>
              <a:t>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0B4B8E"/>
                </a:solidFill>
              </a:rPr>
              <a:t> N</a:t>
            </a:r>
            <a:r>
              <a:rPr lang="en-US" dirty="0">
                <a:solidFill>
                  <a:srgbClr val="17254F"/>
                </a:solidFill>
              </a:rPr>
              <a:t> gates gives </a:t>
            </a:r>
            <a:r>
              <a:rPr lang="en-US" b="1" dirty="0" err="1">
                <a:solidFill>
                  <a:srgbClr val="0B4B8E"/>
                </a:solidFill>
              </a:rPr>
              <a:t>NxN</a:t>
            </a:r>
            <a:r>
              <a:rPr lang="en-US" b="1" dirty="0">
                <a:solidFill>
                  <a:srgbClr val="0B4B8E"/>
                </a:solidFill>
              </a:rPr>
              <a:t> </a:t>
            </a:r>
            <a:r>
              <a:rPr lang="en-US" dirty="0">
                <a:solidFill>
                  <a:srgbClr val="17254F"/>
                </a:solidFill>
              </a:rPr>
              <a:t>matrix</a:t>
            </a:r>
            <a:endParaRPr lang="en-US" b="1" dirty="0">
              <a:solidFill>
                <a:srgbClr val="0B4B8E"/>
              </a:solidFill>
            </a:endParaRPr>
          </a:p>
          <a:p>
            <a:pPr lvl="1"/>
            <a:r>
              <a:rPr lang="en-US" dirty="0"/>
              <a:t>Same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matrix for</a:t>
            </a:r>
            <a:r>
              <a:rPr lang="en-US" b="1" dirty="0">
                <a:solidFill>
                  <a:srgbClr val="0B4B8E"/>
                </a:solidFill>
              </a:rPr>
              <a:t> X,Y, </a:t>
            </a:r>
            <a:r>
              <a:rPr lang="en-US" dirty="0"/>
              <a:t>different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b="1" dirty="0">
                <a:solidFill>
                  <a:srgbClr val="0B4B8E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vectors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B4B8E"/>
                </a:solidFill>
              </a:rPr>
              <a:t>X, Y, b</a:t>
            </a:r>
            <a:r>
              <a:rPr lang="en-US" dirty="0">
                <a:solidFill>
                  <a:srgbClr val="000000"/>
                </a:solidFill>
              </a:rPr>
              <a:t> are </a:t>
            </a:r>
            <a:r>
              <a:rPr lang="en-US" b="1" dirty="0">
                <a:solidFill>
                  <a:srgbClr val="0B4B8E"/>
                </a:solidFill>
              </a:rPr>
              <a:t>Nx1 </a:t>
            </a:r>
            <a:r>
              <a:rPr lang="en-US" dirty="0">
                <a:sym typeface="Wingdings" pitchFamily="2" charset="2"/>
              </a:rPr>
              <a:t>vectors</a:t>
            </a:r>
            <a:endParaRPr lang="en-US" baseline="-250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6B4A7C-268F-494B-4AF2-717F5BF5F936}"/>
              </a:ext>
            </a:extLst>
          </p:cNvPr>
          <p:cNvGrpSpPr/>
          <p:nvPr/>
        </p:nvGrpSpPr>
        <p:grpSpPr>
          <a:xfrm>
            <a:off x="1083623" y="2953980"/>
            <a:ext cx="10753840" cy="3269264"/>
            <a:chOff x="190500" y="2012950"/>
            <a:chExt cx="9316040" cy="2832160"/>
          </a:xfrm>
        </p:grpSpPr>
        <p:sp>
          <p:nvSpPr>
            <p:cNvPr id="4" name="Double Bracket 3">
              <a:extLst>
                <a:ext uri="{FF2B5EF4-FFF2-40B4-BE49-F238E27FC236}">
                  <a16:creationId xmlns:a16="http://schemas.microsoft.com/office/drawing/2014/main" id="{EAD6FAD3-5C6B-2F0B-01AB-649A8642048B}"/>
                </a:ext>
              </a:extLst>
            </p:cNvPr>
            <p:cNvSpPr/>
            <p:nvPr/>
          </p:nvSpPr>
          <p:spPr bwMode="auto">
            <a:xfrm>
              <a:off x="1162050" y="3168650"/>
              <a:ext cx="711200" cy="6096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11A7EF-B9C1-2942-5979-26756143F3D0}"/>
                </a:ext>
              </a:extLst>
            </p:cNvPr>
            <p:cNvSpPr txBox="1"/>
            <p:nvPr/>
          </p:nvSpPr>
          <p:spPr>
            <a:xfrm>
              <a:off x="190500" y="2012950"/>
              <a:ext cx="4575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Q(X):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4(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r>
                <a:rPr lang="en-US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+ 2(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7B7D8C-50D1-7484-CB84-A40B9E9F1408}"/>
                </a:ext>
              </a:extLst>
            </p:cNvPr>
            <p:cNvSpPr txBox="1"/>
            <p:nvPr/>
          </p:nvSpPr>
          <p:spPr>
            <a:xfrm>
              <a:off x="4718050" y="2012950"/>
              <a:ext cx="47884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Q(Y):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4(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-0.5)</a:t>
              </a:r>
              <a:r>
                <a:rPr lang="en-US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+ 2(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9FA0E691-5A8C-7D10-F783-3DAFCC9BD29F}"/>
                </a:ext>
              </a:extLst>
            </p:cNvPr>
            <p:cNvSpPr/>
            <p:nvPr/>
          </p:nvSpPr>
          <p:spPr bwMode="auto">
            <a:xfrm>
              <a:off x="1758950" y="2508250"/>
              <a:ext cx="711200" cy="457200"/>
            </a:xfrm>
            <a:prstGeom prst="downArrow">
              <a:avLst/>
            </a:prstGeom>
            <a:solidFill>
              <a:srgbClr val="0B4B8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2A5B3B89-D177-7808-5F66-62C21ACC0ECD}"/>
                </a:ext>
              </a:extLst>
            </p:cNvPr>
            <p:cNvSpPr/>
            <p:nvPr/>
          </p:nvSpPr>
          <p:spPr bwMode="auto">
            <a:xfrm>
              <a:off x="5975350" y="2508250"/>
              <a:ext cx="711200" cy="457200"/>
            </a:xfrm>
            <a:prstGeom prst="downArrow">
              <a:avLst/>
            </a:prstGeom>
            <a:solidFill>
              <a:srgbClr val="0B4B8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8482B0F0-7098-9797-6A75-60D275C7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700" y="3152775"/>
              <a:ext cx="836769" cy="705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6  -4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-4  12</a:t>
              </a:r>
            </a:p>
          </p:txBody>
        </p:sp>
        <p:sp>
          <p:nvSpPr>
            <p:cNvPr id="10" name="Double Bracket 9">
              <a:extLst>
                <a:ext uri="{FF2B5EF4-FFF2-40B4-BE49-F238E27FC236}">
                  <a16:creationId xmlns:a16="http://schemas.microsoft.com/office/drawing/2014/main" id="{AC95BBE9-D8E0-20BB-FC40-3F073F07222A}"/>
                </a:ext>
              </a:extLst>
            </p:cNvPr>
            <p:cNvSpPr/>
            <p:nvPr/>
          </p:nvSpPr>
          <p:spPr bwMode="auto">
            <a:xfrm>
              <a:off x="1974850" y="3175000"/>
              <a:ext cx="361950" cy="609600"/>
            </a:xfrm>
            <a:prstGeom prst="bracketPair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05334D4-84F1-4FB6-26DA-D17EE53BA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146425"/>
              <a:ext cx="468078" cy="705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708B5B-7905-3E41-81E0-8CB9FE7D45E1}"/>
                </a:ext>
              </a:extLst>
            </p:cNvPr>
            <p:cNvSpPr txBox="1"/>
            <p:nvPr/>
          </p:nvSpPr>
          <p:spPr>
            <a:xfrm>
              <a:off x="2413000" y="330200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  <p:sp>
          <p:nvSpPr>
            <p:cNvPr id="13" name="Double Bracket 12">
              <a:extLst>
                <a:ext uri="{FF2B5EF4-FFF2-40B4-BE49-F238E27FC236}">
                  <a16:creationId xmlns:a16="http://schemas.microsoft.com/office/drawing/2014/main" id="{96BEE504-B9A9-F62B-BCC1-0DCE17A3E6AC}"/>
                </a:ext>
              </a:extLst>
            </p:cNvPr>
            <p:cNvSpPr/>
            <p:nvPr/>
          </p:nvSpPr>
          <p:spPr bwMode="auto">
            <a:xfrm>
              <a:off x="2692400" y="3187700"/>
              <a:ext cx="361950" cy="6096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A322B60-7CAB-18DA-7531-1228E547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450" y="3152775"/>
              <a:ext cx="325411" cy="705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" name="Double Bracket 14">
              <a:extLst>
                <a:ext uri="{FF2B5EF4-FFF2-40B4-BE49-F238E27FC236}">
                  <a16:creationId xmlns:a16="http://schemas.microsoft.com/office/drawing/2014/main" id="{108A99CE-E12B-31D5-344E-E59F54AB0666}"/>
                </a:ext>
              </a:extLst>
            </p:cNvPr>
            <p:cNvSpPr/>
            <p:nvPr/>
          </p:nvSpPr>
          <p:spPr bwMode="auto">
            <a:xfrm>
              <a:off x="5308600" y="3162300"/>
              <a:ext cx="711200" cy="6096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7684E9FB-710B-FABE-991F-51A73B89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250" y="3146425"/>
              <a:ext cx="836769" cy="705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6  -4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-4  12</a:t>
              </a:r>
            </a:p>
          </p:txBody>
        </p:sp>
        <p:sp>
          <p:nvSpPr>
            <p:cNvPr id="17" name="Double Bracket 16">
              <a:extLst>
                <a:ext uri="{FF2B5EF4-FFF2-40B4-BE49-F238E27FC236}">
                  <a16:creationId xmlns:a16="http://schemas.microsoft.com/office/drawing/2014/main" id="{6776294F-CD35-100B-5940-501A948BF3BD}"/>
                </a:ext>
              </a:extLst>
            </p:cNvPr>
            <p:cNvSpPr/>
            <p:nvPr/>
          </p:nvSpPr>
          <p:spPr bwMode="auto">
            <a:xfrm>
              <a:off x="6121400" y="3168650"/>
              <a:ext cx="361950" cy="609600"/>
            </a:xfrm>
            <a:prstGeom prst="bracketPair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4541E84A-11D6-09BC-DF14-68980D1C7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300" y="3140075"/>
              <a:ext cx="468078" cy="705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BF87E0-EB78-41CB-2123-67444AF397A3}"/>
                </a:ext>
              </a:extLst>
            </p:cNvPr>
            <p:cNvSpPr txBox="1"/>
            <p:nvPr/>
          </p:nvSpPr>
          <p:spPr>
            <a:xfrm>
              <a:off x="6559550" y="329565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  <p:sp>
          <p:nvSpPr>
            <p:cNvPr id="20" name="Double Bracket 19">
              <a:extLst>
                <a:ext uri="{FF2B5EF4-FFF2-40B4-BE49-F238E27FC236}">
                  <a16:creationId xmlns:a16="http://schemas.microsoft.com/office/drawing/2014/main" id="{A094975E-7167-4D35-07DC-85F998C786F7}"/>
                </a:ext>
              </a:extLst>
            </p:cNvPr>
            <p:cNvSpPr/>
            <p:nvPr/>
          </p:nvSpPr>
          <p:spPr bwMode="auto">
            <a:xfrm>
              <a:off x="6838950" y="3181350"/>
              <a:ext cx="361950" cy="6096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9694185C-3C88-D3EA-196A-A4969E450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3146425"/>
              <a:ext cx="325411" cy="705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391FACA3-1381-2389-3AE7-6EF66875C481}"/>
                </a:ext>
              </a:extLst>
            </p:cNvPr>
            <p:cNvSpPr/>
            <p:nvPr/>
          </p:nvSpPr>
          <p:spPr bwMode="auto">
            <a:xfrm>
              <a:off x="1739900" y="3956050"/>
              <a:ext cx="711200" cy="457200"/>
            </a:xfrm>
            <a:prstGeom prst="downArrow">
              <a:avLst/>
            </a:prstGeom>
            <a:solidFill>
              <a:srgbClr val="0B4B8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3D033658-62AB-396E-4772-4B9223FB65F2}"/>
                </a:ext>
              </a:extLst>
            </p:cNvPr>
            <p:cNvSpPr/>
            <p:nvPr/>
          </p:nvSpPr>
          <p:spPr bwMode="auto">
            <a:xfrm>
              <a:off x="5899150" y="3987800"/>
              <a:ext cx="711200" cy="457200"/>
            </a:xfrm>
            <a:prstGeom prst="downArrow">
              <a:avLst/>
            </a:prstGeom>
            <a:solidFill>
              <a:srgbClr val="0B4B8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DB9058-646F-851D-8519-D2DC4BA96D78}"/>
                </a:ext>
              </a:extLst>
            </p:cNvPr>
            <p:cNvSpPr txBox="1"/>
            <p:nvPr/>
          </p:nvSpPr>
          <p:spPr>
            <a:xfrm>
              <a:off x="882650" y="4445000"/>
              <a:ext cx="2688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= 0.571  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=0.857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0F57D5-D62D-36E6-34C6-1CD8D61D39F8}"/>
                </a:ext>
              </a:extLst>
            </p:cNvPr>
            <p:cNvSpPr txBox="1"/>
            <p:nvPr/>
          </p:nvSpPr>
          <p:spPr>
            <a:xfrm>
              <a:off x="5041900" y="4425950"/>
              <a:ext cx="2688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= 0.286  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=0.429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1E6222F-34A3-E854-0F5F-F3AEA1D08690}"/>
              </a:ext>
            </a:extLst>
          </p:cNvPr>
          <p:cNvSpPr txBox="1"/>
          <p:nvPr/>
        </p:nvSpPr>
        <p:spPr>
          <a:xfrm>
            <a:off x="3841762" y="3592236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5A2C7C-6466-5A66-1A2A-B041852D583A}"/>
              </a:ext>
            </a:extLst>
          </p:cNvPr>
          <p:cNvSpPr txBox="1"/>
          <p:nvPr/>
        </p:nvSpPr>
        <p:spPr>
          <a:xfrm>
            <a:off x="8829158" y="3592464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</a:p>
        </p:txBody>
      </p:sp>
    </p:spTree>
    <p:extLst>
      <p:ext uri="{BB962C8B-B14F-4D97-AF65-F5344CB8AC3E}">
        <p14:creationId xmlns:p14="http://schemas.microsoft.com/office/powerpoint/2010/main" val="778236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DA76-E76C-3A15-21F3-FFF4E019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D6DF-AA01-1736-59D0-BBE7D7D3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Observation: placement result makes visual sense!</a:t>
            </a:r>
          </a:p>
          <a:p>
            <a:pPr lvl="1"/>
            <a:r>
              <a:rPr lang="en-US" sz="2200" dirty="0"/>
              <a:t>All points on a straight line between the pads</a:t>
            </a:r>
          </a:p>
          <a:p>
            <a:pPr lvl="1"/>
            <a:r>
              <a:rPr lang="en-US" sz="2200" dirty="0"/>
              <a:t>Each 2-point wire is like a spring–</a:t>
            </a:r>
            <a:r>
              <a:rPr lang="en-US" sz="2200" i="1" dirty="0"/>
              <a:t>placement minimizes all spring lengths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Bigger</a:t>
            </a: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dirty="0"/>
              <a:t>weight on the wire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shorter</a:t>
            </a:r>
            <a:r>
              <a:rPr lang="en-US" sz="2000" dirty="0">
                <a:solidFill>
                  <a:srgbClr val="800000"/>
                </a:solidFill>
                <a:sym typeface="Wingdings"/>
              </a:rPr>
              <a:t> </a:t>
            </a:r>
            <a:r>
              <a:rPr lang="en-US" sz="2000" dirty="0">
                <a:sym typeface="Wingdings"/>
              </a:rPr>
              <a:t>wire.   Gives us lots of control over placement</a:t>
            </a:r>
          </a:p>
          <a:p>
            <a:r>
              <a:rPr lang="en-US" sz="2000" b="1" i="1" dirty="0">
                <a:sym typeface="Wingdings"/>
              </a:rPr>
              <a:t>Same</a:t>
            </a:r>
            <a:r>
              <a:rPr lang="en-US" sz="2000" dirty="0">
                <a:sym typeface="Wingdings"/>
              </a:rPr>
              <a:t> matrix, </a:t>
            </a:r>
            <a:r>
              <a:rPr lang="en-US" sz="2000" b="1" i="1" dirty="0">
                <a:sym typeface="Wingdings"/>
              </a:rPr>
              <a:t>different</a:t>
            </a:r>
            <a:r>
              <a:rPr lang="en-US" sz="2000" dirty="0">
                <a:solidFill>
                  <a:srgbClr val="800000"/>
                </a:solidFill>
                <a:sym typeface="Wingdings"/>
              </a:rPr>
              <a:t> </a:t>
            </a:r>
            <a:r>
              <a:rPr lang="en-US" sz="2000" dirty="0">
                <a:sym typeface="Wingdings"/>
              </a:rPr>
              <a:t>right-hand-side </a:t>
            </a:r>
            <a:r>
              <a:rPr lang="en-US" sz="2000" b="1" dirty="0">
                <a:solidFill>
                  <a:srgbClr val="0B4B8E"/>
                </a:solidFill>
                <a:sym typeface="Wingdings"/>
              </a:rPr>
              <a:t>b</a:t>
            </a:r>
            <a:r>
              <a:rPr lang="en-US" sz="2000" dirty="0">
                <a:sym typeface="Wingdings"/>
              </a:rPr>
              <a:t> vectors.  Why?  Different </a:t>
            </a:r>
            <a:r>
              <a:rPr lang="en-US" sz="2000" b="1" dirty="0">
                <a:solidFill>
                  <a:srgbClr val="0B4B8E"/>
                </a:solidFill>
                <a:sym typeface="Wingdings"/>
              </a:rPr>
              <a:t>x, y</a:t>
            </a:r>
            <a:r>
              <a:rPr lang="en-US" sz="2000" dirty="0">
                <a:sym typeface="Wingdings"/>
              </a:rPr>
              <a:t> pad coordinates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0EDF08-167E-D016-37A8-66418A1776EF}"/>
              </a:ext>
            </a:extLst>
          </p:cNvPr>
          <p:cNvGrpSpPr/>
          <p:nvPr/>
        </p:nvGrpSpPr>
        <p:grpSpPr>
          <a:xfrm>
            <a:off x="1234737" y="3515554"/>
            <a:ext cx="10130874" cy="2347821"/>
            <a:chOff x="178294" y="775635"/>
            <a:chExt cx="8814286" cy="2042703"/>
          </a:xfrm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4F541F75-C0C7-BEA6-1D37-42A269896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0831" y="1709593"/>
              <a:ext cx="365125" cy="27622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C27A11C-F9C9-18CC-4A49-6E1E43E38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206" y="1690543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78C5FE4-AB55-A0CD-4642-D499F9A98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356" y="1268268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71F13441-186F-8C80-366C-FE7B42507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056" y="1981055"/>
              <a:ext cx="134938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D1F917FA-4B29-55CE-ABFF-467931433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919" y="1558780"/>
              <a:ext cx="134937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7CB57F63-9BCE-BA26-8C5F-99F580861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81" y="1128568"/>
              <a:ext cx="1511300" cy="1443037"/>
            </a:xfrm>
            <a:prstGeom prst="rect">
              <a:avLst/>
            </a:prstGeom>
            <a:noFill/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232CAD6B-0A9B-F428-2994-F2B8B3787B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4220" y="1649585"/>
              <a:ext cx="450849" cy="2095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1A046FC6-30BA-CB70-855E-7F291113E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6956" y="2150918"/>
              <a:ext cx="465138" cy="39211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918541FB-DD34-C597-F7DD-A7E9146F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256" y="1712768"/>
              <a:ext cx="206375" cy="24130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640CF4F-790D-5E9F-A292-6E0414064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944" y="2449368"/>
              <a:ext cx="206375" cy="24130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D76CC7E7-87D0-F477-3173-4D8B003AD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94" y="2420793"/>
              <a:ext cx="71010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(0,0)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D3E2E935-2E53-6056-B6C3-D24236B86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831" y="1590530"/>
              <a:ext cx="92400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(1,0.5)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BD200047-1078-E842-CD61-DF08729B0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56" y="2184255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81F26E81-9099-7CD5-D56F-CB186138E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231" y="1763568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51C765CE-6FAA-F98F-FF43-63D7F522C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394" y="1368280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F6106471-D01A-EB6D-1048-15AF1922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244" y="807893"/>
              <a:ext cx="71010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(1,1)</a:t>
              </a: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E69E09ED-4A38-E70E-5BBD-8D38B21BA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851" y="1096310"/>
              <a:ext cx="1511300" cy="1443037"/>
            </a:xfrm>
            <a:prstGeom prst="rect">
              <a:avLst/>
            </a:prstGeom>
            <a:noFill/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2D52FA4D-462D-4D64-99AB-85084D91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064" y="2388535"/>
              <a:ext cx="71010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(0,0)</a:t>
              </a:r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E4E6374E-5F36-7D4C-8926-E8B94D80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6750" y="1610869"/>
              <a:ext cx="92400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(1,0.5)</a:t>
              </a: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9E3B215F-6446-8C9E-8CBD-80CBD181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014" y="775635"/>
              <a:ext cx="71010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(1,1)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8BA2B1-2335-E413-31C8-DF22A85441C9}"/>
                </a:ext>
              </a:extLst>
            </p:cNvPr>
            <p:cNvSpPr txBox="1"/>
            <p:nvPr/>
          </p:nvSpPr>
          <p:spPr>
            <a:xfrm>
              <a:off x="6528919" y="980271"/>
              <a:ext cx="2443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= 0.571 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 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=0.857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0E92D6-6DDA-3E09-DE25-0C2F730BC30C}"/>
                </a:ext>
              </a:extLst>
            </p:cNvPr>
            <p:cNvSpPr txBox="1"/>
            <p:nvPr/>
          </p:nvSpPr>
          <p:spPr>
            <a:xfrm>
              <a:off x="6536021" y="1267307"/>
              <a:ext cx="2456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= 0.286 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 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=0.429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8BB13AC-72F9-33C2-4831-3B90D3957781}"/>
                </a:ext>
              </a:extLst>
            </p:cNvPr>
            <p:cNvGrpSpPr/>
            <p:nvPr/>
          </p:nvGrpSpPr>
          <p:grpSpPr>
            <a:xfrm>
              <a:off x="4206211" y="1105108"/>
              <a:ext cx="1505655" cy="1435100"/>
              <a:chOff x="4873270" y="2477770"/>
              <a:chExt cx="1505655" cy="1435100"/>
            </a:xfrm>
          </p:grpSpPr>
          <p:sp>
            <p:nvSpPr>
              <p:cNvPr id="27" name="Line 10">
                <a:extLst>
                  <a:ext uri="{FF2B5EF4-FFF2-40B4-BE49-F238E27FC236}">
                    <a16:creationId xmlns:a16="http://schemas.microsoft.com/office/drawing/2014/main" id="{37529723-B412-16EC-274D-1B63611D0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2496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Line 10">
                <a:extLst>
                  <a:ext uri="{FF2B5EF4-FFF2-40B4-BE49-F238E27FC236}">
                    <a16:creationId xmlns:a16="http://schemas.microsoft.com/office/drawing/2014/main" id="{C6C9E912-AF2B-E278-7F42-DE1D4170B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7327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10">
                <a:extLst>
                  <a:ext uri="{FF2B5EF4-FFF2-40B4-BE49-F238E27FC236}">
                    <a16:creationId xmlns:a16="http://schemas.microsoft.com/office/drawing/2014/main" id="{657D6C8D-A8F8-63CD-422D-021E73BF12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2383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Line 10">
                <a:extLst>
                  <a:ext uri="{FF2B5EF4-FFF2-40B4-BE49-F238E27FC236}">
                    <a16:creationId xmlns:a16="http://schemas.microsoft.com/office/drawing/2014/main" id="{000F49C4-9F19-6E1D-4E11-0086272CC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17440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Line 10">
                <a:extLst>
                  <a:ext uri="{FF2B5EF4-FFF2-40B4-BE49-F238E27FC236}">
                    <a16:creationId xmlns:a16="http://schemas.microsoft.com/office/drawing/2014/main" id="{90C72914-A752-7D8B-65FF-683CDB9B9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7553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7BA4C3F4-53E8-7485-162D-B29EB30E7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2609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Line 10">
                <a:extLst>
                  <a:ext uri="{FF2B5EF4-FFF2-40B4-BE49-F238E27FC236}">
                    <a16:creationId xmlns:a16="http://schemas.microsoft.com/office/drawing/2014/main" id="{18DBD273-5A0C-DB96-FCE9-70259AD38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7666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Line 10">
                <a:extLst>
                  <a:ext uri="{FF2B5EF4-FFF2-40B4-BE49-F238E27FC236}">
                    <a16:creationId xmlns:a16="http://schemas.microsoft.com/office/drawing/2014/main" id="{C3D0ED06-2C8E-CB0C-A754-3E3841290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2722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Line 10">
                <a:extLst>
                  <a:ext uri="{FF2B5EF4-FFF2-40B4-BE49-F238E27FC236}">
                    <a16:creationId xmlns:a16="http://schemas.microsoft.com/office/drawing/2014/main" id="{A92802E1-DC55-871A-93B5-08C7FD259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07779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Line 10">
                <a:extLst>
                  <a:ext uri="{FF2B5EF4-FFF2-40B4-BE49-F238E27FC236}">
                    <a16:creationId xmlns:a16="http://schemas.microsoft.com/office/drawing/2014/main" id="{F9F5E158-3980-7CC8-ED37-9401541B8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2835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Line 10">
                <a:extLst>
                  <a:ext uri="{FF2B5EF4-FFF2-40B4-BE49-F238E27FC236}">
                    <a16:creationId xmlns:a16="http://schemas.microsoft.com/office/drawing/2014/main" id="{FA980338-451D-D117-E69B-E4F951D2A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378924" y="2477770"/>
                <a:ext cx="1" cy="1435100"/>
              </a:xfrm>
              <a:prstGeom prst="line">
                <a:avLst/>
              </a:prstGeom>
              <a:noFill/>
              <a:ln w="12700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524F73D-5036-D11A-88E9-0FD47F0F1748}"/>
                </a:ext>
              </a:extLst>
            </p:cNvPr>
            <p:cNvGrpSpPr/>
            <p:nvPr/>
          </p:nvGrpSpPr>
          <p:grpSpPr>
            <a:xfrm rot="16200000">
              <a:off x="4211773" y="1077234"/>
              <a:ext cx="1505655" cy="1513434"/>
              <a:chOff x="4873270" y="2477770"/>
              <a:chExt cx="1505655" cy="1435100"/>
            </a:xfrm>
          </p:grpSpPr>
          <p:sp>
            <p:nvSpPr>
              <p:cNvPr id="39" name="Line 10">
                <a:extLst>
                  <a:ext uri="{FF2B5EF4-FFF2-40B4-BE49-F238E27FC236}">
                    <a16:creationId xmlns:a16="http://schemas.microsoft.com/office/drawing/2014/main" id="{65577A19-37A8-6F5E-D4E9-20FC58D65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2496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Line 10">
                <a:extLst>
                  <a:ext uri="{FF2B5EF4-FFF2-40B4-BE49-F238E27FC236}">
                    <a16:creationId xmlns:a16="http://schemas.microsoft.com/office/drawing/2014/main" id="{4D9F3871-10FC-68F6-6F6C-F01C440D9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7327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Line 10">
                <a:extLst>
                  <a:ext uri="{FF2B5EF4-FFF2-40B4-BE49-F238E27FC236}">
                    <a16:creationId xmlns:a16="http://schemas.microsoft.com/office/drawing/2014/main" id="{D4A22DFD-E5C2-F9AD-8820-72AC52BAC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2383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Line 10">
                <a:extLst>
                  <a:ext uri="{FF2B5EF4-FFF2-40B4-BE49-F238E27FC236}">
                    <a16:creationId xmlns:a16="http://schemas.microsoft.com/office/drawing/2014/main" id="{6111A4D7-CF45-4D22-189E-7E582BC75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17440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Line 10">
                <a:extLst>
                  <a:ext uri="{FF2B5EF4-FFF2-40B4-BE49-F238E27FC236}">
                    <a16:creationId xmlns:a16="http://schemas.microsoft.com/office/drawing/2014/main" id="{8ED4D39C-31C8-6014-131F-6A2F5292E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7553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Line 10">
                <a:extLst>
                  <a:ext uri="{FF2B5EF4-FFF2-40B4-BE49-F238E27FC236}">
                    <a16:creationId xmlns:a16="http://schemas.microsoft.com/office/drawing/2014/main" id="{6EAB778E-74DA-C3AB-6FA3-A726C4515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2609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Line 10">
                <a:extLst>
                  <a:ext uri="{FF2B5EF4-FFF2-40B4-BE49-F238E27FC236}">
                    <a16:creationId xmlns:a16="http://schemas.microsoft.com/office/drawing/2014/main" id="{A174D9C7-B56F-7115-687B-042502B43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7666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Line 10">
                <a:extLst>
                  <a:ext uri="{FF2B5EF4-FFF2-40B4-BE49-F238E27FC236}">
                    <a16:creationId xmlns:a16="http://schemas.microsoft.com/office/drawing/2014/main" id="{005202F1-BDFC-44AF-EFEE-33B3EC0DB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2722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Line 10">
                <a:extLst>
                  <a:ext uri="{FF2B5EF4-FFF2-40B4-BE49-F238E27FC236}">
                    <a16:creationId xmlns:a16="http://schemas.microsoft.com/office/drawing/2014/main" id="{04A7CF14-0EED-4351-2494-C5D555539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07779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Line 10">
                <a:extLst>
                  <a:ext uri="{FF2B5EF4-FFF2-40B4-BE49-F238E27FC236}">
                    <a16:creationId xmlns:a16="http://schemas.microsoft.com/office/drawing/2014/main" id="{D0798698-EA9B-7491-5FD5-D1E4ABB43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2835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Line 10">
                <a:extLst>
                  <a:ext uri="{FF2B5EF4-FFF2-40B4-BE49-F238E27FC236}">
                    <a16:creationId xmlns:a16="http://schemas.microsoft.com/office/drawing/2014/main" id="{B6BB2D7C-B89C-F62B-475A-E1841F7F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378924" y="2477770"/>
                <a:ext cx="1" cy="1435100"/>
              </a:xfrm>
              <a:prstGeom prst="line">
                <a:avLst/>
              </a:prstGeom>
              <a:noFill/>
              <a:ln w="12700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Line 11">
              <a:extLst>
                <a:ext uri="{FF2B5EF4-FFF2-40B4-BE49-F238E27FC236}">
                  <a16:creationId xmlns:a16="http://schemas.microsoft.com/office/drawing/2014/main" id="{310F8EE3-D9B3-65A2-47F4-21BDDA393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7038" y="1834509"/>
              <a:ext cx="1511448" cy="709917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903FD976-22AA-A039-4E4D-5831E5BD10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97362" y="2073614"/>
              <a:ext cx="134938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prstDash val="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val 7">
              <a:extLst>
                <a:ext uri="{FF2B5EF4-FFF2-40B4-BE49-F238E27FC236}">
                  <a16:creationId xmlns:a16="http://schemas.microsoft.com/office/drawing/2014/main" id="{5A0CD500-1BF3-A6F7-89D3-49B1D40B2B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431980" y="1866811"/>
              <a:ext cx="134938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prstDash val="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7AE60639-D546-DBCF-65C0-B9C1D6833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603" y="1735192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CEB11A6D-DC24-6812-2C04-1D29F6F68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319" y="1558574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5" name="Rectangle 19">
              <a:extLst>
                <a:ext uri="{FF2B5EF4-FFF2-40B4-BE49-F238E27FC236}">
                  <a16:creationId xmlns:a16="http://schemas.microsoft.com/office/drawing/2014/main" id="{6D70E095-E2C3-4F72-6F56-E2ABFD780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8101" y="1849167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6" name="Rectangle 18">
              <a:extLst>
                <a:ext uri="{FF2B5EF4-FFF2-40B4-BE49-F238E27FC236}">
                  <a16:creationId xmlns:a16="http://schemas.microsoft.com/office/drawing/2014/main" id="{93E032EA-D7C6-E766-3A24-88A719447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5111" y="1968660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7" name="Rectangle 13">
              <a:extLst>
                <a:ext uri="{FF2B5EF4-FFF2-40B4-BE49-F238E27FC236}">
                  <a16:creationId xmlns:a16="http://schemas.microsoft.com/office/drawing/2014/main" id="{E69317F4-3689-830C-1FB6-8A90C4E3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165" y="2425306"/>
              <a:ext cx="206375" cy="241300"/>
            </a:xfrm>
            <a:prstGeom prst="rect">
              <a:avLst/>
            </a:prstGeom>
            <a:solidFill>
              <a:srgbClr val="8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B2882115-FDE1-6284-E1B0-9090B4E1D55A}"/>
                </a:ext>
              </a:extLst>
            </p:cNvPr>
            <p:cNvSpPr/>
            <p:nvPr/>
          </p:nvSpPr>
          <p:spPr bwMode="auto">
            <a:xfrm>
              <a:off x="3399435" y="1250797"/>
              <a:ext cx="448982" cy="391275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813E360-13DE-2C3A-6126-773F7F98C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255" y="1707628"/>
              <a:ext cx="206375" cy="241300"/>
            </a:xfrm>
            <a:prstGeom prst="rect">
              <a:avLst/>
            </a:prstGeom>
            <a:solidFill>
              <a:srgbClr val="8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958F2410-641E-7E76-1E75-14D8F9AE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372" y="2220710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558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40CA-377E-E9F4-9F58-BE221805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Matrix A?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35BB-7A5C-A62D-1418-0BE493D2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2159353"/>
          </a:xfrm>
        </p:spPr>
        <p:txBody>
          <a:bodyPr/>
          <a:lstStyle/>
          <a:p>
            <a:r>
              <a:rPr lang="en-US" b="1" dirty="0"/>
              <a:t>Surprisingly simple recipe to build the required </a:t>
            </a:r>
            <a:r>
              <a:rPr lang="en-US" b="1" dirty="0">
                <a:solidFill>
                  <a:srgbClr val="0B4B8E"/>
                </a:solidFill>
              </a:rPr>
              <a:t>A</a:t>
            </a:r>
            <a:r>
              <a:rPr lang="en-US" b="1" dirty="0"/>
              <a:t> matrix</a:t>
            </a:r>
          </a:p>
          <a:p>
            <a:pPr lvl="1"/>
            <a:r>
              <a:rPr lang="en-US" dirty="0"/>
              <a:t>First, build the </a:t>
            </a:r>
            <a:r>
              <a:rPr lang="en-US" b="1" dirty="0" err="1">
                <a:solidFill>
                  <a:srgbClr val="0B4B8E"/>
                </a:solidFill>
              </a:rPr>
              <a:t>NxN</a:t>
            </a:r>
            <a:r>
              <a:rPr lang="en-US" dirty="0"/>
              <a:t> connectivity matrix, called </a:t>
            </a:r>
            <a:r>
              <a:rPr lang="en-US" b="1" dirty="0">
                <a:solidFill>
                  <a:srgbClr val="0B4B8E"/>
                </a:solidFill>
              </a:rPr>
              <a:t>C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If gate </a:t>
            </a:r>
            <a:r>
              <a:rPr lang="en-US" b="1" dirty="0" err="1">
                <a:solidFill>
                  <a:srgbClr val="0B4B8E"/>
                </a:solidFill>
              </a:rPr>
              <a:t>i</a:t>
            </a:r>
            <a:r>
              <a:rPr lang="en-US" dirty="0"/>
              <a:t> has a 2-point wire to gate </a:t>
            </a:r>
            <a:r>
              <a:rPr lang="en-US" b="1" dirty="0">
                <a:solidFill>
                  <a:srgbClr val="0B4B8E"/>
                </a:solidFill>
              </a:rPr>
              <a:t>j</a:t>
            </a:r>
            <a:r>
              <a:rPr lang="en-US" dirty="0"/>
              <a:t> with weight </a:t>
            </a:r>
            <a:r>
              <a:rPr lang="en-US" b="1" dirty="0">
                <a:solidFill>
                  <a:srgbClr val="0B4B8E"/>
                </a:solidFill>
              </a:rPr>
              <a:t>w</a:t>
            </a:r>
            <a:r>
              <a:rPr lang="en-US" dirty="0"/>
              <a:t>, </a:t>
            </a:r>
            <a:r>
              <a:rPr lang="en-US" b="1" dirty="0">
                <a:solidFill>
                  <a:srgbClr val="0B4B8E"/>
                </a:solidFill>
              </a:rPr>
              <a:t>c[</a:t>
            </a:r>
            <a:r>
              <a:rPr lang="en-US" b="1" dirty="0" err="1">
                <a:solidFill>
                  <a:srgbClr val="0B4B8E"/>
                </a:solidFill>
              </a:rPr>
              <a:t>i,j</a:t>
            </a:r>
            <a:r>
              <a:rPr lang="en-US" b="1" dirty="0">
                <a:solidFill>
                  <a:srgbClr val="0B4B8E"/>
                </a:solidFill>
              </a:rPr>
              <a:t>] = w</a:t>
            </a:r>
            <a:r>
              <a:rPr lang="en-US" dirty="0"/>
              <a:t>, else = </a:t>
            </a:r>
            <a:r>
              <a:rPr lang="en-US" b="1" dirty="0">
                <a:solidFill>
                  <a:srgbClr val="0B4B8E"/>
                </a:solidFill>
              </a:rPr>
              <a:t>0</a:t>
            </a:r>
          </a:p>
          <a:p>
            <a:r>
              <a:rPr lang="en-US" b="1" dirty="0"/>
              <a:t>Another example of 3 gates, 3 wires, and 1 I/O pad (P)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AFD085-919C-126C-0304-4F51EB010E9D}"/>
              </a:ext>
            </a:extLst>
          </p:cNvPr>
          <p:cNvGrpSpPr/>
          <p:nvPr/>
        </p:nvGrpSpPr>
        <p:grpSpPr>
          <a:xfrm>
            <a:off x="1428672" y="3626202"/>
            <a:ext cx="9720709" cy="1991570"/>
            <a:chOff x="949277" y="2578637"/>
            <a:chExt cx="7156968" cy="1466313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370D1658-0B81-6FBC-A956-E0EC615B6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000" y="2851150"/>
              <a:ext cx="363538" cy="347663"/>
            </a:xfrm>
            <a:prstGeom prst="ellipse">
              <a:avLst/>
            </a:prstGeom>
            <a:noFill/>
            <a:ln w="25400">
              <a:solidFill>
                <a:srgbClr val="006B6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1E90AD93-5015-3EC5-EB9D-1B398D43B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868613"/>
              <a:ext cx="363538" cy="347662"/>
            </a:xfrm>
            <a:prstGeom prst="ellipse">
              <a:avLst/>
            </a:prstGeom>
            <a:noFill/>
            <a:ln w="25400">
              <a:solidFill>
                <a:srgbClr val="006B6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04977EE3-4FFB-C775-6F3C-198820B8C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3041650"/>
              <a:ext cx="550863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37099D59-D259-42DB-5B6D-2AECC75C6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550" y="2689225"/>
              <a:ext cx="228965" cy="2700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8BEDCB88-209B-8412-58F7-7B738DC93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697288"/>
              <a:ext cx="363538" cy="347662"/>
            </a:xfrm>
            <a:prstGeom prst="ellipse">
              <a:avLst/>
            </a:prstGeom>
            <a:noFill/>
            <a:ln w="25400">
              <a:solidFill>
                <a:srgbClr val="006B6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AEF4933D-F669-2508-AC36-1CAD3A56DB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013" y="3232150"/>
              <a:ext cx="263525" cy="54927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A00B49EB-2CAE-E607-0077-E13A1212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413" y="3416300"/>
              <a:ext cx="228965" cy="2700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1CF42A13-944D-CE53-50C8-A7949FD1AEDC}"/>
                </a:ext>
              </a:extLst>
            </p:cNvPr>
            <p:cNvSpPr/>
            <p:nvPr/>
          </p:nvSpPr>
          <p:spPr bwMode="auto">
            <a:xfrm>
              <a:off x="4775200" y="2921000"/>
              <a:ext cx="996950" cy="8763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6EAAAEB7-FE6B-5E37-5379-89602D29F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888" y="2889250"/>
              <a:ext cx="433145" cy="2926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=</a:t>
              </a:r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BBDA15A2-485A-E011-E419-D30068E7D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557" y="2968624"/>
              <a:ext cx="965890" cy="7477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0  1  0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1  0  4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0  4  0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DCC431-3DB5-9730-872C-F6708790507F}"/>
                </a:ext>
              </a:extLst>
            </p:cNvPr>
            <p:cNvSpPr/>
            <p:nvPr/>
          </p:nvSpPr>
          <p:spPr bwMode="auto">
            <a:xfrm>
              <a:off x="949277" y="2713266"/>
              <a:ext cx="352771" cy="352771"/>
            </a:xfrm>
            <a:prstGeom prst="rect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AA9C2051-C955-2DE8-4EDB-79064F77E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361" y="2866917"/>
              <a:ext cx="463084" cy="90093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7A6D7D8F-F825-38E6-7F64-B934488FF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394" y="2578637"/>
              <a:ext cx="228965" cy="2700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Rectangular Callout 16">
              <a:extLst>
                <a:ext uri="{FF2B5EF4-FFF2-40B4-BE49-F238E27FC236}">
                  <a16:creationId xmlns:a16="http://schemas.microsoft.com/office/drawing/2014/main" id="{73E67066-6AA4-8E30-3D33-6D8C2E41C570}"/>
                </a:ext>
              </a:extLst>
            </p:cNvPr>
            <p:cNvSpPr/>
            <p:nvPr/>
          </p:nvSpPr>
          <p:spPr bwMode="auto">
            <a:xfrm>
              <a:off x="6505574" y="3342520"/>
              <a:ext cx="1600671" cy="664147"/>
            </a:xfrm>
            <a:prstGeom prst="wedgeRectCallout">
              <a:avLst>
                <a:gd name="adj1" fmla="val -87974"/>
                <a:gd name="adj2" fmla="val -4966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Note</a:t>
              </a:r>
              <a:r>
                <a:rPr kumimoji="0" 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kumimoji="0" lang="en-US" sz="2000" b="1" u="none" strike="noStrike" cap="none" normalizeH="0" baseline="0" dirty="0">
                  <a:ln>
                    <a:noFill/>
                  </a:ln>
                  <a:solidFill>
                    <a:srgbClr val="0B4B8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kumimoji="0" 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matrix</a:t>
              </a:r>
              <a:r>
                <a:rPr kumimoji="0" lang="en-US" sz="200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ignores the pads</a:t>
              </a:r>
              <a:endPara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992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BE80-ABAB-23EA-39C8-26C2A566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Matrix 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9F85-FB11-88CB-8812-85C51B90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the connectivity </a:t>
            </a:r>
            <a:r>
              <a:rPr lang="en-US" b="1" dirty="0">
                <a:solidFill>
                  <a:srgbClr val="0B4B8E"/>
                </a:solidFill>
              </a:rPr>
              <a:t>C</a:t>
            </a:r>
            <a:r>
              <a:rPr lang="en-US" b="1" dirty="0"/>
              <a:t> matrix to build </a:t>
            </a:r>
            <a:r>
              <a:rPr lang="en-US" b="1" dirty="0">
                <a:solidFill>
                  <a:srgbClr val="0B4B8E"/>
                </a:solidFill>
              </a:rPr>
              <a:t>A</a:t>
            </a:r>
            <a:r>
              <a:rPr lang="en-US" b="1" dirty="0"/>
              <a:t> matrix</a:t>
            </a:r>
          </a:p>
          <a:p>
            <a:pPr lvl="1"/>
            <a:r>
              <a:rPr lang="en-US" dirty="0"/>
              <a:t>Elements </a:t>
            </a:r>
            <a:r>
              <a:rPr lang="en-US" b="1" dirty="0">
                <a:solidFill>
                  <a:srgbClr val="0B4B8E"/>
                </a:solidFill>
              </a:rPr>
              <a:t>a[</a:t>
            </a:r>
            <a:r>
              <a:rPr lang="en-US" b="1" dirty="0" err="1">
                <a:solidFill>
                  <a:srgbClr val="0B4B8E"/>
                </a:solidFill>
              </a:rPr>
              <a:t>i,j</a:t>
            </a:r>
            <a:r>
              <a:rPr lang="en-US" b="1" dirty="0">
                <a:solidFill>
                  <a:srgbClr val="0B4B8E"/>
                </a:solidFill>
              </a:rPr>
              <a:t>]</a:t>
            </a:r>
            <a:r>
              <a:rPr lang="en-US" dirty="0">
                <a:solidFill>
                  <a:srgbClr val="0B4B8E"/>
                </a:solidFill>
              </a:rPr>
              <a:t> </a:t>
            </a:r>
            <a:r>
              <a:rPr lang="en-US" dirty="0"/>
              <a:t>not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on the matrix diagonal are just </a:t>
            </a:r>
            <a:r>
              <a:rPr lang="en-US" b="1" dirty="0">
                <a:solidFill>
                  <a:srgbClr val="0B4B8E"/>
                </a:solidFill>
              </a:rPr>
              <a:t>a[</a:t>
            </a:r>
            <a:r>
              <a:rPr lang="en-US" b="1" dirty="0" err="1">
                <a:solidFill>
                  <a:srgbClr val="0B4B8E"/>
                </a:solidFill>
              </a:rPr>
              <a:t>i,j</a:t>
            </a:r>
            <a:r>
              <a:rPr lang="en-US" b="1" dirty="0">
                <a:solidFill>
                  <a:srgbClr val="0B4B8E"/>
                </a:solidFill>
              </a:rPr>
              <a:t>] = -c[</a:t>
            </a:r>
            <a:r>
              <a:rPr lang="en-US" b="1" dirty="0" err="1">
                <a:solidFill>
                  <a:srgbClr val="0B4B8E"/>
                </a:solidFill>
              </a:rPr>
              <a:t>i,j</a:t>
            </a:r>
            <a:r>
              <a:rPr lang="en-US" b="1" dirty="0">
                <a:solidFill>
                  <a:srgbClr val="0B4B8E"/>
                </a:solidFill>
              </a:rPr>
              <a:t>]</a:t>
            </a:r>
          </a:p>
          <a:p>
            <a:pPr lvl="1"/>
            <a:r>
              <a:rPr lang="en-US" dirty="0"/>
              <a:t>Elements on the diagonal are </a:t>
            </a:r>
            <a:r>
              <a:rPr lang="en-US" b="1" dirty="0">
                <a:solidFill>
                  <a:srgbClr val="0B4B8E"/>
                </a:solidFill>
              </a:rPr>
              <a:t>a[</a:t>
            </a:r>
            <a:r>
              <a:rPr lang="en-US" b="1" dirty="0" err="1">
                <a:solidFill>
                  <a:srgbClr val="0B4B8E"/>
                </a:solidFill>
              </a:rPr>
              <a:t>i,j</a:t>
            </a:r>
            <a:r>
              <a:rPr lang="en-US" b="1" dirty="0">
                <a:solidFill>
                  <a:srgbClr val="0B4B8E"/>
                </a:solidFill>
              </a:rPr>
              <a:t>]= ∑</a:t>
            </a:r>
            <a:r>
              <a:rPr lang="en-US" sz="2000" b="1" baseline="-25000" dirty="0">
                <a:solidFill>
                  <a:srgbClr val="0B4B8E"/>
                </a:solidFill>
              </a:rPr>
              <a:t>j=1,n</a:t>
            </a:r>
            <a:r>
              <a:rPr lang="en-US" b="1" dirty="0">
                <a:solidFill>
                  <a:srgbClr val="0B4B8E"/>
                </a:solidFill>
              </a:rPr>
              <a:t> c[</a:t>
            </a:r>
            <a:r>
              <a:rPr lang="en-US" b="1" dirty="0" err="1">
                <a:solidFill>
                  <a:srgbClr val="0B4B8E"/>
                </a:solidFill>
              </a:rPr>
              <a:t>i,j</a:t>
            </a:r>
            <a:r>
              <a:rPr lang="en-US" b="1" dirty="0">
                <a:solidFill>
                  <a:srgbClr val="0B4B8E"/>
                </a:solidFill>
              </a:rPr>
              <a:t>]</a:t>
            </a:r>
            <a:r>
              <a:rPr lang="en-US" dirty="0"/>
              <a:t>  </a:t>
            </a:r>
            <a:r>
              <a:rPr lang="en-US" dirty="0">
                <a:solidFill>
                  <a:srgbClr val="0B4B8E"/>
                </a:solidFill>
              </a:rPr>
              <a:t>+ </a:t>
            </a:r>
            <a:r>
              <a:rPr lang="en-US" b="1" dirty="0">
                <a:solidFill>
                  <a:srgbClr val="0B4B8E"/>
                </a:solidFill>
              </a:rPr>
              <a:t>(weight of any pad wire) </a:t>
            </a:r>
          </a:p>
          <a:p>
            <a:pPr lvl="2"/>
            <a:r>
              <a:rPr lang="en-US" dirty="0"/>
              <a:t>…</a:t>
            </a:r>
            <a:r>
              <a:rPr lang="en-US" dirty="0" err="1"/>
              <a:t>ie</a:t>
            </a:r>
            <a:r>
              <a:rPr lang="en-US" dirty="0"/>
              <a:t>, add up the </a:t>
            </a:r>
            <a:r>
              <a:rPr lang="en-US" b="1" dirty="0" err="1">
                <a:solidFill>
                  <a:srgbClr val="0B4B8E"/>
                </a:solidFill>
              </a:rPr>
              <a:t>i</a:t>
            </a:r>
            <a:r>
              <a:rPr lang="en-US" b="1" baseline="30000" dirty="0" err="1">
                <a:solidFill>
                  <a:srgbClr val="0B4B8E"/>
                </a:solidFill>
              </a:rPr>
              <a:t>th</a:t>
            </a:r>
            <a:r>
              <a:rPr lang="en-US" dirty="0">
                <a:solidFill>
                  <a:srgbClr val="0B4B8E"/>
                </a:solidFill>
              </a:rPr>
              <a:t> </a:t>
            </a:r>
            <a:r>
              <a:rPr lang="en-US" dirty="0"/>
              <a:t>row of </a:t>
            </a:r>
            <a:r>
              <a:rPr lang="en-US" b="1" dirty="0">
                <a:solidFill>
                  <a:srgbClr val="0B4B8E"/>
                </a:solidFill>
              </a:rPr>
              <a:t>C </a:t>
            </a:r>
            <a:r>
              <a:rPr lang="en-US" dirty="0"/>
              <a:t>and then add in weight on a (possible) wire to pad</a:t>
            </a:r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C953E8-771D-973E-DA88-395DC51454FE}"/>
              </a:ext>
            </a:extLst>
          </p:cNvPr>
          <p:cNvGrpSpPr/>
          <p:nvPr/>
        </p:nvGrpSpPr>
        <p:grpSpPr>
          <a:xfrm>
            <a:off x="984787" y="3778826"/>
            <a:ext cx="10222426" cy="2135583"/>
            <a:chOff x="109039" y="2679892"/>
            <a:chExt cx="8827424" cy="1844151"/>
          </a:xfrm>
        </p:grpSpPr>
        <p:sp>
          <p:nvSpPr>
            <p:cNvPr id="4" name="Double Bracket 3">
              <a:extLst>
                <a:ext uri="{FF2B5EF4-FFF2-40B4-BE49-F238E27FC236}">
                  <a16:creationId xmlns:a16="http://schemas.microsoft.com/office/drawing/2014/main" id="{8320AFD3-531F-2E76-F075-9607C3C922F0}"/>
                </a:ext>
              </a:extLst>
            </p:cNvPr>
            <p:cNvSpPr/>
            <p:nvPr/>
          </p:nvSpPr>
          <p:spPr bwMode="auto">
            <a:xfrm>
              <a:off x="3295330" y="3305861"/>
              <a:ext cx="996950" cy="8763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0DF6B9B2-97BA-3080-B109-0B4670441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3018" y="3274111"/>
              <a:ext cx="508021" cy="3432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6B758E83-7F96-899B-8094-2CF464CBC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0" y="3204261"/>
              <a:ext cx="363538" cy="347663"/>
            </a:xfrm>
            <a:prstGeom prst="ellipse">
              <a:avLst/>
            </a:prstGeom>
            <a:noFill/>
            <a:ln w="25400">
              <a:solidFill>
                <a:srgbClr val="006B6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75E525FC-3D65-A541-26A0-79F8C6663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755" y="3221724"/>
              <a:ext cx="363538" cy="347662"/>
            </a:xfrm>
            <a:prstGeom prst="ellipse">
              <a:avLst/>
            </a:prstGeom>
            <a:noFill/>
            <a:ln w="25400">
              <a:solidFill>
                <a:srgbClr val="006B6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0DE04633-6BAA-3D35-B85C-E50112221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155" y="3394761"/>
              <a:ext cx="550863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F4FB5483-D4E6-81C0-72FD-DC72EBD34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430" y="3042336"/>
              <a:ext cx="268546" cy="3167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B7030B88-7055-16B0-645C-7834CC76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880" y="4050399"/>
              <a:ext cx="363538" cy="347662"/>
            </a:xfrm>
            <a:prstGeom prst="ellipse">
              <a:avLst/>
            </a:prstGeom>
            <a:noFill/>
            <a:ln w="25400">
              <a:solidFill>
                <a:srgbClr val="006B6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72E3F87D-C767-947C-AEEB-2F126B90B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9893" y="3585261"/>
              <a:ext cx="263525" cy="54927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3342B59F-A670-43CB-4DBA-2AC6ABB2C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293" y="3769411"/>
              <a:ext cx="268546" cy="3167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52529CAA-5749-9E0F-1A0B-E8ECB68C1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855" y="3308417"/>
              <a:ext cx="965890" cy="8770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0  1  0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1  0  4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0  4  0</a:t>
              </a:r>
            </a:p>
          </p:txBody>
        </p:sp>
        <p:sp>
          <p:nvSpPr>
            <p:cNvPr id="14" name="Double Bracket 13">
              <a:extLst>
                <a:ext uri="{FF2B5EF4-FFF2-40B4-BE49-F238E27FC236}">
                  <a16:creationId xmlns:a16="http://schemas.microsoft.com/office/drawing/2014/main" id="{57E6E816-F00D-9552-83E2-543BF4AF6425}"/>
                </a:ext>
              </a:extLst>
            </p:cNvPr>
            <p:cNvSpPr/>
            <p:nvPr/>
          </p:nvSpPr>
          <p:spPr bwMode="auto">
            <a:xfrm>
              <a:off x="5403530" y="3293161"/>
              <a:ext cx="1308100" cy="8763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465C9636-ED29-47C3-5BEB-4CA019FB2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868" y="3242361"/>
              <a:ext cx="499826" cy="3432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=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AFF804E7-2DAB-5DD0-00E0-02DDC9B79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7020" y="3326525"/>
              <a:ext cx="1257299" cy="8770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6  -1   0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-1   5  -4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0  -4   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08A69C-3D24-D327-A7A6-D3A7E44AFE28}"/>
                </a:ext>
              </a:extLst>
            </p:cNvPr>
            <p:cNvSpPr/>
            <p:nvPr/>
          </p:nvSpPr>
          <p:spPr bwMode="auto">
            <a:xfrm>
              <a:off x="109039" y="3008326"/>
              <a:ext cx="352771" cy="352771"/>
            </a:xfrm>
            <a:prstGeom prst="rect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EEAD2FF9-993E-5075-9C86-DDFABC1B5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23" y="3161977"/>
              <a:ext cx="463084" cy="90093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19AD8446-EA5F-4092-1CF3-DCB5E9F2E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56" y="2873697"/>
              <a:ext cx="268546" cy="3167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FF116AA-6616-7CAC-AAD6-B8FDA0748FB7}"/>
                </a:ext>
              </a:extLst>
            </p:cNvPr>
            <p:cNvSpPr/>
            <p:nvPr/>
          </p:nvSpPr>
          <p:spPr bwMode="auto">
            <a:xfrm rot="18577698">
              <a:off x="5950804" y="2904884"/>
              <a:ext cx="217483" cy="1670152"/>
            </a:xfrm>
            <a:prstGeom prst="ellipse">
              <a:avLst/>
            </a:prstGeom>
            <a:noFill/>
            <a:ln w="285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60C55B-A162-953C-D87B-F4BB4821B9F8}"/>
                </a:ext>
              </a:extLst>
            </p:cNvPr>
            <p:cNvSpPr txBox="1"/>
            <p:nvPr/>
          </p:nvSpPr>
          <p:spPr>
            <a:xfrm>
              <a:off x="6695722" y="4205112"/>
              <a:ext cx="912498" cy="318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diagonal</a:t>
              </a:r>
            </a:p>
          </p:txBody>
        </p:sp>
        <p:sp>
          <p:nvSpPr>
            <p:cNvPr id="22" name="Rectangular Callout 21">
              <a:extLst>
                <a:ext uri="{FF2B5EF4-FFF2-40B4-BE49-F238E27FC236}">
                  <a16:creationId xmlns:a16="http://schemas.microsoft.com/office/drawing/2014/main" id="{EB12B4F8-D028-95EA-1362-FC5F9E633736}"/>
                </a:ext>
              </a:extLst>
            </p:cNvPr>
            <p:cNvSpPr/>
            <p:nvPr/>
          </p:nvSpPr>
          <p:spPr bwMode="auto">
            <a:xfrm>
              <a:off x="7002367" y="2679892"/>
              <a:ext cx="1934096" cy="664147"/>
            </a:xfrm>
            <a:prstGeom prst="wedgeRectCallout">
              <a:avLst>
                <a:gd name="adj1" fmla="val -80386"/>
                <a:gd name="adj2" fmla="val 3908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Note</a:t>
              </a:r>
              <a:r>
                <a:rPr kumimoji="0" 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kumimoji="0" lang="en-US" sz="2000" b="1" u="none" strike="noStrike" cap="none" normalizeH="0" baseline="0" dirty="0">
                  <a:ln>
                    <a:noFill/>
                  </a:ln>
                  <a:solidFill>
                    <a:srgbClr val="0B4B8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0" 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matrix</a:t>
              </a:r>
              <a:r>
                <a:rPr kumimoji="0" lang="en-US" sz="200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accounts for pads</a:t>
              </a:r>
              <a:endPara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75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B18B-32FD-9053-6252-5EFA508A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Placement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E02B-2EF3-2BEA-9105-D174F1AD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does a placer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/>
              <a:t>do?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   Netlist of gates &amp; nets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Exact location of each gate</a:t>
            </a:r>
          </a:p>
          <a:p>
            <a:pPr lvl="1"/>
            <a:r>
              <a:rPr lang="en-US" b="1" dirty="0"/>
              <a:t>Goal:</a:t>
            </a:r>
            <a:r>
              <a:rPr lang="en-US" dirty="0"/>
              <a:t>     Able to </a:t>
            </a:r>
            <a:r>
              <a:rPr lang="en-US" b="1" dirty="0">
                <a:solidFill>
                  <a:srgbClr val="FF0000"/>
                </a:solidFill>
              </a:rPr>
              <a:t>route</a:t>
            </a:r>
            <a:r>
              <a:rPr lang="en-US" dirty="0"/>
              <a:t> (connect) all wires</a:t>
            </a:r>
          </a:p>
          <a:p>
            <a:endParaRPr lang="en-US" dirty="0"/>
          </a:p>
          <a:p>
            <a:r>
              <a:rPr lang="en-US" b="1" dirty="0"/>
              <a:t>Placement is </a:t>
            </a:r>
            <a:r>
              <a:rPr lang="en-US" b="1" dirty="0">
                <a:solidFill>
                  <a:srgbClr val="FF0000"/>
                </a:solidFill>
              </a:rPr>
              <a:t>VERY HARD</a:t>
            </a:r>
            <a:r>
              <a:rPr lang="en-US" b="1" dirty="0"/>
              <a:t>!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Bad placement </a:t>
            </a:r>
            <a:r>
              <a:rPr lang="en-US" dirty="0">
                <a:sym typeface="Wingdings"/>
              </a:rPr>
              <a:t> Much</a:t>
            </a:r>
            <a:r>
              <a:rPr lang="en-US" dirty="0"/>
              <a:t> more wire</a:t>
            </a:r>
          </a:p>
          <a:p>
            <a:pPr lvl="1"/>
            <a:r>
              <a:rPr lang="en-US" dirty="0"/>
              <a:t>More wire:  bigger, slower chip</a:t>
            </a:r>
          </a:p>
          <a:p>
            <a:pPr lvl="1"/>
            <a:r>
              <a:rPr lang="en-US" dirty="0"/>
              <a:t>If placement is </a:t>
            </a:r>
            <a:r>
              <a:rPr lang="en-US" i="1" dirty="0"/>
              <a:t>very</a:t>
            </a:r>
            <a:r>
              <a:rPr lang="en-US" dirty="0"/>
              <a:t> bad, next tool in</a:t>
            </a:r>
            <a:br>
              <a:rPr lang="en-US" dirty="0"/>
            </a:br>
            <a:r>
              <a:rPr lang="en-US" dirty="0"/>
              <a:t> the flow—the </a:t>
            </a:r>
            <a:r>
              <a:rPr lang="en-US" b="1" dirty="0">
                <a:solidFill>
                  <a:srgbClr val="800000"/>
                </a:solidFill>
              </a:rPr>
              <a:t>router</a:t>
            </a:r>
            <a:r>
              <a:rPr lang="en-US" dirty="0"/>
              <a:t>—unable to</a:t>
            </a:r>
            <a:br>
              <a:rPr lang="en-US" dirty="0"/>
            </a:br>
            <a:r>
              <a:rPr lang="en-US" dirty="0"/>
              <a:t> connect all wires, or meet timing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E8E1E-EDA2-B6BE-2BF1-4DAAACB1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888" y="1466848"/>
            <a:ext cx="2585626" cy="461123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DEA725-334A-57E4-49F9-144975C5A8CA}"/>
              </a:ext>
            </a:extLst>
          </p:cNvPr>
          <p:cNvCxnSpPr>
            <a:cxnSpLocks/>
          </p:cNvCxnSpPr>
          <p:nvPr/>
        </p:nvCxnSpPr>
        <p:spPr bwMode="auto">
          <a:xfrm flipV="1">
            <a:off x="6291943" y="4751472"/>
            <a:ext cx="2568049" cy="7566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152C9F-3BF9-488C-BCFF-C44F0D58B264}"/>
              </a:ext>
            </a:extLst>
          </p:cNvPr>
          <p:cNvCxnSpPr>
            <a:cxnSpLocks/>
          </p:cNvCxnSpPr>
          <p:nvPr/>
        </p:nvCxnSpPr>
        <p:spPr bwMode="auto">
          <a:xfrm>
            <a:off x="5410200" y="1741714"/>
            <a:ext cx="3450993" cy="9723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B4B8E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4464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D8F1-2931-1363-994C-19D5CC55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Vector b?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85C4BB5-B40B-661E-DC10-638B5975E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3177425"/>
            <a:ext cx="5257801" cy="1730871"/>
          </a:xfrm>
        </p:spPr>
        <p:txBody>
          <a:bodyPr>
            <a:normAutofit/>
          </a:bodyPr>
          <a:lstStyle/>
          <a:p>
            <a:r>
              <a:rPr lang="en-US" sz="2400" dirty="0"/>
              <a:t>For </a:t>
            </a:r>
            <a:r>
              <a:rPr lang="en-US" sz="2400" b="1" dirty="0">
                <a:solidFill>
                  <a:srgbClr val="0B4B8E"/>
                </a:solidFill>
              </a:rPr>
              <a:t>Ax = b</a:t>
            </a:r>
            <a:r>
              <a:rPr lang="en-US" sz="2400" b="1" baseline="-25000" dirty="0">
                <a:solidFill>
                  <a:srgbClr val="0B4B8E"/>
                </a:solidFill>
              </a:rPr>
              <a:t>x</a:t>
            </a:r>
            <a:r>
              <a:rPr lang="en-US" sz="2400" b="1" dirty="0"/>
              <a:t> </a:t>
            </a:r>
            <a:r>
              <a:rPr lang="en-US" sz="2400" dirty="0"/>
              <a:t>vector:</a:t>
            </a:r>
            <a:endParaRPr lang="en-US" sz="2400" dirty="0">
              <a:solidFill>
                <a:srgbClr val="800000"/>
              </a:solidFill>
            </a:endParaRPr>
          </a:p>
          <a:p>
            <a:pPr lvl="1"/>
            <a:r>
              <a:rPr lang="en-US" sz="2000" dirty="0"/>
              <a:t>If gate </a:t>
            </a:r>
            <a:r>
              <a:rPr lang="en-US" sz="2000" b="1" dirty="0" err="1">
                <a:solidFill>
                  <a:srgbClr val="0B4B8E"/>
                </a:solidFill>
              </a:rPr>
              <a:t>i</a:t>
            </a:r>
            <a:r>
              <a:rPr lang="en-US" sz="2000" dirty="0"/>
              <a:t> connects to a pad at </a:t>
            </a:r>
            <a:r>
              <a:rPr lang="en-US" sz="2000" b="1" dirty="0">
                <a:solidFill>
                  <a:srgbClr val="0B4B8E"/>
                </a:solidFill>
              </a:rPr>
              <a:t>(xi, </a:t>
            </a:r>
            <a:r>
              <a:rPr lang="en-US" sz="2000" b="1" dirty="0" err="1">
                <a:solidFill>
                  <a:srgbClr val="0B4B8E"/>
                </a:solidFill>
              </a:rPr>
              <a:t>yi</a:t>
            </a:r>
            <a:r>
              <a:rPr lang="en-US" sz="2000" b="1" dirty="0">
                <a:solidFill>
                  <a:srgbClr val="0B4B8E"/>
                </a:solidFill>
              </a:rPr>
              <a:t>) </a:t>
            </a:r>
            <a:r>
              <a:rPr lang="en-US" sz="2000" dirty="0"/>
              <a:t>with a wire with weight </a:t>
            </a:r>
            <a:r>
              <a:rPr lang="en-US" sz="2000" b="1" dirty="0" err="1">
                <a:solidFill>
                  <a:srgbClr val="0B4B8E"/>
                </a:solidFill>
              </a:rPr>
              <a:t>wi</a:t>
            </a:r>
            <a:endParaRPr lang="en-US" sz="2000" b="1" dirty="0">
              <a:solidFill>
                <a:srgbClr val="0B4B8E"/>
              </a:solidFill>
            </a:endParaRPr>
          </a:p>
          <a:p>
            <a:pPr lvl="1"/>
            <a:r>
              <a:rPr lang="en-US" sz="2000" dirty="0"/>
              <a:t>Then set </a:t>
            </a:r>
            <a:r>
              <a:rPr lang="en-US" sz="2000" b="1" dirty="0" err="1">
                <a:solidFill>
                  <a:srgbClr val="0B4B8E"/>
                </a:solidFill>
              </a:rPr>
              <a:t>b</a:t>
            </a:r>
            <a:r>
              <a:rPr lang="en-US" sz="2000" b="1" baseline="-25000" dirty="0" err="1">
                <a:solidFill>
                  <a:srgbClr val="0B4B8E"/>
                </a:solidFill>
              </a:rPr>
              <a:t>x</a:t>
            </a:r>
            <a:r>
              <a:rPr lang="en-US" sz="2000" b="1" dirty="0">
                <a:solidFill>
                  <a:srgbClr val="0B4B8E"/>
                </a:solidFill>
              </a:rPr>
              <a:t>[</a:t>
            </a:r>
            <a:r>
              <a:rPr lang="en-US" sz="2000" b="1" dirty="0" err="1">
                <a:solidFill>
                  <a:srgbClr val="0B4B8E"/>
                </a:solidFill>
              </a:rPr>
              <a:t>i</a:t>
            </a:r>
            <a:r>
              <a:rPr lang="en-US" sz="2000" b="1" dirty="0">
                <a:solidFill>
                  <a:srgbClr val="0B4B8E"/>
                </a:solidFill>
              </a:rPr>
              <a:t>] = </a:t>
            </a:r>
            <a:r>
              <a:rPr lang="en-US" sz="2000" b="1" dirty="0" err="1">
                <a:solidFill>
                  <a:srgbClr val="0B4B8E"/>
                </a:solidFill>
              </a:rPr>
              <a:t>wi</a:t>
            </a:r>
            <a:r>
              <a:rPr lang="en-US" sz="2000" b="1" dirty="0">
                <a:solidFill>
                  <a:srgbClr val="0B4B8E"/>
                </a:solidFill>
              </a:rPr>
              <a:t> • xi</a:t>
            </a:r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18BE3C9E-4817-51E8-7D30-EA9A19DBA419}"/>
              </a:ext>
            </a:extLst>
          </p:cNvPr>
          <p:cNvSpPr txBox="1">
            <a:spLocks/>
          </p:cNvSpPr>
          <p:nvPr/>
        </p:nvSpPr>
        <p:spPr>
          <a:xfrm>
            <a:off x="6096000" y="3168547"/>
            <a:ext cx="5257801" cy="15320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 = b</a:t>
            </a:r>
            <a:r>
              <a:rPr lang="en-US" sz="2400" b="1" baseline="-25000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vector:</a:t>
            </a:r>
            <a:endParaRPr lang="en-US" sz="24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gate </a:t>
            </a:r>
            <a:r>
              <a:rPr lang="en-US" sz="2000" b="1" dirty="0" err="1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connects to a pad at </a:t>
            </a:r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(xi, </a:t>
            </a:r>
            <a:r>
              <a:rPr lang="en-US" sz="2000" b="1" dirty="0" err="1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</a:t>
            </a:r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a wire with weight </a:t>
            </a:r>
            <a:r>
              <a:rPr lang="en-US" sz="2000" b="1" dirty="0" err="1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endParaRPr lang="en-US" sz="2000" b="1" dirty="0">
              <a:solidFill>
                <a:srgbClr val="0B4B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Then set </a:t>
            </a:r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baseline="-25000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1" dirty="0" err="1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2000" b="1" dirty="0" err="1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• </a:t>
            </a:r>
            <a:r>
              <a:rPr lang="en-US" sz="2000" b="1" dirty="0" err="1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</a:t>
            </a:r>
            <a:endParaRPr lang="en-US" sz="2000" b="1" dirty="0">
              <a:solidFill>
                <a:srgbClr val="0B4B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14F21A-C628-C137-CAAA-78024FBF578A}"/>
              </a:ext>
            </a:extLst>
          </p:cNvPr>
          <p:cNvGrpSpPr/>
          <p:nvPr/>
        </p:nvGrpSpPr>
        <p:grpSpPr>
          <a:xfrm>
            <a:off x="1390395" y="4386712"/>
            <a:ext cx="4470222" cy="1641109"/>
            <a:chOff x="965200" y="3155950"/>
            <a:chExt cx="2920217" cy="1560886"/>
          </a:xfrm>
        </p:grpSpPr>
        <p:sp>
          <p:nvSpPr>
            <p:cNvPr id="32" name="Double Bracket 31">
              <a:extLst>
                <a:ext uri="{FF2B5EF4-FFF2-40B4-BE49-F238E27FC236}">
                  <a16:creationId xmlns:a16="http://schemas.microsoft.com/office/drawing/2014/main" id="{5121FDE0-6D0F-A797-7A08-80C33B8F5692}"/>
                </a:ext>
              </a:extLst>
            </p:cNvPr>
            <p:cNvSpPr/>
            <p:nvPr/>
          </p:nvSpPr>
          <p:spPr bwMode="auto">
            <a:xfrm>
              <a:off x="965200" y="3727450"/>
              <a:ext cx="711200" cy="6096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20">
              <a:extLst>
                <a:ext uri="{FF2B5EF4-FFF2-40B4-BE49-F238E27FC236}">
                  <a16:creationId xmlns:a16="http://schemas.microsoft.com/office/drawing/2014/main" id="{46BFBEFE-1864-E7C9-67F4-4695B4A8D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3844925"/>
              <a:ext cx="253418" cy="3195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4" name="Double Bracket 33">
              <a:extLst>
                <a:ext uri="{FF2B5EF4-FFF2-40B4-BE49-F238E27FC236}">
                  <a16:creationId xmlns:a16="http://schemas.microsoft.com/office/drawing/2014/main" id="{77EB00D4-402E-7F85-265D-59D69BEC4CF4}"/>
                </a:ext>
              </a:extLst>
            </p:cNvPr>
            <p:cNvSpPr/>
            <p:nvPr/>
          </p:nvSpPr>
          <p:spPr bwMode="auto">
            <a:xfrm>
              <a:off x="1778000" y="3733800"/>
              <a:ext cx="361950" cy="609600"/>
            </a:xfrm>
            <a:prstGeom prst="bracketPair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F0FD7FE9-4265-370E-CE58-21E1F0AB1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00" y="3851275"/>
              <a:ext cx="193729" cy="3195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63C8C1-7B20-CBD8-14EF-D5F69AB57829}"/>
                </a:ext>
              </a:extLst>
            </p:cNvPr>
            <p:cNvSpPr txBox="1"/>
            <p:nvPr/>
          </p:nvSpPr>
          <p:spPr>
            <a:xfrm>
              <a:off x="2216150" y="3860800"/>
              <a:ext cx="199174" cy="322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  <p:sp>
          <p:nvSpPr>
            <p:cNvPr id="37" name="Double Bracket 36">
              <a:extLst>
                <a:ext uri="{FF2B5EF4-FFF2-40B4-BE49-F238E27FC236}">
                  <a16:creationId xmlns:a16="http://schemas.microsoft.com/office/drawing/2014/main" id="{A4B83FAC-1E8F-5BB9-F891-48E832C55EB1}"/>
                </a:ext>
              </a:extLst>
            </p:cNvPr>
            <p:cNvSpPr/>
            <p:nvPr/>
          </p:nvSpPr>
          <p:spPr bwMode="auto">
            <a:xfrm>
              <a:off x="2495550" y="3746500"/>
              <a:ext cx="361950" cy="6096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E9848281-6B38-3FBB-BD1B-167C19C5D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250" y="3832225"/>
              <a:ext cx="250276" cy="3195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600" b="1" baseline="-25000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1600" b="1" baseline="-25000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47D8EF3-3EC1-CD5A-83E0-F119ABDBBCB1}"/>
                </a:ext>
              </a:extLst>
            </p:cNvPr>
            <p:cNvSpPr/>
            <p:nvPr/>
          </p:nvSpPr>
          <p:spPr>
            <a:xfrm>
              <a:off x="2908300" y="3155950"/>
              <a:ext cx="782098" cy="958850"/>
            </a:xfrm>
            <a:custGeom>
              <a:avLst/>
              <a:gdLst>
                <a:gd name="connsiteX0" fmla="*/ 133350 w 782098"/>
                <a:gd name="connsiteY0" fmla="*/ 0 h 958850"/>
                <a:gd name="connsiteX1" fmla="*/ 781050 w 782098"/>
                <a:gd name="connsiteY1" fmla="*/ 673100 h 958850"/>
                <a:gd name="connsiteX2" fmla="*/ 0 w 782098"/>
                <a:gd name="connsiteY2" fmla="*/ 958850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098" h="958850">
                  <a:moveTo>
                    <a:pt x="133350" y="0"/>
                  </a:moveTo>
                  <a:cubicBezTo>
                    <a:pt x="468312" y="256646"/>
                    <a:pt x="803275" y="513292"/>
                    <a:pt x="781050" y="673100"/>
                  </a:cubicBezTo>
                  <a:cubicBezTo>
                    <a:pt x="758825" y="832908"/>
                    <a:pt x="0" y="958850"/>
                    <a:pt x="0" y="958850"/>
                  </a:cubicBezTo>
                </a:path>
              </a:pathLst>
            </a:custGeom>
            <a:ln w="28575" cmpd="sng">
              <a:solidFill>
                <a:srgbClr val="800000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13386A-C18F-8CA2-0719-116EB3C2BAF0}"/>
                </a:ext>
              </a:extLst>
            </p:cNvPr>
            <p:cNvSpPr txBox="1"/>
            <p:nvPr/>
          </p:nvSpPr>
          <p:spPr>
            <a:xfrm>
              <a:off x="2997200" y="4102100"/>
              <a:ext cx="888217" cy="614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b="1" baseline="30000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element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of </a:t>
              </a:r>
              <a:r>
                <a:rPr lang="en-US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b="1" baseline="-25000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vector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1F2D92-00B1-8F45-0C36-077F8B979D18}"/>
              </a:ext>
            </a:extLst>
          </p:cNvPr>
          <p:cNvGrpSpPr/>
          <p:nvPr/>
        </p:nvGrpSpPr>
        <p:grpSpPr>
          <a:xfrm>
            <a:off x="4890716" y="1512073"/>
            <a:ext cx="2237391" cy="1445860"/>
            <a:chOff x="3515339" y="788354"/>
            <a:chExt cx="1668696" cy="1078354"/>
          </a:xfrm>
        </p:grpSpPr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6B6B912E-4BB8-E975-C17C-0E671D4EE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339" y="788354"/>
              <a:ext cx="1067812" cy="1078354"/>
            </a:xfrm>
            <a:prstGeom prst="rect">
              <a:avLst/>
            </a:prstGeom>
            <a:noFill/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Line 10">
              <a:extLst>
                <a:ext uri="{FF2B5EF4-FFF2-40B4-BE49-F238E27FC236}">
                  <a16:creationId xmlns:a16="http://schemas.microsoft.com/office/drawing/2014/main" id="{DD1EA8AD-7B1B-8ED5-8843-3B8751143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6838" y="1225357"/>
              <a:ext cx="544088" cy="314086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12">
              <a:extLst>
                <a:ext uri="{FF2B5EF4-FFF2-40B4-BE49-F238E27FC236}">
                  <a16:creationId xmlns:a16="http://schemas.microsoft.com/office/drawing/2014/main" id="{BA7A5275-536A-A824-C8A8-C5EF4B418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026" y="1372553"/>
              <a:ext cx="206375" cy="24130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15">
              <a:extLst>
                <a:ext uri="{FF2B5EF4-FFF2-40B4-BE49-F238E27FC236}">
                  <a16:creationId xmlns:a16="http://schemas.microsoft.com/office/drawing/2014/main" id="{41E04F1E-D4BF-7424-64F4-C2C561BE1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773" y="1275973"/>
              <a:ext cx="569262" cy="2663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000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xi,yi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F39DD082-939F-C23D-5F8B-564725A9B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738" y="980737"/>
              <a:ext cx="363538" cy="347663"/>
            </a:xfrm>
            <a:prstGeom prst="ellipse">
              <a:avLst/>
            </a:prstGeom>
            <a:noFill/>
            <a:ln w="25400">
              <a:solidFill>
                <a:srgbClr val="006B6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8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0ABE2A-45BB-5E2B-5368-8E41C14E51EF}"/>
                </a:ext>
              </a:extLst>
            </p:cNvPr>
            <p:cNvSpPr txBox="1"/>
            <p:nvPr/>
          </p:nvSpPr>
          <p:spPr>
            <a:xfrm>
              <a:off x="4141612" y="994834"/>
              <a:ext cx="286993" cy="247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</a:t>
              </a:r>
              <a:endParaRPr lang="en-US" sz="18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7188C03-E817-4749-829E-F9382F725532}"/>
              </a:ext>
            </a:extLst>
          </p:cNvPr>
          <p:cNvGrpSpPr/>
          <p:nvPr/>
        </p:nvGrpSpPr>
        <p:grpSpPr>
          <a:xfrm>
            <a:off x="6833061" y="4386712"/>
            <a:ext cx="4944768" cy="1683007"/>
            <a:chOff x="5321300" y="3136900"/>
            <a:chExt cx="3388376" cy="156696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DF95A5-1CBB-D295-657B-30CD904E9EAD}"/>
                </a:ext>
              </a:extLst>
            </p:cNvPr>
            <p:cNvSpPr txBox="1"/>
            <p:nvPr/>
          </p:nvSpPr>
          <p:spPr>
            <a:xfrm>
              <a:off x="7315200" y="4102100"/>
              <a:ext cx="1394476" cy="601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b="1" baseline="30000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element of </a:t>
              </a:r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b="1" baseline="-250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vector</a:t>
              </a:r>
            </a:p>
          </p:txBody>
        </p:sp>
        <p:sp>
          <p:nvSpPr>
            <p:cNvPr id="50" name="Double Bracket 49">
              <a:extLst>
                <a:ext uri="{FF2B5EF4-FFF2-40B4-BE49-F238E27FC236}">
                  <a16:creationId xmlns:a16="http://schemas.microsoft.com/office/drawing/2014/main" id="{7141FCD1-A851-EFB9-92C2-9D36459621B9}"/>
                </a:ext>
              </a:extLst>
            </p:cNvPr>
            <p:cNvSpPr/>
            <p:nvPr/>
          </p:nvSpPr>
          <p:spPr bwMode="auto">
            <a:xfrm>
              <a:off x="5321300" y="3746500"/>
              <a:ext cx="711200" cy="6096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20">
              <a:extLst>
                <a:ext uri="{FF2B5EF4-FFF2-40B4-BE49-F238E27FC236}">
                  <a16:creationId xmlns:a16="http://schemas.microsoft.com/office/drawing/2014/main" id="{87697F36-D3A5-48F9-B409-E4EF710BA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3863975"/>
              <a:ext cx="265826" cy="3128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2" name="Double Bracket 51">
              <a:extLst>
                <a:ext uri="{FF2B5EF4-FFF2-40B4-BE49-F238E27FC236}">
                  <a16:creationId xmlns:a16="http://schemas.microsoft.com/office/drawing/2014/main" id="{08658060-0CF0-8257-737E-72253BE6AA25}"/>
                </a:ext>
              </a:extLst>
            </p:cNvPr>
            <p:cNvSpPr/>
            <p:nvPr/>
          </p:nvSpPr>
          <p:spPr bwMode="auto">
            <a:xfrm>
              <a:off x="6134100" y="3752850"/>
              <a:ext cx="361950" cy="609600"/>
            </a:xfrm>
            <a:prstGeom prst="bracketPair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F2E5A911-23A9-8F3A-B213-D81168F2A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870325"/>
              <a:ext cx="203214" cy="3128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73C236-17BD-3D1E-B534-F385AFD9D053}"/>
                </a:ext>
              </a:extLst>
            </p:cNvPr>
            <p:cNvSpPr txBox="1"/>
            <p:nvPr/>
          </p:nvSpPr>
          <p:spPr>
            <a:xfrm>
              <a:off x="6572250" y="3879850"/>
              <a:ext cx="208926" cy="31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  <p:sp>
          <p:nvSpPr>
            <p:cNvPr id="55" name="Double Bracket 54">
              <a:extLst>
                <a:ext uri="{FF2B5EF4-FFF2-40B4-BE49-F238E27FC236}">
                  <a16:creationId xmlns:a16="http://schemas.microsoft.com/office/drawing/2014/main" id="{C2904250-BF35-7885-A5AC-156BB11B790C}"/>
                </a:ext>
              </a:extLst>
            </p:cNvPr>
            <p:cNvSpPr/>
            <p:nvPr/>
          </p:nvSpPr>
          <p:spPr bwMode="auto">
            <a:xfrm>
              <a:off x="6851650" y="3765550"/>
              <a:ext cx="361950" cy="6096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42E981C9-9968-B335-D891-9F049B153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350" y="3851275"/>
              <a:ext cx="262530" cy="3128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600" b="1" baseline="-250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ED75222-ECF9-234A-DF9E-6593E386E77F}"/>
                </a:ext>
              </a:extLst>
            </p:cNvPr>
            <p:cNvSpPr/>
            <p:nvPr/>
          </p:nvSpPr>
          <p:spPr>
            <a:xfrm>
              <a:off x="7270750" y="3136900"/>
              <a:ext cx="782098" cy="958850"/>
            </a:xfrm>
            <a:custGeom>
              <a:avLst/>
              <a:gdLst>
                <a:gd name="connsiteX0" fmla="*/ 133350 w 782098"/>
                <a:gd name="connsiteY0" fmla="*/ 0 h 958850"/>
                <a:gd name="connsiteX1" fmla="*/ 781050 w 782098"/>
                <a:gd name="connsiteY1" fmla="*/ 673100 h 958850"/>
                <a:gd name="connsiteX2" fmla="*/ 0 w 782098"/>
                <a:gd name="connsiteY2" fmla="*/ 958850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098" h="958850">
                  <a:moveTo>
                    <a:pt x="133350" y="0"/>
                  </a:moveTo>
                  <a:cubicBezTo>
                    <a:pt x="468312" y="256646"/>
                    <a:pt x="803275" y="513292"/>
                    <a:pt x="781050" y="673100"/>
                  </a:cubicBezTo>
                  <a:cubicBezTo>
                    <a:pt x="758825" y="832908"/>
                    <a:pt x="0" y="958850"/>
                    <a:pt x="0" y="958850"/>
                  </a:cubicBezTo>
                </a:path>
              </a:pathLst>
            </a:custGeom>
            <a:ln w="28575" cmpd="sng">
              <a:solidFill>
                <a:srgbClr val="800000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77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6772-89CC-8001-D9D3-EEC2C831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Ax=b?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B08D-C576-45CC-7B9C-56E7338F0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Are these </a:t>
            </a:r>
            <a:r>
              <a:rPr lang="en-US" b="1" i="1" dirty="0"/>
              <a:t>difficult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/>
              <a:t>to do, in practice?</a:t>
            </a:r>
          </a:p>
          <a:p>
            <a:pPr lvl="1"/>
            <a:r>
              <a:rPr lang="en-US" dirty="0"/>
              <a:t>If we have 1M gates, this is a 1M x 1M </a:t>
            </a:r>
            <a:r>
              <a:rPr lang="en-US" b="1" dirty="0">
                <a:solidFill>
                  <a:srgbClr val="0B4B8E"/>
                </a:solidFill>
              </a:rPr>
              <a:t>A</a:t>
            </a:r>
            <a:r>
              <a:rPr lang="en-US" dirty="0"/>
              <a:t> matrix, with 1M element </a:t>
            </a:r>
            <a:r>
              <a:rPr lang="en-US" b="1" dirty="0">
                <a:solidFill>
                  <a:srgbClr val="0B4B8E"/>
                </a:solidFill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rgbClr val="0B4B8E"/>
                </a:solidFill>
              </a:rPr>
              <a:t>b</a:t>
            </a:r>
            <a:r>
              <a:rPr lang="en-US" dirty="0"/>
              <a:t> vectors!</a:t>
            </a:r>
          </a:p>
          <a:p>
            <a:r>
              <a:rPr lang="en-US" b="1" dirty="0"/>
              <a:t>No – these are VERY EASY to solve, even when very large</a:t>
            </a:r>
          </a:p>
          <a:p>
            <a:pPr lvl="1"/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rgbClr val="0B4B8E"/>
                </a:solidFill>
              </a:rPr>
              <a:t>A</a:t>
            </a:r>
            <a:r>
              <a:rPr lang="en-US" dirty="0"/>
              <a:t> matrix has a special form—</a:t>
            </a:r>
            <a:r>
              <a:rPr lang="en-US" i="1" dirty="0"/>
              <a:t>it is sparse, symmetric, diagonally dominant</a:t>
            </a:r>
          </a:p>
          <a:p>
            <a:pPr lvl="1"/>
            <a:r>
              <a:rPr lang="en-US" dirty="0"/>
              <a:t>Mathematically: </a:t>
            </a:r>
            <a:r>
              <a:rPr lang="en-US" b="1" dirty="0">
                <a:solidFill>
                  <a:srgbClr val="0B4B8E"/>
                </a:solidFill>
              </a:rPr>
              <a:t>A</a:t>
            </a:r>
            <a:r>
              <a:rPr lang="en-US" dirty="0"/>
              <a:t> is </a:t>
            </a:r>
            <a:r>
              <a:rPr lang="en-US" dirty="0">
                <a:solidFill>
                  <a:srgbClr val="000000"/>
                </a:solidFill>
              </a:rPr>
              <a:t>positive semi-definite—</a:t>
            </a:r>
            <a:r>
              <a:rPr lang="en-US" i="1" dirty="0">
                <a:solidFill>
                  <a:srgbClr val="000000"/>
                </a:solidFill>
              </a:rPr>
              <a:t>very simple</a:t>
            </a:r>
            <a:r>
              <a:rPr lang="en-US" i="1" dirty="0"/>
              <a:t> to solve!</a:t>
            </a:r>
          </a:p>
          <a:p>
            <a:pPr lvl="1"/>
            <a:r>
              <a:rPr lang="en-US" dirty="0"/>
              <a:t>We use </a:t>
            </a:r>
            <a:r>
              <a:rPr lang="en-US" dirty="0">
                <a:solidFill>
                  <a:srgbClr val="000000"/>
                </a:solidFill>
              </a:rPr>
              <a:t>iterative</a:t>
            </a:r>
            <a:r>
              <a:rPr lang="en-US" dirty="0"/>
              <a:t>, approximate solvers, in practice (i.e., not Gaussian elimination but techniques like conjugate gradient)</a:t>
            </a:r>
          </a:p>
          <a:p>
            <a:pPr lvl="2"/>
            <a:r>
              <a:rPr lang="en-US" dirty="0"/>
              <a:t>This means the solver converges gradually to the right answer</a:t>
            </a:r>
          </a:p>
          <a:p>
            <a:pPr lvl="2"/>
            <a:r>
              <a:rPr lang="en-US" dirty="0"/>
              <a:t>But, also means that the answers can be a little bit “off”, not quite perfect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85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3BCD-8A6B-1D99-C91F-8A8727A2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904C3B-C907-7D3C-6C32-6A10E37A7DBB}"/>
              </a:ext>
            </a:extLst>
          </p:cNvPr>
          <p:cNvGrpSpPr/>
          <p:nvPr/>
        </p:nvGrpSpPr>
        <p:grpSpPr>
          <a:xfrm>
            <a:off x="836348" y="1784411"/>
            <a:ext cx="10517452" cy="4009070"/>
            <a:chOff x="-6409" y="804863"/>
            <a:chExt cx="8921909" cy="3400877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E2115EA-3C8A-6D9B-8F10-CF51038F5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958850"/>
              <a:ext cx="2324100" cy="2171700"/>
            </a:xfrm>
            <a:prstGeom prst="rect">
              <a:avLst/>
            </a:prstGeom>
            <a:noFill/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9089C3D3-729E-A39A-9690-4732E335D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2990850"/>
              <a:ext cx="225425" cy="223838"/>
            </a:xfrm>
            <a:prstGeom prst="rect">
              <a:avLst/>
            </a:prstGeom>
            <a:solidFill>
              <a:srgbClr val="8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D999E3E-C368-22D7-6725-26AA53D01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75" y="855663"/>
              <a:ext cx="225425" cy="223837"/>
            </a:xfrm>
            <a:prstGeom prst="rect">
              <a:avLst/>
            </a:prstGeom>
            <a:solidFill>
              <a:srgbClr val="8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04B4D116-B6A8-4D46-26DD-0635CDE8E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250" y="1439863"/>
              <a:ext cx="349250" cy="44767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FB2F3F9-CB46-69D8-A949-8E7C7A63A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9375" y="1408113"/>
              <a:ext cx="365125" cy="0"/>
            </a:xfrm>
            <a:prstGeom prst="line">
              <a:avLst/>
            </a:prstGeom>
            <a:noFill/>
            <a:ln w="7620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803A36B2-16DA-4DCB-0DB6-BF8F9BDCE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125" y="1028700"/>
              <a:ext cx="276045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EA38413B-4C3E-3B22-1AC8-AFA9F3550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650" y="1885950"/>
              <a:ext cx="276045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26A675F7-017E-3643-2695-8AC4DE360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575" y="1073150"/>
              <a:ext cx="276045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38AFAD14-F9D2-6524-349C-1C94FF5E7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700" y="1192213"/>
              <a:ext cx="276045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4B822BDB-9E90-1F73-B65C-286C12DB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738" y="1339850"/>
              <a:ext cx="134937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C0EE7E61-A030-5974-5562-43DAF0CAF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88" y="1323975"/>
              <a:ext cx="134937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8BBA072B-DA67-550F-A685-058A41723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1865313"/>
              <a:ext cx="134938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F5DD5421-F13B-D101-F54E-5D85BD308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988" y="1898650"/>
              <a:ext cx="134937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395DACA9-137E-A631-A2A7-C1D6110C7F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2749" y="1050345"/>
              <a:ext cx="311150" cy="296863"/>
            </a:xfrm>
            <a:prstGeom prst="line">
              <a:avLst/>
            </a:prstGeom>
            <a:noFill/>
            <a:ln w="76200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4CC014EC-B110-BE2F-A1C6-8D84F30CA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5300" y="1430338"/>
              <a:ext cx="1279525" cy="1566862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C5A27AEC-4950-501B-5C91-7A9860ED1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475" y="2955925"/>
              <a:ext cx="601041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(1,0)</a:t>
              </a: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1648969B-E084-D664-A2BB-178BD2754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04863"/>
              <a:ext cx="660873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(0, 1)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F0958F7B-8537-F447-37A6-10C848397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213" y="3024188"/>
              <a:ext cx="225425" cy="223837"/>
            </a:xfrm>
            <a:prstGeom prst="rect">
              <a:avLst/>
            </a:prstGeom>
            <a:solidFill>
              <a:srgbClr val="8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1DC62658-4007-6F96-595D-A13A9B687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2163" y="2005013"/>
              <a:ext cx="381000" cy="1041400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C5CB9B3E-9BAF-78B2-61DC-ECDF26EA5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175" y="3230563"/>
              <a:ext cx="781898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(0.5,0)</a:t>
              </a:r>
            </a:p>
          </p:txBody>
        </p:sp>
        <p:sp>
          <p:nvSpPr>
            <p:cNvPr id="24" name="Oval 35">
              <a:extLst>
                <a:ext uri="{FF2B5EF4-FFF2-40B4-BE49-F238E27FC236}">
                  <a16:creationId xmlns:a16="http://schemas.microsoft.com/office/drawing/2014/main" id="{70A10A9C-A4EF-BB1E-8615-BF5DD4DB7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6650" y="1339850"/>
              <a:ext cx="134938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36">
              <a:extLst>
                <a:ext uri="{FF2B5EF4-FFF2-40B4-BE49-F238E27FC236}">
                  <a16:creationId xmlns:a16="http://schemas.microsoft.com/office/drawing/2014/main" id="{5F764F69-2DBD-E7AB-64AA-5A168FBF2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1819275"/>
              <a:ext cx="276045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" name="Line 37">
              <a:extLst>
                <a:ext uri="{FF2B5EF4-FFF2-40B4-BE49-F238E27FC236}">
                  <a16:creationId xmlns:a16="http://schemas.microsoft.com/office/drawing/2014/main" id="{D1B69ED0-07B0-9F7E-742A-BB5634217D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5638" y="1379538"/>
              <a:ext cx="433387" cy="4127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ine 38">
              <a:extLst>
                <a:ext uri="{FF2B5EF4-FFF2-40B4-BE49-F238E27FC236}">
                  <a16:creationId xmlns:a16="http://schemas.microsoft.com/office/drawing/2014/main" id="{D39B6ECC-80C9-9564-906F-EAE18A09A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713" y="1949450"/>
              <a:ext cx="484187" cy="17463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61A6D089-FDCA-FC9C-88B7-F4AAAE162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6425" y="1481138"/>
              <a:ext cx="515938" cy="4318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E5B3BD00-D40E-5C27-A538-5D8D672E6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2763" y="1474788"/>
              <a:ext cx="73025" cy="3619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ine 41">
              <a:extLst>
                <a:ext uri="{FF2B5EF4-FFF2-40B4-BE49-F238E27FC236}">
                  <a16:creationId xmlns:a16="http://schemas.microsoft.com/office/drawing/2014/main" id="{E3DECE3E-CC92-DEE0-412D-411009247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0625" y="1506538"/>
              <a:ext cx="41275" cy="34766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42">
              <a:extLst>
                <a:ext uri="{FF2B5EF4-FFF2-40B4-BE49-F238E27FC236}">
                  <a16:creationId xmlns:a16="http://schemas.microsoft.com/office/drawing/2014/main" id="{A54D98A0-194D-F0C2-9951-602102DA9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475" y="873125"/>
              <a:ext cx="225425" cy="223838"/>
            </a:xfrm>
            <a:prstGeom prst="rect">
              <a:avLst/>
            </a:prstGeom>
            <a:solidFill>
              <a:srgbClr val="8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43">
              <a:extLst>
                <a:ext uri="{FF2B5EF4-FFF2-40B4-BE49-F238E27FC236}">
                  <a16:creationId xmlns:a16="http://schemas.microsoft.com/office/drawing/2014/main" id="{730A9031-F232-F28A-DF6F-42D227A9F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275" y="822325"/>
              <a:ext cx="601041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(1,1)</a:t>
              </a:r>
            </a:p>
          </p:txBody>
        </p:sp>
        <p:sp>
          <p:nvSpPr>
            <p:cNvPr id="33" name="Line 44">
              <a:extLst>
                <a:ext uri="{FF2B5EF4-FFF2-40B4-BE49-F238E27FC236}">
                  <a16:creationId xmlns:a16="http://schemas.microsoft.com/office/drawing/2014/main" id="{394219F0-29B9-2541-6267-68A2A7FFA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0625" y="1100138"/>
              <a:ext cx="617538" cy="228600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5343532-CE14-076C-644C-1B2A66EB253B}"/>
                </a:ext>
              </a:extLst>
            </p:cNvPr>
            <p:cNvGrpSpPr/>
            <p:nvPr/>
          </p:nvGrpSpPr>
          <p:grpSpPr>
            <a:xfrm>
              <a:off x="3687291" y="982680"/>
              <a:ext cx="2197043" cy="1354064"/>
              <a:chOff x="3687291" y="982680"/>
              <a:chExt cx="2197043" cy="1354064"/>
            </a:xfrm>
          </p:grpSpPr>
          <p:sp>
            <p:nvSpPr>
              <p:cNvPr id="35" name="Rectangle 23">
                <a:extLst>
                  <a:ext uri="{FF2B5EF4-FFF2-40B4-BE49-F238E27FC236}">
                    <a16:creationId xmlns:a16="http://schemas.microsoft.com/office/drawing/2014/main" id="{0E3DEC43-16FC-1F19-CBDB-990DD906E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7291" y="1131603"/>
                <a:ext cx="519452" cy="3111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</a:p>
            </p:txBody>
          </p:sp>
          <p:sp>
            <p:nvSpPr>
              <p:cNvPr id="36" name="Double Bracket 35">
                <a:extLst>
                  <a:ext uri="{FF2B5EF4-FFF2-40B4-BE49-F238E27FC236}">
                    <a16:creationId xmlns:a16="http://schemas.microsoft.com/office/drawing/2014/main" id="{DDA0D88C-5EAE-1CC9-13DA-9B6EAD90657C}"/>
                  </a:ext>
                </a:extLst>
              </p:cNvPr>
              <p:cNvSpPr/>
              <p:nvPr/>
            </p:nvSpPr>
            <p:spPr bwMode="auto">
              <a:xfrm>
                <a:off x="4348596" y="1035351"/>
                <a:ext cx="1535738" cy="1301393"/>
              </a:xfrm>
              <a:prstGeom prst="bracketPair">
                <a:avLst/>
              </a:prstGeom>
              <a:solidFill>
                <a:srgbClr val="FCFEB9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 Box 52">
                <a:extLst>
                  <a:ext uri="{FF2B5EF4-FFF2-40B4-BE49-F238E27FC236}">
                    <a16:creationId xmlns:a16="http://schemas.microsoft.com/office/drawing/2014/main" id="{05537783-C12A-B642-FB18-366EAC9AE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3914" y="982680"/>
                <a:ext cx="1299917" cy="13119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0  1 10 0 0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1  0  1  1 1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10 1  0  1 0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0  1  1  0 1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0  1  0  1 0 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F103A1-91A1-C730-A6FF-53F800844FF2}"/>
                </a:ext>
              </a:extLst>
            </p:cNvPr>
            <p:cNvSpPr txBox="1"/>
            <p:nvPr/>
          </p:nvSpPr>
          <p:spPr>
            <a:xfrm>
              <a:off x="261692" y="3657460"/>
              <a:ext cx="3882559" cy="548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All wire weights = 1 </a:t>
              </a:r>
              <a:r>
                <a:rPr lang="en-US" sz="1800" i="1" dirty="0">
                  <a:latin typeface="Arial" panose="020B0604020202020204" pitchFamily="34" charset="0"/>
                  <a:cs typeface="Arial" panose="020B0604020202020204" pitchFamily="34" charset="0"/>
                </a:rPr>
                <a:t>except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two highlighted:</a:t>
              </a:r>
            </a:p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gate1</a:t>
              </a:r>
              <a:r>
                <a:rPr lang="en-US" sz="18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to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pad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gate1</a:t>
              </a:r>
              <a:r>
                <a:rPr lang="en-US" sz="18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to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gate2</a:t>
              </a:r>
            </a:p>
          </p:txBody>
        </p:sp>
        <p:sp>
          <p:nvSpPr>
            <p:cNvPr id="39" name="Rectangular Callout 38">
              <a:extLst>
                <a:ext uri="{FF2B5EF4-FFF2-40B4-BE49-F238E27FC236}">
                  <a16:creationId xmlns:a16="http://schemas.microsoft.com/office/drawing/2014/main" id="{E802E307-7D4D-56C6-5C6A-F9BADF3DB5E3}"/>
                </a:ext>
              </a:extLst>
            </p:cNvPr>
            <p:cNvSpPr/>
            <p:nvPr/>
          </p:nvSpPr>
          <p:spPr bwMode="auto">
            <a:xfrm>
              <a:off x="-6409" y="1706215"/>
              <a:ext cx="1340532" cy="423346"/>
            </a:xfrm>
            <a:prstGeom prst="wedgeRectCallout">
              <a:avLst>
                <a:gd name="adj1" fmla="val 31320"/>
                <a:gd name="adj2" fmla="val -170834"/>
              </a:avLst>
            </a:prstGeom>
            <a:solidFill>
              <a:srgbClr val="FCFEB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Weight=10</a:t>
              </a:r>
            </a:p>
          </p:txBody>
        </p:sp>
        <p:sp>
          <p:nvSpPr>
            <p:cNvPr id="40" name="Rectangular Callout 39">
              <a:extLst>
                <a:ext uri="{FF2B5EF4-FFF2-40B4-BE49-F238E27FC236}">
                  <a16:creationId xmlns:a16="http://schemas.microsoft.com/office/drawing/2014/main" id="{0A292615-CBA7-4239-A0EE-E9DCE69AF70E}"/>
                </a:ext>
              </a:extLst>
            </p:cNvPr>
            <p:cNvSpPr/>
            <p:nvPr/>
          </p:nvSpPr>
          <p:spPr bwMode="auto">
            <a:xfrm>
              <a:off x="184470" y="2391005"/>
              <a:ext cx="1340532" cy="423346"/>
            </a:xfrm>
            <a:prstGeom prst="wedgeRectCallout">
              <a:avLst>
                <a:gd name="adj1" fmla="val 54287"/>
                <a:gd name="adj2" fmla="val -273865"/>
              </a:avLst>
            </a:prstGeom>
            <a:solidFill>
              <a:srgbClr val="FCFEB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Weight=10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3409DA4-86B2-8F96-A41C-0F53E508FC2D}"/>
                </a:ext>
              </a:extLst>
            </p:cNvPr>
            <p:cNvGrpSpPr/>
            <p:nvPr/>
          </p:nvGrpSpPr>
          <p:grpSpPr>
            <a:xfrm>
              <a:off x="6058198" y="939997"/>
              <a:ext cx="2857302" cy="1446849"/>
              <a:chOff x="6058198" y="939997"/>
              <a:chExt cx="2857302" cy="1446849"/>
            </a:xfrm>
          </p:grpSpPr>
          <p:sp>
            <p:nvSpPr>
              <p:cNvPr id="42" name="Double Bracket 41">
                <a:extLst>
                  <a:ext uri="{FF2B5EF4-FFF2-40B4-BE49-F238E27FC236}">
                    <a16:creationId xmlns:a16="http://schemas.microsoft.com/office/drawing/2014/main" id="{092C99DF-DC53-3E22-886B-E3E55676858A}"/>
                  </a:ext>
                </a:extLst>
              </p:cNvPr>
              <p:cNvSpPr/>
              <p:nvPr/>
            </p:nvSpPr>
            <p:spPr bwMode="auto">
              <a:xfrm>
                <a:off x="6749116" y="1012640"/>
                <a:ext cx="2166384" cy="1341423"/>
              </a:xfrm>
              <a:prstGeom prst="bracketPair">
                <a:avLst/>
              </a:prstGeom>
              <a:solidFill>
                <a:srgbClr val="FCFEB9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26">
                <a:extLst>
                  <a:ext uri="{FF2B5EF4-FFF2-40B4-BE49-F238E27FC236}">
                    <a16:creationId xmlns:a16="http://schemas.microsoft.com/office/drawing/2014/main" id="{620D4E13-6400-FF92-57DE-FBA1BA6B3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8198" y="1072871"/>
                <a:ext cx="519452" cy="3111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</a:p>
            </p:txBody>
          </p:sp>
          <p:sp>
            <p:nvSpPr>
              <p:cNvPr id="44" name="Rectangle 7">
                <a:extLst>
                  <a:ext uri="{FF2B5EF4-FFF2-40B4-BE49-F238E27FC236}">
                    <a16:creationId xmlns:a16="http://schemas.microsoft.com/office/drawing/2014/main" id="{7A601110-0FDC-434E-697A-0A7DE1EF2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9852" y="939997"/>
                <a:ext cx="2342973" cy="14468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21  -1  -10   0   0</a:t>
                </a:r>
              </a:p>
              <a:p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-1   4    -1  -1 -1</a:t>
                </a:r>
              </a:p>
              <a:p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-10  -1   13  -1  0</a:t>
                </a:r>
              </a:p>
              <a:p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0  -1    -1   4 -1</a:t>
                </a:r>
              </a:p>
              <a:p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0  -1     0  -1  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47A082B-886E-AA5E-6341-088C2630CCE7}"/>
                </a:ext>
              </a:extLst>
            </p:cNvPr>
            <p:cNvGrpSpPr/>
            <p:nvPr/>
          </p:nvGrpSpPr>
          <p:grpSpPr>
            <a:xfrm>
              <a:off x="4846645" y="2685856"/>
              <a:ext cx="2837361" cy="1458756"/>
              <a:chOff x="4846645" y="2685856"/>
              <a:chExt cx="2837361" cy="1458756"/>
            </a:xfrm>
          </p:grpSpPr>
          <p:sp>
            <p:nvSpPr>
              <p:cNvPr id="46" name="Double Bracket 45">
                <a:extLst>
                  <a:ext uri="{FF2B5EF4-FFF2-40B4-BE49-F238E27FC236}">
                    <a16:creationId xmlns:a16="http://schemas.microsoft.com/office/drawing/2014/main" id="{A0FA52F8-B9FE-B92B-D8D3-02E47A46FA8F}"/>
                  </a:ext>
                </a:extLst>
              </p:cNvPr>
              <p:cNvSpPr/>
              <p:nvPr/>
            </p:nvSpPr>
            <p:spPr bwMode="auto">
              <a:xfrm>
                <a:off x="7170905" y="2781453"/>
                <a:ext cx="513101" cy="1315767"/>
              </a:xfrm>
              <a:prstGeom prst="bracketPair">
                <a:avLst/>
              </a:prstGeom>
              <a:solidFill>
                <a:srgbClr val="FCFEB9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Double Bracket 46">
                <a:extLst>
                  <a:ext uri="{FF2B5EF4-FFF2-40B4-BE49-F238E27FC236}">
                    <a16:creationId xmlns:a16="http://schemas.microsoft.com/office/drawing/2014/main" id="{3E9338E9-758B-C306-85EC-B605CFDCE43B}"/>
                  </a:ext>
                </a:extLst>
              </p:cNvPr>
              <p:cNvSpPr/>
              <p:nvPr/>
            </p:nvSpPr>
            <p:spPr bwMode="auto">
              <a:xfrm>
                <a:off x="5459896" y="2802240"/>
                <a:ext cx="627017" cy="1315767"/>
              </a:xfrm>
              <a:prstGeom prst="bracketPair">
                <a:avLst/>
              </a:prstGeom>
              <a:solidFill>
                <a:srgbClr val="FCFEB9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26">
                <a:extLst>
                  <a:ext uri="{FF2B5EF4-FFF2-40B4-BE49-F238E27FC236}">
                    <a16:creationId xmlns:a16="http://schemas.microsoft.com/office/drawing/2014/main" id="{E9E168EB-4C43-CC04-9100-009D459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645" y="2685856"/>
                <a:ext cx="1150408" cy="14468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100" b="1" dirty="0" err="1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100" b="1" baseline="-25000" dirty="0" err="1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=       0</a:t>
                </a:r>
              </a:p>
              <a:p>
                <a:pPr algn="r"/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0</a:t>
                </a:r>
              </a:p>
              <a:p>
                <a:pPr algn="r"/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1</a:t>
                </a:r>
              </a:p>
              <a:p>
                <a:pPr algn="r"/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1</a:t>
                </a:r>
              </a:p>
              <a:p>
                <a:pPr algn="r"/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0.5</a:t>
                </a:r>
              </a:p>
            </p:txBody>
          </p:sp>
          <p:sp>
            <p:nvSpPr>
              <p:cNvPr id="49" name="Rectangle 27">
                <a:extLst>
                  <a:ext uri="{FF2B5EF4-FFF2-40B4-BE49-F238E27FC236}">
                    <a16:creationId xmlns:a16="http://schemas.microsoft.com/office/drawing/2014/main" id="{0A4C7FB9-527A-2E40-FAF0-11FF9B3EB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7612" y="2697763"/>
                <a:ext cx="1021227" cy="14468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1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100" b="1" baseline="-2500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=   10</a:t>
                </a:r>
              </a:p>
              <a:p>
                <a:pPr algn="r"/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0</a:t>
                </a:r>
              </a:p>
              <a:p>
                <a:pPr algn="r"/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0</a:t>
                </a:r>
              </a:p>
              <a:p>
                <a:pPr algn="r"/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1</a:t>
                </a:r>
              </a:p>
              <a:p>
                <a:pPr algn="r"/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7182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D786-72B1-6ABC-8481-781311A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Result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CFC7F4-331E-7589-CC0F-FBB9C41CEEAC}"/>
              </a:ext>
            </a:extLst>
          </p:cNvPr>
          <p:cNvGrpSpPr/>
          <p:nvPr/>
        </p:nvGrpSpPr>
        <p:grpSpPr>
          <a:xfrm>
            <a:off x="838200" y="1402984"/>
            <a:ext cx="10843881" cy="5184251"/>
            <a:chOff x="217993" y="939800"/>
            <a:chExt cx="8288139" cy="3962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3C2EB1-F69E-56A0-6E76-BC3BC0C5F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993" y="1450760"/>
              <a:ext cx="3481540" cy="2449159"/>
            </a:xfrm>
            <a:prstGeom prst="rect">
              <a:avLst/>
            </a:prstGeom>
          </p:spPr>
        </p:pic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2F17273F-9687-086C-786B-820129BBE812}"/>
                </a:ext>
              </a:extLst>
            </p:cNvPr>
            <p:cNvSpPr/>
            <p:nvPr/>
          </p:nvSpPr>
          <p:spPr bwMode="auto">
            <a:xfrm>
              <a:off x="3794572" y="2450278"/>
              <a:ext cx="564434" cy="545219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5AF5CE-B083-417A-BBD9-2B684070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939800"/>
              <a:ext cx="4277032" cy="396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98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1A63-DD59-4735-9F06-D78186F2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FD18-0AD0-6460-175B-C49B12AD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have discussed a new analytical placement algorithm</a:t>
            </a:r>
          </a:p>
          <a:p>
            <a:r>
              <a:rPr lang="en-US" b="1" dirty="0"/>
              <a:t>We have discussed the quadratic wirelength model</a:t>
            </a:r>
          </a:p>
          <a:p>
            <a:pPr lvl="1"/>
            <a:r>
              <a:rPr lang="en-US" dirty="0"/>
              <a:t>Construct the matrix A (</a:t>
            </a:r>
            <a:r>
              <a:rPr lang="en-US" dirty="0" err="1"/>
              <a:t>NxN</a:t>
            </a:r>
            <a:r>
              <a:rPr lang="en-US" dirty="0"/>
              <a:t>) for a placement problem of N gates</a:t>
            </a:r>
          </a:p>
          <a:p>
            <a:pPr lvl="1"/>
            <a:r>
              <a:rPr lang="en-US" dirty="0"/>
              <a:t>Construct the vector b</a:t>
            </a:r>
            <a:r>
              <a:rPr lang="en-US" baseline="-25000" dirty="0"/>
              <a:t>x</a:t>
            </a:r>
            <a:r>
              <a:rPr lang="en-US" dirty="0"/>
              <a:t> and the vector b</a:t>
            </a:r>
            <a:r>
              <a:rPr lang="en-US" baseline="-25000" dirty="0"/>
              <a:t>y</a:t>
            </a:r>
          </a:p>
          <a:p>
            <a:pPr lvl="1"/>
            <a:r>
              <a:rPr lang="en-US" dirty="0"/>
              <a:t>Formulate the placement problem into a linear system</a:t>
            </a:r>
          </a:p>
          <a:p>
            <a:pPr lvl="1"/>
            <a:r>
              <a:rPr lang="en-US" dirty="0"/>
              <a:t>Solve the linear system and get the gate locations</a:t>
            </a:r>
          </a:p>
          <a:p>
            <a:r>
              <a:rPr lang="en-US" b="1" dirty="0"/>
              <a:t>We will dive into the quadratic placement problem next</a:t>
            </a:r>
          </a:p>
        </p:txBody>
      </p:sp>
    </p:spTree>
    <p:extLst>
      <p:ext uri="{BB962C8B-B14F-4D97-AF65-F5344CB8AC3E}">
        <p14:creationId xmlns:p14="http://schemas.microsoft.com/office/powerpoint/2010/main" val="28170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78B2-40DD-F4E8-A218-40FF4D09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Placement Problem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B202B-5160-09F8-684F-FD48F22A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Grid-based model of the </a:t>
            </a:r>
            <a:r>
              <a:rPr lang="en-US" b="1" dirty="0">
                <a:solidFill>
                  <a:srgbClr val="800000"/>
                </a:solidFill>
              </a:rPr>
              <a:t>chip</a:t>
            </a:r>
          </a:p>
          <a:p>
            <a:pPr lvl="1"/>
            <a:r>
              <a:rPr lang="en-US" dirty="0"/>
              <a:t>A simple grid – like a chess board</a:t>
            </a:r>
          </a:p>
          <a:p>
            <a:pPr lvl="1"/>
            <a:r>
              <a:rPr lang="en-US" dirty="0"/>
              <a:t>Cells (gates) go in grid slots  </a:t>
            </a:r>
          </a:p>
          <a:p>
            <a:pPr lvl="1"/>
            <a:r>
              <a:rPr lang="en-US" dirty="0"/>
              <a:t>Pins (connect off-chip, fixed at edges)</a:t>
            </a:r>
          </a:p>
          <a:p>
            <a:endParaRPr lang="en-US" dirty="0"/>
          </a:p>
          <a:p>
            <a:r>
              <a:rPr lang="en-US" b="1" dirty="0"/>
              <a:t>Grid-based model of </a:t>
            </a:r>
            <a:r>
              <a:rPr lang="en-US" b="1" dirty="0">
                <a:solidFill>
                  <a:srgbClr val="800000"/>
                </a:solidFill>
              </a:rPr>
              <a:t>gates</a:t>
            </a:r>
          </a:p>
          <a:p>
            <a:pPr lvl="1"/>
            <a:r>
              <a:rPr lang="en-US" dirty="0"/>
              <a:t>All gates are exactly the same size.  </a:t>
            </a:r>
          </a:p>
          <a:p>
            <a:pPr lvl="1"/>
            <a:r>
              <a:rPr lang="en-US" dirty="0"/>
              <a:t>(Unrealistic, but simplifies things)</a:t>
            </a:r>
          </a:p>
          <a:p>
            <a:pPr lvl="1"/>
            <a:r>
              <a:rPr lang="en-US" dirty="0"/>
              <a:t>Each grid slot can hold 1 gate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032871D-9F68-4728-B794-613A8D53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847" y="2264414"/>
            <a:ext cx="2522833" cy="2703035"/>
          </a:xfrm>
          <a:prstGeom prst="rect">
            <a:avLst/>
          </a:prstGeom>
          <a:noFill/>
          <a:ln w="12700">
            <a:solidFill>
              <a:srgbClr val="CF0E3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9E01B5A5-949A-6580-B9F7-2842C31E3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7517" y="2264414"/>
            <a:ext cx="0" cy="2721055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01BE18CA-80FD-9BC0-2C6A-8AAEA8FB3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363" y="2264414"/>
            <a:ext cx="0" cy="2721055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214D6871-DD32-215C-3D47-A1651369C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2950" y="2264414"/>
            <a:ext cx="0" cy="2721055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3F62569E-4557-A0B9-5412-4947DA062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0104" y="2264414"/>
            <a:ext cx="0" cy="2721055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4EFF3F8A-C077-6BCE-D1C9-356DAAD00C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2827" y="2705910"/>
            <a:ext cx="2540853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DA3941E4-13FA-DC72-0872-E2C445C230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807" y="3156415"/>
            <a:ext cx="2540853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8E942D6A-FA83-610B-3800-ECEB6FDBAB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807" y="3624942"/>
            <a:ext cx="2540853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655D996A-6AAF-CCD3-4164-EF97121AA7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0847" y="4093468"/>
            <a:ext cx="2540853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07957B57-3C36-A033-61D3-C77968276E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8868" y="4543973"/>
            <a:ext cx="2540853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DC818406-C325-3E4D-DE8D-38C9397B4A41}"/>
              </a:ext>
            </a:extLst>
          </p:cNvPr>
          <p:cNvSpPr>
            <a:spLocks/>
          </p:cNvSpPr>
          <p:nvPr/>
        </p:nvSpPr>
        <p:spPr bwMode="auto">
          <a:xfrm>
            <a:off x="7708485" y="2832051"/>
            <a:ext cx="290577" cy="20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88" y="88"/>
              </a:cxn>
              <a:cxn ang="0">
                <a:pos x="120" y="72"/>
              </a:cxn>
              <a:cxn ang="0">
                <a:pos x="128" y="40"/>
              </a:cxn>
              <a:cxn ang="0">
                <a:pos x="120" y="16"/>
              </a:cxn>
              <a:cxn ang="0">
                <a:pos x="96" y="0"/>
              </a:cxn>
              <a:cxn ang="0">
                <a:pos x="0" y="0"/>
              </a:cxn>
            </a:cxnLst>
            <a:rect l="0" t="0" r="r" b="b"/>
            <a:pathLst>
              <a:path w="129" h="89">
                <a:moveTo>
                  <a:pt x="0" y="0"/>
                </a:moveTo>
                <a:lnTo>
                  <a:pt x="0" y="88"/>
                </a:lnTo>
                <a:lnTo>
                  <a:pt x="88" y="88"/>
                </a:lnTo>
                <a:lnTo>
                  <a:pt x="120" y="72"/>
                </a:lnTo>
                <a:lnTo>
                  <a:pt x="128" y="40"/>
                </a:lnTo>
                <a:lnTo>
                  <a:pt x="120" y="16"/>
                </a:lnTo>
                <a:lnTo>
                  <a:pt x="96" y="0"/>
                </a:lnTo>
                <a:lnTo>
                  <a:pt x="0" y="0"/>
                </a:lnTo>
              </a:path>
            </a:pathLst>
          </a:custGeom>
          <a:solidFill>
            <a:srgbClr val="081D58"/>
          </a:solidFill>
          <a:ln w="12700" cap="rnd" cmpd="sng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F484B891-111B-6025-2605-1E3C60303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9915" y="2815356"/>
            <a:ext cx="1790554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Any gate can go in any slot</a:t>
            </a: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85A6990A-2631-F52B-B10D-4AC6B65D03B4}"/>
              </a:ext>
            </a:extLst>
          </p:cNvPr>
          <p:cNvSpPr>
            <a:spLocks/>
          </p:cNvSpPr>
          <p:nvPr/>
        </p:nvSpPr>
        <p:spPr bwMode="auto">
          <a:xfrm>
            <a:off x="8249092" y="3769103"/>
            <a:ext cx="290577" cy="20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88" y="88"/>
              </a:cxn>
              <a:cxn ang="0">
                <a:pos x="120" y="72"/>
              </a:cxn>
              <a:cxn ang="0">
                <a:pos x="128" y="40"/>
              </a:cxn>
              <a:cxn ang="0">
                <a:pos x="120" y="16"/>
              </a:cxn>
              <a:cxn ang="0">
                <a:pos x="96" y="0"/>
              </a:cxn>
              <a:cxn ang="0">
                <a:pos x="0" y="0"/>
              </a:cxn>
            </a:cxnLst>
            <a:rect l="0" t="0" r="r" b="b"/>
            <a:pathLst>
              <a:path w="129" h="89">
                <a:moveTo>
                  <a:pt x="0" y="0"/>
                </a:moveTo>
                <a:lnTo>
                  <a:pt x="0" y="88"/>
                </a:lnTo>
                <a:lnTo>
                  <a:pt x="88" y="88"/>
                </a:lnTo>
                <a:lnTo>
                  <a:pt x="120" y="72"/>
                </a:lnTo>
                <a:lnTo>
                  <a:pt x="128" y="40"/>
                </a:lnTo>
                <a:lnTo>
                  <a:pt x="120" y="16"/>
                </a:lnTo>
                <a:lnTo>
                  <a:pt x="96" y="0"/>
                </a:lnTo>
                <a:lnTo>
                  <a:pt x="0" y="0"/>
                </a:lnTo>
              </a:path>
            </a:pathLst>
          </a:custGeom>
          <a:solidFill>
            <a:srgbClr val="081D58"/>
          </a:solidFill>
          <a:ln w="12700" cap="rnd" cmpd="sng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37">
            <a:extLst>
              <a:ext uri="{FF2B5EF4-FFF2-40B4-BE49-F238E27FC236}">
                <a16:creationId xmlns:a16="http://schemas.microsoft.com/office/drawing/2014/main" id="{C58A8F36-273F-7055-77DE-4E696A1456F2}"/>
              </a:ext>
            </a:extLst>
          </p:cNvPr>
          <p:cNvSpPr>
            <a:spLocks/>
          </p:cNvSpPr>
          <p:nvPr/>
        </p:nvSpPr>
        <p:spPr bwMode="auto">
          <a:xfrm>
            <a:off x="8735638" y="4219609"/>
            <a:ext cx="290577" cy="20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88" y="88"/>
              </a:cxn>
              <a:cxn ang="0">
                <a:pos x="120" y="72"/>
              </a:cxn>
              <a:cxn ang="0">
                <a:pos x="128" y="40"/>
              </a:cxn>
              <a:cxn ang="0">
                <a:pos x="120" y="16"/>
              </a:cxn>
              <a:cxn ang="0">
                <a:pos x="96" y="0"/>
              </a:cxn>
              <a:cxn ang="0">
                <a:pos x="0" y="0"/>
              </a:cxn>
            </a:cxnLst>
            <a:rect l="0" t="0" r="r" b="b"/>
            <a:pathLst>
              <a:path w="129" h="89">
                <a:moveTo>
                  <a:pt x="0" y="0"/>
                </a:moveTo>
                <a:lnTo>
                  <a:pt x="0" y="88"/>
                </a:lnTo>
                <a:lnTo>
                  <a:pt x="88" y="88"/>
                </a:lnTo>
                <a:lnTo>
                  <a:pt x="120" y="72"/>
                </a:lnTo>
                <a:lnTo>
                  <a:pt x="128" y="40"/>
                </a:lnTo>
                <a:lnTo>
                  <a:pt x="120" y="16"/>
                </a:lnTo>
                <a:lnTo>
                  <a:pt x="96" y="0"/>
                </a:lnTo>
                <a:lnTo>
                  <a:pt x="0" y="0"/>
                </a:lnTo>
              </a:path>
            </a:pathLst>
          </a:custGeom>
          <a:solidFill>
            <a:srgbClr val="081D58"/>
          </a:solidFill>
          <a:ln w="12700" cap="rnd" cmpd="sng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0D89BA-1349-46A8-F3A6-CB1FE76D0529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 flipV="1">
            <a:off x="8010589" y="2967732"/>
            <a:ext cx="1719326" cy="20028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B4B8E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1078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7836-09FB-4A5B-41AA-F47A698D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Placement Problem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FD5F-8FCB-1D46-AF76-7E9A582B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Placer optimizes the ability of router to connect all the nets</a:t>
            </a:r>
          </a:p>
          <a:p>
            <a:pPr lvl="1" algn="just"/>
            <a:r>
              <a:rPr lang="en-US" dirty="0"/>
              <a:t>But routers are computationally expensive tools.  We can’t run one “inside” placer</a:t>
            </a:r>
          </a:p>
          <a:p>
            <a:pPr lvl="1" algn="just"/>
            <a:r>
              <a:rPr lang="en-US" dirty="0"/>
              <a:t>We need a simplified </a:t>
            </a:r>
            <a:r>
              <a:rPr lang="en-US" b="1" dirty="0">
                <a:solidFill>
                  <a:srgbClr val="FF0000"/>
                </a:solidFill>
              </a:rPr>
              <a:t>approximation </a:t>
            </a:r>
            <a:r>
              <a:rPr lang="en-US" b="1" dirty="0"/>
              <a:t>at this stage</a:t>
            </a:r>
            <a:endParaRPr lang="en-US" dirty="0"/>
          </a:p>
          <a:p>
            <a:pPr algn="just"/>
            <a:r>
              <a:rPr lang="en-US" b="1" dirty="0"/>
              <a:t>Every real placer minimizes </a:t>
            </a:r>
            <a:r>
              <a:rPr lang="en-US" b="1" dirty="0">
                <a:solidFill>
                  <a:srgbClr val="FF0000"/>
                </a:solidFill>
              </a:rPr>
              <a:t>expected wirelength</a:t>
            </a:r>
          </a:p>
          <a:p>
            <a:pPr lvl="1" algn="just"/>
            <a:r>
              <a:rPr lang="en-US" dirty="0"/>
              <a:t>For each wire in the design, </a:t>
            </a:r>
            <a:r>
              <a:rPr lang="en-US" b="1" dirty="0">
                <a:solidFill>
                  <a:srgbClr val="FF0000"/>
                </a:solidFill>
              </a:rPr>
              <a:t>estimate the expected length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the routed wire</a:t>
            </a:r>
          </a:p>
          <a:p>
            <a:pPr lvl="1" algn="just"/>
            <a:r>
              <a:rPr lang="en-US" dirty="0"/>
              <a:t>Minimize this objective:  </a:t>
            </a:r>
            <a:r>
              <a:rPr lang="en-US" b="1" dirty="0"/>
              <a:t>∑</a:t>
            </a:r>
            <a:r>
              <a:rPr lang="en-US" b="1" baseline="-25000" dirty="0"/>
              <a:t>wires Wi</a:t>
            </a:r>
            <a:r>
              <a:rPr lang="en-US" b="1" dirty="0"/>
              <a:t> </a:t>
            </a:r>
            <a:r>
              <a:rPr lang="en-US" b="1" dirty="0" err="1"/>
              <a:t>EstimatedLength</a:t>
            </a:r>
            <a:r>
              <a:rPr lang="en-US" b="1" dirty="0"/>
              <a:t>(Wi)</a:t>
            </a:r>
          </a:p>
          <a:p>
            <a:pPr algn="just"/>
            <a:r>
              <a:rPr lang="en-US" b="1" dirty="0"/>
              <a:t>Placer finds gate locations to minimize this objective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4C10-E646-B7A6-C0A6-5824DC66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Wirelength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5C5B-2BBF-DADA-7328-B4F6EE57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placers adopt</a:t>
            </a:r>
            <a:r>
              <a:rPr lang="en-US" b="1" dirty="0">
                <a:solidFill>
                  <a:srgbClr val="FF0000"/>
                </a:solidFill>
              </a:rPr>
              <a:t> Half-Perimeter Wirelength (</a:t>
            </a:r>
            <a:r>
              <a:rPr lang="en-US" sz="1600" b="1" dirty="0">
                <a:solidFill>
                  <a:srgbClr val="FF0000"/>
                </a:solidFill>
              </a:rPr>
              <a:t>HPWL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Also know as Bounding Box (</a:t>
            </a:r>
            <a:r>
              <a:rPr lang="en-US" sz="1200" dirty="0"/>
              <a:t>BBOX</a:t>
            </a:r>
            <a:r>
              <a:rPr lang="en-US" dirty="0"/>
              <a:t>) wirelength</a:t>
            </a:r>
          </a:p>
          <a:p>
            <a:pPr lvl="1"/>
            <a:r>
              <a:rPr lang="en-US" dirty="0"/>
              <a:t>Put smallest “bounding” box around all gates</a:t>
            </a:r>
          </a:p>
          <a:p>
            <a:pPr lvl="1"/>
            <a:r>
              <a:rPr lang="en-US" dirty="0"/>
              <a:t>Assume gate lives in “center” of the grid slot</a:t>
            </a:r>
          </a:p>
          <a:p>
            <a:pPr lvl="1"/>
            <a:r>
              <a:rPr lang="en-US" dirty="0"/>
              <a:t>Add width (∆X) and height (∆Y) of the BBOX for the wirelength estimate</a:t>
            </a:r>
          </a:p>
          <a:p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C6888-86DD-B564-B697-CEFF45EB9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036" y="4038931"/>
            <a:ext cx="1778000" cy="1905000"/>
          </a:xfrm>
          <a:prstGeom prst="rect">
            <a:avLst/>
          </a:prstGeom>
          <a:noFill/>
          <a:ln w="12700">
            <a:solidFill>
              <a:srgbClr val="CF0E3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3488BCDE-A2B9-3855-296E-7B18A21C0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786" y="4038931"/>
            <a:ext cx="0" cy="191770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4637A77A-99C8-698E-9E01-4DCA29B34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6886" y="4038931"/>
            <a:ext cx="0" cy="191770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26D8D558-45F0-E74D-7157-6382080B4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5186" y="4038931"/>
            <a:ext cx="0" cy="191770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5C110F82-0501-C71A-AC52-5232B1C88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9086" y="4038931"/>
            <a:ext cx="0" cy="191770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FF783059-4CB8-394F-6DE6-7E5C7038BE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0336" y="4350081"/>
            <a:ext cx="1790700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5FD0F5C7-7D4F-25A0-F53B-4BF1A255E9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17636" y="4667581"/>
            <a:ext cx="1790700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AE2EDEAE-5F0C-3A65-B887-A5D57C8D68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17636" y="4997781"/>
            <a:ext cx="1790700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0DCA8615-3021-267D-4732-DB69C4EA63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036" y="5327981"/>
            <a:ext cx="1790700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2B3F8348-12A9-C6C9-9A86-B360C3F621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5736" y="5645481"/>
            <a:ext cx="1790700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BA5E6AF6-8284-B7E8-2FD7-33E8C2DEC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099" y="5975681"/>
            <a:ext cx="206233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x=0     1     2    3    4</a:t>
            </a:r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CA4D20AB-C6A4-F378-62C1-283D68114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810" y="3969081"/>
            <a:ext cx="540514" cy="2069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y=5</a:t>
            </a:r>
          </a:p>
          <a:p>
            <a:pPr marL="0" marR="0" lvl="0" indent="0" algn="r" defTabSz="91440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4</a:t>
            </a:r>
          </a:p>
          <a:p>
            <a:pPr marL="0" marR="0" lvl="0" indent="0" algn="r" defTabSz="91440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3</a:t>
            </a:r>
          </a:p>
          <a:p>
            <a:pPr marL="0" marR="0" lvl="0" indent="0" algn="r" defTabSz="91440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2</a:t>
            </a:r>
          </a:p>
          <a:p>
            <a:pPr marL="0" marR="0" lvl="0" indent="0" algn="r" defTabSz="91440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1</a:t>
            </a:r>
          </a:p>
          <a:p>
            <a:pPr marL="0" marR="0" lvl="0" indent="0" algn="r" defTabSz="91440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0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0515EB9C-8899-7162-9E3C-DC555EB8C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3902" y="5481127"/>
            <a:ext cx="246531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A7417FE2-85CE-7930-35FD-4D7E7A919F62}"/>
              </a:ext>
            </a:extLst>
          </p:cNvPr>
          <p:cNvSpPr>
            <a:spLocks/>
          </p:cNvSpPr>
          <p:nvPr/>
        </p:nvSpPr>
        <p:spPr bwMode="auto">
          <a:xfrm>
            <a:off x="3543086" y="4438981"/>
            <a:ext cx="204788" cy="141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88" y="88"/>
              </a:cxn>
              <a:cxn ang="0">
                <a:pos x="120" y="72"/>
              </a:cxn>
              <a:cxn ang="0">
                <a:pos x="128" y="40"/>
              </a:cxn>
              <a:cxn ang="0">
                <a:pos x="120" y="16"/>
              </a:cxn>
              <a:cxn ang="0">
                <a:pos x="96" y="0"/>
              </a:cxn>
              <a:cxn ang="0">
                <a:pos x="0" y="0"/>
              </a:cxn>
            </a:cxnLst>
            <a:rect l="0" t="0" r="r" b="b"/>
            <a:pathLst>
              <a:path w="129" h="89">
                <a:moveTo>
                  <a:pt x="0" y="0"/>
                </a:moveTo>
                <a:lnTo>
                  <a:pt x="0" y="88"/>
                </a:lnTo>
                <a:lnTo>
                  <a:pt x="88" y="88"/>
                </a:lnTo>
                <a:lnTo>
                  <a:pt x="120" y="72"/>
                </a:lnTo>
                <a:lnTo>
                  <a:pt x="128" y="40"/>
                </a:lnTo>
                <a:lnTo>
                  <a:pt x="120" y="16"/>
                </a:lnTo>
                <a:lnTo>
                  <a:pt x="96" y="0"/>
                </a:lnTo>
                <a:lnTo>
                  <a:pt x="0" y="0"/>
                </a:lnTo>
              </a:path>
            </a:pathLst>
          </a:custGeom>
          <a:solidFill>
            <a:srgbClr val="081D58"/>
          </a:solidFill>
          <a:ln w="12700" cap="rnd" cmpd="sng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D2CB304D-3CC0-FAA3-FEAA-2D5E9B258B2F}"/>
              </a:ext>
            </a:extLst>
          </p:cNvPr>
          <p:cNvSpPr>
            <a:spLocks/>
          </p:cNvSpPr>
          <p:nvPr/>
        </p:nvSpPr>
        <p:spPr bwMode="auto">
          <a:xfrm>
            <a:off x="4266986" y="5416881"/>
            <a:ext cx="204788" cy="141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88" y="88"/>
              </a:cxn>
              <a:cxn ang="0">
                <a:pos x="120" y="72"/>
              </a:cxn>
              <a:cxn ang="0">
                <a:pos x="128" y="40"/>
              </a:cxn>
              <a:cxn ang="0">
                <a:pos x="120" y="16"/>
              </a:cxn>
              <a:cxn ang="0">
                <a:pos x="96" y="0"/>
              </a:cxn>
              <a:cxn ang="0">
                <a:pos x="0" y="0"/>
              </a:cxn>
            </a:cxnLst>
            <a:rect l="0" t="0" r="r" b="b"/>
            <a:pathLst>
              <a:path w="129" h="89">
                <a:moveTo>
                  <a:pt x="0" y="0"/>
                </a:moveTo>
                <a:lnTo>
                  <a:pt x="0" y="88"/>
                </a:lnTo>
                <a:lnTo>
                  <a:pt x="88" y="88"/>
                </a:lnTo>
                <a:lnTo>
                  <a:pt x="120" y="72"/>
                </a:lnTo>
                <a:lnTo>
                  <a:pt x="128" y="40"/>
                </a:lnTo>
                <a:lnTo>
                  <a:pt x="120" y="16"/>
                </a:lnTo>
                <a:lnTo>
                  <a:pt x="96" y="0"/>
                </a:lnTo>
                <a:lnTo>
                  <a:pt x="0" y="0"/>
                </a:lnTo>
              </a:path>
            </a:pathLst>
          </a:custGeom>
          <a:solidFill>
            <a:srgbClr val="081D58"/>
          </a:solidFill>
          <a:ln w="12700" cap="rnd" cmpd="sng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D678125E-F508-3084-FCCB-017AF9658A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3903" y="4527879"/>
            <a:ext cx="2989" cy="953248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3D48D82F-3D00-F62E-015A-23BB60DD71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8066" y="4509950"/>
            <a:ext cx="295837" cy="2988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8EEBFE-A086-EF1E-4371-E81C125466A5}"/>
              </a:ext>
            </a:extLst>
          </p:cNvPr>
          <p:cNvGrpSpPr/>
          <p:nvPr/>
        </p:nvGrpSpPr>
        <p:grpSpPr>
          <a:xfrm>
            <a:off x="6540307" y="3631409"/>
            <a:ext cx="2326626" cy="2676164"/>
            <a:chOff x="5136051" y="2161988"/>
            <a:chExt cx="2326626" cy="267616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43FCBF0E-DE25-F7BA-C466-01A887756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6877" y="2578113"/>
              <a:ext cx="1778000" cy="1905000"/>
            </a:xfrm>
            <a:prstGeom prst="rect">
              <a:avLst/>
            </a:prstGeom>
            <a:noFill/>
            <a:ln w="12700">
              <a:solidFill>
                <a:srgbClr val="CF0E3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5">
              <a:extLst>
                <a:ext uri="{FF2B5EF4-FFF2-40B4-BE49-F238E27FC236}">
                  <a16:creationId xmlns:a16="http://schemas.microsoft.com/office/drawing/2014/main" id="{BB365E64-FB15-0F25-6D47-A68479336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4627" y="2578113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7A75D7DD-C3B7-CE02-0D8B-BD4C4C28A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0727" y="2578113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39F92251-44C3-CA01-918C-C8E24853B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9027" y="2578113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8">
              <a:extLst>
                <a:ext uri="{FF2B5EF4-FFF2-40B4-BE49-F238E27FC236}">
                  <a16:creationId xmlns:a16="http://schemas.microsoft.com/office/drawing/2014/main" id="{670C4ECD-1486-E583-BB51-DF798690D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2927" y="2578113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3247065A-971D-DDE6-849E-1D3F4D049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24177" y="2889263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1C73AEB2-D3F5-17A2-FEA7-2BB881224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1477" y="3206763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80F5463C-5DC4-1FD1-F629-C1DD6D346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1477" y="3536963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4CAFC20A-0948-AA0A-2DAA-F456C543D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6877" y="3867163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6FBFDDA6-A86E-DAF7-5286-29B30FF376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49577" y="4184663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77400F55-911F-6E57-229A-83E7710D8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6927" y="2978163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57B1393F-C148-FB01-C8DD-4C6E421A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827" y="3956063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61A7DBA8-A15F-76ED-82FF-417A46F34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8127" y="3282963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5A76ABB7-2D57-6C96-48C0-8EAC0CFCE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7227" y="2673363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20">
              <a:extLst>
                <a:ext uri="{FF2B5EF4-FFF2-40B4-BE49-F238E27FC236}">
                  <a16:creationId xmlns:a16="http://schemas.microsoft.com/office/drawing/2014/main" id="{510E8308-AC24-7480-E0C6-D0A175B8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340" y="4502163"/>
              <a:ext cx="2062337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x=0     1     2    3    4</a:t>
              </a:r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F984CA92-E51B-96E8-798A-2EBBAE5BE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051" y="2495563"/>
              <a:ext cx="540514" cy="20697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y=5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4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3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2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1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0</a:t>
              </a:r>
            </a:p>
          </p:txBody>
        </p:sp>
        <p:sp>
          <p:nvSpPr>
            <p:cNvPr id="38" name="Line 16">
              <a:extLst>
                <a:ext uri="{FF2B5EF4-FFF2-40B4-BE49-F238E27FC236}">
                  <a16:creationId xmlns:a16="http://schemas.microsoft.com/office/drawing/2014/main" id="{1F1093E4-0400-4CCF-092C-5A91A0E631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5701" y="3040531"/>
              <a:ext cx="271181" cy="1494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16">
              <a:extLst>
                <a:ext uri="{FF2B5EF4-FFF2-40B4-BE49-F238E27FC236}">
                  <a16:creationId xmlns:a16="http://schemas.microsoft.com/office/drawing/2014/main" id="{9B7B6530-954B-7D92-EB1A-26887F0EEE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7001" y="2744695"/>
              <a:ext cx="690282" cy="4481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9D65C5A6-100A-0ECA-4FF8-AC14C2055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14353" y="2734236"/>
              <a:ext cx="0" cy="1307352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id="{2EFE8D79-E725-2E37-DC63-D94B1F47F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5219" y="3349813"/>
              <a:ext cx="271181" cy="1494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3C2F41E3-CC38-46BE-EB42-F3007C9FC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5677" y="4025154"/>
              <a:ext cx="271181" cy="1494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ED1327-4229-6415-F420-BFAB70539F49}"/>
                </a:ext>
              </a:extLst>
            </p:cNvPr>
            <p:cNvSpPr txBox="1"/>
            <p:nvPr/>
          </p:nvSpPr>
          <p:spPr>
            <a:xfrm>
              <a:off x="5576046" y="2161988"/>
              <a:ext cx="1817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+mj-lt"/>
                </a:rPr>
                <a:t>A “</a:t>
              </a:r>
              <a:r>
                <a:rPr lang="en-US" sz="1800" b="1" dirty="0">
                  <a:solidFill>
                    <a:srgbClr val="800000"/>
                  </a:solidFill>
                  <a:latin typeface="+mj-lt"/>
                </a:rPr>
                <a:t>4-point</a:t>
              </a:r>
              <a:r>
                <a:rPr lang="en-US" sz="1800" b="1" dirty="0">
                  <a:latin typeface="+mj-lt"/>
                </a:rPr>
                <a:t> net”</a:t>
              </a:r>
            </a:p>
          </p:txBody>
        </p:sp>
      </p:grpSp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1566DC61-0C72-056C-B62F-F7F6E27778D3}"/>
              </a:ext>
            </a:extLst>
          </p:cNvPr>
          <p:cNvSpPr/>
          <p:nvPr/>
        </p:nvSpPr>
        <p:spPr bwMode="auto">
          <a:xfrm>
            <a:off x="1591022" y="4674305"/>
            <a:ext cx="1292410" cy="948764"/>
          </a:xfrm>
          <a:prstGeom prst="wedgeRectCallout">
            <a:avLst>
              <a:gd name="adj1" fmla="val 109614"/>
              <a:gd name="adj2" fmla="val -48871"/>
            </a:avLst>
          </a:prstGeom>
          <a:solidFill>
            <a:srgbClr val="FCFE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800" b="1" dirty="0">
                <a:solidFill>
                  <a:prstClr val="black"/>
                </a:solidFill>
                <a:latin typeface="Trade Gothic LT Std Cn"/>
              </a:rPr>
              <a:t>∆X</a:t>
            </a:r>
            <a:r>
              <a:rPr lang="en-US" sz="1800" dirty="0">
                <a:solidFill>
                  <a:prstClr val="black"/>
                </a:solidFill>
                <a:latin typeface="Trade Gothic LT Std Cn"/>
              </a:rPr>
              <a:t>=3-1=2;  </a:t>
            </a:r>
            <a:r>
              <a:rPr lang="en-US" sz="1800" b="1" dirty="0">
                <a:solidFill>
                  <a:prstClr val="black"/>
                </a:solidFill>
                <a:latin typeface="Trade Gothic LT Std Cn"/>
              </a:rPr>
              <a:t>∆Y</a:t>
            </a:r>
            <a:r>
              <a:rPr lang="en-US" sz="1800" dirty="0">
                <a:solidFill>
                  <a:prstClr val="black"/>
                </a:solidFill>
                <a:latin typeface="Trade Gothic LT Std Cn"/>
              </a:rPr>
              <a:t>=4-1=3.  </a:t>
            </a:r>
            <a:r>
              <a:rPr lang="en-US" sz="1800" b="1" dirty="0">
                <a:solidFill>
                  <a:prstClr val="black"/>
                </a:solidFill>
                <a:latin typeface="Trade Gothic LT Std Cn"/>
              </a:rPr>
              <a:t>HPWL</a:t>
            </a:r>
            <a:r>
              <a:rPr lang="en-US" sz="1800" dirty="0">
                <a:solidFill>
                  <a:prstClr val="black"/>
                </a:solidFill>
                <a:latin typeface="Trade Gothic LT Std Cn"/>
              </a:rPr>
              <a:t>=5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B01126-6936-20A0-D619-FBB1F8AEF68E}"/>
              </a:ext>
            </a:extLst>
          </p:cNvPr>
          <p:cNvSpPr/>
          <p:nvPr/>
        </p:nvSpPr>
        <p:spPr bwMode="auto">
          <a:xfrm>
            <a:off x="3615550" y="4465127"/>
            <a:ext cx="754530" cy="1053353"/>
          </a:xfrm>
          <a:prstGeom prst="rect">
            <a:avLst/>
          </a:prstGeom>
          <a:solidFill>
            <a:srgbClr val="CCFFCC">
              <a:alpha val="36000"/>
            </a:srgbClr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>
        <p:nvSpPr>
          <p:cNvPr id="46" name="Rectangular Callout 45">
            <a:extLst>
              <a:ext uri="{FF2B5EF4-FFF2-40B4-BE49-F238E27FC236}">
                <a16:creationId xmlns:a16="http://schemas.microsoft.com/office/drawing/2014/main" id="{AF8A037B-DFBF-5B0F-F175-59DBA7930DF6}"/>
              </a:ext>
            </a:extLst>
          </p:cNvPr>
          <p:cNvSpPr/>
          <p:nvPr/>
        </p:nvSpPr>
        <p:spPr bwMode="auto">
          <a:xfrm>
            <a:off x="5329304" y="4781882"/>
            <a:ext cx="1292410" cy="948764"/>
          </a:xfrm>
          <a:prstGeom prst="wedgeRectCallout">
            <a:avLst>
              <a:gd name="adj1" fmla="val 146030"/>
              <a:gd name="adj2" fmla="val -49658"/>
            </a:avLst>
          </a:prstGeom>
          <a:solidFill>
            <a:srgbClr val="FCFE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800" b="1" dirty="0">
                <a:solidFill>
                  <a:prstClr val="black"/>
                </a:solidFill>
                <a:latin typeface="Trade Gothic LT Std Cn"/>
              </a:rPr>
              <a:t>∆X</a:t>
            </a:r>
            <a:r>
              <a:rPr lang="en-US" sz="1800" dirty="0">
                <a:solidFill>
                  <a:prstClr val="black"/>
                </a:solidFill>
                <a:latin typeface="Trade Gothic LT Std Cn"/>
              </a:rPr>
              <a:t>=4-1=3;  </a:t>
            </a:r>
            <a:r>
              <a:rPr lang="en-US" sz="1800" b="1" dirty="0">
                <a:solidFill>
                  <a:prstClr val="black"/>
                </a:solidFill>
                <a:latin typeface="Trade Gothic LT Std Cn"/>
              </a:rPr>
              <a:t>∆Y</a:t>
            </a:r>
            <a:r>
              <a:rPr lang="en-US" sz="1800" dirty="0">
                <a:solidFill>
                  <a:prstClr val="black"/>
                </a:solidFill>
                <a:latin typeface="Trade Gothic LT Std Cn"/>
              </a:rPr>
              <a:t>=5-1=4.  </a:t>
            </a:r>
            <a:r>
              <a:rPr lang="en-US" sz="1800" b="1" dirty="0">
                <a:solidFill>
                  <a:prstClr val="black"/>
                </a:solidFill>
                <a:latin typeface="Trade Gothic LT Std Cn"/>
              </a:rPr>
              <a:t>HPWL</a:t>
            </a:r>
            <a:r>
              <a:rPr lang="en-US" sz="1800" dirty="0">
                <a:solidFill>
                  <a:prstClr val="black"/>
                </a:solidFill>
                <a:latin typeface="Trade Gothic LT Std Cn"/>
              </a:rPr>
              <a:t>=7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30B51F-160A-6DA1-5176-747488ED26B0}"/>
              </a:ext>
            </a:extLst>
          </p:cNvPr>
          <p:cNvSpPr/>
          <p:nvPr/>
        </p:nvSpPr>
        <p:spPr bwMode="auto">
          <a:xfrm>
            <a:off x="7533126" y="4206644"/>
            <a:ext cx="1154954" cy="1304365"/>
          </a:xfrm>
          <a:prstGeom prst="rect">
            <a:avLst/>
          </a:prstGeom>
          <a:solidFill>
            <a:srgbClr val="CCFFCC">
              <a:alpha val="36000"/>
            </a:srgbClr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697567-72E5-4223-3E8F-082BD095CE60}"/>
              </a:ext>
            </a:extLst>
          </p:cNvPr>
          <p:cNvSpPr txBox="1"/>
          <p:nvPr/>
        </p:nvSpPr>
        <p:spPr>
          <a:xfrm>
            <a:off x="3129961" y="3643362"/>
            <a:ext cx="181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j-lt"/>
              </a:rPr>
              <a:t>A “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2-point</a:t>
            </a:r>
            <a:r>
              <a:rPr lang="en-US" sz="1800" b="1" dirty="0">
                <a:latin typeface="+mj-lt"/>
              </a:rPr>
              <a:t> net”</a:t>
            </a:r>
          </a:p>
        </p:txBody>
      </p:sp>
    </p:spTree>
    <p:extLst>
      <p:ext uri="{BB962C8B-B14F-4D97-AF65-F5344CB8AC3E}">
        <p14:creationId xmlns:p14="http://schemas.microsoft.com/office/powerpoint/2010/main" val="349968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A24C-2BB4-D7F0-A059-85EC2DFB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Wirelength Estimation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AC74-2FC9-7289-F85F-F54E85B4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Easy to calculate, even for a multi-point net: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    [max{X coordinates of all gates) – min{X coordinates of all gates}]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 + [max{Y coordinates of all gates) – min{Y coordinates of all gates}]</a:t>
            </a:r>
          </a:p>
          <a:p>
            <a:pPr lvl="1"/>
            <a:endParaRPr lang="en-US" dirty="0"/>
          </a:p>
          <a:p>
            <a:r>
              <a:rPr lang="en-US" b="1" dirty="0"/>
              <a:t>Always a </a:t>
            </a:r>
            <a:r>
              <a:rPr lang="en-US" b="1" dirty="0">
                <a:solidFill>
                  <a:srgbClr val="FF0000"/>
                </a:solidFill>
              </a:rPr>
              <a:t>lower bound </a:t>
            </a:r>
            <a:r>
              <a:rPr lang="en-US" b="1" dirty="0"/>
              <a:t>on the real wire length</a:t>
            </a:r>
          </a:p>
          <a:p>
            <a:pPr lvl="1"/>
            <a:r>
              <a:rPr lang="en-US" dirty="0"/>
              <a:t>No matter how complex the final routed wire path is…</a:t>
            </a:r>
          </a:p>
          <a:p>
            <a:pPr lvl="1"/>
            <a:r>
              <a:rPr lang="en-US" dirty="0"/>
              <a:t>…you need at least this much wire to connect everything</a:t>
            </a:r>
          </a:p>
          <a:p>
            <a:pPr lvl="1"/>
            <a:r>
              <a:rPr lang="en-US" dirty="0"/>
              <a:t>Aside:  all wiring on big chips (and most boards) is strictly horizontal &amp; vertical – no “arbitrary angles” for manufacturing reasons which is another reason HPWL is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8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78FD-05A6-4E6C-8D2E-2123C3A3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Placement Algorithm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7FD324-ED93-0B0D-B042-B9E9AEBCB673}"/>
              </a:ext>
            </a:extLst>
          </p:cNvPr>
          <p:cNvGrpSpPr/>
          <p:nvPr/>
        </p:nvGrpSpPr>
        <p:grpSpPr>
          <a:xfrm>
            <a:off x="838200" y="1466849"/>
            <a:ext cx="5761313" cy="4710112"/>
            <a:chOff x="5768261" y="1466849"/>
            <a:chExt cx="4624145" cy="3780430"/>
          </a:xfrm>
        </p:grpSpPr>
        <p:pic>
          <p:nvPicPr>
            <p:cNvPr id="4" name="Picture 3" descr="image copy.png">
              <a:extLst>
                <a:ext uri="{FF2B5EF4-FFF2-40B4-BE49-F238E27FC236}">
                  <a16:creationId xmlns:a16="http://schemas.microsoft.com/office/drawing/2014/main" id="{3764C4BE-5ADD-0711-FEAA-B309E70E5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61" y="1466849"/>
              <a:ext cx="4624145" cy="344214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FD2635-05CE-136A-67F4-385168F2090A}"/>
                </a:ext>
              </a:extLst>
            </p:cNvPr>
            <p:cNvSpPr txBox="1"/>
            <p:nvPr/>
          </p:nvSpPr>
          <p:spPr>
            <a:xfrm>
              <a:off x="6939937" y="4926143"/>
              <a:ext cx="2294012" cy="3211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random gate swaps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/>
                </a:rPr>
                <a:t></a:t>
              </a:r>
              <a:endPara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E03FCD-504A-1BD2-604C-1AEC3BAD4C7D}"/>
              </a:ext>
            </a:extLst>
          </p:cNvPr>
          <p:cNvSpPr txBox="1"/>
          <p:nvPr/>
        </p:nvSpPr>
        <p:spPr>
          <a:xfrm>
            <a:off x="2533598" y="3166139"/>
            <a:ext cx="2497671" cy="4001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r"/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= ∑</a:t>
            </a:r>
            <a:r>
              <a:rPr lang="en-US" sz="2000" b="1" baseline="-25000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nets Ni </a:t>
            </a:r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HPWL(Ni)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5A2518-B5F3-CD74-E305-1D3C0C67A9A8}"/>
              </a:ext>
            </a:extLst>
          </p:cNvPr>
          <p:cNvCxnSpPr/>
          <p:nvPr/>
        </p:nvCxnSpPr>
        <p:spPr bwMode="auto">
          <a:xfrm flipH="1">
            <a:off x="2298014" y="3549440"/>
            <a:ext cx="651439" cy="6514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B2D203-654F-3882-1E73-AEE3744CD36C}"/>
              </a:ext>
            </a:extLst>
          </p:cNvPr>
          <p:cNvGrpSpPr/>
          <p:nvPr/>
        </p:nvGrpSpPr>
        <p:grpSpPr>
          <a:xfrm>
            <a:off x="6618330" y="1421210"/>
            <a:ext cx="4841143" cy="4790386"/>
            <a:chOff x="5091846" y="1210818"/>
            <a:chExt cx="3587428" cy="3549816"/>
          </a:xfrm>
        </p:grpSpPr>
        <p:pic>
          <p:nvPicPr>
            <p:cNvPr id="12" name="Picture 11" descr="760place.big.dat-1234567-800-0.90-100-0.98.png">
              <a:extLst>
                <a:ext uri="{FF2B5EF4-FFF2-40B4-BE49-F238E27FC236}">
                  <a16:creationId xmlns:a16="http://schemas.microsoft.com/office/drawing/2014/main" id="{0D59928B-6CDF-89C5-5FE4-2DB9FF292F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5119" r="15990" b="4021"/>
            <a:stretch/>
          </p:blipFill>
          <p:spPr>
            <a:xfrm>
              <a:off x="5454979" y="1210818"/>
              <a:ext cx="3224295" cy="32705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10DF9C-2111-12E0-C51F-E221616BFBF7}"/>
                </a:ext>
              </a:extLst>
            </p:cNvPr>
            <p:cNvSpPr txBox="1"/>
            <p:nvPr/>
          </p:nvSpPr>
          <p:spPr>
            <a:xfrm>
              <a:off x="5752127" y="4486947"/>
              <a:ext cx="374418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DB5B89-E54C-63A9-F7FE-DA179F89A06D}"/>
                </a:ext>
              </a:extLst>
            </p:cNvPr>
            <p:cNvSpPr txBox="1"/>
            <p:nvPr/>
          </p:nvSpPr>
          <p:spPr>
            <a:xfrm>
              <a:off x="6412422" y="4486947"/>
              <a:ext cx="231872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FB2EE5-D742-7389-025F-084466712287}"/>
                </a:ext>
              </a:extLst>
            </p:cNvPr>
            <p:cNvSpPr txBox="1"/>
            <p:nvPr/>
          </p:nvSpPr>
          <p:spPr>
            <a:xfrm>
              <a:off x="7001946" y="4486947"/>
              <a:ext cx="326902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4449F9-A1E7-20F4-E14C-847CC440F6DC}"/>
                </a:ext>
              </a:extLst>
            </p:cNvPr>
            <p:cNvSpPr txBox="1"/>
            <p:nvPr/>
          </p:nvSpPr>
          <p:spPr>
            <a:xfrm>
              <a:off x="7539980" y="4486947"/>
              <a:ext cx="421932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7CBC9C-2C2D-CCD8-24F8-1E6F1DD94324}"/>
                </a:ext>
              </a:extLst>
            </p:cNvPr>
            <p:cNvSpPr txBox="1"/>
            <p:nvPr/>
          </p:nvSpPr>
          <p:spPr>
            <a:xfrm>
              <a:off x="8112063" y="4486948"/>
              <a:ext cx="516962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5B1E53-48F7-5137-B980-3B8A9B671860}"/>
                </a:ext>
              </a:extLst>
            </p:cNvPr>
            <p:cNvSpPr txBox="1"/>
            <p:nvPr/>
          </p:nvSpPr>
          <p:spPr>
            <a:xfrm>
              <a:off x="5623156" y="3639786"/>
              <a:ext cx="313598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3114AD-6927-C0DD-E971-AA3FE4537AC9}"/>
                </a:ext>
              </a:extLst>
            </p:cNvPr>
            <p:cNvSpPr txBox="1"/>
            <p:nvPr/>
          </p:nvSpPr>
          <p:spPr>
            <a:xfrm>
              <a:off x="5623156" y="2995943"/>
              <a:ext cx="313598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894F4F-324B-33B2-D4D9-9F8064F28F97}"/>
                </a:ext>
              </a:extLst>
            </p:cNvPr>
            <p:cNvSpPr txBox="1"/>
            <p:nvPr/>
          </p:nvSpPr>
          <p:spPr>
            <a:xfrm>
              <a:off x="5629735" y="2378426"/>
              <a:ext cx="313598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00C103-365D-547F-6EFF-FB3B5351A72C}"/>
                </a:ext>
              </a:extLst>
            </p:cNvPr>
            <p:cNvSpPr txBox="1"/>
            <p:nvPr/>
          </p:nvSpPr>
          <p:spPr>
            <a:xfrm>
              <a:off x="5541284" y="1754321"/>
              <a:ext cx="408629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FC3A9B-1DE8-C2AA-42F6-8E132D5E7D0C}"/>
                </a:ext>
              </a:extLst>
            </p:cNvPr>
            <p:cNvSpPr txBox="1"/>
            <p:nvPr/>
          </p:nvSpPr>
          <p:spPr>
            <a:xfrm>
              <a:off x="5091846" y="1211735"/>
              <a:ext cx="833887" cy="3421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∑HPWL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AA3509-E6B3-86BF-FB8A-C1A57E9B010F}"/>
                </a:ext>
              </a:extLst>
            </p:cNvPr>
            <p:cNvSpPr txBox="1"/>
            <p:nvPr/>
          </p:nvSpPr>
          <p:spPr>
            <a:xfrm>
              <a:off x="5637372" y="4265985"/>
              <a:ext cx="313598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0D2F85-4A2D-463D-C663-D0CA2A10AE68}"/>
                </a:ext>
              </a:extLst>
            </p:cNvPr>
            <p:cNvSpPr txBox="1"/>
            <p:nvPr/>
          </p:nvSpPr>
          <p:spPr>
            <a:xfrm>
              <a:off x="7978332" y="4050311"/>
              <a:ext cx="362301" cy="34210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24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/>
                </a:rPr>
                <a:t></a:t>
              </a:r>
              <a:endParaRPr lang="en-US" sz="24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4A92F4-11BB-D0ED-2546-80BE190CEBEB}"/>
                </a:ext>
              </a:extLst>
            </p:cNvPr>
            <p:cNvSpPr txBox="1"/>
            <p:nvPr/>
          </p:nvSpPr>
          <p:spPr>
            <a:xfrm>
              <a:off x="6988607" y="3465693"/>
              <a:ext cx="1339920" cy="250878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/>
                </a:rPr>
                <a:t> Placer progress</a:t>
              </a:r>
              <a:endParaRPr lang="en-US" sz="16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9E72E03-9111-F105-D7EB-400E06407769}"/>
              </a:ext>
            </a:extLst>
          </p:cNvPr>
          <p:cNvSpPr txBox="1"/>
          <p:nvPr/>
        </p:nvSpPr>
        <p:spPr>
          <a:xfrm>
            <a:off x="2188029" y="1530169"/>
            <a:ext cx="296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 Placer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(fast but bad quality)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F01D17-2C12-6F9C-AF41-54A5B06A9A0F}"/>
              </a:ext>
            </a:extLst>
          </p:cNvPr>
          <p:cNvSpPr txBox="1"/>
          <p:nvPr/>
        </p:nvSpPr>
        <p:spPr>
          <a:xfrm>
            <a:off x="7758512" y="1486366"/>
            <a:ext cx="3102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SA-based placer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(good quality but slow)</a:t>
            </a:r>
          </a:p>
        </p:txBody>
      </p:sp>
    </p:spTree>
    <p:extLst>
      <p:ext uri="{BB962C8B-B14F-4D97-AF65-F5344CB8AC3E}">
        <p14:creationId xmlns:p14="http://schemas.microsoft.com/office/powerpoint/2010/main" val="278848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F178-1954-06A6-D021-27A4AE1D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Placer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5D1A-E03C-EA2F-6BBF-E3AD3694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Write an </a:t>
            </a:r>
            <a:r>
              <a:rPr lang="en-US" b="1" i="1" dirty="0">
                <a:solidFill>
                  <a:srgbClr val="FF0000"/>
                </a:solidFill>
              </a:rPr>
              <a:t>equation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b="1" dirty="0"/>
              <a:t>whose </a:t>
            </a:r>
            <a:r>
              <a:rPr lang="en-US" b="1" i="1" dirty="0">
                <a:solidFill>
                  <a:srgbClr val="FF0000"/>
                </a:solidFill>
              </a:rPr>
              <a:t>minimum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b="1" dirty="0"/>
              <a:t>is the placement</a:t>
            </a:r>
          </a:p>
          <a:p>
            <a:pPr lvl="1"/>
            <a:r>
              <a:rPr lang="en-US" dirty="0"/>
              <a:t>If you have a million gates, need a million </a:t>
            </a:r>
            <a:r>
              <a:rPr lang="en-US" b="1" dirty="0">
                <a:solidFill>
                  <a:srgbClr val="0B4B8E"/>
                </a:solidFill>
              </a:rPr>
              <a:t>(xi, </a:t>
            </a:r>
            <a:r>
              <a:rPr lang="en-US" b="1" dirty="0" err="1">
                <a:solidFill>
                  <a:srgbClr val="0B4B8E"/>
                </a:solidFill>
              </a:rPr>
              <a:t>yi</a:t>
            </a:r>
            <a:r>
              <a:rPr lang="en-US" b="1" dirty="0">
                <a:solidFill>
                  <a:srgbClr val="0B4B8E"/>
                </a:solidFill>
              </a:rPr>
              <a:t>)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values as result</a:t>
            </a:r>
          </a:p>
          <a:p>
            <a:pPr lvl="1"/>
            <a:r>
              <a:rPr lang="en-US" dirty="0"/>
              <a:t>Formulate an appropriate </a:t>
            </a:r>
            <a:r>
              <a:rPr lang="en-US" b="1" dirty="0">
                <a:solidFill>
                  <a:srgbClr val="0B4B8E"/>
                </a:solidFill>
              </a:rPr>
              <a:t>cost function</a:t>
            </a:r>
            <a:r>
              <a:rPr lang="en-US" dirty="0"/>
              <a:t> for all the gate-level </a:t>
            </a:r>
            <a:r>
              <a:rPr lang="en-US" b="1" dirty="0">
                <a:solidFill>
                  <a:srgbClr val="0B4B8E"/>
                </a:solidFill>
              </a:rPr>
              <a:t>(xi, </a:t>
            </a:r>
            <a:r>
              <a:rPr lang="en-US" b="1" dirty="0" err="1">
                <a:solidFill>
                  <a:srgbClr val="0B4B8E"/>
                </a:solidFill>
              </a:rPr>
              <a:t>yi</a:t>
            </a:r>
            <a:r>
              <a:rPr lang="en-US" b="1" dirty="0">
                <a:solidFill>
                  <a:srgbClr val="0B4B8E"/>
                </a:solidFill>
              </a:rPr>
              <a:t>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1" dirty="0">
                <a:solidFill>
                  <a:srgbClr val="0B4B8E"/>
                </a:solidFill>
              </a:rPr>
              <a:t>F( x</a:t>
            </a:r>
            <a:r>
              <a:rPr lang="en-US" b="1" baseline="-25000" dirty="0">
                <a:solidFill>
                  <a:srgbClr val="0B4B8E"/>
                </a:solidFill>
              </a:rPr>
              <a:t>1</a:t>
            </a:r>
            <a:r>
              <a:rPr lang="en-US" b="1" dirty="0">
                <a:solidFill>
                  <a:srgbClr val="0B4B8E"/>
                </a:solidFill>
              </a:rPr>
              <a:t>, x</a:t>
            </a:r>
            <a:r>
              <a:rPr lang="en-US" b="1" baseline="-25000" dirty="0">
                <a:solidFill>
                  <a:srgbClr val="0B4B8E"/>
                </a:solidFill>
              </a:rPr>
              <a:t>2</a:t>
            </a:r>
            <a:r>
              <a:rPr lang="en-US" b="1" dirty="0">
                <a:solidFill>
                  <a:srgbClr val="0B4B8E"/>
                </a:solidFill>
              </a:rPr>
              <a:t>, … x</a:t>
            </a:r>
            <a:r>
              <a:rPr lang="en-US" b="1" baseline="-25000" dirty="0">
                <a:solidFill>
                  <a:srgbClr val="0B4B8E"/>
                </a:solidFill>
              </a:rPr>
              <a:t>1M</a:t>
            </a:r>
            <a:r>
              <a:rPr lang="en-US" b="1" dirty="0">
                <a:solidFill>
                  <a:srgbClr val="0B4B8E"/>
                </a:solidFill>
              </a:rPr>
              <a:t>, y</a:t>
            </a:r>
            <a:r>
              <a:rPr lang="en-US" b="1" baseline="-25000" dirty="0">
                <a:solidFill>
                  <a:srgbClr val="0B4B8E"/>
                </a:solidFill>
              </a:rPr>
              <a:t>1</a:t>
            </a:r>
            <a:r>
              <a:rPr lang="en-US" b="1" dirty="0">
                <a:solidFill>
                  <a:srgbClr val="0B4B8E"/>
                </a:solidFill>
              </a:rPr>
              <a:t>, y</a:t>
            </a:r>
            <a:r>
              <a:rPr lang="en-US" b="1" baseline="-25000" dirty="0">
                <a:solidFill>
                  <a:srgbClr val="0B4B8E"/>
                </a:solidFill>
              </a:rPr>
              <a:t>2</a:t>
            </a:r>
            <a:r>
              <a:rPr lang="en-US" b="1" dirty="0">
                <a:solidFill>
                  <a:srgbClr val="0B4B8E"/>
                </a:solidFill>
              </a:rPr>
              <a:t>, … y</a:t>
            </a:r>
            <a:r>
              <a:rPr lang="en-US" b="1" baseline="-25000" dirty="0">
                <a:solidFill>
                  <a:srgbClr val="0B4B8E"/>
                </a:solidFill>
              </a:rPr>
              <a:t>1M</a:t>
            </a:r>
            <a:r>
              <a:rPr lang="en-US" b="1" dirty="0">
                <a:solidFill>
                  <a:srgbClr val="0B4B8E"/>
                </a:solidFill>
              </a:rPr>
              <a:t>)</a:t>
            </a:r>
            <a:endParaRPr lang="en-US" dirty="0">
              <a:solidFill>
                <a:srgbClr val="0B4B8E"/>
              </a:solidFill>
            </a:endParaRPr>
          </a:p>
          <a:p>
            <a:pPr lvl="1"/>
            <a:r>
              <a:rPr lang="en-US" dirty="0"/>
              <a:t>Solve analytically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0B4B8E"/>
                </a:solidFill>
              </a:rPr>
              <a:t>X*=(x</a:t>
            </a:r>
            <a:r>
              <a:rPr lang="en-US" b="1" baseline="-25000" dirty="0">
                <a:solidFill>
                  <a:srgbClr val="0B4B8E"/>
                </a:solidFill>
              </a:rPr>
              <a:t>1</a:t>
            </a:r>
            <a:r>
              <a:rPr lang="en-US" b="1" dirty="0">
                <a:solidFill>
                  <a:srgbClr val="0B4B8E"/>
                </a:solidFill>
              </a:rPr>
              <a:t>, x</a:t>
            </a:r>
            <a:r>
              <a:rPr lang="en-US" b="1" baseline="-25000" dirty="0">
                <a:solidFill>
                  <a:srgbClr val="0B4B8E"/>
                </a:solidFill>
              </a:rPr>
              <a:t>2</a:t>
            </a:r>
            <a:r>
              <a:rPr lang="en-US" b="1" dirty="0">
                <a:solidFill>
                  <a:srgbClr val="0B4B8E"/>
                </a:solidFill>
              </a:rPr>
              <a:t>, … x</a:t>
            </a:r>
            <a:r>
              <a:rPr lang="en-US" b="1" baseline="-25000" dirty="0">
                <a:solidFill>
                  <a:srgbClr val="0B4B8E"/>
                </a:solidFill>
              </a:rPr>
              <a:t>1M</a:t>
            </a:r>
            <a:r>
              <a:rPr lang="en-US" b="1" dirty="0">
                <a:solidFill>
                  <a:srgbClr val="0B4B8E"/>
                </a:solidFill>
              </a:rPr>
              <a:t>)</a:t>
            </a:r>
            <a:r>
              <a:rPr lang="en-US" dirty="0">
                <a:solidFill>
                  <a:srgbClr val="0B4B8E"/>
                </a:solidFill>
              </a:rPr>
              <a:t>, </a:t>
            </a:r>
            <a:r>
              <a:rPr lang="en-US" b="1" dirty="0">
                <a:solidFill>
                  <a:srgbClr val="0B4B8E"/>
                </a:solidFill>
              </a:rPr>
              <a:t>Y*=(y</a:t>
            </a:r>
            <a:r>
              <a:rPr lang="en-US" b="1" baseline="-25000" dirty="0">
                <a:solidFill>
                  <a:srgbClr val="0B4B8E"/>
                </a:solidFill>
              </a:rPr>
              <a:t>1</a:t>
            </a:r>
            <a:r>
              <a:rPr lang="en-US" b="1" dirty="0">
                <a:solidFill>
                  <a:srgbClr val="0B4B8E"/>
                </a:solidFill>
              </a:rPr>
              <a:t>, y</a:t>
            </a:r>
            <a:r>
              <a:rPr lang="en-US" b="1" baseline="-25000" dirty="0">
                <a:solidFill>
                  <a:srgbClr val="0B4B8E"/>
                </a:solidFill>
              </a:rPr>
              <a:t>2</a:t>
            </a:r>
            <a:r>
              <a:rPr lang="en-US" b="1" dirty="0">
                <a:solidFill>
                  <a:srgbClr val="0B4B8E"/>
                </a:solidFill>
              </a:rPr>
              <a:t>, … y</a:t>
            </a:r>
            <a:r>
              <a:rPr lang="en-US" b="1" baseline="-25000" dirty="0">
                <a:solidFill>
                  <a:srgbClr val="0B4B8E"/>
                </a:solidFill>
              </a:rPr>
              <a:t>1M</a:t>
            </a:r>
            <a:r>
              <a:rPr lang="en-US" b="1" dirty="0">
                <a:solidFill>
                  <a:srgbClr val="0B4B8E"/>
                </a:solidFill>
              </a:rPr>
              <a:t>)</a:t>
            </a:r>
            <a:r>
              <a:rPr lang="en-US" dirty="0"/>
              <a:t> to minimize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b="1" dirty="0">
                <a:solidFill>
                  <a:srgbClr val="0B4B8E"/>
                </a:solidFill>
              </a:rPr>
              <a:t>F( )</a:t>
            </a:r>
            <a:endParaRPr lang="en-US" b="1" dirty="0">
              <a:solidFill>
                <a:srgbClr val="3333CC"/>
              </a:solidFill>
            </a:endParaRPr>
          </a:p>
          <a:p>
            <a:pPr lvl="1"/>
            <a:r>
              <a:rPr lang="en-US" dirty="0"/>
              <a:t>The resulting values of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B4B8E"/>
                </a:solidFill>
              </a:rPr>
              <a:t>X*, Y*</a:t>
            </a:r>
            <a:r>
              <a:rPr lang="en-US" dirty="0"/>
              <a:t> give you the placement of all 1M gates</a:t>
            </a:r>
          </a:p>
          <a:p>
            <a:r>
              <a:rPr lang="en-US" b="1" dirty="0"/>
              <a:t>This sounds sort of crazy… but it works </a:t>
            </a:r>
            <a:r>
              <a:rPr lang="en-US" b="1" dirty="0">
                <a:solidFill>
                  <a:srgbClr val="FF0000"/>
                </a:solidFill>
              </a:rPr>
              <a:t>great</a:t>
            </a:r>
          </a:p>
          <a:p>
            <a:pPr lvl="1"/>
            <a:r>
              <a:rPr lang="en-US" dirty="0"/>
              <a:t>All modern placers for big ASICs and SOCs are “analytical”</a:t>
            </a:r>
          </a:p>
          <a:p>
            <a:pPr lvl="1"/>
            <a:r>
              <a:rPr lang="en-US" dirty="0"/>
              <a:t>Big trick is write the wirelength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in mathematically “friendly” form we can optimize</a:t>
            </a:r>
          </a:p>
        </p:txBody>
      </p:sp>
    </p:spTree>
    <p:extLst>
      <p:ext uri="{BB962C8B-B14F-4D97-AF65-F5344CB8AC3E}">
        <p14:creationId xmlns:p14="http://schemas.microsoft.com/office/powerpoint/2010/main" val="291716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779E-7945-9F53-C092-4F9D5C7A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Key: Optimize </a:t>
            </a:r>
            <a:r>
              <a:rPr lang="en-US" i="1" dirty="0"/>
              <a:t>Quadratic</a:t>
            </a:r>
            <a:r>
              <a:rPr lang="en-US" dirty="0"/>
              <a:t> Wirelength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6451-C535-7057-2563-A6A00EF6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2-point net, we optimize squared length of “distance” line between points: </a:t>
            </a:r>
            <a:r>
              <a:rPr lang="en-US" b="1" dirty="0">
                <a:solidFill>
                  <a:srgbClr val="0B4B8E"/>
                </a:solidFill>
              </a:rPr>
              <a:t>(x1-x2)</a:t>
            </a:r>
            <a:r>
              <a:rPr lang="en-US" b="1" baseline="30000" dirty="0">
                <a:solidFill>
                  <a:srgbClr val="0B4B8E"/>
                </a:solidFill>
              </a:rPr>
              <a:t>2</a:t>
            </a:r>
            <a:r>
              <a:rPr lang="en-US" b="1" dirty="0">
                <a:solidFill>
                  <a:srgbClr val="0B4B8E"/>
                </a:solidFill>
              </a:rPr>
              <a:t> + (y1-y2)</a:t>
            </a:r>
            <a:r>
              <a:rPr lang="en-US" b="1" baseline="30000" dirty="0">
                <a:solidFill>
                  <a:srgbClr val="0B4B8E"/>
                </a:solidFill>
              </a:rPr>
              <a:t>2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2E0DAF-3E7B-6A4A-4E43-0EDB4B1BE042}"/>
              </a:ext>
            </a:extLst>
          </p:cNvPr>
          <p:cNvGrpSpPr/>
          <p:nvPr/>
        </p:nvGrpSpPr>
        <p:grpSpPr>
          <a:xfrm>
            <a:off x="2384713" y="2701699"/>
            <a:ext cx="7891399" cy="3389077"/>
            <a:chOff x="1339720" y="2076451"/>
            <a:chExt cx="6280394" cy="269720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17CFD773-4038-C548-A25F-AD03D865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780" y="2569510"/>
              <a:ext cx="1778000" cy="1905000"/>
            </a:xfrm>
            <a:prstGeom prst="rect">
              <a:avLst/>
            </a:prstGeom>
            <a:noFill/>
            <a:ln w="12700">
              <a:solidFill>
                <a:srgbClr val="CF0E3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0AF49192-300B-0E5B-3BBB-7E83CEF69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530" y="2569510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E44C84D9-EBBE-511C-7618-F8AEBEF73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630" y="2569510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58BAA679-9CC5-FF92-EEA4-6D976335C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0930" y="2569510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1B37F2D6-DBE6-7CBE-EF01-CED31A01A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4830" y="2569510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34ED5446-0196-BAAD-D76C-07C93387A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6080" y="2880660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EE8647DD-2E4F-F7D7-212A-275985A22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3380" y="3198160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FE38A872-7EB9-5336-6437-DF99D6715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3380" y="3528360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F30A9BF7-1C56-EE56-CF07-7C63C5FD0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8780" y="3858560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DF030546-20A3-5113-4563-2D536672B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1480" y="4176060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4">
              <a:extLst>
                <a:ext uri="{FF2B5EF4-FFF2-40B4-BE49-F238E27FC236}">
                  <a16:creationId xmlns:a16="http://schemas.microsoft.com/office/drawing/2014/main" id="{24963725-9D36-1F83-F76C-AB72FFD3F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843" y="4506260"/>
              <a:ext cx="2015694" cy="2673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x=    0     1      2      3      4</a:t>
              </a:r>
            </a:p>
          </p:txBody>
        </p:sp>
        <p:sp>
          <p:nvSpPr>
            <p:cNvPr id="15" name="Rectangle 35">
              <a:extLst>
                <a:ext uri="{FF2B5EF4-FFF2-40B4-BE49-F238E27FC236}">
                  <a16:creationId xmlns:a16="http://schemas.microsoft.com/office/drawing/2014/main" id="{5C24A3C6-076C-0030-F749-300B30B7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720" y="2499660"/>
              <a:ext cx="413346" cy="1935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y=5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1498E08-7C84-1D1F-385A-AED337607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8830" y="2969560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F2B152A0-81F5-DF26-311E-16F04F0B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730" y="3947460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C24F39-0CB8-5140-15CC-964A05BEC2F0}"/>
                </a:ext>
              </a:extLst>
            </p:cNvPr>
            <p:cNvSpPr txBox="1"/>
            <p:nvPr/>
          </p:nvSpPr>
          <p:spPr>
            <a:xfrm>
              <a:off x="1725705" y="2173941"/>
              <a:ext cx="1446502" cy="293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A “</a:t>
              </a:r>
              <a:r>
                <a: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2-point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net”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DF61D449-C29E-407B-9C6C-9413E84FD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810" y="3043517"/>
              <a:ext cx="580840" cy="956984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ular Callout 19">
              <a:extLst>
                <a:ext uri="{FF2B5EF4-FFF2-40B4-BE49-F238E27FC236}">
                  <a16:creationId xmlns:a16="http://schemas.microsoft.com/office/drawing/2014/main" id="{82720494-89FF-A847-EB7E-873DD1489AA8}"/>
                </a:ext>
              </a:extLst>
            </p:cNvPr>
            <p:cNvSpPr/>
            <p:nvPr/>
          </p:nvSpPr>
          <p:spPr bwMode="auto">
            <a:xfrm>
              <a:off x="4019177" y="2076451"/>
              <a:ext cx="3600937" cy="967066"/>
            </a:xfrm>
            <a:prstGeom prst="wedgeRectCallout">
              <a:avLst>
                <a:gd name="adj1" fmla="val -87422"/>
                <a:gd name="adj2" fmla="val 80890"/>
              </a:avLst>
            </a:prstGeom>
            <a:solidFill>
              <a:srgbClr val="FCFEB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Quadratic</a:t>
              </a:r>
              <a:r>
                <a:rPr kumimoji="0" lang="en-US" sz="2400" b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wirelength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baseline="0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400" b="1" baseline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(3-1)</a:t>
              </a:r>
              <a:r>
                <a:rPr lang="en-US" sz="2400" b="1" baseline="300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400" b="1" baseline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(4-1)</a:t>
              </a:r>
              <a:r>
                <a:rPr lang="en-US" sz="2400" b="1" baseline="300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4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kumimoji="0" lang="en-US" sz="2400" b="1" u="none" strike="noStrike" cap="none" normalizeH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DF139B-7E86-3C3C-5E1E-9ED5F1B77061}"/>
                </a:ext>
              </a:extLst>
            </p:cNvPr>
            <p:cNvSpPr txBox="1"/>
            <p:nvPr/>
          </p:nvSpPr>
          <p:spPr>
            <a:xfrm>
              <a:off x="4057650" y="3886200"/>
              <a:ext cx="3037827" cy="563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BUT… what happens if your net</a:t>
              </a:r>
              <a:b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has </a:t>
              </a:r>
              <a:r>
                <a:rPr lang="en-US" sz="2000" i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than 2 points in 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48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6302</TotalTime>
  <Words>2352</Words>
  <Application>Microsoft Macintosh PowerPoint</Application>
  <PresentationFormat>Widescreen</PresentationFormat>
  <Paragraphs>375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Trade Gothic LT Std Cn</vt:lpstr>
      <vt:lpstr>Arial</vt:lpstr>
      <vt:lpstr>Calibri</vt:lpstr>
      <vt:lpstr>Calibri Light</vt:lpstr>
      <vt:lpstr>Times New Roman</vt:lpstr>
      <vt:lpstr>Office Theme</vt:lpstr>
      <vt:lpstr>Lecture 12: Placement – II </vt:lpstr>
      <vt:lpstr>Recap: Placement Problem</vt:lpstr>
      <vt:lpstr>Recap: Placement Problem (cont’d)</vt:lpstr>
      <vt:lpstr>Recap: Placement Problem (cont’d)</vt:lpstr>
      <vt:lpstr>Recap: Wirelength Estimation</vt:lpstr>
      <vt:lpstr>Recap: Wirelength Estimation (cont’d)</vt:lpstr>
      <vt:lpstr>Recap: Placement Algorithm</vt:lpstr>
      <vt:lpstr>Analytical Placer</vt:lpstr>
      <vt:lpstr>Key: Optimize Quadratic Wirelength Model</vt:lpstr>
      <vt:lpstr>What About k-point Net, k&gt;2?</vt:lpstr>
      <vt:lpstr>What About k-point Net, k&gt;2? (cont’d)</vt:lpstr>
      <vt:lpstr>Gates as Points</vt:lpstr>
      <vt:lpstr>Easiest to See with Small Example</vt:lpstr>
      <vt:lpstr>Easy to Write the Quadratic Wirelength</vt:lpstr>
      <vt:lpstr>How Do We Minimize This?</vt:lpstr>
      <vt:lpstr>How Do We Minimize This? (cont’d)</vt:lpstr>
      <vt:lpstr>Placement Result</vt:lpstr>
      <vt:lpstr>What is Matrix A? (cont’d)</vt:lpstr>
      <vt:lpstr>What is Matrix A?</vt:lpstr>
      <vt:lpstr>What is Vector b?</vt:lpstr>
      <vt:lpstr>How to Solve Ax=b?</vt:lpstr>
      <vt:lpstr>Another Example</vt:lpstr>
      <vt:lpstr>Another Example: Result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1960</cp:revision>
  <dcterms:created xsi:type="dcterms:W3CDTF">2021-01-05T18:50:35Z</dcterms:created>
  <dcterms:modified xsi:type="dcterms:W3CDTF">2022-08-15T16:26:37Z</dcterms:modified>
</cp:coreProperties>
</file>