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613" r:id="rId2"/>
    <p:sldId id="635" r:id="rId3"/>
    <p:sldId id="661" r:id="rId4"/>
    <p:sldId id="665" r:id="rId5"/>
    <p:sldId id="666" r:id="rId6"/>
    <p:sldId id="667" r:id="rId7"/>
    <p:sldId id="668" r:id="rId8"/>
    <p:sldId id="669" r:id="rId9"/>
    <p:sldId id="670" r:id="rId10"/>
    <p:sldId id="671" r:id="rId11"/>
    <p:sldId id="672" r:id="rId12"/>
    <p:sldId id="673" r:id="rId13"/>
    <p:sldId id="674" r:id="rId14"/>
    <p:sldId id="675" r:id="rId15"/>
    <p:sldId id="676" r:id="rId16"/>
    <p:sldId id="677" r:id="rId17"/>
    <p:sldId id="678" r:id="rId18"/>
    <p:sldId id="679" r:id="rId19"/>
    <p:sldId id="680" r:id="rId20"/>
    <p:sldId id="681" r:id="rId21"/>
    <p:sldId id="682" r:id="rId22"/>
    <p:sldId id="683" r:id="rId23"/>
    <p:sldId id="684" r:id="rId24"/>
    <p:sldId id="685" r:id="rId25"/>
    <p:sldId id="686" r:id="rId26"/>
    <p:sldId id="687" r:id="rId27"/>
    <p:sldId id="6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DDAE1"/>
    <a:srgbClr val="FFFFFF"/>
    <a:srgbClr val="D7E9ED"/>
    <a:srgbClr val="95C5CF"/>
    <a:srgbClr val="4A94A4"/>
    <a:srgbClr val="428592"/>
    <a:srgbClr val="26525B"/>
    <a:srgbClr val="26525A"/>
    <a:srgbClr val="468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0413"/>
  </p:normalViewPr>
  <p:slideViewPr>
    <p:cSldViewPr snapToGrid="0">
      <p:cViewPr varScale="1">
        <p:scale>
          <a:sx n="118" d="100"/>
          <a:sy n="118" d="100"/>
        </p:scale>
        <p:origin x="360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546CD-0611-7545-8F55-072F0299D807}" type="datetimeFigureOut">
              <a:rPr lang="en-US" smtClean="0"/>
              <a:t>8/7/22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A3637-B08E-7B43-A90A-62B08360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7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3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B3C9-7587-400B-9089-7D6809A8E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490DD-AF35-4587-B9D1-45880B35A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7CEA-0F08-414B-85DA-AD475AA6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3E4A9-EA34-4567-B147-19B31A85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FBDAB-5AE3-464F-850D-FA7CF8C0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C5F3FB-58FD-0F48-919A-622FB0569E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3026" b="22635"/>
          <a:stretch/>
        </p:blipFill>
        <p:spPr>
          <a:xfrm>
            <a:off x="0" y="4470400"/>
            <a:ext cx="12192000" cy="23876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B1E22A-55EA-A441-8F44-A6473C435661}"/>
              </a:ext>
            </a:extLst>
          </p:cNvPr>
          <p:cNvCxnSpPr>
            <a:cxnSpLocks/>
          </p:cNvCxnSpPr>
          <p:nvPr userDrawn="1"/>
        </p:nvCxnSpPr>
        <p:spPr>
          <a:xfrm>
            <a:off x="1524000" y="2496618"/>
            <a:ext cx="914400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77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6B3B-2EE8-413C-AEA9-00A7F5B0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D52A2-4981-453B-8E40-38899738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6B23-F8EC-4AF7-860F-1B81BEA0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1F13-26D7-4F75-A69F-318D3808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1EE4-67A6-4519-A097-EBE2D9EE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BCC41-7250-4AB4-B8F3-B870458CF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BD655-0285-45AF-B586-88C5C117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C908-D48E-477D-BD83-D17831A8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4267-80A7-4BD6-9D8A-3B8E0D01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2BE3-BAA5-4467-A768-40AA633B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AD06-00F0-4163-B5B0-388C5E99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350"/>
            <a:ext cx="10515600" cy="1006475"/>
          </a:xfrm>
        </p:spPr>
        <p:txBody>
          <a:bodyPr>
            <a:normAutofit/>
          </a:bodyPr>
          <a:lstStyle>
            <a:lvl1pPr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1320-718B-4A8C-BCD6-5C636262C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471011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1ED62-8EC8-4837-8D9D-83B8B216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6C281-F3EB-4689-82AE-7DF691AE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9F5B2-7E66-4A6D-B7E7-BDCF7CB8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aster_bluesidebar.eps">
            <a:extLst>
              <a:ext uri="{FF2B5EF4-FFF2-40B4-BE49-F238E27FC236}">
                <a16:creationId xmlns:a16="http://schemas.microsoft.com/office/drawing/2014/main" id="{C67F982E-175C-854E-AE44-6563B60266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70945F8-FA5E-BD4C-B85E-079CF68BD32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37457"/>
            <a:ext cx="10515600" cy="0"/>
          </a:xfrm>
          <a:prstGeom prst="line">
            <a:avLst/>
          </a:prstGeom>
          <a:ln w="381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74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0B6B-A3DD-445F-B3AD-713250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F9CC-3B71-43C8-9C61-1625ECC20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E658-772C-4C1A-9320-5ADBBF24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87A3-385C-4E4C-BE8D-86A2979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E31D-5A28-412B-A42B-151E3858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0881-F277-4A4F-99FC-BB81FC79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E642-6C27-43DA-8F2A-AA0DE0379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E5B62-6FF7-4867-8A4B-DA2245A45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40964-CEB0-41E0-938F-45F795FB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AE6C7-DC66-45B7-8C47-539EE759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C33A2-1CB9-4FA0-A57F-A2C6B21F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FA06-9A5E-4F69-BB47-F6F782F2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7E60-BF84-4F02-B48F-E47252646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7017-E975-4C86-A998-CBE8BA8D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E6722-AA3A-4DA3-8B7E-7E1461363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ACFAF-81EB-4E48-A140-B998C5B26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66816-E31F-4CFF-9425-5A2DF34D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569C1-09A8-44CF-BF37-8438D248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EEC0-A903-44CA-A137-A025A64C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1E3D-53FE-4E14-911B-1FD1767F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B257E-1EF7-47FA-AFDF-02522B41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C39A-33A7-44F0-BB90-58D79BE1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F787F-858B-48DE-B005-40B2D668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13D3A-3C17-493D-9D6B-3859048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EC6B2-EFEF-4325-9347-421330B6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B540-2BFA-4DB0-B445-01FA7785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EF9B-1E8A-4145-BD80-65C32FCD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1F1F-DE67-4D48-AAEF-F0726166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79707-49DB-4FFA-9EE0-7D506E0D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4BF2-494E-47DC-9EA2-57BD686D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D2759-2D89-447E-A96D-AC14817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E77C4-09CB-42A0-B7FF-689DF117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3526-62C5-4413-BA99-66C29734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91C0C-975F-4D26-9315-CBAF7FEF7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05C5D-FAAB-4342-BB7F-4A04A91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52DD-2F27-47AC-951B-A6EA84CD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EDCFE-FA9C-4188-AAC4-FBBCA9C6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AD5D0-9FF2-4617-A44F-64927DDB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9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C16CA-149A-4554-A7AC-6378DFDB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D363A-813E-4BB3-889B-1C499FDA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0179"/>
            <a:ext cx="10515600" cy="477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F87A-DE19-4D5C-9AE2-525B279B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369C-CB3F-4260-86E8-FD3F54C73225}" type="datetimeFigureOut">
              <a:rPr lang="en-US" smtClean="0"/>
              <a:t>8/7/22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0B64-0FEF-47A9-B912-97DDB82F3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032B-1D13-4647-9C70-987EDB3CB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.ece.cmu.edu/~ee760/760docs/hMetisManual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026E-7F51-6F43-8EE2-36F321A34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5" y="608013"/>
            <a:ext cx="10401300" cy="126433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Lecture 5: Circuit Partitioning – III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89274-9BB6-0B4C-9E6B-40385AF91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20873"/>
            <a:ext cx="9144000" cy="1655762"/>
          </a:xfrm>
        </p:spPr>
        <p:txBody>
          <a:bodyPr>
            <a:normAutofit/>
          </a:bodyPr>
          <a:lstStyle/>
          <a:p>
            <a:r>
              <a:rPr lang="en-US" sz="2600" dirty="0"/>
              <a:t>Tsung-Wei (TW) Huang </a:t>
            </a:r>
          </a:p>
          <a:p>
            <a:r>
              <a:rPr lang="en-US" sz="2600" dirty="0"/>
              <a:t>Department of Electrical and Computer Engineering</a:t>
            </a:r>
          </a:p>
          <a:p>
            <a:r>
              <a:rPr lang="en-US" sz="2600" dirty="0"/>
              <a:t>University of Utah, Salt Lake City, UT</a:t>
            </a:r>
          </a:p>
        </p:txBody>
      </p:sp>
    </p:spTree>
    <p:extLst>
      <p:ext uri="{BB962C8B-B14F-4D97-AF65-F5344CB8AC3E}">
        <p14:creationId xmlns:p14="http://schemas.microsoft.com/office/powerpoint/2010/main" val="583918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772B-060C-9B42-82D2-12D62EBB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Ideas of 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EE106-EF0D-F242-A5FC-41E2651D3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Inspired by the </a:t>
            </a:r>
            <a:r>
              <a:rPr lang="en-US" altLang="zh-TW" i="1" dirty="0">
                <a:ea typeface="新細明體" panose="02020500000000000000" pitchFamily="18" charset="-120"/>
              </a:rPr>
              <a:t>Annealing Process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The process of carefully cooling molten metals in order to obtain a good crystal structure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First, metal is heated to a very high temperature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Then slowly cooled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By cooling at a proper rate, atoms will have an increased chance to regain proper crystal structure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Attaining a min cost state in simulated annealing is analogous to attaining a good crystal structure in annealing</a:t>
            </a:r>
            <a:endParaRPr lang="zh-TW" altLang="en-US" dirty="0">
              <a:ea typeface="新細明體" panose="02020500000000000000" pitchFamily="18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78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338D-0985-B340-8C49-B1411168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Ideas of SA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39829-1A6A-A94C-AF49-985F64F69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Non-zero probability for “up-hill” moves.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Probability depends on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magnitude of the “up-hill” movement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total search time</a:t>
            </a:r>
          </a:p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i="1" dirty="0">
                <a:ea typeface="新細明體" panose="02020500000000000000" pitchFamily="18" charset="-120"/>
              </a:rPr>
              <a:t>△C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i="1" dirty="0">
                <a:ea typeface="新細明體" panose="02020500000000000000" pitchFamily="18" charset="-120"/>
              </a:rPr>
              <a:t>cost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S</a:t>
            </a:r>
            <a:r>
              <a:rPr lang="en-US" altLang="zh-TW" dirty="0">
                <a:ea typeface="新細明體" panose="02020500000000000000" pitchFamily="18" charset="-120"/>
              </a:rPr>
              <a:t>’) – </a:t>
            </a:r>
            <a:r>
              <a:rPr lang="en-US" altLang="zh-TW" i="1" dirty="0">
                <a:ea typeface="新細明體" panose="02020500000000000000" pitchFamily="18" charset="-120"/>
              </a:rPr>
              <a:t>cost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S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eaLnBrk="1" hangingPunct="1"/>
            <a:r>
              <a:rPr lang="en-US" altLang="zh-TW" i="1" dirty="0">
                <a:ea typeface="新細明體" panose="02020500000000000000" pitchFamily="18" charset="-120"/>
              </a:rPr>
              <a:t>T</a:t>
            </a:r>
            <a:r>
              <a:rPr lang="en-US" altLang="zh-TW" dirty="0">
                <a:ea typeface="新細明體" panose="02020500000000000000" pitchFamily="18" charset="-120"/>
              </a:rPr>
              <a:t>: Control parameter (temperature)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Annealing schedule: </a:t>
            </a:r>
            <a:r>
              <a:rPr lang="en-US" altLang="zh-TW" i="1" dirty="0">
                <a:ea typeface="新細明體" panose="02020500000000000000" pitchFamily="18" charset="-120"/>
              </a:rPr>
              <a:t>T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i="1" dirty="0">
                <a:ea typeface="新細明體" panose="02020500000000000000" pitchFamily="18" charset="-120"/>
              </a:rPr>
              <a:t>T</a:t>
            </a:r>
            <a:r>
              <a:rPr lang="en-US" altLang="zh-TW" baseline="-25000" dirty="0">
                <a:ea typeface="新細明體" panose="02020500000000000000" pitchFamily="18" charset="-120"/>
              </a:rPr>
              <a:t>0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i="1" dirty="0">
                <a:ea typeface="新細明體" panose="02020500000000000000" pitchFamily="18" charset="-120"/>
              </a:rPr>
              <a:t>T</a:t>
            </a:r>
            <a:r>
              <a:rPr lang="en-US" altLang="zh-TW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i="1" dirty="0">
                <a:ea typeface="新細明體" panose="02020500000000000000" pitchFamily="18" charset="-120"/>
              </a:rPr>
              <a:t>T</a:t>
            </a:r>
            <a:r>
              <a:rPr lang="en-US" altLang="zh-TW" baseline="-25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,…, where </a:t>
            </a:r>
            <a:r>
              <a:rPr lang="en-US" altLang="zh-TW" i="1" dirty="0" err="1">
                <a:ea typeface="新細明體" panose="02020500000000000000" pitchFamily="18" charset="-120"/>
              </a:rPr>
              <a:t>T</a:t>
            </a:r>
            <a:r>
              <a:rPr lang="en-US" altLang="zh-TW" i="1" baseline="-25000" dirty="0" err="1">
                <a:ea typeface="新細明體" panose="02020500000000000000" pitchFamily="18" charset="-120"/>
              </a:rPr>
              <a:t>i</a:t>
            </a:r>
            <a:r>
              <a:rPr lang="en-US" altLang="zh-TW" i="1" baseline="-25000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= r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i</a:t>
            </a:r>
            <a:r>
              <a:rPr lang="en-US" altLang="zh-TW" i="1" dirty="0">
                <a:ea typeface="新細明體" panose="02020500000000000000" pitchFamily="18" charset="-120"/>
              </a:rPr>
              <a:t>T</a:t>
            </a:r>
            <a:r>
              <a:rPr lang="en-US" altLang="zh-TW" baseline="-25000" dirty="0">
                <a:ea typeface="新細明體" panose="02020500000000000000" pitchFamily="18" charset="-120"/>
              </a:rPr>
              <a:t>0</a:t>
            </a:r>
            <a:r>
              <a:rPr lang="en-US" altLang="zh-TW" dirty="0">
                <a:ea typeface="新細明體" panose="02020500000000000000" pitchFamily="18" charset="-120"/>
              </a:rPr>
              <a:t>, r &lt;1.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9BD729B-4E9E-634F-8602-2D4FE3C2C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84" y="3056844"/>
            <a:ext cx="9690708" cy="1351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435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3A7E-111B-1A4D-BC80-916F049CC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Consider in 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41467-F760-8747-8D43-231961F19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When solving a combinatorial problem, we have to decide: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The state space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The neighborhood structure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The cost function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The initial state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The initial temperature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The cooling schedule (how to change t)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The freezing point</a:t>
            </a:r>
            <a:endParaRPr lang="zh-TW" altLang="en-US" dirty="0">
              <a:ea typeface="新細明體" panose="02020500000000000000" pitchFamily="18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67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881D-62C4-C243-A6F4-68D74182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 Algorithm Pseudocode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46E2CF-C6FE-E444-B8BF-E9974C6CA729}"/>
              </a:ext>
            </a:extLst>
          </p:cNvPr>
          <p:cNvSpPr txBox="1">
            <a:spLocks noChangeArrowheads="1"/>
          </p:cNvSpPr>
          <p:nvPr/>
        </p:nvSpPr>
        <p:spPr>
          <a:xfrm>
            <a:off x="740228" y="1392692"/>
            <a:ext cx="10613571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TW" sz="1900" dirty="0">
                <a:ea typeface="新細明體" panose="02020500000000000000" pitchFamily="18" charset="-120"/>
              </a:rPr>
              <a:t>1 </a:t>
            </a:r>
            <a:r>
              <a:rPr lang="en-US" altLang="zh-TW" sz="1900" b="1" dirty="0">
                <a:ea typeface="新細明體" panose="02020500000000000000" pitchFamily="18" charset="-120"/>
              </a:rPr>
              <a:t>begin</a:t>
            </a:r>
          </a:p>
          <a:p>
            <a:pPr>
              <a:buFontTx/>
              <a:buNone/>
            </a:pPr>
            <a:r>
              <a:rPr lang="en-US" altLang="zh-TW" sz="1900" dirty="0">
                <a:ea typeface="新細明體" panose="02020500000000000000" pitchFamily="18" charset="-120"/>
              </a:rPr>
              <a:t>2 Get an initial solution </a:t>
            </a:r>
            <a:r>
              <a:rPr lang="en-US" altLang="zh-TW" sz="1900" i="1" dirty="0">
                <a:ea typeface="新細明體" panose="02020500000000000000" pitchFamily="18" charset="-120"/>
              </a:rPr>
              <a:t>S</a:t>
            </a:r>
            <a:r>
              <a:rPr lang="en-US" altLang="zh-TW" sz="1900" dirty="0">
                <a:ea typeface="新細明體" panose="02020500000000000000" pitchFamily="18" charset="-120"/>
              </a:rPr>
              <a:t>;</a:t>
            </a:r>
          </a:p>
          <a:p>
            <a:pPr>
              <a:buFontTx/>
              <a:buNone/>
            </a:pPr>
            <a:r>
              <a:rPr lang="en-US" altLang="zh-TW" sz="1900" dirty="0">
                <a:ea typeface="新細明體" panose="02020500000000000000" pitchFamily="18" charset="-120"/>
              </a:rPr>
              <a:t>3 Get an initial temperature </a:t>
            </a:r>
            <a:r>
              <a:rPr lang="en-US" altLang="zh-TW" sz="1900" i="1" dirty="0">
                <a:ea typeface="新細明體" panose="02020500000000000000" pitchFamily="18" charset="-120"/>
              </a:rPr>
              <a:t>T</a:t>
            </a:r>
            <a:r>
              <a:rPr lang="en-US" altLang="zh-TW" sz="1900" dirty="0">
                <a:ea typeface="新細明體" panose="02020500000000000000" pitchFamily="18" charset="-120"/>
              </a:rPr>
              <a:t> &gt; 0;</a:t>
            </a:r>
          </a:p>
          <a:p>
            <a:pPr>
              <a:buFontTx/>
              <a:buNone/>
            </a:pPr>
            <a:r>
              <a:rPr lang="en-US" altLang="zh-TW" sz="1900" dirty="0">
                <a:ea typeface="新細明體" panose="02020500000000000000" pitchFamily="18" charset="-120"/>
              </a:rPr>
              <a:t>4 </a:t>
            </a:r>
            <a:r>
              <a:rPr lang="en-US" altLang="zh-TW" sz="1900" b="1" dirty="0">
                <a:ea typeface="新細明體" panose="02020500000000000000" pitchFamily="18" charset="-120"/>
              </a:rPr>
              <a:t>while</a:t>
            </a:r>
            <a:r>
              <a:rPr lang="en-US" altLang="zh-TW" sz="1900" dirty="0">
                <a:ea typeface="新細明體" panose="02020500000000000000" pitchFamily="18" charset="-120"/>
              </a:rPr>
              <a:t> not yet “frozen” </a:t>
            </a:r>
            <a:r>
              <a:rPr lang="en-US" altLang="zh-TW" sz="1900" b="1" dirty="0">
                <a:ea typeface="新細明體" panose="02020500000000000000" pitchFamily="18" charset="-120"/>
              </a:rPr>
              <a:t>do</a:t>
            </a:r>
          </a:p>
          <a:p>
            <a:pPr>
              <a:buFontTx/>
              <a:buNone/>
            </a:pPr>
            <a:r>
              <a:rPr lang="en-US" altLang="zh-TW" sz="1900" dirty="0">
                <a:ea typeface="新細明體" panose="02020500000000000000" pitchFamily="18" charset="-120"/>
              </a:rPr>
              <a:t>5     </a:t>
            </a:r>
            <a:r>
              <a:rPr lang="en-US" altLang="zh-TW" sz="1900" b="1" dirty="0">
                <a:ea typeface="新細明體" panose="02020500000000000000" pitchFamily="18" charset="-120"/>
              </a:rPr>
              <a:t>for</a:t>
            </a:r>
            <a:r>
              <a:rPr lang="en-US" altLang="zh-TW" sz="1900" dirty="0">
                <a:ea typeface="新細明體" panose="02020500000000000000" pitchFamily="18" charset="-120"/>
              </a:rPr>
              <a:t> 1  </a:t>
            </a:r>
            <a:r>
              <a:rPr lang="en-US" altLang="zh-TW" sz="19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900" i="1" dirty="0">
                <a:ea typeface="新細明體" panose="02020500000000000000" pitchFamily="18" charset="-120"/>
              </a:rPr>
              <a:t>  P</a:t>
            </a:r>
            <a:r>
              <a:rPr lang="en-US" altLang="zh-TW" sz="1900" dirty="0">
                <a:ea typeface="新細明體" panose="02020500000000000000" pitchFamily="18" charset="-120"/>
              </a:rPr>
              <a:t> </a:t>
            </a:r>
            <a:r>
              <a:rPr lang="en-US" altLang="zh-TW" sz="1900" b="1" dirty="0">
                <a:ea typeface="新細明體" panose="02020500000000000000" pitchFamily="18" charset="-120"/>
              </a:rPr>
              <a:t>do</a:t>
            </a:r>
          </a:p>
          <a:p>
            <a:pPr>
              <a:buFontTx/>
              <a:buNone/>
            </a:pPr>
            <a:r>
              <a:rPr lang="en-US" altLang="zh-TW" sz="1900" dirty="0">
                <a:ea typeface="新細明體" panose="02020500000000000000" pitchFamily="18" charset="-120"/>
              </a:rPr>
              <a:t>6         Pick a random neighbor </a:t>
            </a:r>
            <a:r>
              <a:rPr lang="en-US" altLang="zh-TW" sz="1900" i="1" dirty="0">
                <a:ea typeface="新細明體" panose="02020500000000000000" pitchFamily="18" charset="-120"/>
              </a:rPr>
              <a:t>S</a:t>
            </a:r>
            <a:r>
              <a:rPr lang="en-US" altLang="zh-TW" sz="1900" dirty="0">
                <a:ea typeface="新細明體" panose="02020500000000000000" pitchFamily="18" charset="-120"/>
              </a:rPr>
              <a:t>’ of </a:t>
            </a:r>
            <a:r>
              <a:rPr lang="en-US" altLang="zh-TW" sz="1900" i="1" dirty="0">
                <a:ea typeface="新細明體" panose="02020500000000000000" pitchFamily="18" charset="-120"/>
              </a:rPr>
              <a:t>S</a:t>
            </a:r>
            <a:r>
              <a:rPr lang="en-US" altLang="zh-TW" sz="1900" dirty="0">
                <a:ea typeface="新細明體" panose="02020500000000000000" pitchFamily="18" charset="-120"/>
              </a:rPr>
              <a:t>;</a:t>
            </a:r>
          </a:p>
          <a:p>
            <a:pPr>
              <a:buFontTx/>
              <a:buNone/>
            </a:pPr>
            <a:r>
              <a:rPr lang="en-US" altLang="zh-TW" sz="1900" dirty="0">
                <a:ea typeface="新細明體" panose="02020500000000000000" pitchFamily="18" charset="-120"/>
              </a:rPr>
              <a:t>7         △</a:t>
            </a:r>
            <a:r>
              <a:rPr lang="en-US" altLang="zh-TW" sz="1900" dirty="0">
                <a:ea typeface="新細明體" panose="02020500000000000000" pitchFamily="18" charset="-120"/>
                <a:sym typeface="Wingdings" pitchFamily="2" charset="2"/>
              </a:rPr>
              <a:t> </a:t>
            </a:r>
            <a:r>
              <a:rPr lang="en-US" altLang="zh-TW" sz="1900" i="1" dirty="0">
                <a:ea typeface="新細明體" panose="02020500000000000000" pitchFamily="18" charset="-120"/>
                <a:sym typeface="Wingdings" pitchFamily="2" charset="2"/>
              </a:rPr>
              <a:t>cost</a:t>
            </a:r>
            <a:r>
              <a:rPr lang="en-US" altLang="zh-TW" sz="1900" dirty="0">
                <a:ea typeface="新細明體" panose="02020500000000000000" pitchFamily="18" charset="-120"/>
                <a:sym typeface="Wingdings" pitchFamily="2" charset="2"/>
              </a:rPr>
              <a:t>(</a:t>
            </a:r>
            <a:r>
              <a:rPr lang="en-US" altLang="zh-TW" sz="1900" i="1" dirty="0">
                <a:ea typeface="新細明體" panose="02020500000000000000" pitchFamily="18" charset="-120"/>
                <a:sym typeface="Wingdings" pitchFamily="2" charset="2"/>
              </a:rPr>
              <a:t>S</a:t>
            </a:r>
            <a:r>
              <a:rPr lang="en-US" altLang="zh-TW" sz="1900" dirty="0">
                <a:ea typeface="新細明體" panose="02020500000000000000" pitchFamily="18" charset="-120"/>
                <a:sym typeface="Wingdings" pitchFamily="2" charset="2"/>
              </a:rPr>
              <a:t>’) – </a:t>
            </a:r>
            <a:r>
              <a:rPr lang="en-US" altLang="zh-TW" sz="1900" i="1" dirty="0">
                <a:ea typeface="新細明體" panose="02020500000000000000" pitchFamily="18" charset="-120"/>
                <a:sym typeface="Wingdings" pitchFamily="2" charset="2"/>
              </a:rPr>
              <a:t>cost</a:t>
            </a:r>
            <a:r>
              <a:rPr lang="en-US" altLang="zh-TW" sz="1900" dirty="0">
                <a:ea typeface="新細明體" panose="02020500000000000000" pitchFamily="18" charset="-120"/>
                <a:sym typeface="Wingdings" pitchFamily="2" charset="2"/>
              </a:rPr>
              <a:t>(</a:t>
            </a:r>
            <a:r>
              <a:rPr lang="en-US" altLang="zh-TW" sz="1900" i="1" dirty="0">
                <a:ea typeface="新細明體" panose="02020500000000000000" pitchFamily="18" charset="-120"/>
                <a:sym typeface="Wingdings" pitchFamily="2" charset="2"/>
              </a:rPr>
              <a:t>S</a:t>
            </a:r>
            <a:r>
              <a:rPr lang="en-US" altLang="zh-TW" sz="1900" dirty="0">
                <a:ea typeface="新細明體" panose="02020500000000000000" pitchFamily="18" charset="-120"/>
                <a:sym typeface="Wingdings" pitchFamily="2" charset="2"/>
              </a:rPr>
              <a:t>);</a:t>
            </a:r>
            <a:br>
              <a:rPr lang="en-US" altLang="zh-TW" sz="1900" dirty="0">
                <a:ea typeface="新細明體" panose="02020500000000000000" pitchFamily="18" charset="-120"/>
                <a:sym typeface="Wingdings" pitchFamily="2" charset="2"/>
              </a:rPr>
            </a:br>
            <a:r>
              <a:rPr lang="en-US" altLang="zh-TW" sz="1900" dirty="0">
                <a:ea typeface="新細明體" panose="02020500000000000000" pitchFamily="18" charset="-120"/>
                <a:sym typeface="Wingdings" pitchFamily="2" charset="2"/>
              </a:rPr>
              <a:t>       /* down hill move */</a:t>
            </a:r>
          </a:p>
          <a:p>
            <a:pPr>
              <a:buFontTx/>
              <a:buNone/>
            </a:pPr>
            <a:r>
              <a:rPr lang="en-US" altLang="zh-TW" sz="1900" dirty="0">
                <a:ea typeface="新細明體" panose="02020500000000000000" pitchFamily="18" charset="-120"/>
              </a:rPr>
              <a:t>8         </a:t>
            </a:r>
            <a:r>
              <a:rPr lang="en-US" altLang="zh-TW" sz="1900" b="1" dirty="0">
                <a:ea typeface="新細明體" panose="02020500000000000000" pitchFamily="18" charset="-120"/>
              </a:rPr>
              <a:t>if</a:t>
            </a:r>
            <a:r>
              <a:rPr lang="en-US" altLang="zh-TW" sz="1900" dirty="0">
                <a:ea typeface="新細明體" panose="02020500000000000000" pitchFamily="18" charset="-120"/>
              </a:rPr>
              <a:t> △  0 </a:t>
            </a:r>
            <a:r>
              <a:rPr lang="en-US" altLang="zh-TW" sz="1900" b="1" dirty="0">
                <a:ea typeface="新細明體" panose="02020500000000000000" pitchFamily="18" charset="-120"/>
              </a:rPr>
              <a:t>then</a:t>
            </a:r>
            <a:r>
              <a:rPr lang="en-US" altLang="zh-TW" sz="1900" dirty="0">
                <a:ea typeface="新細明體" panose="02020500000000000000" pitchFamily="18" charset="-120"/>
              </a:rPr>
              <a:t> </a:t>
            </a:r>
            <a:r>
              <a:rPr lang="en-US" altLang="zh-TW" sz="1900" i="1" dirty="0">
                <a:ea typeface="新細明體" panose="02020500000000000000" pitchFamily="18" charset="-120"/>
              </a:rPr>
              <a:t>S</a:t>
            </a:r>
            <a:r>
              <a:rPr lang="en-US" altLang="zh-TW" sz="1900" dirty="0">
                <a:ea typeface="新細明體" panose="02020500000000000000" pitchFamily="18" charset="-120"/>
                <a:sym typeface="Wingdings" pitchFamily="2" charset="2"/>
              </a:rPr>
              <a:t></a:t>
            </a:r>
            <a:r>
              <a:rPr lang="en-US" altLang="zh-TW" sz="1900" i="1" dirty="0">
                <a:ea typeface="新細明體" panose="02020500000000000000" pitchFamily="18" charset="-120"/>
                <a:sym typeface="Wingdings" pitchFamily="2" charset="2"/>
              </a:rPr>
              <a:t>S</a:t>
            </a:r>
            <a:r>
              <a:rPr lang="en-US" altLang="zh-TW" sz="1900" dirty="0">
                <a:ea typeface="新細明體" panose="02020500000000000000" pitchFamily="18" charset="-120"/>
                <a:sym typeface="Wingdings" pitchFamily="2" charset="2"/>
              </a:rPr>
              <a:t>’</a:t>
            </a:r>
            <a:br>
              <a:rPr lang="en-US" altLang="zh-TW" sz="1900" dirty="0">
                <a:ea typeface="新細明體" panose="02020500000000000000" pitchFamily="18" charset="-120"/>
                <a:sym typeface="Wingdings" pitchFamily="2" charset="2"/>
              </a:rPr>
            </a:br>
            <a:r>
              <a:rPr lang="en-US" altLang="zh-TW" sz="1900" dirty="0">
                <a:ea typeface="新細明體" panose="02020500000000000000" pitchFamily="18" charset="-120"/>
                <a:sym typeface="Wingdings" pitchFamily="2" charset="2"/>
              </a:rPr>
              <a:t>       /* uphill move */</a:t>
            </a:r>
          </a:p>
          <a:p>
            <a:pPr>
              <a:buFontTx/>
              <a:buNone/>
            </a:pPr>
            <a:r>
              <a:rPr lang="en-US" altLang="zh-TW" sz="1900" dirty="0">
                <a:ea typeface="新細明體" panose="02020500000000000000" pitchFamily="18" charset="-120"/>
              </a:rPr>
              <a:t>9         </a:t>
            </a:r>
            <a:r>
              <a:rPr lang="en-US" altLang="zh-TW" sz="1900" b="1" dirty="0">
                <a:ea typeface="新細明體" panose="02020500000000000000" pitchFamily="18" charset="-120"/>
              </a:rPr>
              <a:t>if</a:t>
            </a:r>
            <a:r>
              <a:rPr lang="en-US" altLang="zh-TW" sz="1900" dirty="0">
                <a:ea typeface="新細明體" panose="02020500000000000000" pitchFamily="18" charset="-120"/>
              </a:rPr>
              <a:t> △ &gt; 0 </a:t>
            </a:r>
            <a:r>
              <a:rPr lang="en-US" altLang="zh-TW" sz="1900" b="1" dirty="0">
                <a:ea typeface="新細明體" panose="02020500000000000000" pitchFamily="18" charset="-120"/>
              </a:rPr>
              <a:t>then</a:t>
            </a:r>
            <a:r>
              <a:rPr lang="en-US" altLang="zh-TW" sz="1900" dirty="0">
                <a:ea typeface="新細明體" panose="02020500000000000000" pitchFamily="18" charset="-120"/>
              </a:rPr>
              <a:t> </a:t>
            </a:r>
            <a:r>
              <a:rPr lang="en-US" altLang="zh-TW" sz="1900" i="1" dirty="0">
                <a:ea typeface="新細明體" panose="02020500000000000000" pitchFamily="18" charset="-120"/>
              </a:rPr>
              <a:t>S</a:t>
            </a:r>
            <a:r>
              <a:rPr lang="en-US" altLang="zh-TW" sz="1900" dirty="0">
                <a:ea typeface="新細明體" panose="02020500000000000000" pitchFamily="18" charset="-120"/>
                <a:sym typeface="Wingdings" pitchFamily="2" charset="2"/>
              </a:rPr>
              <a:t></a:t>
            </a:r>
            <a:r>
              <a:rPr lang="en-US" altLang="zh-TW" sz="1900" i="1" dirty="0">
                <a:ea typeface="新細明體" panose="02020500000000000000" pitchFamily="18" charset="-120"/>
                <a:sym typeface="Wingdings" pitchFamily="2" charset="2"/>
              </a:rPr>
              <a:t>S</a:t>
            </a:r>
            <a:r>
              <a:rPr lang="en-US" altLang="zh-TW" sz="1900" dirty="0">
                <a:ea typeface="新細明體" panose="02020500000000000000" pitchFamily="18" charset="-120"/>
                <a:sym typeface="Wingdings" pitchFamily="2" charset="2"/>
              </a:rPr>
              <a:t>’ with probability;</a:t>
            </a:r>
          </a:p>
          <a:p>
            <a:pPr>
              <a:buFontTx/>
              <a:buNone/>
            </a:pPr>
            <a:r>
              <a:rPr lang="en-US" altLang="zh-TW" sz="1900" dirty="0">
                <a:ea typeface="新細明體" panose="02020500000000000000" pitchFamily="18" charset="-120"/>
              </a:rPr>
              <a:t>10   </a:t>
            </a:r>
            <a:r>
              <a:rPr lang="en-US" altLang="zh-TW" sz="1900" i="1" dirty="0" err="1">
                <a:ea typeface="新細明體" panose="02020500000000000000" pitchFamily="18" charset="-120"/>
              </a:rPr>
              <a:t>T</a:t>
            </a:r>
            <a:r>
              <a:rPr lang="en-US" altLang="zh-TW" sz="1900" dirty="0" err="1">
                <a:ea typeface="新細明體" panose="02020500000000000000" pitchFamily="18" charset="-120"/>
                <a:sym typeface="Wingdings" pitchFamily="2" charset="2"/>
              </a:rPr>
              <a:t></a:t>
            </a:r>
            <a:r>
              <a:rPr lang="en-US" altLang="zh-TW" sz="1900" i="1" dirty="0" err="1">
                <a:ea typeface="新細明體" panose="02020500000000000000" pitchFamily="18" charset="-120"/>
                <a:sym typeface="Wingdings" pitchFamily="2" charset="2"/>
              </a:rPr>
              <a:t>rT</a:t>
            </a:r>
            <a:r>
              <a:rPr lang="en-US" altLang="zh-TW" sz="1900" i="1" dirty="0">
                <a:ea typeface="新細明體" panose="02020500000000000000" pitchFamily="18" charset="-120"/>
                <a:sym typeface="Wingdings" pitchFamily="2" charset="2"/>
              </a:rPr>
              <a:t> </a:t>
            </a:r>
            <a:r>
              <a:rPr lang="en-US" altLang="zh-TW" sz="1900" dirty="0">
                <a:ea typeface="新細明體" panose="02020500000000000000" pitchFamily="18" charset="-120"/>
                <a:sym typeface="Wingdings" pitchFamily="2" charset="2"/>
              </a:rPr>
              <a:t>; /* reduce temperature */</a:t>
            </a:r>
          </a:p>
          <a:p>
            <a:pPr>
              <a:buFontTx/>
              <a:buNone/>
            </a:pPr>
            <a:r>
              <a:rPr lang="en-US" altLang="zh-TW" sz="1900" dirty="0">
                <a:ea typeface="新細明體" panose="02020500000000000000" pitchFamily="18" charset="-120"/>
              </a:rPr>
              <a:t>11 </a:t>
            </a:r>
            <a:r>
              <a:rPr lang="en-US" altLang="zh-TW" sz="1900" b="1" dirty="0">
                <a:ea typeface="新細明體" panose="02020500000000000000" pitchFamily="18" charset="-120"/>
              </a:rPr>
              <a:t>return</a:t>
            </a:r>
            <a:r>
              <a:rPr lang="en-US" altLang="zh-TW" sz="1900" dirty="0">
                <a:ea typeface="新細明體" panose="02020500000000000000" pitchFamily="18" charset="-120"/>
              </a:rPr>
              <a:t> S</a:t>
            </a:r>
          </a:p>
          <a:p>
            <a:pPr>
              <a:buFontTx/>
              <a:buNone/>
            </a:pPr>
            <a:r>
              <a:rPr lang="en-US" altLang="zh-TW" sz="1900" dirty="0">
                <a:ea typeface="新細明體" panose="02020500000000000000" pitchFamily="18" charset="-120"/>
              </a:rPr>
              <a:t>12 </a:t>
            </a:r>
            <a:r>
              <a:rPr lang="en-US" altLang="zh-TW" sz="1900" b="1" dirty="0">
                <a:ea typeface="新細明體" panose="02020500000000000000" pitchFamily="18" charset="-120"/>
              </a:rPr>
              <a:t>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83C63-9F6A-6C41-AF0B-62B8D09FF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57" y="2090107"/>
            <a:ext cx="5606142" cy="371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54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E2B3-9735-E04E-9D81-29C388B2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Cooling Schedules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806DE-03B8-5542-BEB2-AFC6DBBC5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Initial temperature, cooling schedule, and freezing point are usually experimentally determined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Parameter tuning is very critical in getting a good SA result</a:t>
            </a:r>
          </a:p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Some common cooling schedules</a:t>
            </a:r>
          </a:p>
          <a:p>
            <a:pPr lvl="1" eaLnBrk="1" hangingPunct="1"/>
            <a:r>
              <a:rPr lang="en-US" altLang="zh-TW" i="1" dirty="0">
                <a:ea typeface="新細明體" panose="02020500000000000000" pitchFamily="18" charset="-120"/>
              </a:rPr>
              <a:t>t = </a:t>
            </a:r>
            <a:r>
              <a:rPr lang="en-US" altLang="zh-TW" i="1" dirty="0">
                <a:latin typeface="Symbol" pitchFamily="2" charset="2"/>
                <a:ea typeface="新細明體" panose="02020500000000000000" pitchFamily="18" charset="-120"/>
              </a:rPr>
              <a:t>a</a:t>
            </a:r>
            <a:r>
              <a:rPr lang="en-US" altLang="zh-TW" i="1" dirty="0">
                <a:ea typeface="新細明體" panose="02020500000000000000" pitchFamily="18" charset="-120"/>
              </a:rPr>
              <a:t>t</a:t>
            </a:r>
            <a:r>
              <a:rPr lang="en-US" altLang="zh-TW" dirty="0">
                <a:ea typeface="新細明體" panose="02020500000000000000" pitchFamily="18" charset="-120"/>
              </a:rPr>
              <a:t>, where </a:t>
            </a:r>
            <a:r>
              <a:rPr lang="en-US" altLang="zh-TW" dirty="0">
                <a:latin typeface="Symbol" pitchFamily="2" charset="2"/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 is typically around 0.95</a:t>
            </a:r>
          </a:p>
          <a:p>
            <a:pPr lvl="1" eaLnBrk="1" hangingPunct="1"/>
            <a:r>
              <a:rPr lang="en-US" altLang="zh-TW" i="1" dirty="0">
                <a:ea typeface="新細明體" panose="02020500000000000000" pitchFamily="18" charset="-120"/>
              </a:rPr>
              <a:t>t = e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-</a:t>
            </a:r>
            <a:r>
              <a:rPr lang="en-US" altLang="zh-TW" i="1" baseline="30000" dirty="0" err="1">
                <a:latin typeface="Symbol" pitchFamily="2" charset="2"/>
                <a:ea typeface="新細明體" panose="02020500000000000000" pitchFamily="18" charset="-120"/>
              </a:rPr>
              <a:t>b</a:t>
            </a:r>
            <a:r>
              <a:rPr lang="en-US" altLang="zh-TW" i="1" baseline="30000" dirty="0" err="1">
                <a:ea typeface="新細明體" panose="02020500000000000000" pitchFamily="18" charset="-120"/>
              </a:rPr>
              <a:t>t</a:t>
            </a:r>
            <a:r>
              <a:rPr lang="en-US" altLang="zh-TW" i="1" dirty="0">
                <a:ea typeface="新細明體" panose="02020500000000000000" pitchFamily="18" charset="-120"/>
              </a:rPr>
              <a:t> t</a:t>
            </a:r>
            <a:r>
              <a:rPr lang="en-US" altLang="zh-TW" dirty="0">
                <a:ea typeface="新細明體" panose="02020500000000000000" pitchFamily="18" charset="-120"/>
              </a:rPr>
              <a:t>, where </a:t>
            </a:r>
            <a:r>
              <a:rPr lang="en-US" altLang="zh-TW" i="1" dirty="0">
                <a:latin typeface="Symbol" pitchFamily="2" charset="2"/>
                <a:ea typeface="新細明體" panose="02020500000000000000" pitchFamily="18" charset="-120"/>
              </a:rPr>
              <a:t>b</a:t>
            </a:r>
            <a:r>
              <a:rPr lang="en-US" altLang="zh-TW" dirty="0">
                <a:ea typeface="新細明體" panose="02020500000000000000" pitchFamily="18" charset="-120"/>
              </a:rPr>
              <a:t> is typically around 0.7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…</a:t>
            </a:r>
            <a:endParaRPr lang="zh-TW" altLang="en-US" dirty="0">
              <a:ea typeface="新細明體" panose="02020500000000000000" pitchFamily="18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51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CF4D8-188E-784F-8E65-A5A505FB8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SA Algorithm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0E551-12D2-A942-A248-0D086A42D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>
                <a:ea typeface="新細明體" panose="02020500000000000000" pitchFamily="18" charset="-120"/>
              </a:rPr>
              <a:t>Solution space</a:t>
            </a:r>
          </a:p>
          <a:p>
            <a:pPr eaLnBrk="1" hangingPunct="1"/>
            <a:r>
              <a:rPr lang="en-US" altLang="zh-TW" sz="2800" dirty="0">
                <a:ea typeface="新細明體" panose="02020500000000000000" pitchFamily="18" charset="-120"/>
              </a:rPr>
              <a:t>Neighborhood structure</a:t>
            </a:r>
          </a:p>
          <a:p>
            <a:pPr eaLnBrk="1" hangingPunct="1"/>
            <a:r>
              <a:rPr lang="en-US" altLang="zh-TW" sz="2800" dirty="0">
                <a:ea typeface="新細明體" panose="02020500000000000000" pitchFamily="18" charset="-120"/>
              </a:rPr>
              <a:t>Cost function</a:t>
            </a:r>
          </a:p>
          <a:p>
            <a:pPr eaLnBrk="1" hangingPunct="1"/>
            <a:r>
              <a:rPr lang="en-US" altLang="zh-TW" sz="2800" dirty="0">
                <a:ea typeface="新細明體" panose="02020500000000000000" pitchFamily="18" charset="-120"/>
              </a:rPr>
              <a:t>Annealing schedule</a:t>
            </a:r>
            <a:endParaRPr lang="en-US" altLang="zh-TW" sz="2800" b="1" dirty="0">
              <a:ea typeface="新細明體" panose="02020500000000000000" pitchFamily="18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01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E1A1-BC46-AB4F-8EF8-947A343A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SA-based Partitioning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FEFE1-BDB4-B64B-98A2-9656017A3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>
                <a:ea typeface="新細明體" panose="02020500000000000000" pitchFamily="18" charset="-120"/>
              </a:rPr>
              <a:t>Kirkpatrick, </a:t>
            </a:r>
            <a:r>
              <a:rPr lang="en-US" altLang="zh-TW" sz="2800" dirty="0" err="1">
                <a:ea typeface="新細明體" panose="02020500000000000000" pitchFamily="18" charset="-120"/>
              </a:rPr>
              <a:t>Gelatt</a:t>
            </a:r>
            <a:r>
              <a:rPr lang="en-US" altLang="zh-TW" sz="2800" dirty="0">
                <a:ea typeface="新細明體" panose="02020500000000000000" pitchFamily="18" charset="-120"/>
              </a:rPr>
              <a:t>, and </a:t>
            </a:r>
            <a:r>
              <a:rPr lang="en-US" altLang="zh-TW" sz="2800" dirty="0" err="1">
                <a:ea typeface="新細明體" panose="02020500000000000000" pitchFamily="18" charset="-120"/>
              </a:rPr>
              <a:t>Vecchi</a:t>
            </a:r>
            <a:r>
              <a:rPr lang="en-US" altLang="zh-TW" sz="2800" dirty="0">
                <a:ea typeface="新細明體" panose="02020500000000000000" pitchFamily="18" charset="-120"/>
              </a:rPr>
              <a:t>, “Optimization by simulated annealing,” </a:t>
            </a:r>
            <a:r>
              <a:rPr lang="en-US" altLang="zh-TW" sz="2800" i="1" dirty="0">
                <a:ea typeface="新細明體" panose="02020500000000000000" pitchFamily="18" charset="-120"/>
              </a:rPr>
              <a:t>Science</a:t>
            </a:r>
            <a:r>
              <a:rPr lang="en-US" altLang="zh-TW" sz="2800" dirty="0">
                <a:ea typeface="新細明體" panose="02020500000000000000" pitchFamily="18" charset="-120"/>
              </a:rPr>
              <a:t>, May 1983.</a:t>
            </a:r>
          </a:p>
          <a:p>
            <a:pPr eaLnBrk="1" hangingPunct="1"/>
            <a:r>
              <a:rPr lang="en-US" altLang="zh-TW" sz="2800" b="1" dirty="0">
                <a:ea typeface="新細明體" panose="02020500000000000000" pitchFamily="18" charset="-120"/>
              </a:rPr>
              <a:t>Solution space</a:t>
            </a:r>
            <a:r>
              <a:rPr lang="en-US" altLang="zh-TW" sz="2800" dirty="0">
                <a:ea typeface="新細明體" panose="02020500000000000000" pitchFamily="18" charset="-120"/>
              </a:rPr>
              <a:t>: set of all partitioning solutions</a:t>
            </a:r>
          </a:p>
          <a:p>
            <a:pPr eaLnBrk="1" hangingPunct="1"/>
            <a:endParaRPr lang="en-US" altLang="zh-TW" sz="280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80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80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80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800" b="1" dirty="0">
                <a:ea typeface="新細明體" panose="02020500000000000000" pitchFamily="18" charset="-120"/>
              </a:rPr>
              <a:t>Neighborhood structure: </a:t>
            </a:r>
            <a:r>
              <a:rPr lang="en-US" altLang="zh-TW" sz="2800" dirty="0">
                <a:ea typeface="新細明體" panose="02020500000000000000" pitchFamily="18" charset="-120"/>
              </a:rPr>
              <a:t>move one cell to another partition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CC02EEF-0BC4-FF4C-A14A-4E1126491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14" y="3087689"/>
            <a:ext cx="4713515" cy="157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861CEA5-36F1-824E-8033-479E18692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899" y="3087689"/>
            <a:ext cx="3477986" cy="159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7235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E1A1-BC46-AB4F-8EF8-947A343A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SA-based Partitioning Algorithm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FEFE1-BDB4-B64B-98A2-9656017A3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2800" b="1" dirty="0">
                <a:ea typeface="新細明體" panose="02020500000000000000" pitchFamily="18" charset="-120"/>
              </a:rPr>
              <a:t>Cost function</a:t>
            </a:r>
            <a:r>
              <a:rPr lang="en-US" altLang="zh-TW" sz="2800" dirty="0">
                <a:ea typeface="新細明體" panose="02020500000000000000" pitchFamily="18" charset="-120"/>
              </a:rPr>
              <a:t>: </a:t>
            </a:r>
            <a:r>
              <a:rPr lang="en-US" altLang="zh-TW" sz="2800" i="1" dirty="0">
                <a:ea typeface="新細明體" panose="02020500000000000000" pitchFamily="18" charset="-120"/>
              </a:rPr>
              <a:t>f</a:t>
            </a:r>
            <a:r>
              <a:rPr lang="en-US" altLang="zh-TW" sz="2800" dirty="0">
                <a:ea typeface="新細明體" panose="02020500000000000000" pitchFamily="18" charset="-120"/>
              </a:rPr>
              <a:t> = </a:t>
            </a:r>
            <a:r>
              <a:rPr lang="en-US" altLang="zh-TW" sz="2800" i="1" dirty="0">
                <a:ea typeface="新細明體" panose="02020500000000000000" pitchFamily="18" charset="-120"/>
              </a:rPr>
              <a:t>C</a:t>
            </a:r>
            <a:r>
              <a:rPr lang="en-US" altLang="zh-TW" sz="2800" dirty="0">
                <a:ea typeface="新細明體" panose="02020500000000000000" pitchFamily="18" charset="-120"/>
              </a:rPr>
              <a:t> + </a:t>
            </a:r>
            <a:r>
              <a:rPr lang="en-US" altLang="zh-TW" sz="2800" dirty="0" err="1">
                <a:ea typeface="新細明體" panose="02020500000000000000" pitchFamily="18" charset="-120"/>
              </a:rPr>
              <a:t>λ</a:t>
            </a:r>
            <a:r>
              <a:rPr lang="en-US" altLang="zh-TW" sz="2800" i="1" dirty="0" err="1">
                <a:ea typeface="新細明體" panose="02020500000000000000" pitchFamily="18" charset="-120"/>
              </a:rPr>
              <a:t>B</a:t>
            </a:r>
            <a:endParaRPr lang="en-US" altLang="zh-TW" i="1" dirty="0">
              <a:ea typeface="新細明體" panose="02020500000000000000" pitchFamily="18" charset="-120"/>
            </a:endParaRPr>
          </a:p>
          <a:p>
            <a:pPr lvl="1"/>
            <a:r>
              <a:rPr lang="en-US" altLang="zh-TW" i="1" dirty="0">
                <a:ea typeface="新細明體" panose="02020500000000000000" pitchFamily="18" charset="-120"/>
              </a:rPr>
              <a:t>C</a:t>
            </a:r>
            <a:r>
              <a:rPr lang="en-US" altLang="zh-TW" dirty="0">
                <a:ea typeface="新細明體" panose="02020500000000000000" pitchFamily="18" charset="-120"/>
              </a:rPr>
              <a:t>: the solution cost as used before</a:t>
            </a:r>
          </a:p>
          <a:p>
            <a:pPr lvl="1"/>
            <a:r>
              <a:rPr lang="en-US" altLang="zh-TW" i="1" dirty="0">
                <a:ea typeface="新細明體" panose="02020500000000000000" pitchFamily="18" charset="-120"/>
              </a:rPr>
              <a:t>B</a:t>
            </a:r>
            <a:r>
              <a:rPr lang="en-US" altLang="zh-TW" dirty="0">
                <a:ea typeface="新細明體" panose="02020500000000000000" pitchFamily="18" charset="-120"/>
              </a:rPr>
              <a:t>: a measure of balance</a:t>
            </a:r>
          </a:p>
          <a:p>
            <a:pPr lvl="1"/>
            <a:r>
              <a:rPr lang="en-US" altLang="zh-TW" dirty="0" err="1">
                <a:ea typeface="新細明體" panose="02020500000000000000" pitchFamily="18" charset="-120"/>
              </a:rPr>
              <a:t>λ</a:t>
            </a:r>
            <a:r>
              <a:rPr lang="en-US" altLang="zh-TW" dirty="0">
                <a:ea typeface="新細明體" panose="02020500000000000000" pitchFamily="18" charset="-120"/>
              </a:rPr>
              <a:t>: a constant</a:t>
            </a:r>
          </a:p>
          <a:p>
            <a:pPr eaLnBrk="1" hangingPunct="1"/>
            <a:r>
              <a:rPr lang="en-US" altLang="zh-TW" sz="2800" b="1" dirty="0">
                <a:ea typeface="新細明體" panose="02020500000000000000" pitchFamily="18" charset="-120"/>
              </a:rPr>
              <a:t>Annealing schedule</a:t>
            </a:r>
          </a:p>
          <a:p>
            <a:pPr lvl="1"/>
            <a:r>
              <a:rPr lang="en-US" altLang="zh-TW" i="1" dirty="0">
                <a:ea typeface="新細明體" panose="02020500000000000000" pitchFamily="18" charset="-120"/>
              </a:rPr>
              <a:t>T</a:t>
            </a:r>
            <a:r>
              <a:rPr lang="en-US" altLang="zh-TW" i="1" baseline="-25000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i="1" dirty="0">
                <a:ea typeface="新細明體" panose="02020500000000000000" pitchFamily="18" charset="-120"/>
              </a:rPr>
              <a:t>r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n</a:t>
            </a:r>
            <a:r>
              <a:rPr lang="en-US" altLang="zh-TW" i="1" dirty="0">
                <a:ea typeface="新細明體" panose="02020500000000000000" pitchFamily="18" charset="-120"/>
              </a:rPr>
              <a:t>T</a:t>
            </a:r>
            <a:r>
              <a:rPr lang="en-US" altLang="zh-TW" baseline="-25000" dirty="0">
                <a:ea typeface="新細明體" panose="02020500000000000000" pitchFamily="18" charset="-120"/>
              </a:rPr>
              <a:t>0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i="1" dirty="0">
                <a:ea typeface="新細明體" panose="02020500000000000000" pitchFamily="18" charset="-120"/>
              </a:rPr>
              <a:t>r</a:t>
            </a:r>
            <a:r>
              <a:rPr lang="en-US" altLang="zh-TW" dirty="0">
                <a:ea typeface="新細明體" panose="02020500000000000000" pitchFamily="18" charset="-120"/>
              </a:rPr>
              <a:t> = 0.9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At each temperature, either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  1. There are 10 accepted moves/cell on the average, or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  2. # of attempts = 100 * total # of cells.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 system is “frozen” if very low acceptances at 3 consecutive   temperatures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E0E94A7-19C1-4C43-82C6-BBF40A122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951" y="1926771"/>
            <a:ext cx="4987849" cy="2177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928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9867-68BD-2B4B-8149-C954C3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SA-based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9D0D5-92C2-834B-AA4C-E1C50FD8A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zh-TW" dirty="0">
                <a:ea typeface="新細明體" panose="02020500000000000000" pitchFamily="18" charset="-120"/>
              </a:rPr>
              <a:t>An extensive empirical study of Simulated Annealing versus Iterative Improvement Approaches have been studied over the past decades</a:t>
            </a:r>
          </a:p>
          <a:p>
            <a:pPr algn="just" eaLnBrk="1" hangingPunct="1"/>
            <a:r>
              <a:rPr lang="en-US" altLang="zh-TW" dirty="0">
                <a:ea typeface="新細明體" panose="02020500000000000000" pitchFamily="18" charset="-120"/>
              </a:rPr>
              <a:t>Conclusion: SA is a </a:t>
            </a:r>
            <a:r>
              <a:rPr lang="en-US" altLang="zh-TW" i="1" dirty="0">
                <a:ea typeface="新細明體" panose="02020500000000000000" pitchFamily="18" charset="-120"/>
              </a:rPr>
              <a:t>competitive</a:t>
            </a:r>
            <a:r>
              <a:rPr lang="en-US" altLang="zh-TW" dirty="0">
                <a:ea typeface="新細明體" panose="02020500000000000000" pitchFamily="18" charset="-120"/>
              </a:rPr>
              <a:t> approach, getting better solutions than KL for random graphs</a:t>
            </a:r>
          </a:p>
          <a:p>
            <a:pPr algn="just" eaLnBrk="1" hangingPunct="1"/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Remarks:</a:t>
            </a:r>
          </a:p>
          <a:p>
            <a:pPr lvl="1" algn="just" eaLnBrk="1" hangingPunct="1"/>
            <a:r>
              <a:rPr lang="en-US" altLang="zh-TW" dirty="0">
                <a:ea typeface="新細明體" panose="02020500000000000000" pitchFamily="18" charset="-120"/>
              </a:rPr>
              <a:t>Netlists are not random graphs, but sparse graphs with local structure</a:t>
            </a:r>
          </a:p>
          <a:p>
            <a:pPr lvl="1" algn="just" eaLnBrk="1" hangingPunct="1"/>
            <a:r>
              <a:rPr lang="en-US" altLang="zh-TW" dirty="0">
                <a:ea typeface="新細明體" panose="02020500000000000000" pitchFamily="18" charset="-120"/>
              </a:rPr>
              <a:t>SA is too slow. So KL/FM variants are still most popular</a:t>
            </a:r>
          </a:p>
          <a:p>
            <a:pPr lvl="1" algn="just" eaLnBrk="1" hangingPunct="1"/>
            <a:r>
              <a:rPr lang="en-US" altLang="zh-TW" dirty="0">
                <a:ea typeface="新細明體" panose="02020500000000000000" pitchFamily="18" charset="-120"/>
              </a:rPr>
              <a:t>Multiple runs of KL/FM variants with random initial solutions may be preferable to SA</a:t>
            </a:r>
            <a:endParaRPr lang="zh-TW" altLang="en-US" dirty="0">
              <a:ea typeface="新細明體" panose="02020500000000000000" pitchFamily="18" charset="-12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49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E880-5719-904E-B73E-1AA4BDB7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 of Randomness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FE6FA-ACE4-594A-B3FB-F89D463AB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TW" sz="2800" dirty="0">
                <a:ea typeface="新細明體" panose="02020500000000000000" pitchFamily="18" charset="-120"/>
              </a:rPr>
              <a:t>For any partitioning problem:</a:t>
            </a:r>
          </a:p>
          <a:p>
            <a:pPr eaLnBrk="1" hangingPunct="1"/>
            <a:endParaRPr lang="en-US" altLang="zh-TW" sz="280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80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80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80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800" dirty="0">
              <a:ea typeface="新細明體" panose="02020500000000000000" pitchFamily="18" charset="-120"/>
            </a:endParaRPr>
          </a:p>
          <a:p>
            <a:pPr marL="0" indent="0" eaLnBrk="1" hangingPunct="1">
              <a:buNone/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80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800" dirty="0">
                <a:ea typeface="新細明體" panose="02020500000000000000" pitchFamily="18" charset="-120"/>
              </a:rPr>
              <a:t>Suppose solutions are picked randomly</a:t>
            </a:r>
          </a:p>
          <a:p>
            <a:pPr eaLnBrk="1" hangingPunct="1"/>
            <a:r>
              <a:rPr lang="en-US" altLang="zh-TW" sz="2800" dirty="0">
                <a:ea typeface="新細明體" panose="02020500000000000000" pitchFamily="18" charset="-120"/>
              </a:rPr>
              <a:t>If |G|/|A| = r, </a:t>
            </a:r>
            <a:r>
              <a:rPr lang="en-US" altLang="zh-TW" sz="2800" dirty="0" err="1">
                <a:ea typeface="新細明體" panose="02020500000000000000" pitchFamily="18" charset="-120"/>
              </a:rPr>
              <a:t>Pr</a:t>
            </a:r>
            <a:r>
              <a:rPr lang="en-US" altLang="zh-TW" sz="2800" dirty="0">
                <a:ea typeface="新細明體" panose="02020500000000000000" pitchFamily="18" charset="-120"/>
              </a:rPr>
              <a:t>(at least 1 good in 5/r trials) = 1-(1-r)</a:t>
            </a:r>
            <a:r>
              <a:rPr lang="en-US" altLang="zh-TW" sz="2800" baseline="30000" dirty="0">
                <a:ea typeface="新細明體" panose="02020500000000000000" pitchFamily="18" charset="-120"/>
              </a:rPr>
              <a:t>5/r </a:t>
            </a:r>
          </a:p>
          <a:p>
            <a:pPr eaLnBrk="1" hangingPunct="1"/>
            <a:r>
              <a:rPr lang="en-US" altLang="zh-TW" sz="2800" dirty="0">
                <a:ea typeface="新細明體" panose="02020500000000000000" pitchFamily="18" charset="-120"/>
              </a:rPr>
              <a:t>If |G|/|A| = 0.001, </a:t>
            </a:r>
            <a:r>
              <a:rPr lang="en-US" altLang="zh-TW" sz="2800" dirty="0" err="1">
                <a:ea typeface="新細明體" panose="02020500000000000000" pitchFamily="18" charset="-120"/>
              </a:rPr>
              <a:t>Pr</a:t>
            </a:r>
            <a:r>
              <a:rPr lang="en-US" altLang="zh-TW" sz="2800" dirty="0">
                <a:ea typeface="新細明體" panose="02020500000000000000" pitchFamily="18" charset="-120"/>
              </a:rPr>
              <a:t>(at least 1 good in 5000 trials) = 1-(1-0.001)</a:t>
            </a:r>
            <a:r>
              <a:rPr lang="en-US" altLang="zh-TW" sz="2800" baseline="30000" dirty="0">
                <a:ea typeface="新細明體" panose="02020500000000000000" pitchFamily="18" charset="-120"/>
              </a:rPr>
              <a:t>5000</a:t>
            </a:r>
            <a:r>
              <a:rPr lang="en-US" altLang="zh-TW" sz="2800" dirty="0">
                <a:ea typeface="新細明體" panose="02020500000000000000" pitchFamily="18" charset="-120"/>
              </a:rPr>
              <a:t> = 0.9933</a:t>
            </a:r>
            <a:endParaRPr lang="zh-TW" altLang="en-US" sz="2800" dirty="0">
              <a:ea typeface="新細明體" panose="02020500000000000000" pitchFamily="18" charset="-120"/>
            </a:endParaRPr>
          </a:p>
          <a:p>
            <a:endParaRPr lang="en-US" dirty="0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B4B909CE-5CAE-D442-9B1A-BF6C965CD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8" y="2174422"/>
            <a:ext cx="1524000" cy="21145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>
              <a:solidFill>
                <a:schemeClr val="tx2"/>
              </a:solidFill>
              <a:ea typeface="新細明體" panose="02020500000000000000" pitchFamily="18" charset="-120"/>
            </a:endParaRP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40F14B7C-7B45-3A44-B001-4E9DF7630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761797"/>
            <a:ext cx="762000" cy="633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chemeClr val="tx2"/>
                </a:solidFill>
                <a:ea typeface="新細明體" panose="02020500000000000000" pitchFamily="18" charset="-120"/>
              </a:rPr>
              <a:t>G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A811F36B-846B-6C48-96C9-229E8B6EF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7800" y="2282372"/>
            <a:ext cx="3659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tx2"/>
                </a:solidFill>
                <a:ea typeface="新細明體" panose="02020500000000000000" pitchFamily="18" charset="-120"/>
              </a:rPr>
              <a:t>All solutions (state space)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CA21A7B2-6979-DD42-A560-9A277EDD6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725" y="3425372"/>
            <a:ext cx="221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chemeClr val="tx2"/>
                </a:solidFill>
                <a:ea typeface="新細明體" panose="02020500000000000000" pitchFamily="18" charset="-120"/>
              </a:rPr>
              <a:t>Good solutions</a:t>
            </a: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2A3F85BF-E407-AF40-8F05-F7EBD6779F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28988" y="2499860"/>
            <a:ext cx="381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0753D4A7-3D6C-9B44-8854-332CB3013A3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16275" y="3319010"/>
            <a:ext cx="533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F673E9F9-201B-E749-9083-C87261499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5675" y="3501572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chemeClr val="tx2"/>
                </a:solidFill>
                <a:ea typeface="新細明體" panose="02020500000000000000" pitchFamily="18" charset="-12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6905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2F83-D6F4-EC45-8CEE-2AAA5916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8AF99-A389-AC49-8C4D-0C2D985CF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 essential step for reducing algorithm design complexity</a:t>
            </a:r>
          </a:p>
          <a:p>
            <a:pPr lvl="1"/>
            <a:r>
              <a:rPr lang="en-US" dirty="0"/>
              <a:t>Divide and conquer (D&amp;C)</a:t>
            </a:r>
          </a:p>
          <a:p>
            <a:r>
              <a:rPr lang="en-US" b="1" dirty="0"/>
              <a:t>Input</a:t>
            </a:r>
          </a:p>
          <a:p>
            <a:pPr lvl="1"/>
            <a:r>
              <a:rPr lang="en-US" dirty="0"/>
              <a:t>A circuit graph</a:t>
            </a:r>
          </a:p>
          <a:p>
            <a:r>
              <a:rPr lang="en-US" b="1" dirty="0"/>
              <a:t>Output</a:t>
            </a:r>
          </a:p>
          <a:p>
            <a:pPr lvl="1"/>
            <a:r>
              <a:rPr lang="en-US" dirty="0"/>
              <a:t>A set of partitioned subgraphs</a:t>
            </a:r>
          </a:p>
          <a:p>
            <a:r>
              <a:rPr lang="en-US" b="1" dirty="0"/>
              <a:t>Objective</a:t>
            </a:r>
          </a:p>
          <a:p>
            <a:pPr lvl="1"/>
            <a:r>
              <a:rPr lang="en-US" dirty="0"/>
              <a:t>Minimize cross-connection</a:t>
            </a:r>
          </a:p>
          <a:p>
            <a:endParaRPr lang="en-US" dirty="0"/>
          </a:p>
        </p:txBody>
      </p:sp>
      <p:pic>
        <p:nvPicPr>
          <p:cNvPr id="4" name="Picture 4" descr="partition3">
            <a:extLst>
              <a:ext uri="{FF2B5EF4-FFF2-40B4-BE49-F238E27FC236}">
                <a16:creationId xmlns:a16="http://schemas.microsoft.com/office/drawing/2014/main" id="{DE5E0FF4-D307-134B-AF78-FC4F1076B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493" y="2079171"/>
            <a:ext cx="5652307" cy="4518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3382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1FB1-4E2F-2B40-AC9C-FDC4D413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Adding Randomness to KL/FM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8DEB4-10E5-ED45-9389-DAF4982F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zh-TW" dirty="0">
                <a:ea typeface="新細明體" panose="02020500000000000000" pitchFamily="18" charset="-120"/>
              </a:rPr>
              <a:t>In fact, # of good states are extremely few</a:t>
            </a:r>
          </a:p>
          <a:p>
            <a:pPr lvl="1" algn="just"/>
            <a:r>
              <a:rPr lang="en-US" altLang="zh-TW" dirty="0">
                <a:ea typeface="新細明體" panose="02020500000000000000" pitchFamily="18" charset="-120"/>
              </a:rPr>
              <a:t>Therefore, r is extremely small</a:t>
            </a:r>
          </a:p>
          <a:p>
            <a:pPr algn="just" eaLnBrk="1" hangingPunct="1"/>
            <a:r>
              <a:rPr lang="en-US" altLang="zh-TW" dirty="0">
                <a:ea typeface="新細明體" panose="02020500000000000000" pitchFamily="18" charset="-120"/>
              </a:rPr>
              <a:t>Need extremely long time if just picking states randomly</a:t>
            </a:r>
          </a:p>
          <a:p>
            <a:pPr lvl="1" algn="just"/>
            <a:r>
              <a:rPr lang="en-US" altLang="zh-TW" dirty="0">
                <a:ea typeface="新細明體" panose="02020500000000000000" pitchFamily="18" charset="-120"/>
              </a:rPr>
              <a:t>Therefore, we can running KL/FM variants several times with random initial solutions</a:t>
            </a:r>
            <a:endParaRPr lang="zh-TW" altLang="en-US" dirty="0">
              <a:ea typeface="新細明體" panose="02020500000000000000" pitchFamily="18" charset="-120"/>
            </a:endParaRPr>
          </a:p>
          <a:p>
            <a:pPr algn="just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AE3335-8ACC-A440-B1E9-5A19CA2EC560}"/>
              </a:ext>
            </a:extLst>
          </p:cNvPr>
          <p:cNvGrpSpPr/>
          <p:nvPr/>
        </p:nvGrpSpPr>
        <p:grpSpPr>
          <a:xfrm>
            <a:off x="1135063" y="3680392"/>
            <a:ext cx="10048281" cy="2695575"/>
            <a:chOff x="982663" y="3902075"/>
            <a:chExt cx="7627937" cy="2046288"/>
          </a:xfrm>
        </p:grpSpPr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854753EB-82B3-7148-B397-C06FAA99C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>
              <a:off x="982663" y="4195763"/>
              <a:ext cx="549275" cy="1431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b">
              <a:spAutoFit/>
            </a:bodyPr>
            <a:lstStyle>
              <a:lvl1pPr>
                <a:spcBef>
                  <a:spcPct val="20000"/>
                </a:spcBef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>
                  <a:solidFill>
                    <a:schemeClr val="tx2"/>
                  </a:solidFill>
                  <a:ea typeface="新細明體" panose="02020500000000000000" pitchFamily="18" charset="-120"/>
                </a:rPr>
                <a:t>Cut Value</a:t>
              </a:r>
            </a:p>
          </p:txBody>
        </p:sp>
        <p:graphicFrame>
          <p:nvGraphicFramePr>
            <p:cNvPr id="5" name="Object 6">
              <a:extLst>
                <a:ext uri="{FF2B5EF4-FFF2-40B4-BE49-F238E27FC236}">
                  <a16:creationId xmlns:a16="http://schemas.microsoft.com/office/drawing/2014/main" id="{4BE629EF-0024-8244-B963-BD90F47DF83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0841060"/>
                </p:ext>
              </p:extLst>
            </p:nvPr>
          </p:nvGraphicFramePr>
          <p:xfrm>
            <a:off x="1447800" y="4043363"/>
            <a:ext cx="5410200" cy="190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13" name="Chart" r:id="rId3" imgW="4927600" imgH="1917700" progId="MSGraph.Chart.8">
                    <p:embed followColorScheme="full"/>
                  </p:oleObj>
                </mc:Choice>
                <mc:Fallback>
                  <p:oleObj name="Chart" r:id="rId3" imgW="4927600" imgH="1917700" progId="MSGraph.Chart.8">
                    <p:embed followColorScheme="full"/>
                    <p:pic>
                      <p:nvPicPr>
                        <p:cNvPr id="87048" name="Object 6">
                          <a:extLst>
                            <a:ext uri="{FF2B5EF4-FFF2-40B4-BE49-F238E27FC236}">
                              <a16:creationId xmlns:a16="http://schemas.microsoft.com/office/drawing/2014/main" id="{B637CE68-9E64-D840-9450-BB64A0C8BE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800" y="4043363"/>
                          <a:ext cx="5410200" cy="1905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99F6A3AB-BDB5-2C4B-B03B-E1C0B6A92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9513" y="5357813"/>
              <a:ext cx="3810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ED871B28-EF80-3641-946A-234D3124F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0325" y="4198938"/>
              <a:ext cx="20574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CCA312AE-3E6E-824A-A068-C365DAF5F3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5663" y="3902075"/>
              <a:ext cx="26749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>
                  <a:solidFill>
                    <a:schemeClr val="tx2"/>
                  </a:solidFill>
                  <a:ea typeface="新細明體" panose="02020500000000000000" pitchFamily="18" charset="-120"/>
                </a:rPr>
                <a:t>Good Initial States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5CB81340-D8A8-A54A-97E1-1104C0DC5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5450" y="4968875"/>
              <a:ext cx="1878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>
                  <a:solidFill>
                    <a:schemeClr val="tx2"/>
                  </a:solidFill>
                  <a:ea typeface="新細明體" panose="02020500000000000000" pitchFamily="18" charset="-120"/>
                </a:rPr>
                <a:t>Good States</a:t>
              </a: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00D5A4F8-2240-6244-8F40-5BF0265A2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8463" y="5365750"/>
              <a:ext cx="518160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9336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DF31-6709-7A44-8049-4F5EECE1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Tie-breaking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A37AC-DC77-AA45-A34C-90AE9A918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For each vertex, instead of having a gain bucket, a gain vector is used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Gain vector is a sequence of potential gain values corresponding to numbers of possible moves into the future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Therefore, </a:t>
            </a:r>
            <a:r>
              <a:rPr lang="en-US" altLang="zh-TW" dirty="0" err="1">
                <a:ea typeface="新細明體" panose="02020500000000000000" pitchFamily="18" charset="-120"/>
              </a:rPr>
              <a:t>r</a:t>
            </a:r>
            <a:r>
              <a:rPr lang="en-US" altLang="zh-TW" baseline="30000" dirty="0" err="1">
                <a:ea typeface="新細明體" panose="02020500000000000000" pitchFamily="18" charset="-120"/>
              </a:rPr>
              <a:t>th</a:t>
            </a:r>
            <a:r>
              <a:rPr lang="en-US" altLang="zh-TW" dirty="0">
                <a:ea typeface="新細明體" panose="02020500000000000000" pitchFamily="18" charset="-120"/>
              </a:rPr>
              <a:t> entry looks r moves ahead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Time complexity is O(pr), where r is max # of look-ahead moves stored in gain vector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If ties still occur, some researchers observe that LIFO order improves solution quality</a:t>
            </a:r>
            <a:endParaRPr lang="zh-TW" altLang="en-US" dirty="0">
              <a:ea typeface="新細明體" panose="02020500000000000000" pitchFamily="18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68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3935-9EBB-E74E-A3D6-C81E8D81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Partitioning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088DF-E60C-B34B-BA89-ACAFC662B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KL/FM-SA Hybrid: Use KL/FM variant to find a good initial solution for SA, then improve that solution by SA at low temperature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Tabu Search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Genetic Algorithm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Spectral Methods (finding Eigenvectors)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Network Flows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Quadratic Programming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…</a:t>
            </a:r>
            <a:endParaRPr lang="zh-TW" altLang="en-US" dirty="0">
              <a:ea typeface="新細明體" panose="02020500000000000000" pitchFamily="18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99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9F7F-CB57-5D42-8D9E-3C3B7A07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Partitioning Techniques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CB7314-891B-6F4D-ADD1-0F3594CB5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36851"/>
            <a:ext cx="4911854" cy="3967267"/>
          </a:xfrm>
        </p:spPr>
      </p:pic>
      <p:pic>
        <p:nvPicPr>
          <p:cNvPr id="64514" name="Picture 2" descr="PDF] Label Propagation for Hypergraph Partitioning | Semantic Scholar">
            <a:extLst>
              <a:ext uri="{FF2B5EF4-FFF2-40B4-BE49-F238E27FC236}">
                <a16:creationId xmlns:a16="http://schemas.microsoft.com/office/drawing/2014/main" id="{CFFED1A4-65C6-E745-A8D6-67EB7B78E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857" y="1836851"/>
            <a:ext cx="5016941" cy="396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625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064B-8A53-514D-A044-03780304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Coarsening Phase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E8D6AA2-AE89-9A4F-9D41-C1E9BDF12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680" y="3024188"/>
            <a:ext cx="66103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B714F53-15F7-854F-B070-36313521B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30" y="4967287"/>
            <a:ext cx="67056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20A8C2A-7A91-EB47-9B18-660D7FB3F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830" y="1485105"/>
            <a:ext cx="6629400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CD9934-0964-ED42-8935-52ACBB156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6803571" cy="4710113"/>
          </a:xfrm>
        </p:spPr>
        <p:txBody>
          <a:bodyPr>
            <a:normAutofit/>
          </a:bodyPr>
          <a:lstStyle/>
          <a:p>
            <a:r>
              <a:rPr lang="en-US" sz="2600" dirty="0"/>
              <a:t>Edge coarsening</a:t>
            </a:r>
          </a:p>
          <a:p>
            <a:endParaRPr lang="en-US" sz="2600" dirty="0"/>
          </a:p>
          <a:p>
            <a:r>
              <a:rPr lang="en-US" sz="2600" dirty="0"/>
              <a:t>Hyperedge coarsening (HEC)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Modified hyperedge coarsening (MHEC)</a:t>
            </a:r>
          </a:p>
        </p:txBody>
      </p:sp>
    </p:spTree>
    <p:extLst>
      <p:ext uri="{BB962C8B-B14F-4D97-AF65-F5344CB8AC3E}">
        <p14:creationId xmlns:p14="http://schemas.microsoft.com/office/powerpoint/2010/main" val="2077700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FB3B-F3F0-0847-BDEE-F104F23E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Uncoarsening</a:t>
            </a:r>
            <a:r>
              <a:rPr lang="en-US" dirty="0"/>
              <a:t>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D9920-9835-1F4D-B79C-DC21DC52A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ea typeface="新細明體" panose="02020500000000000000" pitchFamily="18" charset="-120"/>
              </a:rPr>
              <a:t>Based on FM with two simplifications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>
                <a:ea typeface="新細明體" panose="02020500000000000000" pitchFamily="18" charset="-120"/>
              </a:rPr>
              <a:t>Limit number of passes to 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>
                <a:ea typeface="新細明體" panose="02020500000000000000" pitchFamily="18" charset="-120"/>
              </a:rPr>
              <a:t>Early-Exit FM (FM-EE), stop each pass if </a:t>
            </a:r>
            <a:r>
              <a:rPr lang="en-US" altLang="zh-TW" i="1" dirty="0">
                <a:ea typeface="新細明體" panose="02020500000000000000" pitchFamily="18" charset="-120"/>
              </a:rPr>
              <a:t>k</a:t>
            </a:r>
            <a:r>
              <a:rPr lang="en-US" altLang="zh-TW" dirty="0">
                <a:ea typeface="新細明體" panose="02020500000000000000" pitchFamily="18" charset="-120"/>
              </a:rPr>
              <a:t> vertex moves do not improve the cut</a:t>
            </a:r>
          </a:p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HER (Hyperedge Refinement)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Move a group of vertices between partitions so that an entire hyperedge is removed from the cut</a:t>
            </a:r>
            <a:endParaRPr lang="zh-TW" altLang="en-US" dirty="0">
              <a:ea typeface="新細明體" panose="02020500000000000000" pitchFamily="18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3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5AF7-53E6-6141-9BA1-E52C91BA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hMETIS</a:t>
            </a:r>
            <a:r>
              <a:rPr lang="en-US" dirty="0"/>
              <a:t> Algorithm: A Mixed Strategy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9D8ABB-35E7-F346-B71C-44AAEDCFC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  <a:hlinkClick r:id="rId2"/>
              </a:rPr>
              <a:t>https://course.ece.cmu.edu/~ee760/760docs/hMetisManual.pdf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2400" b="1" dirty="0">
                <a:ea typeface="新細明體" panose="02020500000000000000" pitchFamily="18" charset="-120"/>
              </a:rPr>
              <a:t>hMETIS-EE</a:t>
            </a:r>
            <a:r>
              <a:rPr lang="en-US" altLang="zh-TW" sz="2400" b="1" baseline="-25000" dirty="0">
                <a:ea typeface="新細明體" panose="02020500000000000000" pitchFamily="18" charset="-120"/>
              </a:rPr>
              <a:t>20</a:t>
            </a:r>
            <a:endParaRPr lang="en-US" altLang="zh-TW" sz="2400" b="1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20 random initial partitions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with 10 runs using HEC for coarsening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with 10 runs using MHEC for coarsening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FM-EE for refinement</a:t>
            </a:r>
          </a:p>
          <a:p>
            <a:pPr eaLnBrk="1" hangingPunct="1"/>
            <a:r>
              <a:rPr lang="en-US" altLang="zh-TW" sz="2400" b="1" dirty="0">
                <a:ea typeface="新細明體" panose="02020500000000000000" pitchFamily="18" charset="-120"/>
              </a:rPr>
              <a:t>hMETIS-FM</a:t>
            </a:r>
            <a:r>
              <a:rPr lang="en-US" altLang="zh-TW" sz="2400" b="1" baseline="-25000" dirty="0">
                <a:ea typeface="新細明體" panose="02020500000000000000" pitchFamily="18" charset="-120"/>
              </a:rPr>
              <a:t>20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20 random initial partitions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with 10 runs using HEC for coarsening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with 10 runs using MHEC for coarsening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FM for refinement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9269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5779-E0DC-8D4C-99C1-7BAA4D31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187A3-26E9-9E44-B52B-4E1C7909B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discussed problems of greedy partitioning algorithms</a:t>
            </a:r>
          </a:p>
          <a:p>
            <a:r>
              <a:rPr lang="en-US" dirty="0"/>
              <a:t>We have discussed simulated annealing (SA) algorithm</a:t>
            </a:r>
          </a:p>
          <a:p>
            <a:r>
              <a:rPr lang="en-US" dirty="0"/>
              <a:t>We have discussed SA-based partitioning algorithm</a:t>
            </a:r>
          </a:p>
          <a:p>
            <a:r>
              <a:rPr lang="en-US" dirty="0"/>
              <a:t>We have discussed multi-level partitioning algorithms </a:t>
            </a:r>
          </a:p>
        </p:txBody>
      </p:sp>
    </p:spTree>
    <p:extLst>
      <p:ext uri="{BB962C8B-B14F-4D97-AF65-F5344CB8AC3E}">
        <p14:creationId xmlns:p14="http://schemas.microsoft.com/office/powerpoint/2010/main" val="268626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3D22-0067-DE4F-9395-F40409AD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 Algorithm: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987D4-400B-C24E-AC21-8D3EFD2D4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TW" sz="2800" dirty="0">
                <a:ea typeface="新細明體" panose="02020500000000000000" pitchFamily="18" charset="-120"/>
              </a:rPr>
              <a:t>1. Pair-wise exchange of nodes to reduce cut size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TW" sz="2800" dirty="0">
                <a:ea typeface="新細明體" panose="02020500000000000000" pitchFamily="18" charset="-120"/>
              </a:rPr>
              <a:t>2. Allow cut size to increase temporarily within a pass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TW" sz="2800" dirty="0">
                <a:ea typeface="新細明體" panose="02020500000000000000" pitchFamily="18" charset="-120"/>
              </a:rPr>
              <a:t>3. Compute the gain of a swap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TW" sz="2800" dirty="0">
                <a:solidFill>
                  <a:schemeClr val="accent2"/>
                </a:solidFill>
                <a:ea typeface="新細明體" panose="02020500000000000000" pitchFamily="18" charset="-120"/>
              </a:rPr>
              <a:t>      Repeat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TW" sz="2800" dirty="0">
                <a:solidFill>
                  <a:schemeClr val="accent2"/>
                </a:solidFill>
                <a:ea typeface="新細明體" panose="02020500000000000000" pitchFamily="18" charset="-120"/>
              </a:rPr>
              <a:t>         Perform a feasible swap of max gain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TW" sz="2800" dirty="0">
                <a:solidFill>
                  <a:schemeClr val="accent2"/>
                </a:solidFill>
                <a:ea typeface="新細明體" panose="02020500000000000000" pitchFamily="18" charset="-120"/>
              </a:rPr>
              <a:t>         Mark swapped nodes “locked”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TW" sz="2800" dirty="0">
                <a:solidFill>
                  <a:schemeClr val="accent2"/>
                </a:solidFill>
                <a:ea typeface="新細明體" panose="02020500000000000000" pitchFamily="18" charset="-120"/>
              </a:rPr>
              <a:t>         Update swap gains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TW" sz="2800" dirty="0">
                <a:solidFill>
                  <a:schemeClr val="accent2"/>
                </a:solidFill>
                <a:ea typeface="新細明體" panose="02020500000000000000" pitchFamily="18" charset="-120"/>
              </a:rPr>
              <a:t>      Until no feasible swap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TW" sz="2800" dirty="0">
                <a:ea typeface="新細明體" panose="02020500000000000000" pitchFamily="18" charset="-120"/>
              </a:rPr>
              <a:t>4. Find max prefix partial sum in gain sequence g</a:t>
            </a:r>
            <a:r>
              <a:rPr lang="en-US" altLang="zh-TW" sz="2800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800" dirty="0">
                <a:ea typeface="新細明體" panose="02020500000000000000" pitchFamily="18" charset="-120"/>
              </a:rPr>
              <a:t>, g</a:t>
            </a:r>
            <a:r>
              <a:rPr lang="en-US" altLang="zh-TW" sz="2800" baseline="-25000" dirty="0">
                <a:ea typeface="新細明體" panose="02020500000000000000" pitchFamily="18" charset="-120"/>
              </a:rPr>
              <a:t>2</a:t>
            </a:r>
            <a:r>
              <a:rPr lang="en-US" altLang="zh-TW" sz="2800" dirty="0">
                <a:ea typeface="新細明體" panose="02020500000000000000" pitchFamily="18" charset="-120"/>
              </a:rPr>
              <a:t>, …, g</a:t>
            </a:r>
            <a:r>
              <a:rPr lang="en-US" altLang="zh-TW" sz="2800" baseline="-25000" dirty="0">
                <a:ea typeface="新細明體" panose="02020500000000000000" pitchFamily="18" charset="-120"/>
              </a:rPr>
              <a:t>m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TW" sz="2800" dirty="0">
                <a:ea typeface="新細明體" panose="02020500000000000000" pitchFamily="18" charset="-120"/>
              </a:rPr>
              <a:t>5. Make corresponding swaps permanent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TW" sz="2800" dirty="0">
                <a:ea typeface="新細明體" panose="02020500000000000000" pitchFamily="18" charset="-120"/>
              </a:rPr>
              <a:t>6. Start another pass if current pass reduces the cut size</a:t>
            </a:r>
            <a:endParaRPr 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FECF7661-6891-FA48-AD54-211EF57D8D48}"/>
              </a:ext>
            </a:extLst>
          </p:cNvPr>
          <p:cNvGrpSpPr>
            <a:grpSpLocks/>
          </p:cNvGrpSpPr>
          <p:nvPr/>
        </p:nvGrpSpPr>
        <p:grpSpPr bwMode="auto">
          <a:xfrm>
            <a:off x="9220200" y="2613025"/>
            <a:ext cx="2133600" cy="1631950"/>
            <a:chOff x="3936" y="1632"/>
            <a:chExt cx="1344" cy="1028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9A4A4FFC-52E7-CC4E-8CE9-66BABA8AF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632"/>
              <a:ext cx="480" cy="336"/>
            </a:xfrm>
            <a:prstGeom prst="ellipse">
              <a:avLst/>
            </a:prstGeom>
            <a:solidFill>
              <a:srgbClr val="FBFAE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CD435CD4-CAFA-2442-AD99-AD349C15F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064"/>
              <a:ext cx="480" cy="336"/>
            </a:xfrm>
            <a:prstGeom prst="ellipse">
              <a:avLst/>
            </a:prstGeom>
            <a:solidFill>
              <a:srgbClr val="FBFAE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4E3DD132-B90B-AC4B-9759-11F45AD19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632"/>
              <a:ext cx="480" cy="336"/>
            </a:xfrm>
            <a:prstGeom prst="ellipse">
              <a:avLst/>
            </a:prstGeom>
            <a:solidFill>
              <a:srgbClr val="FBFAE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DCCA637B-A00F-1C4E-B764-382DD348E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72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BFAE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TW" sz="1600" b="1">
                  <a:ea typeface="新細明體" panose="02020500000000000000" pitchFamily="18" charset="-120"/>
                </a:rPr>
                <a:t>u </a:t>
              </a:r>
              <a:r>
                <a:rPr lang="en-US" altLang="zh-TW" sz="1600" b="1">
                  <a:ea typeface="新細明體" panose="02020500000000000000" pitchFamily="18" charset="-120"/>
                  <a:sym typeface="Symbol" pitchFamily="2" charset="2"/>
                </a:rPr>
                <a:t></a:t>
              </a:r>
              <a:endParaRPr lang="en-US" altLang="zh-TW" sz="1600" b="1">
                <a:ea typeface="新細明體" panose="02020500000000000000" pitchFamily="18" charset="-120"/>
              </a:endParaRP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F3C48544-411C-6848-834B-8C15A44A0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72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BFAE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TW" sz="1600" b="1">
                  <a:ea typeface="新細明體" panose="02020500000000000000" pitchFamily="18" charset="-120"/>
                </a:rPr>
                <a:t>v </a:t>
              </a:r>
              <a:r>
                <a:rPr lang="en-US" altLang="zh-TW" sz="1600" b="1">
                  <a:ea typeface="新細明體" panose="02020500000000000000" pitchFamily="18" charset="-120"/>
                  <a:sym typeface="Symbol" pitchFamily="2" charset="2"/>
                </a:rPr>
                <a:t></a:t>
              </a:r>
              <a:endParaRPr lang="en-US" altLang="zh-TW" sz="1600" b="1">
                <a:ea typeface="新細明體" panose="02020500000000000000" pitchFamily="18" charset="-120"/>
              </a:endParaRPr>
            </a:p>
          </p:txBody>
        </p:sp>
        <p:cxnSp>
          <p:nvCxnSpPr>
            <p:cNvPr id="10" name="AutoShape 10">
              <a:extLst>
                <a:ext uri="{FF2B5EF4-FFF2-40B4-BE49-F238E27FC236}">
                  <a16:creationId xmlns:a16="http://schemas.microsoft.com/office/drawing/2014/main" id="{2417DA0F-117C-814A-A854-8338AB22D873}"/>
                </a:ext>
              </a:extLst>
            </p:cNvPr>
            <p:cNvCxnSpPr>
              <a:cxnSpLocks noChangeShapeType="1"/>
              <a:stCxn id="8" idx="0"/>
              <a:endCxn id="9" idx="0"/>
            </p:cNvCxnSpPr>
            <p:nvPr/>
          </p:nvCxnSpPr>
          <p:spPr bwMode="auto">
            <a:xfrm rot="5400000" flipV="1">
              <a:off x="4607" y="1321"/>
              <a:ext cx="1" cy="816"/>
            </a:xfrm>
            <a:prstGeom prst="curvedConnector3">
              <a:avLst>
                <a:gd name="adj1" fmla="val -29000005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078EC918-46A9-4F4A-ACEC-45770F5F0D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872"/>
              <a:ext cx="1296" cy="576"/>
              <a:chOff x="3936" y="2016"/>
              <a:chExt cx="1296" cy="576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97EAFA0-A563-8747-80D6-37397196C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208"/>
                <a:ext cx="480" cy="336"/>
              </a:xfrm>
              <a:prstGeom prst="ellipse">
                <a:avLst/>
              </a:prstGeom>
              <a:solidFill>
                <a:srgbClr val="FBFAE2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TW" altLang="en-US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4" name="Text Box 13">
                <a:extLst>
                  <a:ext uri="{FF2B5EF4-FFF2-40B4-BE49-F238E27FC236}">
                    <a16:creationId xmlns:a16="http://schemas.microsoft.com/office/drawing/2014/main" id="{6F139F04-5117-AF41-8794-ABB1463E82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2256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BFAE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 altLang="zh-TW" sz="1600" b="1">
                    <a:ea typeface="新細明體" panose="02020500000000000000" pitchFamily="18" charset="-120"/>
                  </a:rPr>
                  <a:t>v </a:t>
                </a:r>
                <a:r>
                  <a:rPr lang="en-US" altLang="zh-TW" sz="1600" b="1">
                    <a:ea typeface="新細明體" panose="02020500000000000000" pitchFamily="18" charset="-120"/>
                    <a:sym typeface="Symbol" pitchFamily="2" charset="2"/>
                  </a:rPr>
                  <a:t></a:t>
                </a:r>
                <a:endParaRPr lang="en-US" altLang="zh-TW" sz="1600" b="1">
                  <a:ea typeface="新細明體" panose="02020500000000000000" pitchFamily="18" charset="-120"/>
                </a:endParaRPr>
              </a:p>
            </p:txBody>
          </p:sp>
          <p:sp>
            <p:nvSpPr>
              <p:cNvPr id="15" name="Text Box 14">
                <a:extLst>
                  <a:ext uri="{FF2B5EF4-FFF2-40B4-BE49-F238E27FC236}">
                    <a16:creationId xmlns:a16="http://schemas.microsoft.com/office/drawing/2014/main" id="{06855545-2BFE-5C40-B93B-D5A36C882F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2256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BFAE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 altLang="zh-TW" sz="1600" b="1">
                    <a:ea typeface="新細明體" panose="02020500000000000000" pitchFamily="18" charset="-120"/>
                  </a:rPr>
                  <a:t>u </a:t>
                </a:r>
                <a:r>
                  <a:rPr lang="en-US" altLang="zh-TW" sz="1600" b="1">
                    <a:ea typeface="新細明體" panose="02020500000000000000" pitchFamily="18" charset="-120"/>
                    <a:sym typeface="Symbol" pitchFamily="2" charset="2"/>
                  </a:rPr>
                  <a:t></a:t>
                </a:r>
                <a:endParaRPr lang="en-US" altLang="zh-TW" sz="1600" b="1">
                  <a:ea typeface="新細明體" panose="02020500000000000000" pitchFamily="18" charset="-120"/>
                </a:endParaRPr>
              </a:p>
            </p:txBody>
          </p:sp>
          <p:sp>
            <p:nvSpPr>
              <p:cNvPr id="16" name="AutoShape 15">
                <a:extLst>
                  <a:ext uri="{FF2B5EF4-FFF2-40B4-BE49-F238E27FC236}">
                    <a16:creationId xmlns:a16="http://schemas.microsoft.com/office/drawing/2014/main" id="{40443FBA-EBF1-5F4B-8F51-1B1E972A7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016"/>
                <a:ext cx="240" cy="192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FBFAE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TW" altLang="en-US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7" name="Line 16">
                <a:extLst>
                  <a:ext uri="{FF2B5EF4-FFF2-40B4-BE49-F238E27FC236}">
                    <a16:creationId xmlns:a16="http://schemas.microsoft.com/office/drawing/2014/main" id="{E272DE0A-D751-424F-85F1-E59A2F87D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72" y="2400"/>
                <a:ext cx="33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" name="Line 17">
                <a:extLst>
                  <a:ext uri="{FF2B5EF4-FFF2-40B4-BE49-F238E27FC236}">
                    <a16:creationId xmlns:a16="http://schemas.microsoft.com/office/drawing/2014/main" id="{FD78DA79-AD57-374D-B1F4-B3FE4B1BB4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8" y="2400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2" name="Text Box 18">
              <a:extLst>
                <a:ext uri="{FF2B5EF4-FFF2-40B4-BE49-F238E27FC236}">
                  <a16:creationId xmlns:a16="http://schemas.microsoft.com/office/drawing/2014/main" id="{090054B0-B8FE-6940-9BCC-A06CA86B9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448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BFAE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TW" sz="1600" b="1">
                  <a:ea typeface="新細明體" panose="02020500000000000000" pitchFamily="18" charset="-120"/>
                </a:rPr>
                <a:t>locked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937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F493-7ADC-F94B-A7EC-BC2720724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 Algorithm: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B512E-7BC1-294B-B476-034950602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Moves are made based on object gain – extended from KL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Object Gain: The amount of change in cut crossings that will occur if an object is moved from its current partition into the other partition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A </a:t>
            </a:r>
            <a:r>
              <a:rPr lang="en-US" altLang="zh-TW" sz="2800" b="1" u="sng" dirty="0">
                <a:ea typeface="新細明體" panose="02020500000000000000" pitchFamily="18" charset="-120"/>
              </a:rPr>
              <a:t>pass</a:t>
            </a:r>
            <a:r>
              <a:rPr lang="en-US" altLang="zh-TW" sz="2800" dirty="0">
                <a:ea typeface="新細明體" panose="02020500000000000000" pitchFamily="18" charset="-120"/>
              </a:rPr>
              <a:t> description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dirty="0">
                <a:solidFill>
                  <a:schemeClr val="accent2"/>
                </a:solidFill>
                <a:ea typeface="新細明體" panose="02020500000000000000" pitchFamily="18" charset="-120"/>
              </a:rPr>
              <a:t>	While there is unlocked object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dirty="0">
                <a:solidFill>
                  <a:schemeClr val="accent2"/>
                </a:solidFill>
                <a:ea typeface="新細明體" panose="02020500000000000000" pitchFamily="18" charset="-120"/>
              </a:rPr>
              <a:t>		1. Each object is assigned a gain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dirty="0">
                <a:solidFill>
                  <a:schemeClr val="accent2"/>
                </a:solidFill>
                <a:ea typeface="新細明體" panose="02020500000000000000" pitchFamily="18" charset="-120"/>
              </a:rPr>
              <a:t>		2. Objects are put into a sorted gain list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dirty="0">
                <a:solidFill>
                  <a:schemeClr val="accent2"/>
                </a:solidFill>
                <a:ea typeface="新細明體" panose="02020500000000000000" pitchFamily="18" charset="-120"/>
              </a:rPr>
              <a:t>		3. The object with the highest gain from the larger of the two sides 	     is selected and moved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dirty="0">
                <a:solidFill>
                  <a:schemeClr val="accent2"/>
                </a:solidFill>
                <a:ea typeface="新細明體" panose="02020500000000000000" pitchFamily="18" charset="-120"/>
              </a:rPr>
              <a:t>		4. The moved object is "locked"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dirty="0">
                <a:solidFill>
                  <a:schemeClr val="accent2"/>
                </a:solidFill>
                <a:ea typeface="新細明體" panose="02020500000000000000" pitchFamily="18" charset="-120"/>
              </a:rPr>
              <a:t>		5. Gains of "touched" objects are recomputed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dirty="0">
                <a:solidFill>
                  <a:schemeClr val="accent2"/>
                </a:solidFill>
                <a:ea typeface="新細明體" panose="02020500000000000000" pitchFamily="18" charset="-120"/>
              </a:rPr>
              <a:t>		6. Gain lists are resorted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3200" dirty="0">
                <a:ea typeface="新細明體" panose="02020500000000000000" pitchFamily="18" charset="-120"/>
              </a:rPr>
              <a:t>Repeat the pass until there is no improvement</a:t>
            </a:r>
            <a:endParaRPr lang="zh-TW" altLang="en-US" sz="3200" dirty="0">
              <a:ea typeface="新細明體" panose="02020500000000000000" pitchFamily="18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06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47CD-E67C-9E4C-B763-BA019D52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Search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1F02-0796-0E4F-8BD9-90853086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Combinatorial optimization problems (like partitioning) can be thought as a State Space Search Problem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A </a:t>
            </a:r>
            <a:r>
              <a:rPr lang="en-US" altLang="zh-TW" u="sng" dirty="0">
                <a:ea typeface="新細明體" panose="02020500000000000000" pitchFamily="18" charset="-120"/>
              </a:rPr>
              <a:t>State</a:t>
            </a:r>
            <a:r>
              <a:rPr lang="en-US" altLang="zh-TW" dirty="0">
                <a:ea typeface="新細明體" panose="02020500000000000000" pitchFamily="18" charset="-120"/>
              </a:rPr>
              <a:t> is just a configuration of the combinatorial objects involved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u="sng" dirty="0">
                <a:ea typeface="新細明體" panose="02020500000000000000" pitchFamily="18" charset="-120"/>
              </a:rPr>
              <a:t>State Space</a:t>
            </a:r>
            <a:r>
              <a:rPr lang="en-US" altLang="zh-TW" dirty="0">
                <a:ea typeface="新細明體" panose="02020500000000000000" pitchFamily="18" charset="-120"/>
              </a:rPr>
              <a:t> is the set of all possible states (configurations)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A </a:t>
            </a:r>
            <a:r>
              <a:rPr lang="en-US" altLang="zh-TW" u="sng" dirty="0">
                <a:ea typeface="新細明體" panose="02020500000000000000" pitchFamily="18" charset="-120"/>
              </a:rPr>
              <a:t>Neighborhood Structure</a:t>
            </a:r>
            <a:r>
              <a:rPr lang="en-US" altLang="zh-TW" dirty="0">
                <a:ea typeface="新細明體" panose="02020500000000000000" pitchFamily="18" charset="-120"/>
              </a:rPr>
              <a:t> is also defined (which states can one go in one step)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There is a cost corresponding to each state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Search for the min (or max) cost state</a:t>
            </a:r>
            <a:endParaRPr lang="zh-TW" altLang="en-US" dirty="0">
              <a:ea typeface="新細明體" panose="02020500000000000000" pitchFamily="18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5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316A-AC13-F941-8F0C-185D47109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5CE4C-352A-AE43-A0AE-073652FAB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A very simple technique for State Space Search Problem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Start from any state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Always move to a neighbor with the min cost (assume minimization problem)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Stop when all neighbors have a higher cost than the current state</a:t>
            </a:r>
            <a:endParaRPr lang="zh-TW" altLang="en-US" dirty="0">
              <a:ea typeface="新細明體" panose="02020500000000000000" pitchFamily="18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82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A08A-B0E1-A646-B5F4-50F6C4CD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Greedy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8580F-E346-EE49-88B9-D49FE3652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Easily get stuck at local minimum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Will obtain non-optimal solutions</a:t>
            </a:r>
          </a:p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Optimal only for convex (or concave for maximization) functions</a:t>
            </a:r>
            <a:endParaRPr lang="zh-TW" altLang="en-US" dirty="0">
              <a:ea typeface="新細明體" panose="02020500000000000000" pitchFamily="18" charset="-12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55FE2-ED94-3940-897C-F8F52B469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896" y="2558243"/>
            <a:ext cx="4075461" cy="26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1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8D1D-CF1C-534B-AAA0-470AFD5D7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Nature of KL and FM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8FA92-455A-2D4D-A007-2EF571779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>
                <a:ea typeface="新細明體" panose="02020500000000000000" pitchFamily="18" charset="-120"/>
              </a:rPr>
              <a:t>KL and FM are </a:t>
            </a:r>
            <a:r>
              <a:rPr lang="en-US" altLang="zh-TW" sz="2800" i="1" dirty="0">
                <a:ea typeface="新細明體" panose="02020500000000000000" pitchFamily="18" charset="-120"/>
              </a:rPr>
              <a:t>almost</a:t>
            </a:r>
            <a:r>
              <a:rPr lang="en-US" altLang="zh-TW" sz="2800" dirty="0">
                <a:ea typeface="新細明體" panose="02020500000000000000" pitchFamily="18" charset="-120"/>
              </a:rPr>
              <a:t> greedy algorithms</a:t>
            </a:r>
          </a:p>
          <a:p>
            <a:pPr eaLnBrk="1" hangingPunct="1"/>
            <a:endParaRPr lang="en-US" altLang="zh-TW" sz="280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80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800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Purely greedy if we consider a pass as a “move”</a:t>
            </a:r>
            <a:endParaRPr lang="zh-TW" altLang="en-US" sz="2800" dirty="0">
              <a:ea typeface="新細明體" panose="02020500000000000000" pitchFamily="18" charset="-120"/>
            </a:endParaRPr>
          </a:p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897DE7-2390-B54C-8ABF-14078AF8308C}"/>
              </a:ext>
            </a:extLst>
          </p:cNvPr>
          <p:cNvGrpSpPr/>
          <p:nvPr/>
        </p:nvGrpSpPr>
        <p:grpSpPr>
          <a:xfrm>
            <a:off x="505083" y="2427855"/>
            <a:ext cx="6998252" cy="2963296"/>
            <a:chOff x="1838325" y="1976438"/>
            <a:chExt cx="4105275" cy="1738312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4C0DC521-1334-3D40-9093-76656FB9828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 rot="10800000">
              <a:off x="1838325" y="2179638"/>
              <a:ext cx="458788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b">
              <a:spAutoFit/>
            </a:bodyPr>
            <a:lstStyle>
              <a:lvl1pPr>
                <a:spcBef>
                  <a:spcPct val="20000"/>
                </a:spcBef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solidFill>
                    <a:schemeClr val="tx2"/>
                  </a:solidFill>
                  <a:ea typeface="新細明體" panose="02020500000000000000" pitchFamily="18" charset="-120"/>
                </a:rPr>
                <a:t>Cut Value</a:t>
              </a:r>
            </a:p>
          </p:txBody>
        </p:sp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BCA8EB07-00F3-3545-9F40-821F663580A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635375" y="3348038"/>
              <a:ext cx="11366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solidFill>
                    <a:schemeClr val="tx2"/>
                  </a:solidFill>
                  <a:ea typeface="新細明體" panose="02020500000000000000" pitchFamily="18" charset="-120"/>
                </a:rPr>
                <a:t>Partitions</a:t>
              </a:r>
            </a:p>
          </p:txBody>
        </p:sp>
        <p:graphicFrame>
          <p:nvGraphicFramePr>
            <p:cNvPr id="6" name="Object 7">
              <a:extLst>
                <a:ext uri="{FF2B5EF4-FFF2-40B4-BE49-F238E27FC236}">
                  <a16:creationId xmlns:a16="http://schemas.microsoft.com/office/drawing/2014/main" id="{3E05D4A8-B0B3-F643-B389-3F4D440131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36788" y="2122488"/>
            <a:ext cx="3706812" cy="1306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01" name="Chart" r:id="rId3" imgW="4927600" imgH="1917700" progId="MSGraph.Chart.8">
                    <p:embed followColorScheme="full"/>
                  </p:oleObj>
                </mc:Choice>
                <mc:Fallback>
                  <p:oleObj name="Chart" r:id="rId3" imgW="4927600" imgH="1917700" progId="MSGraph.Chart.8">
                    <p:embed followColorScheme="full"/>
                    <p:pic>
                      <p:nvPicPr>
                        <p:cNvPr id="72713" name="Object 7">
                          <a:extLst>
                            <a:ext uri="{FF2B5EF4-FFF2-40B4-BE49-F238E27FC236}">
                              <a16:creationId xmlns:a16="http://schemas.microsoft.com/office/drawing/2014/main" id="{2945FEAE-564B-C04A-85C3-8BFB2089F4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6788" y="2122488"/>
                          <a:ext cx="3706812" cy="1306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16C46011-1AB1-9C4E-9D8A-4D1A84E954C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908300" y="1976438"/>
              <a:ext cx="901700" cy="3857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solidFill>
                    <a:schemeClr val="tx2"/>
                  </a:solidFill>
                  <a:ea typeface="新細明體" panose="02020500000000000000" pitchFamily="18" charset="-120"/>
                </a:rPr>
                <a:t>Pass 1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46182C50-B510-2F4B-8514-48309849097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760913" y="1981200"/>
              <a:ext cx="901700" cy="3857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solidFill>
                    <a:schemeClr val="tx2"/>
                  </a:solidFill>
                  <a:ea typeface="新細明體" panose="02020500000000000000" pitchFamily="18" charset="-120"/>
                </a:rPr>
                <a:t>Pass 2</a:t>
              </a:r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D919720E-F53A-2E46-8FC4-76BEC525D7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857325">
              <a:off x="2360613" y="2232025"/>
              <a:ext cx="246062" cy="209550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2147483646 w 21600"/>
                <a:gd name="T11" fmla="*/ 214748364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0069" y="9000"/>
                  </a:moveTo>
                  <a:cubicBezTo>
                    <a:pt x="19208" y="4561"/>
                    <a:pt x="15321" y="1357"/>
                    <a:pt x="10800" y="1357"/>
                  </a:cubicBezTo>
                  <a:cubicBezTo>
                    <a:pt x="5584" y="1357"/>
                    <a:pt x="1357" y="5584"/>
                    <a:pt x="1357" y="10800"/>
                  </a:cubicBezTo>
                  <a:cubicBezTo>
                    <a:pt x="1357" y="10900"/>
                    <a:pt x="1358" y="11000"/>
                    <a:pt x="1361" y="11100"/>
                  </a:cubicBezTo>
                  <a:lnTo>
                    <a:pt x="5" y="11143"/>
                  </a:lnTo>
                  <a:cubicBezTo>
                    <a:pt x="1" y="11029"/>
                    <a:pt x="0" y="1091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5970" y="0"/>
                    <a:pt x="20416" y="3665"/>
                    <a:pt x="21401" y="8741"/>
                  </a:cubicBezTo>
                  <a:lnTo>
                    <a:pt x="24052" y="8226"/>
                  </a:lnTo>
                  <a:lnTo>
                    <a:pt x="21380" y="12187"/>
                  </a:lnTo>
                  <a:lnTo>
                    <a:pt x="17419" y="9514"/>
                  </a:lnTo>
                  <a:lnTo>
                    <a:pt x="20069" y="9000"/>
                  </a:lnTo>
                  <a:close/>
                </a:path>
              </a:pathLst>
            </a:custGeom>
            <a:solidFill>
              <a:schemeClr val="tx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2E6B566C-ACE4-3845-81C4-E28879D8C7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730020">
              <a:off x="2644775" y="2336800"/>
              <a:ext cx="228600" cy="209550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2147483646 w 21600"/>
                <a:gd name="T11" fmla="*/ 214748364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0069" y="9000"/>
                  </a:moveTo>
                  <a:cubicBezTo>
                    <a:pt x="19208" y="4561"/>
                    <a:pt x="15321" y="1357"/>
                    <a:pt x="10800" y="1357"/>
                  </a:cubicBezTo>
                  <a:cubicBezTo>
                    <a:pt x="5584" y="1357"/>
                    <a:pt x="1357" y="5584"/>
                    <a:pt x="1357" y="10800"/>
                  </a:cubicBezTo>
                  <a:cubicBezTo>
                    <a:pt x="1357" y="10900"/>
                    <a:pt x="1358" y="11000"/>
                    <a:pt x="1361" y="11100"/>
                  </a:cubicBezTo>
                  <a:lnTo>
                    <a:pt x="5" y="11143"/>
                  </a:lnTo>
                  <a:cubicBezTo>
                    <a:pt x="1" y="11029"/>
                    <a:pt x="0" y="1091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5970" y="0"/>
                    <a:pt x="20416" y="3665"/>
                    <a:pt x="21401" y="8741"/>
                  </a:cubicBezTo>
                  <a:lnTo>
                    <a:pt x="24052" y="8226"/>
                  </a:lnTo>
                  <a:lnTo>
                    <a:pt x="21380" y="12187"/>
                  </a:lnTo>
                  <a:lnTo>
                    <a:pt x="17419" y="9514"/>
                  </a:lnTo>
                  <a:lnTo>
                    <a:pt x="20069" y="9000"/>
                  </a:lnTo>
                  <a:close/>
                </a:path>
              </a:pathLst>
            </a:custGeom>
            <a:solidFill>
              <a:schemeClr val="tx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AutoShape 12">
              <a:extLst>
                <a:ext uri="{FF2B5EF4-FFF2-40B4-BE49-F238E27FC236}">
                  <a16:creationId xmlns:a16="http://schemas.microsoft.com/office/drawing/2014/main" id="{F8205E12-CF7A-434E-A9A7-F4038B4E09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302544">
              <a:off x="2873375" y="2492375"/>
              <a:ext cx="230188" cy="20796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2147483646 w 21600"/>
                <a:gd name="T11" fmla="*/ 214748364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0069" y="9000"/>
                  </a:moveTo>
                  <a:cubicBezTo>
                    <a:pt x="19208" y="4561"/>
                    <a:pt x="15321" y="1357"/>
                    <a:pt x="10800" y="1357"/>
                  </a:cubicBezTo>
                  <a:cubicBezTo>
                    <a:pt x="5584" y="1357"/>
                    <a:pt x="1357" y="5584"/>
                    <a:pt x="1357" y="10800"/>
                  </a:cubicBezTo>
                  <a:cubicBezTo>
                    <a:pt x="1357" y="10900"/>
                    <a:pt x="1358" y="11000"/>
                    <a:pt x="1361" y="11100"/>
                  </a:cubicBezTo>
                  <a:lnTo>
                    <a:pt x="5" y="11143"/>
                  </a:lnTo>
                  <a:cubicBezTo>
                    <a:pt x="1" y="11029"/>
                    <a:pt x="0" y="1091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5970" y="0"/>
                    <a:pt x="20416" y="3665"/>
                    <a:pt x="21401" y="8741"/>
                  </a:cubicBezTo>
                  <a:lnTo>
                    <a:pt x="24052" y="8226"/>
                  </a:lnTo>
                  <a:lnTo>
                    <a:pt x="21380" y="12187"/>
                  </a:lnTo>
                  <a:lnTo>
                    <a:pt x="17419" y="9514"/>
                  </a:lnTo>
                  <a:lnTo>
                    <a:pt x="20069" y="9000"/>
                  </a:lnTo>
                  <a:close/>
                </a:path>
              </a:pathLst>
            </a:custGeom>
            <a:solidFill>
              <a:schemeClr val="tx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9DC2D874-E013-F44A-B0C0-A4653FD0439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598863" y="2846388"/>
              <a:ext cx="522287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Line 25">
              <a:extLst>
                <a:ext uri="{FF2B5EF4-FFF2-40B4-BE49-F238E27FC236}">
                  <a16:creationId xmlns:a16="http://schemas.microsoft.com/office/drawing/2014/main" id="{404BA889-A8AA-5F4B-A05F-957E38D064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748213" y="3030538"/>
              <a:ext cx="114776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Line 38">
              <a:extLst>
                <a:ext uri="{FF2B5EF4-FFF2-40B4-BE49-F238E27FC236}">
                  <a16:creationId xmlns:a16="http://schemas.microsoft.com/office/drawing/2014/main" id="{1A98AFB2-6409-C444-8E91-93012D2FE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2133600"/>
              <a:ext cx="0" cy="1143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D5D658D-CBC6-7A48-8644-85937937E1B8}"/>
              </a:ext>
            </a:extLst>
          </p:cNvPr>
          <p:cNvGrpSpPr/>
          <p:nvPr/>
        </p:nvGrpSpPr>
        <p:grpSpPr>
          <a:xfrm>
            <a:off x="8960168" y="2081695"/>
            <a:ext cx="2584462" cy="2518315"/>
            <a:chOff x="9499552" y="2313284"/>
            <a:chExt cx="1736725" cy="1692275"/>
          </a:xfrm>
        </p:grpSpPr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D7582EB9-BC1B-0946-BDE8-C7B373966F5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0298065" y="2313284"/>
              <a:ext cx="0" cy="636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Oval 28">
              <a:extLst>
                <a:ext uri="{FF2B5EF4-FFF2-40B4-BE49-F238E27FC236}">
                  <a16:creationId xmlns:a16="http://schemas.microsoft.com/office/drawing/2014/main" id="{00AAAD21-C506-DB44-AC22-153A440AD74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936115" y="2414884"/>
              <a:ext cx="304800" cy="3651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62712ED2-8307-2F44-A12C-87C9DBBAE30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402840" y="2462509"/>
              <a:ext cx="304800" cy="3651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  <a:ea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0A06D9C5-0C53-7244-9A74-EFDE1E5D78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99552" y="2345034"/>
              <a:ext cx="1539875" cy="5778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33" name="Oval 31">
              <a:extLst>
                <a:ext uri="{FF2B5EF4-FFF2-40B4-BE49-F238E27FC236}">
                  <a16:creationId xmlns:a16="http://schemas.microsoft.com/office/drawing/2014/main" id="{91CCA44F-B776-574B-A27F-3E3CDEEF19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15427" y="3367384"/>
              <a:ext cx="1539875" cy="5778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2C338CD3-C02E-EA43-9946-901ABEB54E0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0294890" y="3341984"/>
              <a:ext cx="3175" cy="66357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Oval 33">
              <a:extLst>
                <a:ext uri="{FF2B5EF4-FFF2-40B4-BE49-F238E27FC236}">
                  <a16:creationId xmlns:a16="http://schemas.microsoft.com/office/drawing/2014/main" id="{61C6A4EA-AC84-FB4C-A7CB-47A924B941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934527" y="3453109"/>
              <a:ext cx="304800" cy="3651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  <a:ea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7B199E91-9FB1-F74F-A836-7656E588C4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398077" y="3502322"/>
              <a:ext cx="307975" cy="3651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600">
                  <a:solidFill>
                    <a:schemeClr val="tx2"/>
                  </a:solidFill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37" name="AutoShape 35">
              <a:extLst>
                <a:ext uri="{FF2B5EF4-FFF2-40B4-BE49-F238E27FC236}">
                  <a16:creationId xmlns:a16="http://schemas.microsoft.com/office/drawing/2014/main" id="{712564A7-3733-CB4F-B65B-189BA6BE68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45677" y="3013372"/>
              <a:ext cx="155575" cy="260350"/>
            </a:xfrm>
            <a:prstGeom prst="downArrow">
              <a:avLst>
                <a:gd name="adj1" fmla="val 50000"/>
                <a:gd name="adj2" fmla="val 52993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38" name="AutoShape 36">
              <a:extLst>
                <a:ext uri="{FF2B5EF4-FFF2-40B4-BE49-F238E27FC236}">
                  <a16:creationId xmlns:a16="http://schemas.microsoft.com/office/drawing/2014/main" id="{5FE14FDE-CE6C-DC4E-B094-C063E2AC78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12340" y="3018134"/>
              <a:ext cx="157162" cy="261938"/>
            </a:xfrm>
            <a:prstGeom prst="downArrow">
              <a:avLst>
                <a:gd name="adj1" fmla="val 50000"/>
                <a:gd name="adj2" fmla="val 64584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39" name="Text Box 37">
              <a:extLst>
                <a:ext uri="{FF2B5EF4-FFF2-40B4-BE49-F238E27FC236}">
                  <a16:creationId xmlns:a16="http://schemas.microsoft.com/office/drawing/2014/main" id="{39827D84-8E5B-9F4F-9194-77CBE19BFD9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0493327" y="2954634"/>
              <a:ext cx="742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solidFill>
                    <a:schemeClr val="tx2"/>
                  </a:solidFill>
                  <a:ea typeface="新細明體" panose="02020500000000000000" pitchFamily="18" charset="-120"/>
                </a:rPr>
                <a:t>Move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269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D0E34-B95F-7C49-84CD-0C5811C0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 (SA)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835A5-BA77-E644-B95E-1393F1C3A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Very general search technique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Try to avoid being trapped in local minimum by making probabilistic moves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Popularize as a heuristic for optimization by: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Kirkpatrick, </a:t>
            </a:r>
            <a:r>
              <a:rPr lang="en-US" altLang="zh-TW" dirty="0" err="1">
                <a:ea typeface="新細明體" panose="02020500000000000000" pitchFamily="18" charset="-120"/>
              </a:rPr>
              <a:t>Gelatt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 err="1">
                <a:ea typeface="新細明體" panose="02020500000000000000" pitchFamily="18" charset="-120"/>
              </a:rPr>
              <a:t>Vecchi</a:t>
            </a:r>
            <a:r>
              <a:rPr lang="en-US" altLang="zh-TW" dirty="0">
                <a:ea typeface="新細明體" panose="02020500000000000000" pitchFamily="18" charset="-120"/>
              </a:rPr>
              <a:t>, “Optimization by Simulated Annealing”, Science, 220(4598):498-516, May 1983</a:t>
            </a:r>
            <a:endParaRPr lang="zh-TW" altLang="en-US" dirty="0">
              <a:ea typeface="新細明體" panose="02020500000000000000" pitchFamily="18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18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5931</TotalTime>
  <Words>1512</Words>
  <Application>Microsoft Macintosh PowerPoint</Application>
  <PresentationFormat>Widescreen</PresentationFormat>
  <Paragraphs>235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Monotype Sorts</vt:lpstr>
      <vt:lpstr>Symbol</vt:lpstr>
      <vt:lpstr>Times New Roman</vt:lpstr>
      <vt:lpstr>Wingdings</vt:lpstr>
      <vt:lpstr>Office Theme</vt:lpstr>
      <vt:lpstr>Microsoft Graph 2000 Chart</vt:lpstr>
      <vt:lpstr>Lecture 5: Circuit Partitioning – III </vt:lpstr>
      <vt:lpstr>Circuit Partition</vt:lpstr>
      <vt:lpstr>KL Algorithm: Recap</vt:lpstr>
      <vt:lpstr>FM Algorithm: Recap</vt:lpstr>
      <vt:lpstr>State Space Search Problem</vt:lpstr>
      <vt:lpstr>Greedy Algorithm</vt:lpstr>
      <vt:lpstr>Problem with Greedy Algorithm</vt:lpstr>
      <vt:lpstr>Greedy Nature of KL and FM</vt:lpstr>
      <vt:lpstr>Simulated Annealing (SA) Algorithm</vt:lpstr>
      <vt:lpstr>Basic Ideas of SA</vt:lpstr>
      <vt:lpstr>Basic Ideas of SA (cont’d)</vt:lpstr>
      <vt:lpstr>Things to Consider in SA</vt:lpstr>
      <vt:lpstr>SA Algorithm Pseudocode</vt:lpstr>
      <vt:lpstr>Common Cooling Schedules</vt:lpstr>
      <vt:lpstr>Basic SA Algorithm Structure</vt:lpstr>
      <vt:lpstr>SA-based Partitioning Algorithm</vt:lpstr>
      <vt:lpstr>SA-based Partitioning Algorithm (cont’d)</vt:lpstr>
      <vt:lpstr>Evaluation of SA-based Partitioning</vt:lpstr>
      <vt:lpstr>The Use of Randomness</vt:lpstr>
      <vt:lpstr>Adding Randomness to KL/FM</vt:lpstr>
      <vt:lpstr>Tie-breaking Strategy</vt:lpstr>
      <vt:lpstr>Other Partitioning Approaches</vt:lpstr>
      <vt:lpstr>Multilevel Partitioning Techniques</vt:lpstr>
      <vt:lpstr>Coarsening Phase</vt:lpstr>
      <vt:lpstr>Uncoarsening Phase</vt:lpstr>
      <vt:lpstr>hMETIS Algorithm: A Mixed Strategy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Pao-I Chen</dc:creator>
  <cp:lastModifiedBy>Huang, Tsung-Wei</cp:lastModifiedBy>
  <cp:revision>1598</cp:revision>
  <dcterms:created xsi:type="dcterms:W3CDTF">2021-01-05T18:50:35Z</dcterms:created>
  <dcterms:modified xsi:type="dcterms:W3CDTF">2022-08-07T21:49:17Z</dcterms:modified>
</cp:coreProperties>
</file>