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613" r:id="rId2"/>
    <p:sldId id="636" r:id="rId3"/>
    <p:sldId id="668" r:id="rId4"/>
    <p:sldId id="1702" r:id="rId5"/>
    <p:sldId id="1703" r:id="rId6"/>
    <p:sldId id="1704" r:id="rId7"/>
    <p:sldId id="1705" r:id="rId8"/>
    <p:sldId id="1706" r:id="rId9"/>
    <p:sldId id="1707" r:id="rId10"/>
    <p:sldId id="1708" r:id="rId11"/>
    <p:sldId id="1709" r:id="rId12"/>
    <p:sldId id="1710" r:id="rId13"/>
    <p:sldId id="1711" r:id="rId14"/>
    <p:sldId id="1712" r:id="rId15"/>
    <p:sldId id="1713" r:id="rId16"/>
    <p:sldId id="1714" r:id="rId17"/>
    <p:sldId id="1715" r:id="rId18"/>
    <p:sldId id="1716" r:id="rId19"/>
    <p:sldId id="1717" r:id="rId20"/>
    <p:sldId id="1718" r:id="rId21"/>
    <p:sldId id="1719" r:id="rId22"/>
    <p:sldId id="1720" r:id="rId23"/>
    <p:sldId id="1721" r:id="rId24"/>
    <p:sldId id="1722" r:id="rId25"/>
    <p:sldId id="1723" r:id="rId26"/>
    <p:sldId id="1724" r:id="rId27"/>
    <p:sldId id="1725" r:id="rId28"/>
    <p:sldId id="1726" r:id="rId29"/>
    <p:sldId id="1727" r:id="rId30"/>
    <p:sldId id="1728" r:id="rId31"/>
    <p:sldId id="1729" r:id="rId32"/>
    <p:sldId id="1731" r:id="rId33"/>
    <p:sldId id="1732" r:id="rId34"/>
    <p:sldId id="1733" r:id="rId35"/>
    <p:sldId id="173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00"/>
    <a:srgbClr val="BDDAE1"/>
    <a:srgbClr val="FFFFFF"/>
    <a:srgbClr val="D7E9ED"/>
    <a:srgbClr val="95C5CF"/>
    <a:srgbClr val="4A94A4"/>
    <a:srgbClr val="428592"/>
    <a:srgbClr val="26525B"/>
    <a:srgbClr val="265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0379"/>
  </p:normalViewPr>
  <p:slideViewPr>
    <p:cSldViewPr snapToGrid="0">
      <p:cViewPr varScale="1">
        <p:scale>
          <a:sx n="204" d="100"/>
          <a:sy n="204" d="100"/>
        </p:scale>
        <p:origin x="896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5F3FB-58FD-0F48-919A-622FB0569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B1E22A-55EA-A441-8F44-A6473C435661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pload.wikimedia.org/wikipedia/commons/8/8c/Standard_deviation_diagram.sv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608013"/>
            <a:ext cx="10401300" cy="126433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Lecture 16: Timing Analysis –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0873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Tsung-Wei (TW) Huang 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577B-05F9-B942-BD3A-D27E18ED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Analysis: Basic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7906-BD0F-D042-B8C2-F5828BDD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know</a:t>
            </a:r>
            <a:r>
              <a:rPr lang="en-US" dirty="0">
                <a:solidFill>
                  <a:srgbClr val="FF0000"/>
                </a:solidFill>
              </a:rPr>
              <a:t> clock cycle</a:t>
            </a:r>
            <a:r>
              <a:rPr lang="en-US" dirty="0"/>
              <a:t>:  e.g., 1GHz clock, cycle = 1ns</a:t>
            </a:r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A14F41-8ED9-6241-892E-7EB5144B7117}"/>
              </a:ext>
            </a:extLst>
          </p:cNvPr>
          <p:cNvGrpSpPr/>
          <p:nvPr/>
        </p:nvGrpSpPr>
        <p:grpSpPr>
          <a:xfrm>
            <a:off x="1424227" y="2183117"/>
            <a:ext cx="8870090" cy="3962982"/>
            <a:chOff x="1292705" y="2333429"/>
            <a:chExt cx="7281516" cy="3253238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DAF70B8E-6CE4-334B-96B2-65C1099A8C90}"/>
                </a:ext>
              </a:extLst>
            </p:cNvPr>
            <p:cNvSpPr/>
            <p:nvPr/>
          </p:nvSpPr>
          <p:spPr>
            <a:xfrm>
              <a:off x="5344685" y="2396928"/>
              <a:ext cx="2319866" cy="2370667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5017436-54C8-A34E-A47A-650214226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861" y="2446591"/>
              <a:ext cx="711912" cy="10843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Logic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8AC6551-E828-2C4A-A220-EE40AC99D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164" y="2429103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E80D983-E275-4245-9C37-3EA86B87C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5618" y="2456591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0F495FF-6C18-1649-A5B7-538F18A808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289065" y="3471800"/>
              <a:ext cx="1044838" cy="3010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Flip Flops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C56C5E5A-70A0-D144-A6B1-C171FD74EF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901262" y="3431817"/>
              <a:ext cx="1044838" cy="3010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Flip Flops</a:t>
              </a: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F6383EE-CFE9-6544-9F61-9DA60C760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893" y="4543194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A4DD0A8-69E1-D542-B230-8D249C7F3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091" y="4581928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BE8B132-9FE8-5B46-9AF0-D2D2C149F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909" y="4735070"/>
              <a:ext cx="787162" cy="38733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629" y="309"/>
                </a:cxn>
                <a:cxn ang="0">
                  <a:pos x="629" y="0"/>
                </a:cxn>
              </a:cxnLst>
              <a:rect l="0" t="0" r="r" b="b"/>
              <a:pathLst>
                <a:path w="630" h="310">
                  <a:moveTo>
                    <a:pt x="0" y="309"/>
                  </a:moveTo>
                  <a:lnTo>
                    <a:pt x="629" y="309"/>
                  </a:lnTo>
                  <a:lnTo>
                    <a:pt x="629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99F9B46-BC80-E84C-A767-B15B5C281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115" y="4783091"/>
              <a:ext cx="3613447" cy="347351"/>
            </a:xfrm>
            <a:custGeom>
              <a:avLst/>
              <a:gdLst/>
              <a:ahLst/>
              <a:cxnLst>
                <a:cxn ang="0">
                  <a:pos x="0" y="277"/>
                </a:cxn>
                <a:cxn ang="0">
                  <a:pos x="2891" y="277"/>
                </a:cxn>
                <a:cxn ang="0">
                  <a:pos x="2891" y="0"/>
                </a:cxn>
              </a:cxnLst>
              <a:rect l="0" t="0" r="r" b="b"/>
              <a:pathLst>
                <a:path w="2892" h="278">
                  <a:moveTo>
                    <a:pt x="0" y="277"/>
                  </a:moveTo>
                  <a:lnTo>
                    <a:pt x="2891" y="277"/>
                  </a:lnTo>
                  <a:lnTo>
                    <a:pt x="2891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CA799417-3FA0-0748-8200-5E69C648A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084" y="2633995"/>
              <a:ext cx="719667" cy="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4F6E022C-060D-AB49-B1D2-3B6E623DD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027" y="3035589"/>
              <a:ext cx="523525" cy="125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44834315-3BD9-464D-A367-FDE3D5037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9084" y="3438433"/>
              <a:ext cx="372533" cy="8467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D589669-88C9-B840-9414-3C086E80F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521" y="3848493"/>
              <a:ext cx="402896" cy="4702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B1FE2B60-1C12-D749-A97D-A4E2F06D8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3283" y="4615195"/>
              <a:ext cx="717002" cy="319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EDF40BCF-06F3-124F-9695-DD9BC3E0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706" y="3865985"/>
              <a:ext cx="223707" cy="6800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1A3B4FE1-F88B-AE41-AF4C-8780F367D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8217" y="2617062"/>
              <a:ext cx="884910" cy="695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4127FDF-FCD2-1645-B859-76D2160B5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8119" y="3013236"/>
              <a:ext cx="629729" cy="1250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1CA81C35-74C9-6E45-882D-CA30BECF8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98417" y="3403703"/>
              <a:ext cx="569556" cy="1006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B13AFF81-EE21-164B-BC74-61B57E979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3316" y="3733542"/>
              <a:ext cx="223707" cy="7811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68A586B8-DB03-E046-B773-506E327A87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5617" y="4589794"/>
              <a:ext cx="1363134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7162CA47-B53D-D842-9B4E-898F97EF5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6084" y="3793927"/>
              <a:ext cx="584200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D0902F50-0839-7845-AEE3-451D93D9758B}"/>
                </a:ext>
              </a:extLst>
            </p:cNvPr>
            <p:cNvSpPr/>
            <p:nvPr/>
          </p:nvSpPr>
          <p:spPr>
            <a:xfrm>
              <a:off x="5335717" y="3169410"/>
              <a:ext cx="2435454" cy="787753"/>
            </a:xfrm>
            <a:prstGeom prst="rightArrow">
              <a:avLst/>
            </a:prstGeom>
            <a:solidFill>
              <a:srgbClr val="FF9999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Longest delay &lt;1ns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B7033CF-D77C-3741-AD46-2CFD3AC51D4B}"/>
                </a:ext>
              </a:extLst>
            </p:cNvPr>
            <p:cNvGrpSpPr/>
            <p:nvPr/>
          </p:nvGrpSpPr>
          <p:grpSpPr>
            <a:xfrm>
              <a:off x="2585971" y="4214387"/>
              <a:ext cx="1232000" cy="1372280"/>
              <a:chOff x="1871987" y="3400196"/>
              <a:chExt cx="1232000" cy="137228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CD23BBC-E7EF-1B4D-A75A-B0ABD8377C44}"/>
                  </a:ext>
                </a:extLst>
              </p:cNvPr>
              <p:cNvGrpSpPr/>
              <p:nvPr/>
            </p:nvGrpSpPr>
            <p:grpSpPr>
              <a:xfrm>
                <a:off x="1871987" y="3585077"/>
                <a:ext cx="1225550" cy="1101246"/>
                <a:chOff x="979792" y="2670379"/>
                <a:chExt cx="1225550" cy="1557337"/>
              </a:xfrm>
            </p:grpSpPr>
            <p:sp>
              <p:nvSpPr>
                <p:cNvPr id="37" name="Line 82">
                  <a:extLst>
                    <a:ext uri="{FF2B5EF4-FFF2-40B4-BE49-F238E27FC236}">
                      <a16:creationId xmlns:a16="http://schemas.microsoft.com/office/drawing/2014/main" id="{F3EA6953-602C-5C41-990B-646436CF4A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79792" y="2679904"/>
                  <a:ext cx="0" cy="1547812"/>
                </a:xfrm>
                <a:prstGeom prst="line">
                  <a:avLst/>
                </a:prstGeom>
                <a:noFill/>
                <a:ln w="38100" cap="rnd" cmpd="sng">
                  <a:solidFill>
                    <a:srgbClr val="3333CC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Line 83">
                  <a:extLst>
                    <a:ext uri="{FF2B5EF4-FFF2-40B4-BE49-F238E27FC236}">
                      <a16:creationId xmlns:a16="http://schemas.microsoft.com/office/drawing/2014/main" id="{A7ECAC10-8653-304C-A532-42FA657B01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05342" y="2670379"/>
                  <a:ext cx="0" cy="1538287"/>
                </a:xfrm>
                <a:prstGeom prst="line">
                  <a:avLst/>
                </a:prstGeom>
                <a:noFill/>
                <a:ln w="38100" cap="rnd" cmpd="sng">
                  <a:solidFill>
                    <a:srgbClr val="3333CC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173EE7E-6ECD-0C45-BE11-80A3DDA673DE}"/>
                  </a:ext>
                </a:extLst>
              </p:cNvPr>
              <p:cNvGrpSpPr/>
              <p:nvPr/>
            </p:nvGrpSpPr>
            <p:grpSpPr>
              <a:xfrm>
                <a:off x="1876749" y="3960537"/>
                <a:ext cx="1227238" cy="388176"/>
                <a:chOff x="984554" y="3365704"/>
                <a:chExt cx="1227238" cy="388176"/>
              </a:xfrm>
            </p:grpSpPr>
            <p:sp>
              <p:nvSpPr>
                <p:cNvPr id="32" name="Line 42">
                  <a:extLst>
                    <a:ext uri="{FF2B5EF4-FFF2-40B4-BE49-F238E27FC236}">
                      <a16:creationId xmlns:a16="http://schemas.microsoft.com/office/drawing/2014/main" id="{26BD5208-6DEF-AC4E-8F0E-1DE3EAA3A2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67371" y="3746703"/>
                  <a:ext cx="644421" cy="7177"/>
                </a:xfrm>
                <a:prstGeom prst="line">
                  <a:avLst/>
                </a:prstGeom>
                <a:noFill/>
                <a:ln w="57150" cmpd="sng">
                  <a:solidFill>
                    <a:srgbClr val="8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Line 43">
                  <a:extLst>
                    <a:ext uri="{FF2B5EF4-FFF2-40B4-BE49-F238E27FC236}">
                      <a16:creationId xmlns:a16="http://schemas.microsoft.com/office/drawing/2014/main" id="{12CDB528-8CCE-0247-BFEC-614E9657FE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84554" y="3365704"/>
                  <a:ext cx="0" cy="381000"/>
                </a:xfrm>
                <a:prstGeom prst="line">
                  <a:avLst/>
                </a:prstGeom>
                <a:noFill/>
                <a:ln w="57150" cmpd="sng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Line 44">
                  <a:extLst>
                    <a:ext uri="{FF2B5EF4-FFF2-40B4-BE49-F238E27FC236}">
                      <a16:creationId xmlns:a16="http://schemas.microsoft.com/office/drawing/2014/main" id="{E1142983-BB38-C04C-9E77-A9FB9EF52A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92592" y="3365704"/>
                  <a:ext cx="609600" cy="0"/>
                </a:xfrm>
                <a:prstGeom prst="line">
                  <a:avLst/>
                </a:prstGeom>
                <a:noFill/>
                <a:ln w="57150" cmpd="sng">
                  <a:solidFill>
                    <a:srgbClr val="8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Line 45">
                  <a:extLst>
                    <a:ext uri="{FF2B5EF4-FFF2-40B4-BE49-F238E27FC236}">
                      <a16:creationId xmlns:a16="http://schemas.microsoft.com/office/drawing/2014/main" id="{87A038FD-7D73-FF43-ACB1-DDC8FB28A8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94154" y="3365704"/>
                  <a:ext cx="0" cy="381000"/>
                </a:xfrm>
                <a:prstGeom prst="line">
                  <a:avLst/>
                </a:prstGeom>
                <a:noFill/>
                <a:ln w="57150" cmpd="sng">
                  <a:solidFill>
                    <a:srgbClr val="8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Line 59">
                  <a:extLst>
                    <a:ext uri="{FF2B5EF4-FFF2-40B4-BE49-F238E27FC236}">
                      <a16:creationId xmlns:a16="http://schemas.microsoft.com/office/drawing/2014/main" id="{3474313D-3372-244F-A8F3-AD9E3ED8F6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03754" y="3365704"/>
                  <a:ext cx="0" cy="381000"/>
                </a:xfrm>
                <a:prstGeom prst="line">
                  <a:avLst/>
                </a:prstGeom>
                <a:noFill/>
                <a:ln w="57150" cmpd="sng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Left-Right Arrow 29">
                <a:extLst>
                  <a:ext uri="{FF2B5EF4-FFF2-40B4-BE49-F238E27FC236}">
                    <a16:creationId xmlns:a16="http://schemas.microsoft.com/office/drawing/2014/main" id="{2D48ADA0-688E-B547-8C62-74D9625706F4}"/>
                  </a:ext>
                </a:extLst>
              </p:cNvPr>
              <p:cNvSpPr/>
              <p:nvPr/>
            </p:nvSpPr>
            <p:spPr>
              <a:xfrm>
                <a:off x="1880845" y="3400196"/>
                <a:ext cx="1205669" cy="530527"/>
              </a:xfrm>
              <a:prstGeom prst="leftRightArrow">
                <a:avLst>
                  <a:gd name="adj1" fmla="val 65151"/>
                  <a:gd name="adj2" fmla="val 50000"/>
                </a:avLst>
              </a:prstGeom>
              <a:solidFill>
                <a:srgbClr val="FF9999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0" tIns="45720" rIns="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 ns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9AEFFA-C9BF-AB49-A598-DB67611C440A}"/>
                  </a:ext>
                </a:extLst>
              </p:cNvPr>
              <p:cNvSpPr txBox="1"/>
              <p:nvPr/>
            </p:nvSpPr>
            <p:spPr>
              <a:xfrm>
                <a:off x="1961223" y="4469289"/>
                <a:ext cx="825342" cy="303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CLOCK</a:t>
                </a:r>
              </a:p>
            </p:txBody>
          </p:sp>
        </p:grpSp>
        <p:sp>
          <p:nvSpPr>
            <p:cNvPr id="39" name="Rectangular Callout 38">
              <a:extLst>
                <a:ext uri="{FF2B5EF4-FFF2-40B4-BE49-F238E27FC236}">
                  <a16:creationId xmlns:a16="http://schemas.microsoft.com/office/drawing/2014/main" id="{D07605E6-B521-0748-8BE1-B6EF58D53825}"/>
                </a:ext>
              </a:extLst>
            </p:cNvPr>
            <p:cNvSpPr/>
            <p:nvPr/>
          </p:nvSpPr>
          <p:spPr>
            <a:xfrm>
              <a:off x="1292705" y="2333429"/>
              <a:ext cx="3022213" cy="1519236"/>
            </a:xfrm>
            <a:prstGeom prst="wedgeRectCallout">
              <a:avLst>
                <a:gd name="adj1" fmla="val 11357"/>
                <a:gd name="adj2" fmla="val 77254"/>
              </a:avLst>
            </a:prstGeom>
            <a:solidFill>
              <a:srgbClr val="FCFEB9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For this logic to work successfully, </a:t>
              </a:r>
              <a:r>
                <a:rPr lang="en-US" sz="1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longest delay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through network must be </a:t>
              </a:r>
              <a:r>
                <a:rPr kumimoji="0" lang="en-US" sz="1800" b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shorter </a:t>
              </a:r>
              <a:r>
                <a:rPr kumimoji="0" lang="en-US" sz="1800" b="1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than 1ns</a:t>
              </a:r>
              <a:endParaRPr kumimoji="0" lang="en-US" sz="18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CBAF18-37BA-6A49-A7A5-1CE63DAD3999}"/>
                </a:ext>
              </a:extLst>
            </p:cNvPr>
            <p:cNvSpPr txBox="1"/>
            <p:nvPr/>
          </p:nvSpPr>
          <p:spPr>
            <a:xfrm>
              <a:off x="4138520" y="5240092"/>
              <a:ext cx="4316889" cy="303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(For simplicity, ignore some flip flop timing issues)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8605-B782-BE4B-AD92-CCC4419A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Analysis: Basic Model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D0E4-CE60-8548-8C2D-21988DCF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model of </a:t>
            </a:r>
            <a:r>
              <a:rPr lang="en-US" dirty="0">
                <a:solidFill>
                  <a:srgbClr val="800000"/>
                </a:solidFill>
              </a:rPr>
              <a:t>delay</a:t>
            </a:r>
            <a:r>
              <a:rPr lang="en-US" dirty="0"/>
              <a:t> through each logic gate</a:t>
            </a:r>
          </a:p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3FA618-275A-6540-AEF7-1CC8392BE1C0}"/>
              </a:ext>
            </a:extLst>
          </p:cNvPr>
          <p:cNvGrpSpPr/>
          <p:nvPr/>
        </p:nvGrpSpPr>
        <p:grpSpPr>
          <a:xfrm>
            <a:off x="2920146" y="2113537"/>
            <a:ext cx="6351708" cy="3844463"/>
            <a:chOff x="2222623" y="1310241"/>
            <a:chExt cx="4963168" cy="3004029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A8C71154-DB2A-E142-96BD-71712BFA2BEC}"/>
                </a:ext>
              </a:extLst>
            </p:cNvPr>
            <p:cNvSpPr/>
            <p:nvPr/>
          </p:nvSpPr>
          <p:spPr>
            <a:xfrm>
              <a:off x="2222623" y="1955247"/>
              <a:ext cx="3471333" cy="2218266"/>
            </a:xfrm>
            <a:prstGeom prst="cloud">
              <a:avLst/>
            </a:prstGeom>
            <a:solidFill>
              <a:srgbClr val="FCFEB9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22">
              <a:extLst>
                <a:ext uri="{FF2B5EF4-FFF2-40B4-BE49-F238E27FC236}">
                  <a16:creationId xmlns:a16="http://schemas.microsoft.com/office/drawing/2014/main" id="{DF218C1F-CAB9-994A-9A59-DFA51B264F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487" y="3230537"/>
              <a:ext cx="660400" cy="406400"/>
              <a:chOff x="2312" y="2832"/>
              <a:chExt cx="416" cy="256"/>
            </a:xfrm>
          </p:grpSpPr>
          <p:sp>
            <p:nvSpPr>
              <p:cNvPr id="6" name="Line 17">
                <a:extLst>
                  <a:ext uri="{FF2B5EF4-FFF2-40B4-BE49-F238E27FC236}">
                    <a16:creationId xmlns:a16="http://schemas.microsoft.com/office/drawing/2014/main" id="{23E5E7D6-4F09-4A41-A136-D03D0A834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Line 18">
                <a:extLst>
                  <a:ext uri="{FF2B5EF4-FFF2-40B4-BE49-F238E27FC236}">
                    <a16:creationId xmlns:a16="http://schemas.microsoft.com/office/drawing/2014/main" id="{AB195B35-7753-5D47-A902-F5EB8F61B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" name="Group 21">
                <a:extLst>
                  <a:ext uri="{FF2B5EF4-FFF2-40B4-BE49-F238E27FC236}">
                    <a16:creationId xmlns:a16="http://schemas.microsoft.com/office/drawing/2014/main" id="{25D55E5E-84F9-A442-BFAA-3D8BB45F34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9" name="Rectangle 19">
                  <a:extLst>
                    <a:ext uri="{FF2B5EF4-FFF2-40B4-BE49-F238E27FC236}">
                      <a16:creationId xmlns:a16="http://schemas.microsoft.com/office/drawing/2014/main" id="{6ABCA0D3-BAFB-7848-88BE-DC218D381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Oval 20">
                  <a:extLst>
                    <a:ext uri="{FF2B5EF4-FFF2-40B4-BE49-F238E27FC236}">
                      <a16:creationId xmlns:a16="http://schemas.microsoft.com/office/drawing/2014/main" id="{C84BCDE3-B982-E549-905F-ABD3659B4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77EC0B4A-4654-A048-A69F-A4DD52EB9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5420" y="3044271"/>
              <a:ext cx="660400" cy="406400"/>
              <a:chOff x="2312" y="2832"/>
              <a:chExt cx="416" cy="256"/>
            </a:xfrm>
          </p:grpSpPr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06B7FA0D-AA77-824A-84C1-221F2731F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96EFF735-86AD-EA42-B9B6-72CA95879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" name="Group 21">
                <a:extLst>
                  <a:ext uri="{FF2B5EF4-FFF2-40B4-BE49-F238E27FC236}">
                    <a16:creationId xmlns:a16="http://schemas.microsoft.com/office/drawing/2014/main" id="{D58B9C9A-ACC1-EC4B-9E0A-D6884D1CB1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5" name="Rectangle 19">
                  <a:extLst>
                    <a:ext uri="{FF2B5EF4-FFF2-40B4-BE49-F238E27FC236}">
                      <a16:creationId xmlns:a16="http://schemas.microsoft.com/office/drawing/2014/main" id="{C8C5506F-B180-C34D-8CE5-6620F975F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Oval 20">
                  <a:extLst>
                    <a:ext uri="{FF2B5EF4-FFF2-40B4-BE49-F238E27FC236}">
                      <a16:creationId xmlns:a16="http://schemas.microsoft.com/office/drawing/2014/main" id="{9823AE87-5E41-CA42-BBA3-A5EA2B2D4E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7" name="Group 22">
              <a:extLst>
                <a:ext uri="{FF2B5EF4-FFF2-40B4-BE49-F238E27FC236}">
                  <a16:creationId xmlns:a16="http://schemas.microsoft.com/office/drawing/2014/main" id="{9F8DE227-A632-924A-90EF-E21C16132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820" y="2849537"/>
              <a:ext cx="660400" cy="406400"/>
              <a:chOff x="2312" y="2832"/>
              <a:chExt cx="416" cy="256"/>
            </a:xfrm>
            <a:solidFill>
              <a:srgbClr val="FF0000"/>
            </a:solidFill>
          </p:grpSpPr>
          <p:sp>
            <p:nvSpPr>
              <p:cNvPr id="18" name="Line 17">
                <a:extLst>
                  <a:ext uri="{FF2B5EF4-FFF2-40B4-BE49-F238E27FC236}">
                    <a16:creationId xmlns:a16="http://schemas.microsoft.com/office/drawing/2014/main" id="{C02BE73D-F4D4-B645-8381-ECBB39E12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grp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18">
                <a:extLst>
                  <a:ext uri="{FF2B5EF4-FFF2-40B4-BE49-F238E27FC236}">
                    <a16:creationId xmlns:a16="http://schemas.microsoft.com/office/drawing/2014/main" id="{95062576-F315-F84B-BF52-84AE15B24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grp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" name="Group 21">
                <a:extLst>
                  <a:ext uri="{FF2B5EF4-FFF2-40B4-BE49-F238E27FC236}">
                    <a16:creationId xmlns:a16="http://schemas.microsoft.com/office/drawing/2014/main" id="{3994B46A-FBB7-6E49-8577-4EC376E49C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  <a:grpFill/>
            </p:grpSpPr>
            <p:sp>
              <p:nvSpPr>
                <p:cNvPr id="21" name="Rectangle 19">
                  <a:extLst>
                    <a:ext uri="{FF2B5EF4-FFF2-40B4-BE49-F238E27FC236}">
                      <a16:creationId xmlns:a16="http://schemas.microsoft.com/office/drawing/2014/main" id="{BC545A26-8C9A-A840-91DA-47963BC8B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grpFill/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Oval 20">
                  <a:extLst>
                    <a:ext uri="{FF2B5EF4-FFF2-40B4-BE49-F238E27FC236}">
                      <a16:creationId xmlns:a16="http://schemas.microsoft.com/office/drawing/2014/main" id="{99D8CE0C-18FD-DA4F-9EE0-A7A839093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grpFill/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340DDD-7810-BE48-90A4-182251DDE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8153" y="2561670"/>
              <a:ext cx="660400" cy="406400"/>
              <a:chOff x="2312" y="2832"/>
              <a:chExt cx="416" cy="256"/>
            </a:xfrm>
          </p:grpSpPr>
          <p:sp>
            <p:nvSpPr>
              <p:cNvPr id="24" name="Line 17">
                <a:extLst>
                  <a:ext uri="{FF2B5EF4-FFF2-40B4-BE49-F238E27FC236}">
                    <a16:creationId xmlns:a16="http://schemas.microsoft.com/office/drawing/2014/main" id="{9213BA67-EF2A-4049-AEB8-2B0BCF7CC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48BE6396-51C7-8F42-92D9-EDF4A0FAC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1">
                <a:extLst>
                  <a:ext uri="{FF2B5EF4-FFF2-40B4-BE49-F238E27FC236}">
                    <a16:creationId xmlns:a16="http://schemas.microsoft.com/office/drawing/2014/main" id="{B50DA0D2-9915-DC42-971F-1FD44E5061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7" name="Rectangle 19">
                  <a:extLst>
                    <a:ext uri="{FF2B5EF4-FFF2-40B4-BE49-F238E27FC236}">
                      <a16:creationId xmlns:a16="http://schemas.microsoft.com/office/drawing/2014/main" id="{BDD23652-C5B7-CC40-BD04-FEFE8F4FF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Oval 20">
                  <a:extLst>
                    <a:ext uri="{FF2B5EF4-FFF2-40B4-BE49-F238E27FC236}">
                      <a16:creationId xmlns:a16="http://schemas.microsoft.com/office/drawing/2014/main" id="{000551B1-1F7D-6B45-8296-3E9278CAF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9" name="Group 22">
              <a:extLst>
                <a:ext uri="{FF2B5EF4-FFF2-40B4-BE49-F238E27FC236}">
                  <a16:creationId xmlns:a16="http://schemas.microsoft.com/office/drawing/2014/main" id="{3E15D8D1-6DAB-C944-8450-DA33DE730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9286" y="2654803"/>
              <a:ext cx="660400" cy="406400"/>
              <a:chOff x="2312" y="2832"/>
              <a:chExt cx="416" cy="256"/>
            </a:xfrm>
          </p:grpSpPr>
          <p:sp>
            <p:nvSpPr>
              <p:cNvPr id="30" name="Line 17">
                <a:extLst>
                  <a:ext uri="{FF2B5EF4-FFF2-40B4-BE49-F238E27FC236}">
                    <a16:creationId xmlns:a16="http://schemas.microsoft.com/office/drawing/2014/main" id="{CBB1D2A5-A673-F14E-B02A-CD1431E3B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18">
                <a:extLst>
                  <a:ext uri="{FF2B5EF4-FFF2-40B4-BE49-F238E27FC236}">
                    <a16:creationId xmlns:a16="http://schemas.microsoft.com/office/drawing/2014/main" id="{EC112E63-2388-1045-8CE0-07226E77C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" name="Group 21">
                <a:extLst>
                  <a:ext uri="{FF2B5EF4-FFF2-40B4-BE49-F238E27FC236}">
                    <a16:creationId xmlns:a16="http://schemas.microsoft.com/office/drawing/2014/main" id="{4BE2202C-0430-AF4A-9FB4-A5A9B6F6AD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BB3DA240-CC21-E34C-9C0C-266484CF2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Oval 20">
                  <a:extLst>
                    <a:ext uri="{FF2B5EF4-FFF2-40B4-BE49-F238E27FC236}">
                      <a16:creationId xmlns:a16="http://schemas.microsoft.com/office/drawing/2014/main" id="{44222445-476F-344A-80EB-5270268CA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FA9E9D-F172-7A4F-845B-E5A436B80E51}"/>
                </a:ext>
              </a:extLst>
            </p:cNvPr>
            <p:cNvCxnSpPr>
              <a:endCxn id="30" idx="0"/>
            </p:cNvCxnSpPr>
            <p:nvPr/>
          </p:nvCxnSpPr>
          <p:spPr bwMode="auto">
            <a:xfrm flipV="1">
              <a:off x="3526491" y="2743703"/>
              <a:ext cx="1202795" cy="740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" name="Group 22">
              <a:extLst>
                <a:ext uri="{FF2B5EF4-FFF2-40B4-BE49-F238E27FC236}">
                  <a16:creationId xmlns:a16="http://schemas.microsoft.com/office/drawing/2014/main" id="{CFBED078-65C4-674E-A69E-2E90208D5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1487" y="2096003"/>
              <a:ext cx="660400" cy="406400"/>
              <a:chOff x="2312" y="2832"/>
              <a:chExt cx="416" cy="256"/>
            </a:xfrm>
          </p:grpSpPr>
          <p:sp>
            <p:nvSpPr>
              <p:cNvPr id="37" name="Line 17">
                <a:extLst>
                  <a:ext uri="{FF2B5EF4-FFF2-40B4-BE49-F238E27FC236}">
                    <a16:creationId xmlns:a16="http://schemas.microsoft.com/office/drawing/2014/main" id="{47C099D1-8B0B-A040-95CC-5BA36E0D7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Line 18">
                <a:extLst>
                  <a:ext uri="{FF2B5EF4-FFF2-40B4-BE49-F238E27FC236}">
                    <a16:creationId xmlns:a16="http://schemas.microsoft.com/office/drawing/2014/main" id="{28221461-4C5A-DA45-8305-399468884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9" name="Group 21">
                <a:extLst>
                  <a:ext uri="{FF2B5EF4-FFF2-40B4-BE49-F238E27FC236}">
                    <a16:creationId xmlns:a16="http://schemas.microsoft.com/office/drawing/2014/main" id="{CC58568A-4FB4-AF49-8BB3-558305948D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40" name="Rectangle 19">
                  <a:extLst>
                    <a:ext uri="{FF2B5EF4-FFF2-40B4-BE49-F238E27FC236}">
                      <a16:creationId xmlns:a16="http://schemas.microsoft.com/office/drawing/2014/main" id="{1DD1631D-E072-C947-8F71-A1C525B29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Oval 20">
                  <a:extLst>
                    <a:ext uri="{FF2B5EF4-FFF2-40B4-BE49-F238E27FC236}">
                      <a16:creationId xmlns:a16="http://schemas.microsoft.com/office/drawing/2014/main" id="{AC602EE2-085E-BC44-B750-477AB4FD3B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BE44F6-5282-D748-9DCB-C45C00A65E2E}"/>
                </a:ext>
              </a:extLst>
            </p:cNvPr>
            <p:cNvCxnSpPr/>
            <p:nvPr/>
          </p:nvCxnSpPr>
          <p:spPr bwMode="auto">
            <a:xfrm>
              <a:off x="4144557" y="2420912"/>
              <a:ext cx="406929" cy="105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D55A7E-1EE3-9142-ADD6-EDB2A6A8CC01}"/>
                </a:ext>
              </a:extLst>
            </p:cNvPr>
            <p:cNvCxnSpPr/>
            <p:nvPr/>
          </p:nvCxnSpPr>
          <p:spPr bwMode="auto">
            <a:xfrm flipV="1">
              <a:off x="4144557" y="2395513"/>
              <a:ext cx="8467" cy="36406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5496835B-EDA4-DF41-B947-A6BBE31A6D98}"/>
                </a:ext>
              </a:extLst>
            </p:cNvPr>
            <p:cNvSpPr/>
            <p:nvPr/>
          </p:nvSpPr>
          <p:spPr>
            <a:xfrm>
              <a:off x="2234506" y="1310241"/>
              <a:ext cx="3584859" cy="787753"/>
            </a:xfrm>
            <a:prstGeom prst="rightArrow">
              <a:avLst/>
            </a:prstGeom>
            <a:solidFill>
              <a:srgbClr val="FF9999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network delay == ?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AC7AE3E-68C1-9547-BE49-C171AC81652A}"/>
                </a:ext>
              </a:extLst>
            </p:cNvPr>
            <p:cNvGrpSpPr/>
            <p:nvPr/>
          </p:nvGrpSpPr>
          <p:grpSpPr>
            <a:xfrm>
              <a:off x="4302525" y="2821698"/>
              <a:ext cx="2883266" cy="1492572"/>
              <a:chOff x="4302525" y="2821698"/>
              <a:chExt cx="2883266" cy="1492572"/>
            </a:xfrm>
          </p:grpSpPr>
          <p:sp>
            <p:nvSpPr>
              <p:cNvPr id="46" name="Rectangular Callout 45">
                <a:extLst>
                  <a:ext uri="{FF2B5EF4-FFF2-40B4-BE49-F238E27FC236}">
                    <a16:creationId xmlns:a16="http://schemas.microsoft.com/office/drawing/2014/main" id="{2AB14D6A-4FCF-614D-9882-12129FF5C957}"/>
                  </a:ext>
                </a:extLst>
              </p:cNvPr>
              <p:cNvSpPr/>
              <p:nvPr/>
            </p:nvSpPr>
            <p:spPr>
              <a:xfrm>
                <a:off x="4493130" y="3794076"/>
                <a:ext cx="2692661" cy="520194"/>
              </a:xfrm>
              <a:prstGeom prst="wedgeRectCallout">
                <a:avLst>
                  <a:gd name="adj1" fmla="val -48366"/>
                  <a:gd name="adj2" fmla="val -149958"/>
                </a:avLst>
              </a:prstGeom>
              <a:solidFill>
                <a:srgbClr val="FF9999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Gate delay ∆ == ?</a:t>
                </a:r>
                <a:endParaRPr kumimoji="0" lang="en-US" sz="2000" b="1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2AB600-8703-E343-8F9F-3599388A9C53}"/>
                  </a:ext>
                </a:extLst>
              </p:cNvPr>
              <p:cNvSpPr txBox="1"/>
              <p:nvPr/>
            </p:nvSpPr>
            <p:spPr>
              <a:xfrm>
                <a:off x="4302525" y="2821698"/>
                <a:ext cx="315899" cy="408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841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B4BC-DAFA-714F-B36C-FDF689CE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Real World …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B86955B-ADD6-C64D-BB81-EBA9BBFF987C}"/>
              </a:ext>
            </a:extLst>
          </p:cNvPr>
          <p:cNvGrpSpPr/>
          <p:nvPr/>
        </p:nvGrpSpPr>
        <p:grpSpPr>
          <a:xfrm>
            <a:off x="838199" y="1595155"/>
            <a:ext cx="10508995" cy="4166818"/>
            <a:chOff x="208664" y="899961"/>
            <a:chExt cx="8594136" cy="34075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6CD8A0-70C2-F24F-A45B-3154BA09C0D5}"/>
                </a:ext>
              </a:extLst>
            </p:cNvPr>
            <p:cNvGrpSpPr/>
            <p:nvPr/>
          </p:nvGrpSpPr>
          <p:grpSpPr>
            <a:xfrm>
              <a:off x="490305" y="900288"/>
              <a:ext cx="2515513" cy="1197705"/>
              <a:chOff x="490305" y="900288"/>
              <a:chExt cx="2515513" cy="119770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B5C4A-D5DD-444D-846A-357BA174C915}"/>
                  </a:ext>
                </a:extLst>
              </p:cNvPr>
              <p:cNvSpPr txBox="1"/>
              <p:nvPr/>
            </p:nvSpPr>
            <p:spPr>
              <a:xfrm>
                <a:off x="490305" y="900288"/>
                <a:ext cx="2323365" cy="32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Gate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  <a:r>
                  <a:rPr lang="en-US" sz="2000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6" name="Group 22">
                <a:extLst>
                  <a:ext uri="{FF2B5EF4-FFF2-40B4-BE49-F238E27FC236}">
                    <a16:creationId xmlns:a16="http://schemas.microsoft.com/office/drawing/2014/main" id="{FB238C5B-4BB7-DB44-B342-787646E800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7773" y="1510342"/>
                <a:ext cx="771182" cy="563535"/>
                <a:chOff x="2312" y="2832"/>
                <a:chExt cx="416" cy="256"/>
              </a:xfrm>
            </p:grpSpPr>
            <p:sp>
              <p:nvSpPr>
                <p:cNvPr id="17" name="Line 17">
                  <a:extLst>
                    <a:ext uri="{FF2B5EF4-FFF2-40B4-BE49-F238E27FC236}">
                      <a16:creationId xmlns:a16="http://schemas.microsoft.com/office/drawing/2014/main" id="{FC4CF54D-2393-6C43-8FB4-ABBC024EA6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Line 18">
                  <a:extLst>
                    <a:ext uri="{FF2B5EF4-FFF2-40B4-BE49-F238E27FC236}">
                      <a16:creationId xmlns:a16="http://schemas.microsoft.com/office/drawing/2014/main" id="{7101B6D9-B5A5-B345-A0CD-051549589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" name="Group 21">
                  <a:extLst>
                    <a:ext uri="{FF2B5EF4-FFF2-40B4-BE49-F238E27FC236}">
                      <a16:creationId xmlns:a16="http://schemas.microsoft.com/office/drawing/2014/main" id="{5C0D69F0-2BD9-794C-91CB-CF226C028C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3719279C-D0E6-7446-8C7D-0B8BF273F1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09AA482-6965-8B40-996D-FD1F842B98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20CAF4E6-D8F4-3242-8412-089823309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804" y="1501976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9DE6F2D-A2A2-604E-A5F5-3B885CCA3150}"/>
                  </a:ext>
                </a:extLst>
              </p:cNvPr>
              <p:cNvGrpSpPr/>
              <p:nvPr/>
            </p:nvGrpSpPr>
            <p:grpSpPr>
              <a:xfrm>
                <a:off x="2170205" y="1470679"/>
                <a:ext cx="835613" cy="627314"/>
                <a:chOff x="2033563" y="1470679"/>
                <a:chExt cx="1060671" cy="627314"/>
              </a:xfrm>
            </p:grpSpPr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A641FE11-EE24-DF4D-9E89-0092FF42A9AA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F5E2775B-9996-D246-8B72-55CC8B62C25B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" name="Diagonal Stripe 8">
                <a:extLst>
                  <a:ext uri="{FF2B5EF4-FFF2-40B4-BE49-F238E27FC236}">
                    <a16:creationId xmlns:a16="http://schemas.microsoft.com/office/drawing/2014/main" id="{C6780ACC-A057-D042-87C0-F6E5DC57FF11}"/>
                  </a:ext>
                </a:extLst>
              </p:cNvPr>
              <p:cNvSpPr/>
              <p:nvPr/>
            </p:nvSpPr>
            <p:spPr>
              <a:xfrm rot="8100000">
                <a:off x="2015475" y="1553940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18">
                <a:extLst>
                  <a:ext uri="{FF2B5EF4-FFF2-40B4-BE49-F238E27FC236}">
                    <a16:creationId xmlns:a16="http://schemas.microsoft.com/office/drawing/2014/main" id="{2365A763-063A-994F-A96C-FA7501E33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9768" y="1937228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69D73553-DC43-BE4B-BECB-7517BAF69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3692" y="1639811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B776BF-039B-8C43-985F-314EEEA66AC3}"/>
                  </a:ext>
                </a:extLst>
              </p:cNvPr>
              <p:cNvSpPr txBox="1"/>
              <p:nvPr/>
            </p:nvSpPr>
            <p:spPr>
              <a:xfrm>
                <a:off x="948460" y="1519237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379B55-9EA3-C645-ABD2-D2C25F5C7FDA}"/>
                  </a:ext>
                </a:extLst>
              </p:cNvPr>
              <p:cNvSpPr txBox="1"/>
              <p:nvPr/>
            </p:nvSpPr>
            <p:spPr>
              <a:xfrm>
                <a:off x="2451211" y="1518909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6F4132-51EA-4D4C-AF7B-D5C95D0A534C}"/>
                  </a:ext>
                </a:extLst>
              </p:cNvPr>
              <p:cNvSpPr txBox="1"/>
              <p:nvPr/>
            </p:nvSpPr>
            <p:spPr>
              <a:xfrm>
                <a:off x="1559333" y="1503160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06A91B-1E6C-0B4D-9DF7-EC792A827467}"/>
                </a:ext>
              </a:extLst>
            </p:cNvPr>
            <p:cNvGrpSpPr/>
            <p:nvPr/>
          </p:nvGrpSpPr>
          <p:grpSpPr>
            <a:xfrm>
              <a:off x="4051181" y="899961"/>
              <a:ext cx="4387232" cy="1615040"/>
              <a:chOff x="4051181" y="899961"/>
              <a:chExt cx="4387232" cy="161504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13383E-B4E9-5746-9630-AB7BD8331C8F}"/>
                  </a:ext>
                </a:extLst>
              </p:cNvPr>
              <p:cNvSpPr txBox="1"/>
              <p:nvPr/>
            </p:nvSpPr>
            <p:spPr>
              <a:xfrm>
                <a:off x="4372244" y="899961"/>
                <a:ext cx="2391901" cy="302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Gate </a:t>
                </a:r>
                <a:r>
                  <a:rPr 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loading</a:t>
                </a:r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24" name="Group 22">
                <a:extLst>
                  <a:ext uri="{FF2B5EF4-FFF2-40B4-BE49-F238E27FC236}">
                    <a16:creationId xmlns:a16="http://schemas.microsoft.com/office/drawing/2014/main" id="{E69F902F-27FD-3747-83A3-E6F9E79C82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1181" y="1566282"/>
                <a:ext cx="771182" cy="563535"/>
                <a:chOff x="2312" y="2832"/>
                <a:chExt cx="416" cy="256"/>
              </a:xfrm>
            </p:grpSpPr>
            <p:sp>
              <p:nvSpPr>
                <p:cNvPr id="57" name="Line 17">
                  <a:extLst>
                    <a:ext uri="{FF2B5EF4-FFF2-40B4-BE49-F238E27FC236}">
                      <a16:creationId xmlns:a16="http://schemas.microsoft.com/office/drawing/2014/main" id="{172D5022-5EF8-734D-9618-C8A52541EA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18">
                  <a:extLst>
                    <a:ext uri="{FF2B5EF4-FFF2-40B4-BE49-F238E27FC236}">
                      <a16:creationId xmlns:a16="http://schemas.microsoft.com/office/drawing/2014/main" id="{E6488BB8-D7DA-4848-BFD9-CEB87D6E64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9" name="Group 21">
                  <a:extLst>
                    <a:ext uri="{FF2B5EF4-FFF2-40B4-BE49-F238E27FC236}">
                      <a16:creationId xmlns:a16="http://schemas.microsoft.com/office/drawing/2014/main" id="{1E6B57E2-7FD3-9E4B-B7C3-EE1AE55AB9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60" name="Rectangle 19">
                    <a:extLst>
                      <a:ext uri="{FF2B5EF4-FFF2-40B4-BE49-F238E27FC236}">
                        <a16:creationId xmlns:a16="http://schemas.microsoft.com/office/drawing/2014/main" id="{71725328-8918-2841-BF15-D2AB684B71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Oval 20">
                    <a:extLst>
                      <a:ext uri="{FF2B5EF4-FFF2-40B4-BE49-F238E27FC236}">
                        <a16:creationId xmlns:a16="http://schemas.microsoft.com/office/drawing/2014/main" id="{260452B2-4E6A-044C-8FD3-D4EB8C6EC6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5" name="Rectangle 19">
                <a:extLst>
                  <a:ext uri="{FF2B5EF4-FFF2-40B4-BE49-F238E27FC236}">
                    <a16:creationId xmlns:a16="http://schemas.microsoft.com/office/drawing/2014/main" id="{C76C9332-0158-234F-87F3-F63EA1E5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528" y="1405189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B8A119-CE0D-334F-9886-F8900E5F8A71}"/>
                  </a:ext>
                </a:extLst>
              </p:cNvPr>
              <p:cNvGrpSpPr/>
              <p:nvPr/>
            </p:nvGrpSpPr>
            <p:grpSpPr>
              <a:xfrm>
                <a:off x="4942929" y="1373892"/>
                <a:ext cx="835613" cy="627314"/>
                <a:chOff x="2033563" y="1470679"/>
                <a:chExt cx="1060671" cy="627314"/>
              </a:xfrm>
            </p:grpSpPr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461C49CB-A6DA-064E-B666-1D20FF57B81F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825C5CFE-F700-0246-A9A2-4D0BAF0FA52B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Diagonal Stripe 26">
                <a:extLst>
                  <a:ext uri="{FF2B5EF4-FFF2-40B4-BE49-F238E27FC236}">
                    <a16:creationId xmlns:a16="http://schemas.microsoft.com/office/drawing/2014/main" id="{3CE6B799-7481-4749-88D3-9D7311C60085}"/>
                  </a:ext>
                </a:extLst>
              </p:cNvPr>
              <p:cNvSpPr/>
              <p:nvPr/>
            </p:nvSpPr>
            <p:spPr>
              <a:xfrm rot="8100000">
                <a:off x="4788199" y="1457153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18">
                <a:extLst>
                  <a:ext uri="{FF2B5EF4-FFF2-40B4-BE49-F238E27FC236}">
                    <a16:creationId xmlns:a16="http://schemas.microsoft.com/office/drawing/2014/main" id="{1EF4BDF8-F287-FB4E-9FB2-D44ADF4DE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2492" y="1840441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89A0D555-E019-CC4C-8FE2-781B4610A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6416" y="1543024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FCF31-1237-3045-8F44-A242466B5CE0}"/>
                  </a:ext>
                </a:extLst>
              </p:cNvPr>
              <p:cNvSpPr txBox="1"/>
              <p:nvPr/>
            </p:nvSpPr>
            <p:spPr>
              <a:xfrm>
                <a:off x="4291868" y="1575177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" name="Group 22">
                <a:extLst>
                  <a:ext uri="{FF2B5EF4-FFF2-40B4-BE49-F238E27FC236}">
                    <a16:creationId xmlns:a16="http://schemas.microsoft.com/office/drawing/2014/main" id="{E1455F8B-EF11-4E42-A999-CA67163D7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57709" y="1509685"/>
                <a:ext cx="771182" cy="563535"/>
                <a:chOff x="2312" y="2832"/>
                <a:chExt cx="416" cy="256"/>
              </a:xfrm>
            </p:grpSpPr>
            <p:sp>
              <p:nvSpPr>
                <p:cNvPr id="50" name="Line 17">
                  <a:extLst>
                    <a:ext uri="{FF2B5EF4-FFF2-40B4-BE49-F238E27FC236}">
                      <a16:creationId xmlns:a16="http://schemas.microsoft.com/office/drawing/2014/main" id="{3298127C-1718-884D-8CE6-C20E0B2293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Line 18">
                  <a:extLst>
                    <a:ext uri="{FF2B5EF4-FFF2-40B4-BE49-F238E27FC236}">
                      <a16:creationId xmlns:a16="http://schemas.microsoft.com/office/drawing/2014/main" id="{02C3778D-091B-A84F-A83B-BA65FDC65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2" name="Group 21">
                  <a:extLst>
                    <a:ext uri="{FF2B5EF4-FFF2-40B4-BE49-F238E27FC236}">
                      <a16:creationId xmlns:a16="http://schemas.microsoft.com/office/drawing/2014/main" id="{C21E267E-9C28-F043-8A2C-61B45A2D39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53" name="Rectangle 19">
                    <a:extLst>
                      <a:ext uri="{FF2B5EF4-FFF2-40B4-BE49-F238E27FC236}">
                        <a16:creationId xmlns:a16="http://schemas.microsoft.com/office/drawing/2014/main" id="{E98F9337-E730-BF41-8493-6EDA1326B5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Oval 20">
                    <a:extLst>
                      <a:ext uri="{FF2B5EF4-FFF2-40B4-BE49-F238E27FC236}">
                        <a16:creationId xmlns:a16="http://schemas.microsoft.com/office/drawing/2014/main" id="{6A7990CE-F1C7-FE44-BE88-FD5689022F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32845D99-FBDD-FB4D-81DB-3C31F89AC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4567" y="1099406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485F2AF-1864-5948-9024-E8930AD9C3AC}"/>
                  </a:ext>
                </a:extLst>
              </p:cNvPr>
              <p:cNvGrpSpPr/>
              <p:nvPr/>
            </p:nvGrpSpPr>
            <p:grpSpPr>
              <a:xfrm>
                <a:off x="7570968" y="1068109"/>
                <a:ext cx="835613" cy="627314"/>
                <a:chOff x="2033563" y="1470679"/>
                <a:chExt cx="1060671" cy="627314"/>
              </a:xfrm>
            </p:grpSpPr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95B231FC-1852-7040-AB2F-A71D80DB9341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6890D3EC-C70A-1044-93E9-6EA510DD0FE6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4" name="Diagonal Stripe 33">
                <a:extLst>
                  <a:ext uri="{FF2B5EF4-FFF2-40B4-BE49-F238E27FC236}">
                    <a16:creationId xmlns:a16="http://schemas.microsoft.com/office/drawing/2014/main" id="{2D3E840E-8451-7D47-8B47-CE0A20C33E91}"/>
                  </a:ext>
                </a:extLst>
              </p:cNvPr>
              <p:cNvSpPr/>
              <p:nvPr/>
            </p:nvSpPr>
            <p:spPr>
              <a:xfrm rot="8100000">
                <a:off x="7416238" y="1151370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ine 18">
                <a:extLst>
                  <a:ext uri="{FF2B5EF4-FFF2-40B4-BE49-F238E27FC236}">
                    <a16:creationId xmlns:a16="http://schemas.microsoft.com/office/drawing/2014/main" id="{E047D152-B640-1C42-BAFA-705061025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50531" y="1534658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Line 17">
                <a:extLst>
                  <a:ext uri="{FF2B5EF4-FFF2-40B4-BE49-F238E27FC236}">
                    <a16:creationId xmlns:a16="http://schemas.microsoft.com/office/drawing/2014/main" id="{AFCE130A-D9E5-1A42-8E5A-FF422D2BA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34455" y="1237241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C767A7-EB05-F440-94EF-C8A072AE8326}"/>
                  </a:ext>
                </a:extLst>
              </p:cNvPr>
              <p:cNvSpPr txBox="1"/>
              <p:nvPr/>
            </p:nvSpPr>
            <p:spPr>
              <a:xfrm>
                <a:off x="6598396" y="1518580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19">
                <a:extLst>
                  <a:ext uri="{FF2B5EF4-FFF2-40B4-BE49-F238E27FC236}">
                    <a16:creationId xmlns:a16="http://schemas.microsoft.com/office/drawing/2014/main" id="{A3E5439F-154B-5640-8B25-63353683A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6399" y="1918984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FCCFFA9-2B92-E441-BC79-DD6323E86BA2}"/>
                  </a:ext>
                </a:extLst>
              </p:cNvPr>
              <p:cNvGrpSpPr/>
              <p:nvPr/>
            </p:nvGrpSpPr>
            <p:grpSpPr>
              <a:xfrm>
                <a:off x="7602800" y="1887687"/>
                <a:ext cx="835613" cy="627314"/>
                <a:chOff x="2033563" y="1470679"/>
                <a:chExt cx="1060671" cy="627314"/>
              </a:xfrm>
            </p:grpSpPr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BC371207-BB37-394F-B9DE-440CB4C4E584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1DD778BB-061C-0B4A-8CD5-7093446AB04F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Diagonal Stripe 39">
                <a:extLst>
                  <a:ext uri="{FF2B5EF4-FFF2-40B4-BE49-F238E27FC236}">
                    <a16:creationId xmlns:a16="http://schemas.microsoft.com/office/drawing/2014/main" id="{69E309D7-8B7A-AF49-9627-E49BBF152C0A}"/>
                  </a:ext>
                </a:extLst>
              </p:cNvPr>
              <p:cNvSpPr/>
              <p:nvPr/>
            </p:nvSpPr>
            <p:spPr>
              <a:xfrm rot="8100000">
                <a:off x="7448070" y="1970948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Line 18">
                <a:extLst>
                  <a:ext uri="{FF2B5EF4-FFF2-40B4-BE49-F238E27FC236}">
                    <a16:creationId xmlns:a16="http://schemas.microsoft.com/office/drawing/2014/main" id="{05C5A96D-E452-024A-A372-2AB68F31D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2363" y="2354236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7E5F226E-5008-6E46-A969-4B7342C35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6287" y="2056819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AC6C779E-28D9-1E44-88EB-98536F8B2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114" y="1519235"/>
                <a:ext cx="8038" cy="55464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Line 17">
                <a:extLst>
                  <a:ext uri="{FF2B5EF4-FFF2-40B4-BE49-F238E27FC236}">
                    <a16:creationId xmlns:a16="http://schemas.microsoft.com/office/drawing/2014/main" id="{DAF64E0C-AE58-8147-B46E-582C2F685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12625" y="1799593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1E47EC-5129-6F4A-946C-01F17CBF0FCA}"/>
                  </a:ext>
                </a:extLst>
              </p:cNvPr>
              <p:cNvSpPr txBox="1"/>
              <p:nvPr/>
            </p:nvSpPr>
            <p:spPr>
              <a:xfrm>
                <a:off x="5843162" y="1486755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D8494-FAEC-2548-A168-607544AAD7D6}"/>
                </a:ext>
              </a:extLst>
            </p:cNvPr>
            <p:cNvGrpSpPr/>
            <p:nvPr/>
          </p:nvGrpSpPr>
          <p:grpSpPr>
            <a:xfrm>
              <a:off x="208664" y="2901495"/>
              <a:ext cx="3327646" cy="1406042"/>
              <a:chOff x="208664" y="2901495"/>
              <a:chExt cx="3327646" cy="140604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530B427-B7C2-4148-8FC6-13489FA29C16}"/>
                  </a:ext>
                </a:extLst>
              </p:cNvPr>
              <p:cNvSpPr txBox="1"/>
              <p:nvPr/>
            </p:nvSpPr>
            <p:spPr>
              <a:xfrm>
                <a:off x="208664" y="2901495"/>
                <a:ext cx="3051030" cy="32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Waveform shape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64" name="Group 22">
                <a:extLst>
                  <a:ext uri="{FF2B5EF4-FFF2-40B4-BE49-F238E27FC236}">
                    <a16:creationId xmlns:a16="http://schemas.microsoft.com/office/drawing/2014/main" id="{FACFC70D-EB0A-EE45-8E7E-F2DAEE47C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8970" y="3744002"/>
                <a:ext cx="771182" cy="563535"/>
                <a:chOff x="2312" y="2832"/>
                <a:chExt cx="416" cy="256"/>
              </a:xfrm>
            </p:grpSpPr>
            <p:sp>
              <p:nvSpPr>
                <p:cNvPr id="78" name="Line 17">
                  <a:extLst>
                    <a:ext uri="{FF2B5EF4-FFF2-40B4-BE49-F238E27FC236}">
                      <a16:creationId xmlns:a16="http://schemas.microsoft.com/office/drawing/2014/main" id="{623E4EB2-ACF8-A24E-A153-61D0F4BFC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Line 18">
                  <a:extLst>
                    <a:ext uri="{FF2B5EF4-FFF2-40B4-BE49-F238E27FC236}">
                      <a16:creationId xmlns:a16="http://schemas.microsoft.com/office/drawing/2014/main" id="{3E58D583-7F8F-F243-9C13-34C625190F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0" name="Group 21">
                  <a:extLst>
                    <a:ext uri="{FF2B5EF4-FFF2-40B4-BE49-F238E27FC236}">
                      <a16:creationId xmlns:a16="http://schemas.microsoft.com/office/drawing/2014/main" id="{307F55BE-93B0-C34E-AB2B-6E035B275E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81" name="Rectangle 19">
                    <a:extLst>
                      <a:ext uri="{FF2B5EF4-FFF2-40B4-BE49-F238E27FC236}">
                        <a16:creationId xmlns:a16="http://schemas.microsoft.com/office/drawing/2014/main" id="{4017FE5F-93B5-9841-B1B6-49FC93A61A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Oval 20">
                    <a:extLst>
                      <a:ext uri="{FF2B5EF4-FFF2-40B4-BE49-F238E27FC236}">
                        <a16:creationId xmlns:a16="http://schemas.microsoft.com/office/drawing/2014/main" id="{1FA92071-03E4-714E-84DE-60745A12DD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B30EE9-A828-724F-9EFB-1F4B59C8446C}"/>
                  </a:ext>
                </a:extLst>
              </p:cNvPr>
              <p:cNvSpPr txBox="1"/>
              <p:nvPr/>
            </p:nvSpPr>
            <p:spPr>
              <a:xfrm>
                <a:off x="979657" y="3752897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99B4CD05-15B6-F44B-983B-39FBD0607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3886" y="4035220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7" name="Group 22">
                <a:extLst>
                  <a:ext uri="{FF2B5EF4-FFF2-40B4-BE49-F238E27FC236}">
                    <a16:creationId xmlns:a16="http://schemas.microsoft.com/office/drawing/2014/main" id="{B2604886-3B0B-2446-B20F-081DDD27E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1267" y="3735636"/>
                <a:ext cx="771182" cy="563535"/>
                <a:chOff x="2312" y="2832"/>
                <a:chExt cx="416" cy="256"/>
              </a:xfrm>
            </p:grpSpPr>
            <p:sp>
              <p:nvSpPr>
                <p:cNvPr id="73" name="Line 17">
                  <a:extLst>
                    <a:ext uri="{FF2B5EF4-FFF2-40B4-BE49-F238E27FC236}">
                      <a16:creationId xmlns:a16="http://schemas.microsoft.com/office/drawing/2014/main" id="{C8AEE013-4451-CA48-B12A-73D7FB3E1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Line 18">
                  <a:extLst>
                    <a:ext uri="{FF2B5EF4-FFF2-40B4-BE49-F238E27FC236}">
                      <a16:creationId xmlns:a16="http://schemas.microsoft.com/office/drawing/2014/main" id="{10B0ACEF-07EB-324F-B884-18832B873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5" name="Group 21">
                  <a:extLst>
                    <a:ext uri="{FF2B5EF4-FFF2-40B4-BE49-F238E27FC236}">
                      <a16:creationId xmlns:a16="http://schemas.microsoft.com/office/drawing/2014/main" id="{05E51B63-7476-C444-82D8-561D2266B3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76" name="Rectangle 19">
                    <a:extLst>
                      <a:ext uri="{FF2B5EF4-FFF2-40B4-BE49-F238E27FC236}">
                        <a16:creationId xmlns:a16="http://schemas.microsoft.com/office/drawing/2014/main" id="{874129A3-B031-C440-A594-0A035010D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Oval 20">
                    <a:extLst>
                      <a:ext uri="{FF2B5EF4-FFF2-40B4-BE49-F238E27FC236}">
                        <a16:creationId xmlns:a16="http://schemas.microsoft.com/office/drawing/2014/main" id="{C7A220A2-8887-744F-BD9F-1C42AA3144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7EDE70-287F-9C4D-A4CD-3E68BF0BAFB1}"/>
                  </a:ext>
                </a:extLst>
              </p:cNvPr>
              <p:cNvSpPr txBox="1"/>
              <p:nvPr/>
            </p:nvSpPr>
            <p:spPr>
              <a:xfrm>
                <a:off x="2811954" y="3744531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Line 17">
                <a:extLst>
                  <a:ext uri="{FF2B5EF4-FFF2-40B4-BE49-F238E27FC236}">
                    <a16:creationId xmlns:a16="http://schemas.microsoft.com/office/drawing/2014/main" id="{86B50F7E-BB57-A540-9019-2B6D51669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183" y="4026854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D3C20D22-5269-2344-9964-486FFCE7B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650" y="3546553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52">
                <a:extLst>
                  <a:ext uri="{FF2B5EF4-FFF2-40B4-BE49-F238E27FC236}">
                    <a16:creationId xmlns:a16="http://schemas.microsoft.com/office/drawing/2014/main" id="{F2723CE8-AADC-984A-9A29-1F757A601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009" y="3552751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116" y="214"/>
                  </a:cxn>
                  <a:cxn ang="0">
                    <a:pos x="415" y="1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116" y="214"/>
                    </a:lnTo>
                    <a:lnTo>
                      <a:pt x="415" y="1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3D57431-134C-0446-B281-D52416684A88}"/>
                  </a:ext>
                </a:extLst>
              </p:cNvPr>
              <p:cNvSpPr txBox="1"/>
              <p:nvPr/>
            </p:nvSpPr>
            <p:spPr>
              <a:xfrm>
                <a:off x="1784072" y="3737477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135082-D164-EB47-B7A7-D020963AEA7B}"/>
                </a:ext>
              </a:extLst>
            </p:cNvPr>
            <p:cNvGrpSpPr/>
            <p:nvPr/>
          </p:nvGrpSpPr>
          <p:grpSpPr>
            <a:xfrm>
              <a:off x="4420152" y="2909206"/>
              <a:ext cx="4382648" cy="1365850"/>
              <a:chOff x="4420152" y="2909206"/>
              <a:chExt cx="4382648" cy="136585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250BDE-F084-DA45-9E00-8D9ECB416F59}"/>
                  </a:ext>
                </a:extLst>
              </p:cNvPr>
              <p:cNvSpPr txBox="1"/>
              <p:nvPr/>
            </p:nvSpPr>
            <p:spPr>
              <a:xfrm>
                <a:off x="4420152" y="2909206"/>
                <a:ext cx="3325116" cy="32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Transition direction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85" name="Group 22">
                <a:extLst>
                  <a:ext uri="{FF2B5EF4-FFF2-40B4-BE49-F238E27FC236}">
                    <a16:creationId xmlns:a16="http://schemas.microsoft.com/office/drawing/2014/main" id="{CCC5DF4F-B101-3A46-AD63-01DEABBE62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18307" y="3711521"/>
                <a:ext cx="771182" cy="563535"/>
                <a:chOff x="2312" y="2832"/>
                <a:chExt cx="416" cy="256"/>
              </a:xfrm>
            </p:grpSpPr>
            <p:sp>
              <p:nvSpPr>
                <p:cNvPr id="99" name="Line 17">
                  <a:extLst>
                    <a:ext uri="{FF2B5EF4-FFF2-40B4-BE49-F238E27FC236}">
                      <a16:creationId xmlns:a16="http://schemas.microsoft.com/office/drawing/2014/main" id="{FA90963E-B30B-194E-AD0A-8E62320E8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Line 18">
                  <a:extLst>
                    <a:ext uri="{FF2B5EF4-FFF2-40B4-BE49-F238E27FC236}">
                      <a16:creationId xmlns:a16="http://schemas.microsoft.com/office/drawing/2014/main" id="{21FD20F3-10DD-564A-B10C-4230D712E8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1" name="Group 21">
                  <a:extLst>
                    <a:ext uri="{FF2B5EF4-FFF2-40B4-BE49-F238E27FC236}">
                      <a16:creationId xmlns:a16="http://schemas.microsoft.com/office/drawing/2014/main" id="{AD200F0A-E48A-764D-B729-ABECB9699F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102" name="Rectangle 19">
                    <a:extLst>
                      <a:ext uri="{FF2B5EF4-FFF2-40B4-BE49-F238E27FC236}">
                        <a16:creationId xmlns:a16="http://schemas.microsoft.com/office/drawing/2014/main" id="{AF9B7BDF-F9C4-0547-AAB3-C6F05FB50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Oval 20">
                    <a:extLst>
                      <a:ext uri="{FF2B5EF4-FFF2-40B4-BE49-F238E27FC236}">
                        <a16:creationId xmlns:a16="http://schemas.microsoft.com/office/drawing/2014/main" id="{06D254CC-137F-B549-A2B3-A8436DB168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84C474-AB04-5841-B3F2-0D991BF3B9B7}"/>
                  </a:ext>
                </a:extLst>
              </p:cNvPr>
              <p:cNvSpPr txBox="1"/>
              <p:nvPr/>
            </p:nvSpPr>
            <p:spPr>
              <a:xfrm>
                <a:off x="5158994" y="3720416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17">
                <a:extLst>
                  <a:ext uri="{FF2B5EF4-FFF2-40B4-BE49-F238E27FC236}">
                    <a16:creationId xmlns:a16="http://schemas.microsoft.com/office/drawing/2014/main" id="{4B19B550-1B30-4A43-BC8D-E1928E30E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73223" y="4002739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Group 22">
                <a:extLst>
                  <a:ext uri="{FF2B5EF4-FFF2-40B4-BE49-F238E27FC236}">
                    <a16:creationId xmlns:a16="http://schemas.microsoft.com/office/drawing/2014/main" id="{08F9E8EC-4948-374F-AD96-4BD78CF590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8758" y="3695117"/>
                <a:ext cx="771182" cy="563535"/>
                <a:chOff x="2312" y="2832"/>
                <a:chExt cx="416" cy="256"/>
              </a:xfrm>
            </p:grpSpPr>
            <p:sp>
              <p:nvSpPr>
                <p:cNvPr id="94" name="Line 17">
                  <a:extLst>
                    <a:ext uri="{FF2B5EF4-FFF2-40B4-BE49-F238E27FC236}">
                      <a16:creationId xmlns:a16="http://schemas.microsoft.com/office/drawing/2014/main" id="{74EF8DC3-C76B-7E4C-AF55-248C6BAA2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Line 18">
                  <a:extLst>
                    <a:ext uri="{FF2B5EF4-FFF2-40B4-BE49-F238E27FC236}">
                      <a16:creationId xmlns:a16="http://schemas.microsoft.com/office/drawing/2014/main" id="{94047303-DBF7-8D41-B718-4584A5F009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6" name="Group 21">
                  <a:extLst>
                    <a:ext uri="{FF2B5EF4-FFF2-40B4-BE49-F238E27FC236}">
                      <a16:creationId xmlns:a16="http://schemas.microsoft.com/office/drawing/2014/main" id="{2CC0070A-C19C-954B-AEFA-61EA5C2CB3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97" name="Rectangle 19">
                    <a:extLst>
                      <a:ext uri="{FF2B5EF4-FFF2-40B4-BE49-F238E27FC236}">
                        <a16:creationId xmlns:a16="http://schemas.microsoft.com/office/drawing/2014/main" id="{4FB62C70-BF4F-114B-ADB3-99F06A82B9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Oval 20">
                    <a:extLst>
                      <a:ext uri="{FF2B5EF4-FFF2-40B4-BE49-F238E27FC236}">
                        <a16:creationId xmlns:a16="http://schemas.microsoft.com/office/drawing/2014/main" id="{FEC149DB-3FA8-B144-BB53-DAA1ADDBEC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4E309EA-1EDF-F443-8F64-0180BE646D67}"/>
                  </a:ext>
                </a:extLst>
              </p:cNvPr>
              <p:cNvSpPr txBox="1"/>
              <p:nvPr/>
            </p:nvSpPr>
            <p:spPr>
              <a:xfrm>
                <a:off x="7449445" y="3704012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17">
                <a:extLst>
                  <a:ext uri="{FF2B5EF4-FFF2-40B4-BE49-F238E27FC236}">
                    <a16:creationId xmlns:a16="http://schemas.microsoft.com/office/drawing/2014/main" id="{0B04405C-07C5-FE40-BA42-90BAD91FA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63674" y="3986335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id="{BFE5D1A5-9058-7F49-9DFB-F603B0954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7959" y="3522110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436B1A-5E60-7043-B4DC-31E69D165654}"/>
                  </a:ext>
                </a:extLst>
              </p:cNvPr>
              <p:cNvSpPr txBox="1"/>
              <p:nvPr/>
            </p:nvSpPr>
            <p:spPr>
              <a:xfrm>
                <a:off x="6413526" y="3680881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CFCCECB2-855F-7C4B-A187-672E4000030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988412" y="3489628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54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AF47-0A7E-A642-888E-D822BB2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Real World … (cont’d)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4D6231-416D-1F44-BDC7-6459A658B3B0}"/>
              </a:ext>
            </a:extLst>
          </p:cNvPr>
          <p:cNvGrpSpPr/>
          <p:nvPr/>
        </p:nvGrpSpPr>
        <p:grpSpPr>
          <a:xfrm>
            <a:off x="882041" y="1531579"/>
            <a:ext cx="10424217" cy="4515262"/>
            <a:chOff x="200945" y="826793"/>
            <a:chExt cx="8612595" cy="37305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FA235E-6F21-F848-BFB3-36BE3ADE2A2B}"/>
                </a:ext>
              </a:extLst>
            </p:cNvPr>
            <p:cNvGrpSpPr/>
            <p:nvPr/>
          </p:nvGrpSpPr>
          <p:grpSpPr>
            <a:xfrm>
              <a:off x="200945" y="828100"/>
              <a:ext cx="3175278" cy="1395513"/>
              <a:chOff x="200945" y="828100"/>
              <a:chExt cx="3175278" cy="139551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E719D-2A5F-9943-8F1E-FD30DFCADC0B}"/>
                  </a:ext>
                </a:extLst>
              </p:cNvPr>
              <p:cNvSpPr txBox="1"/>
              <p:nvPr/>
            </p:nvSpPr>
            <p:spPr>
              <a:xfrm>
                <a:off x="570683" y="828100"/>
                <a:ext cx="2805540" cy="330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Gate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pin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6" name="Group 22">
                <a:extLst>
                  <a:ext uri="{FF2B5EF4-FFF2-40B4-BE49-F238E27FC236}">
                    <a16:creationId xmlns:a16="http://schemas.microsoft.com/office/drawing/2014/main" id="{A941F4AF-59A1-1E4C-B747-27C5154215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7773" y="1510342"/>
                <a:ext cx="771182" cy="563535"/>
                <a:chOff x="2312" y="2832"/>
                <a:chExt cx="416" cy="256"/>
              </a:xfrm>
            </p:grpSpPr>
            <p:sp>
              <p:nvSpPr>
                <p:cNvPr id="19" name="Line 17">
                  <a:extLst>
                    <a:ext uri="{FF2B5EF4-FFF2-40B4-BE49-F238E27FC236}">
                      <a16:creationId xmlns:a16="http://schemas.microsoft.com/office/drawing/2014/main" id="{CB94CB47-DF3A-D44C-9C99-AC8E8803A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Line 18">
                  <a:extLst>
                    <a:ext uri="{FF2B5EF4-FFF2-40B4-BE49-F238E27FC236}">
                      <a16:creationId xmlns:a16="http://schemas.microsoft.com/office/drawing/2014/main" id="{7B8D995C-30DF-004B-B47B-C7A1BB6B34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Group 21">
                  <a:extLst>
                    <a:ext uri="{FF2B5EF4-FFF2-40B4-BE49-F238E27FC236}">
                      <a16:creationId xmlns:a16="http://schemas.microsoft.com/office/drawing/2014/main" id="{D920B212-F9C1-8A43-BE4C-2091DC9816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22" name="Rectangle 19">
                    <a:extLst>
                      <a:ext uri="{FF2B5EF4-FFF2-40B4-BE49-F238E27FC236}">
                        <a16:creationId xmlns:a16="http://schemas.microsoft.com/office/drawing/2014/main" id="{F7874A52-75AB-354B-8EAC-F6AB374461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Oval 20">
                    <a:extLst>
                      <a:ext uri="{FF2B5EF4-FFF2-40B4-BE49-F238E27FC236}">
                        <a16:creationId xmlns:a16="http://schemas.microsoft.com/office/drawing/2014/main" id="{9489AF74-2A99-CC44-8465-562EA62C1A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7" name="Diagonal Stripe 6">
                <a:extLst>
                  <a:ext uri="{FF2B5EF4-FFF2-40B4-BE49-F238E27FC236}">
                    <a16:creationId xmlns:a16="http://schemas.microsoft.com/office/drawing/2014/main" id="{2F6B14B1-30D7-9D45-89BB-FEAF5275E12F}"/>
                  </a:ext>
                </a:extLst>
              </p:cNvPr>
              <p:cNvSpPr/>
              <p:nvPr/>
            </p:nvSpPr>
            <p:spPr>
              <a:xfrm rot="8100000">
                <a:off x="2015475" y="1553940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94BA71-C037-214F-A356-CB0CF7B101BC}"/>
                  </a:ext>
                </a:extLst>
              </p:cNvPr>
              <p:cNvSpPr txBox="1"/>
              <p:nvPr/>
            </p:nvSpPr>
            <p:spPr>
              <a:xfrm>
                <a:off x="948460" y="1519237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DB408-F149-DE44-8082-A42DC227F868}"/>
                  </a:ext>
                </a:extLst>
              </p:cNvPr>
              <p:cNvSpPr txBox="1"/>
              <p:nvPr/>
            </p:nvSpPr>
            <p:spPr>
              <a:xfrm>
                <a:off x="1559333" y="1503160"/>
                <a:ext cx="315477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20">
                <a:extLst>
                  <a:ext uri="{FF2B5EF4-FFF2-40B4-BE49-F238E27FC236}">
                    <a16:creationId xmlns:a16="http://schemas.microsoft.com/office/drawing/2014/main" id="{44F4D1CE-45FA-364D-B12A-277271D55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45" y="1327986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22">
                <a:extLst>
                  <a:ext uri="{FF2B5EF4-FFF2-40B4-BE49-F238E27FC236}">
                    <a16:creationId xmlns:a16="http://schemas.microsoft.com/office/drawing/2014/main" id="{B679EDF0-8254-5147-8719-D791F2796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9695" y="1493938"/>
                <a:ext cx="771182" cy="563535"/>
                <a:chOff x="2312" y="2832"/>
                <a:chExt cx="416" cy="256"/>
              </a:xfrm>
            </p:grpSpPr>
            <p:sp>
              <p:nvSpPr>
                <p:cNvPr id="14" name="Line 17">
                  <a:extLst>
                    <a:ext uri="{FF2B5EF4-FFF2-40B4-BE49-F238E27FC236}">
                      <a16:creationId xmlns:a16="http://schemas.microsoft.com/office/drawing/2014/main" id="{0CB2F896-0CAD-E24B-819C-D39E3CD1EF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Line 18">
                  <a:extLst>
                    <a:ext uri="{FF2B5EF4-FFF2-40B4-BE49-F238E27FC236}">
                      <a16:creationId xmlns:a16="http://schemas.microsoft.com/office/drawing/2014/main" id="{4B644ECD-7524-3B4E-B120-C7184CDFD7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" name="Group 21">
                  <a:extLst>
                    <a:ext uri="{FF2B5EF4-FFF2-40B4-BE49-F238E27FC236}">
                      <a16:creationId xmlns:a16="http://schemas.microsoft.com/office/drawing/2014/main" id="{167D9236-FDC9-D349-9119-D630412BEC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17" name="Rectangle 19">
                    <a:extLst>
                      <a:ext uri="{FF2B5EF4-FFF2-40B4-BE49-F238E27FC236}">
                        <a16:creationId xmlns:a16="http://schemas.microsoft.com/office/drawing/2014/main" id="{194DEEA0-0410-3745-B9B3-3BBF8B2BBE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Oval 20">
                    <a:extLst>
                      <a:ext uri="{FF2B5EF4-FFF2-40B4-BE49-F238E27FC236}">
                        <a16:creationId xmlns:a16="http://schemas.microsoft.com/office/drawing/2014/main" id="{54352D92-E75F-5044-8B67-1D88680B4C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92C399-72D4-924E-8A54-60AFDDB5072C}"/>
                  </a:ext>
                </a:extLst>
              </p:cNvPr>
              <p:cNvSpPr txBox="1"/>
              <p:nvPr/>
            </p:nvSpPr>
            <p:spPr>
              <a:xfrm>
                <a:off x="2700382" y="1502833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E908917-F85C-EF44-B3DD-B9324F85C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3552" y="1882300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D4AF6E7-95E8-6647-A4CD-EF7AF2DDE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579" y="2512113"/>
              <a:ext cx="2265947" cy="204294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7087BBE-A5C5-074B-A2C8-3913A42C4A4F}"/>
                </a:ext>
              </a:extLst>
            </p:cNvPr>
            <p:cNvGrpSpPr/>
            <p:nvPr/>
          </p:nvGrpSpPr>
          <p:grpSpPr>
            <a:xfrm>
              <a:off x="4163261" y="826793"/>
              <a:ext cx="4413528" cy="1277924"/>
              <a:chOff x="4163261" y="826793"/>
              <a:chExt cx="4413528" cy="127792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77F060-5ACC-5E43-839A-A98CB4D9BC3E}"/>
                  </a:ext>
                </a:extLst>
              </p:cNvPr>
              <p:cNvSpPr txBox="1"/>
              <p:nvPr/>
            </p:nvSpPr>
            <p:spPr>
              <a:xfrm>
                <a:off x="4163261" y="826793"/>
                <a:ext cx="4413528" cy="33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At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nanoscale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delays are really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statistical</a:t>
                </a:r>
              </a:p>
            </p:txBody>
          </p:sp>
          <p:grpSp>
            <p:nvGrpSpPr>
              <p:cNvPr id="27" name="Group 22">
                <a:extLst>
                  <a:ext uri="{FF2B5EF4-FFF2-40B4-BE49-F238E27FC236}">
                    <a16:creationId xmlns:a16="http://schemas.microsoft.com/office/drawing/2014/main" id="{03C64E60-719A-C141-AB3F-979E3E2C7B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86868" y="1541182"/>
                <a:ext cx="771182" cy="563535"/>
                <a:chOff x="2312" y="2832"/>
                <a:chExt cx="416" cy="256"/>
              </a:xfrm>
            </p:grpSpPr>
            <p:sp>
              <p:nvSpPr>
                <p:cNvPr id="45" name="Line 17">
                  <a:extLst>
                    <a:ext uri="{FF2B5EF4-FFF2-40B4-BE49-F238E27FC236}">
                      <a16:creationId xmlns:a16="http://schemas.microsoft.com/office/drawing/2014/main" id="{F3DB9522-C7E7-D64C-A3A9-86C1D5B278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Line 18">
                  <a:extLst>
                    <a:ext uri="{FF2B5EF4-FFF2-40B4-BE49-F238E27FC236}">
                      <a16:creationId xmlns:a16="http://schemas.microsoft.com/office/drawing/2014/main" id="{59A21D25-31A8-0445-B163-38253A7F0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" name="Group 21">
                  <a:extLst>
                    <a:ext uri="{FF2B5EF4-FFF2-40B4-BE49-F238E27FC236}">
                      <a16:creationId xmlns:a16="http://schemas.microsoft.com/office/drawing/2014/main" id="{5B3E9BED-BB6A-1F45-B194-B2BD5B19C0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48" name="Rectangle 19">
                    <a:extLst>
                      <a:ext uri="{FF2B5EF4-FFF2-40B4-BE49-F238E27FC236}">
                        <a16:creationId xmlns:a16="http://schemas.microsoft.com/office/drawing/2014/main" id="{6A867B21-7F33-4D4D-AF79-F68F83D5CE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Oval 20">
                    <a:extLst>
                      <a:ext uri="{FF2B5EF4-FFF2-40B4-BE49-F238E27FC236}">
                        <a16:creationId xmlns:a16="http://schemas.microsoft.com/office/drawing/2014/main" id="{1A266547-D204-F947-BDCF-BEA668BE68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12B768-738C-A048-9995-6712A8D0E7BB}"/>
                  </a:ext>
                </a:extLst>
              </p:cNvPr>
              <p:cNvSpPr txBox="1"/>
              <p:nvPr/>
            </p:nvSpPr>
            <p:spPr>
              <a:xfrm>
                <a:off x="4427555" y="1550077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62947D7E-2956-FB4E-9899-CAE356944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1784" y="1832400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" name="Group 22">
                <a:extLst>
                  <a:ext uri="{FF2B5EF4-FFF2-40B4-BE49-F238E27FC236}">
                    <a16:creationId xmlns:a16="http://schemas.microsoft.com/office/drawing/2014/main" id="{79309941-623C-6A45-8A55-465BA73486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319" y="1524778"/>
                <a:ext cx="771182" cy="563535"/>
                <a:chOff x="2312" y="2832"/>
                <a:chExt cx="416" cy="256"/>
              </a:xfrm>
            </p:grpSpPr>
            <p:sp>
              <p:nvSpPr>
                <p:cNvPr id="40" name="Line 17">
                  <a:extLst>
                    <a:ext uri="{FF2B5EF4-FFF2-40B4-BE49-F238E27FC236}">
                      <a16:creationId xmlns:a16="http://schemas.microsoft.com/office/drawing/2014/main" id="{4A84A822-3626-CB45-816F-6E0FE27FF6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Line 18">
                  <a:extLst>
                    <a:ext uri="{FF2B5EF4-FFF2-40B4-BE49-F238E27FC236}">
                      <a16:creationId xmlns:a16="http://schemas.microsoft.com/office/drawing/2014/main" id="{8A3153E2-A6EB-DB4F-B9AC-6C09BA806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2" name="Group 21">
                  <a:extLst>
                    <a:ext uri="{FF2B5EF4-FFF2-40B4-BE49-F238E27FC236}">
                      <a16:creationId xmlns:a16="http://schemas.microsoft.com/office/drawing/2014/main" id="{9081E487-2B94-5D4C-A059-25CF0938C4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43" name="Rectangle 19">
                    <a:extLst>
                      <a:ext uri="{FF2B5EF4-FFF2-40B4-BE49-F238E27FC236}">
                        <a16:creationId xmlns:a16="http://schemas.microsoft.com/office/drawing/2014/main" id="{03DC9579-A176-A543-A775-4F7D8472D7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Oval 20">
                    <a:extLst>
                      <a:ext uri="{FF2B5EF4-FFF2-40B4-BE49-F238E27FC236}">
                        <a16:creationId xmlns:a16="http://schemas.microsoft.com/office/drawing/2014/main" id="{A83CCDA5-1B09-3240-9AC2-2C86AFF3CB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14A0A5-5F1D-7A40-B522-A3AB3F0A2EA6}"/>
                  </a:ext>
                </a:extLst>
              </p:cNvPr>
              <p:cNvSpPr txBox="1"/>
              <p:nvPr/>
            </p:nvSpPr>
            <p:spPr>
              <a:xfrm>
                <a:off x="6718006" y="1533673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Line 17">
                <a:extLst>
                  <a:ext uri="{FF2B5EF4-FFF2-40B4-BE49-F238E27FC236}">
                    <a16:creationId xmlns:a16="http://schemas.microsoft.com/office/drawing/2014/main" id="{859294B1-5643-9044-AB7E-9BA5C3B0C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235" y="1815996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20">
                <a:extLst>
                  <a:ext uri="{FF2B5EF4-FFF2-40B4-BE49-F238E27FC236}">
                    <a16:creationId xmlns:a16="http://schemas.microsoft.com/office/drawing/2014/main" id="{32104DC3-BB7A-F348-8187-144C9B187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2785" y="1617035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390805-C8C9-8845-B992-844C520762F2}"/>
                  </a:ext>
                </a:extLst>
              </p:cNvPr>
              <p:cNvSpPr txBox="1"/>
              <p:nvPr/>
            </p:nvSpPr>
            <p:spPr>
              <a:xfrm>
                <a:off x="5955372" y="1550734"/>
                <a:ext cx="315477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0">
                <a:extLst>
                  <a:ext uri="{FF2B5EF4-FFF2-40B4-BE49-F238E27FC236}">
                    <a16:creationId xmlns:a16="http://schemas.microsoft.com/office/drawing/2014/main" id="{56D445FD-D8EB-1C43-8D30-FAFE71178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7920" y="1608669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873996F0-202F-7C40-BCFA-7CBE21A16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942" y="1608342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BC518122-94C1-4146-A3B5-05ABC0C9F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0320" y="1608342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375AA9E4-E3F5-264E-AD06-D8A71DE39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0379" y="1608015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54D411AF-A946-AF46-B4EF-BFF093B0E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2401" y="1607687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606FC7-D1F6-5C4A-9D75-1DE6FE2B1032}"/>
                </a:ext>
              </a:extLst>
            </p:cNvPr>
            <p:cNvGrpSpPr/>
            <p:nvPr/>
          </p:nvGrpSpPr>
          <p:grpSpPr>
            <a:xfrm>
              <a:off x="4424155" y="2001541"/>
              <a:ext cx="4389385" cy="2555808"/>
              <a:chOff x="4424155" y="2001541"/>
              <a:chExt cx="4389385" cy="2555808"/>
            </a:xfrm>
          </p:grpSpPr>
          <p:pic>
            <p:nvPicPr>
              <p:cNvPr id="51" name="Picture 50" descr="Screen Shot 2013-04-13 at 12.56.04 PM.png">
                <a:extLst>
                  <a:ext uri="{FF2B5EF4-FFF2-40B4-BE49-F238E27FC236}">
                    <a16:creationId xmlns:a16="http://schemas.microsoft.com/office/drawing/2014/main" id="{844988EC-3A23-9545-B73D-5D421F48C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7243" y="2410932"/>
                <a:ext cx="4140169" cy="2070084"/>
              </a:xfrm>
              <a:prstGeom prst="rect">
                <a:avLst/>
              </a:prstGeom>
            </p:spPr>
          </p:pic>
          <p:sp>
            <p:nvSpPr>
              <p:cNvPr id="52" name="Left Brace 51">
                <a:extLst>
                  <a:ext uri="{FF2B5EF4-FFF2-40B4-BE49-F238E27FC236}">
                    <a16:creationId xmlns:a16="http://schemas.microsoft.com/office/drawing/2014/main" id="{ED645E3B-568C-2146-A123-865E4BEE52D9}"/>
                  </a:ext>
                </a:extLst>
              </p:cNvPr>
              <p:cNvSpPr/>
              <p:nvPr/>
            </p:nvSpPr>
            <p:spPr bwMode="auto">
              <a:xfrm rot="16200000">
                <a:off x="7885077" y="1872929"/>
                <a:ext cx="249171" cy="506396"/>
              </a:xfrm>
              <a:prstGeom prst="leftBrace">
                <a:avLst>
                  <a:gd name="adj1" fmla="val 43816"/>
                  <a:gd name="adj2" fmla="val 50000"/>
                </a:avLst>
              </a:prstGeom>
              <a:noFill/>
              <a:ln w="381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E51687E-8C99-B34A-92B3-E3C81AE9181E}"/>
                  </a:ext>
                </a:extLst>
              </p:cNvPr>
              <p:cNvCxnSpPr/>
              <p:nvPr/>
            </p:nvCxnSpPr>
            <p:spPr bwMode="auto">
              <a:xfrm>
                <a:off x="8013685" y="2218567"/>
                <a:ext cx="160756" cy="147100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922B6A-F7B8-B146-9114-99F44DA146F3}"/>
                  </a:ext>
                </a:extLst>
              </p:cNvPr>
              <p:cNvSpPr txBox="1"/>
              <p:nvPr/>
            </p:nvSpPr>
            <p:spPr>
              <a:xfrm>
                <a:off x="4424155" y="4347561"/>
                <a:ext cx="4389385" cy="209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4"/>
                  </a:rPr>
                  <a:t>http://upload.wikimedia.org/wikipedia/commons/8/8c/Standard_deviation_diagram.svg</a:t>
                </a:r>
                <a:r>
                  <a:rPr lang="en-US" sz="105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23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1545-414D-CF41-A2AF-12B24FBF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Model:  Pin-to-Pin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9FB9-D081-C641-967E-26BAA765D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will keep it simple: </a:t>
            </a:r>
            <a:r>
              <a:rPr lang="en-US" b="1" dirty="0">
                <a:solidFill>
                  <a:srgbClr val="FF0000"/>
                </a:solidFill>
              </a:rPr>
              <a:t>Fixed, pin-to-pin delay model</a:t>
            </a:r>
          </a:p>
          <a:p>
            <a:pPr lvl="1"/>
            <a:r>
              <a:rPr lang="en-US" dirty="0"/>
              <a:t>No slopes, electricity, distributions, etc. – Just gate delay itself!</a:t>
            </a:r>
          </a:p>
          <a:p>
            <a:pPr lvl="1"/>
            <a:r>
              <a:rPr lang="en-US" dirty="0"/>
              <a:t>Per-pin delays are essential, but we’ll use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i="1" dirty="0"/>
              <a:t>just 1 value per gate</a:t>
            </a:r>
          </a:p>
          <a:p>
            <a:pPr lvl="1"/>
            <a:r>
              <a:rPr lang="en-US" dirty="0"/>
              <a:t>Turns out this is enough to see all the interesting algorithm ideas</a:t>
            </a:r>
          </a:p>
          <a:p>
            <a:pPr lvl="1">
              <a:buFont typeface="Wingdings 3" pitchFamily="-106" charset="2"/>
              <a:buNone/>
            </a:pPr>
            <a:endParaRPr lang="en-US" dirty="0"/>
          </a:p>
          <a:p>
            <a:pPr lvl="1">
              <a:buFont typeface="Wingdings 3" pitchFamily="-106" charset="2"/>
              <a:buNone/>
            </a:pPr>
            <a:endParaRPr lang="en-US" dirty="0"/>
          </a:p>
          <a:p>
            <a:pPr lvl="1">
              <a:buFont typeface="Wingdings 3" pitchFamily="-106" charset="2"/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57E560-8CE9-A54A-9134-305327DD1937}"/>
              </a:ext>
            </a:extLst>
          </p:cNvPr>
          <p:cNvGrpSpPr/>
          <p:nvPr/>
        </p:nvGrpSpPr>
        <p:grpSpPr>
          <a:xfrm>
            <a:off x="2366872" y="4360142"/>
            <a:ext cx="2636773" cy="1090670"/>
            <a:chOff x="1377317" y="3201617"/>
            <a:chExt cx="2222500" cy="919311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7FF70912-C157-3842-BB99-AD727D4F9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29" y="3298548"/>
              <a:ext cx="889000" cy="7334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62"/>
                </a:cxn>
                <a:cxn ang="0">
                  <a:pos x="404" y="462"/>
                </a:cxn>
                <a:cxn ang="0">
                  <a:pos x="505" y="369"/>
                </a:cxn>
                <a:cxn ang="0">
                  <a:pos x="548" y="297"/>
                </a:cxn>
                <a:cxn ang="0">
                  <a:pos x="560" y="248"/>
                </a:cxn>
                <a:cxn ang="0">
                  <a:pos x="555" y="165"/>
                </a:cxn>
                <a:cxn ang="0">
                  <a:pos x="499" y="84"/>
                </a:cxn>
                <a:cxn ang="0">
                  <a:pos x="408" y="0"/>
                </a:cxn>
                <a:cxn ang="0">
                  <a:pos x="0" y="2"/>
                </a:cxn>
              </a:cxnLst>
              <a:rect l="0" t="0" r="r" b="b"/>
              <a:pathLst>
                <a:path w="560" h="462">
                  <a:moveTo>
                    <a:pt x="0" y="2"/>
                  </a:moveTo>
                  <a:lnTo>
                    <a:pt x="0" y="462"/>
                  </a:lnTo>
                  <a:lnTo>
                    <a:pt x="404" y="462"/>
                  </a:lnTo>
                  <a:lnTo>
                    <a:pt x="505" y="369"/>
                  </a:lnTo>
                  <a:lnTo>
                    <a:pt x="548" y="297"/>
                  </a:lnTo>
                  <a:lnTo>
                    <a:pt x="560" y="248"/>
                  </a:lnTo>
                  <a:lnTo>
                    <a:pt x="555" y="165"/>
                  </a:lnTo>
                  <a:lnTo>
                    <a:pt x="499" y="84"/>
                  </a:lnTo>
                  <a:lnTo>
                    <a:pt x="408" y="0"/>
                  </a:lnTo>
                  <a:lnTo>
                    <a:pt x="0" y="2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A5FD54E8-1F5A-3041-A6AA-C91F4DC65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904" y="3462061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885F1233-764F-364E-B030-96C7A4137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317" y="3881161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FFFAF79A-CAB0-904F-9FEC-5FDD2015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12" y="3201617"/>
              <a:ext cx="59997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∆=3 </a:t>
              </a: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F128EE6E-D488-A946-9C78-8C5040EBC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104" y="3404911"/>
              <a:ext cx="747713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B33EEA6F-CB86-ED40-8FE8-BAACA0ED9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167" y="3460473"/>
              <a:ext cx="865187" cy="23971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B5537290-A153-FF43-B9A8-C4429945E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4329" y="3719236"/>
              <a:ext cx="817563" cy="1746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E8A62EC1-EFB9-F74B-8A2E-696C85AF9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104" y="3754161"/>
              <a:ext cx="59997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3333CC"/>
                  </a:solidFill>
                  <a:latin typeface="+mj-lt"/>
                </a:rPr>
                <a:t>∆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=3 </a:t>
              </a: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21F21EE9-974C-F14B-A126-376A87781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629" y="3663673"/>
              <a:ext cx="384175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6ACF3F-497A-494B-8C19-0B29F26B64A4}"/>
              </a:ext>
            </a:extLst>
          </p:cNvPr>
          <p:cNvGrpSpPr/>
          <p:nvPr/>
        </p:nvGrpSpPr>
        <p:grpSpPr>
          <a:xfrm>
            <a:off x="5564613" y="3318421"/>
            <a:ext cx="3435338" cy="2917401"/>
            <a:chOff x="4575057" y="2304975"/>
            <a:chExt cx="2895600" cy="2459038"/>
          </a:xfrm>
        </p:grpSpPr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F9909514-552F-0249-BDD4-E73AA74C3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370" y="3305100"/>
              <a:ext cx="889000" cy="7334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62"/>
                </a:cxn>
                <a:cxn ang="0">
                  <a:pos x="404" y="462"/>
                </a:cxn>
                <a:cxn ang="0">
                  <a:pos x="505" y="369"/>
                </a:cxn>
                <a:cxn ang="0">
                  <a:pos x="548" y="297"/>
                </a:cxn>
                <a:cxn ang="0">
                  <a:pos x="560" y="248"/>
                </a:cxn>
                <a:cxn ang="0">
                  <a:pos x="555" y="165"/>
                </a:cxn>
                <a:cxn ang="0">
                  <a:pos x="499" y="84"/>
                </a:cxn>
                <a:cxn ang="0">
                  <a:pos x="408" y="0"/>
                </a:cxn>
                <a:cxn ang="0">
                  <a:pos x="0" y="2"/>
                </a:cxn>
              </a:cxnLst>
              <a:rect l="0" t="0" r="r" b="b"/>
              <a:pathLst>
                <a:path w="560" h="462">
                  <a:moveTo>
                    <a:pt x="0" y="2"/>
                  </a:moveTo>
                  <a:lnTo>
                    <a:pt x="0" y="462"/>
                  </a:lnTo>
                  <a:lnTo>
                    <a:pt x="404" y="462"/>
                  </a:lnTo>
                  <a:lnTo>
                    <a:pt x="505" y="369"/>
                  </a:lnTo>
                  <a:lnTo>
                    <a:pt x="548" y="297"/>
                  </a:lnTo>
                  <a:lnTo>
                    <a:pt x="560" y="248"/>
                  </a:lnTo>
                  <a:lnTo>
                    <a:pt x="555" y="165"/>
                  </a:lnTo>
                  <a:lnTo>
                    <a:pt x="499" y="84"/>
                  </a:lnTo>
                  <a:lnTo>
                    <a:pt x="408" y="0"/>
                  </a:lnTo>
                  <a:lnTo>
                    <a:pt x="0" y="2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87D4807C-9C31-104C-97EE-D6AB476D3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6645" y="3468613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D41BABD7-54F7-0C49-8EF0-AF8234FC9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057" y="3887713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147D5165-94A8-1645-AAC3-494B909A7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87" y="3214413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3333CC"/>
                  </a:solidFill>
                  <a:latin typeface="+mj-lt"/>
                </a:rPr>
                <a:t>∆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=4.1 </a:t>
              </a: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62E3D816-9AFD-7744-AC4B-C4AADA41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3895" y="2304975"/>
              <a:ext cx="747712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67DCFC74-EC5D-414C-A465-85E378CCD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907" y="3467025"/>
              <a:ext cx="865188" cy="23971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13E049B4-363B-3B40-8183-F602C1956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2070" y="3725788"/>
              <a:ext cx="817562" cy="1746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46CE0CE4-380D-6742-AE9E-7CE8B07F5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020" y="3765778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3333CC"/>
                  </a:solidFill>
                  <a:latin typeface="+mj-lt"/>
                </a:rPr>
                <a:t>∆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=4.1 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6F48D539-CB9E-424C-86D8-97BD95427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8370" y="3670225"/>
              <a:ext cx="384175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056E76F6-5701-8A4E-83EA-C69CF817B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545" y="2573263"/>
              <a:ext cx="663575" cy="1087437"/>
            </a:xfrm>
            <a:custGeom>
              <a:avLst/>
              <a:gdLst/>
              <a:ahLst/>
              <a:cxnLst>
                <a:cxn ang="0">
                  <a:pos x="0" y="685"/>
                </a:cxn>
                <a:cxn ang="0">
                  <a:pos x="0" y="0"/>
                </a:cxn>
                <a:cxn ang="0">
                  <a:pos x="418" y="0"/>
                </a:cxn>
              </a:cxnLst>
              <a:rect l="0" t="0" r="r" b="b"/>
              <a:pathLst>
                <a:path w="418" h="685">
                  <a:moveTo>
                    <a:pt x="0" y="685"/>
                  </a:moveTo>
                  <a:lnTo>
                    <a:pt x="0" y="0"/>
                  </a:lnTo>
                  <a:lnTo>
                    <a:pt x="418" y="0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946B46CB-80B2-3045-9733-3F0C463CDE1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072070" y="3381300"/>
              <a:ext cx="663575" cy="1087438"/>
            </a:xfrm>
            <a:custGeom>
              <a:avLst/>
              <a:gdLst/>
              <a:ahLst/>
              <a:cxnLst>
                <a:cxn ang="0">
                  <a:pos x="0" y="685"/>
                </a:cxn>
                <a:cxn ang="0">
                  <a:pos x="0" y="0"/>
                </a:cxn>
                <a:cxn ang="0">
                  <a:pos x="418" y="0"/>
                </a:cxn>
              </a:cxnLst>
              <a:rect l="0" t="0" r="r" b="b"/>
              <a:pathLst>
                <a:path w="418" h="685">
                  <a:moveTo>
                    <a:pt x="0" y="685"/>
                  </a:moveTo>
                  <a:lnTo>
                    <a:pt x="0" y="0"/>
                  </a:lnTo>
                  <a:lnTo>
                    <a:pt x="418" y="0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FBEC9471-9674-8741-87B2-5BE2DD527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945" y="4221088"/>
              <a:ext cx="747712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F4295C25-5698-3C4E-96A6-B261A8112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595" y="3343200"/>
              <a:ext cx="64452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C55AA4DF-472E-3C47-A4F2-67FBEAA91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945" y="2998713"/>
              <a:ext cx="747712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9" name="Oval 35">
              <a:extLst>
                <a:ext uri="{FF2B5EF4-FFF2-40B4-BE49-F238E27FC236}">
                  <a16:creationId xmlns:a16="http://schemas.microsoft.com/office/drawing/2014/main" id="{B5D4EF6F-3C8A-A943-A53A-B7F08D9AA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945" y="3632125"/>
              <a:ext cx="134937" cy="134938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16589DC5-4551-CC4C-BEC9-79407AEAE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532" y="3814688"/>
              <a:ext cx="134938" cy="134937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0839D729-A64E-DA4B-B678-EA1103C93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532" y="4006775"/>
              <a:ext cx="134938" cy="134938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BB15-1343-1D4A-B267-78918B3E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BB18-9C46-5E47-8099-089F6215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775075" algn="l"/>
              </a:tabLst>
            </a:pPr>
            <a:r>
              <a:rPr lang="en-US" b="1" dirty="0"/>
              <a:t>PI</a:t>
            </a:r>
            <a:r>
              <a:rPr lang="en-US" dirty="0"/>
              <a:t> = Primary Input, </a:t>
            </a:r>
            <a:r>
              <a:rPr lang="en-US" b="1" dirty="0"/>
              <a:t>PO</a:t>
            </a:r>
            <a:r>
              <a:rPr lang="en-US" dirty="0"/>
              <a:t> = Primary Output</a:t>
            </a:r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91870A-7E15-A34A-9990-BE75F0B11299}"/>
              </a:ext>
            </a:extLst>
          </p:cNvPr>
          <p:cNvGrpSpPr/>
          <p:nvPr/>
        </p:nvGrpSpPr>
        <p:grpSpPr>
          <a:xfrm>
            <a:off x="838198" y="2583244"/>
            <a:ext cx="10640932" cy="3563658"/>
            <a:chOff x="838199" y="2908159"/>
            <a:chExt cx="9213315" cy="3085548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972A427D-04A4-2448-9D1F-A087EB2C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2908159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A4AD6BF-BFF7-8147-A237-EC93D8FD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4342148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B194034-7759-6D49-84F4-5279E3C4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052" y="3645922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985DD89-55AD-FE44-A2EE-00784306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906" y="3012989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4965201-403E-9C42-9FD8-B06F689C1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64" y="4427198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D3480694-5A12-F04E-8ACE-E6EFB34E9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409" y="3730972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B22EBF42-BDC7-9342-B14C-1AD62329C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088" y="5335062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8682BC6-530A-1940-8DF3-82BFC3A0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11" y="2948166"/>
              <a:ext cx="82049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44450" rIns="91440" bIns="44450">
              <a:prstTxWarp prst="textNoShape">
                <a:avLst/>
              </a:prstTxWarp>
              <a:spAutoFit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D66F268-A4FB-1644-9AA0-9129CF6D4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167" y="444500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4AE94EC-8572-6844-AE21-85BCFDD96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225" y="390560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B79CE843-3438-9145-8200-26CF4EFF0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840" y="311584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3F4601B-9B65-1D49-B1C8-CAFE0AA1F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562" y="4575519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28F68EE5-EB47-0446-BDC0-E9C62093E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895" y="399631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F349A990-5200-6A4B-B20E-3099568EF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396" y="5491291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2E976E-0D18-2144-9020-0480EE71B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993" y="3216714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44A6A52-5B1F-CC41-859B-8D3C2786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4692239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42F9E0D-FEF8-E64A-9FB7-1E8607B22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3238471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2D64916-0EB0-2942-832B-6878C6FF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4207650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B2364AA-F59A-6149-9099-CDCD9B9D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886" y="3280007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EC9CF768-FB1E-F449-B120-8A00F9379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29" y="4755532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F6B5871F-E613-694A-B213-5D6DB0DC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3301765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B304CBD-19AE-6249-B73A-DB2EAC934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4270943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8526CEA-6493-9440-AEE3-7673E1B75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660" y="3280007"/>
              <a:ext cx="656668" cy="1457724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331" y="363"/>
                </a:cxn>
                <a:cxn ang="0">
                  <a:pos x="331" y="0"/>
                </a:cxn>
                <a:cxn ang="0">
                  <a:pos x="320" y="736"/>
                </a:cxn>
              </a:cxnLst>
              <a:rect l="0" t="0" r="r" b="b"/>
              <a:pathLst>
                <a:path w="332" h="737">
                  <a:moveTo>
                    <a:pt x="0" y="363"/>
                  </a:moveTo>
                  <a:lnTo>
                    <a:pt x="331" y="363"/>
                  </a:lnTo>
                  <a:lnTo>
                    <a:pt x="331" y="0"/>
                  </a:lnTo>
                  <a:lnTo>
                    <a:pt x="320" y="73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2D15E0B-71E1-2F4C-A27D-926082086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5663396"/>
              <a:ext cx="3926161" cy="1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4" y="0"/>
                </a:cxn>
              </a:cxnLst>
              <a:rect l="0" t="0" r="r" b="b"/>
              <a:pathLst>
                <a:path w="1985" h="1">
                  <a:moveTo>
                    <a:pt x="0" y="0"/>
                  </a:moveTo>
                  <a:lnTo>
                    <a:pt x="1984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F8590A8-9555-BB44-B9FB-7BF1DB516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259" y="4059306"/>
              <a:ext cx="573595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9" y="0"/>
                </a:cxn>
              </a:cxnLst>
              <a:rect l="0" t="0" r="r" b="b"/>
              <a:pathLst>
                <a:path w="290" h="1">
                  <a:moveTo>
                    <a:pt x="0" y="0"/>
                  </a:moveTo>
                  <a:lnTo>
                    <a:pt x="289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922AE2AB-1AF5-A247-B1E0-0D8E98572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7496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11AF88F2-8E64-2B44-8EEA-6A2ECC20A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4443021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BC31B1DA-9233-2944-A5F6-6FBCEAA5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5414178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AD34FE5C-AAEF-FC45-A9E1-0F362FAA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673" y="3831846"/>
              <a:ext cx="478841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PO</a:t>
              </a: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6244F07E-1090-4D4B-A408-8F3F5378F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261" y="4397530"/>
              <a:ext cx="530081" cy="1267843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267" y="640"/>
                </a:cxn>
                <a:cxn ang="0">
                  <a:pos x="267" y="0"/>
                </a:cxn>
              </a:cxnLst>
              <a:rect l="0" t="0" r="r" b="b"/>
              <a:pathLst>
                <a:path w="268" h="641">
                  <a:moveTo>
                    <a:pt x="0" y="640"/>
                  </a:moveTo>
                  <a:lnTo>
                    <a:pt x="267" y="640"/>
                  </a:lnTo>
                  <a:lnTo>
                    <a:pt x="267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E37A751-9A7C-0B43-B4FC-CEC0C1309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939" y="4460823"/>
              <a:ext cx="2618760" cy="1204550"/>
            </a:xfrm>
            <a:custGeom>
              <a:avLst/>
              <a:gdLst/>
              <a:ahLst/>
              <a:cxnLst>
                <a:cxn ang="0">
                  <a:pos x="0" y="608"/>
                </a:cxn>
                <a:cxn ang="0">
                  <a:pos x="1323" y="608"/>
                </a:cxn>
                <a:cxn ang="0">
                  <a:pos x="1323" y="0"/>
                </a:cxn>
              </a:cxnLst>
              <a:rect l="0" t="0" r="r" b="b"/>
              <a:pathLst>
                <a:path w="1324" h="609">
                  <a:moveTo>
                    <a:pt x="0" y="608"/>
                  </a:moveTo>
                  <a:lnTo>
                    <a:pt x="1323" y="608"/>
                  </a:lnTo>
                  <a:lnTo>
                    <a:pt x="1323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5CC3FCED-D338-634E-8697-7DCA6020FC4F}"/>
              </a:ext>
            </a:extLst>
          </p:cNvPr>
          <p:cNvSpPr/>
          <p:nvPr/>
        </p:nvSpPr>
        <p:spPr>
          <a:xfrm>
            <a:off x="8492513" y="1999035"/>
            <a:ext cx="2861287" cy="649356"/>
          </a:xfrm>
          <a:prstGeom prst="wedgeRoundRectCallout">
            <a:avLst>
              <a:gd name="adj1" fmla="val -58044"/>
              <a:gd name="adj2" fmla="val 5337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∆ =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 delay</a:t>
            </a:r>
          </a:p>
        </p:txBody>
      </p:sp>
    </p:spTree>
    <p:extLst>
      <p:ext uri="{BB962C8B-B14F-4D97-AF65-F5344CB8AC3E}">
        <p14:creationId xmlns:p14="http://schemas.microsoft.com/office/powerpoint/2010/main" val="216901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BB15-1343-1D4A-B267-78918B3E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BB18-9C46-5E47-8099-089F6215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775075" algn="l"/>
              </a:tabLst>
            </a:pPr>
            <a:r>
              <a:rPr lang="en-US" b="1" dirty="0"/>
              <a:t>PI</a:t>
            </a:r>
            <a:r>
              <a:rPr lang="en-US" dirty="0"/>
              <a:t> = Primary Input, </a:t>
            </a:r>
            <a:r>
              <a:rPr lang="en-US" b="1" dirty="0"/>
              <a:t>PO</a:t>
            </a:r>
            <a:r>
              <a:rPr lang="en-US" dirty="0"/>
              <a:t> = Primary Output</a:t>
            </a:r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91870A-7E15-A34A-9990-BE75F0B11299}"/>
              </a:ext>
            </a:extLst>
          </p:cNvPr>
          <p:cNvGrpSpPr/>
          <p:nvPr/>
        </p:nvGrpSpPr>
        <p:grpSpPr>
          <a:xfrm>
            <a:off x="838198" y="2583244"/>
            <a:ext cx="10640932" cy="3563658"/>
            <a:chOff x="838199" y="2908159"/>
            <a:chExt cx="9213315" cy="3085548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972A427D-04A4-2448-9D1F-A087EB2C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2908159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A4AD6BF-BFF7-8147-A237-EC93D8FD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4342148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B194034-7759-6D49-84F4-5279E3C4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052" y="3645922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985DD89-55AD-FE44-A2EE-00784306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906" y="3012989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4965201-403E-9C42-9FD8-B06F689C1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64" y="4427198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D3480694-5A12-F04E-8ACE-E6EFB34E9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409" y="3730972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B22EBF42-BDC7-9342-B14C-1AD62329C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088" y="5335062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8682BC6-530A-1940-8DF3-82BFC3A0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11" y="2948166"/>
              <a:ext cx="82049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44450" rIns="91440" bIns="44450">
              <a:prstTxWarp prst="textNoShape">
                <a:avLst/>
              </a:prstTxWarp>
              <a:spAutoFit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D66F268-A4FB-1644-9AA0-9129CF6D4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167" y="444500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4AE94EC-8572-6844-AE21-85BCFDD96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225" y="390560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B79CE843-3438-9145-8200-26CF4EFF0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840" y="311584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3F4601B-9B65-1D49-B1C8-CAFE0AA1F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562" y="4575519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28F68EE5-EB47-0446-BDC0-E9C62093E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895" y="399631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F349A990-5200-6A4B-B20E-3099568EF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396" y="5491291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2E976E-0D18-2144-9020-0480EE71B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993" y="3216714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44A6A52-5B1F-CC41-859B-8D3C2786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4692239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42F9E0D-FEF8-E64A-9FB7-1E8607B22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3238471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2D64916-0EB0-2942-832B-6878C6FF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4207650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B2364AA-F59A-6149-9099-CDCD9B9D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886" y="3280007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EC9CF768-FB1E-F449-B120-8A00F9379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29" y="4755532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F6B5871F-E613-694A-B213-5D6DB0DC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3301765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B304CBD-19AE-6249-B73A-DB2EAC934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4270943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8526CEA-6493-9440-AEE3-7673E1B75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660" y="3280007"/>
              <a:ext cx="656668" cy="1457724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331" y="363"/>
                </a:cxn>
                <a:cxn ang="0">
                  <a:pos x="331" y="0"/>
                </a:cxn>
                <a:cxn ang="0">
                  <a:pos x="320" y="736"/>
                </a:cxn>
              </a:cxnLst>
              <a:rect l="0" t="0" r="r" b="b"/>
              <a:pathLst>
                <a:path w="332" h="737">
                  <a:moveTo>
                    <a:pt x="0" y="363"/>
                  </a:moveTo>
                  <a:lnTo>
                    <a:pt x="331" y="363"/>
                  </a:lnTo>
                  <a:lnTo>
                    <a:pt x="331" y="0"/>
                  </a:lnTo>
                  <a:lnTo>
                    <a:pt x="320" y="73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2D15E0B-71E1-2F4C-A27D-926082086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5663396"/>
              <a:ext cx="3926161" cy="1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4" y="0"/>
                </a:cxn>
              </a:cxnLst>
              <a:rect l="0" t="0" r="r" b="b"/>
              <a:pathLst>
                <a:path w="1985" h="1">
                  <a:moveTo>
                    <a:pt x="0" y="0"/>
                  </a:moveTo>
                  <a:lnTo>
                    <a:pt x="1984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F8590A8-9555-BB44-B9FB-7BF1DB516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259" y="4059306"/>
              <a:ext cx="573595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9" y="0"/>
                </a:cxn>
              </a:cxnLst>
              <a:rect l="0" t="0" r="r" b="b"/>
              <a:pathLst>
                <a:path w="290" h="1">
                  <a:moveTo>
                    <a:pt x="0" y="0"/>
                  </a:moveTo>
                  <a:lnTo>
                    <a:pt x="289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922AE2AB-1AF5-A247-B1E0-0D8E98572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7496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11AF88F2-8E64-2B44-8EEA-6A2ECC20A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4443021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BC31B1DA-9233-2944-A5F6-6FBCEAA5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5414178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AD34FE5C-AAEF-FC45-A9E1-0F362FAA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673" y="3831846"/>
              <a:ext cx="478841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PO</a:t>
              </a: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6244F07E-1090-4D4B-A408-8F3F5378F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261" y="4397530"/>
              <a:ext cx="530081" cy="1267843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267" y="640"/>
                </a:cxn>
                <a:cxn ang="0">
                  <a:pos x="267" y="0"/>
                </a:cxn>
              </a:cxnLst>
              <a:rect l="0" t="0" r="r" b="b"/>
              <a:pathLst>
                <a:path w="268" h="641">
                  <a:moveTo>
                    <a:pt x="0" y="640"/>
                  </a:moveTo>
                  <a:lnTo>
                    <a:pt x="267" y="640"/>
                  </a:lnTo>
                  <a:lnTo>
                    <a:pt x="267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E37A751-9A7C-0B43-B4FC-CEC0C1309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939" y="4460823"/>
              <a:ext cx="2618760" cy="1204550"/>
            </a:xfrm>
            <a:custGeom>
              <a:avLst/>
              <a:gdLst/>
              <a:ahLst/>
              <a:cxnLst>
                <a:cxn ang="0">
                  <a:pos x="0" y="608"/>
                </a:cxn>
                <a:cxn ang="0">
                  <a:pos x="1323" y="608"/>
                </a:cxn>
                <a:cxn ang="0">
                  <a:pos x="1323" y="0"/>
                </a:cxn>
              </a:cxnLst>
              <a:rect l="0" t="0" r="r" b="b"/>
              <a:pathLst>
                <a:path w="1324" h="609">
                  <a:moveTo>
                    <a:pt x="0" y="608"/>
                  </a:moveTo>
                  <a:lnTo>
                    <a:pt x="1323" y="608"/>
                  </a:lnTo>
                  <a:lnTo>
                    <a:pt x="1323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1F2FBA-E3D8-C345-9BB9-F22D89147FD0}"/>
              </a:ext>
            </a:extLst>
          </p:cNvPr>
          <p:cNvGrpSpPr/>
          <p:nvPr/>
        </p:nvGrpSpPr>
        <p:grpSpPr>
          <a:xfrm>
            <a:off x="891164" y="1762888"/>
            <a:ext cx="10436959" cy="2059017"/>
            <a:chOff x="606004" y="1025693"/>
            <a:chExt cx="8376837" cy="1652593"/>
          </a:xfrm>
        </p:grpSpPr>
        <p:sp>
          <p:nvSpPr>
            <p:cNvPr id="36" name="Rectangular Callout 35">
              <a:extLst>
                <a:ext uri="{FF2B5EF4-FFF2-40B4-BE49-F238E27FC236}">
                  <a16:creationId xmlns:a16="http://schemas.microsoft.com/office/drawing/2014/main" id="{0677DA8A-3083-F64A-9FBA-0D6FE049389F}"/>
                </a:ext>
              </a:extLst>
            </p:cNvPr>
            <p:cNvSpPr/>
            <p:nvPr/>
          </p:nvSpPr>
          <p:spPr>
            <a:xfrm>
              <a:off x="6700107" y="1025693"/>
              <a:ext cx="2282734" cy="731387"/>
            </a:xfrm>
            <a:prstGeom prst="wedgeRectCallout">
              <a:avLst>
                <a:gd name="adj1" fmla="val -20520"/>
                <a:gd name="adj2" fmla="val 48602"/>
              </a:avLst>
            </a:prstGeom>
            <a:solidFill>
              <a:srgbClr val="0432FF"/>
            </a:solidFill>
            <a:ln>
              <a:solidFill>
                <a:srgbClr val="0432FF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Longest</a:t>
              </a:r>
              <a:r>
                <a:rPr kumimoji="0" lang="en-US" sz="240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delay is 8+2+8+2=20</a:t>
              </a:r>
              <a:endParaRPr kumimoji="0" lang="en-US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76">
              <a:extLst>
                <a:ext uri="{FF2B5EF4-FFF2-40B4-BE49-F238E27FC236}">
                  <a16:creationId xmlns:a16="http://schemas.microsoft.com/office/drawing/2014/main" id="{FC121D19-CEC9-5F4A-8D95-352088D7F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04" y="1969383"/>
              <a:ext cx="7295151" cy="708903"/>
            </a:xfrm>
            <a:custGeom>
              <a:avLst/>
              <a:gdLst/>
              <a:ahLst/>
              <a:cxnLst>
                <a:cxn ang="0">
                  <a:pos x="96" y="37"/>
                </a:cxn>
                <a:cxn ang="0">
                  <a:pos x="144" y="37"/>
                </a:cxn>
                <a:cxn ang="0">
                  <a:pos x="960" y="37"/>
                </a:cxn>
                <a:cxn ang="0">
                  <a:pos x="1104" y="261"/>
                </a:cxn>
                <a:cxn ang="0">
                  <a:pos x="1274" y="310"/>
                </a:cxn>
                <a:cxn ang="0">
                  <a:pos x="1590" y="318"/>
                </a:cxn>
                <a:cxn ang="0">
                  <a:pos x="1728" y="245"/>
                </a:cxn>
                <a:cxn ang="0">
                  <a:pos x="1955" y="42"/>
                </a:cxn>
                <a:cxn ang="0">
                  <a:pos x="2496" y="37"/>
                </a:cxn>
                <a:cxn ang="0">
                  <a:pos x="2790" y="245"/>
                </a:cxn>
                <a:cxn ang="0">
                  <a:pos x="3024" y="325"/>
                </a:cxn>
                <a:cxn ang="0">
                  <a:pos x="3504" y="373"/>
                </a:cxn>
              </a:cxnLst>
              <a:rect l="0" t="0" r="r" b="b"/>
              <a:pathLst>
                <a:path w="3504" h="373">
                  <a:moveTo>
                    <a:pt x="96" y="37"/>
                  </a:moveTo>
                  <a:cubicBezTo>
                    <a:pt x="48" y="37"/>
                    <a:pt x="0" y="37"/>
                    <a:pt x="144" y="37"/>
                  </a:cubicBezTo>
                  <a:cubicBezTo>
                    <a:pt x="288" y="37"/>
                    <a:pt x="800" y="0"/>
                    <a:pt x="960" y="37"/>
                  </a:cubicBezTo>
                  <a:cubicBezTo>
                    <a:pt x="1120" y="74"/>
                    <a:pt x="1052" y="215"/>
                    <a:pt x="1104" y="261"/>
                  </a:cubicBezTo>
                  <a:cubicBezTo>
                    <a:pt x="1156" y="307"/>
                    <a:pt x="1193" y="301"/>
                    <a:pt x="1274" y="310"/>
                  </a:cubicBezTo>
                  <a:cubicBezTo>
                    <a:pt x="1355" y="319"/>
                    <a:pt x="1514" y="329"/>
                    <a:pt x="1590" y="318"/>
                  </a:cubicBezTo>
                  <a:cubicBezTo>
                    <a:pt x="1666" y="307"/>
                    <a:pt x="1667" y="291"/>
                    <a:pt x="1728" y="245"/>
                  </a:cubicBezTo>
                  <a:cubicBezTo>
                    <a:pt x="1789" y="199"/>
                    <a:pt x="1827" y="77"/>
                    <a:pt x="1955" y="42"/>
                  </a:cubicBezTo>
                  <a:cubicBezTo>
                    <a:pt x="2083" y="7"/>
                    <a:pt x="2357" y="3"/>
                    <a:pt x="2496" y="37"/>
                  </a:cubicBezTo>
                  <a:cubicBezTo>
                    <a:pt x="2635" y="71"/>
                    <a:pt x="2702" y="197"/>
                    <a:pt x="2790" y="245"/>
                  </a:cubicBezTo>
                  <a:cubicBezTo>
                    <a:pt x="2878" y="293"/>
                    <a:pt x="2905" y="304"/>
                    <a:pt x="3024" y="325"/>
                  </a:cubicBezTo>
                  <a:cubicBezTo>
                    <a:pt x="3143" y="346"/>
                    <a:pt x="3320" y="365"/>
                    <a:pt x="3504" y="373"/>
                  </a:cubicBezTo>
                </a:path>
              </a:pathLst>
            </a:custGeom>
            <a:noFill/>
            <a:ln w="76200" cap="flat" cmpd="sng">
              <a:solidFill>
                <a:srgbClr val="0432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03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3955-5F93-374E-841F-AD25C45B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Timing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4591-B6F3-B446-8B7E-5BCA787B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When we ignore logic, this is called Topological Analysis</a:t>
            </a:r>
          </a:p>
          <a:p>
            <a:pPr lvl="1"/>
            <a:r>
              <a:rPr lang="en-US" dirty="0"/>
              <a:t>We only work with the graph and the delays – </a:t>
            </a:r>
            <a:r>
              <a:rPr lang="en-US" b="1" dirty="0"/>
              <a:t>don’t </a:t>
            </a:r>
            <a:r>
              <a:rPr lang="en-US" dirty="0"/>
              <a:t>consider the logic</a:t>
            </a:r>
          </a:p>
          <a:p>
            <a:pPr lvl="1"/>
            <a:r>
              <a:rPr lang="en-US" dirty="0"/>
              <a:t>We can get wrong answers:  what we found was called a </a:t>
            </a:r>
            <a:r>
              <a:rPr lang="en-US" b="1" dirty="0"/>
              <a:t>False Path</a:t>
            </a:r>
          </a:p>
          <a:p>
            <a:r>
              <a:rPr lang="en-US" b="1" dirty="0"/>
              <a:t>Going forward: we ignore the logic </a:t>
            </a:r>
          </a:p>
          <a:p>
            <a:pPr lvl="1"/>
            <a:r>
              <a:rPr lang="en-US" dirty="0"/>
              <a:t>Assume that all paths are </a:t>
            </a:r>
            <a:r>
              <a:rPr lang="en-US" b="1" dirty="0"/>
              <a:t>statically </a:t>
            </a:r>
            <a:r>
              <a:rPr lang="en-US" b="1" dirty="0" err="1"/>
              <a:t>sensitizable</a:t>
            </a:r>
            <a:endParaRPr lang="en-US" b="1" dirty="0"/>
          </a:p>
          <a:p>
            <a:pPr lvl="2"/>
            <a:r>
              <a:rPr lang="en-US" b="1" dirty="0"/>
              <a:t>Means</a:t>
            </a:r>
            <a:r>
              <a:rPr lang="en-US" dirty="0"/>
              <a:t>:  Can find a constant pattern of inputs to </a:t>
            </a:r>
            <a:r>
              <a:rPr lang="en-US" i="1" dirty="0"/>
              <a:t>other</a:t>
            </a:r>
            <a:r>
              <a:rPr lang="en-US" dirty="0"/>
              <a:t> PIs that makes some output sensitive to some input   </a:t>
            </a:r>
          </a:p>
          <a:p>
            <a:r>
              <a:rPr lang="en-US" b="1" dirty="0"/>
              <a:t>This timing analysis is called </a:t>
            </a:r>
            <a:r>
              <a:rPr lang="en-US" b="1" u="sng" dirty="0"/>
              <a:t>Static Timing Analysis (STA)</a:t>
            </a:r>
          </a:p>
          <a:p>
            <a:pPr lvl="1"/>
            <a:r>
              <a:rPr lang="en-US" dirty="0"/>
              <a:t>Consider only the best- and worst-case timing results</a:t>
            </a:r>
          </a:p>
          <a:p>
            <a:pPr lvl="1"/>
            <a:r>
              <a:rPr lang="en-US" dirty="0"/>
              <a:t>Consider no logic (otherwise called dynamic timing analysis)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8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886C-DACB-B34C-99B2-487273E4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 Representation: Delay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A222-4E40-2843-83CD-6A0393ECD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From gate-level network, we build a delay graph</a:t>
            </a: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/>
              <a:t>Vertices</a:t>
            </a:r>
            <a:r>
              <a:rPr lang="en-US" sz="2200" dirty="0"/>
              <a:t>: </a:t>
            </a:r>
            <a:r>
              <a:rPr lang="en-US" sz="2200" b="1" dirty="0"/>
              <a:t>Wires</a:t>
            </a:r>
            <a:r>
              <a:rPr lang="en-US" sz="2200" dirty="0"/>
              <a:t> in gate network, 1 per gate output, 1 for each PI and PO</a:t>
            </a:r>
          </a:p>
          <a:p>
            <a:pPr lvl="1">
              <a:lnSpc>
                <a:spcPct val="80000"/>
              </a:lnSpc>
            </a:pPr>
            <a:r>
              <a:rPr lang="en-US" sz="2200" b="1" dirty="0"/>
              <a:t>Edges</a:t>
            </a:r>
            <a:r>
              <a:rPr lang="en-US" sz="2200" dirty="0"/>
              <a:t>: </a:t>
            </a:r>
            <a:r>
              <a:rPr lang="en-US" sz="2200" b="1" dirty="0"/>
              <a:t>Gates</a:t>
            </a:r>
            <a:r>
              <a:rPr lang="en-US" sz="2200" dirty="0"/>
              <a:t>, input pin to output pin (1 edge per input). Put gate delays on edges</a:t>
            </a:r>
          </a:p>
          <a:p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A04FE2-3FE9-0D4E-830D-C8BA0D40B671}"/>
              </a:ext>
            </a:extLst>
          </p:cNvPr>
          <p:cNvGrpSpPr/>
          <p:nvPr/>
        </p:nvGrpSpPr>
        <p:grpSpPr>
          <a:xfrm>
            <a:off x="1991638" y="3023316"/>
            <a:ext cx="4920363" cy="3255604"/>
            <a:chOff x="2604771" y="3429000"/>
            <a:chExt cx="4307230" cy="2849919"/>
          </a:xfrm>
        </p:grpSpPr>
        <p:sp>
          <p:nvSpPr>
            <p:cNvPr id="4" name="Line 17">
              <a:extLst>
                <a:ext uri="{FF2B5EF4-FFF2-40B4-BE49-F238E27FC236}">
                  <a16:creationId xmlns:a16="http://schemas.microsoft.com/office/drawing/2014/main" id="{BB1C1295-154E-9746-A384-061F19872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28276" y="4066867"/>
              <a:ext cx="817004" cy="86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2AC2E26C-445B-CD44-8BA7-D2020299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57" y="3429000"/>
              <a:ext cx="71654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PI=a</a:t>
              </a:r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B94410DD-87C4-BA4E-8DBC-B0891D464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771" y="3816593"/>
              <a:ext cx="71654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PI=b</a:t>
              </a: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29A83E4B-59EC-CF42-9BBE-3243D9088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448" y="3445852"/>
              <a:ext cx="31098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82C3FFB6-5EA7-4940-8B25-4DE107DEB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334" y="4076460"/>
              <a:ext cx="71654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PI=d</a:t>
              </a: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C41B285C-3ACD-4A44-B075-41D878E6A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217" y="3647682"/>
              <a:ext cx="84478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e=PO</a:t>
              </a:r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F0E34783-91F9-F544-90E0-62C0B6A7A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9803" y="3593272"/>
              <a:ext cx="989005" cy="602955"/>
              <a:chOff x="2312" y="2832"/>
              <a:chExt cx="416" cy="256"/>
            </a:xfrm>
          </p:grpSpPr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D9C88D45-1934-2F42-83D7-A2E8CD7D7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BA29686B-16B6-4E48-964C-62B6D7905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C77EA166-825E-0644-B7ED-FCB423B3AF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BCA9C594-0244-D446-AB70-EDCF003C3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BFBFBF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Oval 20">
                  <a:extLst>
                    <a:ext uri="{FF2B5EF4-FFF2-40B4-BE49-F238E27FC236}">
                      <a16:creationId xmlns:a16="http://schemas.microsoft.com/office/drawing/2014/main" id="{E9F494DE-F06C-0341-A365-19C2B9BF0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32"/>
                  <a:ext cx="240" cy="2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7B7B1C4C-1FA4-B846-A754-B25AB8C1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158" y="3756332"/>
              <a:ext cx="396695" cy="602955"/>
            </a:xfrm>
            <a:prstGeom prst="rect">
              <a:avLst/>
            </a:prstGeom>
            <a:solidFill>
              <a:srgbClr val="BFBFBF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BA4D2F-1929-9B48-BC1E-1A41A82EC973}"/>
                </a:ext>
              </a:extLst>
            </p:cNvPr>
            <p:cNvGrpSpPr/>
            <p:nvPr/>
          </p:nvGrpSpPr>
          <p:grpSpPr>
            <a:xfrm>
              <a:off x="4854609" y="3722846"/>
              <a:ext cx="1100808" cy="671195"/>
              <a:chOff x="2033563" y="1470679"/>
              <a:chExt cx="1060671" cy="627314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04E9F36-D246-8647-A91B-015A9CCE0E63}"/>
                  </a:ext>
                </a:extLst>
              </p:cNvPr>
              <p:cNvSpPr/>
              <p:nvPr/>
            </p:nvSpPr>
            <p:spPr bwMode="auto">
              <a:xfrm>
                <a:off x="2033563" y="1503160"/>
                <a:ext cx="1052951" cy="594833"/>
              </a:xfrm>
              <a:prstGeom prst="arc">
                <a:avLst>
                  <a:gd name="adj1" fmla="val 16281828"/>
                  <a:gd name="adj2" fmla="val 0"/>
                </a:avLst>
              </a:prstGeom>
              <a:solidFill>
                <a:srgbClr val="BFBFBF"/>
              </a:solidFill>
              <a:ln w="508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0B1D2CD-E305-9B46-B93F-94F49384EF8F}"/>
                  </a:ext>
                </a:extLst>
              </p:cNvPr>
              <p:cNvSpPr/>
              <p:nvPr/>
            </p:nvSpPr>
            <p:spPr bwMode="auto">
              <a:xfrm flipV="1">
                <a:off x="2041283" y="1470679"/>
                <a:ext cx="1052951" cy="594833"/>
              </a:xfrm>
              <a:prstGeom prst="arc">
                <a:avLst>
                  <a:gd name="adj1" fmla="val 16281828"/>
                  <a:gd name="adj2" fmla="val 0"/>
                </a:avLst>
              </a:prstGeom>
              <a:solidFill>
                <a:srgbClr val="BFBFBF"/>
              </a:solidFill>
              <a:ln w="508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Diagonal Stripe 19">
              <a:extLst>
                <a:ext uri="{FF2B5EF4-FFF2-40B4-BE49-F238E27FC236}">
                  <a16:creationId xmlns:a16="http://schemas.microsoft.com/office/drawing/2014/main" id="{42668BC5-0E6E-7141-9EC7-0C92347F3A71}"/>
                </a:ext>
              </a:extLst>
            </p:cNvPr>
            <p:cNvSpPr/>
            <p:nvPr/>
          </p:nvSpPr>
          <p:spPr>
            <a:xfrm rot="8100000">
              <a:off x="4800857" y="3811931"/>
              <a:ext cx="451504" cy="484775"/>
            </a:xfrm>
            <a:prstGeom prst="diagStripe">
              <a:avLst>
                <a:gd name="adj" fmla="val 44982"/>
              </a:avLst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D99CA2F6-7F3D-284B-B08B-E0102342C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7549" y="4222030"/>
              <a:ext cx="369664" cy="700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0C0EB1B2-2C04-414F-BF7C-089BB6379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1609" y="3903808"/>
              <a:ext cx="817004" cy="86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D2C5DD5-D79F-404E-84DC-3A7B0F0FCC2F}"/>
                </a:ext>
              </a:extLst>
            </p:cNvPr>
            <p:cNvGrpSpPr/>
            <p:nvPr/>
          </p:nvGrpSpPr>
          <p:grpSpPr>
            <a:xfrm>
              <a:off x="3659204" y="3430427"/>
              <a:ext cx="2244272" cy="1025898"/>
              <a:chOff x="3070438" y="1904747"/>
              <a:chExt cx="2097547" cy="95882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63CCD4-6B97-3C47-AF9C-92C3DBE3CBCE}"/>
                  </a:ext>
                </a:extLst>
              </p:cNvPr>
              <p:cNvSpPr txBox="1"/>
              <p:nvPr/>
            </p:nvSpPr>
            <p:spPr>
              <a:xfrm>
                <a:off x="3150498" y="1904747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∆=2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39C0A5D-C5B8-0749-B869-83F48BA9070F}"/>
                  </a:ext>
                </a:extLst>
              </p:cNvPr>
              <p:cNvCxnSpPr>
                <a:endCxn id="15" idx="6"/>
              </p:cNvCxnSpPr>
              <p:nvPr/>
            </p:nvCxnSpPr>
            <p:spPr bwMode="auto">
              <a:xfrm>
                <a:off x="3078476" y="2154261"/>
                <a:ext cx="683212" cy="18445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E16D388-9FF7-9349-9E5C-75B3101DFDC2}"/>
                  </a:ext>
                </a:extLst>
              </p:cNvPr>
              <p:cNvCxnSpPr/>
              <p:nvPr/>
            </p:nvCxnSpPr>
            <p:spPr bwMode="auto">
              <a:xfrm flipV="1">
                <a:off x="3070438" y="2411059"/>
                <a:ext cx="659099" cy="12100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7840BE-822F-6D45-8D07-967FF01C89A4}"/>
                  </a:ext>
                </a:extLst>
              </p:cNvPr>
              <p:cNvSpPr txBox="1"/>
              <p:nvPr/>
            </p:nvSpPr>
            <p:spPr>
              <a:xfrm>
                <a:off x="3142142" y="2410831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A0EFED-823D-6A48-8454-E284CA698449}"/>
                  </a:ext>
                </a:extLst>
              </p:cNvPr>
              <p:cNvSpPr txBox="1"/>
              <p:nvPr/>
            </p:nvSpPr>
            <p:spPr>
              <a:xfrm>
                <a:off x="4556795" y="2041070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∆=3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C11C48A-84F4-1B45-B44E-DED5CAC61801}"/>
                  </a:ext>
                </a:extLst>
              </p:cNvPr>
              <p:cNvCxnSpPr/>
              <p:nvPr/>
            </p:nvCxnSpPr>
            <p:spPr bwMode="auto">
              <a:xfrm>
                <a:off x="4484773" y="2290584"/>
                <a:ext cx="683212" cy="18445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E5608CA-43C3-7943-BF26-E3944AEBE6FF}"/>
                  </a:ext>
                </a:extLst>
              </p:cNvPr>
              <p:cNvCxnSpPr/>
              <p:nvPr/>
            </p:nvCxnSpPr>
            <p:spPr bwMode="auto">
              <a:xfrm flipV="1">
                <a:off x="4476735" y="2547382"/>
                <a:ext cx="659099" cy="12100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0A85C4-AE77-A74C-9A70-4F0CA818BF29}"/>
                  </a:ext>
                </a:extLst>
              </p:cNvPr>
              <p:cNvSpPr txBox="1"/>
              <p:nvPr/>
            </p:nvSpPr>
            <p:spPr>
              <a:xfrm>
                <a:off x="4548439" y="2547154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∆=3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BCBC5D8-7D2B-4945-A4C1-61558F5FE3A9}"/>
                </a:ext>
              </a:extLst>
            </p:cNvPr>
            <p:cNvGrpSpPr/>
            <p:nvPr/>
          </p:nvGrpSpPr>
          <p:grpSpPr>
            <a:xfrm>
              <a:off x="4480611" y="4974435"/>
              <a:ext cx="407651" cy="1304484"/>
              <a:chOff x="3838143" y="3347811"/>
              <a:chExt cx="381000" cy="1219200"/>
            </a:xfrm>
          </p:grpSpPr>
          <p:sp>
            <p:nvSpPr>
              <p:cNvPr id="33" name="Oval 21">
                <a:extLst>
                  <a:ext uri="{FF2B5EF4-FFF2-40B4-BE49-F238E27FC236}">
                    <a16:creationId xmlns:a16="http://schemas.microsoft.com/office/drawing/2014/main" id="{9C273649-8BB4-0E4D-9246-A2066614F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143" y="41860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Oval 22">
                <a:extLst>
                  <a:ext uri="{FF2B5EF4-FFF2-40B4-BE49-F238E27FC236}">
                    <a16:creationId xmlns:a16="http://schemas.microsoft.com/office/drawing/2014/main" id="{8420C92C-0CB0-344F-80B6-22FE2DBEB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143" y="33478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0320253-CE83-014F-8884-F826125E3B1E}"/>
                </a:ext>
              </a:extLst>
            </p:cNvPr>
            <p:cNvGrpSpPr/>
            <p:nvPr/>
          </p:nvGrpSpPr>
          <p:grpSpPr>
            <a:xfrm>
              <a:off x="2768476" y="4811374"/>
              <a:ext cx="407651" cy="1467545"/>
              <a:chOff x="2237943" y="3195411"/>
              <a:chExt cx="381000" cy="1371600"/>
            </a:xfrm>
          </p:grpSpPr>
          <p:sp>
            <p:nvSpPr>
              <p:cNvPr id="36" name="Oval 20">
                <a:extLst>
                  <a:ext uri="{FF2B5EF4-FFF2-40B4-BE49-F238E27FC236}">
                    <a16:creationId xmlns:a16="http://schemas.microsoft.com/office/drawing/2014/main" id="{BF626256-9412-DC48-987D-FBEC6A7BD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943" y="31954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7" name="Oval 23">
                <a:extLst>
                  <a:ext uri="{FF2B5EF4-FFF2-40B4-BE49-F238E27FC236}">
                    <a16:creationId xmlns:a16="http://schemas.microsoft.com/office/drawing/2014/main" id="{75527A28-1938-6745-9D18-A5B38A01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943" y="41860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Oval 24">
              <a:extLst>
                <a:ext uri="{FF2B5EF4-FFF2-40B4-BE49-F238E27FC236}">
                  <a16:creationId xmlns:a16="http://schemas.microsoft.com/office/drawing/2014/main" id="{A43445AF-2BEC-CE4A-AC6E-32ED478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5807" y="5382086"/>
              <a:ext cx="407651" cy="407651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5A1BC449-EC90-8548-81CE-0C4BB8103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8262" y="5219026"/>
              <a:ext cx="1467545" cy="326121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Line 28">
              <a:extLst>
                <a:ext uri="{FF2B5EF4-FFF2-40B4-BE49-F238E27FC236}">
                  <a16:creationId xmlns:a16="http://schemas.microsoft.com/office/drawing/2014/main" id="{28063AB5-88EA-714C-A1E4-79FD84ACB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262" y="5626677"/>
              <a:ext cx="1467545" cy="407651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81ADA56-0BEA-084E-8AE3-45F4224A4671}"/>
                </a:ext>
              </a:extLst>
            </p:cNvPr>
            <p:cNvGrpSpPr/>
            <p:nvPr/>
          </p:nvGrpSpPr>
          <p:grpSpPr>
            <a:xfrm>
              <a:off x="3176127" y="4748528"/>
              <a:ext cx="1304484" cy="1285801"/>
              <a:chOff x="2618943" y="3136673"/>
              <a:chExt cx="1219200" cy="1201738"/>
            </a:xfrm>
          </p:grpSpPr>
          <p:sp>
            <p:nvSpPr>
              <p:cNvPr id="42" name="Line 25">
                <a:extLst>
                  <a:ext uri="{FF2B5EF4-FFF2-40B4-BE49-F238E27FC236}">
                    <a16:creationId xmlns:a16="http://schemas.microsoft.com/office/drawing/2014/main" id="{5D6C8E1E-70C4-3D49-BD57-5DB94DBDC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943" y="3424011"/>
                <a:ext cx="1219200" cy="76200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Line 26">
                <a:extLst>
                  <a:ext uri="{FF2B5EF4-FFF2-40B4-BE49-F238E27FC236}">
                    <a16:creationId xmlns:a16="http://schemas.microsoft.com/office/drawing/2014/main" id="{3E3FB599-EFC5-8B42-9EE9-FF44B29EC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8943" y="3652611"/>
                <a:ext cx="1219200" cy="685800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 Box 36">
                <a:extLst>
                  <a:ext uri="{FF2B5EF4-FFF2-40B4-BE49-F238E27FC236}">
                    <a16:creationId xmlns:a16="http://schemas.microsoft.com/office/drawing/2014/main" id="{E5BED224-A841-4248-8AB8-92C46D7F1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4068" y="3136673"/>
                <a:ext cx="305934" cy="373952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5" name="Text Box 37">
                <a:extLst>
                  <a:ext uri="{FF2B5EF4-FFF2-40B4-BE49-F238E27FC236}">
                    <a16:creationId xmlns:a16="http://schemas.microsoft.com/office/drawing/2014/main" id="{CD0A3761-2EA7-8B4B-8559-DDF5B6AB4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3743" y="3687536"/>
                <a:ext cx="305934" cy="373952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46" name="Text Box 38">
              <a:extLst>
                <a:ext uri="{FF2B5EF4-FFF2-40B4-BE49-F238E27FC236}">
                  <a16:creationId xmlns:a16="http://schemas.microsoft.com/office/drawing/2014/main" id="{4E26B636-F9B6-4F40-B9D0-C5F963894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914" y="5532718"/>
              <a:ext cx="327334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7" name="Text Box 39">
              <a:extLst>
                <a:ext uri="{FF2B5EF4-FFF2-40B4-BE49-F238E27FC236}">
                  <a16:creationId xmlns:a16="http://schemas.microsoft.com/office/drawing/2014/main" id="{8A6283C9-7465-0940-9556-558770321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1032" y="4979530"/>
              <a:ext cx="327334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7AD6F492-8F0F-DA49-BAD5-0C55ACA70E09}"/>
              </a:ext>
            </a:extLst>
          </p:cNvPr>
          <p:cNvSpPr/>
          <p:nvPr/>
        </p:nvSpPr>
        <p:spPr>
          <a:xfrm>
            <a:off x="7414225" y="3958306"/>
            <a:ext cx="3777779" cy="1355671"/>
          </a:xfrm>
          <a:prstGeom prst="wedgeRectCallout">
            <a:avLst>
              <a:gd name="adj1" fmla="val -94457"/>
              <a:gd name="adj2" fmla="val -47590"/>
            </a:avLst>
          </a:prstGeom>
          <a:solidFill>
            <a:srgbClr val="FCFEB9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alled </a:t>
            </a:r>
            <a:r>
              <a:rPr kumimoji="0" lang="en-US" sz="2000" b="1" u="none" strike="noStrike" cap="none" normalizeH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 arcs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Because they are </a:t>
            </a:r>
            <a:r>
              <a:rPr kumimoji="0" lang="en-US" sz="200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explain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for each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tech library.</a:t>
            </a: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6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AC08-8F4D-E743-8AD6-E6A202AC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Sink in Delay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7C82-CD3A-9B43-8732-5A326BBD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Common convention:  Add Source / Sink 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1 “source” (SRC) node that has a 0-weight edge to each PI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Add1 “sink” (SNK) node with 0-weight edge from each PO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Why do this?   </a:t>
            </a:r>
          </a:p>
          <a:p>
            <a:pPr lvl="2">
              <a:lnSpc>
                <a:spcPct val="70000"/>
              </a:lnSpc>
            </a:pPr>
            <a:r>
              <a:rPr lang="en-US" dirty="0"/>
              <a:t>Now, the network has exactly 1 “entry” node, and 1 “exit” node</a:t>
            </a:r>
          </a:p>
          <a:p>
            <a:pPr lvl="2">
              <a:lnSpc>
                <a:spcPct val="70000"/>
              </a:lnSpc>
            </a:pPr>
            <a:r>
              <a:rPr lang="en-US" dirty="0"/>
              <a:t>All the longest (or shortest) path question have same start / end nodes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EB2BDD-F84B-8644-84F4-C933883AD272}"/>
              </a:ext>
            </a:extLst>
          </p:cNvPr>
          <p:cNvGrpSpPr/>
          <p:nvPr/>
        </p:nvGrpSpPr>
        <p:grpSpPr>
          <a:xfrm>
            <a:off x="2617230" y="3876805"/>
            <a:ext cx="7067391" cy="2220271"/>
            <a:chOff x="2692387" y="4208045"/>
            <a:chExt cx="6032950" cy="1895294"/>
          </a:xfrm>
        </p:grpSpPr>
        <p:sp>
          <p:nvSpPr>
            <p:cNvPr id="4" name="Oval 20">
              <a:extLst>
                <a:ext uri="{FF2B5EF4-FFF2-40B4-BE49-F238E27FC236}">
                  <a16:creationId xmlns:a16="http://schemas.microsoft.com/office/drawing/2014/main" id="{F6568298-0562-E645-974E-7D1E4929E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035" y="42667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a</a:t>
              </a: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A7D3860C-AA32-C84D-A6B2-0E59154C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235" y="5715565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d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Oval 22">
              <a:extLst>
                <a:ext uri="{FF2B5EF4-FFF2-40B4-BE49-F238E27FC236}">
                  <a16:creationId xmlns:a16="http://schemas.microsoft.com/office/drawing/2014/main" id="{DE72D8DB-A1BC-414D-AA72-6AACF6329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235" y="44191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c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Oval 23">
              <a:extLst>
                <a:ext uri="{FF2B5EF4-FFF2-40B4-BE49-F238E27FC236}">
                  <a16:creationId xmlns:a16="http://schemas.microsoft.com/office/drawing/2014/main" id="{8702B8F7-2A14-9745-BF4D-E3C77A62E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035" y="52573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b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Oval 24">
              <a:extLst>
                <a:ext uri="{FF2B5EF4-FFF2-40B4-BE49-F238E27FC236}">
                  <a16:creationId xmlns:a16="http://schemas.microsoft.com/office/drawing/2014/main" id="{BFBEED64-991A-024B-8D5B-845A92392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8835" y="48001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e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55698284-1C35-A547-8750-A4796F2C4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035" y="4495383"/>
              <a:ext cx="1219200" cy="76200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E9F6EE5C-C361-4240-B596-6DD9F8A7C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7035" y="4723983"/>
              <a:ext cx="1219200" cy="685800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3A439BB7-D34E-3F41-8B56-5BC0A36B4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7235" y="4647783"/>
              <a:ext cx="1371600" cy="304800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80842609-619A-A445-9764-E28929C01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32049" y="5028783"/>
              <a:ext cx="1346786" cy="849486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Text Box 36">
              <a:extLst>
                <a:ext uri="{FF2B5EF4-FFF2-40B4-BE49-F238E27FC236}">
                  <a16:creationId xmlns:a16="http://schemas.microsoft.com/office/drawing/2014/main" id="{CED625AF-4183-6344-B012-CB976BA4B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160" y="4208045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2</a:t>
              </a:r>
            </a:p>
          </p:txBody>
        </p:sp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id="{5454A463-E0EA-D44C-9623-2F94A31C4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835" y="4758908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id="{9515B760-FBD6-B449-A198-497489181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8235" y="5117810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3</a:t>
              </a:r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D4A764F5-1B85-C84A-ABD3-CE1CA51D6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7135" y="4423945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C798D3-6243-2B4F-9DD8-146BB6ED7C73}"/>
                </a:ext>
              </a:extLst>
            </p:cNvPr>
            <p:cNvGrpSpPr/>
            <p:nvPr/>
          </p:nvGrpSpPr>
          <p:grpSpPr>
            <a:xfrm>
              <a:off x="7566198" y="4586954"/>
              <a:ext cx="1159139" cy="642511"/>
              <a:chOff x="5994182" y="3290510"/>
              <a:chExt cx="1159139" cy="642511"/>
            </a:xfrm>
          </p:grpSpPr>
          <p:sp>
            <p:nvSpPr>
              <p:cNvPr id="18" name="Oval 23">
                <a:extLst>
                  <a:ext uri="{FF2B5EF4-FFF2-40B4-BE49-F238E27FC236}">
                    <a16:creationId xmlns:a16="http://schemas.microsoft.com/office/drawing/2014/main" id="{F7852641-97BB-7D40-B57A-2BC409F0C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4171" y="3453871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SNK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9" name="Line 26">
                <a:extLst>
                  <a:ext uri="{FF2B5EF4-FFF2-40B4-BE49-F238E27FC236}">
                    <a16:creationId xmlns:a16="http://schemas.microsoft.com/office/drawing/2014/main" id="{DE55DAD6-361C-9F42-B6B4-3140F633F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4182" y="3694694"/>
                <a:ext cx="701304" cy="10957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" name="Text Box 38">
                <a:extLst>
                  <a:ext uri="{FF2B5EF4-FFF2-40B4-BE49-F238E27FC236}">
                    <a16:creationId xmlns:a16="http://schemas.microsoft.com/office/drawing/2014/main" id="{F376F4B6-3EEF-0045-A832-053D04D89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7007" y="3290510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76B8CF-8C8A-C444-9AF5-588A12CAAA91}"/>
                </a:ext>
              </a:extLst>
            </p:cNvPr>
            <p:cNvGrpSpPr/>
            <p:nvPr/>
          </p:nvGrpSpPr>
          <p:grpSpPr>
            <a:xfrm>
              <a:off x="2692387" y="4220015"/>
              <a:ext cx="2729733" cy="1883324"/>
              <a:chOff x="1120371" y="2923571"/>
              <a:chExt cx="2729733" cy="1883324"/>
            </a:xfrm>
          </p:grpSpPr>
          <p:sp>
            <p:nvSpPr>
              <p:cNvPr id="22" name="Oval 23">
                <a:extLst>
                  <a:ext uri="{FF2B5EF4-FFF2-40B4-BE49-F238E27FC236}">
                    <a16:creationId xmlns:a16="http://schemas.microsoft.com/office/drawing/2014/main" id="{76A46A5C-588A-084E-BB82-A2FC9F25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371" y="3357739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SRC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08A136BC-0C97-6748-9C32-0E98A59BC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1749" y="3678944"/>
                <a:ext cx="676872" cy="372354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" name="Text Box 37">
                <a:extLst>
                  <a:ext uri="{FF2B5EF4-FFF2-40B4-BE49-F238E27FC236}">
                    <a16:creationId xmlns:a16="http://schemas.microsoft.com/office/drawing/2014/main" id="{A71C6E69-55E5-BE45-A985-1684AE548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679" y="2923571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25" name="Line 26">
                <a:extLst>
                  <a:ext uri="{FF2B5EF4-FFF2-40B4-BE49-F238E27FC236}">
                    <a16:creationId xmlns:a16="http://schemas.microsoft.com/office/drawing/2014/main" id="{62527B95-F60E-EC40-89A3-2DF39D15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1431" y="3126894"/>
                <a:ext cx="661115" cy="342727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6" name="Text Box 37">
                <a:extLst>
                  <a:ext uri="{FF2B5EF4-FFF2-40B4-BE49-F238E27FC236}">
                    <a16:creationId xmlns:a16="http://schemas.microsoft.com/office/drawing/2014/main" id="{6826DB7E-94B3-4C4E-BC98-A689E6F90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7247" y="3799417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DBE869B-A037-CF48-A83C-7BF54297B9C8}"/>
                  </a:ext>
                </a:extLst>
              </p:cNvPr>
              <p:cNvSpPr/>
              <p:nvPr/>
            </p:nvSpPr>
            <p:spPr>
              <a:xfrm>
                <a:off x="1446803" y="3850340"/>
                <a:ext cx="2403301" cy="956555"/>
              </a:xfrm>
              <a:custGeom>
                <a:avLst/>
                <a:gdLst>
                  <a:gd name="connsiteX0" fmla="*/ 0 w 3182968"/>
                  <a:gd name="connsiteY0" fmla="*/ 0 h 739522"/>
                  <a:gd name="connsiteX1" fmla="*/ 297399 w 3182968"/>
                  <a:gd name="connsiteY1" fmla="*/ 667178 h 739522"/>
                  <a:gd name="connsiteX2" fmla="*/ 2138055 w 3182968"/>
                  <a:gd name="connsiteY2" fmla="*/ 739522 h 739522"/>
                  <a:gd name="connsiteX3" fmla="*/ 3182968 w 3182968"/>
                  <a:gd name="connsiteY3" fmla="*/ 578757 h 739522"/>
                  <a:gd name="connsiteX0" fmla="*/ 0 w 3161818"/>
                  <a:gd name="connsiteY0" fmla="*/ 0 h 956555"/>
                  <a:gd name="connsiteX1" fmla="*/ 276249 w 3161818"/>
                  <a:gd name="connsiteY1" fmla="*/ 884211 h 956555"/>
                  <a:gd name="connsiteX2" fmla="*/ 2116905 w 3161818"/>
                  <a:gd name="connsiteY2" fmla="*/ 956555 h 956555"/>
                  <a:gd name="connsiteX3" fmla="*/ 3161818 w 3161818"/>
                  <a:gd name="connsiteY3" fmla="*/ 795790 h 956555"/>
                  <a:gd name="connsiteX0" fmla="*/ 0 w 3161818"/>
                  <a:gd name="connsiteY0" fmla="*/ 0 h 956555"/>
                  <a:gd name="connsiteX1" fmla="*/ 572338 w 3161818"/>
                  <a:gd name="connsiteY1" fmla="*/ 635025 h 956555"/>
                  <a:gd name="connsiteX2" fmla="*/ 2116905 w 3161818"/>
                  <a:gd name="connsiteY2" fmla="*/ 956555 h 956555"/>
                  <a:gd name="connsiteX3" fmla="*/ 3161818 w 3161818"/>
                  <a:gd name="connsiteY3" fmla="*/ 795790 h 9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1818" h="956555">
                    <a:moveTo>
                      <a:pt x="0" y="0"/>
                    </a:moveTo>
                    <a:lnTo>
                      <a:pt x="572338" y="635025"/>
                    </a:lnTo>
                    <a:lnTo>
                      <a:pt x="2116905" y="956555"/>
                    </a:lnTo>
                    <a:lnTo>
                      <a:pt x="3161818" y="795790"/>
                    </a:lnTo>
                  </a:path>
                </a:pathLst>
              </a:cu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2000" b="1" kern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28" name="Text Box 37">
                <a:extLst>
                  <a:ext uri="{FF2B5EF4-FFF2-40B4-BE49-F238E27FC236}">
                    <a16:creationId xmlns:a16="http://schemas.microsoft.com/office/drawing/2014/main" id="{36DE91E8-5D6F-9A44-A9BB-E9E948365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4561" y="4393923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5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E53-FAA9-DF42-8AEF-6963B4F7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Flow</a:t>
            </a:r>
          </a:p>
        </p:txBody>
      </p:sp>
      <p:pic>
        <p:nvPicPr>
          <p:cNvPr id="4" name="Picture 3" descr="eda.pdf">
            <a:extLst>
              <a:ext uri="{FF2B5EF4-FFF2-40B4-BE49-F238E27FC236}">
                <a16:creationId xmlns:a16="http://schemas.microsoft.com/office/drawing/2014/main" id="{5AEB510B-86B2-5DD9-5294-139362B69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918"/>
            <a:ext cx="5159829" cy="46393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B73A9DF-AF39-3D6B-023D-8B32BF414285}"/>
              </a:ext>
            </a:extLst>
          </p:cNvPr>
          <p:cNvSpPr/>
          <p:nvPr/>
        </p:nvSpPr>
        <p:spPr>
          <a:xfrm>
            <a:off x="3418114" y="4572764"/>
            <a:ext cx="1894115" cy="67491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E613E0C-77F7-DEF1-0681-80F37F5332A2}"/>
              </a:ext>
            </a:extLst>
          </p:cNvPr>
          <p:cNvSpPr/>
          <p:nvPr/>
        </p:nvSpPr>
        <p:spPr>
          <a:xfrm>
            <a:off x="6193971" y="1774371"/>
            <a:ext cx="5159829" cy="4114800"/>
          </a:xfrm>
          <a:prstGeom prst="wedgeRoundRectCallout">
            <a:avLst>
              <a:gd name="adj1" fmla="val -65987"/>
              <a:gd name="adj2" fmla="val 25174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8D98D-8ECC-244C-956A-E5390FA2446E}"/>
              </a:ext>
            </a:extLst>
          </p:cNvPr>
          <p:cNvGrpSpPr/>
          <p:nvPr/>
        </p:nvGrpSpPr>
        <p:grpSpPr>
          <a:xfrm>
            <a:off x="6377212" y="2213859"/>
            <a:ext cx="4673518" cy="3399823"/>
            <a:chOff x="2028063" y="2201333"/>
            <a:chExt cx="4673518" cy="3399823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4ABB8DAD-BE9E-1744-A75B-02E26F685431}"/>
                </a:ext>
              </a:extLst>
            </p:cNvPr>
            <p:cNvSpPr/>
            <p:nvPr/>
          </p:nvSpPr>
          <p:spPr>
            <a:xfrm>
              <a:off x="3352801" y="2201333"/>
              <a:ext cx="2319866" cy="2370667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96C32B8A-F582-6745-B4F5-BEED5525B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055" y="2733293"/>
              <a:ext cx="1963830" cy="16286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C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ombinational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Logic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(No feedback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loops)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97CBB985-4D73-BC45-A7F6-CAFED619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280" y="2233508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B7463A4-91A5-3245-B057-EA4C6DAC9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3734" y="2260996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0F46587-8D82-BA43-9C0C-21EC484F09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39591" y="2925461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45697FA5-2D47-1948-8815-422907FE6E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654048" y="2851776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315C191-E8F7-3249-AF49-AE9BB4434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009" y="4347599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BDA3E11-7F19-B643-B079-3AF74B57D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207" y="4386333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5994F51-2839-F84E-815E-1FC27083E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063" y="4547513"/>
              <a:ext cx="787162" cy="38733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629" y="309"/>
                </a:cxn>
                <a:cxn ang="0">
                  <a:pos x="629" y="0"/>
                </a:cxn>
              </a:cxnLst>
              <a:rect l="0" t="0" r="r" b="b"/>
              <a:pathLst>
                <a:path w="630" h="310">
                  <a:moveTo>
                    <a:pt x="0" y="309"/>
                  </a:moveTo>
                  <a:lnTo>
                    <a:pt x="629" y="309"/>
                  </a:lnTo>
                  <a:lnTo>
                    <a:pt x="629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39002144-6E62-164F-B6FD-CDFE859CC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231" y="4587496"/>
              <a:ext cx="3613447" cy="347351"/>
            </a:xfrm>
            <a:custGeom>
              <a:avLst/>
              <a:gdLst/>
              <a:ahLst/>
              <a:cxnLst>
                <a:cxn ang="0">
                  <a:pos x="0" y="277"/>
                </a:cxn>
                <a:cxn ang="0">
                  <a:pos x="2891" y="277"/>
                </a:cxn>
                <a:cxn ang="0">
                  <a:pos x="2891" y="0"/>
                </a:cxn>
              </a:cxnLst>
              <a:rect l="0" t="0" r="r" b="b"/>
              <a:pathLst>
                <a:path w="2892" h="278">
                  <a:moveTo>
                    <a:pt x="0" y="277"/>
                  </a:moveTo>
                  <a:lnTo>
                    <a:pt x="2891" y="277"/>
                  </a:lnTo>
                  <a:lnTo>
                    <a:pt x="2891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D3FABE09-F446-7B43-9E5D-B50319B6E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063" y="4957390"/>
              <a:ext cx="4385615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latin typeface="+mj-lt"/>
                </a:rPr>
                <a:t>Clock input constraint </a:t>
              </a:r>
            </a:p>
            <a:p>
              <a:pPr algn="ctr"/>
              <a:r>
                <a:rPr lang="en-US" sz="1800" b="1" dirty="0">
                  <a:latin typeface="+mj-lt"/>
                </a:rPr>
                <a:t>(e.g., need to pass within 1 cycle</a:t>
              </a: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4CFF0A68-BB3B-6A4D-9288-949F2CCA3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200" y="2438400"/>
              <a:ext cx="719667" cy="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52305512-1A0B-F944-A343-121D5EAA0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5143" y="2839994"/>
              <a:ext cx="523525" cy="125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B49AC51F-BA8B-1548-8F71-6ED22C8C8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200" y="3242838"/>
              <a:ext cx="372533" cy="8467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9CF425CD-AB02-814D-B9D3-924527C70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637" y="3652898"/>
              <a:ext cx="402896" cy="4702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6D5FA6CB-1A14-0D48-8907-3BC00CA18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1399" y="4419600"/>
              <a:ext cx="717002" cy="319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B8FCC0A3-1441-A14B-8991-411B9E939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822" y="3670390"/>
              <a:ext cx="272537" cy="8386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41508CD6-EE9A-2548-9A93-04B3D4B01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333" y="2421467"/>
              <a:ext cx="884910" cy="695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D3B03426-6CBC-E240-B0B2-3F93FC3FF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235" y="2817641"/>
              <a:ext cx="629729" cy="1250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204EFF27-A54E-FD44-BA48-FA058DF11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6533" y="3208108"/>
              <a:ext cx="569556" cy="1006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23197DD4-0DAE-3946-AAFE-BEC51306F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432" y="3537947"/>
              <a:ext cx="272537" cy="9515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BB9EA892-6503-1146-A082-C9DF6EE63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733" y="4394199"/>
              <a:ext cx="1363134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6E5EBF40-3202-6040-8CB3-D2E7E8BC6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200" y="3598332"/>
              <a:ext cx="584200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702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196B-55A1-EE41-BA67-A47AE98E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Interconnect among Gates?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0AB2-0A68-5A42-B5D0-2E98FB84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/>
            <a:r>
              <a:rPr lang="en-US" dirty="0"/>
              <a:t>Can still use delay graph:  model each wire as a “special” gate that just has a </a:t>
            </a:r>
            <a:r>
              <a:rPr lang="en-US" b="1" dirty="0">
                <a:solidFill>
                  <a:srgbClr val="800000"/>
                </a:solidFill>
              </a:rPr>
              <a:t>delay</a:t>
            </a:r>
          </a:p>
          <a:p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7F2FE05-556F-7546-BBD9-33731833D3D6}"/>
              </a:ext>
            </a:extLst>
          </p:cNvPr>
          <p:cNvGrpSpPr/>
          <p:nvPr/>
        </p:nvGrpSpPr>
        <p:grpSpPr>
          <a:xfrm>
            <a:off x="1019522" y="2143488"/>
            <a:ext cx="9978330" cy="3968689"/>
            <a:chOff x="249172" y="1249323"/>
            <a:chExt cx="8588970" cy="3416098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F5A7AD1-6405-234F-BA7B-844A990AF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569" y="1871305"/>
              <a:ext cx="747713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solidFill>
              <a:srgbClr val="BFBFBF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9C1ECD5D-846B-0044-9A36-0168CFABE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9457" y="2057043"/>
              <a:ext cx="2189162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E912FB7-A68B-0E49-845C-FEC8DA033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832" y="1903055"/>
              <a:ext cx="779462" cy="5778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20" y="0"/>
                </a:cxn>
                <a:cxn ang="0">
                  <a:pos x="437" y="75"/>
                </a:cxn>
                <a:cxn ang="0">
                  <a:pos x="490" y="171"/>
                </a:cxn>
                <a:cxn ang="0">
                  <a:pos x="448" y="277"/>
                </a:cxn>
                <a:cxn ang="0">
                  <a:pos x="320" y="363"/>
                </a:cxn>
                <a:cxn ang="0">
                  <a:pos x="0" y="363"/>
                </a:cxn>
                <a:cxn ang="0">
                  <a:pos x="138" y="299"/>
                </a:cxn>
                <a:cxn ang="0">
                  <a:pos x="149" y="75"/>
                </a:cxn>
                <a:cxn ang="0">
                  <a:pos x="10" y="0"/>
                </a:cxn>
              </a:cxnLst>
              <a:rect l="0" t="0" r="r" b="b"/>
              <a:pathLst>
                <a:path w="491" h="364">
                  <a:moveTo>
                    <a:pt x="10" y="0"/>
                  </a:moveTo>
                  <a:lnTo>
                    <a:pt x="320" y="0"/>
                  </a:lnTo>
                  <a:lnTo>
                    <a:pt x="437" y="75"/>
                  </a:lnTo>
                  <a:lnTo>
                    <a:pt x="490" y="171"/>
                  </a:lnTo>
                  <a:lnTo>
                    <a:pt x="448" y="277"/>
                  </a:lnTo>
                  <a:lnTo>
                    <a:pt x="320" y="363"/>
                  </a:lnTo>
                  <a:lnTo>
                    <a:pt x="0" y="363"/>
                  </a:lnTo>
                  <a:lnTo>
                    <a:pt x="138" y="299"/>
                  </a:lnTo>
                  <a:lnTo>
                    <a:pt x="149" y="75"/>
                  </a:lnTo>
                  <a:lnTo>
                    <a:pt x="10" y="0"/>
                  </a:lnTo>
                </a:path>
              </a:pathLst>
            </a:custGeom>
            <a:solidFill>
              <a:srgbClr val="BFBFBF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11AF3DA8-887F-0342-A753-6E1B5365A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007" y="1979255"/>
              <a:ext cx="1427162" cy="11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AA1048C-1392-5445-97A5-8D0F56C38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8707" y="2295168"/>
              <a:ext cx="1392237" cy="4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42B0CF5E-71EE-D147-8969-3C09BBBFF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9032" y="2361843"/>
              <a:ext cx="17795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79C23317-CB5F-6148-80F1-D8E7A8D0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8694" y="2174518"/>
              <a:ext cx="1624013" cy="7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8E064A3E-B025-764E-B8CD-29B3C43AF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16" y="1639811"/>
              <a:ext cx="70732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PI=a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5D2F5527-613F-9744-BD15-C2632D7C6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403" y="1964867"/>
              <a:ext cx="71749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PI=b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A840AFED-FC33-6640-90FB-FD30A7CF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357" y="1721375"/>
              <a:ext cx="31098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c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4A8FB31A-99B1-8A4B-80F3-945C4CEDE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822" y="2099905"/>
              <a:ext cx="71749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PI=d</a:t>
              </a: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0FADAF18-72AD-FD44-A03E-DE87DBB23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2019" y="1828443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e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5C154AFF-02EF-5E40-8A6E-C1038EAE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632" y="1668105"/>
              <a:ext cx="2603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x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5E258E5C-D984-344C-B23F-BC3F86157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632" y="1972905"/>
              <a:ext cx="260350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 err="1">
                  <a:latin typeface="Arial Narrow"/>
                </a:rPr>
                <a:t>y</a:t>
              </a:r>
              <a:endParaRPr lang="en-US" sz="2000" b="1" dirty="0">
                <a:latin typeface="Arial Narrow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63D3AC1F-E013-D241-BBC6-6A58EC7D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980" y="1695975"/>
              <a:ext cx="2603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w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A1B3B51D-3493-074E-A49D-789F55E18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343" y="2034314"/>
              <a:ext cx="2603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Arial Narrow"/>
                </a:rPr>
                <a:t>z</a:t>
              </a:r>
              <a:endParaRPr lang="en-US" sz="2000" dirty="0">
                <a:latin typeface="Arial Narrow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E4B3971F-8E69-F64B-9D1D-DBF2BCB04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542" y="1777341"/>
              <a:ext cx="84573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q=PO</a:t>
              </a:r>
            </a:p>
          </p:txBody>
        </p:sp>
        <p:sp>
          <p:nvSpPr>
            <p:cNvPr id="21" name="AutoShape 59">
              <a:extLst>
                <a:ext uri="{FF2B5EF4-FFF2-40B4-BE49-F238E27FC236}">
                  <a16:creationId xmlns:a16="http://schemas.microsoft.com/office/drawing/2014/main" id="{B129DD66-5FF5-8D41-903C-9D2B3D68FC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22907" y="1574442"/>
              <a:ext cx="160338" cy="792163"/>
            </a:xfrm>
            <a:prstGeom prst="can">
              <a:avLst>
                <a:gd name="adj" fmla="val 42978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2" name="AutoShape 60">
              <a:extLst>
                <a:ext uri="{FF2B5EF4-FFF2-40B4-BE49-F238E27FC236}">
                  <a16:creationId xmlns:a16="http://schemas.microsoft.com/office/drawing/2014/main" id="{83EF5018-BA4B-DA40-BBFD-D7AAAA8D15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22907" y="1890355"/>
              <a:ext cx="160337" cy="792163"/>
            </a:xfrm>
            <a:prstGeom prst="can">
              <a:avLst>
                <a:gd name="adj" fmla="val 42979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3" name="AutoShape 61">
              <a:extLst>
                <a:ext uri="{FF2B5EF4-FFF2-40B4-BE49-F238E27FC236}">
                  <a16:creationId xmlns:a16="http://schemas.microsoft.com/office/drawing/2014/main" id="{D7A8D87C-7DEB-6C4D-9A56-12783C6B32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447044" y="1650643"/>
              <a:ext cx="160338" cy="792162"/>
            </a:xfrm>
            <a:prstGeom prst="can">
              <a:avLst>
                <a:gd name="adj" fmla="val 42978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4" name="AutoShape 62">
              <a:extLst>
                <a:ext uri="{FF2B5EF4-FFF2-40B4-BE49-F238E27FC236}">
                  <a16:creationId xmlns:a16="http://schemas.microsoft.com/office/drawing/2014/main" id="{E9E023A6-A531-D247-B9D0-550A3604C6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431169" y="1957031"/>
              <a:ext cx="160337" cy="792162"/>
            </a:xfrm>
            <a:prstGeom prst="can">
              <a:avLst>
                <a:gd name="adj" fmla="val 42979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5" name="AutoShape 63">
              <a:extLst>
                <a:ext uri="{FF2B5EF4-FFF2-40B4-BE49-F238E27FC236}">
                  <a16:creationId xmlns:a16="http://schemas.microsoft.com/office/drawing/2014/main" id="{DA83B242-FB98-0E49-938C-503FDB4383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840994" y="1768118"/>
              <a:ext cx="160338" cy="792162"/>
            </a:xfrm>
            <a:prstGeom prst="can">
              <a:avLst>
                <a:gd name="adj" fmla="val 42978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54FD8D1D-869E-5B43-981C-6DE050FB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500" y="1955683"/>
              <a:ext cx="59997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∆=2 </a:t>
              </a:r>
            </a:p>
          </p:txBody>
        </p:sp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5A75AF45-6DFC-E741-A516-D35A63489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0373" y="2011623"/>
              <a:ext cx="60593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∆=3 </a:t>
              </a: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EEFB5B7C-FB5F-9D4A-BE60-72E3E4B1C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157" y="1569190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∆=1.2 </a:t>
              </a:r>
            </a:p>
          </p:txBody>
        </p:sp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F748B915-A458-B940-A7E7-DFB43D5A2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687" y="2316423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∆=1.6 </a:t>
              </a:r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0027F9F8-45EB-3A4A-B8B5-6542F26D7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577" y="1608726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∆=1.5 </a:t>
              </a:r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A1E4FBC6-2D2E-7741-9403-8D03CAC9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297" y="2404190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∆=1.0 </a:t>
              </a:r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7519123A-FA2D-E347-8550-BC148ECC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9394" y="1720608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∆=1.8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1FCD8AB-E854-604D-934C-C9BA63068233}"/>
                </a:ext>
              </a:extLst>
            </p:cNvPr>
            <p:cNvGrpSpPr/>
            <p:nvPr/>
          </p:nvGrpSpPr>
          <p:grpSpPr>
            <a:xfrm>
              <a:off x="1184992" y="2961973"/>
              <a:ext cx="6691392" cy="1661307"/>
              <a:chOff x="1184992" y="2961973"/>
              <a:chExt cx="6691392" cy="1661307"/>
            </a:xfrm>
          </p:grpSpPr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16D09119-6603-B848-9049-28598D7C0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992" y="296230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a</a:t>
                </a:r>
              </a:p>
            </p:txBody>
          </p:sp>
          <p:sp>
            <p:nvSpPr>
              <p:cNvPr id="35" name="Oval 21">
                <a:extLst>
                  <a:ext uri="{FF2B5EF4-FFF2-40B4-BE49-F238E27FC236}">
                    <a16:creationId xmlns:a16="http://schemas.microsoft.com/office/drawing/2014/main" id="{3610DD3B-0B2F-854A-BA8D-2A2AD2842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993" y="4242280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d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6" name="Oval 22">
                <a:extLst>
                  <a:ext uri="{FF2B5EF4-FFF2-40B4-BE49-F238E27FC236}">
                    <a16:creationId xmlns:a16="http://schemas.microsoft.com/office/drawing/2014/main" id="{6A2840E6-B7BD-7544-A40D-12FCC274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031" y="3002165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7" name="Oval 23">
                <a:extLst>
                  <a:ext uri="{FF2B5EF4-FFF2-40B4-BE49-F238E27FC236}">
                    <a16:creationId xmlns:a16="http://schemas.microsoft.com/office/drawing/2014/main" id="{2485A8AD-2261-6345-8E84-D9414BCC8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992" y="395290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b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6B9A95C9-03EE-3E40-BA58-5BA6F5974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1995" y="3407279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e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9" name="Oval 20">
                <a:extLst>
                  <a:ext uri="{FF2B5EF4-FFF2-40B4-BE49-F238E27FC236}">
                    <a16:creationId xmlns:a16="http://schemas.microsoft.com/office/drawing/2014/main" id="{3C80B6F5-846B-F841-8188-0E1F7A8FC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2305" y="2961973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x</a:t>
                </a:r>
              </a:p>
            </p:txBody>
          </p:sp>
          <p:sp>
            <p:nvSpPr>
              <p:cNvPr id="40" name="Oval 23">
                <a:extLst>
                  <a:ext uri="{FF2B5EF4-FFF2-40B4-BE49-F238E27FC236}">
                    <a16:creationId xmlns:a16="http://schemas.microsoft.com/office/drawing/2014/main" id="{A78CB411-5ECD-2642-B5DA-607D28338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2305" y="3952573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y</a:t>
                </a:r>
              </a:p>
            </p:txBody>
          </p:sp>
          <p:sp>
            <p:nvSpPr>
              <p:cNvPr id="41" name="Oval 20">
                <a:extLst>
                  <a:ext uri="{FF2B5EF4-FFF2-40B4-BE49-F238E27FC236}">
                    <a16:creationId xmlns:a16="http://schemas.microsoft.com/office/drawing/2014/main" id="{E61D0D12-F1A0-AA46-AE50-B4B1CC62C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914" y="2993799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w</a:t>
                </a:r>
              </a:p>
            </p:txBody>
          </p:sp>
          <p:sp>
            <p:nvSpPr>
              <p:cNvPr id="42" name="Oval 23">
                <a:extLst>
                  <a:ext uri="{FF2B5EF4-FFF2-40B4-BE49-F238E27FC236}">
                    <a16:creationId xmlns:a16="http://schemas.microsoft.com/office/drawing/2014/main" id="{55CBCA90-6163-754E-B85D-5360A478D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914" y="3984399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z</a:t>
                </a:r>
              </a:p>
            </p:txBody>
          </p:sp>
          <p:sp>
            <p:nvSpPr>
              <p:cNvPr id="43" name="Oval 24">
                <a:extLst>
                  <a:ext uri="{FF2B5EF4-FFF2-40B4-BE49-F238E27FC236}">
                    <a16:creationId xmlns:a16="http://schemas.microsoft.com/office/drawing/2014/main" id="{DDB94621-AF33-DA46-8455-39317B8D7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5384" y="3414990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q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D74436-5FFC-B744-8D12-C0A8C6D1A559}"/>
                </a:ext>
              </a:extLst>
            </p:cNvPr>
            <p:cNvGrpSpPr/>
            <p:nvPr/>
          </p:nvGrpSpPr>
          <p:grpSpPr>
            <a:xfrm>
              <a:off x="249172" y="3020031"/>
              <a:ext cx="8588970" cy="1645390"/>
              <a:chOff x="249172" y="3020031"/>
              <a:chExt cx="8588970" cy="1645390"/>
            </a:xfrm>
          </p:grpSpPr>
          <p:sp>
            <p:nvSpPr>
              <p:cNvPr id="45" name="Oval 23">
                <a:extLst>
                  <a:ext uri="{FF2B5EF4-FFF2-40B4-BE49-F238E27FC236}">
                    <a16:creationId xmlns:a16="http://schemas.microsoft.com/office/drawing/2014/main" id="{7B939A4A-AAA2-9B4E-AAC5-3BF1E54D3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172" y="3446160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SRC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3B11F8B8-A819-624E-A09F-A584EFEB3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364" y="3794072"/>
                <a:ext cx="511302" cy="361724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7" name="Text Box 37">
                <a:extLst>
                  <a:ext uri="{FF2B5EF4-FFF2-40B4-BE49-F238E27FC236}">
                    <a16:creationId xmlns:a16="http://schemas.microsoft.com/office/drawing/2014/main" id="{68280A51-BA9F-2E4C-B1EC-2F066E5F0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610" y="3020031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8" name="Line 26">
                <a:extLst>
                  <a:ext uri="{FF2B5EF4-FFF2-40B4-BE49-F238E27FC236}">
                    <a16:creationId xmlns:a16="http://schemas.microsoft.com/office/drawing/2014/main" id="{B10DC4B8-C8B0-2E47-98CC-15428E233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1251" y="3183163"/>
                <a:ext cx="527378" cy="313492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DF999C8D-B4E1-A149-BD94-C8FE818C9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481" y="3871762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0" name="Oval 23">
                <a:extLst>
                  <a:ext uri="{FF2B5EF4-FFF2-40B4-BE49-F238E27FC236}">
                    <a16:creationId xmlns:a16="http://schemas.microsoft.com/office/drawing/2014/main" id="{B45AD5BA-01F1-B84E-B18D-BE2366A37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8992" y="3381527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SNK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1" name="Line 26">
                <a:extLst>
                  <a:ext uri="{FF2B5EF4-FFF2-40B4-BE49-F238E27FC236}">
                    <a16:creationId xmlns:a16="http://schemas.microsoft.com/office/drawing/2014/main" id="{B4AFCD7A-D85D-1D40-A6F2-2ED6CDC8F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93118" y="3585076"/>
                <a:ext cx="458154" cy="16078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2" name="Text Box 38">
                <a:extLst>
                  <a:ext uri="{FF2B5EF4-FFF2-40B4-BE49-F238E27FC236}">
                    <a16:creationId xmlns:a16="http://schemas.microsoft.com/office/drawing/2014/main" id="{0B83282A-7D91-584C-BB33-33C0D6DAA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734" y="3210127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51E92C09-8228-C048-9C37-ACFED717B648}"/>
                  </a:ext>
                </a:extLst>
              </p:cNvPr>
              <p:cNvSpPr/>
              <p:nvPr/>
            </p:nvSpPr>
            <p:spPr>
              <a:xfrm>
                <a:off x="618910" y="3898570"/>
                <a:ext cx="3182968" cy="739522"/>
              </a:xfrm>
              <a:custGeom>
                <a:avLst/>
                <a:gdLst>
                  <a:gd name="connsiteX0" fmla="*/ 0 w 3182968"/>
                  <a:gd name="connsiteY0" fmla="*/ 0 h 739522"/>
                  <a:gd name="connsiteX1" fmla="*/ 297399 w 3182968"/>
                  <a:gd name="connsiteY1" fmla="*/ 667178 h 739522"/>
                  <a:gd name="connsiteX2" fmla="*/ 2138055 w 3182968"/>
                  <a:gd name="connsiteY2" fmla="*/ 739522 h 739522"/>
                  <a:gd name="connsiteX3" fmla="*/ 3182968 w 3182968"/>
                  <a:gd name="connsiteY3" fmla="*/ 578757 h 73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2968" h="739522">
                    <a:moveTo>
                      <a:pt x="0" y="0"/>
                    </a:moveTo>
                    <a:lnTo>
                      <a:pt x="297399" y="667178"/>
                    </a:lnTo>
                    <a:lnTo>
                      <a:pt x="2138055" y="739522"/>
                    </a:lnTo>
                    <a:lnTo>
                      <a:pt x="3182968" y="578757"/>
                    </a:lnTo>
                  </a:path>
                </a:pathLst>
              </a:cu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2000" b="1" kern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54" name="Text Box 37">
                <a:extLst>
                  <a:ext uri="{FF2B5EF4-FFF2-40B4-BE49-F238E27FC236}">
                    <a16:creationId xmlns:a16="http://schemas.microsoft.com/office/drawing/2014/main" id="{FF7CFC7F-8103-7549-943C-5DE92E78B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4612" y="4265311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CB0711D-1829-6A49-9464-433FFBE76986}"/>
                </a:ext>
              </a:extLst>
            </p:cNvPr>
            <p:cNvGrpSpPr/>
            <p:nvPr/>
          </p:nvGrpSpPr>
          <p:grpSpPr>
            <a:xfrm>
              <a:off x="1565992" y="2838913"/>
              <a:ext cx="5893085" cy="1606260"/>
              <a:chOff x="1565992" y="2838913"/>
              <a:chExt cx="5893085" cy="1606260"/>
            </a:xfrm>
          </p:grpSpPr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EC8D0DC9-BD81-7845-A0BE-72D868990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992" y="3174824"/>
                <a:ext cx="805159" cy="299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D669FADE-ECB5-1D48-8F46-71444F60D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3446" y="4123641"/>
                <a:ext cx="795742" cy="8039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8" name="Line 27">
                <a:extLst>
                  <a:ext uri="{FF2B5EF4-FFF2-40B4-BE49-F238E27FC236}">
                    <a16:creationId xmlns:a16="http://schemas.microsoft.com/office/drawing/2014/main" id="{933BAD6B-3BAE-914F-B104-CD7186B80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993" y="3174497"/>
                <a:ext cx="973274" cy="8665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9" name="Line 28">
                <a:extLst>
                  <a:ext uri="{FF2B5EF4-FFF2-40B4-BE49-F238E27FC236}">
                    <a16:creationId xmlns:a16="http://schemas.microsoft.com/office/drawing/2014/main" id="{904C7DC1-000E-4C4B-A043-0A492A209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3768" y="4171872"/>
                <a:ext cx="932385" cy="273301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0" name="Rectangle 14">
                <a:extLst>
                  <a:ext uri="{FF2B5EF4-FFF2-40B4-BE49-F238E27FC236}">
                    <a16:creationId xmlns:a16="http://schemas.microsoft.com/office/drawing/2014/main" id="{FDEF1236-3441-4141-99F3-D2DB868CB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480" y="2838913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1.2 </a:t>
                </a:r>
              </a:p>
            </p:txBody>
          </p:sp>
          <p:sp>
            <p:nvSpPr>
              <p:cNvPr id="61" name="Rectangle 14">
                <a:extLst>
                  <a:ext uri="{FF2B5EF4-FFF2-40B4-BE49-F238E27FC236}">
                    <a16:creationId xmlns:a16="http://schemas.microsoft.com/office/drawing/2014/main" id="{6565C9EF-A648-FB4F-8C2F-C29D3AFE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275" y="3787103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1.6 </a:t>
                </a:r>
              </a:p>
            </p:txBody>
          </p:sp>
          <p:sp>
            <p:nvSpPr>
              <p:cNvPr id="62" name="Line 27">
                <a:extLst>
                  <a:ext uri="{FF2B5EF4-FFF2-40B4-BE49-F238E27FC236}">
                    <a16:creationId xmlns:a16="http://schemas.microsoft.com/office/drawing/2014/main" id="{652767F3-6E07-224F-A71F-E40DF32BB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0061" y="3183162"/>
                <a:ext cx="1029855" cy="7085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3" name="Line 27">
                <a:extLst>
                  <a:ext uri="{FF2B5EF4-FFF2-40B4-BE49-F238E27FC236}">
                    <a16:creationId xmlns:a16="http://schemas.microsoft.com/office/drawing/2014/main" id="{64174097-F994-F545-87D6-F7F2B6F81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780" y="3319812"/>
                <a:ext cx="1062325" cy="818625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4" name="Rectangle 14">
                <a:extLst>
                  <a:ext uri="{FF2B5EF4-FFF2-40B4-BE49-F238E27FC236}">
                    <a16:creationId xmlns:a16="http://schemas.microsoft.com/office/drawing/2014/main" id="{588FD673-7DC0-9144-B2A9-88137171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862" y="2863682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2 </a:t>
                </a:r>
              </a:p>
            </p:txBody>
          </p:sp>
          <p:sp>
            <p:nvSpPr>
              <p:cNvPr id="65" name="Rectangle 14">
                <a:extLst>
                  <a:ext uri="{FF2B5EF4-FFF2-40B4-BE49-F238E27FC236}">
                    <a16:creationId xmlns:a16="http://schemas.microsoft.com/office/drawing/2014/main" id="{C907CCD9-376A-AE4F-ACAD-33DE52F3A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619" y="3538571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2 </a:t>
                </a:r>
              </a:p>
            </p:txBody>
          </p:sp>
          <p:sp>
            <p:nvSpPr>
              <p:cNvPr id="66" name="Rectangle 14">
                <a:extLst>
                  <a:ext uri="{FF2B5EF4-FFF2-40B4-BE49-F238E27FC236}">
                    <a16:creationId xmlns:a16="http://schemas.microsoft.com/office/drawing/2014/main" id="{76A9566C-0CD9-0D49-8716-0C051200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808" y="2894525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1.5 </a:t>
                </a:r>
              </a:p>
            </p:txBody>
          </p:sp>
          <p:sp>
            <p:nvSpPr>
              <p:cNvPr id="67" name="Rectangle 14">
                <a:extLst>
                  <a:ext uri="{FF2B5EF4-FFF2-40B4-BE49-F238E27FC236}">
                    <a16:creationId xmlns:a16="http://schemas.microsoft.com/office/drawing/2014/main" id="{523D4F09-E4B0-504A-BBFA-174F6EF0D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378" y="3971329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1.0 </a:t>
                </a:r>
              </a:p>
            </p:txBody>
          </p:sp>
          <p:sp>
            <p:nvSpPr>
              <p:cNvPr id="68" name="Line 27">
                <a:extLst>
                  <a:ext uri="{FF2B5EF4-FFF2-40B4-BE49-F238E27FC236}">
                    <a16:creationId xmlns:a16="http://schemas.microsoft.com/office/drawing/2014/main" id="{1D656C17-94ED-6547-963F-84660A520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30005" y="3713688"/>
                <a:ext cx="763591" cy="401916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9" name="Line 27">
                <a:extLst>
                  <a:ext uri="{FF2B5EF4-FFF2-40B4-BE49-F238E27FC236}">
                    <a16:creationId xmlns:a16="http://schemas.microsoft.com/office/drawing/2014/main" id="{881E4598-0274-884E-AD23-566F5025A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19996" y="3189262"/>
                <a:ext cx="741450" cy="379737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70" name="Rectangle 14">
                <a:extLst>
                  <a:ext uri="{FF2B5EF4-FFF2-40B4-BE49-F238E27FC236}">
                    <a16:creationId xmlns:a16="http://schemas.microsoft.com/office/drawing/2014/main" id="{88D4A51D-8A5E-2D4E-A933-FCA6B878A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114" y="3064311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3 </a:t>
                </a:r>
              </a:p>
            </p:txBody>
          </p:sp>
          <p:sp>
            <p:nvSpPr>
              <p:cNvPr id="71" name="Line 28">
                <a:extLst>
                  <a:ext uri="{FF2B5EF4-FFF2-40B4-BE49-F238E27FC236}">
                    <a16:creationId xmlns:a16="http://schemas.microsoft.com/office/drawing/2014/main" id="{F3871A64-8AC9-DF48-A705-B3489D267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78394" y="3601153"/>
                <a:ext cx="780683" cy="13482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72" name="Rectangle 14">
                <a:extLst>
                  <a:ext uri="{FF2B5EF4-FFF2-40B4-BE49-F238E27FC236}">
                    <a16:creationId xmlns:a16="http://schemas.microsoft.com/office/drawing/2014/main" id="{8D8CF889-36B4-9F43-9171-94E9F4277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6286" y="3231479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1.8 </a:t>
                </a:r>
              </a:p>
            </p:txBody>
          </p:sp>
          <p:sp>
            <p:nvSpPr>
              <p:cNvPr id="73" name="Rectangle 14">
                <a:extLst>
                  <a:ext uri="{FF2B5EF4-FFF2-40B4-BE49-F238E27FC236}">
                    <a16:creationId xmlns:a16="http://schemas.microsoft.com/office/drawing/2014/main" id="{317C09F7-5BDE-1146-8B88-5B186F688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6758" y="3586473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3 </a:t>
                </a: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266D803-ED7D-8245-BB95-F07E289392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31660" y="1249323"/>
              <a:ext cx="999472" cy="682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0153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ADD-6D2A-CE4C-8B47-EED9D4C1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Delay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F01B-933B-7348-8922-DE4A0FC4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So how do we use this graph to do timing analysis?</a:t>
            </a:r>
          </a:p>
          <a:p>
            <a:pPr marL="628650" lvl="1"/>
            <a:r>
              <a:rPr lang="en-US" dirty="0"/>
              <a:t>What we do </a:t>
            </a:r>
            <a:r>
              <a:rPr lang="en-US" b="1" dirty="0"/>
              <a:t>not</a:t>
            </a:r>
            <a:r>
              <a:rPr lang="en-US" dirty="0"/>
              <a:t> do: Try to </a:t>
            </a:r>
            <a:r>
              <a:rPr lang="en-US" i="1" dirty="0"/>
              <a:t>enumerate</a:t>
            </a:r>
            <a:r>
              <a:rPr lang="en-US" dirty="0"/>
              <a:t> all the source-to-sink paths</a:t>
            </a:r>
          </a:p>
          <a:p>
            <a:pPr marL="628650" lvl="1"/>
            <a:r>
              <a:rPr lang="en-US" dirty="0"/>
              <a:t>Why not?  Exponential explosion in number of paths, even for small graph</a:t>
            </a:r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362585"/>
            <a:r>
              <a:rPr lang="en-US" b="1" dirty="0"/>
              <a:t>There’s a smarter answer: Node-oriented timing analysis</a:t>
            </a:r>
          </a:p>
          <a:p>
            <a:pPr marL="819785" lvl="1"/>
            <a:r>
              <a:rPr lang="en-US" dirty="0"/>
              <a:t>Find, for </a:t>
            </a:r>
            <a:r>
              <a:rPr lang="en-US" b="1" dirty="0"/>
              <a:t>each node</a:t>
            </a:r>
            <a:r>
              <a:rPr lang="en-US" dirty="0"/>
              <a:t> in delay graph, </a:t>
            </a:r>
            <a:r>
              <a:rPr lang="en-US" b="1" dirty="0"/>
              <a:t>worst</a:t>
            </a:r>
            <a:r>
              <a:rPr lang="en-US" dirty="0"/>
              <a:t> delay to the node </a:t>
            </a:r>
            <a:r>
              <a:rPr lang="en-US" b="1" dirty="0"/>
              <a:t>along any path</a:t>
            </a:r>
          </a:p>
          <a:p>
            <a:pPr marL="362585"/>
            <a:endParaRPr lang="en-US" dirty="0"/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105AF3-E49D-EF41-8932-8556002A7A03}"/>
              </a:ext>
            </a:extLst>
          </p:cNvPr>
          <p:cNvGrpSpPr/>
          <p:nvPr/>
        </p:nvGrpSpPr>
        <p:grpSpPr>
          <a:xfrm>
            <a:off x="1536438" y="3325660"/>
            <a:ext cx="6639829" cy="891503"/>
            <a:chOff x="2344118" y="3421289"/>
            <a:chExt cx="5694362" cy="764559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5C88DF7C-FF08-CF45-9302-94977745B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118" y="3692613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0</a:t>
              </a: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543CC25-9451-8B41-9BFD-F6E41337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18" y="3692613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1</a:t>
              </a:r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FCF518D9-6EAB-664C-9A0B-05719C85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118" y="3676738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2</a:t>
              </a: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5917B0EF-C9AC-0E4A-8FB2-EFE1BCA69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055" y="3676738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3</a:t>
              </a:r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E79E6896-4208-7345-AD2C-929D050FB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3055" y="3676738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n</a:t>
              </a:r>
              <a:endPara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E65D1871-E492-334C-9E11-7653E2502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3805" y="3575138"/>
              <a:ext cx="51226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 • •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1585F78-8209-C643-B397-D4292195A6A7}"/>
                </a:ext>
              </a:extLst>
            </p:cNvPr>
            <p:cNvSpPr/>
            <p:nvPr/>
          </p:nvSpPr>
          <p:spPr>
            <a:xfrm>
              <a:off x="2515066" y="3430308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60D8F13-D342-5343-A27E-135BE93DB523}"/>
                </a:ext>
              </a:extLst>
            </p:cNvPr>
            <p:cNvSpPr/>
            <p:nvPr/>
          </p:nvSpPr>
          <p:spPr>
            <a:xfrm flipV="1">
              <a:off x="2546899" y="3912278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B0B7B98-4E47-A440-B538-0D8855C46D6D}"/>
                </a:ext>
              </a:extLst>
            </p:cNvPr>
            <p:cNvSpPr/>
            <p:nvPr/>
          </p:nvSpPr>
          <p:spPr>
            <a:xfrm>
              <a:off x="3406944" y="3429981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7D93F25-5F7F-7646-AF9D-7AE581B7715A}"/>
                </a:ext>
              </a:extLst>
            </p:cNvPr>
            <p:cNvSpPr/>
            <p:nvPr/>
          </p:nvSpPr>
          <p:spPr>
            <a:xfrm flipV="1">
              <a:off x="3438777" y="3911951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72D6F7-3B4A-A24E-9E0A-59F48C026325}"/>
                </a:ext>
              </a:extLst>
            </p:cNvPr>
            <p:cNvSpPr/>
            <p:nvPr/>
          </p:nvSpPr>
          <p:spPr>
            <a:xfrm>
              <a:off x="4330973" y="3429654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A2A79CE-C84B-D24D-B4E5-4718001F82A1}"/>
                </a:ext>
              </a:extLst>
            </p:cNvPr>
            <p:cNvSpPr/>
            <p:nvPr/>
          </p:nvSpPr>
          <p:spPr>
            <a:xfrm flipV="1">
              <a:off x="4362806" y="3911624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CE1A33C-B380-B744-A613-B5BB20886DEA}"/>
                </a:ext>
              </a:extLst>
            </p:cNvPr>
            <p:cNvSpPr/>
            <p:nvPr/>
          </p:nvSpPr>
          <p:spPr>
            <a:xfrm>
              <a:off x="5198737" y="3421289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17E1DC8-2E87-A141-B60B-5E4BD1F49E44}"/>
                </a:ext>
              </a:extLst>
            </p:cNvPr>
            <p:cNvSpPr/>
            <p:nvPr/>
          </p:nvSpPr>
          <p:spPr>
            <a:xfrm flipV="1">
              <a:off x="5230570" y="3903259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28B65B5-0B8E-C548-9057-F4EB80C7056E}"/>
                </a:ext>
              </a:extLst>
            </p:cNvPr>
            <p:cNvSpPr/>
            <p:nvPr/>
          </p:nvSpPr>
          <p:spPr>
            <a:xfrm>
              <a:off x="7055151" y="3429000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0DAE451-04A3-0E49-B0A6-AB0AF1D60E41}"/>
                </a:ext>
              </a:extLst>
            </p:cNvPr>
            <p:cNvSpPr/>
            <p:nvPr/>
          </p:nvSpPr>
          <p:spPr>
            <a:xfrm flipV="1">
              <a:off x="7086984" y="3910970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35639B77-BDB7-6949-8944-9720A2326B45}"/>
              </a:ext>
            </a:extLst>
          </p:cNvPr>
          <p:cNvSpPr/>
          <p:nvPr/>
        </p:nvSpPr>
        <p:spPr>
          <a:xfrm>
            <a:off x="8591651" y="3222281"/>
            <a:ext cx="2603083" cy="705713"/>
          </a:xfrm>
          <a:prstGeom prst="wedgeRectCallout">
            <a:avLst>
              <a:gd name="adj1" fmla="val -60933"/>
              <a:gd name="adj2" fmla="val 28107"/>
            </a:avLst>
          </a:prstGeom>
          <a:solidFill>
            <a:srgbClr val="FCFEB9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many paths from 1 to n?  </a:t>
            </a: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000" b="1" u="none" strike="noStrike" cap="none" normalizeH="0" baseline="3000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01262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1576-9A84-9B45-AA17-CC6E7BC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Values on Nodes in Delay Graph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111B08-6328-5C48-B70D-F6DD5E3D20E0}"/>
              </a:ext>
            </a:extLst>
          </p:cNvPr>
          <p:cNvGrpSpPr/>
          <p:nvPr/>
        </p:nvGrpSpPr>
        <p:grpSpPr>
          <a:xfrm>
            <a:off x="2312228" y="4045893"/>
            <a:ext cx="7677279" cy="2075307"/>
            <a:chOff x="1566929" y="2936297"/>
            <a:chExt cx="5743575" cy="1552592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3063BAAD-4767-F140-9A4F-6F8570AF3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929" y="3598288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SRC</a:t>
              </a: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D3B3A8F0-02AB-2E49-8576-A46E2250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729" y="3633213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SNK</a:t>
              </a: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2878A731-DD48-BC42-AD52-C06A0E98D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67" y="3276025"/>
              <a:ext cx="512763" cy="461963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n</a:t>
              </a:r>
              <a:endParaRPr kumimoji="0" lang="en-US" sz="2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D36A894-4E4E-FE43-BB05-8E16F4FAB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517" y="3439538"/>
              <a:ext cx="1777986" cy="388924"/>
            </a:xfrm>
            <a:custGeom>
              <a:avLst/>
              <a:gdLst>
                <a:gd name="connsiteX0" fmla="*/ 0 w 9991"/>
                <a:gd name="connsiteY0" fmla="*/ 8659 h 9959"/>
                <a:gd name="connsiteX1" fmla="*/ 187 w 9991"/>
                <a:gd name="connsiteY1" fmla="*/ 9106 h 9959"/>
                <a:gd name="connsiteX2" fmla="*/ 384 w 9991"/>
                <a:gd name="connsiteY2" fmla="*/ 9512 h 9959"/>
                <a:gd name="connsiteX3" fmla="*/ 571 w 9991"/>
                <a:gd name="connsiteY3" fmla="*/ 9512 h 9959"/>
                <a:gd name="connsiteX4" fmla="*/ 955 w 9991"/>
                <a:gd name="connsiteY4" fmla="*/ 9959 h 9959"/>
                <a:gd name="connsiteX5" fmla="*/ 1142 w 9991"/>
                <a:gd name="connsiteY5" fmla="*/ 9959 h 9959"/>
                <a:gd name="connsiteX6" fmla="*/ 1525 w 9991"/>
                <a:gd name="connsiteY6" fmla="*/ 9959 h 9959"/>
                <a:gd name="connsiteX7" fmla="*/ 1811 w 9991"/>
                <a:gd name="connsiteY7" fmla="*/ 9106 h 9959"/>
                <a:gd name="connsiteX8" fmla="*/ 1998 w 9991"/>
                <a:gd name="connsiteY8" fmla="*/ 8211 h 9959"/>
                <a:gd name="connsiteX9" fmla="*/ 2096 w 9991"/>
                <a:gd name="connsiteY9" fmla="*/ 6911 h 9959"/>
                <a:gd name="connsiteX10" fmla="*/ 2186 w 9991"/>
                <a:gd name="connsiteY10" fmla="*/ 5203 h 9959"/>
                <a:gd name="connsiteX11" fmla="*/ 2382 w 9991"/>
                <a:gd name="connsiteY11" fmla="*/ 4309 h 9959"/>
                <a:gd name="connsiteX12" fmla="*/ 2569 w 9991"/>
                <a:gd name="connsiteY12" fmla="*/ 3008 h 9959"/>
                <a:gd name="connsiteX13" fmla="*/ 2756 w 9991"/>
                <a:gd name="connsiteY13" fmla="*/ 2154 h 9959"/>
                <a:gd name="connsiteX14" fmla="*/ 2953 w 9991"/>
                <a:gd name="connsiteY14" fmla="*/ 1707 h 9959"/>
                <a:gd name="connsiteX15" fmla="*/ 3238 w 9991"/>
                <a:gd name="connsiteY15" fmla="*/ 854 h 9959"/>
                <a:gd name="connsiteX16" fmla="*/ 3426 w 9991"/>
                <a:gd name="connsiteY16" fmla="*/ 854 h 9959"/>
                <a:gd name="connsiteX17" fmla="*/ 3613 w 9991"/>
                <a:gd name="connsiteY17" fmla="*/ 1301 h 9959"/>
                <a:gd name="connsiteX18" fmla="*/ 3809 w 9991"/>
                <a:gd name="connsiteY18" fmla="*/ 2154 h 9959"/>
                <a:gd name="connsiteX19" fmla="*/ 3996 w 9991"/>
                <a:gd name="connsiteY19" fmla="*/ 2602 h 9959"/>
                <a:gd name="connsiteX20" fmla="*/ 4184 w 9991"/>
                <a:gd name="connsiteY20" fmla="*/ 3008 h 9959"/>
                <a:gd name="connsiteX21" fmla="*/ 4380 w 9991"/>
                <a:gd name="connsiteY21" fmla="*/ 3902 h 9959"/>
                <a:gd name="connsiteX22" fmla="*/ 4567 w 9991"/>
                <a:gd name="connsiteY22" fmla="*/ 4309 h 9959"/>
                <a:gd name="connsiteX23" fmla="*/ 4755 w 9991"/>
                <a:gd name="connsiteY23" fmla="*/ 4756 h 9959"/>
                <a:gd name="connsiteX24" fmla="*/ 5040 w 9991"/>
                <a:gd name="connsiteY24" fmla="*/ 3455 h 9959"/>
                <a:gd name="connsiteX25" fmla="*/ 5236 w 9991"/>
                <a:gd name="connsiteY25" fmla="*/ 2602 h 9959"/>
                <a:gd name="connsiteX26" fmla="*/ 5424 w 9991"/>
                <a:gd name="connsiteY26" fmla="*/ 2154 h 9959"/>
                <a:gd name="connsiteX27" fmla="*/ 5807 w 9991"/>
                <a:gd name="connsiteY27" fmla="*/ 1707 h 9959"/>
                <a:gd name="connsiteX28" fmla="*/ 5995 w 9991"/>
                <a:gd name="connsiteY28" fmla="*/ 1301 h 9959"/>
                <a:gd name="connsiteX29" fmla="*/ 6182 w 9991"/>
                <a:gd name="connsiteY29" fmla="*/ 1301 h 9959"/>
                <a:gd name="connsiteX30" fmla="*/ 6467 w 9991"/>
                <a:gd name="connsiteY30" fmla="*/ 1301 h 9959"/>
                <a:gd name="connsiteX31" fmla="*/ 6753 w 9991"/>
                <a:gd name="connsiteY31" fmla="*/ 1707 h 9959"/>
                <a:gd name="connsiteX32" fmla="*/ 6949 w 9991"/>
                <a:gd name="connsiteY32" fmla="*/ 2602 h 9959"/>
                <a:gd name="connsiteX33" fmla="*/ 7136 w 9991"/>
                <a:gd name="connsiteY33" fmla="*/ 2602 h 9959"/>
                <a:gd name="connsiteX34" fmla="*/ 7422 w 9991"/>
                <a:gd name="connsiteY34" fmla="*/ 3902 h 9959"/>
                <a:gd name="connsiteX35" fmla="*/ 7609 w 9991"/>
                <a:gd name="connsiteY35" fmla="*/ 3902 h 9959"/>
                <a:gd name="connsiteX36" fmla="*/ 7806 w 9991"/>
                <a:gd name="connsiteY36" fmla="*/ 3008 h 9959"/>
                <a:gd name="connsiteX37" fmla="*/ 7993 w 9991"/>
                <a:gd name="connsiteY37" fmla="*/ 2602 h 9959"/>
                <a:gd name="connsiteX38" fmla="*/ 8091 w 9991"/>
                <a:gd name="connsiteY38" fmla="*/ 1707 h 9959"/>
                <a:gd name="connsiteX39" fmla="*/ 8376 w 9991"/>
                <a:gd name="connsiteY39" fmla="*/ 854 h 9959"/>
                <a:gd name="connsiteX40" fmla="*/ 8564 w 9991"/>
                <a:gd name="connsiteY40" fmla="*/ 407 h 9959"/>
                <a:gd name="connsiteX41" fmla="*/ 8751 w 9991"/>
                <a:gd name="connsiteY41" fmla="*/ 407 h 9959"/>
                <a:gd name="connsiteX42" fmla="*/ 8947 w 9991"/>
                <a:gd name="connsiteY42" fmla="*/ 854 h 9959"/>
                <a:gd name="connsiteX43" fmla="*/ 9135 w 9991"/>
                <a:gd name="connsiteY43" fmla="*/ 1301 h 9959"/>
                <a:gd name="connsiteX44" fmla="*/ 9322 w 9991"/>
                <a:gd name="connsiteY44" fmla="*/ 1707 h 9959"/>
                <a:gd name="connsiteX45" fmla="*/ 9518 w 9991"/>
                <a:gd name="connsiteY45" fmla="*/ 2154 h 9959"/>
                <a:gd name="connsiteX46" fmla="*/ 9706 w 9991"/>
                <a:gd name="connsiteY46" fmla="*/ 1301 h 9959"/>
                <a:gd name="connsiteX47" fmla="*/ 9991 w 9991"/>
                <a:gd name="connsiteY47" fmla="*/ 0 h 9959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9527 w 10000"/>
                <a:gd name="connsiteY45" fmla="*/ 2163 h 10000"/>
                <a:gd name="connsiteX46" fmla="*/ 10000 w 10000"/>
                <a:gd name="connsiteY46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10000 w 10000"/>
                <a:gd name="connsiteY45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10000 w 10000"/>
                <a:gd name="connsiteY4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000" h="10000">
                  <a:moveTo>
                    <a:pt x="0" y="8695"/>
                  </a:moveTo>
                  <a:lnTo>
                    <a:pt x="187" y="9143"/>
                  </a:lnTo>
                  <a:cubicBezTo>
                    <a:pt x="253" y="9279"/>
                    <a:pt x="318" y="9416"/>
                    <a:pt x="384" y="9551"/>
                  </a:cubicBezTo>
                  <a:lnTo>
                    <a:pt x="572" y="9551"/>
                  </a:lnTo>
                  <a:lnTo>
                    <a:pt x="956" y="10000"/>
                  </a:lnTo>
                  <a:lnTo>
                    <a:pt x="1143" y="10000"/>
                  </a:lnTo>
                  <a:lnTo>
                    <a:pt x="1526" y="10000"/>
                  </a:lnTo>
                  <a:lnTo>
                    <a:pt x="1813" y="9143"/>
                  </a:lnTo>
                  <a:cubicBezTo>
                    <a:pt x="1875" y="8844"/>
                    <a:pt x="1938" y="8544"/>
                    <a:pt x="2000" y="8245"/>
                  </a:cubicBezTo>
                  <a:cubicBezTo>
                    <a:pt x="2033" y="7810"/>
                    <a:pt x="2065" y="7374"/>
                    <a:pt x="2098" y="6939"/>
                  </a:cubicBezTo>
                  <a:cubicBezTo>
                    <a:pt x="2128" y="6368"/>
                    <a:pt x="2158" y="5796"/>
                    <a:pt x="2188" y="5224"/>
                  </a:cubicBezTo>
                  <a:cubicBezTo>
                    <a:pt x="2253" y="4925"/>
                    <a:pt x="2319" y="4626"/>
                    <a:pt x="2384" y="4327"/>
                  </a:cubicBezTo>
                  <a:cubicBezTo>
                    <a:pt x="2446" y="3891"/>
                    <a:pt x="2509" y="3456"/>
                    <a:pt x="2571" y="3020"/>
                  </a:cubicBezTo>
                  <a:cubicBezTo>
                    <a:pt x="2633" y="2734"/>
                    <a:pt x="2696" y="2449"/>
                    <a:pt x="2758" y="2163"/>
                  </a:cubicBezTo>
                  <a:cubicBezTo>
                    <a:pt x="2825" y="2013"/>
                    <a:pt x="2890" y="1864"/>
                    <a:pt x="2956" y="1714"/>
                  </a:cubicBezTo>
                  <a:lnTo>
                    <a:pt x="3241" y="858"/>
                  </a:lnTo>
                  <a:lnTo>
                    <a:pt x="3429" y="858"/>
                  </a:lnTo>
                  <a:lnTo>
                    <a:pt x="3616" y="1306"/>
                  </a:lnTo>
                  <a:cubicBezTo>
                    <a:pt x="3681" y="1592"/>
                    <a:pt x="3747" y="1878"/>
                    <a:pt x="3812" y="2163"/>
                  </a:cubicBezTo>
                  <a:cubicBezTo>
                    <a:pt x="3875" y="2313"/>
                    <a:pt x="3937" y="2463"/>
                    <a:pt x="4000" y="2613"/>
                  </a:cubicBezTo>
                  <a:cubicBezTo>
                    <a:pt x="4063" y="2748"/>
                    <a:pt x="4125" y="2885"/>
                    <a:pt x="4188" y="3020"/>
                  </a:cubicBezTo>
                  <a:cubicBezTo>
                    <a:pt x="4253" y="3320"/>
                    <a:pt x="4319" y="3619"/>
                    <a:pt x="4384" y="3918"/>
                  </a:cubicBezTo>
                  <a:cubicBezTo>
                    <a:pt x="4446" y="4055"/>
                    <a:pt x="4509" y="4190"/>
                    <a:pt x="4571" y="4327"/>
                  </a:cubicBezTo>
                  <a:cubicBezTo>
                    <a:pt x="4634" y="4476"/>
                    <a:pt x="4696" y="4626"/>
                    <a:pt x="4759" y="4776"/>
                  </a:cubicBezTo>
                  <a:cubicBezTo>
                    <a:pt x="4854" y="4340"/>
                    <a:pt x="4950" y="3905"/>
                    <a:pt x="5045" y="3469"/>
                  </a:cubicBezTo>
                  <a:cubicBezTo>
                    <a:pt x="5110" y="3184"/>
                    <a:pt x="5176" y="2898"/>
                    <a:pt x="5241" y="2613"/>
                  </a:cubicBezTo>
                  <a:cubicBezTo>
                    <a:pt x="5304" y="2463"/>
                    <a:pt x="5366" y="2312"/>
                    <a:pt x="5429" y="2163"/>
                  </a:cubicBezTo>
                  <a:lnTo>
                    <a:pt x="5812" y="1714"/>
                  </a:lnTo>
                  <a:cubicBezTo>
                    <a:pt x="5875" y="1578"/>
                    <a:pt x="5937" y="1442"/>
                    <a:pt x="6000" y="1306"/>
                  </a:cubicBezTo>
                  <a:lnTo>
                    <a:pt x="6188" y="1306"/>
                  </a:lnTo>
                  <a:lnTo>
                    <a:pt x="6473" y="1306"/>
                  </a:lnTo>
                  <a:lnTo>
                    <a:pt x="6759" y="1714"/>
                  </a:lnTo>
                  <a:cubicBezTo>
                    <a:pt x="6824" y="2013"/>
                    <a:pt x="6890" y="2313"/>
                    <a:pt x="6955" y="2613"/>
                  </a:cubicBezTo>
                  <a:lnTo>
                    <a:pt x="7142" y="2613"/>
                  </a:lnTo>
                  <a:cubicBezTo>
                    <a:pt x="7238" y="3047"/>
                    <a:pt x="7334" y="3483"/>
                    <a:pt x="7429" y="3918"/>
                  </a:cubicBezTo>
                  <a:lnTo>
                    <a:pt x="7616" y="3918"/>
                  </a:lnTo>
                  <a:cubicBezTo>
                    <a:pt x="7682" y="3619"/>
                    <a:pt x="7747" y="3320"/>
                    <a:pt x="7813" y="3020"/>
                  </a:cubicBezTo>
                  <a:cubicBezTo>
                    <a:pt x="7875" y="2884"/>
                    <a:pt x="7938" y="2749"/>
                    <a:pt x="8000" y="2613"/>
                  </a:cubicBezTo>
                  <a:cubicBezTo>
                    <a:pt x="8033" y="2313"/>
                    <a:pt x="8065" y="2013"/>
                    <a:pt x="8098" y="1714"/>
                  </a:cubicBezTo>
                  <a:lnTo>
                    <a:pt x="8384" y="858"/>
                  </a:lnTo>
                  <a:cubicBezTo>
                    <a:pt x="8447" y="708"/>
                    <a:pt x="8509" y="558"/>
                    <a:pt x="8572" y="409"/>
                  </a:cubicBezTo>
                  <a:lnTo>
                    <a:pt x="8759" y="409"/>
                  </a:lnTo>
                  <a:cubicBezTo>
                    <a:pt x="8824" y="559"/>
                    <a:pt x="8890" y="708"/>
                    <a:pt x="8955" y="858"/>
                  </a:cubicBezTo>
                  <a:cubicBezTo>
                    <a:pt x="9018" y="1007"/>
                    <a:pt x="9080" y="1157"/>
                    <a:pt x="9143" y="1306"/>
                  </a:cubicBezTo>
                  <a:cubicBezTo>
                    <a:pt x="9317" y="1163"/>
                    <a:pt x="9822" y="272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3C70F5D-86F0-CE41-9F10-18E5FACE3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117" y="3490338"/>
              <a:ext cx="2084388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32"/>
                </a:cxn>
                <a:cxn ang="0">
                  <a:pos x="107" y="53"/>
                </a:cxn>
                <a:cxn ang="0">
                  <a:pos x="128" y="64"/>
                </a:cxn>
                <a:cxn ang="0">
                  <a:pos x="171" y="64"/>
                </a:cxn>
                <a:cxn ang="0">
                  <a:pos x="192" y="53"/>
                </a:cxn>
                <a:cxn ang="0">
                  <a:pos x="213" y="32"/>
                </a:cxn>
                <a:cxn ang="0">
                  <a:pos x="245" y="21"/>
                </a:cxn>
                <a:cxn ang="0">
                  <a:pos x="277" y="21"/>
                </a:cxn>
                <a:cxn ang="0">
                  <a:pos x="299" y="10"/>
                </a:cxn>
                <a:cxn ang="0">
                  <a:pos x="320" y="10"/>
                </a:cxn>
                <a:cxn ang="0">
                  <a:pos x="352" y="21"/>
                </a:cxn>
                <a:cxn ang="0">
                  <a:pos x="373" y="42"/>
                </a:cxn>
                <a:cxn ang="0">
                  <a:pos x="405" y="53"/>
                </a:cxn>
                <a:cxn ang="0">
                  <a:pos x="448" y="85"/>
                </a:cxn>
                <a:cxn ang="0">
                  <a:pos x="469" y="106"/>
                </a:cxn>
                <a:cxn ang="0">
                  <a:pos x="491" y="117"/>
                </a:cxn>
                <a:cxn ang="0">
                  <a:pos x="512" y="128"/>
                </a:cxn>
                <a:cxn ang="0">
                  <a:pos x="533" y="128"/>
                </a:cxn>
                <a:cxn ang="0">
                  <a:pos x="555" y="117"/>
                </a:cxn>
                <a:cxn ang="0">
                  <a:pos x="587" y="106"/>
                </a:cxn>
                <a:cxn ang="0">
                  <a:pos x="619" y="85"/>
                </a:cxn>
                <a:cxn ang="0">
                  <a:pos x="661" y="85"/>
                </a:cxn>
                <a:cxn ang="0">
                  <a:pos x="683" y="85"/>
                </a:cxn>
                <a:cxn ang="0">
                  <a:pos x="715" y="96"/>
                </a:cxn>
                <a:cxn ang="0">
                  <a:pos x="736" y="106"/>
                </a:cxn>
                <a:cxn ang="0">
                  <a:pos x="757" y="117"/>
                </a:cxn>
                <a:cxn ang="0">
                  <a:pos x="779" y="138"/>
                </a:cxn>
                <a:cxn ang="0">
                  <a:pos x="800" y="149"/>
                </a:cxn>
                <a:cxn ang="0">
                  <a:pos x="832" y="170"/>
                </a:cxn>
                <a:cxn ang="0">
                  <a:pos x="853" y="170"/>
                </a:cxn>
                <a:cxn ang="0">
                  <a:pos x="875" y="170"/>
                </a:cxn>
                <a:cxn ang="0">
                  <a:pos x="896" y="160"/>
                </a:cxn>
                <a:cxn ang="0">
                  <a:pos x="917" y="149"/>
                </a:cxn>
                <a:cxn ang="0">
                  <a:pos x="949" y="138"/>
                </a:cxn>
                <a:cxn ang="0">
                  <a:pos x="971" y="138"/>
                </a:cxn>
                <a:cxn ang="0">
                  <a:pos x="992" y="138"/>
                </a:cxn>
                <a:cxn ang="0">
                  <a:pos x="1013" y="138"/>
                </a:cxn>
                <a:cxn ang="0">
                  <a:pos x="1056" y="149"/>
                </a:cxn>
                <a:cxn ang="0">
                  <a:pos x="1077" y="149"/>
                </a:cxn>
                <a:cxn ang="0">
                  <a:pos x="1120" y="170"/>
                </a:cxn>
                <a:cxn ang="0">
                  <a:pos x="1141" y="181"/>
                </a:cxn>
                <a:cxn ang="0">
                  <a:pos x="1173" y="202"/>
                </a:cxn>
                <a:cxn ang="0">
                  <a:pos x="1195" y="192"/>
                </a:cxn>
                <a:cxn ang="0">
                  <a:pos x="1216" y="181"/>
                </a:cxn>
                <a:cxn ang="0">
                  <a:pos x="1237" y="170"/>
                </a:cxn>
                <a:cxn ang="0">
                  <a:pos x="1269" y="181"/>
                </a:cxn>
                <a:cxn ang="0">
                  <a:pos x="1291" y="192"/>
                </a:cxn>
                <a:cxn ang="0">
                  <a:pos x="1312" y="202"/>
                </a:cxn>
              </a:cxnLst>
              <a:rect l="0" t="0" r="r" b="b"/>
              <a:pathLst>
                <a:path w="1313" h="203">
                  <a:moveTo>
                    <a:pt x="0" y="0"/>
                  </a:moveTo>
                  <a:lnTo>
                    <a:pt x="53" y="32"/>
                  </a:lnTo>
                  <a:lnTo>
                    <a:pt x="107" y="53"/>
                  </a:lnTo>
                  <a:lnTo>
                    <a:pt x="128" y="64"/>
                  </a:lnTo>
                  <a:lnTo>
                    <a:pt x="171" y="64"/>
                  </a:lnTo>
                  <a:lnTo>
                    <a:pt x="192" y="53"/>
                  </a:lnTo>
                  <a:lnTo>
                    <a:pt x="213" y="32"/>
                  </a:lnTo>
                  <a:lnTo>
                    <a:pt x="245" y="21"/>
                  </a:lnTo>
                  <a:lnTo>
                    <a:pt x="277" y="21"/>
                  </a:lnTo>
                  <a:lnTo>
                    <a:pt x="299" y="10"/>
                  </a:lnTo>
                  <a:lnTo>
                    <a:pt x="320" y="10"/>
                  </a:lnTo>
                  <a:lnTo>
                    <a:pt x="352" y="21"/>
                  </a:lnTo>
                  <a:lnTo>
                    <a:pt x="373" y="42"/>
                  </a:lnTo>
                  <a:lnTo>
                    <a:pt x="405" y="53"/>
                  </a:lnTo>
                  <a:lnTo>
                    <a:pt x="448" y="85"/>
                  </a:lnTo>
                  <a:lnTo>
                    <a:pt x="469" y="106"/>
                  </a:lnTo>
                  <a:lnTo>
                    <a:pt x="491" y="117"/>
                  </a:lnTo>
                  <a:lnTo>
                    <a:pt x="512" y="128"/>
                  </a:lnTo>
                  <a:lnTo>
                    <a:pt x="533" y="128"/>
                  </a:lnTo>
                  <a:lnTo>
                    <a:pt x="555" y="117"/>
                  </a:lnTo>
                  <a:lnTo>
                    <a:pt x="587" y="106"/>
                  </a:lnTo>
                  <a:lnTo>
                    <a:pt x="619" y="85"/>
                  </a:lnTo>
                  <a:lnTo>
                    <a:pt x="661" y="85"/>
                  </a:lnTo>
                  <a:lnTo>
                    <a:pt x="683" y="85"/>
                  </a:lnTo>
                  <a:lnTo>
                    <a:pt x="715" y="96"/>
                  </a:lnTo>
                  <a:lnTo>
                    <a:pt x="736" y="106"/>
                  </a:lnTo>
                  <a:lnTo>
                    <a:pt x="757" y="117"/>
                  </a:lnTo>
                  <a:lnTo>
                    <a:pt x="779" y="138"/>
                  </a:lnTo>
                  <a:lnTo>
                    <a:pt x="800" y="149"/>
                  </a:lnTo>
                  <a:lnTo>
                    <a:pt x="832" y="170"/>
                  </a:lnTo>
                  <a:lnTo>
                    <a:pt x="853" y="170"/>
                  </a:lnTo>
                  <a:lnTo>
                    <a:pt x="875" y="170"/>
                  </a:lnTo>
                  <a:lnTo>
                    <a:pt x="896" y="160"/>
                  </a:lnTo>
                  <a:lnTo>
                    <a:pt x="917" y="149"/>
                  </a:lnTo>
                  <a:lnTo>
                    <a:pt x="949" y="138"/>
                  </a:lnTo>
                  <a:lnTo>
                    <a:pt x="971" y="138"/>
                  </a:lnTo>
                  <a:lnTo>
                    <a:pt x="992" y="138"/>
                  </a:lnTo>
                  <a:lnTo>
                    <a:pt x="1013" y="138"/>
                  </a:lnTo>
                  <a:lnTo>
                    <a:pt x="1056" y="149"/>
                  </a:lnTo>
                  <a:lnTo>
                    <a:pt x="1077" y="149"/>
                  </a:lnTo>
                  <a:lnTo>
                    <a:pt x="1120" y="170"/>
                  </a:lnTo>
                  <a:lnTo>
                    <a:pt x="1141" y="181"/>
                  </a:lnTo>
                  <a:lnTo>
                    <a:pt x="1173" y="202"/>
                  </a:lnTo>
                  <a:lnTo>
                    <a:pt x="1195" y="192"/>
                  </a:lnTo>
                  <a:lnTo>
                    <a:pt x="1216" y="181"/>
                  </a:lnTo>
                  <a:lnTo>
                    <a:pt x="1237" y="170"/>
                  </a:lnTo>
                  <a:lnTo>
                    <a:pt x="1269" y="181"/>
                  </a:lnTo>
                  <a:lnTo>
                    <a:pt x="1291" y="192"/>
                  </a:lnTo>
                  <a:lnTo>
                    <a:pt x="1312" y="202"/>
                  </a:ln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CAC5C29-4643-E14E-8766-6F222B5E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79" y="4065013"/>
              <a:ext cx="4566699" cy="423876"/>
            </a:xfrm>
            <a:custGeom>
              <a:avLst/>
              <a:gdLst>
                <a:gd name="connsiteX0" fmla="*/ 0 w 9997"/>
                <a:gd name="connsiteY0" fmla="*/ 2052 h 9963"/>
                <a:gd name="connsiteX1" fmla="*/ 72 w 9997"/>
                <a:gd name="connsiteY1" fmla="*/ 3097 h 9963"/>
                <a:gd name="connsiteX2" fmla="*/ 429 w 9997"/>
                <a:gd name="connsiteY2" fmla="*/ 5485 h 9963"/>
                <a:gd name="connsiteX3" fmla="*/ 607 w 9997"/>
                <a:gd name="connsiteY3" fmla="*/ 5821 h 9963"/>
                <a:gd name="connsiteX4" fmla="*/ 678 w 9997"/>
                <a:gd name="connsiteY4" fmla="*/ 6194 h 9963"/>
                <a:gd name="connsiteX5" fmla="*/ 859 w 9997"/>
                <a:gd name="connsiteY5" fmla="*/ 6194 h 9963"/>
                <a:gd name="connsiteX6" fmla="*/ 1002 w 9997"/>
                <a:gd name="connsiteY6" fmla="*/ 5821 h 9963"/>
                <a:gd name="connsiteX7" fmla="*/ 1074 w 9997"/>
                <a:gd name="connsiteY7" fmla="*/ 5821 h 9963"/>
                <a:gd name="connsiteX8" fmla="*/ 1145 w 9997"/>
                <a:gd name="connsiteY8" fmla="*/ 5485 h 9963"/>
                <a:gd name="connsiteX9" fmla="*/ 1217 w 9997"/>
                <a:gd name="connsiteY9" fmla="*/ 5149 h 9963"/>
                <a:gd name="connsiteX10" fmla="*/ 1288 w 9997"/>
                <a:gd name="connsiteY10" fmla="*/ 4813 h 9963"/>
                <a:gd name="connsiteX11" fmla="*/ 1431 w 9997"/>
                <a:gd name="connsiteY11" fmla="*/ 5149 h 9963"/>
                <a:gd name="connsiteX12" fmla="*/ 1506 w 9997"/>
                <a:gd name="connsiteY12" fmla="*/ 5821 h 9963"/>
                <a:gd name="connsiteX13" fmla="*/ 1646 w 9997"/>
                <a:gd name="connsiteY13" fmla="*/ 6194 h 9963"/>
                <a:gd name="connsiteX14" fmla="*/ 1752 w 9997"/>
                <a:gd name="connsiteY14" fmla="*/ 6866 h 9963"/>
                <a:gd name="connsiteX15" fmla="*/ 1861 w 9997"/>
                <a:gd name="connsiteY15" fmla="*/ 7239 h 9963"/>
                <a:gd name="connsiteX16" fmla="*/ 1970 w 9997"/>
                <a:gd name="connsiteY16" fmla="*/ 7910 h 9963"/>
                <a:gd name="connsiteX17" fmla="*/ 2113 w 9997"/>
                <a:gd name="connsiteY17" fmla="*/ 8582 h 9963"/>
                <a:gd name="connsiteX18" fmla="*/ 2256 w 9997"/>
                <a:gd name="connsiteY18" fmla="*/ 8918 h 9963"/>
                <a:gd name="connsiteX19" fmla="*/ 2399 w 9997"/>
                <a:gd name="connsiteY19" fmla="*/ 9291 h 9963"/>
                <a:gd name="connsiteX20" fmla="*/ 2543 w 9997"/>
                <a:gd name="connsiteY20" fmla="*/ 9291 h 9963"/>
                <a:gd name="connsiteX21" fmla="*/ 2652 w 9997"/>
                <a:gd name="connsiteY21" fmla="*/ 9291 h 9963"/>
                <a:gd name="connsiteX22" fmla="*/ 2829 w 9997"/>
                <a:gd name="connsiteY22" fmla="*/ 8918 h 9963"/>
                <a:gd name="connsiteX23" fmla="*/ 2935 w 9997"/>
                <a:gd name="connsiteY23" fmla="*/ 8918 h 9963"/>
                <a:gd name="connsiteX24" fmla="*/ 3044 w 9997"/>
                <a:gd name="connsiteY24" fmla="*/ 8582 h 9963"/>
                <a:gd name="connsiteX25" fmla="*/ 3224 w 9997"/>
                <a:gd name="connsiteY25" fmla="*/ 7910 h 9963"/>
                <a:gd name="connsiteX26" fmla="*/ 3367 w 9997"/>
                <a:gd name="connsiteY26" fmla="*/ 7910 h 9963"/>
                <a:gd name="connsiteX27" fmla="*/ 3473 w 9997"/>
                <a:gd name="connsiteY27" fmla="*/ 7537 h 9963"/>
                <a:gd name="connsiteX28" fmla="*/ 3548 w 9997"/>
                <a:gd name="connsiteY28" fmla="*/ 7537 h 9963"/>
                <a:gd name="connsiteX29" fmla="*/ 3688 w 9997"/>
                <a:gd name="connsiteY29" fmla="*/ 7537 h 9963"/>
                <a:gd name="connsiteX30" fmla="*/ 3797 w 9997"/>
                <a:gd name="connsiteY30" fmla="*/ 8582 h 9963"/>
                <a:gd name="connsiteX31" fmla="*/ 3868 w 9997"/>
                <a:gd name="connsiteY31" fmla="*/ 8918 h 9963"/>
                <a:gd name="connsiteX32" fmla="*/ 3903 w 9997"/>
                <a:gd name="connsiteY32" fmla="*/ 7910 h 9963"/>
                <a:gd name="connsiteX33" fmla="*/ 3978 w 9997"/>
                <a:gd name="connsiteY33" fmla="*/ 7910 h 9963"/>
                <a:gd name="connsiteX34" fmla="*/ 4083 w 9997"/>
                <a:gd name="connsiteY34" fmla="*/ 7537 h 9963"/>
                <a:gd name="connsiteX35" fmla="*/ 4226 w 9997"/>
                <a:gd name="connsiteY35" fmla="*/ 8246 h 9963"/>
                <a:gd name="connsiteX36" fmla="*/ 4301 w 9997"/>
                <a:gd name="connsiteY36" fmla="*/ 8582 h 9963"/>
                <a:gd name="connsiteX37" fmla="*/ 4407 w 9997"/>
                <a:gd name="connsiteY37" fmla="*/ 8918 h 9963"/>
                <a:gd name="connsiteX38" fmla="*/ 4584 w 9997"/>
                <a:gd name="connsiteY38" fmla="*/ 9291 h 9963"/>
                <a:gd name="connsiteX39" fmla="*/ 4693 w 9997"/>
                <a:gd name="connsiteY39" fmla="*/ 9963 h 9963"/>
                <a:gd name="connsiteX40" fmla="*/ 4799 w 9997"/>
                <a:gd name="connsiteY40" fmla="*/ 9291 h 9963"/>
                <a:gd name="connsiteX41" fmla="*/ 4908 w 9997"/>
                <a:gd name="connsiteY41" fmla="*/ 7910 h 9963"/>
                <a:gd name="connsiteX42" fmla="*/ 4980 w 9997"/>
                <a:gd name="connsiteY42" fmla="*/ 7239 h 9963"/>
                <a:gd name="connsiteX43" fmla="*/ 5051 w 9997"/>
                <a:gd name="connsiteY43" fmla="*/ 6866 h 9963"/>
                <a:gd name="connsiteX44" fmla="*/ 5160 w 9997"/>
                <a:gd name="connsiteY44" fmla="*/ 6866 h 9963"/>
                <a:gd name="connsiteX45" fmla="*/ 5266 w 9997"/>
                <a:gd name="connsiteY45" fmla="*/ 7537 h 9963"/>
                <a:gd name="connsiteX46" fmla="*/ 5337 w 9997"/>
                <a:gd name="connsiteY46" fmla="*/ 8246 h 9963"/>
                <a:gd name="connsiteX47" fmla="*/ 5446 w 9997"/>
                <a:gd name="connsiteY47" fmla="*/ 8582 h 9963"/>
                <a:gd name="connsiteX48" fmla="*/ 5590 w 9997"/>
                <a:gd name="connsiteY48" fmla="*/ 8918 h 9963"/>
                <a:gd name="connsiteX49" fmla="*/ 5695 w 9997"/>
                <a:gd name="connsiteY49" fmla="*/ 8918 h 9963"/>
                <a:gd name="connsiteX50" fmla="*/ 5876 w 9997"/>
                <a:gd name="connsiteY50" fmla="*/ 8918 h 9963"/>
                <a:gd name="connsiteX51" fmla="*/ 6019 w 9997"/>
                <a:gd name="connsiteY51" fmla="*/ 8246 h 9963"/>
                <a:gd name="connsiteX52" fmla="*/ 6162 w 9997"/>
                <a:gd name="connsiteY52" fmla="*/ 7910 h 9963"/>
                <a:gd name="connsiteX53" fmla="*/ 6234 w 9997"/>
                <a:gd name="connsiteY53" fmla="*/ 7537 h 9963"/>
                <a:gd name="connsiteX54" fmla="*/ 6377 w 9997"/>
                <a:gd name="connsiteY54" fmla="*/ 6194 h 9963"/>
                <a:gd name="connsiteX55" fmla="*/ 6449 w 9997"/>
                <a:gd name="connsiteY55" fmla="*/ 5821 h 9963"/>
                <a:gd name="connsiteX56" fmla="*/ 6558 w 9997"/>
                <a:gd name="connsiteY56" fmla="*/ 5149 h 9963"/>
                <a:gd name="connsiteX57" fmla="*/ 6626 w 9997"/>
                <a:gd name="connsiteY57" fmla="*/ 5149 h 9963"/>
                <a:gd name="connsiteX58" fmla="*/ 6697 w 9997"/>
                <a:gd name="connsiteY58" fmla="*/ 5821 h 9963"/>
                <a:gd name="connsiteX59" fmla="*/ 6806 w 9997"/>
                <a:gd name="connsiteY59" fmla="*/ 6194 h 9963"/>
                <a:gd name="connsiteX60" fmla="*/ 6878 w 9997"/>
                <a:gd name="connsiteY60" fmla="*/ 6530 h 9963"/>
                <a:gd name="connsiteX61" fmla="*/ 6950 w 9997"/>
                <a:gd name="connsiteY61" fmla="*/ 6530 h 9963"/>
                <a:gd name="connsiteX62" fmla="*/ 7059 w 9997"/>
                <a:gd name="connsiteY62" fmla="*/ 6194 h 9963"/>
                <a:gd name="connsiteX63" fmla="*/ 7127 w 9997"/>
                <a:gd name="connsiteY63" fmla="*/ 6194 h 9963"/>
                <a:gd name="connsiteX64" fmla="*/ 7236 w 9997"/>
                <a:gd name="connsiteY64" fmla="*/ 5821 h 9963"/>
                <a:gd name="connsiteX65" fmla="*/ 7379 w 9997"/>
                <a:gd name="connsiteY65" fmla="*/ 5485 h 9963"/>
                <a:gd name="connsiteX66" fmla="*/ 7526 w 9997"/>
                <a:gd name="connsiteY66" fmla="*/ 4813 h 9963"/>
                <a:gd name="connsiteX67" fmla="*/ 7703 w 9997"/>
                <a:gd name="connsiteY67" fmla="*/ 4440 h 9963"/>
                <a:gd name="connsiteX68" fmla="*/ 7774 w 9997"/>
                <a:gd name="connsiteY68" fmla="*/ 4440 h 9963"/>
                <a:gd name="connsiteX69" fmla="*/ 7880 w 9997"/>
                <a:gd name="connsiteY69" fmla="*/ 4440 h 9963"/>
                <a:gd name="connsiteX70" fmla="*/ 7955 w 9997"/>
                <a:gd name="connsiteY70" fmla="*/ 5149 h 9963"/>
                <a:gd name="connsiteX71" fmla="*/ 8023 w 9997"/>
                <a:gd name="connsiteY71" fmla="*/ 5149 h 9963"/>
                <a:gd name="connsiteX72" fmla="*/ 8095 w 9997"/>
                <a:gd name="connsiteY72" fmla="*/ 5485 h 9963"/>
                <a:gd name="connsiteX73" fmla="*/ 8170 w 9997"/>
                <a:gd name="connsiteY73" fmla="*/ 5485 h 9963"/>
                <a:gd name="connsiteX74" fmla="*/ 8275 w 9997"/>
                <a:gd name="connsiteY74" fmla="*/ 5485 h 9963"/>
                <a:gd name="connsiteX75" fmla="*/ 8347 w 9997"/>
                <a:gd name="connsiteY75" fmla="*/ 5149 h 9963"/>
                <a:gd name="connsiteX76" fmla="*/ 8456 w 9997"/>
                <a:gd name="connsiteY76" fmla="*/ 4440 h 9963"/>
                <a:gd name="connsiteX77" fmla="*/ 8524 w 9997"/>
                <a:gd name="connsiteY77" fmla="*/ 4440 h 9963"/>
                <a:gd name="connsiteX78" fmla="*/ 8599 w 9997"/>
                <a:gd name="connsiteY78" fmla="*/ 4440 h 9963"/>
                <a:gd name="connsiteX79" fmla="*/ 8708 w 9997"/>
                <a:gd name="connsiteY79" fmla="*/ 4142 h 9963"/>
                <a:gd name="connsiteX80" fmla="*/ 8776 w 9997"/>
                <a:gd name="connsiteY80" fmla="*/ 4142 h 9963"/>
                <a:gd name="connsiteX81" fmla="*/ 8848 w 9997"/>
                <a:gd name="connsiteY81" fmla="*/ 4142 h 9963"/>
                <a:gd name="connsiteX82" fmla="*/ 8923 w 9997"/>
                <a:gd name="connsiteY82" fmla="*/ 4142 h 9963"/>
                <a:gd name="connsiteX83" fmla="*/ 9029 w 9997"/>
                <a:gd name="connsiteY83" fmla="*/ 3769 h 9963"/>
                <a:gd name="connsiteX84" fmla="*/ 9100 w 9997"/>
                <a:gd name="connsiteY84" fmla="*/ 3433 h 9963"/>
                <a:gd name="connsiteX85" fmla="*/ 9172 w 9997"/>
                <a:gd name="connsiteY85" fmla="*/ 3097 h 9963"/>
                <a:gd name="connsiteX86" fmla="*/ 9352 w 9997"/>
                <a:gd name="connsiteY86" fmla="*/ 1716 h 9963"/>
                <a:gd name="connsiteX87" fmla="*/ 9567 w 9997"/>
                <a:gd name="connsiteY87" fmla="*/ 1343 h 9963"/>
                <a:gd name="connsiteX88" fmla="*/ 9707 w 9997"/>
                <a:gd name="connsiteY88" fmla="*/ 1045 h 9963"/>
                <a:gd name="connsiteX89" fmla="*/ 9997 w 9997"/>
                <a:gd name="connsiteY89" fmla="*/ 0 h 9963"/>
                <a:gd name="connsiteX90" fmla="*/ 9922 w 9997"/>
                <a:gd name="connsiteY90" fmla="*/ 0 h 9963"/>
                <a:gd name="connsiteX0" fmla="*/ 0 w 10000"/>
                <a:gd name="connsiteY0" fmla="*/ 2060 h 10000"/>
                <a:gd name="connsiteX1" fmla="*/ 72 w 10000"/>
                <a:gd name="connsiteY1" fmla="*/ 3109 h 10000"/>
                <a:gd name="connsiteX2" fmla="*/ 429 w 10000"/>
                <a:gd name="connsiteY2" fmla="*/ 5505 h 10000"/>
                <a:gd name="connsiteX3" fmla="*/ 607 w 10000"/>
                <a:gd name="connsiteY3" fmla="*/ 5843 h 10000"/>
                <a:gd name="connsiteX4" fmla="*/ 678 w 10000"/>
                <a:gd name="connsiteY4" fmla="*/ 6217 h 10000"/>
                <a:gd name="connsiteX5" fmla="*/ 859 w 10000"/>
                <a:gd name="connsiteY5" fmla="*/ 6217 h 10000"/>
                <a:gd name="connsiteX6" fmla="*/ 1002 w 10000"/>
                <a:gd name="connsiteY6" fmla="*/ 5843 h 10000"/>
                <a:gd name="connsiteX7" fmla="*/ 1074 w 10000"/>
                <a:gd name="connsiteY7" fmla="*/ 5843 h 10000"/>
                <a:gd name="connsiteX8" fmla="*/ 1145 w 10000"/>
                <a:gd name="connsiteY8" fmla="*/ 5505 h 10000"/>
                <a:gd name="connsiteX9" fmla="*/ 1217 w 10000"/>
                <a:gd name="connsiteY9" fmla="*/ 5168 h 10000"/>
                <a:gd name="connsiteX10" fmla="*/ 1288 w 10000"/>
                <a:gd name="connsiteY10" fmla="*/ 4831 h 10000"/>
                <a:gd name="connsiteX11" fmla="*/ 1431 w 10000"/>
                <a:gd name="connsiteY11" fmla="*/ 5168 h 10000"/>
                <a:gd name="connsiteX12" fmla="*/ 1506 w 10000"/>
                <a:gd name="connsiteY12" fmla="*/ 5843 h 10000"/>
                <a:gd name="connsiteX13" fmla="*/ 1646 w 10000"/>
                <a:gd name="connsiteY13" fmla="*/ 6217 h 10000"/>
                <a:gd name="connsiteX14" fmla="*/ 1753 w 10000"/>
                <a:gd name="connsiteY14" fmla="*/ 6891 h 10000"/>
                <a:gd name="connsiteX15" fmla="*/ 1862 w 10000"/>
                <a:gd name="connsiteY15" fmla="*/ 7266 h 10000"/>
                <a:gd name="connsiteX16" fmla="*/ 1971 w 10000"/>
                <a:gd name="connsiteY16" fmla="*/ 7939 h 10000"/>
                <a:gd name="connsiteX17" fmla="*/ 2114 w 10000"/>
                <a:gd name="connsiteY17" fmla="*/ 8614 h 10000"/>
                <a:gd name="connsiteX18" fmla="*/ 2257 w 10000"/>
                <a:gd name="connsiteY18" fmla="*/ 8951 h 10000"/>
                <a:gd name="connsiteX19" fmla="*/ 2400 w 10000"/>
                <a:gd name="connsiteY19" fmla="*/ 9326 h 10000"/>
                <a:gd name="connsiteX20" fmla="*/ 2544 w 10000"/>
                <a:gd name="connsiteY20" fmla="*/ 9326 h 10000"/>
                <a:gd name="connsiteX21" fmla="*/ 2653 w 10000"/>
                <a:gd name="connsiteY21" fmla="*/ 9326 h 10000"/>
                <a:gd name="connsiteX22" fmla="*/ 2830 w 10000"/>
                <a:gd name="connsiteY22" fmla="*/ 8951 h 10000"/>
                <a:gd name="connsiteX23" fmla="*/ 2936 w 10000"/>
                <a:gd name="connsiteY23" fmla="*/ 8951 h 10000"/>
                <a:gd name="connsiteX24" fmla="*/ 3045 w 10000"/>
                <a:gd name="connsiteY24" fmla="*/ 8614 h 10000"/>
                <a:gd name="connsiteX25" fmla="*/ 3225 w 10000"/>
                <a:gd name="connsiteY25" fmla="*/ 7939 h 10000"/>
                <a:gd name="connsiteX26" fmla="*/ 3368 w 10000"/>
                <a:gd name="connsiteY26" fmla="*/ 7939 h 10000"/>
                <a:gd name="connsiteX27" fmla="*/ 3474 w 10000"/>
                <a:gd name="connsiteY27" fmla="*/ 7565 h 10000"/>
                <a:gd name="connsiteX28" fmla="*/ 3549 w 10000"/>
                <a:gd name="connsiteY28" fmla="*/ 7565 h 10000"/>
                <a:gd name="connsiteX29" fmla="*/ 3689 w 10000"/>
                <a:gd name="connsiteY29" fmla="*/ 7565 h 10000"/>
                <a:gd name="connsiteX30" fmla="*/ 3798 w 10000"/>
                <a:gd name="connsiteY30" fmla="*/ 8614 h 10000"/>
                <a:gd name="connsiteX31" fmla="*/ 3869 w 10000"/>
                <a:gd name="connsiteY31" fmla="*/ 8951 h 10000"/>
                <a:gd name="connsiteX32" fmla="*/ 3904 w 10000"/>
                <a:gd name="connsiteY32" fmla="*/ 7939 h 10000"/>
                <a:gd name="connsiteX33" fmla="*/ 3979 w 10000"/>
                <a:gd name="connsiteY33" fmla="*/ 7939 h 10000"/>
                <a:gd name="connsiteX34" fmla="*/ 4084 w 10000"/>
                <a:gd name="connsiteY34" fmla="*/ 7565 h 10000"/>
                <a:gd name="connsiteX35" fmla="*/ 4227 w 10000"/>
                <a:gd name="connsiteY35" fmla="*/ 8277 h 10000"/>
                <a:gd name="connsiteX36" fmla="*/ 4302 w 10000"/>
                <a:gd name="connsiteY36" fmla="*/ 8614 h 10000"/>
                <a:gd name="connsiteX37" fmla="*/ 4408 w 10000"/>
                <a:gd name="connsiteY37" fmla="*/ 8951 h 10000"/>
                <a:gd name="connsiteX38" fmla="*/ 4585 w 10000"/>
                <a:gd name="connsiteY38" fmla="*/ 9326 h 10000"/>
                <a:gd name="connsiteX39" fmla="*/ 4694 w 10000"/>
                <a:gd name="connsiteY39" fmla="*/ 10000 h 10000"/>
                <a:gd name="connsiteX40" fmla="*/ 4800 w 10000"/>
                <a:gd name="connsiteY40" fmla="*/ 9326 h 10000"/>
                <a:gd name="connsiteX41" fmla="*/ 4909 w 10000"/>
                <a:gd name="connsiteY41" fmla="*/ 7939 h 10000"/>
                <a:gd name="connsiteX42" fmla="*/ 4981 w 10000"/>
                <a:gd name="connsiteY42" fmla="*/ 7266 h 10000"/>
                <a:gd name="connsiteX43" fmla="*/ 5053 w 10000"/>
                <a:gd name="connsiteY43" fmla="*/ 6891 h 10000"/>
                <a:gd name="connsiteX44" fmla="*/ 5162 w 10000"/>
                <a:gd name="connsiteY44" fmla="*/ 6891 h 10000"/>
                <a:gd name="connsiteX45" fmla="*/ 5268 w 10000"/>
                <a:gd name="connsiteY45" fmla="*/ 7565 h 10000"/>
                <a:gd name="connsiteX46" fmla="*/ 5339 w 10000"/>
                <a:gd name="connsiteY46" fmla="*/ 8277 h 10000"/>
                <a:gd name="connsiteX47" fmla="*/ 5448 w 10000"/>
                <a:gd name="connsiteY47" fmla="*/ 8614 h 10000"/>
                <a:gd name="connsiteX48" fmla="*/ 5592 w 10000"/>
                <a:gd name="connsiteY48" fmla="*/ 8951 h 10000"/>
                <a:gd name="connsiteX49" fmla="*/ 5697 w 10000"/>
                <a:gd name="connsiteY49" fmla="*/ 8951 h 10000"/>
                <a:gd name="connsiteX50" fmla="*/ 5878 w 10000"/>
                <a:gd name="connsiteY50" fmla="*/ 8951 h 10000"/>
                <a:gd name="connsiteX51" fmla="*/ 6021 w 10000"/>
                <a:gd name="connsiteY51" fmla="*/ 8277 h 10000"/>
                <a:gd name="connsiteX52" fmla="*/ 6164 w 10000"/>
                <a:gd name="connsiteY52" fmla="*/ 7939 h 10000"/>
                <a:gd name="connsiteX53" fmla="*/ 6236 w 10000"/>
                <a:gd name="connsiteY53" fmla="*/ 7565 h 10000"/>
                <a:gd name="connsiteX54" fmla="*/ 6379 w 10000"/>
                <a:gd name="connsiteY54" fmla="*/ 6217 h 10000"/>
                <a:gd name="connsiteX55" fmla="*/ 6451 w 10000"/>
                <a:gd name="connsiteY55" fmla="*/ 5843 h 10000"/>
                <a:gd name="connsiteX56" fmla="*/ 6560 w 10000"/>
                <a:gd name="connsiteY56" fmla="*/ 5168 h 10000"/>
                <a:gd name="connsiteX57" fmla="*/ 6628 w 10000"/>
                <a:gd name="connsiteY57" fmla="*/ 5168 h 10000"/>
                <a:gd name="connsiteX58" fmla="*/ 6699 w 10000"/>
                <a:gd name="connsiteY58" fmla="*/ 5843 h 10000"/>
                <a:gd name="connsiteX59" fmla="*/ 6808 w 10000"/>
                <a:gd name="connsiteY59" fmla="*/ 6217 h 10000"/>
                <a:gd name="connsiteX60" fmla="*/ 6880 w 10000"/>
                <a:gd name="connsiteY60" fmla="*/ 6554 h 10000"/>
                <a:gd name="connsiteX61" fmla="*/ 6952 w 10000"/>
                <a:gd name="connsiteY61" fmla="*/ 6554 h 10000"/>
                <a:gd name="connsiteX62" fmla="*/ 7061 w 10000"/>
                <a:gd name="connsiteY62" fmla="*/ 6217 h 10000"/>
                <a:gd name="connsiteX63" fmla="*/ 7129 w 10000"/>
                <a:gd name="connsiteY63" fmla="*/ 6217 h 10000"/>
                <a:gd name="connsiteX64" fmla="*/ 7238 w 10000"/>
                <a:gd name="connsiteY64" fmla="*/ 5843 h 10000"/>
                <a:gd name="connsiteX65" fmla="*/ 7381 w 10000"/>
                <a:gd name="connsiteY65" fmla="*/ 5505 h 10000"/>
                <a:gd name="connsiteX66" fmla="*/ 7528 w 10000"/>
                <a:gd name="connsiteY66" fmla="*/ 4831 h 10000"/>
                <a:gd name="connsiteX67" fmla="*/ 7705 w 10000"/>
                <a:gd name="connsiteY67" fmla="*/ 4456 h 10000"/>
                <a:gd name="connsiteX68" fmla="*/ 7776 w 10000"/>
                <a:gd name="connsiteY68" fmla="*/ 4456 h 10000"/>
                <a:gd name="connsiteX69" fmla="*/ 7882 w 10000"/>
                <a:gd name="connsiteY69" fmla="*/ 4456 h 10000"/>
                <a:gd name="connsiteX70" fmla="*/ 7957 w 10000"/>
                <a:gd name="connsiteY70" fmla="*/ 5168 h 10000"/>
                <a:gd name="connsiteX71" fmla="*/ 8025 w 10000"/>
                <a:gd name="connsiteY71" fmla="*/ 5168 h 10000"/>
                <a:gd name="connsiteX72" fmla="*/ 8097 w 10000"/>
                <a:gd name="connsiteY72" fmla="*/ 5505 h 10000"/>
                <a:gd name="connsiteX73" fmla="*/ 8172 w 10000"/>
                <a:gd name="connsiteY73" fmla="*/ 5505 h 10000"/>
                <a:gd name="connsiteX74" fmla="*/ 8277 w 10000"/>
                <a:gd name="connsiteY74" fmla="*/ 5505 h 10000"/>
                <a:gd name="connsiteX75" fmla="*/ 8350 w 10000"/>
                <a:gd name="connsiteY75" fmla="*/ 5168 h 10000"/>
                <a:gd name="connsiteX76" fmla="*/ 8459 w 10000"/>
                <a:gd name="connsiteY76" fmla="*/ 4456 h 10000"/>
                <a:gd name="connsiteX77" fmla="*/ 8527 w 10000"/>
                <a:gd name="connsiteY77" fmla="*/ 4456 h 10000"/>
                <a:gd name="connsiteX78" fmla="*/ 8602 w 10000"/>
                <a:gd name="connsiteY78" fmla="*/ 4456 h 10000"/>
                <a:gd name="connsiteX79" fmla="*/ 8711 w 10000"/>
                <a:gd name="connsiteY79" fmla="*/ 4157 h 10000"/>
                <a:gd name="connsiteX80" fmla="*/ 8779 w 10000"/>
                <a:gd name="connsiteY80" fmla="*/ 4157 h 10000"/>
                <a:gd name="connsiteX81" fmla="*/ 8851 w 10000"/>
                <a:gd name="connsiteY81" fmla="*/ 4157 h 10000"/>
                <a:gd name="connsiteX82" fmla="*/ 8926 w 10000"/>
                <a:gd name="connsiteY82" fmla="*/ 4157 h 10000"/>
                <a:gd name="connsiteX83" fmla="*/ 9032 w 10000"/>
                <a:gd name="connsiteY83" fmla="*/ 3783 h 10000"/>
                <a:gd name="connsiteX84" fmla="*/ 9103 w 10000"/>
                <a:gd name="connsiteY84" fmla="*/ 3446 h 10000"/>
                <a:gd name="connsiteX85" fmla="*/ 9175 w 10000"/>
                <a:gd name="connsiteY85" fmla="*/ 3109 h 10000"/>
                <a:gd name="connsiteX86" fmla="*/ 9355 w 10000"/>
                <a:gd name="connsiteY86" fmla="*/ 1722 h 10000"/>
                <a:gd name="connsiteX87" fmla="*/ 9570 w 10000"/>
                <a:gd name="connsiteY87" fmla="*/ 1348 h 10000"/>
                <a:gd name="connsiteX88" fmla="*/ 9710 w 10000"/>
                <a:gd name="connsiteY88" fmla="*/ 1049 h 10000"/>
                <a:gd name="connsiteX89" fmla="*/ 10000 w 10000"/>
                <a:gd name="connsiteY8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0000" h="10000">
                  <a:moveTo>
                    <a:pt x="0" y="2060"/>
                  </a:moveTo>
                  <a:cubicBezTo>
                    <a:pt x="24" y="2409"/>
                    <a:pt x="48" y="2759"/>
                    <a:pt x="72" y="3109"/>
                  </a:cubicBezTo>
                  <a:lnTo>
                    <a:pt x="429" y="5505"/>
                  </a:lnTo>
                  <a:cubicBezTo>
                    <a:pt x="488" y="5618"/>
                    <a:pt x="548" y="5730"/>
                    <a:pt x="607" y="5843"/>
                  </a:cubicBezTo>
                  <a:cubicBezTo>
                    <a:pt x="631" y="5967"/>
                    <a:pt x="654" y="6093"/>
                    <a:pt x="678" y="6217"/>
                  </a:cubicBezTo>
                  <a:lnTo>
                    <a:pt x="859" y="6217"/>
                  </a:lnTo>
                  <a:cubicBezTo>
                    <a:pt x="907" y="6093"/>
                    <a:pt x="954" y="5967"/>
                    <a:pt x="1002" y="5843"/>
                  </a:cubicBezTo>
                  <a:lnTo>
                    <a:pt x="1074" y="5843"/>
                  </a:lnTo>
                  <a:cubicBezTo>
                    <a:pt x="1098" y="5730"/>
                    <a:pt x="1121" y="5618"/>
                    <a:pt x="1145" y="5505"/>
                  </a:cubicBezTo>
                  <a:cubicBezTo>
                    <a:pt x="1169" y="5393"/>
                    <a:pt x="1193" y="5280"/>
                    <a:pt x="1217" y="5168"/>
                  </a:cubicBezTo>
                  <a:cubicBezTo>
                    <a:pt x="1241" y="5056"/>
                    <a:pt x="1264" y="4943"/>
                    <a:pt x="1288" y="4831"/>
                  </a:cubicBezTo>
                  <a:cubicBezTo>
                    <a:pt x="1336" y="4943"/>
                    <a:pt x="1383" y="5056"/>
                    <a:pt x="1431" y="5168"/>
                  </a:cubicBezTo>
                  <a:lnTo>
                    <a:pt x="1506" y="5843"/>
                  </a:lnTo>
                  <a:cubicBezTo>
                    <a:pt x="1553" y="5967"/>
                    <a:pt x="1599" y="6093"/>
                    <a:pt x="1646" y="6217"/>
                  </a:cubicBezTo>
                  <a:cubicBezTo>
                    <a:pt x="1682" y="6442"/>
                    <a:pt x="1718" y="6667"/>
                    <a:pt x="1753" y="6891"/>
                  </a:cubicBezTo>
                  <a:cubicBezTo>
                    <a:pt x="1789" y="7016"/>
                    <a:pt x="1826" y="7141"/>
                    <a:pt x="1862" y="7266"/>
                  </a:cubicBezTo>
                  <a:cubicBezTo>
                    <a:pt x="1898" y="7491"/>
                    <a:pt x="1935" y="7715"/>
                    <a:pt x="1971" y="7939"/>
                  </a:cubicBezTo>
                  <a:cubicBezTo>
                    <a:pt x="2019" y="8164"/>
                    <a:pt x="2066" y="8389"/>
                    <a:pt x="2114" y="8614"/>
                  </a:cubicBezTo>
                  <a:cubicBezTo>
                    <a:pt x="2162" y="8726"/>
                    <a:pt x="2209" y="8839"/>
                    <a:pt x="2257" y="8951"/>
                  </a:cubicBezTo>
                  <a:cubicBezTo>
                    <a:pt x="2305" y="9076"/>
                    <a:pt x="2352" y="9201"/>
                    <a:pt x="2400" y="9326"/>
                  </a:cubicBezTo>
                  <a:lnTo>
                    <a:pt x="2544" y="9326"/>
                  </a:lnTo>
                  <a:lnTo>
                    <a:pt x="2653" y="9326"/>
                  </a:lnTo>
                  <a:lnTo>
                    <a:pt x="2830" y="8951"/>
                  </a:lnTo>
                  <a:lnTo>
                    <a:pt x="2936" y="8951"/>
                  </a:lnTo>
                  <a:cubicBezTo>
                    <a:pt x="2972" y="8839"/>
                    <a:pt x="3009" y="8726"/>
                    <a:pt x="3045" y="8614"/>
                  </a:cubicBezTo>
                  <a:lnTo>
                    <a:pt x="3225" y="7939"/>
                  </a:lnTo>
                  <a:lnTo>
                    <a:pt x="3368" y="7939"/>
                  </a:lnTo>
                  <a:cubicBezTo>
                    <a:pt x="3403" y="7815"/>
                    <a:pt x="3439" y="7689"/>
                    <a:pt x="3474" y="7565"/>
                  </a:cubicBezTo>
                  <a:lnTo>
                    <a:pt x="3549" y="7565"/>
                  </a:lnTo>
                  <a:lnTo>
                    <a:pt x="3689" y="7565"/>
                  </a:lnTo>
                  <a:cubicBezTo>
                    <a:pt x="3725" y="7914"/>
                    <a:pt x="3762" y="8265"/>
                    <a:pt x="3798" y="8614"/>
                  </a:cubicBezTo>
                  <a:cubicBezTo>
                    <a:pt x="3822" y="8726"/>
                    <a:pt x="3845" y="8839"/>
                    <a:pt x="3869" y="8951"/>
                  </a:cubicBezTo>
                  <a:cubicBezTo>
                    <a:pt x="3881" y="8614"/>
                    <a:pt x="3892" y="8277"/>
                    <a:pt x="3904" y="7939"/>
                  </a:cubicBezTo>
                  <a:lnTo>
                    <a:pt x="3979" y="7939"/>
                  </a:lnTo>
                  <a:lnTo>
                    <a:pt x="4084" y="7565"/>
                  </a:lnTo>
                  <a:cubicBezTo>
                    <a:pt x="4132" y="7802"/>
                    <a:pt x="4179" y="8040"/>
                    <a:pt x="4227" y="8277"/>
                  </a:cubicBezTo>
                  <a:cubicBezTo>
                    <a:pt x="4252" y="8389"/>
                    <a:pt x="4277" y="8502"/>
                    <a:pt x="4302" y="8614"/>
                  </a:cubicBezTo>
                  <a:cubicBezTo>
                    <a:pt x="4337" y="8726"/>
                    <a:pt x="4373" y="8839"/>
                    <a:pt x="4408" y="8951"/>
                  </a:cubicBezTo>
                  <a:lnTo>
                    <a:pt x="4585" y="9326"/>
                  </a:lnTo>
                  <a:cubicBezTo>
                    <a:pt x="4621" y="9550"/>
                    <a:pt x="4658" y="9775"/>
                    <a:pt x="4694" y="10000"/>
                  </a:cubicBezTo>
                  <a:cubicBezTo>
                    <a:pt x="4729" y="9775"/>
                    <a:pt x="4765" y="9550"/>
                    <a:pt x="4800" y="9326"/>
                  </a:cubicBezTo>
                  <a:cubicBezTo>
                    <a:pt x="4836" y="8864"/>
                    <a:pt x="4873" y="8401"/>
                    <a:pt x="4909" y="7939"/>
                  </a:cubicBezTo>
                  <a:cubicBezTo>
                    <a:pt x="4933" y="7715"/>
                    <a:pt x="4957" y="7491"/>
                    <a:pt x="4981" y="7266"/>
                  </a:cubicBezTo>
                  <a:cubicBezTo>
                    <a:pt x="5006" y="7141"/>
                    <a:pt x="5029" y="7016"/>
                    <a:pt x="5053" y="6891"/>
                  </a:cubicBezTo>
                  <a:lnTo>
                    <a:pt x="5162" y="6891"/>
                  </a:lnTo>
                  <a:cubicBezTo>
                    <a:pt x="5197" y="7116"/>
                    <a:pt x="5233" y="7340"/>
                    <a:pt x="5268" y="7565"/>
                  </a:cubicBezTo>
                  <a:cubicBezTo>
                    <a:pt x="5292" y="7802"/>
                    <a:pt x="5315" y="8040"/>
                    <a:pt x="5339" y="8277"/>
                  </a:cubicBezTo>
                  <a:cubicBezTo>
                    <a:pt x="5375" y="8389"/>
                    <a:pt x="5412" y="8501"/>
                    <a:pt x="5448" y="8614"/>
                  </a:cubicBezTo>
                  <a:lnTo>
                    <a:pt x="5592" y="8951"/>
                  </a:lnTo>
                  <a:lnTo>
                    <a:pt x="5697" y="8951"/>
                  </a:lnTo>
                  <a:lnTo>
                    <a:pt x="5878" y="8951"/>
                  </a:lnTo>
                  <a:cubicBezTo>
                    <a:pt x="5926" y="8726"/>
                    <a:pt x="5973" y="8501"/>
                    <a:pt x="6021" y="8277"/>
                  </a:cubicBezTo>
                  <a:lnTo>
                    <a:pt x="6164" y="7939"/>
                  </a:lnTo>
                  <a:cubicBezTo>
                    <a:pt x="6188" y="7815"/>
                    <a:pt x="6212" y="7689"/>
                    <a:pt x="6236" y="7565"/>
                  </a:cubicBezTo>
                  <a:cubicBezTo>
                    <a:pt x="6284" y="7115"/>
                    <a:pt x="6331" y="6667"/>
                    <a:pt x="6379" y="6217"/>
                  </a:cubicBezTo>
                  <a:cubicBezTo>
                    <a:pt x="6403" y="6093"/>
                    <a:pt x="6427" y="5967"/>
                    <a:pt x="6451" y="5843"/>
                  </a:cubicBezTo>
                  <a:cubicBezTo>
                    <a:pt x="6487" y="5618"/>
                    <a:pt x="6524" y="5393"/>
                    <a:pt x="6560" y="5168"/>
                  </a:cubicBezTo>
                  <a:lnTo>
                    <a:pt x="6628" y="5168"/>
                  </a:lnTo>
                  <a:cubicBezTo>
                    <a:pt x="6652" y="5393"/>
                    <a:pt x="6675" y="5618"/>
                    <a:pt x="6699" y="5843"/>
                  </a:cubicBezTo>
                  <a:cubicBezTo>
                    <a:pt x="6735" y="5967"/>
                    <a:pt x="6772" y="6093"/>
                    <a:pt x="6808" y="6217"/>
                  </a:cubicBezTo>
                  <a:cubicBezTo>
                    <a:pt x="6832" y="6329"/>
                    <a:pt x="6856" y="6442"/>
                    <a:pt x="6880" y="6554"/>
                  </a:cubicBezTo>
                  <a:lnTo>
                    <a:pt x="6952" y="6554"/>
                  </a:lnTo>
                  <a:cubicBezTo>
                    <a:pt x="6988" y="6442"/>
                    <a:pt x="7025" y="6329"/>
                    <a:pt x="7061" y="6217"/>
                  </a:cubicBezTo>
                  <a:lnTo>
                    <a:pt x="7129" y="6217"/>
                  </a:lnTo>
                  <a:cubicBezTo>
                    <a:pt x="7165" y="6093"/>
                    <a:pt x="7202" y="5967"/>
                    <a:pt x="7238" y="5843"/>
                  </a:cubicBezTo>
                  <a:lnTo>
                    <a:pt x="7381" y="5505"/>
                  </a:lnTo>
                  <a:lnTo>
                    <a:pt x="7528" y="4831"/>
                  </a:lnTo>
                  <a:lnTo>
                    <a:pt x="7705" y="4456"/>
                  </a:lnTo>
                  <a:lnTo>
                    <a:pt x="7776" y="4456"/>
                  </a:lnTo>
                  <a:lnTo>
                    <a:pt x="7882" y="4456"/>
                  </a:lnTo>
                  <a:cubicBezTo>
                    <a:pt x="7907" y="4693"/>
                    <a:pt x="7932" y="4931"/>
                    <a:pt x="7957" y="5168"/>
                  </a:cubicBezTo>
                  <a:lnTo>
                    <a:pt x="8025" y="5168"/>
                  </a:lnTo>
                  <a:cubicBezTo>
                    <a:pt x="8049" y="5280"/>
                    <a:pt x="8073" y="5393"/>
                    <a:pt x="8097" y="5505"/>
                  </a:cubicBezTo>
                  <a:lnTo>
                    <a:pt x="8172" y="5505"/>
                  </a:lnTo>
                  <a:lnTo>
                    <a:pt x="8277" y="5505"/>
                  </a:lnTo>
                  <a:cubicBezTo>
                    <a:pt x="8301" y="5393"/>
                    <a:pt x="8326" y="5280"/>
                    <a:pt x="8350" y="5168"/>
                  </a:cubicBezTo>
                  <a:cubicBezTo>
                    <a:pt x="8386" y="4931"/>
                    <a:pt x="8423" y="4693"/>
                    <a:pt x="8459" y="4456"/>
                  </a:cubicBezTo>
                  <a:lnTo>
                    <a:pt x="8527" y="4456"/>
                  </a:lnTo>
                  <a:lnTo>
                    <a:pt x="8602" y="4456"/>
                  </a:lnTo>
                  <a:cubicBezTo>
                    <a:pt x="8638" y="4357"/>
                    <a:pt x="8675" y="4257"/>
                    <a:pt x="8711" y="4157"/>
                  </a:cubicBezTo>
                  <a:lnTo>
                    <a:pt x="8779" y="4157"/>
                  </a:lnTo>
                  <a:lnTo>
                    <a:pt x="8851" y="4157"/>
                  </a:lnTo>
                  <a:lnTo>
                    <a:pt x="8926" y="4157"/>
                  </a:lnTo>
                  <a:cubicBezTo>
                    <a:pt x="8961" y="4033"/>
                    <a:pt x="8997" y="3907"/>
                    <a:pt x="9032" y="3783"/>
                  </a:cubicBezTo>
                  <a:cubicBezTo>
                    <a:pt x="9056" y="3671"/>
                    <a:pt x="9079" y="3558"/>
                    <a:pt x="9103" y="3446"/>
                  </a:cubicBezTo>
                  <a:cubicBezTo>
                    <a:pt x="9127" y="3334"/>
                    <a:pt x="9151" y="3221"/>
                    <a:pt x="9175" y="3109"/>
                  </a:cubicBezTo>
                  <a:lnTo>
                    <a:pt x="9355" y="1722"/>
                  </a:lnTo>
                  <a:cubicBezTo>
                    <a:pt x="9427" y="1598"/>
                    <a:pt x="9498" y="1472"/>
                    <a:pt x="9570" y="1348"/>
                  </a:cubicBezTo>
                  <a:cubicBezTo>
                    <a:pt x="9617" y="1249"/>
                    <a:pt x="9663" y="1148"/>
                    <a:pt x="9710" y="1049"/>
                  </a:cubicBezTo>
                  <a:cubicBezTo>
                    <a:pt x="9782" y="824"/>
                    <a:pt x="9964" y="175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5E69E181-11EB-6444-87B9-2E4B53D5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92" y="4052313"/>
              <a:ext cx="143958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other paths</a:t>
              </a:r>
            </a:p>
          </p:txBody>
        </p:sp>
        <p:grpSp>
          <p:nvGrpSpPr>
            <p:cNvPr id="11" name="Group 12">
              <a:extLst>
                <a:ext uri="{FF2B5EF4-FFF2-40B4-BE49-F238E27FC236}">
                  <a16:creationId xmlns:a16="http://schemas.microsoft.com/office/drawing/2014/main" id="{9DEA927B-BD8E-4A4D-874E-E9A380608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316" y="2936297"/>
              <a:ext cx="1905000" cy="525463"/>
              <a:chOff x="1392" y="2333"/>
              <a:chExt cx="1200" cy="331"/>
            </a:xfrm>
          </p:grpSpPr>
          <p:sp>
            <p:nvSpPr>
              <p:cNvPr id="12" name="Line 13">
                <a:extLst>
                  <a:ext uri="{FF2B5EF4-FFF2-40B4-BE49-F238E27FC236}">
                    <a16:creationId xmlns:a16="http://schemas.microsoft.com/office/drawing/2014/main" id="{11C58EE4-3CB6-F240-B412-731D297B2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472"/>
                <a:ext cx="1200" cy="192"/>
              </a:xfrm>
              <a:prstGeom prst="line">
                <a:avLst/>
              </a:prstGeom>
              <a:noFill/>
              <a:ln w="38100">
                <a:solidFill>
                  <a:srgbClr val="0B4B8E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3" name="Text Box 14">
                <a:extLst>
                  <a:ext uri="{FF2B5EF4-FFF2-40B4-BE49-F238E27FC236}">
                    <a16:creationId xmlns:a16="http://schemas.microsoft.com/office/drawing/2014/main" id="{FAE5BE50-73C4-3741-AA2E-B659069ED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" y="2333"/>
                <a:ext cx="391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ATs</a:t>
                </a: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9B7A5913-5173-0545-A032-255AE1F33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1429" y="3206216"/>
              <a:ext cx="2088542" cy="391911"/>
            </a:xfrm>
            <a:prstGeom prst="line">
              <a:avLst/>
            </a:prstGeom>
            <a:noFill/>
            <a:ln w="38100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E06C043B-73F1-A44B-AEC7-C002F2DBC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509" y="2992238"/>
              <a:ext cx="78744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RATs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C919CEE9-E620-AB43-82EF-DE348D8350F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96160" y="1534721"/>
            <a:ext cx="5111663" cy="2448408"/>
          </a:xfrm>
        </p:spPr>
        <p:txBody>
          <a:bodyPr>
            <a:normAutofit/>
          </a:bodyPr>
          <a:lstStyle/>
          <a:p>
            <a:r>
              <a:rPr lang="en-US" sz="2400" dirty="0"/>
              <a:t>Arrival Time at a node (AT)</a:t>
            </a:r>
          </a:p>
          <a:p>
            <a:pPr marL="628650" lvl="1"/>
            <a:r>
              <a:rPr lang="en-US" sz="2200" b="1" dirty="0"/>
              <a:t>AT(n)</a:t>
            </a:r>
            <a:r>
              <a:rPr lang="en-US" sz="2200" dirty="0"/>
              <a:t> = </a:t>
            </a:r>
            <a:r>
              <a:rPr lang="en-US" sz="2200" b="1" dirty="0"/>
              <a:t>Latest</a:t>
            </a:r>
            <a:r>
              <a:rPr lang="en-US" sz="2200" dirty="0"/>
              <a:t> time the signal </a:t>
            </a:r>
            <a:r>
              <a:rPr lang="en-US" sz="2200" b="1" dirty="0"/>
              <a:t>can</a:t>
            </a:r>
            <a:r>
              <a:rPr lang="en-US" sz="2200" dirty="0"/>
              <a:t> become stable</a:t>
            </a:r>
            <a:r>
              <a:rPr lang="en-US" sz="2200" i="1" dirty="0"/>
              <a:t> </a:t>
            </a:r>
            <a:r>
              <a:rPr lang="en-US" sz="2200" dirty="0"/>
              <a:t>node </a:t>
            </a:r>
            <a:r>
              <a:rPr lang="en-US" sz="2200" b="1" dirty="0"/>
              <a:t>n</a:t>
            </a:r>
          </a:p>
          <a:p>
            <a:pPr marL="628650" lvl="1"/>
            <a:r>
              <a:rPr lang="en-US" sz="2200" dirty="0"/>
              <a:t>Think:   </a:t>
            </a:r>
            <a:r>
              <a:rPr lang="en-US" sz="2200" b="1" dirty="0"/>
              <a:t>Longest path from source</a:t>
            </a:r>
          </a:p>
          <a:p>
            <a:pPr marL="628650" lvl="1"/>
            <a:r>
              <a:rPr lang="en-US" sz="2200" dirty="0"/>
              <a:t>Called:</a:t>
            </a:r>
            <a:r>
              <a:rPr lang="en-US" sz="2200" b="1" dirty="0"/>
              <a:t> Delays TO node 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6E910E9E-FEFF-C34E-AA95-21D5122FA26F}"/>
              </a:ext>
            </a:extLst>
          </p:cNvPr>
          <p:cNvSpPr txBox="1">
            <a:spLocks/>
          </p:cNvSpPr>
          <p:nvPr/>
        </p:nvSpPr>
        <p:spPr>
          <a:xfrm>
            <a:off x="6020844" y="1531315"/>
            <a:ext cx="5503101" cy="2637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Required Arrival Time at node (RAT)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RAT(n)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time the signal is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allowed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become stable at node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  Longest path to sink (sort of…)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Called: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Delays FROM node</a:t>
            </a:r>
          </a:p>
        </p:txBody>
      </p:sp>
    </p:spTree>
    <p:extLst>
      <p:ext uri="{BB962C8B-B14F-4D97-AF65-F5344CB8AC3E}">
        <p14:creationId xmlns:p14="http://schemas.microsoft.com/office/powerpoint/2010/main" val="427411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78EE-3A69-474C-A9A3-1B2833C2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Timing Margin at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EB3E-455C-954A-969D-34CD34DE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Slack at node n: Slack(n) = RAT(n) – AT(n)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Amount of timing “margin” for the signal: positive is </a:t>
            </a:r>
            <a:r>
              <a:rPr lang="en-US" sz="2200" b="1" i="1" dirty="0"/>
              <a:t>good</a:t>
            </a:r>
            <a:r>
              <a:rPr lang="en-US" sz="2200" dirty="0"/>
              <a:t>, negative is </a:t>
            </a:r>
            <a:r>
              <a:rPr lang="en-US" sz="2200" b="1" i="1" dirty="0"/>
              <a:t>bad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Determined by </a:t>
            </a:r>
            <a:r>
              <a:rPr lang="en-US" sz="2200" b="1" dirty="0"/>
              <a:t>longest </a:t>
            </a:r>
            <a:r>
              <a:rPr lang="en-US" sz="2200" dirty="0"/>
              <a:t>path </a:t>
            </a:r>
            <a:r>
              <a:rPr lang="en-US" sz="2200" b="1" dirty="0"/>
              <a:t>through </a:t>
            </a:r>
            <a:r>
              <a:rPr lang="en-US" sz="2200" dirty="0"/>
              <a:t>node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Amount by which a signal can be </a:t>
            </a:r>
            <a:r>
              <a:rPr lang="en-US" sz="2200" b="1" dirty="0"/>
              <a:t>delayed </a:t>
            </a:r>
            <a:r>
              <a:rPr lang="en-US" sz="2200" dirty="0"/>
              <a:t>at node and </a:t>
            </a:r>
            <a:r>
              <a:rPr lang="en-US" sz="2200" b="1" dirty="0"/>
              <a:t>not increase </a:t>
            </a:r>
            <a:r>
              <a:rPr lang="en-US" sz="2200" dirty="0"/>
              <a:t>the</a:t>
            </a:r>
            <a:r>
              <a:rPr lang="en-US" sz="2200" b="1" dirty="0"/>
              <a:t> </a:t>
            </a:r>
            <a:r>
              <a:rPr lang="en-US" sz="2200" b="1" i="1" dirty="0"/>
              <a:t>longest path</a:t>
            </a:r>
            <a:r>
              <a:rPr lang="en-US" sz="2200" dirty="0"/>
              <a:t> through the network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Can </a:t>
            </a:r>
            <a:r>
              <a:rPr lang="en-US" sz="2200" b="1" dirty="0"/>
              <a:t>increase delay</a:t>
            </a:r>
            <a:r>
              <a:rPr lang="en-US" sz="2200" dirty="0"/>
              <a:t> at node (to minimize power, circuit area) with </a:t>
            </a:r>
            <a:r>
              <a:rPr lang="en-US" sz="2200" b="1" dirty="0"/>
              <a:t>positive slack</a:t>
            </a:r>
            <a:r>
              <a:rPr lang="en-US" sz="2200" dirty="0"/>
              <a:t> and </a:t>
            </a:r>
            <a:r>
              <a:rPr lang="en-US" sz="2200" b="1" dirty="0"/>
              <a:t>not</a:t>
            </a:r>
            <a:r>
              <a:rPr lang="en-US" sz="2200" dirty="0"/>
              <a:t> degrade overall performance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040F9D-5C19-0A48-9199-6A5C92ECB0C6}"/>
              </a:ext>
            </a:extLst>
          </p:cNvPr>
          <p:cNvGrpSpPr/>
          <p:nvPr/>
        </p:nvGrpSpPr>
        <p:grpSpPr>
          <a:xfrm>
            <a:off x="2312228" y="4045893"/>
            <a:ext cx="7677279" cy="2075307"/>
            <a:chOff x="1566929" y="2936297"/>
            <a:chExt cx="5743575" cy="1552592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96B7AD83-A2AF-1F48-BF28-2368D1FD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929" y="3598288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SRC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730C3438-E4AA-3B49-9E62-533834AEF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729" y="3633213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SNK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C5AD1046-B737-E947-B84E-4B6129AD2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67" y="3276025"/>
              <a:ext cx="512763" cy="461963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n</a:t>
              </a:r>
              <a:endParaRPr kumimoji="0" lang="en-US" sz="2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CEC1273-9B08-F24E-9D28-949AC5604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517" y="3439538"/>
              <a:ext cx="1777986" cy="388924"/>
            </a:xfrm>
            <a:custGeom>
              <a:avLst/>
              <a:gdLst>
                <a:gd name="connsiteX0" fmla="*/ 0 w 9991"/>
                <a:gd name="connsiteY0" fmla="*/ 8659 h 9959"/>
                <a:gd name="connsiteX1" fmla="*/ 187 w 9991"/>
                <a:gd name="connsiteY1" fmla="*/ 9106 h 9959"/>
                <a:gd name="connsiteX2" fmla="*/ 384 w 9991"/>
                <a:gd name="connsiteY2" fmla="*/ 9512 h 9959"/>
                <a:gd name="connsiteX3" fmla="*/ 571 w 9991"/>
                <a:gd name="connsiteY3" fmla="*/ 9512 h 9959"/>
                <a:gd name="connsiteX4" fmla="*/ 955 w 9991"/>
                <a:gd name="connsiteY4" fmla="*/ 9959 h 9959"/>
                <a:gd name="connsiteX5" fmla="*/ 1142 w 9991"/>
                <a:gd name="connsiteY5" fmla="*/ 9959 h 9959"/>
                <a:gd name="connsiteX6" fmla="*/ 1525 w 9991"/>
                <a:gd name="connsiteY6" fmla="*/ 9959 h 9959"/>
                <a:gd name="connsiteX7" fmla="*/ 1811 w 9991"/>
                <a:gd name="connsiteY7" fmla="*/ 9106 h 9959"/>
                <a:gd name="connsiteX8" fmla="*/ 1998 w 9991"/>
                <a:gd name="connsiteY8" fmla="*/ 8211 h 9959"/>
                <a:gd name="connsiteX9" fmla="*/ 2096 w 9991"/>
                <a:gd name="connsiteY9" fmla="*/ 6911 h 9959"/>
                <a:gd name="connsiteX10" fmla="*/ 2186 w 9991"/>
                <a:gd name="connsiteY10" fmla="*/ 5203 h 9959"/>
                <a:gd name="connsiteX11" fmla="*/ 2382 w 9991"/>
                <a:gd name="connsiteY11" fmla="*/ 4309 h 9959"/>
                <a:gd name="connsiteX12" fmla="*/ 2569 w 9991"/>
                <a:gd name="connsiteY12" fmla="*/ 3008 h 9959"/>
                <a:gd name="connsiteX13" fmla="*/ 2756 w 9991"/>
                <a:gd name="connsiteY13" fmla="*/ 2154 h 9959"/>
                <a:gd name="connsiteX14" fmla="*/ 2953 w 9991"/>
                <a:gd name="connsiteY14" fmla="*/ 1707 h 9959"/>
                <a:gd name="connsiteX15" fmla="*/ 3238 w 9991"/>
                <a:gd name="connsiteY15" fmla="*/ 854 h 9959"/>
                <a:gd name="connsiteX16" fmla="*/ 3426 w 9991"/>
                <a:gd name="connsiteY16" fmla="*/ 854 h 9959"/>
                <a:gd name="connsiteX17" fmla="*/ 3613 w 9991"/>
                <a:gd name="connsiteY17" fmla="*/ 1301 h 9959"/>
                <a:gd name="connsiteX18" fmla="*/ 3809 w 9991"/>
                <a:gd name="connsiteY18" fmla="*/ 2154 h 9959"/>
                <a:gd name="connsiteX19" fmla="*/ 3996 w 9991"/>
                <a:gd name="connsiteY19" fmla="*/ 2602 h 9959"/>
                <a:gd name="connsiteX20" fmla="*/ 4184 w 9991"/>
                <a:gd name="connsiteY20" fmla="*/ 3008 h 9959"/>
                <a:gd name="connsiteX21" fmla="*/ 4380 w 9991"/>
                <a:gd name="connsiteY21" fmla="*/ 3902 h 9959"/>
                <a:gd name="connsiteX22" fmla="*/ 4567 w 9991"/>
                <a:gd name="connsiteY22" fmla="*/ 4309 h 9959"/>
                <a:gd name="connsiteX23" fmla="*/ 4755 w 9991"/>
                <a:gd name="connsiteY23" fmla="*/ 4756 h 9959"/>
                <a:gd name="connsiteX24" fmla="*/ 5040 w 9991"/>
                <a:gd name="connsiteY24" fmla="*/ 3455 h 9959"/>
                <a:gd name="connsiteX25" fmla="*/ 5236 w 9991"/>
                <a:gd name="connsiteY25" fmla="*/ 2602 h 9959"/>
                <a:gd name="connsiteX26" fmla="*/ 5424 w 9991"/>
                <a:gd name="connsiteY26" fmla="*/ 2154 h 9959"/>
                <a:gd name="connsiteX27" fmla="*/ 5807 w 9991"/>
                <a:gd name="connsiteY27" fmla="*/ 1707 h 9959"/>
                <a:gd name="connsiteX28" fmla="*/ 5995 w 9991"/>
                <a:gd name="connsiteY28" fmla="*/ 1301 h 9959"/>
                <a:gd name="connsiteX29" fmla="*/ 6182 w 9991"/>
                <a:gd name="connsiteY29" fmla="*/ 1301 h 9959"/>
                <a:gd name="connsiteX30" fmla="*/ 6467 w 9991"/>
                <a:gd name="connsiteY30" fmla="*/ 1301 h 9959"/>
                <a:gd name="connsiteX31" fmla="*/ 6753 w 9991"/>
                <a:gd name="connsiteY31" fmla="*/ 1707 h 9959"/>
                <a:gd name="connsiteX32" fmla="*/ 6949 w 9991"/>
                <a:gd name="connsiteY32" fmla="*/ 2602 h 9959"/>
                <a:gd name="connsiteX33" fmla="*/ 7136 w 9991"/>
                <a:gd name="connsiteY33" fmla="*/ 2602 h 9959"/>
                <a:gd name="connsiteX34" fmla="*/ 7422 w 9991"/>
                <a:gd name="connsiteY34" fmla="*/ 3902 h 9959"/>
                <a:gd name="connsiteX35" fmla="*/ 7609 w 9991"/>
                <a:gd name="connsiteY35" fmla="*/ 3902 h 9959"/>
                <a:gd name="connsiteX36" fmla="*/ 7806 w 9991"/>
                <a:gd name="connsiteY36" fmla="*/ 3008 h 9959"/>
                <a:gd name="connsiteX37" fmla="*/ 7993 w 9991"/>
                <a:gd name="connsiteY37" fmla="*/ 2602 h 9959"/>
                <a:gd name="connsiteX38" fmla="*/ 8091 w 9991"/>
                <a:gd name="connsiteY38" fmla="*/ 1707 h 9959"/>
                <a:gd name="connsiteX39" fmla="*/ 8376 w 9991"/>
                <a:gd name="connsiteY39" fmla="*/ 854 h 9959"/>
                <a:gd name="connsiteX40" fmla="*/ 8564 w 9991"/>
                <a:gd name="connsiteY40" fmla="*/ 407 h 9959"/>
                <a:gd name="connsiteX41" fmla="*/ 8751 w 9991"/>
                <a:gd name="connsiteY41" fmla="*/ 407 h 9959"/>
                <a:gd name="connsiteX42" fmla="*/ 8947 w 9991"/>
                <a:gd name="connsiteY42" fmla="*/ 854 h 9959"/>
                <a:gd name="connsiteX43" fmla="*/ 9135 w 9991"/>
                <a:gd name="connsiteY43" fmla="*/ 1301 h 9959"/>
                <a:gd name="connsiteX44" fmla="*/ 9322 w 9991"/>
                <a:gd name="connsiteY44" fmla="*/ 1707 h 9959"/>
                <a:gd name="connsiteX45" fmla="*/ 9518 w 9991"/>
                <a:gd name="connsiteY45" fmla="*/ 2154 h 9959"/>
                <a:gd name="connsiteX46" fmla="*/ 9706 w 9991"/>
                <a:gd name="connsiteY46" fmla="*/ 1301 h 9959"/>
                <a:gd name="connsiteX47" fmla="*/ 9991 w 9991"/>
                <a:gd name="connsiteY47" fmla="*/ 0 h 9959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9527 w 10000"/>
                <a:gd name="connsiteY45" fmla="*/ 2163 h 10000"/>
                <a:gd name="connsiteX46" fmla="*/ 10000 w 10000"/>
                <a:gd name="connsiteY46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10000 w 10000"/>
                <a:gd name="connsiteY45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10000 w 10000"/>
                <a:gd name="connsiteY4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000" h="10000">
                  <a:moveTo>
                    <a:pt x="0" y="8695"/>
                  </a:moveTo>
                  <a:lnTo>
                    <a:pt x="187" y="9143"/>
                  </a:lnTo>
                  <a:cubicBezTo>
                    <a:pt x="253" y="9279"/>
                    <a:pt x="318" y="9416"/>
                    <a:pt x="384" y="9551"/>
                  </a:cubicBezTo>
                  <a:lnTo>
                    <a:pt x="572" y="9551"/>
                  </a:lnTo>
                  <a:lnTo>
                    <a:pt x="956" y="10000"/>
                  </a:lnTo>
                  <a:lnTo>
                    <a:pt x="1143" y="10000"/>
                  </a:lnTo>
                  <a:lnTo>
                    <a:pt x="1526" y="10000"/>
                  </a:lnTo>
                  <a:lnTo>
                    <a:pt x="1813" y="9143"/>
                  </a:lnTo>
                  <a:cubicBezTo>
                    <a:pt x="1875" y="8844"/>
                    <a:pt x="1938" y="8544"/>
                    <a:pt x="2000" y="8245"/>
                  </a:cubicBezTo>
                  <a:cubicBezTo>
                    <a:pt x="2033" y="7810"/>
                    <a:pt x="2065" y="7374"/>
                    <a:pt x="2098" y="6939"/>
                  </a:cubicBezTo>
                  <a:cubicBezTo>
                    <a:pt x="2128" y="6368"/>
                    <a:pt x="2158" y="5796"/>
                    <a:pt x="2188" y="5224"/>
                  </a:cubicBezTo>
                  <a:cubicBezTo>
                    <a:pt x="2253" y="4925"/>
                    <a:pt x="2319" y="4626"/>
                    <a:pt x="2384" y="4327"/>
                  </a:cubicBezTo>
                  <a:cubicBezTo>
                    <a:pt x="2446" y="3891"/>
                    <a:pt x="2509" y="3456"/>
                    <a:pt x="2571" y="3020"/>
                  </a:cubicBezTo>
                  <a:cubicBezTo>
                    <a:pt x="2633" y="2734"/>
                    <a:pt x="2696" y="2449"/>
                    <a:pt x="2758" y="2163"/>
                  </a:cubicBezTo>
                  <a:cubicBezTo>
                    <a:pt x="2825" y="2013"/>
                    <a:pt x="2890" y="1864"/>
                    <a:pt x="2956" y="1714"/>
                  </a:cubicBezTo>
                  <a:lnTo>
                    <a:pt x="3241" y="858"/>
                  </a:lnTo>
                  <a:lnTo>
                    <a:pt x="3429" y="858"/>
                  </a:lnTo>
                  <a:lnTo>
                    <a:pt x="3616" y="1306"/>
                  </a:lnTo>
                  <a:cubicBezTo>
                    <a:pt x="3681" y="1592"/>
                    <a:pt x="3747" y="1878"/>
                    <a:pt x="3812" y="2163"/>
                  </a:cubicBezTo>
                  <a:cubicBezTo>
                    <a:pt x="3875" y="2313"/>
                    <a:pt x="3937" y="2463"/>
                    <a:pt x="4000" y="2613"/>
                  </a:cubicBezTo>
                  <a:cubicBezTo>
                    <a:pt x="4063" y="2748"/>
                    <a:pt x="4125" y="2885"/>
                    <a:pt x="4188" y="3020"/>
                  </a:cubicBezTo>
                  <a:cubicBezTo>
                    <a:pt x="4253" y="3320"/>
                    <a:pt x="4319" y="3619"/>
                    <a:pt x="4384" y="3918"/>
                  </a:cubicBezTo>
                  <a:cubicBezTo>
                    <a:pt x="4446" y="4055"/>
                    <a:pt x="4509" y="4190"/>
                    <a:pt x="4571" y="4327"/>
                  </a:cubicBezTo>
                  <a:cubicBezTo>
                    <a:pt x="4634" y="4476"/>
                    <a:pt x="4696" y="4626"/>
                    <a:pt x="4759" y="4776"/>
                  </a:cubicBezTo>
                  <a:cubicBezTo>
                    <a:pt x="4854" y="4340"/>
                    <a:pt x="4950" y="3905"/>
                    <a:pt x="5045" y="3469"/>
                  </a:cubicBezTo>
                  <a:cubicBezTo>
                    <a:pt x="5110" y="3184"/>
                    <a:pt x="5176" y="2898"/>
                    <a:pt x="5241" y="2613"/>
                  </a:cubicBezTo>
                  <a:cubicBezTo>
                    <a:pt x="5304" y="2463"/>
                    <a:pt x="5366" y="2312"/>
                    <a:pt x="5429" y="2163"/>
                  </a:cubicBezTo>
                  <a:lnTo>
                    <a:pt x="5812" y="1714"/>
                  </a:lnTo>
                  <a:cubicBezTo>
                    <a:pt x="5875" y="1578"/>
                    <a:pt x="5937" y="1442"/>
                    <a:pt x="6000" y="1306"/>
                  </a:cubicBezTo>
                  <a:lnTo>
                    <a:pt x="6188" y="1306"/>
                  </a:lnTo>
                  <a:lnTo>
                    <a:pt x="6473" y="1306"/>
                  </a:lnTo>
                  <a:lnTo>
                    <a:pt x="6759" y="1714"/>
                  </a:lnTo>
                  <a:cubicBezTo>
                    <a:pt x="6824" y="2013"/>
                    <a:pt x="6890" y="2313"/>
                    <a:pt x="6955" y="2613"/>
                  </a:cubicBezTo>
                  <a:lnTo>
                    <a:pt x="7142" y="2613"/>
                  </a:lnTo>
                  <a:cubicBezTo>
                    <a:pt x="7238" y="3047"/>
                    <a:pt x="7334" y="3483"/>
                    <a:pt x="7429" y="3918"/>
                  </a:cubicBezTo>
                  <a:lnTo>
                    <a:pt x="7616" y="3918"/>
                  </a:lnTo>
                  <a:cubicBezTo>
                    <a:pt x="7682" y="3619"/>
                    <a:pt x="7747" y="3320"/>
                    <a:pt x="7813" y="3020"/>
                  </a:cubicBezTo>
                  <a:cubicBezTo>
                    <a:pt x="7875" y="2884"/>
                    <a:pt x="7938" y="2749"/>
                    <a:pt x="8000" y="2613"/>
                  </a:cubicBezTo>
                  <a:cubicBezTo>
                    <a:pt x="8033" y="2313"/>
                    <a:pt x="8065" y="2013"/>
                    <a:pt x="8098" y="1714"/>
                  </a:cubicBezTo>
                  <a:lnTo>
                    <a:pt x="8384" y="858"/>
                  </a:lnTo>
                  <a:cubicBezTo>
                    <a:pt x="8447" y="708"/>
                    <a:pt x="8509" y="558"/>
                    <a:pt x="8572" y="409"/>
                  </a:cubicBezTo>
                  <a:lnTo>
                    <a:pt x="8759" y="409"/>
                  </a:lnTo>
                  <a:cubicBezTo>
                    <a:pt x="8824" y="559"/>
                    <a:pt x="8890" y="708"/>
                    <a:pt x="8955" y="858"/>
                  </a:cubicBezTo>
                  <a:cubicBezTo>
                    <a:pt x="9018" y="1007"/>
                    <a:pt x="9080" y="1157"/>
                    <a:pt x="9143" y="1306"/>
                  </a:cubicBezTo>
                  <a:cubicBezTo>
                    <a:pt x="9317" y="1163"/>
                    <a:pt x="9822" y="272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D8F567B-DBD4-9742-BDFF-08E47095E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117" y="3490338"/>
              <a:ext cx="2084388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32"/>
                </a:cxn>
                <a:cxn ang="0">
                  <a:pos x="107" y="53"/>
                </a:cxn>
                <a:cxn ang="0">
                  <a:pos x="128" y="64"/>
                </a:cxn>
                <a:cxn ang="0">
                  <a:pos x="171" y="64"/>
                </a:cxn>
                <a:cxn ang="0">
                  <a:pos x="192" y="53"/>
                </a:cxn>
                <a:cxn ang="0">
                  <a:pos x="213" y="32"/>
                </a:cxn>
                <a:cxn ang="0">
                  <a:pos x="245" y="21"/>
                </a:cxn>
                <a:cxn ang="0">
                  <a:pos x="277" y="21"/>
                </a:cxn>
                <a:cxn ang="0">
                  <a:pos x="299" y="10"/>
                </a:cxn>
                <a:cxn ang="0">
                  <a:pos x="320" y="10"/>
                </a:cxn>
                <a:cxn ang="0">
                  <a:pos x="352" y="21"/>
                </a:cxn>
                <a:cxn ang="0">
                  <a:pos x="373" y="42"/>
                </a:cxn>
                <a:cxn ang="0">
                  <a:pos x="405" y="53"/>
                </a:cxn>
                <a:cxn ang="0">
                  <a:pos x="448" y="85"/>
                </a:cxn>
                <a:cxn ang="0">
                  <a:pos x="469" y="106"/>
                </a:cxn>
                <a:cxn ang="0">
                  <a:pos x="491" y="117"/>
                </a:cxn>
                <a:cxn ang="0">
                  <a:pos x="512" y="128"/>
                </a:cxn>
                <a:cxn ang="0">
                  <a:pos x="533" y="128"/>
                </a:cxn>
                <a:cxn ang="0">
                  <a:pos x="555" y="117"/>
                </a:cxn>
                <a:cxn ang="0">
                  <a:pos x="587" y="106"/>
                </a:cxn>
                <a:cxn ang="0">
                  <a:pos x="619" y="85"/>
                </a:cxn>
                <a:cxn ang="0">
                  <a:pos x="661" y="85"/>
                </a:cxn>
                <a:cxn ang="0">
                  <a:pos x="683" y="85"/>
                </a:cxn>
                <a:cxn ang="0">
                  <a:pos x="715" y="96"/>
                </a:cxn>
                <a:cxn ang="0">
                  <a:pos x="736" y="106"/>
                </a:cxn>
                <a:cxn ang="0">
                  <a:pos x="757" y="117"/>
                </a:cxn>
                <a:cxn ang="0">
                  <a:pos x="779" y="138"/>
                </a:cxn>
                <a:cxn ang="0">
                  <a:pos x="800" y="149"/>
                </a:cxn>
                <a:cxn ang="0">
                  <a:pos x="832" y="170"/>
                </a:cxn>
                <a:cxn ang="0">
                  <a:pos x="853" y="170"/>
                </a:cxn>
                <a:cxn ang="0">
                  <a:pos x="875" y="170"/>
                </a:cxn>
                <a:cxn ang="0">
                  <a:pos x="896" y="160"/>
                </a:cxn>
                <a:cxn ang="0">
                  <a:pos x="917" y="149"/>
                </a:cxn>
                <a:cxn ang="0">
                  <a:pos x="949" y="138"/>
                </a:cxn>
                <a:cxn ang="0">
                  <a:pos x="971" y="138"/>
                </a:cxn>
                <a:cxn ang="0">
                  <a:pos x="992" y="138"/>
                </a:cxn>
                <a:cxn ang="0">
                  <a:pos x="1013" y="138"/>
                </a:cxn>
                <a:cxn ang="0">
                  <a:pos x="1056" y="149"/>
                </a:cxn>
                <a:cxn ang="0">
                  <a:pos x="1077" y="149"/>
                </a:cxn>
                <a:cxn ang="0">
                  <a:pos x="1120" y="170"/>
                </a:cxn>
                <a:cxn ang="0">
                  <a:pos x="1141" y="181"/>
                </a:cxn>
                <a:cxn ang="0">
                  <a:pos x="1173" y="202"/>
                </a:cxn>
                <a:cxn ang="0">
                  <a:pos x="1195" y="192"/>
                </a:cxn>
                <a:cxn ang="0">
                  <a:pos x="1216" y="181"/>
                </a:cxn>
                <a:cxn ang="0">
                  <a:pos x="1237" y="170"/>
                </a:cxn>
                <a:cxn ang="0">
                  <a:pos x="1269" y="181"/>
                </a:cxn>
                <a:cxn ang="0">
                  <a:pos x="1291" y="192"/>
                </a:cxn>
                <a:cxn ang="0">
                  <a:pos x="1312" y="202"/>
                </a:cxn>
              </a:cxnLst>
              <a:rect l="0" t="0" r="r" b="b"/>
              <a:pathLst>
                <a:path w="1313" h="203">
                  <a:moveTo>
                    <a:pt x="0" y="0"/>
                  </a:moveTo>
                  <a:lnTo>
                    <a:pt x="53" y="32"/>
                  </a:lnTo>
                  <a:lnTo>
                    <a:pt x="107" y="53"/>
                  </a:lnTo>
                  <a:lnTo>
                    <a:pt x="128" y="64"/>
                  </a:lnTo>
                  <a:lnTo>
                    <a:pt x="171" y="64"/>
                  </a:lnTo>
                  <a:lnTo>
                    <a:pt x="192" y="53"/>
                  </a:lnTo>
                  <a:lnTo>
                    <a:pt x="213" y="32"/>
                  </a:lnTo>
                  <a:lnTo>
                    <a:pt x="245" y="21"/>
                  </a:lnTo>
                  <a:lnTo>
                    <a:pt x="277" y="21"/>
                  </a:lnTo>
                  <a:lnTo>
                    <a:pt x="299" y="10"/>
                  </a:lnTo>
                  <a:lnTo>
                    <a:pt x="320" y="10"/>
                  </a:lnTo>
                  <a:lnTo>
                    <a:pt x="352" y="21"/>
                  </a:lnTo>
                  <a:lnTo>
                    <a:pt x="373" y="42"/>
                  </a:lnTo>
                  <a:lnTo>
                    <a:pt x="405" y="53"/>
                  </a:lnTo>
                  <a:lnTo>
                    <a:pt x="448" y="85"/>
                  </a:lnTo>
                  <a:lnTo>
                    <a:pt x="469" y="106"/>
                  </a:lnTo>
                  <a:lnTo>
                    <a:pt x="491" y="117"/>
                  </a:lnTo>
                  <a:lnTo>
                    <a:pt x="512" y="128"/>
                  </a:lnTo>
                  <a:lnTo>
                    <a:pt x="533" y="128"/>
                  </a:lnTo>
                  <a:lnTo>
                    <a:pt x="555" y="117"/>
                  </a:lnTo>
                  <a:lnTo>
                    <a:pt x="587" y="106"/>
                  </a:lnTo>
                  <a:lnTo>
                    <a:pt x="619" y="85"/>
                  </a:lnTo>
                  <a:lnTo>
                    <a:pt x="661" y="85"/>
                  </a:lnTo>
                  <a:lnTo>
                    <a:pt x="683" y="85"/>
                  </a:lnTo>
                  <a:lnTo>
                    <a:pt x="715" y="96"/>
                  </a:lnTo>
                  <a:lnTo>
                    <a:pt x="736" y="106"/>
                  </a:lnTo>
                  <a:lnTo>
                    <a:pt x="757" y="117"/>
                  </a:lnTo>
                  <a:lnTo>
                    <a:pt x="779" y="138"/>
                  </a:lnTo>
                  <a:lnTo>
                    <a:pt x="800" y="149"/>
                  </a:lnTo>
                  <a:lnTo>
                    <a:pt x="832" y="170"/>
                  </a:lnTo>
                  <a:lnTo>
                    <a:pt x="853" y="170"/>
                  </a:lnTo>
                  <a:lnTo>
                    <a:pt x="875" y="170"/>
                  </a:lnTo>
                  <a:lnTo>
                    <a:pt x="896" y="160"/>
                  </a:lnTo>
                  <a:lnTo>
                    <a:pt x="917" y="149"/>
                  </a:lnTo>
                  <a:lnTo>
                    <a:pt x="949" y="138"/>
                  </a:lnTo>
                  <a:lnTo>
                    <a:pt x="971" y="138"/>
                  </a:lnTo>
                  <a:lnTo>
                    <a:pt x="992" y="138"/>
                  </a:lnTo>
                  <a:lnTo>
                    <a:pt x="1013" y="138"/>
                  </a:lnTo>
                  <a:lnTo>
                    <a:pt x="1056" y="149"/>
                  </a:lnTo>
                  <a:lnTo>
                    <a:pt x="1077" y="149"/>
                  </a:lnTo>
                  <a:lnTo>
                    <a:pt x="1120" y="170"/>
                  </a:lnTo>
                  <a:lnTo>
                    <a:pt x="1141" y="181"/>
                  </a:lnTo>
                  <a:lnTo>
                    <a:pt x="1173" y="202"/>
                  </a:lnTo>
                  <a:lnTo>
                    <a:pt x="1195" y="192"/>
                  </a:lnTo>
                  <a:lnTo>
                    <a:pt x="1216" y="181"/>
                  </a:lnTo>
                  <a:lnTo>
                    <a:pt x="1237" y="170"/>
                  </a:lnTo>
                  <a:lnTo>
                    <a:pt x="1269" y="181"/>
                  </a:lnTo>
                  <a:lnTo>
                    <a:pt x="1291" y="192"/>
                  </a:lnTo>
                  <a:lnTo>
                    <a:pt x="1312" y="202"/>
                  </a:ln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8A5D0D8-B65B-C143-884E-7F0511EF3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79" y="4065013"/>
              <a:ext cx="4566699" cy="423876"/>
            </a:xfrm>
            <a:custGeom>
              <a:avLst/>
              <a:gdLst>
                <a:gd name="connsiteX0" fmla="*/ 0 w 9997"/>
                <a:gd name="connsiteY0" fmla="*/ 2052 h 9963"/>
                <a:gd name="connsiteX1" fmla="*/ 72 w 9997"/>
                <a:gd name="connsiteY1" fmla="*/ 3097 h 9963"/>
                <a:gd name="connsiteX2" fmla="*/ 429 w 9997"/>
                <a:gd name="connsiteY2" fmla="*/ 5485 h 9963"/>
                <a:gd name="connsiteX3" fmla="*/ 607 w 9997"/>
                <a:gd name="connsiteY3" fmla="*/ 5821 h 9963"/>
                <a:gd name="connsiteX4" fmla="*/ 678 w 9997"/>
                <a:gd name="connsiteY4" fmla="*/ 6194 h 9963"/>
                <a:gd name="connsiteX5" fmla="*/ 859 w 9997"/>
                <a:gd name="connsiteY5" fmla="*/ 6194 h 9963"/>
                <a:gd name="connsiteX6" fmla="*/ 1002 w 9997"/>
                <a:gd name="connsiteY6" fmla="*/ 5821 h 9963"/>
                <a:gd name="connsiteX7" fmla="*/ 1074 w 9997"/>
                <a:gd name="connsiteY7" fmla="*/ 5821 h 9963"/>
                <a:gd name="connsiteX8" fmla="*/ 1145 w 9997"/>
                <a:gd name="connsiteY8" fmla="*/ 5485 h 9963"/>
                <a:gd name="connsiteX9" fmla="*/ 1217 w 9997"/>
                <a:gd name="connsiteY9" fmla="*/ 5149 h 9963"/>
                <a:gd name="connsiteX10" fmla="*/ 1288 w 9997"/>
                <a:gd name="connsiteY10" fmla="*/ 4813 h 9963"/>
                <a:gd name="connsiteX11" fmla="*/ 1431 w 9997"/>
                <a:gd name="connsiteY11" fmla="*/ 5149 h 9963"/>
                <a:gd name="connsiteX12" fmla="*/ 1506 w 9997"/>
                <a:gd name="connsiteY12" fmla="*/ 5821 h 9963"/>
                <a:gd name="connsiteX13" fmla="*/ 1646 w 9997"/>
                <a:gd name="connsiteY13" fmla="*/ 6194 h 9963"/>
                <a:gd name="connsiteX14" fmla="*/ 1752 w 9997"/>
                <a:gd name="connsiteY14" fmla="*/ 6866 h 9963"/>
                <a:gd name="connsiteX15" fmla="*/ 1861 w 9997"/>
                <a:gd name="connsiteY15" fmla="*/ 7239 h 9963"/>
                <a:gd name="connsiteX16" fmla="*/ 1970 w 9997"/>
                <a:gd name="connsiteY16" fmla="*/ 7910 h 9963"/>
                <a:gd name="connsiteX17" fmla="*/ 2113 w 9997"/>
                <a:gd name="connsiteY17" fmla="*/ 8582 h 9963"/>
                <a:gd name="connsiteX18" fmla="*/ 2256 w 9997"/>
                <a:gd name="connsiteY18" fmla="*/ 8918 h 9963"/>
                <a:gd name="connsiteX19" fmla="*/ 2399 w 9997"/>
                <a:gd name="connsiteY19" fmla="*/ 9291 h 9963"/>
                <a:gd name="connsiteX20" fmla="*/ 2543 w 9997"/>
                <a:gd name="connsiteY20" fmla="*/ 9291 h 9963"/>
                <a:gd name="connsiteX21" fmla="*/ 2652 w 9997"/>
                <a:gd name="connsiteY21" fmla="*/ 9291 h 9963"/>
                <a:gd name="connsiteX22" fmla="*/ 2829 w 9997"/>
                <a:gd name="connsiteY22" fmla="*/ 8918 h 9963"/>
                <a:gd name="connsiteX23" fmla="*/ 2935 w 9997"/>
                <a:gd name="connsiteY23" fmla="*/ 8918 h 9963"/>
                <a:gd name="connsiteX24" fmla="*/ 3044 w 9997"/>
                <a:gd name="connsiteY24" fmla="*/ 8582 h 9963"/>
                <a:gd name="connsiteX25" fmla="*/ 3224 w 9997"/>
                <a:gd name="connsiteY25" fmla="*/ 7910 h 9963"/>
                <a:gd name="connsiteX26" fmla="*/ 3367 w 9997"/>
                <a:gd name="connsiteY26" fmla="*/ 7910 h 9963"/>
                <a:gd name="connsiteX27" fmla="*/ 3473 w 9997"/>
                <a:gd name="connsiteY27" fmla="*/ 7537 h 9963"/>
                <a:gd name="connsiteX28" fmla="*/ 3548 w 9997"/>
                <a:gd name="connsiteY28" fmla="*/ 7537 h 9963"/>
                <a:gd name="connsiteX29" fmla="*/ 3688 w 9997"/>
                <a:gd name="connsiteY29" fmla="*/ 7537 h 9963"/>
                <a:gd name="connsiteX30" fmla="*/ 3797 w 9997"/>
                <a:gd name="connsiteY30" fmla="*/ 8582 h 9963"/>
                <a:gd name="connsiteX31" fmla="*/ 3868 w 9997"/>
                <a:gd name="connsiteY31" fmla="*/ 8918 h 9963"/>
                <a:gd name="connsiteX32" fmla="*/ 3903 w 9997"/>
                <a:gd name="connsiteY32" fmla="*/ 7910 h 9963"/>
                <a:gd name="connsiteX33" fmla="*/ 3978 w 9997"/>
                <a:gd name="connsiteY33" fmla="*/ 7910 h 9963"/>
                <a:gd name="connsiteX34" fmla="*/ 4083 w 9997"/>
                <a:gd name="connsiteY34" fmla="*/ 7537 h 9963"/>
                <a:gd name="connsiteX35" fmla="*/ 4226 w 9997"/>
                <a:gd name="connsiteY35" fmla="*/ 8246 h 9963"/>
                <a:gd name="connsiteX36" fmla="*/ 4301 w 9997"/>
                <a:gd name="connsiteY36" fmla="*/ 8582 h 9963"/>
                <a:gd name="connsiteX37" fmla="*/ 4407 w 9997"/>
                <a:gd name="connsiteY37" fmla="*/ 8918 h 9963"/>
                <a:gd name="connsiteX38" fmla="*/ 4584 w 9997"/>
                <a:gd name="connsiteY38" fmla="*/ 9291 h 9963"/>
                <a:gd name="connsiteX39" fmla="*/ 4693 w 9997"/>
                <a:gd name="connsiteY39" fmla="*/ 9963 h 9963"/>
                <a:gd name="connsiteX40" fmla="*/ 4799 w 9997"/>
                <a:gd name="connsiteY40" fmla="*/ 9291 h 9963"/>
                <a:gd name="connsiteX41" fmla="*/ 4908 w 9997"/>
                <a:gd name="connsiteY41" fmla="*/ 7910 h 9963"/>
                <a:gd name="connsiteX42" fmla="*/ 4980 w 9997"/>
                <a:gd name="connsiteY42" fmla="*/ 7239 h 9963"/>
                <a:gd name="connsiteX43" fmla="*/ 5051 w 9997"/>
                <a:gd name="connsiteY43" fmla="*/ 6866 h 9963"/>
                <a:gd name="connsiteX44" fmla="*/ 5160 w 9997"/>
                <a:gd name="connsiteY44" fmla="*/ 6866 h 9963"/>
                <a:gd name="connsiteX45" fmla="*/ 5266 w 9997"/>
                <a:gd name="connsiteY45" fmla="*/ 7537 h 9963"/>
                <a:gd name="connsiteX46" fmla="*/ 5337 w 9997"/>
                <a:gd name="connsiteY46" fmla="*/ 8246 h 9963"/>
                <a:gd name="connsiteX47" fmla="*/ 5446 w 9997"/>
                <a:gd name="connsiteY47" fmla="*/ 8582 h 9963"/>
                <a:gd name="connsiteX48" fmla="*/ 5590 w 9997"/>
                <a:gd name="connsiteY48" fmla="*/ 8918 h 9963"/>
                <a:gd name="connsiteX49" fmla="*/ 5695 w 9997"/>
                <a:gd name="connsiteY49" fmla="*/ 8918 h 9963"/>
                <a:gd name="connsiteX50" fmla="*/ 5876 w 9997"/>
                <a:gd name="connsiteY50" fmla="*/ 8918 h 9963"/>
                <a:gd name="connsiteX51" fmla="*/ 6019 w 9997"/>
                <a:gd name="connsiteY51" fmla="*/ 8246 h 9963"/>
                <a:gd name="connsiteX52" fmla="*/ 6162 w 9997"/>
                <a:gd name="connsiteY52" fmla="*/ 7910 h 9963"/>
                <a:gd name="connsiteX53" fmla="*/ 6234 w 9997"/>
                <a:gd name="connsiteY53" fmla="*/ 7537 h 9963"/>
                <a:gd name="connsiteX54" fmla="*/ 6377 w 9997"/>
                <a:gd name="connsiteY54" fmla="*/ 6194 h 9963"/>
                <a:gd name="connsiteX55" fmla="*/ 6449 w 9997"/>
                <a:gd name="connsiteY55" fmla="*/ 5821 h 9963"/>
                <a:gd name="connsiteX56" fmla="*/ 6558 w 9997"/>
                <a:gd name="connsiteY56" fmla="*/ 5149 h 9963"/>
                <a:gd name="connsiteX57" fmla="*/ 6626 w 9997"/>
                <a:gd name="connsiteY57" fmla="*/ 5149 h 9963"/>
                <a:gd name="connsiteX58" fmla="*/ 6697 w 9997"/>
                <a:gd name="connsiteY58" fmla="*/ 5821 h 9963"/>
                <a:gd name="connsiteX59" fmla="*/ 6806 w 9997"/>
                <a:gd name="connsiteY59" fmla="*/ 6194 h 9963"/>
                <a:gd name="connsiteX60" fmla="*/ 6878 w 9997"/>
                <a:gd name="connsiteY60" fmla="*/ 6530 h 9963"/>
                <a:gd name="connsiteX61" fmla="*/ 6950 w 9997"/>
                <a:gd name="connsiteY61" fmla="*/ 6530 h 9963"/>
                <a:gd name="connsiteX62" fmla="*/ 7059 w 9997"/>
                <a:gd name="connsiteY62" fmla="*/ 6194 h 9963"/>
                <a:gd name="connsiteX63" fmla="*/ 7127 w 9997"/>
                <a:gd name="connsiteY63" fmla="*/ 6194 h 9963"/>
                <a:gd name="connsiteX64" fmla="*/ 7236 w 9997"/>
                <a:gd name="connsiteY64" fmla="*/ 5821 h 9963"/>
                <a:gd name="connsiteX65" fmla="*/ 7379 w 9997"/>
                <a:gd name="connsiteY65" fmla="*/ 5485 h 9963"/>
                <a:gd name="connsiteX66" fmla="*/ 7526 w 9997"/>
                <a:gd name="connsiteY66" fmla="*/ 4813 h 9963"/>
                <a:gd name="connsiteX67" fmla="*/ 7703 w 9997"/>
                <a:gd name="connsiteY67" fmla="*/ 4440 h 9963"/>
                <a:gd name="connsiteX68" fmla="*/ 7774 w 9997"/>
                <a:gd name="connsiteY68" fmla="*/ 4440 h 9963"/>
                <a:gd name="connsiteX69" fmla="*/ 7880 w 9997"/>
                <a:gd name="connsiteY69" fmla="*/ 4440 h 9963"/>
                <a:gd name="connsiteX70" fmla="*/ 7955 w 9997"/>
                <a:gd name="connsiteY70" fmla="*/ 5149 h 9963"/>
                <a:gd name="connsiteX71" fmla="*/ 8023 w 9997"/>
                <a:gd name="connsiteY71" fmla="*/ 5149 h 9963"/>
                <a:gd name="connsiteX72" fmla="*/ 8095 w 9997"/>
                <a:gd name="connsiteY72" fmla="*/ 5485 h 9963"/>
                <a:gd name="connsiteX73" fmla="*/ 8170 w 9997"/>
                <a:gd name="connsiteY73" fmla="*/ 5485 h 9963"/>
                <a:gd name="connsiteX74" fmla="*/ 8275 w 9997"/>
                <a:gd name="connsiteY74" fmla="*/ 5485 h 9963"/>
                <a:gd name="connsiteX75" fmla="*/ 8347 w 9997"/>
                <a:gd name="connsiteY75" fmla="*/ 5149 h 9963"/>
                <a:gd name="connsiteX76" fmla="*/ 8456 w 9997"/>
                <a:gd name="connsiteY76" fmla="*/ 4440 h 9963"/>
                <a:gd name="connsiteX77" fmla="*/ 8524 w 9997"/>
                <a:gd name="connsiteY77" fmla="*/ 4440 h 9963"/>
                <a:gd name="connsiteX78" fmla="*/ 8599 w 9997"/>
                <a:gd name="connsiteY78" fmla="*/ 4440 h 9963"/>
                <a:gd name="connsiteX79" fmla="*/ 8708 w 9997"/>
                <a:gd name="connsiteY79" fmla="*/ 4142 h 9963"/>
                <a:gd name="connsiteX80" fmla="*/ 8776 w 9997"/>
                <a:gd name="connsiteY80" fmla="*/ 4142 h 9963"/>
                <a:gd name="connsiteX81" fmla="*/ 8848 w 9997"/>
                <a:gd name="connsiteY81" fmla="*/ 4142 h 9963"/>
                <a:gd name="connsiteX82" fmla="*/ 8923 w 9997"/>
                <a:gd name="connsiteY82" fmla="*/ 4142 h 9963"/>
                <a:gd name="connsiteX83" fmla="*/ 9029 w 9997"/>
                <a:gd name="connsiteY83" fmla="*/ 3769 h 9963"/>
                <a:gd name="connsiteX84" fmla="*/ 9100 w 9997"/>
                <a:gd name="connsiteY84" fmla="*/ 3433 h 9963"/>
                <a:gd name="connsiteX85" fmla="*/ 9172 w 9997"/>
                <a:gd name="connsiteY85" fmla="*/ 3097 h 9963"/>
                <a:gd name="connsiteX86" fmla="*/ 9352 w 9997"/>
                <a:gd name="connsiteY86" fmla="*/ 1716 h 9963"/>
                <a:gd name="connsiteX87" fmla="*/ 9567 w 9997"/>
                <a:gd name="connsiteY87" fmla="*/ 1343 h 9963"/>
                <a:gd name="connsiteX88" fmla="*/ 9707 w 9997"/>
                <a:gd name="connsiteY88" fmla="*/ 1045 h 9963"/>
                <a:gd name="connsiteX89" fmla="*/ 9997 w 9997"/>
                <a:gd name="connsiteY89" fmla="*/ 0 h 9963"/>
                <a:gd name="connsiteX90" fmla="*/ 9922 w 9997"/>
                <a:gd name="connsiteY90" fmla="*/ 0 h 9963"/>
                <a:gd name="connsiteX0" fmla="*/ 0 w 10000"/>
                <a:gd name="connsiteY0" fmla="*/ 2060 h 10000"/>
                <a:gd name="connsiteX1" fmla="*/ 72 w 10000"/>
                <a:gd name="connsiteY1" fmla="*/ 3109 h 10000"/>
                <a:gd name="connsiteX2" fmla="*/ 429 w 10000"/>
                <a:gd name="connsiteY2" fmla="*/ 5505 h 10000"/>
                <a:gd name="connsiteX3" fmla="*/ 607 w 10000"/>
                <a:gd name="connsiteY3" fmla="*/ 5843 h 10000"/>
                <a:gd name="connsiteX4" fmla="*/ 678 w 10000"/>
                <a:gd name="connsiteY4" fmla="*/ 6217 h 10000"/>
                <a:gd name="connsiteX5" fmla="*/ 859 w 10000"/>
                <a:gd name="connsiteY5" fmla="*/ 6217 h 10000"/>
                <a:gd name="connsiteX6" fmla="*/ 1002 w 10000"/>
                <a:gd name="connsiteY6" fmla="*/ 5843 h 10000"/>
                <a:gd name="connsiteX7" fmla="*/ 1074 w 10000"/>
                <a:gd name="connsiteY7" fmla="*/ 5843 h 10000"/>
                <a:gd name="connsiteX8" fmla="*/ 1145 w 10000"/>
                <a:gd name="connsiteY8" fmla="*/ 5505 h 10000"/>
                <a:gd name="connsiteX9" fmla="*/ 1217 w 10000"/>
                <a:gd name="connsiteY9" fmla="*/ 5168 h 10000"/>
                <a:gd name="connsiteX10" fmla="*/ 1288 w 10000"/>
                <a:gd name="connsiteY10" fmla="*/ 4831 h 10000"/>
                <a:gd name="connsiteX11" fmla="*/ 1431 w 10000"/>
                <a:gd name="connsiteY11" fmla="*/ 5168 h 10000"/>
                <a:gd name="connsiteX12" fmla="*/ 1506 w 10000"/>
                <a:gd name="connsiteY12" fmla="*/ 5843 h 10000"/>
                <a:gd name="connsiteX13" fmla="*/ 1646 w 10000"/>
                <a:gd name="connsiteY13" fmla="*/ 6217 h 10000"/>
                <a:gd name="connsiteX14" fmla="*/ 1753 w 10000"/>
                <a:gd name="connsiteY14" fmla="*/ 6891 h 10000"/>
                <a:gd name="connsiteX15" fmla="*/ 1862 w 10000"/>
                <a:gd name="connsiteY15" fmla="*/ 7266 h 10000"/>
                <a:gd name="connsiteX16" fmla="*/ 1971 w 10000"/>
                <a:gd name="connsiteY16" fmla="*/ 7939 h 10000"/>
                <a:gd name="connsiteX17" fmla="*/ 2114 w 10000"/>
                <a:gd name="connsiteY17" fmla="*/ 8614 h 10000"/>
                <a:gd name="connsiteX18" fmla="*/ 2257 w 10000"/>
                <a:gd name="connsiteY18" fmla="*/ 8951 h 10000"/>
                <a:gd name="connsiteX19" fmla="*/ 2400 w 10000"/>
                <a:gd name="connsiteY19" fmla="*/ 9326 h 10000"/>
                <a:gd name="connsiteX20" fmla="*/ 2544 w 10000"/>
                <a:gd name="connsiteY20" fmla="*/ 9326 h 10000"/>
                <a:gd name="connsiteX21" fmla="*/ 2653 w 10000"/>
                <a:gd name="connsiteY21" fmla="*/ 9326 h 10000"/>
                <a:gd name="connsiteX22" fmla="*/ 2830 w 10000"/>
                <a:gd name="connsiteY22" fmla="*/ 8951 h 10000"/>
                <a:gd name="connsiteX23" fmla="*/ 2936 w 10000"/>
                <a:gd name="connsiteY23" fmla="*/ 8951 h 10000"/>
                <a:gd name="connsiteX24" fmla="*/ 3045 w 10000"/>
                <a:gd name="connsiteY24" fmla="*/ 8614 h 10000"/>
                <a:gd name="connsiteX25" fmla="*/ 3225 w 10000"/>
                <a:gd name="connsiteY25" fmla="*/ 7939 h 10000"/>
                <a:gd name="connsiteX26" fmla="*/ 3368 w 10000"/>
                <a:gd name="connsiteY26" fmla="*/ 7939 h 10000"/>
                <a:gd name="connsiteX27" fmla="*/ 3474 w 10000"/>
                <a:gd name="connsiteY27" fmla="*/ 7565 h 10000"/>
                <a:gd name="connsiteX28" fmla="*/ 3549 w 10000"/>
                <a:gd name="connsiteY28" fmla="*/ 7565 h 10000"/>
                <a:gd name="connsiteX29" fmla="*/ 3689 w 10000"/>
                <a:gd name="connsiteY29" fmla="*/ 7565 h 10000"/>
                <a:gd name="connsiteX30" fmla="*/ 3798 w 10000"/>
                <a:gd name="connsiteY30" fmla="*/ 8614 h 10000"/>
                <a:gd name="connsiteX31" fmla="*/ 3869 w 10000"/>
                <a:gd name="connsiteY31" fmla="*/ 8951 h 10000"/>
                <a:gd name="connsiteX32" fmla="*/ 3904 w 10000"/>
                <a:gd name="connsiteY32" fmla="*/ 7939 h 10000"/>
                <a:gd name="connsiteX33" fmla="*/ 3979 w 10000"/>
                <a:gd name="connsiteY33" fmla="*/ 7939 h 10000"/>
                <a:gd name="connsiteX34" fmla="*/ 4084 w 10000"/>
                <a:gd name="connsiteY34" fmla="*/ 7565 h 10000"/>
                <a:gd name="connsiteX35" fmla="*/ 4227 w 10000"/>
                <a:gd name="connsiteY35" fmla="*/ 8277 h 10000"/>
                <a:gd name="connsiteX36" fmla="*/ 4302 w 10000"/>
                <a:gd name="connsiteY36" fmla="*/ 8614 h 10000"/>
                <a:gd name="connsiteX37" fmla="*/ 4408 w 10000"/>
                <a:gd name="connsiteY37" fmla="*/ 8951 h 10000"/>
                <a:gd name="connsiteX38" fmla="*/ 4585 w 10000"/>
                <a:gd name="connsiteY38" fmla="*/ 9326 h 10000"/>
                <a:gd name="connsiteX39" fmla="*/ 4694 w 10000"/>
                <a:gd name="connsiteY39" fmla="*/ 10000 h 10000"/>
                <a:gd name="connsiteX40" fmla="*/ 4800 w 10000"/>
                <a:gd name="connsiteY40" fmla="*/ 9326 h 10000"/>
                <a:gd name="connsiteX41" fmla="*/ 4909 w 10000"/>
                <a:gd name="connsiteY41" fmla="*/ 7939 h 10000"/>
                <a:gd name="connsiteX42" fmla="*/ 4981 w 10000"/>
                <a:gd name="connsiteY42" fmla="*/ 7266 h 10000"/>
                <a:gd name="connsiteX43" fmla="*/ 5053 w 10000"/>
                <a:gd name="connsiteY43" fmla="*/ 6891 h 10000"/>
                <a:gd name="connsiteX44" fmla="*/ 5162 w 10000"/>
                <a:gd name="connsiteY44" fmla="*/ 6891 h 10000"/>
                <a:gd name="connsiteX45" fmla="*/ 5268 w 10000"/>
                <a:gd name="connsiteY45" fmla="*/ 7565 h 10000"/>
                <a:gd name="connsiteX46" fmla="*/ 5339 w 10000"/>
                <a:gd name="connsiteY46" fmla="*/ 8277 h 10000"/>
                <a:gd name="connsiteX47" fmla="*/ 5448 w 10000"/>
                <a:gd name="connsiteY47" fmla="*/ 8614 h 10000"/>
                <a:gd name="connsiteX48" fmla="*/ 5592 w 10000"/>
                <a:gd name="connsiteY48" fmla="*/ 8951 h 10000"/>
                <a:gd name="connsiteX49" fmla="*/ 5697 w 10000"/>
                <a:gd name="connsiteY49" fmla="*/ 8951 h 10000"/>
                <a:gd name="connsiteX50" fmla="*/ 5878 w 10000"/>
                <a:gd name="connsiteY50" fmla="*/ 8951 h 10000"/>
                <a:gd name="connsiteX51" fmla="*/ 6021 w 10000"/>
                <a:gd name="connsiteY51" fmla="*/ 8277 h 10000"/>
                <a:gd name="connsiteX52" fmla="*/ 6164 w 10000"/>
                <a:gd name="connsiteY52" fmla="*/ 7939 h 10000"/>
                <a:gd name="connsiteX53" fmla="*/ 6236 w 10000"/>
                <a:gd name="connsiteY53" fmla="*/ 7565 h 10000"/>
                <a:gd name="connsiteX54" fmla="*/ 6379 w 10000"/>
                <a:gd name="connsiteY54" fmla="*/ 6217 h 10000"/>
                <a:gd name="connsiteX55" fmla="*/ 6451 w 10000"/>
                <a:gd name="connsiteY55" fmla="*/ 5843 h 10000"/>
                <a:gd name="connsiteX56" fmla="*/ 6560 w 10000"/>
                <a:gd name="connsiteY56" fmla="*/ 5168 h 10000"/>
                <a:gd name="connsiteX57" fmla="*/ 6628 w 10000"/>
                <a:gd name="connsiteY57" fmla="*/ 5168 h 10000"/>
                <a:gd name="connsiteX58" fmla="*/ 6699 w 10000"/>
                <a:gd name="connsiteY58" fmla="*/ 5843 h 10000"/>
                <a:gd name="connsiteX59" fmla="*/ 6808 w 10000"/>
                <a:gd name="connsiteY59" fmla="*/ 6217 h 10000"/>
                <a:gd name="connsiteX60" fmla="*/ 6880 w 10000"/>
                <a:gd name="connsiteY60" fmla="*/ 6554 h 10000"/>
                <a:gd name="connsiteX61" fmla="*/ 6952 w 10000"/>
                <a:gd name="connsiteY61" fmla="*/ 6554 h 10000"/>
                <a:gd name="connsiteX62" fmla="*/ 7061 w 10000"/>
                <a:gd name="connsiteY62" fmla="*/ 6217 h 10000"/>
                <a:gd name="connsiteX63" fmla="*/ 7129 w 10000"/>
                <a:gd name="connsiteY63" fmla="*/ 6217 h 10000"/>
                <a:gd name="connsiteX64" fmla="*/ 7238 w 10000"/>
                <a:gd name="connsiteY64" fmla="*/ 5843 h 10000"/>
                <a:gd name="connsiteX65" fmla="*/ 7381 w 10000"/>
                <a:gd name="connsiteY65" fmla="*/ 5505 h 10000"/>
                <a:gd name="connsiteX66" fmla="*/ 7528 w 10000"/>
                <a:gd name="connsiteY66" fmla="*/ 4831 h 10000"/>
                <a:gd name="connsiteX67" fmla="*/ 7705 w 10000"/>
                <a:gd name="connsiteY67" fmla="*/ 4456 h 10000"/>
                <a:gd name="connsiteX68" fmla="*/ 7776 w 10000"/>
                <a:gd name="connsiteY68" fmla="*/ 4456 h 10000"/>
                <a:gd name="connsiteX69" fmla="*/ 7882 w 10000"/>
                <a:gd name="connsiteY69" fmla="*/ 4456 h 10000"/>
                <a:gd name="connsiteX70" fmla="*/ 7957 w 10000"/>
                <a:gd name="connsiteY70" fmla="*/ 5168 h 10000"/>
                <a:gd name="connsiteX71" fmla="*/ 8025 w 10000"/>
                <a:gd name="connsiteY71" fmla="*/ 5168 h 10000"/>
                <a:gd name="connsiteX72" fmla="*/ 8097 w 10000"/>
                <a:gd name="connsiteY72" fmla="*/ 5505 h 10000"/>
                <a:gd name="connsiteX73" fmla="*/ 8172 w 10000"/>
                <a:gd name="connsiteY73" fmla="*/ 5505 h 10000"/>
                <a:gd name="connsiteX74" fmla="*/ 8277 w 10000"/>
                <a:gd name="connsiteY74" fmla="*/ 5505 h 10000"/>
                <a:gd name="connsiteX75" fmla="*/ 8350 w 10000"/>
                <a:gd name="connsiteY75" fmla="*/ 5168 h 10000"/>
                <a:gd name="connsiteX76" fmla="*/ 8459 w 10000"/>
                <a:gd name="connsiteY76" fmla="*/ 4456 h 10000"/>
                <a:gd name="connsiteX77" fmla="*/ 8527 w 10000"/>
                <a:gd name="connsiteY77" fmla="*/ 4456 h 10000"/>
                <a:gd name="connsiteX78" fmla="*/ 8602 w 10000"/>
                <a:gd name="connsiteY78" fmla="*/ 4456 h 10000"/>
                <a:gd name="connsiteX79" fmla="*/ 8711 w 10000"/>
                <a:gd name="connsiteY79" fmla="*/ 4157 h 10000"/>
                <a:gd name="connsiteX80" fmla="*/ 8779 w 10000"/>
                <a:gd name="connsiteY80" fmla="*/ 4157 h 10000"/>
                <a:gd name="connsiteX81" fmla="*/ 8851 w 10000"/>
                <a:gd name="connsiteY81" fmla="*/ 4157 h 10000"/>
                <a:gd name="connsiteX82" fmla="*/ 8926 w 10000"/>
                <a:gd name="connsiteY82" fmla="*/ 4157 h 10000"/>
                <a:gd name="connsiteX83" fmla="*/ 9032 w 10000"/>
                <a:gd name="connsiteY83" fmla="*/ 3783 h 10000"/>
                <a:gd name="connsiteX84" fmla="*/ 9103 w 10000"/>
                <a:gd name="connsiteY84" fmla="*/ 3446 h 10000"/>
                <a:gd name="connsiteX85" fmla="*/ 9175 w 10000"/>
                <a:gd name="connsiteY85" fmla="*/ 3109 h 10000"/>
                <a:gd name="connsiteX86" fmla="*/ 9355 w 10000"/>
                <a:gd name="connsiteY86" fmla="*/ 1722 h 10000"/>
                <a:gd name="connsiteX87" fmla="*/ 9570 w 10000"/>
                <a:gd name="connsiteY87" fmla="*/ 1348 h 10000"/>
                <a:gd name="connsiteX88" fmla="*/ 9710 w 10000"/>
                <a:gd name="connsiteY88" fmla="*/ 1049 h 10000"/>
                <a:gd name="connsiteX89" fmla="*/ 10000 w 10000"/>
                <a:gd name="connsiteY8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0000" h="10000">
                  <a:moveTo>
                    <a:pt x="0" y="2060"/>
                  </a:moveTo>
                  <a:cubicBezTo>
                    <a:pt x="24" y="2409"/>
                    <a:pt x="48" y="2759"/>
                    <a:pt x="72" y="3109"/>
                  </a:cubicBezTo>
                  <a:lnTo>
                    <a:pt x="429" y="5505"/>
                  </a:lnTo>
                  <a:cubicBezTo>
                    <a:pt x="488" y="5618"/>
                    <a:pt x="548" y="5730"/>
                    <a:pt x="607" y="5843"/>
                  </a:cubicBezTo>
                  <a:cubicBezTo>
                    <a:pt x="631" y="5967"/>
                    <a:pt x="654" y="6093"/>
                    <a:pt x="678" y="6217"/>
                  </a:cubicBezTo>
                  <a:lnTo>
                    <a:pt x="859" y="6217"/>
                  </a:lnTo>
                  <a:cubicBezTo>
                    <a:pt x="907" y="6093"/>
                    <a:pt x="954" y="5967"/>
                    <a:pt x="1002" y="5843"/>
                  </a:cubicBezTo>
                  <a:lnTo>
                    <a:pt x="1074" y="5843"/>
                  </a:lnTo>
                  <a:cubicBezTo>
                    <a:pt x="1098" y="5730"/>
                    <a:pt x="1121" y="5618"/>
                    <a:pt x="1145" y="5505"/>
                  </a:cubicBezTo>
                  <a:cubicBezTo>
                    <a:pt x="1169" y="5393"/>
                    <a:pt x="1193" y="5280"/>
                    <a:pt x="1217" y="5168"/>
                  </a:cubicBezTo>
                  <a:cubicBezTo>
                    <a:pt x="1241" y="5056"/>
                    <a:pt x="1264" y="4943"/>
                    <a:pt x="1288" y="4831"/>
                  </a:cubicBezTo>
                  <a:cubicBezTo>
                    <a:pt x="1336" y="4943"/>
                    <a:pt x="1383" y="5056"/>
                    <a:pt x="1431" y="5168"/>
                  </a:cubicBezTo>
                  <a:lnTo>
                    <a:pt x="1506" y="5843"/>
                  </a:lnTo>
                  <a:cubicBezTo>
                    <a:pt x="1553" y="5967"/>
                    <a:pt x="1599" y="6093"/>
                    <a:pt x="1646" y="6217"/>
                  </a:cubicBezTo>
                  <a:cubicBezTo>
                    <a:pt x="1682" y="6442"/>
                    <a:pt x="1718" y="6667"/>
                    <a:pt x="1753" y="6891"/>
                  </a:cubicBezTo>
                  <a:cubicBezTo>
                    <a:pt x="1789" y="7016"/>
                    <a:pt x="1826" y="7141"/>
                    <a:pt x="1862" y="7266"/>
                  </a:cubicBezTo>
                  <a:cubicBezTo>
                    <a:pt x="1898" y="7491"/>
                    <a:pt x="1935" y="7715"/>
                    <a:pt x="1971" y="7939"/>
                  </a:cubicBezTo>
                  <a:cubicBezTo>
                    <a:pt x="2019" y="8164"/>
                    <a:pt x="2066" y="8389"/>
                    <a:pt x="2114" y="8614"/>
                  </a:cubicBezTo>
                  <a:cubicBezTo>
                    <a:pt x="2162" y="8726"/>
                    <a:pt x="2209" y="8839"/>
                    <a:pt x="2257" y="8951"/>
                  </a:cubicBezTo>
                  <a:cubicBezTo>
                    <a:pt x="2305" y="9076"/>
                    <a:pt x="2352" y="9201"/>
                    <a:pt x="2400" y="9326"/>
                  </a:cubicBezTo>
                  <a:lnTo>
                    <a:pt x="2544" y="9326"/>
                  </a:lnTo>
                  <a:lnTo>
                    <a:pt x="2653" y="9326"/>
                  </a:lnTo>
                  <a:lnTo>
                    <a:pt x="2830" y="8951"/>
                  </a:lnTo>
                  <a:lnTo>
                    <a:pt x="2936" y="8951"/>
                  </a:lnTo>
                  <a:cubicBezTo>
                    <a:pt x="2972" y="8839"/>
                    <a:pt x="3009" y="8726"/>
                    <a:pt x="3045" y="8614"/>
                  </a:cubicBezTo>
                  <a:lnTo>
                    <a:pt x="3225" y="7939"/>
                  </a:lnTo>
                  <a:lnTo>
                    <a:pt x="3368" y="7939"/>
                  </a:lnTo>
                  <a:cubicBezTo>
                    <a:pt x="3403" y="7815"/>
                    <a:pt x="3439" y="7689"/>
                    <a:pt x="3474" y="7565"/>
                  </a:cubicBezTo>
                  <a:lnTo>
                    <a:pt x="3549" y="7565"/>
                  </a:lnTo>
                  <a:lnTo>
                    <a:pt x="3689" y="7565"/>
                  </a:lnTo>
                  <a:cubicBezTo>
                    <a:pt x="3725" y="7914"/>
                    <a:pt x="3762" y="8265"/>
                    <a:pt x="3798" y="8614"/>
                  </a:cubicBezTo>
                  <a:cubicBezTo>
                    <a:pt x="3822" y="8726"/>
                    <a:pt x="3845" y="8839"/>
                    <a:pt x="3869" y="8951"/>
                  </a:cubicBezTo>
                  <a:cubicBezTo>
                    <a:pt x="3881" y="8614"/>
                    <a:pt x="3892" y="8277"/>
                    <a:pt x="3904" y="7939"/>
                  </a:cubicBezTo>
                  <a:lnTo>
                    <a:pt x="3979" y="7939"/>
                  </a:lnTo>
                  <a:lnTo>
                    <a:pt x="4084" y="7565"/>
                  </a:lnTo>
                  <a:cubicBezTo>
                    <a:pt x="4132" y="7802"/>
                    <a:pt x="4179" y="8040"/>
                    <a:pt x="4227" y="8277"/>
                  </a:cubicBezTo>
                  <a:cubicBezTo>
                    <a:pt x="4252" y="8389"/>
                    <a:pt x="4277" y="8502"/>
                    <a:pt x="4302" y="8614"/>
                  </a:cubicBezTo>
                  <a:cubicBezTo>
                    <a:pt x="4337" y="8726"/>
                    <a:pt x="4373" y="8839"/>
                    <a:pt x="4408" y="8951"/>
                  </a:cubicBezTo>
                  <a:lnTo>
                    <a:pt x="4585" y="9326"/>
                  </a:lnTo>
                  <a:cubicBezTo>
                    <a:pt x="4621" y="9550"/>
                    <a:pt x="4658" y="9775"/>
                    <a:pt x="4694" y="10000"/>
                  </a:cubicBezTo>
                  <a:cubicBezTo>
                    <a:pt x="4729" y="9775"/>
                    <a:pt x="4765" y="9550"/>
                    <a:pt x="4800" y="9326"/>
                  </a:cubicBezTo>
                  <a:cubicBezTo>
                    <a:pt x="4836" y="8864"/>
                    <a:pt x="4873" y="8401"/>
                    <a:pt x="4909" y="7939"/>
                  </a:cubicBezTo>
                  <a:cubicBezTo>
                    <a:pt x="4933" y="7715"/>
                    <a:pt x="4957" y="7491"/>
                    <a:pt x="4981" y="7266"/>
                  </a:cubicBezTo>
                  <a:cubicBezTo>
                    <a:pt x="5006" y="7141"/>
                    <a:pt x="5029" y="7016"/>
                    <a:pt x="5053" y="6891"/>
                  </a:cubicBezTo>
                  <a:lnTo>
                    <a:pt x="5162" y="6891"/>
                  </a:lnTo>
                  <a:cubicBezTo>
                    <a:pt x="5197" y="7116"/>
                    <a:pt x="5233" y="7340"/>
                    <a:pt x="5268" y="7565"/>
                  </a:cubicBezTo>
                  <a:cubicBezTo>
                    <a:pt x="5292" y="7802"/>
                    <a:pt x="5315" y="8040"/>
                    <a:pt x="5339" y="8277"/>
                  </a:cubicBezTo>
                  <a:cubicBezTo>
                    <a:pt x="5375" y="8389"/>
                    <a:pt x="5412" y="8501"/>
                    <a:pt x="5448" y="8614"/>
                  </a:cubicBezTo>
                  <a:lnTo>
                    <a:pt x="5592" y="8951"/>
                  </a:lnTo>
                  <a:lnTo>
                    <a:pt x="5697" y="8951"/>
                  </a:lnTo>
                  <a:lnTo>
                    <a:pt x="5878" y="8951"/>
                  </a:lnTo>
                  <a:cubicBezTo>
                    <a:pt x="5926" y="8726"/>
                    <a:pt x="5973" y="8501"/>
                    <a:pt x="6021" y="8277"/>
                  </a:cubicBezTo>
                  <a:lnTo>
                    <a:pt x="6164" y="7939"/>
                  </a:lnTo>
                  <a:cubicBezTo>
                    <a:pt x="6188" y="7815"/>
                    <a:pt x="6212" y="7689"/>
                    <a:pt x="6236" y="7565"/>
                  </a:cubicBezTo>
                  <a:cubicBezTo>
                    <a:pt x="6284" y="7115"/>
                    <a:pt x="6331" y="6667"/>
                    <a:pt x="6379" y="6217"/>
                  </a:cubicBezTo>
                  <a:cubicBezTo>
                    <a:pt x="6403" y="6093"/>
                    <a:pt x="6427" y="5967"/>
                    <a:pt x="6451" y="5843"/>
                  </a:cubicBezTo>
                  <a:cubicBezTo>
                    <a:pt x="6487" y="5618"/>
                    <a:pt x="6524" y="5393"/>
                    <a:pt x="6560" y="5168"/>
                  </a:cubicBezTo>
                  <a:lnTo>
                    <a:pt x="6628" y="5168"/>
                  </a:lnTo>
                  <a:cubicBezTo>
                    <a:pt x="6652" y="5393"/>
                    <a:pt x="6675" y="5618"/>
                    <a:pt x="6699" y="5843"/>
                  </a:cubicBezTo>
                  <a:cubicBezTo>
                    <a:pt x="6735" y="5967"/>
                    <a:pt x="6772" y="6093"/>
                    <a:pt x="6808" y="6217"/>
                  </a:cubicBezTo>
                  <a:cubicBezTo>
                    <a:pt x="6832" y="6329"/>
                    <a:pt x="6856" y="6442"/>
                    <a:pt x="6880" y="6554"/>
                  </a:cubicBezTo>
                  <a:lnTo>
                    <a:pt x="6952" y="6554"/>
                  </a:lnTo>
                  <a:cubicBezTo>
                    <a:pt x="6988" y="6442"/>
                    <a:pt x="7025" y="6329"/>
                    <a:pt x="7061" y="6217"/>
                  </a:cubicBezTo>
                  <a:lnTo>
                    <a:pt x="7129" y="6217"/>
                  </a:lnTo>
                  <a:cubicBezTo>
                    <a:pt x="7165" y="6093"/>
                    <a:pt x="7202" y="5967"/>
                    <a:pt x="7238" y="5843"/>
                  </a:cubicBezTo>
                  <a:lnTo>
                    <a:pt x="7381" y="5505"/>
                  </a:lnTo>
                  <a:lnTo>
                    <a:pt x="7528" y="4831"/>
                  </a:lnTo>
                  <a:lnTo>
                    <a:pt x="7705" y="4456"/>
                  </a:lnTo>
                  <a:lnTo>
                    <a:pt x="7776" y="4456"/>
                  </a:lnTo>
                  <a:lnTo>
                    <a:pt x="7882" y="4456"/>
                  </a:lnTo>
                  <a:cubicBezTo>
                    <a:pt x="7907" y="4693"/>
                    <a:pt x="7932" y="4931"/>
                    <a:pt x="7957" y="5168"/>
                  </a:cubicBezTo>
                  <a:lnTo>
                    <a:pt x="8025" y="5168"/>
                  </a:lnTo>
                  <a:cubicBezTo>
                    <a:pt x="8049" y="5280"/>
                    <a:pt x="8073" y="5393"/>
                    <a:pt x="8097" y="5505"/>
                  </a:cubicBezTo>
                  <a:lnTo>
                    <a:pt x="8172" y="5505"/>
                  </a:lnTo>
                  <a:lnTo>
                    <a:pt x="8277" y="5505"/>
                  </a:lnTo>
                  <a:cubicBezTo>
                    <a:pt x="8301" y="5393"/>
                    <a:pt x="8326" y="5280"/>
                    <a:pt x="8350" y="5168"/>
                  </a:cubicBezTo>
                  <a:cubicBezTo>
                    <a:pt x="8386" y="4931"/>
                    <a:pt x="8423" y="4693"/>
                    <a:pt x="8459" y="4456"/>
                  </a:cubicBezTo>
                  <a:lnTo>
                    <a:pt x="8527" y="4456"/>
                  </a:lnTo>
                  <a:lnTo>
                    <a:pt x="8602" y="4456"/>
                  </a:lnTo>
                  <a:cubicBezTo>
                    <a:pt x="8638" y="4357"/>
                    <a:pt x="8675" y="4257"/>
                    <a:pt x="8711" y="4157"/>
                  </a:cubicBezTo>
                  <a:lnTo>
                    <a:pt x="8779" y="4157"/>
                  </a:lnTo>
                  <a:lnTo>
                    <a:pt x="8851" y="4157"/>
                  </a:lnTo>
                  <a:lnTo>
                    <a:pt x="8926" y="4157"/>
                  </a:lnTo>
                  <a:cubicBezTo>
                    <a:pt x="8961" y="4033"/>
                    <a:pt x="8997" y="3907"/>
                    <a:pt x="9032" y="3783"/>
                  </a:cubicBezTo>
                  <a:cubicBezTo>
                    <a:pt x="9056" y="3671"/>
                    <a:pt x="9079" y="3558"/>
                    <a:pt x="9103" y="3446"/>
                  </a:cubicBezTo>
                  <a:cubicBezTo>
                    <a:pt x="9127" y="3334"/>
                    <a:pt x="9151" y="3221"/>
                    <a:pt x="9175" y="3109"/>
                  </a:cubicBezTo>
                  <a:lnTo>
                    <a:pt x="9355" y="1722"/>
                  </a:lnTo>
                  <a:cubicBezTo>
                    <a:pt x="9427" y="1598"/>
                    <a:pt x="9498" y="1472"/>
                    <a:pt x="9570" y="1348"/>
                  </a:cubicBezTo>
                  <a:cubicBezTo>
                    <a:pt x="9617" y="1249"/>
                    <a:pt x="9663" y="1148"/>
                    <a:pt x="9710" y="1049"/>
                  </a:cubicBezTo>
                  <a:cubicBezTo>
                    <a:pt x="9782" y="824"/>
                    <a:pt x="9964" y="175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08BBD3EB-486B-D54F-B460-4D8B4762A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928" y="4001315"/>
              <a:ext cx="143958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other paths</a:t>
              </a:r>
            </a:p>
          </p:txBody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EC548540-94CF-FC46-92F9-1CE073860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316" y="2936297"/>
              <a:ext cx="1905000" cy="525463"/>
              <a:chOff x="1392" y="2333"/>
              <a:chExt cx="1200" cy="331"/>
            </a:xfrm>
          </p:grpSpPr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C69D46CC-2BC0-0842-8D70-597E58947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472"/>
                <a:ext cx="1200" cy="192"/>
              </a:xfrm>
              <a:prstGeom prst="line">
                <a:avLst/>
              </a:prstGeom>
              <a:noFill/>
              <a:ln w="38100">
                <a:solidFill>
                  <a:srgbClr val="0B4B8E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6" name="Text Box 14">
                <a:extLst>
                  <a:ext uri="{FF2B5EF4-FFF2-40B4-BE49-F238E27FC236}">
                    <a16:creationId xmlns:a16="http://schemas.microsoft.com/office/drawing/2014/main" id="{6AD85485-39D4-8A4D-B4F1-8996E308E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" y="2333"/>
                <a:ext cx="391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ATs</a:t>
                </a: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FB3FFFF-10D3-274C-A235-9CD6AF87A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1429" y="3206216"/>
              <a:ext cx="2088542" cy="391911"/>
            </a:xfrm>
            <a:prstGeom prst="line">
              <a:avLst/>
            </a:prstGeom>
            <a:noFill/>
            <a:ln w="38100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2F137D8B-4632-5A4B-A2B1-618F534B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509" y="2992238"/>
              <a:ext cx="78744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RATs</a:t>
              </a:r>
            </a:p>
          </p:txBody>
        </p:sp>
      </p:grpSp>
      <p:sp>
        <p:nvSpPr>
          <p:cNvPr id="18" name="Text Box 18">
            <a:extLst>
              <a:ext uri="{FF2B5EF4-FFF2-40B4-BE49-F238E27FC236}">
                <a16:creationId xmlns:a16="http://schemas.microsoft.com/office/drawing/2014/main" id="{897B200D-B993-2E49-B8FC-CBAD67E0D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6" y="5237312"/>
            <a:ext cx="3016346" cy="369332"/>
          </a:xfrm>
          <a:prstGeom prst="rect">
            <a:avLst/>
          </a:prstGeom>
          <a:solidFill>
            <a:srgbClr val="FCFEB9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lvl="1">
              <a:spcBef>
                <a:spcPct val="30000"/>
              </a:spcBef>
              <a:buClr>
                <a:schemeClr val="tx2"/>
              </a:buClr>
              <a:buSzPct val="80000"/>
              <a:buFont typeface="Wingdings 3" pitchFamily="-106" charset="2"/>
              <a:buNone/>
            </a:pPr>
            <a:r>
              <a:rPr lang="en-US" sz="1800" b="1" dirty="0">
                <a:solidFill>
                  <a:srgbClr val="0B4B8E"/>
                </a:solidFill>
                <a:latin typeface="+mj-lt"/>
              </a:rPr>
              <a:t>Slack(n) = RAT(n)</a:t>
            </a:r>
            <a:r>
              <a:rPr lang="en-US" sz="1800" b="1" baseline="-25000" dirty="0">
                <a:solidFill>
                  <a:srgbClr val="0B4B8E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0B4B8E"/>
                </a:solidFill>
                <a:latin typeface="+mj-lt"/>
              </a:rPr>
              <a:t> - AT(n)</a:t>
            </a:r>
          </a:p>
        </p:txBody>
      </p:sp>
    </p:spTree>
    <p:extLst>
      <p:ext uri="{BB962C8B-B14F-4D97-AF65-F5344CB8AC3E}">
        <p14:creationId xmlns:p14="http://schemas.microsoft.com/office/powerpoint/2010/main" val="1455975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BE91-E163-8247-958E-8BBE8F1E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is Important in Timing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FC4D-9ED5-1A49-9327-57284B74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About slacks</a:t>
            </a:r>
          </a:p>
          <a:p>
            <a:pPr marL="628650" lvl="1"/>
            <a:r>
              <a:rPr lang="en-US" dirty="0"/>
              <a:t>Defined so </a:t>
            </a:r>
            <a:r>
              <a:rPr lang="en-US" b="1" dirty="0">
                <a:solidFill>
                  <a:srgbClr val="FF0000"/>
                </a:solidFill>
              </a:rPr>
              <a:t>negative slack </a:t>
            </a:r>
            <a:r>
              <a:rPr lang="en-US" b="1" i="1" dirty="0">
                <a:solidFill>
                  <a:srgbClr val="FF0000"/>
                </a:solidFill>
              </a:rPr>
              <a:t>always</a:t>
            </a:r>
            <a:r>
              <a:rPr lang="en-US" b="1" dirty="0">
                <a:solidFill>
                  <a:srgbClr val="FF0000"/>
                </a:solidFill>
              </a:rPr>
              <a:t> bad </a:t>
            </a:r>
            <a:r>
              <a:rPr lang="en-US" b="1" dirty="0"/>
              <a:t>--</a:t>
            </a:r>
            <a:r>
              <a:rPr lang="en-US" dirty="0"/>
              <a:t>, it indicates a timing problem</a:t>
            </a:r>
          </a:p>
          <a:p>
            <a:pPr marL="628650" lvl="1"/>
            <a:r>
              <a:rPr lang="en-US" dirty="0"/>
              <a:t>Measures “</a:t>
            </a:r>
            <a:r>
              <a:rPr lang="en-US" b="1" dirty="0">
                <a:solidFill>
                  <a:srgbClr val="FF0000"/>
                </a:solidFill>
              </a:rPr>
              <a:t>sensitivity</a:t>
            </a:r>
            <a:r>
              <a:rPr lang="en-US" dirty="0"/>
              <a:t>” of network to this node’s delay</a:t>
            </a:r>
          </a:p>
          <a:p>
            <a:r>
              <a:rPr lang="en-US" b="1" dirty="0"/>
              <a:t>Positive slack</a:t>
            </a:r>
          </a:p>
          <a:p>
            <a:pPr marL="628650" lvl="1"/>
            <a:r>
              <a:rPr lang="en-US" b="1" dirty="0"/>
              <a:t>Good</a:t>
            </a:r>
            <a:r>
              <a:rPr lang="en-US" dirty="0"/>
              <a:t>:  I can change something at this node, and not hurt network’s overall timing   </a:t>
            </a:r>
          </a:p>
          <a:p>
            <a:pPr marL="628650" lvl="1"/>
            <a:r>
              <a:rPr lang="en-US" dirty="0"/>
              <a:t>Example:  I can make this node slower, maybe save some power, not hurt timing</a:t>
            </a:r>
          </a:p>
          <a:p>
            <a:r>
              <a:rPr lang="en-US" b="1" dirty="0"/>
              <a:t>Negative slack</a:t>
            </a:r>
          </a:p>
          <a:p>
            <a:pPr marL="628650" lvl="1"/>
            <a:r>
              <a:rPr lang="en-US" b="1" dirty="0"/>
              <a:t>Bad</a:t>
            </a:r>
            <a:r>
              <a:rPr lang="en-US" dirty="0"/>
              <a:t>:  I have problem</a:t>
            </a:r>
            <a:r>
              <a:rPr lang="en-US" b="1" dirty="0"/>
              <a:t> </a:t>
            </a:r>
            <a:r>
              <a:rPr lang="en-US" dirty="0"/>
              <a:t>at this node;  more negative the slack, bigger the problem</a:t>
            </a:r>
          </a:p>
          <a:p>
            <a:pPr marL="628650" lvl="1"/>
            <a:r>
              <a:rPr lang="en-US" dirty="0"/>
              <a:t>Looking for a node to “fix” to help timing?   These nodes are where to look first.  These affect my critical paths the most</a:t>
            </a:r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79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2C7-ADDF-EF4A-8FC9-8EE86BE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Arrival Time (AT)?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85F90D-8059-5542-B8F6-22C7C84433AB}"/>
              </a:ext>
            </a:extLst>
          </p:cNvPr>
          <p:cNvGrpSpPr/>
          <p:nvPr/>
        </p:nvGrpSpPr>
        <p:grpSpPr>
          <a:xfrm>
            <a:off x="1684457" y="1537315"/>
            <a:ext cx="8550532" cy="4825544"/>
            <a:chOff x="483753" y="742966"/>
            <a:chExt cx="7228076" cy="4079208"/>
          </a:xfrm>
        </p:grpSpPr>
        <p:sp>
          <p:nvSpPr>
            <p:cNvPr id="4" name="Rectangle 26">
              <a:extLst>
                <a:ext uri="{FF2B5EF4-FFF2-40B4-BE49-F238E27FC236}">
                  <a16:creationId xmlns:a16="http://schemas.microsoft.com/office/drawing/2014/main" id="{B66BD1A4-3489-434F-AAA9-9EFA52F2C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582" y="2941781"/>
              <a:ext cx="939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succ(n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" name="Rectangle 30">
              <a:extLst>
                <a:ext uri="{FF2B5EF4-FFF2-40B4-BE49-F238E27FC236}">
                  <a16:creationId xmlns:a16="http://schemas.microsoft.com/office/drawing/2014/main" id="{60E90D26-3B3B-724B-A965-846B1FBB07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60000">
              <a:off x="5489256" y="1020366"/>
              <a:ext cx="166532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successor paths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806A818D-F732-1F4F-ABCD-D148925DC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697" y="1685169"/>
              <a:ext cx="500062" cy="461962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ACAFE6A6-0C5C-6142-8944-304D99C0C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509" y="1715331"/>
              <a:ext cx="500063" cy="461963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SNK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5D085B5-9F27-1D4C-8B5E-08C54377D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559" y="1523244"/>
              <a:ext cx="419100" cy="403225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ACB6FA0-EC59-D141-98E1-07EF283C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359" y="931106"/>
              <a:ext cx="419100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39CC336-A99B-8B40-9407-F019752B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359" y="1464506"/>
              <a:ext cx="419100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298EA6D0-5A11-2141-BF12-B576FEF11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198" y="2553203"/>
              <a:ext cx="417513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E2CE8E75-AA6D-FF48-9F6B-F76179901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872" y="931106"/>
              <a:ext cx="417512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8F476D24-C707-1148-B31A-7445D3147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872" y="1464506"/>
              <a:ext cx="417512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AF8C48BC-2935-7A41-ACA4-072492D9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786" y="2577319"/>
              <a:ext cx="417512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CF58987-B237-704A-BB82-E6E2222C7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572" y="1102556"/>
              <a:ext cx="1189037" cy="593725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11" y="405"/>
                </a:cxn>
                <a:cxn ang="0">
                  <a:pos x="32" y="384"/>
                </a:cxn>
                <a:cxn ang="0">
                  <a:pos x="43" y="352"/>
                </a:cxn>
                <a:cxn ang="0">
                  <a:pos x="53" y="320"/>
                </a:cxn>
                <a:cxn ang="0">
                  <a:pos x="64" y="288"/>
                </a:cxn>
                <a:cxn ang="0">
                  <a:pos x="75" y="267"/>
                </a:cxn>
                <a:cxn ang="0">
                  <a:pos x="107" y="235"/>
                </a:cxn>
                <a:cxn ang="0">
                  <a:pos x="128" y="224"/>
                </a:cxn>
                <a:cxn ang="0">
                  <a:pos x="149" y="213"/>
                </a:cxn>
                <a:cxn ang="0">
                  <a:pos x="171" y="213"/>
                </a:cxn>
                <a:cxn ang="0">
                  <a:pos x="192" y="213"/>
                </a:cxn>
                <a:cxn ang="0">
                  <a:pos x="224" y="224"/>
                </a:cxn>
                <a:cxn ang="0">
                  <a:pos x="256" y="245"/>
                </a:cxn>
                <a:cxn ang="0">
                  <a:pos x="277" y="256"/>
                </a:cxn>
                <a:cxn ang="0">
                  <a:pos x="288" y="235"/>
                </a:cxn>
                <a:cxn ang="0">
                  <a:pos x="309" y="224"/>
                </a:cxn>
                <a:cxn ang="0">
                  <a:pos x="320" y="203"/>
                </a:cxn>
                <a:cxn ang="0">
                  <a:pos x="331" y="181"/>
                </a:cxn>
                <a:cxn ang="0">
                  <a:pos x="341" y="160"/>
                </a:cxn>
                <a:cxn ang="0">
                  <a:pos x="363" y="149"/>
                </a:cxn>
                <a:cxn ang="0">
                  <a:pos x="384" y="128"/>
                </a:cxn>
                <a:cxn ang="0">
                  <a:pos x="405" y="128"/>
                </a:cxn>
                <a:cxn ang="0">
                  <a:pos x="437" y="139"/>
                </a:cxn>
                <a:cxn ang="0">
                  <a:pos x="469" y="160"/>
                </a:cxn>
                <a:cxn ang="0">
                  <a:pos x="501" y="160"/>
                </a:cxn>
                <a:cxn ang="0">
                  <a:pos x="533" y="160"/>
                </a:cxn>
                <a:cxn ang="0">
                  <a:pos x="544" y="139"/>
                </a:cxn>
                <a:cxn ang="0">
                  <a:pos x="565" y="117"/>
                </a:cxn>
                <a:cxn ang="0">
                  <a:pos x="587" y="96"/>
                </a:cxn>
                <a:cxn ang="0">
                  <a:pos x="608" y="85"/>
                </a:cxn>
                <a:cxn ang="0">
                  <a:pos x="629" y="64"/>
                </a:cxn>
                <a:cxn ang="0">
                  <a:pos x="661" y="53"/>
                </a:cxn>
                <a:cxn ang="0">
                  <a:pos x="683" y="64"/>
                </a:cxn>
                <a:cxn ang="0">
                  <a:pos x="704" y="53"/>
                </a:cxn>
                <a:cxn ang="0">
                  <a:pos x="736" y="32"/>
                </a:cxn>
                <a:cxn ang="0">
                  <a:pos x="768" y="11"/>
                </a:cxn>
                <a:cxn ang="0">
                  <a:pos x="789" y="11"/>
                </a:cxn>
                <a:cxn ang="0">
                  <a:pos x="811" y="21"/>
                </a:cxn>
                <a:cxn ang="0">
                  <a:pos x="832" y="32"/>
                </a:cxn>
                <a:cxn ang="0">
                  <a:pos x="853" y="21"/>
                </a:cxn>
                <a:cxn ang="0">
                  <a:pos x="875" y="11"/>
                </a:cxn>
                <a:cxn ang="0">
                  <a:pos x="896" y="11"/>
                </a:cxn>
                <a:cxn ang="0">
                  <a:pos x="917" y="0"/>
                </a:cxn>
              </a:cxnLst>
              <a:rect l="0" t="0" r="r" b="b"/>
              <a:pathLst>
                <a:path w="918" h="428">
                  <a:moveTo>
                    <a:pt x="0" y="427"/>
                  </a:moveTo>
                  <a:lnTo>
                    <a:pt x="11" y="405"/>
                  </a:lnTo>
                  <a:lnTo>
                    <a:pt x="32" y="384"/>
                  </a:lnTo>
                  <a:lnTo>
                    <a:pt x="43" y="352"/>
                  </a:lnTo>
                  <a:lnTo>
                    <a:pt x="53" y="320"/>
                  </a:lnTo>
                  <a:lnTo>
                    <a:pt x="64" y="288"/>
                  </a:lnTo>
                  <a:lnTo>
                    <a:pt x="75" y="267"/>
                  </a:lnTo>
                  <a:lnTo>
                    <a:pt x="107" y="235"/>
                  </a:lnTo>
                  <a:lnTo>
                    <a:pt x="128" y="224"/>
                  </a:lnTo>
                  <a:lnTo>
                    <a:pt x="149" y="213"/>
                  </a:lnTo>
                  <a:lnTo>
                    <a:pt x="171" y="213"/>
                  </a:lnTo>
                  <a:lnTo>
                    <a:pt x="192" y="213"/>
                  </a:lnTo>
                  <a:lnTo>
                    <a:pt x="224" y="224"/>
                  </a:lnTo>
                  <a:lnTo>
                    <a:pt x="256" y="245"/>
                  </a:lnTo>
                  <a:lnTo>
                    <a:pt x="277" y="256"/>
                  </a:lnTo>
                  <a:lnTo>
                    <a:pt x="288" y="235"/>
                  </a:lnTo>
                  <a:lnTo>
                    <a:pt x="309" y="224"/>
                  </a:lnTo>
                  <a:lnTo>
                    <a:pt x="320" y="203"/>
                  </a:lnTo>
                  <a:lnTo>
                    <a:pt x="331" y="181"/>
                  </a:lnTo>
                  <a:lnTo>
                    <a:pt x="341" y="160"/>
                  </a:lnTo>
                  <a:lnTo>
                    <a:pt x="363" y="149"/>
                  </a:lnTo>
                  <a:lnTo>
                    <a:pt x="384" y="128"/>
                  </a:lnTo>
                  <a:lnTo>
                    <a:pt x="405" y="128"/>
                  </a:lnTo>
                  <a:lnTo>
                    <a:pt x="437" y="139"/>
                  </a:lnTo>
                  <a:lnTo>
                    <a:pt x="469" y="160"/>
                  </a:lnTo>
                  <a:lnTo>
                    <a:pt x="501" y="160"/>
                  </a:lnTo>
                  <a:lnTo>
                    <a:pt x="533" y="160"/>
                  </a:lnTo>
                  <a:lnTo>
                    <a:pt x="544" y="139"/>
                  </a:lnTo>
                  <a:lnTo>
                    <a:pt x="565" y="117"/>
                  </a:lnTo>
                  <a:lnTo>
                    <a:pt x="587" y="96"/>
                  </a:lnTo>
                  <a:lnTo>
                    <a:pt x="608" y="85"/>
                  </a:lnTo>
                  <a:lnTo>
                    <a:pt x="629" y="64"/>
                  </a:lnTo>
                  <a:lnTo>
                    <a:pt x="661" y="53"/>
                  </a:lnTo>
                  <a:lnTo>
                    <a:pt x="683" y="64"/>
                  </a:lnTo>
                  <a:lnTo>
                    <a:pt x="704" y="53"/>
                  </a:lnTo>
                  <a:lnTo>
                    <a:pt x="736" y="32"/>
                  </a:lnTo>
                  <a:lnTo>
                    <a:pt x="768" y="11"/>
                  </a:lnTo>
                  <a:lnTo>
                    <a:pt x="789" y="11"/>
                  </a:lnTo>
                  <a:lnTo>
                    <a:pt x="811" y="21"/>
                  </a:lnTo>
                  <a:lnTo>
                    <a:pt x="832" y="32"/>
                  </a:lnTo>
                  <a:lnTo>
                    <a:pt x="853" y="21"/>
                  </a:lnTo>
                  <a:lnTo>
                    <a:pt x="875" y="11"/>
                  </a:lnTo>
                  <a:lnTo>
                    <a:pt x="896" y="11"/>
                  </a:lnTo>
                  <a:lnTo>
                    <a:pt x="917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AEE10C8-249F-2144-BC1A-9EE079C2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409" y="1605794"/>
              <a:ext cx="1079500" cy="268287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2" y="192"/>
                </a:cxn>
                <a:cxn ang="0">
                  <a:pos x="64" y="192"/>
                </a:cxn>
                <a:cxn ang="0">
                  <a:pos x="85" y="181"/>
                </a:cxn>
                <a:cxn ang="0">
                  <a:pos x="96" y="160"/>
                </a:cxn>
                <a:cxn ang="0">
                  <a:pos x="117" y="138"/>
                </a:cxn>
                <a:cxn ang="0">
                  <a:pos x="138" y="117"/>
                </a:cxn>
                <a:cxn ang="0">
                  <a:pos x="170" y="106"/>
                </a:cxn>
                <a:cxn ang="0">
                  <a:pos x="192" y="96"/>
                </a:cxn>
                <a:cxn ang="0">
                  <a:pos x="213" y="106"/>
                </a:cxn>
                <a:cxn ang="0">
                  <a:pos x="245" y="128"/>
                </a:cxn>
                <a:cxn ang="0">
                  <a:pos x="266" y="138"/>
                </a:cxn>
                <a:cxn ang="0">
                  <a:pos x="288" y="138"/>
                </a:cxn>
                <a:cxn ang="0">
                  <a:pos x="309" y="138"/>
                </a:cxn>
                <a:cxn ang="0">
                  <a:pos x="330" y="117"/>
                </a:cxn>
                <a:cxn ang="0">
                  <a:pos x="362" y="96"/>
                </a:cxn>
                <a:cxn ang="0">
                  <a:pos x="384" y="74"/>
                </a:cxn>
                <a:cxn ang="0">
                  <a:pos x="416" y="64"/>
                </a:cxn>
                <a:cxn ang="0">
                  <a:pos x="437" y="42"/>
                </a:cxn>
                <a:cxn ang="0">
                  <a:pos x="458" y="32"/>
                </a:cxn>
                <a:cxn ang="0">
                  <a:pos x="469" y="53"/>
                </a:cxn>
                <a:cxn ang="0">
                  <a:pos x="501" y="64"/>
                </a:cxn>
                <a:cxn ang="0">
                  <a:pos x="533" y="74"/>
                </a:cxn>
                <a:cxn ang="0">
                  <a:pos x="554" y="74"/>
                </a:cxn>
                <a:cxn ang="0">
                  <a:pos x="576" y="64"/>
                </a:cxn>
                <a:cxn ang="0">
                  <a:pos x="586" y="42"/>
                </a:cxn>
                <a:cxn ang="0">
                  <a:pos x="618" y="32"/>
                </a:cxn>
                <a:cxn ang="0">
                  <a:pos x="640" y="21"/>
                </a:cxn>
                <a:cxn ang="0">
                  <a:pos x="672" y="0"/>
                </a:cxn>
                <a:cxn ang="0">
                  <a:pos x="693" y="0"/>
                </a:cxn>
                <a:cxn ang="0">
                  <a:pos x="714" y="10"/>
                </a:cxn>
                <a:cxn ang="0">
                  <a:pos x="736" y="21"/>
                </a:cxn>
                <a:cxn ang="0">
                  <a:pos x="746" y="42"/>
                </a:cxn>
                <a:cxn ang="0">
                  <a:pos x="768" y="53"/>
                </a:cxn>
                <a:cxn ang="0">
                  <a:pos x="789" y="64"/>
                </a:cxn>
                <a:cxn ang="0">
                  <a:pos x="800" y="42"/>
                </a:cxn>
                <a:cxn ang="0">
                  <a:pos x="821" y="32"/>
                </a:cxn>
                <a:cxn ang="0">
                  <a:pos x="832" y="10"/>
                </a:cxn>
              </a:cxnLst>
              <a:rect l="0" t="0" r="r" b="b"/>
              <a:pathLst>
                <a:path w="833" h="193">
                  <a:moveTo>
                    <a:pt x="0" y="181"/>
                  </a:moveTo>
                  <a:lnTo>
                    <a:pt x="42" y="192"/>
                  </a:lnTo>
                  <a:lnTo>
                    <a:pt x="64" y="192"/>
                  </a:lnTo>
                  <a:lnTo>
                    <a:pt x="85" y="181"/>
                  </a:lnTo>
                  <a:lnTo>
                    <a:pt x="96" y="160"/>
                  </a:lnTo>
                  <a:lnTo>
                    <a:pt x="117" y="138"/>
                  </a:lnTo>
                  <a:lnTo>
                    <a:pt x="138" y="117"/>
                  </a:lnTo>
                  <a:lnTo>
                    <a:pt x="170" y="106"/>
                  </a:lnTo>
                  <a:lnTo>
                    <a:pt x="192" y="96"/>
                  </a:lnTo>
                  <a:lnTo>
                    <a:pt x="213" y="106"/>
                  </a:lnTo>
                  <a:lnTo>
                    <a:pt x="245" y="128"/>
                  </a:lnTo>
                  <a:lnTo>
                    <a:pt x="266" y="138"/>
                  </a:lnTo>
                  <a:lnTo>
                    <a:pt x="288" y="138"/>
                  </a:lnTo>
                  <a:lnTo>
                    <a:pt x="309" y="138"/>
                  </a:lnTo>
                  <a:lnTo>
                    <a:pt x="330" y="117"/>
                  </a:lnTo>
                  <a:lnTo>
                    <a:pt x="362" y="96"/>
                  </a:lnTo>
                  <a:lnTo>
                    <a:pt x="384" y="74"/>
                  </a:lnTo>
                  <a:lnTo>
                    <a:pt x="416" y="64"/>
                  </a:lnTo>
                  <a:lnTo>
                    <a:pt x="437" y="42"/>
                  </a:lnTo>
                  <a:lnTo>
                    <a:pt x="458" y="32"/>
                  </a:lnTo>
                  <a:lnTo>
                    <a:pt x="469" y="53"/>
                  </a:lnTo>
                  <a:lnTo>
                    <a:pt x="501" y="64"/>
                  </a:lnTo>
                  <a:lnTo>
                    <a:pt x="533" y="74"/>
                  </a:lnTo>
                  <a:lnTo>
                    <a:pt x="554" y="74"/>
                  </a:lnTo>
                  <a:lnTo>
                    <a:pt x="576" y="64"/>
                  </a:lnTo>
                  <a:lnTo>
                    <a:pt x="586" y="42"/>
                  </a:lnTo>
                  <a:lnTo>
                    <a:pt x="618" y="32"/>
                  </a:lnTo>
                  <a:lnTo>
                    <a:pt x="640" y="21"/>
                  </a:lnTo>
                  <a:lnTo>
                    <a:pt x="672" y="0"/>
                  </a:lnTo>
                  <a:lnTo>
                    <a:pt x="693" y="0"/>
                  </a:lnTo>
                  <a:lnTo>
                    <a:pt x="714" y="10"/>
                  </a:lnTo>
                  <a:lnTo>
                    <a:pt x="736" y="21"/>
                  </a:lnTo>
                  <a:lnTo>
                    <a:pt x="746" y="42"/>
                  </a:lnTo>
                  <a:lnTo>
                    <a:pt x="768" y="53"/>
                  </a:lnTo>
                  <a:lnTo>
                    <a:pt x="789" y="64"/>
                  </a:lnTo>
                  <a:lnTo>
                    <a:pt x="800" y="42"/>
                  </a:lnTo>
                  <a:lnTo>
                    <a:pt x="821" y="32"/>
                  </a:lnTo>
                  <a:lnTo>
                    <a:pt x="832" y="1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CAE2579-0340-764A-9AD3-62148651A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847" y="2139194"/>
              <a:ext cx="1155778" cy="6099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1"/>
                </a:cxn>
                <a:cxn ang="0">
                  <a:pos x="21" y="42"/>
                </a:cxn>
                <a:cxn ang="0">
                  <a:pos x="32" y="74"/>
                </a:cxn>
                <a:cxn ang="0">
                  <a:pos x="43" y="106"/>
                </a:cxn>
                <a:cxn ang="0">
                  <a:pos x="75" y="128"/>
                </a:cxn>
                <a:cxn ang="0">
                  <a:pos x="117" y="117"/>
                </a:cxn>
                <a:cxn ang="0">
                  <a:pos x="139" y="117"/>
                </a:cxn>
                <a:cxn ang="0">
                  <a:pos x="160" y="117"/>
                </a:cxn>
                <a:cxn ang="0">
                  <a:pos x="181" y="138"/>
                </a:cxn>
                <a:cxn ang="0">
                  <a:pos x="203" y="160"/>
                </a:cxn>
                <a:cxn ang="0">
                  <a:pos x="213" y="181"/>
                </a:cxn>
                <a:cxn ang="0">
                  <a:pos x="224" y="202"/>
                </a:cxn>
                <a:cxn ang="0">
                  <a:pos x="235" y="224"/>
                </a:cxn>
                <a:cxn ang="0">
                  <a:pos x="256" y="234"/>
                </a:cxn>
                <a:cxn ang="0">
                  <a:pos x="277" y="234"/>
                </a:cxn>
                <a:cxn ang="0">
                  <a:pos x="309" y="234"/>
                </a:cxn>
                <a:cxn ang="0">
                  <a:pos x="341" y="234"/>
                </a:cxn>
                <a:cxn ang="0">
                  <a:pos x="363" y="256"/>
                </a:cxn>
                <a:cxn ang="0">
                  <a:pos x="395" y="266"/>
                </a:cxn>
                <a:cxn ang="0">
                  <a:pos x="405" y="288"/>
                </a:cxn>
                <a:cxn ang="0">
                  <a:pos x="427" y="309"/>
                </a:cxn>
                <a:cxn ang="0">
                  <a:pos x="437" y="330"/>
                </a:cxn>
                <a:cxn ang="0">
                  <a:pos x="459" y="341"/>
                </a:cxn>
                <a:cxn ang="0">
                  <a:pos x="491" y="341"/>
                </a:cxn>
                <a:cxn ang="0">
                  <a:pos x="512" y="341"/>
                </a:cxn>
                <a:cxn ang="0">
                  <a:pos x="533" y="352"/>
                </a:cxn>
                <a:cxn ang="0">
                  <a:pos x="544" y="373"/>
                </a:cxn>
                <a:cxn ang="0">
                  <a:pos x="576" y="394"/>
                </a:cxn>
                <a:cxn ang="0">
                  <a:pos x="587" y="416"/>
                </a:cxn>
                <a:cxn ang="0">
                  <a:pos x="608" y="426"/>
                </a:cxn>
                <a:cxn ang="0">
                  <a:pos x="651" y="437"/>
                </a:cxn>
                <a:cxn ang="0">
                  <a:pos x="672" y="437"/>
                </a:cxn>
                <a:cxn ang="0">
                  <a:pos x="693" y="437"/>
                </a:cxn>
                <a:cxn ang="0">
                  <a:pos x="715" y="437"/>
                </a:cxn>
                <a:cxn ang="0">
                  <a:pos x="725" y="458"/>
                </a:cxn>
                <a:cxn ang="0">
                  <a:pos x="747" y="480"/>
                </a:cxn>
                <a:cxn ang="0">
                  <a:pos x="768" y="490"/>
                </a:cxn>
                <a:cxn ang="0">
                  <a:pos x="789" y="490"/>
                </a:cxn>
                <a:cxn ang="0">
                  <a:pos x="811" y="512"/>
                </a:cxn>
                <a:cxn ang="0">
                  <a:pos x="832" y="522"/>
                </a:cxn>
                <a:cxn ang="0">
                  <a:pos x="843" y="544"/>
                </a:cxn>
                <a:cxn ang="0">
                  <a:pos x="864" y="554"/>
                </a:cxn>
              </a:cxnLst>
              <a:rect l="0" t="0" r="r" b="b"/>
              <a:pathLst>
                <a:path w="865" h="555">
                  <a:moveTo>
                    <a:pt x="0" y="0"/>
                  </a:moveTo>
                  <a:lnTo>
                    <a:pt x="11" y="21"/>
                  </a:lnTo>
                  <a:lnTo>
                    <a:pt x="21" y="42"/>
                  </a:lnTo>
                  <a:lnTo>
                    <a:pt x="32" y="74"/>
                  </a:lnTo>
                  <a:lnTo>
                    <a:pt x="43" y="106"/>
                  </a:lnTo>
                  <a:lnTo>
                    <a:pt x="75" y="128"/>
                  </a:lnTo>
                  <a:lnTo>
                    <a:pt x="117" y="117"/>
                  </a:lnTo>
                  <a:lnTo>
                    <a:pt x="139" y="117"/>
                  </a:lnTo>
                  <a:lnTo>
                    <a:pt x="160" y="117"/>
                  </a:lnTo>
                  <a:lnTo>
                    <a:pt x="181" y="138"/>
                  </a:lnTo>
                  <a:lnTo>
                    <a:pt x="203" y="160"/>
                  </a:lnTo>
                  <a:lnTo>
                    <a:pt x="213" y="181"/>
                  </a:lnTo>
                  <a:lnTo>
                    <a:pt x="224" y="202"/>
                  </a:lnTo>
                  <a:lnTo>
                    <a:pt x="235" y="224"/>
                  </a:lnTo>
                  <a:lnTo>
                    <a:pt x="256" y="234"/>
                  </a:lnTo>
                  <a:lnTo>
                    <a:pt x="277" y="234"/>
                  </a:lnTo>
                  <a:lnTo>
                    <a:pt x="309" y="234"/>
                  </a:lnTo>
                  <a:lnTo>
                    <a:pt x="341" y="234"/>
                  </a:lnTo>
                  <a:lnTo>
                    <a:pt x="363" y="256"/>
                  </a:lnTo>
                  <a:lnTo>
                    <a:pt x="395" y="266"/>
                  </a:lnTo>
                  <a:lnTo>
                    <a:pt x="405" y="288"/>
                  </a:lnTo>
                  <a:lnTo>
                    <a:pt x="427" y="309"/>
                  </a:lnTo>
                  <a:lnTo>
                    <a:pt x="437" y="330"/>
                  </a:lnTo>
                  <a:lnTo>
                    <a:pt x="459" y="341"/>
                  </a:lnTo>
                  <a:lnTo>
                    <a:pt x="491" y="341"/>
                  </a:lnTo>
                  <a:lnTo>
                    <a:pt x="512" y="341"/>
                  </a:lnTo>
                  <a:lnTo>
                    <a:pt x="533" y="352"/>
                  </a:lnTo>
                  <a:lnTo>
                    <a:pt x="544" y="373"/>
                  </a:lnTo>
                  <a:lnTo>
                    <a:pt x="576" y="394"/>
                  </a:lnTo>
                  <a:lnTo>
                    <a:pt x="587" y="416"/>
                  </a:lnTo>
                  <a:lnTo>
                    <a:pt x="608" y="426"/>
                  </a:lnTo>
                  <a:lnTo>
                    <a:pt x="651" y="437"/>
                  </a:lnTo>
                  <a:lnTo>
                    <a:pt x="672" y="437"/>
                  </a:lnTo>
                  <a:lnTo>
                    <a:pt x="693" y="437"/>
                  </a:lnTo>
                  <a:lnTo>
                    <a:pt x="715" y="437"/>
                  </a:lnTo>
                  <a:lnTo>
                    <a:pt x="725" y="458"/>
                  </a:lnTo>
                  <a:lnTo>
                    <a:pt x="747" y="480"/>
                  </a:lnTo>
                  <a:lnTo>
                    <a:pt x="768" y="490"/>
                  </a:lnTo>
                  <a:lnTo>
                    <a:pt x="789" y="490"/>
                  </a:lnTo>
                  <a:lnTo>
                    <a:pt x="811" y="512"/>
                  </a:lnTo>
                  <a:lnTo>
                    <a:pt x="832" y="522"/>
                  </a:lnTo>
                  <a:lnTo>
                    <a:pt x="843" y="544"/>
                  </a:lnTo>
                  <a:lnTo>
                    <a:pt x="864" y="554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EBCE1BE-A5ED-AF48-A003-F24E8DF8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22" y="1177169"/>
              <a:ext cx="1425575" cy="62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32"/>
                </a:cxn>
                <a:cxn ang="0">
                  <a:pos x="53" y="54"/>
                </a:cxn>
                <a:cxn ang="0">
                  <a:pos x="96" y="86"/>
                </a:cxn>
                <a:cxn ang="0">
                  <a:pos x="117" y="86"/>
                </a:cxn>
                <a:cxn ang="0">
                  <a:pos x="139" y="107"/>
                </a:cxn>
                <a:cxn ang="0">
                  <a:pos x="160" y="107"/>
                </a:cxn>
                <a:cxn ang="0">
                  <a:pos x="203" y="107"/>
                </a:cxn>
                <a:cxn ang="0">
                  <a:pos x="245" y="86"/>
                </a:cxn>
                <a:cxn ang="0">
                  <a:pos x="288" y="86"/>
                </a:cxn>
                <a:cxn ang="0">
                  <a:pos x="320" y="75"/>
                </a:cxn>
                <a:cxn ang="0">
                  <a:pos x="341" y="75"/>
                </a:cxn>
                <a:cxn ang="0">
                  <a:pos x="363" y="75"/>
                </a:cxn>
                <a:cxn ang="0">
                  <a:pos x="395" y="75"/>
                </a:cxn>
                <a:cxn ang="0">
                  <a:pos x="405" y="96"/>
                </a:cxn>
                <a:cxn ang="0">
                  <a:pos x="416" y="118"/>
                </a:cxn>
                <a:cxn ang="0">
                  <a:pos x="448" y="128"/>
                </a:cxn>
                <a:cxn ang="0">
                  <a:pos x="469" y="150"/>
                </a:cxn>
                <a:cxn ang="0">
                  <a:pos x="491" y="171"/>
                </a:cxn>
                <a:cxn ang="0">
                  <a:pos x="523" y="171"/>
                </a:cxn>
                <a:cxn ang="0">
                  <a:pos x="555" y="171"/>
                </a:cxn>
                <a:cxn ang="0">
                  <a:pos x="587" y="160"/>
                </a:cxn>
                <a:cxn ang="0">
                  <a:pos x="608" y="160"/>
                </a:cxn>
                <a:cxn ang="0">
                  <a:pos x="640" y="160"/>
                </a:cxn>
                <a:cxn ang="0">
                  <a:pos x="672" y="171"/>
                </a:cxn>
                <a:cxn ang="0">
                  <a:pos x="704" y="192"/>
                </a:cxn>
                <a:cxn ang="0">
                  <a:pos x="725" y="214"/>
                </a:cxn>
                <a:cxn ang="0">
                  <a:pos x="736" y="235"/>
                </a:cxn>
                <a:cxn ang="0">
                  <a:pos x="757" y="246"/>
                </a:cxn>
                <a:cxn ang="0">
                  <a:pos x="779" y="278"/>
                </a:cxn>
                <a:cxn ang="0">
                  <a:pos x="789" y="299"/>
                </a:cxn>
                <a:cxn ang="0">
                  <a:pos x="811" y="310"/>
                </a:cxn>
                <a:cxn ang="0">
                  <a:pos x="832" y="331"/>
                </a:cxn>
                <a:cxn ang="0">
                  <a:pos x="853" y="331"/>
                </a:cxn>
                <a:cxn ang="0">
                  <a:pos x="907" y="320"/>
                </a:cxn>
                <a:cxn ang="0">
                  <a:pos x="949" y="320"/>
                </a:cxn>
                <a:cxn ang="0">
                  <a:pos x="971" y="342"/>
                </a:cxn>
                <a:cxn ang="0">
                  <a:pos x="992" y="352"/>
                </a:cxn>
                <a:cxn ang="0">
                  <a:pos x="1024" y="395"/>
                </a:cxn>
                <a:cxn ang="0">
                  <a:pos x="1045" y="416"/>
                </a:cxn>
                <a:cxn ang="0">
                  <a:pos x="1067" y="416"/>
                </a:cxn>
                <a:cxn ang="0">
                  <a:pos x="1077" y="438"/>
                </a:cxn>
                <a:cxn ang="0">
                  <a:pos x="1099" y="448"/>
                </a:cxn>
              </a:cxnLst>
              <a:rect l="0" t="0" r="r" b="b"/>
              <a:pathLst>
                <a:path w="1100" h="449">
                  <a:moveTo>
                    <a:pt x="0" y="0"/>
                  </a:moveTo>
                  <a:lnTo>
                    <a:pt x="43" y="32"/>
                  </a:lnTo>
                  <a:lnTo>
                    <a:pt x="53" y="54"/>
                  </a:lnTo>
                  <a:lnTo>
                    <a:pt x="96" y="86"/>
                  </a:lnTo>
                  <a:lnTo>
                    <a:pt x="117" y="86"/>
                  </a:lnTo>
                  <a:lnTo>
                    <a:pt x="139" y="107"/>
                  </a:lnTo>
                  <a:lnTo>
                    <a:pt x="160" y="107"/>
                  </a:lnTo>
                  <a:lnTo>
                    <a:pt x="203" y="107"/>
                  </a:lnTo>
                  <a:lnTo>
                    <a:pt x="245" y="86"/>
                  </a:lnTo>
                  <a:lnTo>
                    <a:pt x="288" y="86"/>
                  </a:lnTo>
                  <a:lnTo>
                    <a:pt x="320" y="75"/>
                  </a:lnTo>
                  <a:lnTo>
                    <a:pt x="341" y="75"/>
                  </a:lnTo>
                  <a:lnTo>
                    <a:pt x="363" y="75"/>
                  </a:lnTo>
                  <a:lnTo>
                    <a:pt x="395" y="75"/>
                  </a:lnTo>
                  <a:lnTo>
                    <a:pt x="405" y="96"/>
                  </a:lnTo>
                  <a:lnTo>
                    <a:pt x="416" y="118"/>
                  </a:lnTo>
                  <a:lnTo>
                    <a:pt x="448" y="128"/>
                  </a:lnTo>
                  <a:lnTo>
                    <a:pt x="469" y="150"/>
                  </a:lnTo>
                  <a:lnTo>
                    <a:pt x="491" y="171"/>
                  </a:lnTo>
                  <a:lnTo>
                    <a:pt x="523" y="171"/>
                  </a:lnTo>
                  <a:lnTo>
                    <a:pt x="555" y="171"/>
                  </a:lnTo>
                  <a:lnTo>
                    <a:pt x="587" y="160"/>
                  </a:lnTo>
                  <a:lnTo>
                    <a:pt x="608" y="160"/>
                  </a:lnTo>
                  <a:lnTo>
                    <a:pt x="640" y="160"/>
                  </a:lnTo>
                  <a:lnTo>
                    <a:pt x="672" y="171"/>
                  </a:lnTo>
                  <a:lnTo>
                    <a:pt x="704" y="192"/>
                  </a:lnTo>
                  <a:lnTo>
                    <a:pt x="725" y="214"/>
                  </a:lnTo>
                  <a:lnTo>
                    <a:pt x="736" y="235"/>
                  </a:lnTo>
                  <a:lnTo>
                    <a:pt x="757" y="246"/>
                  </a:lnTo>
                  <a:lnTo>
                    <a:pt x="779" y="278"/>
                  </a:lnTo>
                  <a:lnTo>
                    <a:pt x="789" y="299"/>
                  </a:lnTo>
                  <a:lnTo>
                    <a:pt x="811" y="310"/>
                  </a:lnTo>
                  <a:lnTo>
                    <a:pt x="832" y="331"/>
                  </a:lnTo>
                  <a:lnTo>
                    <a:pt x="853" y="331"/>
                  </a:lnTo>
                  <a:lnTo>
                    <a:pt x="907" y="320"/>
                  </a:lnTo>
                  <a:lnTo>
                    <a:pt x="949" y="320"/>
                  </a:lnTo>
                  <a:lnTo>
                    <a:pt x="971" y="342"/>
                  </a:lnTo>
                  <a:lnTo>
                    <a:pt x="992" y="352"/>
                  </a:lnTo>
                  <a:lnTo>
                    <a:pt x="1024" y="395"/>
                  </a:lnTo>
                  <a:lnTo>
                    <a:pt x="1045" y="416"/>
                  </a:lnTo>
                  <a:lnTo>
                    <a:pt x="1067" y="416"/>
                  </a:lnTo>
                  <a:lnTo>
                    <a:pt x="1077" y="438"/>
                  </a:lnTo>
                  <a:lnTo>
                    <a:pt x="1099" y="448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2CF134E-3A2D-2F4D-8C30-AA47EECA1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309" y="1680406"/>
              <a:ext cx="1327150" cy="282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53" y="32"/>
                </a:cxn>
                <a:cxn ang="0">
                  <a:pos x="106" y="43"/>
                </a:cxn>
                <a:cxn ang="0">
                  <a:pos x="160" y="75"/>
                </a:cxn>
                <a:cxn ang="0">
                  <a:pos x="213" y="96"/>
                </a:cxn>
                <a:cxn ang="0">
                  <a:pos x="256" y="107"/>
                </a:cxn>
                <a:cxn ang="0">
                  <a:pos x="288" y="107"/>
                </a:cxn>
                <a:cxn ang="0">
                  <a:pos x="309" y="107"/>
                </a:cxn>
                <a:cxn ang="0">
                  <a:pos x="330" y="107"/>
                </a:cxn>
                <a:cxn ang="0">
                  <a:pos x="352" y="107"/>
                </a:cxn>
                <a:cxn ang="0">
                  <a:pos x="373" y="107"/>
                </a:cxn>
                <a:cxn ang="0">
                  <a:pos x="394" y="139"/>
                </a:cxn>
                <a:cxn ang="0">
                  <a:pos x="426" y="139"/>
                </a:cxn>
                <a:cxn ang="0">
                  <a:pos x="448" y="149"/>
                </a:cxn>
                <a:cxn ang="0">
                  <a:pos x="480" y="171"/>
                </a:cxn>
                <a:cxn ang="0">
                  <a:pos x="512" y="171"/>
                </a:cxn>
                <a:cxn ang="0">
                  <a:pos x="533" y="149"/>
                </a:cxn>
                <a:cxn ang="0">
                  <a:pos x="576" y="128"/>
                </a:cxn>
                <a:cxn ang="0">
                  <a:pos x="597" y="128"/>
                </a:cxn>
                <a:cxn ang="0">
                  <a:pos x="618" y="117"/>
                </a:cxn>
                <a:cxn ang="0">
                  <a:pos x="640" y="117"/>
                </a:cxn>
                <a:cxn ang="0">
                  <a:pos x="672" y="139"/>
                </a:cxn>
                <a:cxn ang="0">
                  <a:pos x="693" y="149"/>
                </a:cxn>
                <a:cxn ang="0">
                  <a:pos x="714" y="139"/>
                </a:cxn>
                <a:cxn ang="0">
                  <a:pos x="736" y="139"/>
                </a:cxn>
                <a:cxn ang="0">
                  <a:pos x="768" y="139"/>
                </a:cxn>
                <a:cxn ang="0">
                  <a:pos x="800" y="139"/>
                </a:cxn>
                <a:cxn ang="0">
                  <a:pos x="821" y="149"/>
                </a:cxn>
                <a:cxn ang="0">
                  <a:pos x="853" y="149"/>
                </a:cxn>
                <a:cxn ang="0">
                  <a:pos x="874" y="149"/>
                </a:cxn>
                <a:cxn ang="0">
                  <a:pos x="906" y="149"/>
                </a:cxn>
                <a:cxn ang="0">
                  <a:pos x="928" y="160"/>
                </a:cxn>
                <a:cxn ang="0">
                  <a:pos x="949" y="181"/>
                </a:cxn>
                <a:cxn ang="0">
                  <a:pos x="981" y="192"/>
                </a:cxn>
                <a:cxn ang="0">
                  <a:pos x="1002" y="203"/>
                </a:cxn>
                <a:cxn ang="0">
                  <a:pos x="1024" y="203"/>
                </a:cxn>
              </a:cxnLst>
              <a:rect l="0" t="0" r="r" b="b"/>
              <a:pathLst>
                <a:path w="1025" h="204">
                  <a:moveTo>
                    <a:pt x="0" y="0"/>
                  </a:moveTo>
                  <a:lnTo>
                    <a:pt x="21" y="11"/>
                  </a:lnTo>
                  <a:lnTo>
                    <a:pt x="53" y="32"/>
                  </a:lnTo>
                  <a:lnTo>
                    <a:pt x="106" y="43"/>
                  </a:lnTo>
                  <a:lnTo>
                    <a:pt x="160" y="75"/>
                  </a:lnTo>
                  <a:lnTo>
                    <a:pt x="213" y="96"/>
                  </a:lnTo>
                  <a:lnTo>
                    <a:pt x="256" y="107"/>
                  </a:lnTo>
                  <a:lnTo>
                    <a:pt x="288" y="107"/>
                  </a:lnTo>
                  <a:lnTo>
                    <a:pt x="309" y="107"/>
                  </a:lnTo>
                  <a:lnTo>
                    <a:pt x="330" y="107"/>
                  </a:lnTo>
                  <a:lnTo>
                    <a:pt x="352" y="107"/>
                  </a:lnTo>
                  <a:lnTo>
                    <a:pt x="373" y="107"/>
                  </a:lnTo>
                  <a:lnTo>
                    <a:pt x="394" y="139"/>
                  </a:lnTo>
                  <a:lnTo>
                    <a:pt x="426" y="139"/>
                  </a:lnTo>
                  <a:lnTo>
                    <a:pt x="448" y="149"/>
                  </a:lnTo>
                  <a:lnTo>
                    <a:pt x="480" y="171"/>
                  </a:lnTo>
                  <a:lnTo>
                    <a:pt x="512" y="171"/>
                  </a:lnTo>
                  <a:lnTo>
                    <a:pt x="533" y="149"/>
                  </a:lnTo>
                  <a:lnTo>
                    <a:pt x="576" y="128"/>
                  </a:lnTo>
                  <a:lnTo>
                    <a:pt x="597" y="128"/>
                  </a:lnTo>
                  <a:lnTo>
                    <a:pt x="618" y="117"/>
                  </a:lnTo>
                  <a:lnTo>
                    <a:pt x="640" y="117"/>
                  </a:lnTo>
                  <a:lnTo>
                    <a:pt x="672" y="139"/>
                  </a:lnTo>
                  <a:lnTo>
                    <a:pt x="693" y="149"/>
                  </a:lnTo>
                  <a:lnTo>
                    <a:pt x="714" y="139"/>
                  </a:lnTo>
                  <a:lnTo>
                    <a:pt x="736" y="139"/>
                  </a:lnTo>
                  <a:lnTo>
                    <a:pt x="768" y="139"/>
                  </a:lnTo>
                  <a:lnTo>
                    <a:pt x="800" y="139"/>
                  </a:lnTo>
                  <a:lnTo>
                    <a:pt x="821" y="149"/>
                  </a:lnTo>
                  <a:lnTo>
                    <a:pt x="853" y="149"/>
                  </a:lnTo>
                  <a:lnTo>
                    <a:pt x="874" y="149"/>
                  </a:lnTo>
                  <a:lnTo>
                    <a:pt x="906" y="149"/>
                  </a:lnTo>
                  <a:lnTo>
                    <a:pt x="928" y="160"/>
                  </a:lnTo>
                  <a:lnTo>
                    <a:pt x="949" y="181"/>
                  </a:lnTo>
                  <a:lnTo>
                    <a:pt x="981" y="192"/>
                  </a:lnTo>
                  <a:lnTo>
                    <a:pt x="1002" y="203"/>
                  </a:lnTo>
                  <a:lnTo>
                    <a:pt x="1024" y="203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2F816B4-58E3-D747-92C0-57B3559CF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034" y="2139194"/>
              <a:ext cx="1423988" cy="714398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74" y="554"/>
                </a:cxn>
                <a:cxn ang="0">
                  <a:pos x="117" y="586"/>
                </a:cxn>
                <a:cxn ang="0">
                  <a:pos x="149" y="586"/>
                </a:cxn>
                <a:cxn ang="0">
                  <a:pos x="202" y="586"/>
                </a:cxn>
                <a:cxn ang="0">
                  <a:pos x="224" y="576"/>
                </a:cxn>
                <a:cxn ang="0">
                  <a:pos x="245" y="554"/>
                </a:cxn>
                <a:cxn ang="0">
                  <a:pos x="256" y="533"/>
                </a:cxn>
                <a:cxn ang="0">
                  <a:pos x="266" y="490"/>
                </a:cxn>
                <a:cxn ang="0">
                  <a:pos x="277" y="469"/>
                </a:cxn>
                <a:cxn ang="0">
                  <a:pos x="277" y="426"/>
                </a:cxn>
                <a:cxn ang="0">
                  <a:pos x="288" y="405"/>
                </a:cxn>
                <a:cxn ang="0">
                  <a:pos x="288" y="384"/>
                </a:cxn>
                <a:cxn ang="0">
                  <a:pos x="309" y="394"/>
                </a:cxn>
                <a:cxn ang="0">
                  <a:pos x="330" y="394"/>
                </a:cxn>
                <a:cxn ang="0">
                  <a:pos x="330" y="373"/>
                </a:cxn>
                <a:cxn ang="0">
                  <a:pos x="362" y="384"/>
                </a:cxn>
                <a:cxn ang="0">
                  <a:pos x="394" y="384"/>
                </a:cxn>
                <a:cxn ang="0">
                  <a:pos x="426" y="362"/>
                </a:cxn>
                <a:cxn ang="0">
                  <a:pos x="458" y="330"/>
                </a:cxn>
                <a:cxn ang="0">
                  <a:pos x="469" y="298"/>
                </a:cxn>
                <a:cxn ang="0">
                  <a:pos x="512" y="234"/>
                </a:cxn>
                <a:cxn ang="0">
                  <a:pos x="554" y="192"/>
                </a:cxn>
                <a:cxn ang="0">
                  <a:pos x="586" y="149"/>
                </a:cxn>
                <a:cxn ang="0">
                  <a:pos x="629" y="106"/>
                </a:cxn>
                <a:cxn ang="0">
                  <a:pos x="661" y="74"/>
                </a:cxn>
                <a:cxn ang="0">
                  <a:pos x="693" y="64"/>
                </a:cxn>
                <a:cxn ang="0">
                  <a:pos x="714" y="64"/>
                </a:cxn>
                <a:cxn ang="0">
                  <a:pos x="736" y="85"/>
                </a:cxn>
                <a:cxn ang="0">
                  <a:pos x="778" y="96"/>
                </a:cxn>
                <a:cxn ang="0">
                  <a:pos x="800" y="117"/>
                </a:cxn>
                <a:cxn ang="0">
                  <a:pos x="821" y="128"/>
                </a:cxn>
                <a:cxn ang="0">
                  <a:pos x="842" y="117"/>
                </a:cxn>
                <a:cxn ang="0">
                  <a:pos x="864" y="106"/>
                </a:cxn>
                <a:cxn ang="0">
                  <a:pos x="885" y="85"/>
                </a:cxn>
                <a:cxn ang="0">
                  <a:pos x="906" y="74"/>
                </a:cxn>
                <a:cxn ang="0">
                  <a:pos x="938" y="53"/>
                </a:cxn>
                <a:cxn ang="0">
                  <a:pos x="949" y="32"/>
                </a:cxn>
                <a:cxn ang="0">
                  <a:pos x="970" y="32"/>
                </a:cxn>
                <a:cxn ang="0">
                  <a:pos x="992" y="42"/>
                </a:cxn>
                <a:cxn ang="0">
                  <a:pos x="1013" y="64"/>
                </a:cxn>
                <a:cxn ang="0">
                  <a:pos x="1024" y="42"/>
                </a:cxn>
                <a:cxn ang="0">
                  <a:pos x="1045" y="42"/>
                </a:cxn>
                <a:cxn ang="0">
                  <a:pos x="1066" y="32"/>
                </a:cxn>
                <a:cxn ang="0">
                  <a:pos x="1077" y="10"/>
                </a:cxn>
                <a:cxn ang="0">
                  <a:pos x="1098" y="0"/>
                </a:cxn>
              </a:cxnLst>
              <a:rect l="0" t="0" r="r" b="b"/>
              <a:pathLst>
                <a:path w="1099" h="587">
                  <a:moveTo>
                    <a:pt x="0" y="533"/>
                  </a:moveTo>
                  <a:lnTo>
                    <a:pt x="74" y="554"/>
                  </a:lnTo>
                  <a:lnTo>
                    <a:pt x="117" y="586"/>
                  </a:lnTo>
                  <a:lnTo>
                    <a:pt x="149" y="586"/>
                  </a:lnTo>
                  <a:lnTo>
                    <a:pt x="202" y="586"/>
                  </a:lnTo>
                  <a:lnTo>
                    <a:pt x="224" y="576"/>
                  </a:lnTo>
                  <a:lnTo>
                    <a:pt x="245" y="554"/>
                  </a:lnTo>
                  <a:lnTo>
                    <a:pt x="256" y="533"/>
                  </a:lnTo>
                  <a:lnTo>
                    <a:pt x="266" y="490"/>
                  </a:lnTo>
                  <a:lnTo>
                    <a:pt x="277" y="469"/>
                  </a:lnTo>
                  <a:lnTo>
                    <a:pt x="277" y="426"/>
                  </a:lnTo>
                  <a:lnTo>
                    <a:pt x="288" y="405"/>
                  </a:lnTo>
                  <a:lnTo>
                    <a:pt x="288" y="384"/>
                  </a:lnTo>
                  <a:lnTo>
                    <a:pt x="309" y="394"/>
                  </a:lnTo>
                  <a:lnTo>
                    <a:pt x="330" y="394"/>
                  </a:lnTo>
                  <a:lnTo>
                    <a:pt x="330" y="373"/>
                  </a:lnTo>
                  <a:lnTo>
                    <a:pt x="362" y="384"/>
                  </a:lnTo>
                  <a:lnTo>
                    <a:pt x="394" y="384"/>
                  </a:lnTo>
                  <a:lnTo>
                    <a:pt x="426" y="362"/>
                  </a:lnTo>
                  <a:lnTo>
                    <a:pt x="458" y="330"/>
                  </a:lnTo>
                  <a:lnTo>
                    <a:pt x="469" y="298"/>
                  </a:lnTo>
                  <a:lnTo>
                    <a:pt x="512" y="234"/>
                  </a:lnTo>
                  <a:lnTo>
                    <a:pt x="554" y="192"/>
                  </a:lnTo>
                  <a:lnTo>
                    <a:pt x="586" y="149"/>
                  </a:lnTo>
                  <a:lnTo>
                    <a:pt x="629" y="106"/>
                  </a:lnTo>
                  <a:lnTo>
                    <a:pt x="661" y="74"/>
                  </a:lnTo>
                  <a:lnTo>
                    <a:pt x="693" y="64"/>
                  </a:lnTo>
                  <a:lnTo>
                    <a:pt x="714" y="64"/>
                  </a:lnTo>
                  <a:lnTo>
                    <a:pt x="736" y="85"/>
                  </a:lnTo>
                  <a:lnTo>
                    <a:pt x="778" y="96"/>
                  </a:lnTo>
                  <a:lnTo>
                    <a:pt x="800" y="117"/>
                  </a:lnTo>
                  <a:lnTo>
                    <a:pt x="821" y="128"/>
                  </a:lnTo>
                  <a:lnTo>
                    <a:pt x="842" y="117"/>
                  </a:lnTo>
                  <a:lnTo>
                    <a:pt x="864" y="106"/>
                  </a:lnTo>
                  <a:lnTo>
                    <a:pt x="885" y="85"/>
                  </a:lnTo>
                  <a:lnTo>
                    <a:pt x="906" y="74"/>
                  </a:lnTo>
                  <a:lnTo>
                    <a:pt x="938" y="53"/>
                  </a:lnTo>
                  <a:lnTo>
                    <a:pt x="949" y="32"/>
                  </a:lnTo>
                  <a:lnTo>
                    <a:pt x="970" y="32"/>
                  </a:lnTo>
                  <a:lnTo>
                    <a:pt x="992" y="42"/>
                  </a:lnTo>
                  <a:lnTo>
                    <a:pt x="1013" y="64"/>
                  </a:lnTo>
                  <a:lnTo>
                    <a:pt x="1024" y="42"/>
                  </a:lnTo>
                  <a:lnTo>
                    <a:pt x="1045" y="42"/>
                  </a:lnTo>
                  <a:lnTo>
                    <a:pt x="1066" y="32"/>
                  </a:lnTo>
                  <a:lnTo>
                    <a:pt x="1077" y="10"/>
                  </a:lnTo>
                  <a:lnTo>
                    <a:pt x="1098" y="0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34313EE3-8423-7B4D-9BB3-AC47A890F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272" y="1153356"/>
              <a:ext cx="666750" cy="40322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63135F29-4FB2-174F-896B-FC1124FFA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5559" y="1701044"/>
              <a:ext cx="623888" cy="1587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B04A5AA4-82DD-8741-93BA-10C2EF5FD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4741" y="1880431"/>
              <a:ext cx="697568" cy="8123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893EA5F-24BC-8248-B0C5-62DC4B383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197" y="1097794"/>
              <a:ext cx="777875" cy="51435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99C37CA1-AAD0-FD4E-9996-2FB7DBFA5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6172" y="1689931"/>
              <a:ext cx="765175" cy="5556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436BF36E-AE30-5F45-84F8-238869EFD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922" y="1891544"/>
              <a:ext cx="814475" cy="88166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F2F3FC35-C60D-AB4E-97C1-0D9ABFB6E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770" y="1823189"/>
              <a:ext cx="263557" cy="7637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41041A80-BD44-0048-82FE-30E8E265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772" y="1863851"/>
              <a:ext cx="263557" cy="7637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18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18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79DE221-9725-CE42-9616-D9221122B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061" y="1377496"/>
              <a:ext cx="76543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∆(</a:t>
              </a:r>
              <a:r>
                <a:rPr kumimoji="0" lang="en-US" sz="16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p,n</a:t>
              </a: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4BCD357-0A85-9443-A50C-FEB7E04D4B46}"/>
                </a:ext>
              </a:extLst>
            </p:cNvPr>
            <p:cNvGrpSpPr/>
            <p:nvPr/>
          </p:nvGrpSpPr>
          <p:grpSpPr>
            <a:xfrm>
              <a:off x="1185398" y="742966"/>
              <a:ext cx="2712375" cy="2909684"/>
              <a:chOff x="1185398" y="742966"/>
              <a:chExt cx="2712375" cy="2909684"/>
            </a:xfrm>
          </p:grpSpPr>
          <p:sp>
            <p:nvSpPr>
              <p:cNvPr id="31" name="Rectangle 7">
                <a:extLst>
                  <a:ext uri="{FF2B5EF4-FFF2-40B4-BE49-F238E27FC236}">
                    <a16:creationId xmlns:a16="http://schemas.microsoft.com/office/drawing/2014/main" id="{8D456A77-FA0C-6346-ADFB-888718659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0205" y="2978106"/>
                <a:ext cx="2017568" cy="6745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</a:t>
                </a: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(n)</a:t>
                </a:r>
              </a:p>
              <a:p>
                <a:pPr algn="ctr"/>
                <a:r>
                  <a:rPr lang="en-US" sz="180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predecessors of n</a:t>
                </a: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7EC3ADE4-7A36-5A4B-AD3C-DD04E7E5B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700000">
                <a:off x="1185398" y="742966"/>
                <a:ext cx="1311858" cy="582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predecessor</a:t>
                </a: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paths</a:t>
                </a:r>
              </a:p>
            </p:txBody>
          </p:sp>
          <p:sp>
            <p:nvSpPr>
              <p:cNvPr id="33" name="Double Brace 32">
                <a:extLst>
                  <a:ext uri="{FF2B5EF4-FFF2-40B4-BE49-F238E27FC236}">
                    <a16:creationId xmlns:a16="http://schemas.microsoft.com/office/drawing/2014/main" id="{CB7BFA55-D176-5B44-AE28-4E012B569F23}"/>
                  </a:ext>
                </a:extLst>
              </p:cNvPr>
              <p:cNvSpPr/>
              <p:nvPr/>
            </p:nvSpPr>
            <p:spPr bwMode="auto">
              <a:xfrm rot="5400000">
                <a:off x="1764272" y="1547418"/>
                <a:ext cx="2298857" cy="763637"/>
              </a:xfrm>
              <a:prstGeom prst="bracePair">
                <a:avLst/>
              </a:prstGeom>
              <a:noFill/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3AC7C2-5D78-D744-B0ED-17011411C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53" y="4022403"/>
              <a:ext cx="3721088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kern="12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AT(n) 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2000" kern="120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maximum 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delay to </a:t>
              </a:r>
              <a:r>
                <a:rPr lang="en-US" sz="2000" b="1" kern="12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D7340004-9C7C-C149-A2BA-D0F87AADC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844" y="3639487"/>
              <a:ext cx="3326985" cy="9626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0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if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== SRC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AT(p) + 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∆(</a:t>
              </a: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p,n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  else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 ∊ </a:t>
              </a:r>
              <a:r>
                <a:rPr kumimoji="0" lang="en-US" sz="1400" b="1" u="none" strike="noStrike" kern="0" cap="none" spc="0" normalizeH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pred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(n)</a:t>
              </a:r>
            </a:p>
          </p:txBody>
        </p:sp>
        <p:sp>
          <p:nvSpPr>
            <p:cNvPr id="36" name="AutoShape 40">
              <a:extLst>
                <a:ext uri="{FF2B5EF4-FFF2-40B4-BE49-F238E27FC236}">
                  <a16:creationId xmlns:a16="http://schemas.microsoft.com/office/drawing/2014/main" id="{5668E84A-78A0-BB4C-8D43-6AA226E0E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094" y="3602974"/>
              <a:ext cx="304800" cy="1219200"/>
            </a:xfrm>
            <a:prstGeom prst="leftBrace">
              <a:avLst>
                <a:gd name="adj1" fmla="val 33333"/>
                <a:gd name="adj2" fmla="val 49870"/>
              </a:avLst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AB3B8CE4-409B-C348-B782-8EFF8A2B6ED3}"/>
                </a:ext>
              </a:extLst>
            </p:cNvPr>
            <p:cNvSpPr/>
            <p:nvPr/>
          </p:nvSpPr>
          <p:spPr bwMode="auto">
            <a:xfrm>
              <a:off x="5449628" y="4083451"/>
              <a:ext cx="1655786" cy="635024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4E2058AD-2FC2-054A-B097-0743607C6D54}"/>
              </a:ext>
            </a:extLst>
          </p:cNvPr>
          <p:cNvSpPr/>
          <p:nvPr/>
        </p:nvSpPr>
        <p:spPr>
          <a:xfrm>
            <a:off x="8974369" y="3701441"/>
            <a:ext cx="2436842" cy="1020871"/>
          </a:xfrm>
          <a:prstGeom prst="wedgeRoundRectCallout">
            <a:avLst>
              <a:gd name="adj1" fmla="val -36822"/>
              <a:gd name="adj2" fmla="val 10115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can be computed Recursively!</a:t>
            </a:r>
          </a:p>
        </p:txBody>
      </p:sp>
    </p:spTree>
    <p:extLst>
      <p:ext uri="{BB962C8B-B14F-4D97-AF65-F5344CB8AC3E}">
        <p14:creationId xmlns:p14="http://schemas.microsoft.com/office/powerpoint/2010/main" val="1761010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C898-C04B-5642-A1EC-D18724D2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CBE7-AC56-174A-99B6-A642AD62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If we know the longest path to each predecessor of </a:t>
            </a:r>
            <a:r>
              <a:rPr lang="en-US" sz="2600" b="1" dirty="0">
                <a:solidFill>
                  <a:srgbClr val="0B4B8E"/>
                </a:solidFill>
              </a:rPr>
              <a:t>n</a:t>
            </a:r>
            <a:r>
              <a:rPr lang="en-US" sz="2600" dirty="0"/>
              <a:t>, it</a:t>
            </a:r>
            <a:r>
              <a:rPr lang="fr-FR" sz="2600" dirty="0"/>
              <a:t>’</a:t>
            </a:r>
            <a:r>
              <a:rPr lang="en-US" sz="2600" dirty="0"/>
              <a:t>s a simple “Maximum” operation to compute the longest path to </a:t>
            </a:r>
            <a:r>
              <a:rPr lang="en-US" sz="2600" b="1" dirty="0">
                <a:solidFill>
                  <a:srgbClr val="0B4B8E"/>
                </a:solidFill>
              </a:rPr>
              <a:t>n</a:t>
            </a:r>
            <a:r>
              <a:rPr lang="en-US" sz="2600" dirty="0"/>
              <a:t> itself—Yes, it is shortest-path algorithm again!</a:t>
            </a:r>
          </a:p>
          <a:p>
            <a:endParaRPr lang="en-US" sz="2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499495-5142-534C-BB12-44E7E395ED38}"/>
              </a:ext>
            </a:extLst>
          </p:cNvPr>
          <p:cNvGrpSpPr/>
          <p:nvPr/>
        </p:nvGrpSpPr>
        <p:grpSpPr>
          <a:xfrm>
            <a:off x="1389346" y="2879169"/>
            <a:ext cx="9568549" cy="2969528"/>
            <a:chOff x="838200" y="2534702"/>
            <a:chExt cx="6977847" cy="2165523"/>
          </a:xfrm>
        </p:grpSpPr>
        <p:sp>
          <p:nvSpPr>
            <p:cNvPr id="4" name="Text Box 27">
              <a:extLst>
                <a:ext uri="{FF2B5EF4-FFF2-40B4-BE49-F238E27FC236}">
                  <a16:creationId xmlns:a16="http://schemas.microsoft.com/office/drawing/2014/main" id="{DEC5A152-0CED-4F4B-BEBD-FA55D908E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0629" y="3221829"/>
              <a:ext cx="2215418" cy="11671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MAX  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{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AT(x) +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 A" pitchFamily="18" charset="2"/>
                </a:rPr>
                <a:t>∆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</a:t>
              </a:r>
              <a:r>
                <a:rPr lang="en-US" sz="1800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x,n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}</a:t>
              </a:r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 </a:t>
              </a:r>
              <a:r>
                <a:rPr lang="en-US" sz="1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x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∈{</a:t>
              </a:r>
              <a:r>
                <a:rPr lang="en-US" sz="1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p, q, r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}</a:t>
              </a:r>
            </a:p>
            <a:p>
              <a:endParaRPr lang="en-US" sz="18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= MAX </a:t>
              </a: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5+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7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, 10+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1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, 5+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5 </a:t>
              </a: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}</a:t>
              </a:r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= </a:t>
              </a:r>
              <a:r>
                <a:rPr lang="en-US" sz="1800" b="1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10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4DD6A08-1CFC-5C45-BB16-31A09F99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738" y="3485788"/>
              <a:ext cx="477837" cy="4445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F8C875-19B6-2147-BEF6-52B11AB24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200" y="2790463"/>
              <a:ext cx="477838" cy="444500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883591-CC66-4449-A633-0D0C2BE3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25" y="3468325"/>
              <a:ext cx="477838" cy="444500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10B101-5B20-5B4F-90D7-3F701949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25" y="4228738"/>
              <a:ext cx="477838" cy="444500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63F97E57-1E66-CC41-8D0B-68559CE35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993663"/>
              <a:ext cx="782638" cy="47942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5A85BEE5-6A42-6548-B1F3-427E030ED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8738" y="3698513"/>
              <a:ext cx="74930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BC22ED7-9D01-D940-947E-E3E40A304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8738" y="3912825"/>
              <a:ext cx="800100" cy="53816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E9CCD3CD-8B9A-3D45-9A33-76335695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68325"/>
              <a:ext cx="477838" cy="444500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92CECC-E77E-9440-BA28-E3B8B5001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50" y="2903175"/>
              <a:ext cx="2135188" cy="560388"/>
            </a:xfrm>
            <a:custGeom>
              <a:avLst/>
              <a:gdLst/>
              <a:ahLst/>
              <a:cxnLst>
                <a:cxn ang="0">
                  <a:pos x="32" y="341"/>
                </a:cxn>
                <a:cxn ang="0">
                  <a:pos x="107" y="267"/>
                </a:cxn>
                <a:cxn ang="0">
                  <a:pos x="149" y="213"/>
                </a:cxn>
                <a:cxn ang="0">
                  <a:pos x="192" y="181"/>
                </a:cxn>
                <a:cxn ang="0">
                  <a:pos x="245" y="213"/>
                </a:cxn>
                <a:cxn ang="0">
                  <a:pos x="288" y="213"/>
                </a:cxn>
                <a:cxn ang="0">
                  <a:pos x="320" y="192"/>
                </a:cxn>
                <a:cxn ang="0">
                  <a:pos x="373" y="107"/>
                </a:cxn>
                <a:cxn ang="0">
                  <a:pos x="427" y="139"/>
                </a:cxn>
                <a:cxn ang="0">
                  <a:pos x="459" y="181"/>
                </a:cxn>
                <a:cxn ang="0">
                  <a:pos x="512" y="160"/>
                </a:cxn>
                <a:cxn ang="0">
                  <a:pos x="555" y="128"/>
                </a:cxn>
                <a:cxn ang="0">
                  <a:pos x="597" y="139"/>
                </a:cxn>
                <a:cxn ang="0">
                  <a:pos x="629" y="181"/>
                </a:cxn>
                <a:cxn ang="0">
                  <a:pos x="683" y="171"/>
                </a:cxn>
                <a:cxn ang="0">
                  <a:pos x="725" y="107"/>
                </a:cxn>
                <a:cxn ang="0">
                  <a:pos x="768" y="64"/>
                </a:cxn>
                <a:cxn ang="0">
                  <a:pos x="800" y="117"/>
                </a:cxn>
                <a:cxn ang="0">
                  <a:pos x="832" y="128"/>
                </a:cxn>
                <a:cxn ang="0">
                  <a:pos x="853" y="85"/>
                </a:cxn>
                <a:cxn ang="0">
                  <a:pos x="896" y="32"/>
                </a:cxn>
                <a:cxn ang="0">
                  <a:pos x="928" y="0"/>
                </a:cxn>
                <a:cxn ang="0">
                  <a:pos x="960" y="85"/>
                </a:cxn>
                <a:cxn ang="0">
                  <a:pos x="1003" y="85"/>
                </a:cxn>
                <a:cxn ang="0">
                  <a:pos x="1045" y="32"/>
                </a:cxn>
                <a:cxn ang="0">
                  <a:pos x="1088" y="11"/>
                </a:cxn>
                <a:cxn ang="0">
                  <a:pos x="1131" y="21"/>
                </a:cxn>
                <a:cxn ang="0">
                  <a:pos x="1173" y="75"/>
                </a:cxn>
                <a:cxn ang="0">
                  <a:pos x="1216" y="85"/>
                </a:cxn>
                <a:cxn ang="0">
                  <a:pos x="1248" y="43"/>
                </a:cxn>
                <a:cxn ang="0">
                  <a:pos x="1280" y="53"/>
                </a:cxn>
                <a:cxn ang="0">
                  <a:pos x="1312" y="32"/>
                </a:cxn>
                <a:cxn ang="0">
                  <a:pos x="1344" y="43"/>
                </a:cxn>
              </a:cxnLst>
              <a:rect l="0" t="0" r="r" b="b"/>
              <a:pathLst>
                <a:path w="1345" h="353">
                  <a:moveTo>
                    <a:pt x="0" y="352"/>
                  </a:moveTo>
                  <a:lnTo>
                    <a:pt x="32" y="341"/>
                  </a:lnTo>
                  <a:lnTo>
                    <a:pt x="64" y="309"/>
                  </a:lnTo>
                  <a:lnTo>
                    <a:pt x="107" y="267"/>
                  </a:lnTo>
                  <a:lnTo>
                    <a:pt x="128" y="256"/>
                  </a:lnTo>
                  <a:lnTo>
                    <a:pt x="149" y="213"/>
                  </a:lnTo>
                  <a:lnTo>
                    <a:pt x="171" y="203"/>
                  </a:lnTo>
                  <a:lnTo>
                    <a:pt x="192" y="181"/>
                  </a:lnTo>
                  <a:lnTo>
                    <a:pt x="224" y="203"/>
                  </a:lnTo>
                  <a:lnTo>
                    <a:pt x="245" y="213"/>
                  </a:lnTo>
                  <a:lnTo>
                    <a:pt x="267" y="213"/>
                  </a:lnTo>
                  <a:lnTo>
                    <a:pt x="288" y="213"/>
                  </a:lnTo>
                  <a:lnTo>
                    <a:pt x="309" y="213"/>
                  </a:lnTo>
                  <a:lnTo>
                    <a:pt x="320" y="192"/>
                  </a:lnTo>
                  <a:lnTo>
                    <a:pt x="352" y="139"/>
                  </a:lnTo>
                  <a:lnTo>
                    <a:pt x="373" y="107"/>
                  </a:lnTo>
                  <a:lnTo>
                    <a:pt x="395" y="107"/>
                  </a:lnTo>
                  <a:lnTo>
                    <a:pt x="427" y="139"/>
                  </a:lnTo>
                  <a:lnTo>
                    <a:pt x="448" y="160"/>
                  </a:lnTo>
                  <a:lnTo>
                    <a:pt x="459" y="181"/>
                  </a:lnTo>
                  <a:lnTo>
                    <a:pt x="491" y="181"/>
                  </a:lnTo>
                  <a:lnTo>
                    <a:pt x="512" y="160"/>
                  </a:lnTo>
                  <a:lnTo>
                    <a:pt x="533" y="149"/>
                  </a:lnTo>
                  <a:lnTo>
                    <a:pt x="555" y="128"/>
                  </a:lnTo>
                  <a:lnTo>
                    <a:pt x="576" y="128"/>
                  </a:lnTo>
                  <a:lnTo>
                    <a:pt x="597" y="139"/>
                  </a:lnTo>
                  <a:lnTo>
                    <a:pt x="608" y="160"/>
                  </a:lnTo>
                  <a:lnTo>
                    <a:pt x="629" y="181"/>
                  </a:lnTo>
                  <a:lnTo>
                    <a:pt x="651" y="192"/>
                  </a:lnTo>
                  <a:lnTo>
                    <a:pt x="683" y="171"/>
                  </a:lnTo>
                  <a:lnTo>
                    <a:pt x="704" y="149"/>
                  </a:lnTo>
                  <a:lnTo>
                    <a:pt x="725" y="107"/>
                  </a:lnTo>
                  <a:lnTo>
                    <a:pt x="747" y="75"/>
                  </a:lnTo>
                  <a:lnTo>
                    <a:pt x="768" y="64"/>
                  </a:lnTo>
                  <a:lnTo>
                    <a:pt x="789" y="96"/>
                  </a:lnTo>
                  <a:lnTo>
                    <a:pt x="800" y="117"/>
                  </a:lnTo>
                  <a:lnTo>
                    <a:pt x="800" y="139"/>
                  </a:lnTo>
                  <a:lnTo>
                    <a:pt x="832" y="128"/>
                  </a:lnTo>
                  <a:lnTo>
                    <a:pt x="843" y="107"/>
                  </a:lnTo>
                  <a:lnTo>
                    <a:pt x="853" y="85"/>
                  </a:lnTo>
                  <a:lnTo>
                    <a:pt x="875" y="53"/>
                  </a:lnTo>
                  <a:lnTo>
                    <a:pt x="896" y="32"/>
                  </a:lnTo>
                  <a:lnTo>
                    <a:pt x="907" y="11"/>
                  </a:lnTo>
                  <a:lnTo>
                    <a:pt x="928" y="0"/>
                  </a:lnTo>
                  <a:lnTo>
                    <a:pt x="939" y="32"/>
                  </a:lnTo>
                  <a:lnTo>
                    <a:pt x="960" y="85"/>
                  </a:lnTo>
                  <a:lnTo>
                    <a:pt x="981" y="85"/>
                  </a:lnTo>
                  <a:lnTo>
                    <a:pt x="1003" y="85"/>
                  </a:lnTo>
                  <a:lnTo>
                    <a:pt x="1013" y="64"/>
                  </a:lnTo>
                  <a:lnTo>
                    <a:pt x="1045" y="32"/>
                  </a:lnTo>
                  <a:lnTo>
                    <a:pt x="1067" y="21"/>
                  </a:lnTo>
                  <a:lnTo>
                    <a:pt x="1088" y="11"/>
                  </a:lnTo>
                  <a:lnTo>
                    <a:pt x="1109" y="0"/>
                  </a:lnTo>
                  <a:lnTo>
                    <a:pt x="1131" y="21"/>
                  </a:lnTo>
                  <a:lnTo>
                    <a:pt x="1152" y="53"/>
                  </a:lnTo>
                  <a:lnTo>
                    <a:pt x="1173" y="75"/>
                  </a:lnTo>
                  <a:lnTo>
                    <a:pt x="1195" y="85"/>
                  </a:lnTo>
                  <a:lnTo>
                    <a:pt x="1216" y="85"/>
                  </a:lnTo>
                  <a:lnTo>
                    <a:pt x="1227" y="64"/>
                  </a:lnTo>
                  <a:lnTo>
                    <a:pt x="1248" y="43"/>
                  </a:lnTo>
                  <a:lnTo>
                    <a:pt x="1269" y="21"/>
                  </a:lnTo>
                  <a:lnTo>
                    <a:pt x="1280" y="53"/>
                  </a:lnTo>
                  <a:lnTo>
                    <a:pt x="1301" y="53"/>
                  </a:lnTo>
                  <a:lnTo>
                    <a:pt x="1312" y="32"/>
                  </a:lnTo>
                  <a:lnTo>
                    <a:pt x="1333" y="21"/>
                  </a:lnTo>
                  <a:lnTo>
                    <a:pt x="1344" y="43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9D398F17-5DBC-D64A-9435-89B6E44A7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3682638"/>
              <a:ext cx="2016125" cy="288925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1" y="64"/>
                </a:cxn>
                <a:cxn ang="0">
                  <a:pos x="53" y="64"/>
                </a:cxn>
                <a:cxn ang="0">
                  <a:pos x="74" y="64"/>
                </a:cxn>
                <a:cxn ang="0">
                  <a:pos x="96" y="64"/>
                </a:cxn>
                <a:cxn ang="0">
                  <a:pos x="128" y="85"/>
                </a:cxn>
                <a:cxn ang="0">
                  <a:pos x="149" y="106"/>
                </a:cxn>
                <a:cxn ang="0">
                  <a:pos x="181" y="128"/>
                </a:cxn>
                <a:cxn ang="0">
                  <a:pos x="202" y="149"/>
                </a:cxn>
                <a:cxn ang="0">
                  <a:pos x="224" y="149"/>
                </a:cxn>
                <a:cxn ang="0">
                  <a:pos x="245" y="149"/>
                </a:cxn>
                <a:cxn ang="0">
                  <a:pos x="266" y="149"/>
                </a:cxn>
                <a:cxn ang="0">
                  <a:pos x="277" y="128"/>
                </a:cxn>
                <a:cxn ang="0">
                  <a:pos x="298" y="128"/>
                </a:cxn>
                <a:cxn ang="0">
                  <a:pos x="320" y="128"/>
                </a:cxn>
                <a:cxn ang="0">
                  <a:pos x="341" y="149"/>
                </a:cxn>
                <a:cxn ang="0">
                  <a:pos x="362" y="170"/>
                </a:cxn>
                <a:cxn ang="0">
                  <a:pos x="394" y="181"/>
                </a:cxn>
                <a:cxn ang="0">
                  <a:pos x="416" y="181"/>
                </a:cxn>
                <a:cxn ang="0">
                  <a:pos x="448" y="160"/>
                </a:cxn>
                <a:cxn ang="0">
                  <a:pos x="469" y="138"/>
                </a:cxn>
                <a:cxn ang="0">
                  <a:pos x="490" y="96"/>
                </a:cxn>
                <a:cxn ang="0">
                  <a:pos x="522" y="74"/>
                </a:cxn>
                <a:cxn ang="0">
                  <a:pos x="544" y="64"/>
                </a:cxn>
                <a:cxn ang="0">
                  <a:pos x="544" y="85"/>
                </a:cxn>
                <a:cxn ang="0">
                  <a:pos x="565" y="96"/>
                </a:cxn>
                <a:cxn ang="0">
                  <a:pos x="586" y="117"/>
                </a:cxn>
                <a:cxn ang="0">
                  <a:pos x="618" y="117"/>
                </a:cxn>
                <a:cxn ang="0">
                  <a:pos x="629" y="96"/>
                </a:cxn>
                <a:cxn ang="0">
                  <a:pos x="661" y="64"/>
                </a:cxn>
                <a:cxn ang="0">
                  <a:pos x="682" y="42"/>
                </a:cxn>
                <a:cxn ang="0">
                  <a:pos x="704" y="21"/>
                </a:cxn>
                <a:cxn ang="0">
                  <a:pos x="725" y="0"/>
                </a:cxn>
                <a:cxn ang="0">
                  <a:pos x="746" y="0"/>
                </a:cxn>
                <a:cxn ang="0">
                  <a:pos x="757" y="32"/>
                </a:cxn>
                <a:cxn ang="0">
                  <a:pos x="778" y="42"/>
                </a:cxn>
                <a:cxn ang="0">
                  <a:pos x="800" y="74"/>
                </a:cxn>
                <a:cxn ang="0">
                  <a:pos x="832" y="96"/>
                </a:cxn>
                <a:cxn ang="0">
                  <a:pos x="864" y="96"/>
                </a:cxn>
                <a:cxn ang="0">
                  <a:pos x="885" y="96"/>
                </a:cxn>
                <a:cxn ang="0">
                  <a:pos x="938" y="96"/>
                </a:cxn>
                <a:cxn ang="0">
                  <a:pos x="970" y="85"/>
                </a:cxn>
                <a:cxn ang="0">
                  <a:pos x="992" y="64"/>
                </a:cxn>
                <a:cxn ang="0">
                  <a:pos x="1013" y="42"/>
                </a:cxn>
                <a:cxn ang="0">
                  <a:pos x="1034" y="32"/>
                </a:cxn>
                <a:cxn ang="0">
                  <a:pos x="1077" y="74"/>
                </a:cxn>
                <a:cxn ang="0">
                  <a:pos x="1098" y="74"/>
                </a:cxn>
                <a:cxn ang="0">
                  <a:pos x="1120" y="74"/>
                </a:cxn>
                <a:cxn ang="0">
                  <a:pos x="1141" y="64"/>
                </a:cxn>
                <a:cxn ang="0">
                  <a:pos x="1162" y="53"/>
                </a:cxn>
                <a:cxn ang="0">
                  <a:pos x="1184" y="53"/>
                </a:cxn>
                <a:cxn ang="0">
                  <a:pos x="1205" y="53"/>
                </a:cxn>
                <a:cxn ang="0">
                  <a:pos x="1226" y="42"/>
                </a:cxn>
                <a:cxn ang="0">
                  <a:pos x="1248" y="42"/>
                </a:cxn>
                <a:cxn ang="0">
                  <a:pos x="1269" y="42"/>
                </a:cxn>
              </a:cxnLst>
              <a:rect l="0" t="0" r="r" b="b"/>
              <a:pathLst>
                <a:path w="1270" h="182">
                  <a:moveTo>
                    <a:pt x="0" y="53"/>
                  </a:moveTo>
                  <a:lnTo>
                    <a:pt x="21" y="64"/>
                  </a:lnTo>
                  <a:lnTo>
                    <a:pt x="53" y="64"/>
                  </a:lnTo>
                  <a:lnTo>
                    <a:pt x="74" y="64"/>
                  </a:lnTo>
                  <a:lnTo>
                    <a:pt x="96" y="64"/>
                  </a:lnTo>
                  <a:lnTo>
                    <a:pt x="128" y="85"/>
                  </a:lnTo>
                  <a:lnTo>
                    <a:pt x="149" y="106"/>
                  </a:lnTo>
                  <a:lnTo>
                    <a:pt x="181" y="128"/>
                  </a:lnTo>
                  <a:lnTo>
                    <a:pt x="202" y="149"/>
                  </a:lnTo>
                  <a:lnTo>
                    <a:pt x="224" y="149"/>
                  </a:lnTo>
                  <a:lnTo>
                    <a:pt x="245" y="149"/>
                  </a:lnTo>
                  <a:lnTo>
                    <a:pt x="266" y="149"/>
                  </a:lnTo>
                  <a:lnTo>
                    <a:pt x="277" y="128"/>
                  </a:lnTo>
                  <a:lnTo>
                    <a:pt x="298" y="128"/>
                  </a:lnTo>
                  <a:lnTo>
                    <a:pt x="320" y="128"/>
                  </a:lnTo>
                  <a:lnTo>
                    <a:pt x="341" y="149"/>
                  </a:lnTo>
                  <a:lnTo>
                    <a:pt x="362" y="170"/>
                  </a:lnTo>
                  <a:lnTo>
                    <a:pt x="394" y="181"/>
                  </a:lnTo>
                  <a:lnTo>
                    <a:pt x="416" y="181"/>
                  </a:lnTo>
                  <a:lnTo>
                    <a:pt x="448" y="160"/>
                  </a:lnTo>
                  <a:lnTo>
                    <a:pt x="469" y="138"/>
                  </a:lnTo>
                  <a:lnTo>
                    <a:pt x="490" y="96"/>
                  </a:lnTo>
                  <a:lnTo>
                    <a:pt x="522" y="74"/>
                  </a:lnTo>
                  <a:lnTo>
                    <a:pt x="544" y="64"/>
                  </a:lnTo>
                  <a:lnTo>
                    <a:pt x="544" y="85"/>
                  </a:lnTo>
                  <a:lnTo>
                    <a:pt x="565" y="96"/>
                  </a:lnTo>
                  <a:lnTo>
                    <a:pt x="586" y="117"/>
                  </a:lnTo>
                  <a:lnTo>
                    <a:pt x="618" y="117"/>
                  </a:lnTo>
                  <a:lnTo>
                    <a:pt x="629" y="96"/>
                  </a:lnTo>
                  <a:lnTo>
                    <a:pt x="661" y="64"/>
                  </a:lnTo>
                  <a:lnTo>
                    <a:pt x="682" y="42"/>
                  </a:lnTo>
                  <a:lnTo>
                    <a:pt x="704" y="21"/>
                  </a:lnTo>
                  <a:lnTo>
                    <a:pt x="725" y="0"/>
                  </a:lnTo>
                  <a:lnTo>
                    <a:pt x="746" y="0"/>
                  </a:lnTo>
                  <a:lnTo>
                    <a:pt x="757" y="32"/>
                  </a:lnTo>
                  <a:lnTo>
                    <a:pt x="778" y="42"/>
                  </a:lnTo>
                  <a:lnTo>
                    <a:pt x="800" y="74"/>
                  </a:lnTo>
                  <a:lnTo>
                    <a:pt x="832" y="96"/>
                  </a:lnTo>
                  <a:lnTo>
                    <a:pt x="864" y="96"/>
                  </a:lnTo>
                  <a:lnTo>
                    <a:pt x="885" y="96"/>
                  </a:lnTo>
                  <a:lnTo>
                    <a:pt x="938" y="96"/>
                  </a:lnTo>
                  <a:lnTo>
                    <a:pt x="970" y="85"/>
                  </a:lnTo>
                  <a:lnTo>
                    <a:pt x="992" y="64"/>
                  </a:lnTo>
                  <a:lnTo>
                    <a:pt x="1013" y="42"/>
                  </a:lnTo>
                  <a:lnTo>
                    <a:pt x="1034" y="32"/>
                  </a:lnTo>
                  <a:lnTo>
                    <a:pt x="1077" y="74"/>
                  </a:lnTo>
                  <a:lnTo>
                    <a:pt x="1098" y="74"/>
                  </a:lnTo>
                  <a:lnTo>
                    <a:pt x="1120" y="74"/>
                  </a:lnTo>
                  <a:lnTo>
                    <a:pt x="1141" y="64"/>
                  </a:lnTo>
                  <a:lnTo>
                    <a:pt x="1162" y="53"/>
                  </a:lnTo>
                  <a:lnTo>
                    <a:pt x="1184" y="53"/>
                  </a:lnTo>
                  <a:lnTo>
                    <a:pt x="1205" y="53"/>
                  </a:lnTo>
                  <a:lnTo>
                    <a:pt x="1226" y="42"/>
                  </a:lnTo>
                  <a:lnTo>
                    <a:pt x="1248" y="42"/>
                  </a:lnTo>
                  <a:lnTo>
                    <a:pt x="1269" y="42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275BDC4-EAD4-274A-8254-E6CEA3CCF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50" y="3919175"/>
              <a:ext cx="2219325" cy="7810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75"/>
                </a:cxn>
                <a:cxn ang="0">
                  <a:pos x="64" y="160"/>
                </a:cxn>
                <a:cxn ang="0">
                  <a:pos x="96" y="181"/>
                </a:cxn>
                <a:cxn ang="0">
                  <a:pos x="149" y="203"/>
                </a:cxn>
                <a:cxn ang="0">
                  <a:pos x="192" y="203"/>
                </a:cxn>
                <a:cxn ang="0">
                  <a:pos x="245" y="213"/>
                </a:cxn>
                <a:cxn ang="0">
                  <a:pos x="288" y="235"/>
                </a:cxn>
                <a:cxn ang="0">
                  <a:pos x="341" y="245"/>
                </a:cxn>
                <a:cxn ang="0">
                  <a:pos x="384" y="256"/>
                </a:cxn>
                <a:cxn ang="0">
                  <a:pos x="405" y="320"/>
                </a:cxn>
                <a:cxn ang="0">
                  <a:pos x="448" y="352"/>
                </a:cxn>
                <a:cxn ang="0">
                  <a:pos x="491" y="405"/>
                </a:cxn>
                <a:cxn ang="0">
                  <a:pos x="544" y="437"/>
                </a:cxn>
                <a:cxn ang="0">
                  <a:pos x="576" y="459"/>
                </a:cxn>
                <a:cxn ang="0">
                  <a:pos x="608" y="427"/>
                </a:cxn>
                <a:cxn ang="0">
                  <a:pos x="651" y="427"/>
                </a:cxn>
                <a:cxn ang="0">
                  <a:pos x="693" y="469"/>
                </a:cxn>
                <a:cxn ang="0">
                  <a:pos x="736" y="480"/>
                </a:cxn>
                <a:cxn ang="0">
                  <a:pos x="789" y="448"/>
                </a:cxn>
                <a:cxn ang="0">
                  <a:pos x="832" y="448"/>
                </a:cxn>
                <a:cxn ang="0">
                  <a:pos x="864" y="480"/>
                </a:cxn>
                <a:cxn ang="0">
                  <a:pos x="907" y="480"/>
                </a:cxn>
                <a:cxn ang="0">
                  <a:pos x="960" y="459"/>
                </a:cxn>
                <a:cxn ang="0">
                  <a:pos x="1003" y="480"/>
                </a:cxn>
                <a:cxn ang="0">
                  <a:pos x="1045" y="491"/>
                </a:cxn>
                <a:cxn ang="0">
                  <a:pos x="1088" y="491"/>
                </a:cxn>
                <a:cxn ang="0">
                  <a:pos x="1131" y="469"/>
                </a:cxn>
                <a:cxn ang="0">
                  <a:pos x="1195" y="469"/>
                </a:cxn>
                <a:cxn ang="0">
                  <a:pos x="1237" y="491"/>
                </a:cxn>
                <a:cxn ang="0">
                  <a:pos x="1280" y="480"/>
                </a:cxn>
                <a:cxn ang="0">
                  <a:pos x="1333" y="469"/>
                </a:cxn>
                <a:cxn ang="0">
                  <a:pos x="1376" y="448"/>
                </a:cxn>
              </a:cxnLst>
              <a:rect l="0" t="0" r="r" b="b"/>
              <a:pathLst>
                <a:path w="1398" h="492">
                  <a:moveTo>
                    <a:pt x="0" y="0"/>
                  </a:moveTo>
                  <a:lnTo>
                    <a:pt x="0" y="21"/>
                  </a:lnTo>
                  <a:lnTo>
                    <a:pt x="11" y="53"/>
                  </a:lnTo>
                  <a:lnTo>
                    <a:pt x="21" y="75"/>
                  </a:lnTo>
                  <a:lnTo>
                    <a:pt x="53" y="139"/>
                  </a:lnTo>
                  <a:lnTo>
                    <a:pt x="64" y="160"/>
                  </a:lnTo>
                  <a:lnTo>
                    <a:pt x="75" y="181"/>
                  </a:lnTo>
                  <a:lnTo>
                    <a:pt x="96" y="181"/>
                  </a:lnTo>
                  <a:lnTo>
                    <a:pt x="117" y="192"/>
                  </a:lnTo>
                  <a:lnTo>
                    <a:pt x="149" y="203"/>
                  </a:lnTo>
                  <a:lnTo>
                    <a:pt x="171" y="203"/>
                  </a:lnTo>
                  <a:lnTo>
                    <a:pt x="192" y="203"/>
                  </a:lnTo>
                  <a:lnTo>
                    <a:pt x="213" y="203"/>
                  </a:lnTo>
                  <a:lnTo>
                    <a:pt x="245" y="213"/>
                  </a:lnTo>
                  <a:lnTo>
                    <a:pt x="267" y="213"/>
                  </a:lnTo>
                  <a:lnTo>
                    <a:pt x="288" y="235"/>
                  </a:lnTo>
                  <a:lnTo>
                    <a:pt x="320" y="245"/>
                  </a:lnTo>
                  <a:lnTo>
                    <a:pt x="341" y="245"/>
                  </a:lnTo>
                  <a:lnTo>
                    <a:pt x="363" y="256"/>
                  </a:lnTo>
                  <a:lnTo>
                    <a:pt x="384" y="256"/>
                  </a:lnTo>
                  <a:lnTo>
                    <a:pt x="395" y="299"/>
                  </a:lnTo>
                  <a:lnTo>
                    <a:pt x="405" y="320"/>
                  </a:lnTo>
                  <a:lnTo>
                    <a:pt x="427" y="341"/>
                  </a:lnTo>
                  <a:lnTo>
                    <a:pt x="448" y="352"/>
                  </a:lnTo>
                  <a:lnTo>
                    <a:pt x="469" y="373"/>
                  </a:lnTo>
                  <a:lnTo>
                    <a:pt x="491" y="405"/>
                  </a:lnTo>
                  <a:lnTo>
                    <a:pt x="523" y="427"/>
                  </a:lnTo>
                  <a:lnTo>
                    <a:pt x="544" y="437"/>
                  </a:lnTo>
                  <a:lnTo>
                    <a:pt x="555" y="459"/>
                  </a:lnTo>
                  <a:lnTo>
                    <a:pt x="576" y="459"/>
                  </a:lnTo>
                  <a:lnTo>
                    <a:pt x="597" y="448"/>
                  </a:lnTo>
                  <a:lnTo>
                    <a:pt x="608" y="427"/>
                  </a:lnTo>
                  <a:lnTo>
                    <a:pt x="629" y="416"/>
                  </a:lnTo>
                  <a:lnTo>
                    <a:pt x="651" y="427"/>
                  </a:lnTo>
                  <a:lnTo>
                    <a:pt x="661" y="448"/>
                  </a:lnTo>
                  <a:lnTo>
                    <a:pt x="693" y="469"/>
                  </a:lnTo>
                  <a:lnTo>
                    <a:pt x="715" y="480"/>
                  </a:lnTo>
                  <a:lnTo>
                    <a:pt x="736" y="480"/>
                  </a:lnTo>
                  <a:lnTo>
                    <a:pt x="768" y="459"/>
                  </a:lnTo>
                  <a:lnTo>
                    <a:pt x="789" y="448"/>
                  </a:lnTo>
                  <a:lnTo>
                    <a:pt x="811" y="437"/>
                  </a:lnTo>
                  <a:lnTo>
                    <a:pt x="832" y="448"/>
                  </a:lnTo>
                  <a:lnTo>
                    <a:pt x="832" y="469"/>
                  </a:lnTo>
                  <a:lnTo>
                    <a:pt x="864" y="480"/>
                  </a:lnTo>
                  <a:lnTo>
                    <a:pt x="885" y="480"/>
                  </a:lnTo>
                  <a:lnTo>
                    <a:pt x="907" y="480"/>
                  </a:lnTo>
                  <a:lnTo>
                    <a:pt x="928" y="480"/>
                  </a:lnTo>
                  <a:lnTo>
                    <a:pt x="960" y="459"/>
                  </a:lnTo>
                  <a:lnTo>
                    <a:pt x="981" y="459"/>
                  </a:lnTo>
                  <a:lnTo>
                    <a:pt x="1003" y="480"/>
                  </a:lnTo>
                  <a:lnTo>
                    <a:pt x="1024" y="480"/>
                  </a:lnTo>
                  <a:lnTo>
                    <a:pt x="1045" y="491"/>
                  </a:lnTo>
                  <a:lnTo>
                    <a:pt x="1067" y="491"/>
                  </a:lnTo>
                  <a:lnTo>
                    <a:pt x="1088" y="491"/>
                  </a:lnTo>
                  <a:lnTo>
                    <a:pt x="1109" y="480"/>
                  </a:lnTo>
                  <a:lnTo>
                    <a:pt x="1131" y="469"/>
                  </a:lnTo>
                  <a:lnTo>
                    <a:pt x="1173" y="469"/>
                  </a:lnTo>
                  <a:lnTo>
                    <a:pt x="1195" y="469"/>
                  </a:lnTo>
                  <a:lnTo>
                    <a:pt x="1216" y="480"/>
                  </a:lnTo>
                  <a:lnTo>
                    <a:pt x="1237" y="491"/>
                  </a:lnTo>
                  <a:lnTo>
                    <a:pt x="1259" y="491"/>
                  </a:lnTo>
                  <a:lnTo>
                    <a:pt x="1280" y="480"/>
                  </a:lnTo>
                  <a:lnTo>
                    <a:pt x="1312" y="480"/>
                  </a:lnTo>
                  <a:lnTo>
                    <a:pt x="1333" y="469"/>
                  </a:lnTo>
                  <a:lnTo>
                    <a:pt x="1355" y="448"/>
                  </a:lnTo>
                  <a:lnTo>
                    <a:pt x="1376" y="448"/>
                  </a:lnTo>
                  <a:lnTo>
                    <a:pt x="1397" y="437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26135D1E-853B-9F41-A027-3EAD076A3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825" y="2900000"/>
              <a:ext cx="402132" cy="267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 • •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2BF35F3C-91CB-7A4B-881D-935D3C93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025" y="3646125"/>
              <a:ext cx="402132" cy="267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 • •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31A02653-22A2-EA44-99B3-0BB212FA0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4425588"/>
              <a:ext cx="402132" cy="267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 • •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801FE0-0802-FA4B-B621-474BCEB630E6}"/>
                </a:ext>
              </a:extLst>
            </p:cNvPr>
            <p:cNvGrpSpPr/>
            <p:nvPr/>
          </p:nvGrpSpPr>
          <p:grpSpPr>
            <a:xfrm>
              <a:off x="2474236" y="2534702"/>
              <a:ext cx="1989787" cy="521465"/>
              <a:chOff x="1946310" y="674587"/>
              <a:chExt cx="1989787" cy="521465"/>
            </a:xfrm>
          </p:grpSpPr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F81923F0-47AC-FA4D-B07E-5BA9C2773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247" y="928588"/>
                <a:ext cx="427850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∆=7</a:t>
                </a: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70272E1B-CC70-3E48-9DAB-40DC4DEFA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310" y="674587"/>
                <a:ext cx="798793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AT(p) =5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046384-0E59-7F47-83C0-EC03B4C3B3EC}"/>
                </a:ext>
              </a:extLst>
            </p:cNvPr>
            <p:cNvGrpSpPr/>
            <p:nvPr/>
          </p:nvGrpSpPr>
          <p:grpSpPr>
            <a:xfrm>
              <a:off x="2324044" y="3295510"/>
              <a:ext cx="2003588" cy="281342"/>
              <a:chOff x="1796118" y="1435395"/>
              <a:chExt cx="2003588" cy="281342"/>
            </a:xfrm>
          </p:grpSpPr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1A95B209-A98F-5E4F-9692-74437089B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856" y="1449273"/>
                <a:ext cx="427850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kern="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  <p:sp>
            <p:nvSpPr>
              <p:cNvPr id="24" name="Rectangle 22">
                <a:extLst>
                  <a:ext uri="{FF2B5EF4-FFF2-40B4-BE49-F238E27FC236}">
                    <a16:creationId xmlns:a16="http://schemas.microsoft.com/office/drawing/2014/main" id="{065B8086-434D-D348-A0C9-65A70220F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118" y="1435395"/>
                <a:ext cx="845553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AT(q)=10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55363F-BAF5-8A46-83B2-794A1DC776B5}"/>
                </a:ext>
              </a:extLst>
            </p:cNvPr>
            <p:cNvGrpSpPr/>
            <p:nvPr/>
          </p:nvGrpSpPr>
          <p:grpSpPr>
            <a:xfrm>
              <a:off x="2464877" y="3901525"/>
              <a:ext cx="1801634" cy="450776"/>
              <a:chOff x="1936951" y="2041410"/>
              <a:chExt cx="1801634" cy="450776"/>
            </a:xfrm>
          </p:grpSpPr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B1E8BBB8-1A20-3A42-A094-D1DC79845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735" y="2041410"/>
                <a:ext cx="427850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kern="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=5</a:t>
                </a: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2E79FEC4-A34A-9B49-A094-C06DC2DB5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951" y="2224722"/>
                <a:ext cx="714626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AT(r)=5</a:t>
                </a:r>
              </a:p>
            </p:txBody>
          </p:sp>
        </p:grp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4D20B962-E88E-A948-920F-37BFDAF55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3279413"/>
              <a:ext cx="705274" cy="267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AT(n)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795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2C7-ADDF-EF4A-8FC9-8EE86BE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Compute Required Arrival Time (RAT)?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517C73-DD8B-6943-BE6D-5630D8F373D0}"/>
              </a:ext>
            </a:extLst>
          </p:cNvPr>
          <p:cNvGrpSpPr/>
          <p:nvPr/>
        </p:nvGrpSpPr>
        <p:grpSpPr>
          <a:xfrm>
            <a:off x="1018719" y="1407308"/>
            <a:ext cx="10240066" cy="5097083"/>
            <a:chOff x="523942" y="778185"/>
            <a:chExt cx="8140541" cy="4052027"/>
          </a:xfrm>
        </p:grpSpPr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9DDBB60F-DDEF-A442-B0AB-E2D37E430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838" y="2945953"/>
              <a:ext cx="987614" cy="3649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</a:t>
              </a:r>
              <a:r>
                <a:rPr lang="en-US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(n)</a:t>
              </a:r>
            </a:p>
          </p:txBody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74E43111-F7FE-8A44-9645-6D21A05D76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701405" y="778185"/>
              <a:ext cx="1154552" cy="511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predecessor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paths</a:t>
              </a:r>
            </a:p>
          </p:txBody>
        </p:sp>
        <p:sp>
          <p:nvSpPr>
            <p:cNvPr id="42" name="Oval 4">
              <a:extLst>
                <a:ext uri="{FF2B5EF4-FFF2-40B4-BE49-F238E27FC236}">
                  <a16:creationId xmlns:a16="http://schemas.microsoft.com/office/drawing/2014/main" id="{2F95B646-01F9-9043-8959-65B1F1B0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51" y="1685169"/>
              <a:ext cx="500062" cy="4619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0B7EC869-592C-EE45-826D-F1F43D70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863" y="1715331"/>
              <a:ext cx="500063" cy="461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SNK</a:t>
              </a:r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8FAC8534-8A1B-4D47-A76F-A2A59CB9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913" y="1523244"/>
              <a:ext cx="419100" cy="403225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7">
              <a:extLst>
                <a:ext uri="{FF2B5EF4-FFF2-40B4-BE49-F238E27FC236}">
                  <a16:creationId xmlns:a16="http://schemas.microsoft.com/office/drawing/2014/main" id="{3C7C2831-32E7-2B4E-9A9D-0A94A9DC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13" y="931106"/>
              <a:ext cx="419100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6B7CF961-34B2-F848-A6E2-2D226E0F2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13" y="1464506"/>
              <a:ext cx="419100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47" name="Oval 9">
              <a:extLst>
                <a:ext uri="{FF2B5EF4-FFF2-40B4-BE49-F238E27FC236}">
                  <a16:creationId xmlns:a16="http://schemas.microsoft.com/office/drawing/2014/main" id="{E2278CF8-0343-2A4E-93F6-ACDABB1D4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552" y="2553203"/>
              <a:ext cx="417513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8" name="Oval 10">
              <a:extLst>
                <a:ext uri="{FF2B5EF4-FFF2-40B4-BE49-F238E27FC236}">
                  <a16:creationId xmlns:a16="http://schemas.microsoft.com/office/drawing/2014/main" id="{F252D14B-0E45-1C4C-98C5-C06093974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226" y="931106"/>
              <a:ext cx="417512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01D8C1B7-4BFF-6442-8527-1D412F815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226" y="1504696"/>
              <a:ext cx="417512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1E2658FA-2D99-F041-844C-FE004B78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140" y="2577319"/>
              <a:ext cx="417512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4089408-F67B-F241-A58B-00D8693CC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926" y="1102556"/>
              <a:ext cx="1189037" cy="593725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11" y="405"/>
                </a:cxn>
                <a:cxn ang="0">
                  <a:pos x="32" y="384"/>
                </a:cxn>
                <a:cxn ang="0">
                  <a:pos x="43" y="352"/>
                </a:cxn>
                <a:cxn ang="0">
                  <a:pos x="53" y="320"/>
                </a:cxn>
                <a:cxn ang="0">
                  <a:pos x="64" y="288"/>
                </a:cxn>
                <a:cxn ang="0">
                  <a:pos x="75" y="267"/>
                </a:cxn>
                <a:cxn ang="0">
                  <a:pos x="107" y="235"/>
                </a:cxn>
                <a:cxn ang="0">
                  <a:pos x="128" y="224"/>
                </a:cxn>
                <a:cxn ang="0">
                  <a:pos x="149" y="213"/>
                </a:cxn>
                <a:cxn ang="0">
                  <a:pos x="171" y="213"/>
                </a:cxn>
                <a:cxn ang="0">
                  <a:pos x="192" y="213"/>
                </a:cxn>
                <a:cxn ang="0">
                  <a:pos x="224" y="224"/>
                </a:cxn>
                <a:cxn ang="0">
                  <a:pos x="256" y="245"/>
                </a:cxn>
                <a:cxn ang="0">
                  <a:pos x="277" y="256"/>
                </a:cxn>
                <a:cxn ang="0">
                  <a:pos x="288" y="235"/>
                </a:cxn>
                <a:cxn ang="0">
                  <a:pos x="309" y="224"/>
                </a:cxn>
                <a:cxn ang="0">
                  <a:pos x="320" y="203"/>
                </a:cxn>
                <a:cxn ang="0">
                  <a:pos x="331" y="181"/>
                </a:cxn>
                <a:cxn ang="0">
                  <a:pos x="341" y="160"/>
                </a:cxn>
                <a:cxn ang="0">
                  <a:pos x="363" y="149"/>
                </a:cxn>
                <a:cxn ang="0">
                  <a:pos x="384" y="128"/>
                </a:cxn>
                <a:cxn ang="0">
                  <a:pos x="405" y="128"/>
                </a:cxn>
                <a:cxn ang="0">
                  <a:pos x="437" y="139"/>
                </a:cxn>
                <a:cxn ang="0">
                  <a:pos x="469" y="160"/>
                </a:cxn>
                <a:cxn ang="0">
                  <a:pos x="501" y="160"/>
                </a:cxn>
                <a:cxn ang="0">
                  <a:pos x="533" y="160"/>
                </a:cxn>
                <a:cxn ang="0">
                  <a:pos x="544" y="139"/>
                </a:cxn>
                <a:cxn ang="0">
                  <a:pos x="565" y="117"/>
                </a:cxn>
                <a:cxn ang="0">
                  <a:pos x="587" y="96"/>
                </a:cxn>
                <a:cxn ang="0">
                  <a:pos x="608" y="85"/>
                </a:cxn>
                <a:cxn ang="0">
                  <a:pos x="629" y="64"/>
                </a:cxn>
                <a:cxn ang="0">
                  <a:pos x="661" y="53"/>
                </a:cxn>
                <a:cxn ang="0">
                  <a:pos x="683" y="64"/>
                </a:cxn>
                <a:cxn ang="0">
                  <a:pos x="704" y="53"/>
                </a:cxn>
                <a:cxn ang="0">
                  <a:pos x="736" y="32"/>
                </a:cxn>
                <a:cxn ang="0">
                  <a:pos x="768" y="11"/>
                </a:cxn>
                <a:cxn ang="0">
                  <a:pos x="789" y="11"/>
                </a:cxn>
                <a:cxn ang="0">
                  <a:pos x="811" y="21"/>
                </a:cxn>
                <a:cxn ang="0">
                  <a:pos x="832" y="32"/>
                </a:cxn>
                <a:cxn ang="0">
                  <a:pos x="853" y="21"/>
                </a:cxn>
                <a:cxn ang="0">
                  <a:pos x="875" y="11"/>
                </a:cxn>
                <a:cxn ang="0">
                  <a:pos x="896" y="11"/>
                </a:cxn>
                <a:cxn ang="0">
                  <a:pos x="917" y="0"/>
                </a:cxn>
              </a:cxnLst>
              <a:rect l="0" t="0" r="r" b="b"/>
              <a:pathLst>
                <a:path w="918" h="428">
                  <a:moveTo>
                    <a:pt x="0" y="427"/>
                  </a:moveTo>
                  <a:lnTo>
                    <a:pt x="11" y="405"/>
                  </a:lnTo>
                  <a:lnTo>
                    <a:pt x="32" y="384"/>
                  </a:lnTo>
                  <a:lnTo>
                    <a:pt x="43" y="352"/>
                  </a:lnTo>
                  <a:lnTo>
                    <a:pt x="53" y="320"/>
                  </a:lnTo>
                  <a:lnTo>
                    <a:pt x="64" y="288"/>
                  </a:lnTo>
                  <a:lnTo>
                    <a:pt x="75" y="267"/>
                  </a:lnTo>
                  <a:lnTo>
                    <a:pt x="107" y="235"/>
                  </a:lnTo>
                  <a:lnTo>
                    <a:pt x="128" y="224"/>
                  </a:lnTo>
                  <a:lnTo>
                    <a:pt x="149" y="213"/>
                  </a:lnTo>
                  <a:lnTo>
                    <a:pt x="171" y="213"/>
                  </a:lnTo>
                  <a:lnTo>
                    <a:pt x="192" y="213"/>
                  </a:lnTo>
                  <a:lnTo>
                    <a:pt x="224" y="224"/>
                  </a:lnTo>
                  <a:lnTo>
                    <a:pt x="256" y="245"/>
                  </a:lnTo>
                  <a:lnTo>
                    <a:pt x="277" y="256"/>
                  </a:lnTo>
                  <a:lnTo>
                    <a:pt x="288" y="235"/>
                  </a:lnTo>
                  <a:lnTo>
                    <a:pt x="309" y="224"/>
                  </a:lnTo>
                  <a:lnTo>
                    <a:pt x="320" y="203"/>
                  </a:lnTo>
                  <a:lnTo>
                    <a:pt x="331" y="181"/>
                  </a:lnTo>
                  <a:lnTo>
                    <a:pt x="341" y="160"/>
                  </a:lnTo>
                  <a:lnTo>
                    <a:pt x="363" y="149"/>
                  </a:lnTo>
                  <a:lnTo>
                    <a:pt x="384" y="128"/>
                  </a:lnTo>
                  <a:lnTo>
                    <a:pt x="405" y="128"/>
                  </a:lnTo>
                  <a:lnTo>
                    <a:pt x="437" y="139"/>
                  </a:lnTo>
                  <a:lnTo>
                    <a:pt x="469" y="160"/>
                  </a:lnTo>
                  <a:lnTo>
                    <a:pt x="501" y="160"/>
                  </a:lnTo>
                  <a:lnTo>
                    <a:pt x="533" y="160"/>
                  </a:lnTo>
                  <a:lnTo>
                    <a:pt x="544" y="139"/>
                  </a:lnTo>
                  <a:lnTo>
                    <a:pt x="565" y="117"/>
                  </a:lnTo>
                  <a:lnTo>
                    <a:pt x="587" y="96"/>
                  </a:lnTo>
                  <a:lnTo>
                    <a:pt x="608" y="85"/>
                  </a:lnTo>
                  <a:lnTo>
                    <a:pt x="629" y="64"/>
                  </a:lnTo>
                  <a:lnTo>
                    <a:pt x="661" y="53"/>
                  </a:lnTo>
                  <a:lnTo>
                    <a:pt x="683" y="64"/>
                  </a:lnTo>
                  <a:lnTo>
                    <a:pt x="704" y="53"/>
                  </a:lnTo>
                  <a:lnTo>
                    <a:pt x="736" y="32"/>
                  </a:lnTo>
                  <a:lnTo>
                    <a:pt x="768" y="11"/>
                  </a:lnTo>
                  <a:lnTo>
                    <a:pt x="789" y="11"/>
                  </a:lnTo>
                  <a:lnTo>
                    <a:pt x="811" y="21"/>
                  </a:lnTo>
                  <a:lnTo>
                    <a:pt x="832" y="32"/>
                  </a:lnTo>
                  <a:lnTo>
                    <a:pt x="853" y="21"/>
                  </a:lnTo>
                  <a:lnTo>
                    <a:pt x="875" y="11"/>
                  </a:lnTo>
                  <a:lnTo>
                    <a:pt x="896" y="11"/>
                  </a:lnTo>
                  <a:lnTo>
                    <a:pt x="917" y="0"/>
                  </a:lnTo>
                </a:path>
              </a:pathLst>
            </a:cu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515DCA4-3B5E-8E48-A5B3-B6368EABC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763" y="1605794"/>
              <a:ext cx="1079500" cy="268287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2" y="192"/>
                </a:cxn>
                <a:cxn ang="0">
                  <a:pos x="64" y="192"/>
                </a:cxn>
                <a:cxn ang="0">
                  <a:pos x="85" y="181"/>
                </a:cxn>
                <a:cxn ang="0">
                  <a:pos x="96" y="160"/>
                </a:cxn>
                <a:cxn ang="0">
                  <a:pos x="117" y="138"/>
                </a:cxn>
                <a:cxn ang="0">
                  <a:pos x="138" y="117"/>
                </a:cxn>
                <a:cxn ang="0">
                  <a:pos x="170" y="106"/>
                </a:cxn>
                <a:cxn ang="0">
                  <a:pos x="192" y="96"/>
                </a:cxn>
                <a:cxn ang="0">
                  <a:pos x="213" y="106"/>
                </a:cxn>
                <a:cxn ang="0">
                  <a:pos x="245" y="128"/>
                </a:cxn>
                <a:cxn ang="0">
                  <a:pos x="266" y="138"/>
                </a:cxn>
                <a:cxn ang="0">
                  <a:pos x="288" y="138"/>
                </a:cxn>
                <a:cxn ang="0">
                  <a:pos x="309" y="138"/>
                </a:cxn>
                <a:cxn ang="0">
                  <a:pos x="330" y="117"/>
                </a:cxn>
                <a:cxn ang="0">
                  <a:pos x="362" y="96"/>
                </a:cxn>
                <a:cxn ang="0">
                  <a:pos x="384" y="74"/>
                </a:cxn>
                <a:cxn ang="0">
                  <a:pos x="416" y="64"/>
                </a:cxn>
                <a:cxn ang="0">
                  <a:pos x="437" y="42"/>
                </a:cxn>
                <a:cxn ang="0">
                  <a:pos x="458" y="32"/>
                </a:cxn>
                <a:cxn ang="0">
                  <a:pos x="469" y="53"/>
                </a:cxn>
                <a:cxn ang="0">
                  <a:pos x="501" y="64"/>
                </a:cxn>
                <a:cxn ang="0">
                  <a:pos x="533" y="74"/>
                </a:cxn>
                <a:cxn ang="0">
                  <a:pos x="554" y="74"/>
                </a:cxn>
                <a:cxn ang="0">
                  <a:pos x="576" y="64"/>
                </a:cxn>
                <a:cxn ang="0">
                  <a:pos x="586" y="42"/>
                </a:cxn>
                <a:cxn ang="0">
                  <a:pos x="618" y="32"/>
                </a:cxn>
                <a:cxn ang="0">
                  <a:pos x="640" y="21"/>
                </a:cxn>
                <a:cxn ang="0">
                  <a:pos x="672" y="0"/>
                </a:cxn>
                <a:cxn ang="0">
                  <a:pos x="693" y="0"/>
                </a:cxn>
                <a:cxn ang="0">
                  <a:pos x="714" y="10"/>
                </a:cxn>
                <a:cxn ang="0">
                  <a:pos x="736" y="21"/>
                </a:cxn>
                <a:cxn ang="0">
                  <a:pos x="746" y="42"/>
                </a:cxn>
                <a:cxn ang="0">
                  <a:pos x="768" y="53"/>
                </a:cxn>
                <a:cxn ang="0">
                  <a:pos x="789" y="64"/>
                </a:cxn>
                <a:cxn ang="0">
                  <a:pos x="800" y="42"/>
                </a:cxn>
                <a:cxn ang="0">
                  <a:pos x="821" y="32"/>
                </a:cxn>
                <a:cxn ang="0">
                  <a:pos x="832" y="10"/>
                </a:cxn>
              </a:cxnLst>
              <a:rect l="0" t="0" r="r" b="b"/>
              <a:pathLst>
                <a:path w="833" h="193">
                  <a:moveTo>
                    <a:pt x="0" y="181"/>
                  </a:moveTo>
                  <a:lnTo>
                    <a:pt x="42" y="192"/>
                  </a:lnTo>
                  <a:lnTo>
                    <a:pt x="64" y="192"/>
                  </a:lnTo>
                  <a:lnTo>
                    <a:pt x="85" y="181"/>
                  </a:lnTo>
                  <a:lnTo>
                    <a:pt x="96" y="160"/>
                  </a:lnTo>
                  <a:lnTo>
                    <a:pt x="117" y="138"/>
                  </a:lnTo>
                  <a:lnTo>
                    <a:pt x="138" y="117"/>
                  </a:lnTo>
                  <a:lnTo>
                    <a:pt x="170" y="106"/>
                  </a:lnTo>
                  <a:lnTo>
                    <a:pt x="192" y="96"/>
                  </a:lnTo>
                  <a:lnTo>
                    <a:pt x="213" y="106"/>
                  </a:lnTo>
                  <a:lnTo>
                    <a:pt x="245" y="128"/>
                  </a:lnTo>
                  <a:lnTo>
                    <a:pt x="266" y="138"/>
                  </a:lnTo>
                  <a:lnTo>
                    <a:pt x="288" y="138"/>
                  </a:lnTo>
                  <a:lnTo>
                    <a:pt x="309" y="138"/>
                  </a:lnTo>
                  <a:lnTo>
                    <a:pt x="330" y="117"/>
                  </a:lnTo>
                  <a:lnTo>
                    <a:pt x="362" y="96"/>
                  </a:lnTo>
                  <a:lnTo>
                    <a:pt x="384" y="74"/>
                  </a:lnTo>
                  <a:lnTo>
                    <a:pt x="416" y="64"/>
                  </a:lnTo>
                  <a:lnTo>
                    <a:pt x="437" y="42"/>
                  </a:lnTo>
                  <a:lnTo>
                    <a:pt x="458" y="32"/>
                  </a:lnTo>
                  <a:lnTo>
                    <a:pt x="469" y="53"/>
                  </a:lnTo>
                  <a:lnTo>
                    <a:pt x="501" y="64"/>
                  </a:lnTo>
                  <a:lnTo>
                    <a:pt x="533" y="74"/>
                  </a:lnTo>
                  <a:lnTo>
                    <a:pt x="554" y="74"/>
                  </a:lnTo>
                  <a:lnTo>
                    <a:pt x="576" y="64"/>
                  </a:lnTo>
                  <a:lnTo>
                    <a:pt x="586" y="42"/>
                  </a:lnTo>
                  <a:lnTo>
                    <a:pt x="618" y="32"/>
                  </a:lnTo>
                  <a:lnTo>
                    <a:pt x="640" y="21"/>
                  </a:lnTo>
                  <a:lnTo>
                    <a:pt x="672" y="0"/>
                  </a:lnTo>
                  <a:lnTo>
                    <a:pt x="693" y="0"/>
                  </a:lnTo>
                  <a:lnTo>
                    <a:pt x="714" y="10"/>
                  </a:lnTo>
                  <a:lnTo>
                    <a:pt x="736" y="21"/>
                  </a:lnTo>
                  <a:lnTo>
                    <a:pt x="746" y="42"/>
                  </a:lnTo>
                  <a:lnTo>
                    <a:pt x="768" y="53"/>
                  </a:lnTo>
                  <a:lnTo>
                    <a:pt x="789" y="64"/>
                  </a:lnTo>
                  <a:lnTo>
                    <a:pt x="800" y="42"/>
                  </a:lnTo>
                  <a:lnTo>
                    <a:pt x="821" y="32"/>
                  </a:lnTo>
                  <a:lnTo>
                    <a:pt x="832" y="10"/>
                  </a:lnTo>
                </a:path>
              </a:pathLst>
            </a:cu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2C73E107-9934-A440-AA2E-B1BEFB959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01" y="2139194"/>
              <a:ext cx="1155778" cy="6099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1"/>
                </a:cxn>
                <a:cxn ang="0">
                  <a:pos x="21" y="42"/>
                </a:cxn>
                <a:cxn ang="0">
                  <a:pos x="32" y="74"/>
                </a:cxn>
                <a:cxn ang="0">
                  <a:pos x="43" y="106"/>
                </a:cxn>
                <a:cxn ang="0">
                  <a:pos x="75" y="128"/>
                </a:cxn>
                <a:cxn ang="0">
                  <a:pos x="117" y="117"/>
                </a:cxn>
                <a:cxn ang="0">
                  <a:pos x="139" y="117"/>
                </a:cxn>
                <a:cxn ang="0">
                  <a:pos x="160" y="117"/>
                </a:cxn>
                <a:cxn ang="0">
                  <a:pos x="181" y="138"/>
                </a:cxn>
                <a:cxn ang="0">
                  <a:pos x="203" y="160"/>
                </a:cxn>
                <a:cxn ang="0">
                  <a:pos x="213" y="181"/>
                </a:cxn>
                <a:cxn ang="0">
                  <a:pos x="224" y="202"/>
                </a:cxn>
                <a:cxn ang="0">
                  <a:pos x="235" y="224"/>
                </a:cxn>
                <a:cxn ang="0">
                  <a:pos x="256" y="234"/>
                </a:cxn>
                <a:cxn ang="0">
                  <a:pos x="277" y="234"/>
                </a:cxn>
                <a:cxn ang="0">
                  <a:pos x="309" y="234"/>
                </a:cxn>
                <a:cxn ang="0">
                  <a:pos x="341" y="234"/>
                </a:cxn>
                <a:cxn ang="0">
                  <a:pos x="363" y="256"/>
                </a:cxn>
                <a:cxn ang="0">
                  <a:pos x="395" y="266"/>
                </a:cxn>
                <a:cxn ang="0">
                  <a:pos x="405" y="288"/>
                </a:cxn>
                <a:cxn ang="0">
                  <a:pos x="427" y="309"/>
                </a:cxn>
                <a:cxn ang="0">
                  <a:pos x="437" y="330"/>
                </a:cxn>
                <a:cxn ang="0">
                  <a:pos x="459" y="341"/>
                </a:cxn>
                <a:cxn ang="0">
                  <a:pos x="491" y="341"/>
                </a:cxn>
                <a:cxn ang="0">
                  <a:pos x="512" y="341"/>
                </a:cxn>
                <a:cxn ang="0">
                  <a:pos x="533" y="352"/>
                </a:cxn>
                <a:cxn ang="0">
                  <a:pos x="544" y="373"/>
                </a:cxn>
                <a:cxn ang="0">
                  <a:pos x="576" y="394"/>
                </a:cxn>
                <a:cxn ang="0">
                  <a:pos x="587" y="416"/>
                </a:cxn>
                <a:cxn ang="0">
                  <a:pos x="608" y="426"/>
                </a:cxn>
                <a:cxn ang="0">
                  <a:pos x="651" y="437"/>
                </a:cxn>
                <a:cxn ang="0">
                  <a:pos x="672" y="437"/>
                </a:cxn>
                <a:cxn ang="0">
                  <a:pos x="693" y="437"/>
                </a:cxn>
                <a:cxn ang="0">
                  <a:pos x="715" y="437"/>
                </a:cxn>
                <a:cxn ang="0">
                  <a:pos x="725" y="458"/>
                </a:cxn>
                <a:cxn ang="0">
                  <a:pos x="747" y="480"/>
                </a:cxn>
                <a:cxn ang="0">
                  <a:pos x="768" y="490"/>
                </a:cxn>
                <a:cxn ang="0">
                  <a:pos x="789" y="490"/>
                </a:cxn>
                <a:cxn ang="0">
                  <a:pos x="811" y="512"/>
                </a:cxn>
                <a:cxn ang="0">
                  <a:pos x="832" y="522"/>
                </a:cxn>
                <a:cxn ang="0">
                  <a:pos x="843" y="544"/>
                </a:cxn>
                <a:cxn ang="0">
                  <a:pos x="864" y="554"/>
                </a:cxn>
              </a:cxnLst>
              <a:rect l="0" t="0" r="r" b="b"/>
              <a:pathLst>
                <a:path w="865" h="555">
                  <a:moveTo>
                    <a:pt x="0" y="0"/>
                  </a:moveTo>
                  <a:lnTo>
                    <a:pt x="11" y="21"/>
                  </a:lnTo>
                  <a:lnTo>
                    <a:pt x="21" y="42"/>
                  </a:lnTo>
                  <a:lnTo>
                    <a:pt x="32" y="74"/>
                  </a:lnTo>
                  <a:lnTo>
                    <a:pt x="43" y="106"/>
                  </a:lnTo>
                  <a:lnTo>
                    <a:pt x="75" y="128"/>
                  </a:lnTo>
                  <a:lnTo>
                    <a:pt x="117" y="117"/>
                  </a:lnTo>
                  <a:lnTo>
                    <a:pt x="139" y="117"/>
                  </a:lnTo>
                  <a:lnTo>
                    <a:pt x="160" y="117"/>
                  </a:lnTo>
                  <a:lnTo>
                    <a:pt x="181" y="138"/>
                  </a:lnTo>
                  <a:lnTo>
                    <a:pt x="203" y="160"/>
                  </a:lnTo>
                  <a:lnTo>
                    <a:pt x="213" y="181"/>
                  </a:lnTo>
                  <a:lnTo>
                    <a:pt x="224" y="202"/>
                  </a:lnTo>
                  <a:lnTo>
                    <a:pt x="235" y="224"/>
                  </a:lnTo>
                  <a:lnTo>
                    <a:pt x="256" y="234"/>
                  </a:lnTo>
                  <a:lnTo>
                    <a:pt x="277" y="234"/>
                  </a:lnTo>
                  <a:lnTo>
                    <a:pt x="309" y="234"/>
                  </a:lnTo>
                  <a:lnTo>
                    <a:pt x="341" y="234"/>
                  </a:lnTo>
                  <a:lnTo>
                    <a:pt x="363" y="256"/>
                  </a:lnTo>
                  <a:lnTo>
                    <a:pt x="395" y="266"/>
                  </a:lnTo>
                  <a:lnTo>
                    <a:pt x="405" y="288"/>
                  </a:lnTo>
                  <a:lnTo>
                    <a:pt x="427" y="309"/>
                  </a:lnTo>
                  <a:lnTo>
                    <a:pt x="437" y="330"/>
                  </a:lnTo>
                  <a:lnTo>
                    <a:pt x="459" y="341"/>
                  </a:lnTo>
                  <a:lnTo>
                    <a:pt x="491" y="341"/>
                  </a:lnTo>
                  <a:lnTo>
                    <a:pt x="512" y="341"/>
                  </a:lnTo>
                  <a:lnTo>
                    <a:pt x="533" y="352"/>
                  </a:lnTo>
                  <a:lnTo>
                    <a:pt x="544" y="373"/>
                  </a:lnTo>
                  <a:lnTo>
                    <a:pt x="576" y="394"/>
                  </a:lnTo>
                  <a:lnTo>
                    <a:pt x="587" y="416"/>
                  </a:lnTo>
                  <a:lnTo>
                    <a:pt x="608" y="426"/>
                  </a:lnTo>
                  <a:lnTo>
                    <a:pt x="651" y="437"/>
                  </a:lnTo>
                  <a:lnTo>
                    <a:pt x="672" y="437"/>
                  </a:lnTo>
                  <a:lnTo>
                    <a:pt x="693" y="437"/>
                  </a:lnTo>
                  <a:lnTo>
                    <a:pt x="715" y="437"/>
                  </a:lnTo>
                  <a:lnTo>
                    <a:pt x="725" y="458"/>
                  </a:lnTo>
                  <a:lnTo>
                    <a:pt x="747" y="480"/>
                  </a:lnTo>
                  <a:lnTo>
                    <a:pt x="768" y="490"/>
                  </a:lnTo>
                  <a:lnTo>
                    <a:pt x="789" y="490"/>
                  </a:lnTo>
                  <a:lnTo>
                    <a:pt x="811" y="512"/>
                  </a:lnTo>
                  <a:lnTo>
                    <a:pt x="832" y="522"/>
                  </a:lnTo>
                  <a:lnTo>
                    <a:pt x="843" y="544"/>
                  </a:lnTo>
                  <a:lnTo>
                    <a:pt x="864" y="554"/>
                  </a:lnTo>
                </a:path>
              </a:pathLst>
            </a:cu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7A6CC59-94F9-8F4C-AE16-FE3035535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376" y="1177169"/>
              <a:ext cx="1425575" cy="62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32"/>
                </a:cxn>
                <a:cxn ang="0">
                  <a:pos x="53" y="54"/>
                </a:cxn>
                <a:cxn ang="0">
                  <a:pos x="96" y="86"/>
                </a:cxn>
                <a:cxn ang="0">
                  <a:pos x="117" y="86"/>
                </a:cxn>
                <a:cxn ang="0">
                  <a:pos x="139" y="107"/>
                </a:cxn>
                <a:cxn ang="0">
                  <a:pos x="160" y="107"/>
                </a:cxn>
                <a:cxn ang="0">
                  <a:pos x="203" y="107"/>
                </a:cxn>
                <a:cxn ang="0">
                  <a:pos x="245" y="86"/>
                </a:cxn>
                <a:cxn ang="0">
                  <a:pos x="288" y="86"/>
                </a:cxn>
                <a:cxn ang="0">
                  <a:pos x="320" y="75"/>
                </a:cxn>
                <a:cxn ang="0">
                  <a:pos x="341" y="75"/>
                </a:cxn>
                <a:cxn ang="0">
                  <a:pos x="363" y="75"/>
                </a:cxn>
                <a:cxn ang="0">
                  <a:pos x="395" y="75"/>
                </a:cxn>
                <a:cxn ang="0">
                  <a:pos x="405" y="96"/>
                </a:cxn>
                <a:cxn ang="0">
                  <a:pos x="416" y="118"/>
                </a:cxn>
                <a:cxn ang="0">
                  <a:pos x="448" y="128"/>
                </a:cxn>
                <a:cxn ang="0">
                  <a:pos x="469" y="150"/>
                </a:cxn>
                <a:cxn ang="0">
                  <a:pos x="491" y="171"/>
                </a:cxn>
                <a:cxn ang="0">
                  <a:pos x="523" y="171"/>
                </a:cxn>
                <a:cxn ang="0">
                  <a:pos x="555" y="171"/>
                </a:cxn>
                <a:cxn ang="0">
                  <a:pos x="587" y="160"/>
                </a:cxn>
                <a:cxn ang="0">
                  <a:pos x="608" y="160"/>
                </a:cxn>
                <a:cxn ang="0">
                  <a:pos x="640" y="160"/>
                </a:cxn>
                <a:cxn ang="0">
                  <a:pos x="672" y="171"/>
                </a:cxn>
                <a:cxn ang="0">
                  <a:pos x="704" y="192"/>
                </a:cxn>
                <a:cxn ang="0">
                  <a:pos x="725" y="214"/>
                </a:cxn>
                <a:cxn ang="0">
                  <a:pos x="736" y="235"/>
                </a:cxn>
                <a:cxn ang="0">
                  <a:pos x="757" y="246"/>
                </a:cxn>
                <a:cxn ang="0">
                  <a:pos x="779" y="278"/>
                </a:cxn>
                <a:cxn ang="0">
                  <a:pos x="789" y="299"/>
                </a:cxn>
                <a:cxn ang="0">
                  <a:pos x="811" y="310"/>
                </a:cxn>
                <a:cxn ang="0">
                  <a:pos x="832" y="331"/>
                </a:cxn>
                <a:cxn ang="0">
                  <a:pos x="853" y="331"/>
                </a:cxn>
                <a:cxn ang="0">
                  <a:pos x="907" y="320"/>
                </a:cxn>
                <a:cxn ang="0">
                  <a:pos x="949" y="320"/>
                </a:cxn>
                <a:cxn ang="0">
                  <a:pos x="971" y="342"/>
                </a:cxn>
                <a:cxn ang="0">
                  <a:pos x="992" y="352"/>
                </a:cxn>
                <a:cxn ang="0">
                  <a:pos x="1024" y="395"/>
                </a:cxn>
                <a:cxn ang="0">
                  <a:pos x="1045" y="416"/>
                </a:cxn>
                <a:cxn ang="0">
                  <a:pos x="1067" y="416"/>
                </a:cxn>
                <a:cxn ang="0">
                  <a:pos x="1077" y="438"/>
                </a:cxn>
                <a:cxn ang="0">
                  <a:pos x="1099" y="448"/>
                </a:cxn>
              </a:cxnLst>
              <a:rect l="0" t="0" r="r" b="b"/>
              <a:pathLst>
                <a:path w="1100" h="449">
                  <a:moveTo>
                    <a:pt x="0" y="0"/>
                  </a:moveTo>
                  <a:lnTo>
                    <a:pt x="43" y="32"/>
                  </a:lnTo>
                  <a:lnTo>
                    <a:pt x="53" y="54"/>
                  </a:lnTo>
                  <a:lnTo>
                    <a:pt x="96" y="86"/>
                  </a:lnTo>
                  <a:lnTo>
                    <a:pt x="117" y="86"/>
                  </a:lnTo>
                  <a:lnTo>
                    <a:pt x="139" y="107"/>
                  </a:lnTo>
                  <a:lnTo>
                    <a:pt x="160" y="107"/>
                  </a:lnTo>
                  <a:lnTo>
                    <a:pt x="203" y="107"/>
                  </a:lnTo>
                  <a:lnTo>
                    <a:pt x="245" y="86"/>
                  </a:lnTo>
                  <a:lnTo>
                    <a:pt x="288" y="86"/>
                  </a:lnTo>
                  <a:lnTo>
                    <a:pt x="320" y="75"/>
                  </a:lnTo>
                  <a:lnTo>
                    <a:pt x="341" y="75"/>
                  </a:lnTo>
                  <a:lnTo>
                    <a:pt x="363" y="75"/>
                  </a:lnTo>
                  <a:lnTo>
                    <a:pt x="395" y="75"/>
                  </a:lnTo>
                  <a:lnTo>
                    <a:pt x="405" y="96"/>
                  </a:lnTo>
                  <a:lnTo>
                    <a:pt x="416" y="118"/>
                  </a:lnTo>
                  <a:lnTo>
                    <a:pt x="448" y="128"/>
                  </a:lnTo>
                  <a:lnTo>
                    <a:pt x="469" y="150"/>
                  </a:lnTo>
                  <a:lnTo>
                    <a:pt x="491" y="171"/>
                  </a:lnTo>
                  <a:lnTo>
                    <a:pt x="523" y="171"/>
                  </a:lnTo>
                  <a:lnTo>
                    <a:pt x="555" y="171"/>
                  </a:lnTo>
                  <a:lnTo>
                    <a:pt x="587" y="160"/>
                  </a:lnTo>
                  <a:lnTo>
                    <a:pt x="608" y="160"/>
                  </a:lnTo>
                  <a:lnTo>
                    <a:pt x="640" y="160"/>
                  </a:lnTo>
                  <a:lnTo>
                    <a:pt x="672" y="171"/>
                  </a:lnTo>
                  <a:lnTo>
                    <a:pt x="704" y="192"/>
                  </a:lnTo>
                  <a:lnTo>
                    <a:pt x="725" y="214"/>
                  </a:lnTo>
                  <a:lnTo>
                    <a:pt x="736" y="235"/>
                  </a:lnTo>
                  <a:lnTo>
                    <a:pt x="757" y="246"/>
                  </a:lnTo>
                  <a:lnTo>
                    <a:pt x="779" y="278"/>
                  </a:lnTo>
                  <a:lnTo>
                    <a:pt x="789" y="299"/>
                  </a:lnTo>
                  <a:lnTo>
                    <a:pt x="811" y="310"/>
                  </a:lnTo>
                  <a:lnTo>
                    <a:pt x="832" y="331"/>
                  </a:lnTo>
                  <a:lnTo>
                    <a:pt x="853" y="331"/>
                  </a:lnTo>
                  <a:lnTo>
                    <a:pt x="907" y="320"/>
                  </a:lnTo>
                  <a:lnTo>
                    <a:pt x="949" y="320"/>
                  </a:lnTo>
                  <a:lnTo>
                    <a:pt x="971" y="342"/>
                  </a:lnTo>
                  <a:lnTo>
                    <a:pt x="992" y="352"/>
                  </a:lnTo>
                  <a:lnTo>
                    <a:pt x="1024" y="395"/>
                  </a:lnTo>
                  <a:lnTo>
                    <a:pt x="1045" y="416"/>
                  </a:lnTo>
                  <a:lnTo>
                    <a:pt x="1067" y="416"/>
                  </a:lnTo>
                  <a:lnTo>
                    <a:pt x="1077" y="438"/>
                  </a:lnTo>
                  <a:lnTo>
                    <a:pt x="1099" y="448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D8BD0AE-3318-6F45-B6CC-510BBF77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0663" y="1680406"/>
              <a:ext cx="1327150" cy="282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53" y="32"/>
                </a:cxn>
                <a:cxn ang="0">
                  <a:pos x="106" y="43"/>
                </a:cxn>
                <a:cxn ang="0">
                  <a:pos x="160" y="75"/>
                </a:cxn>
                <a:cxn ang="0">
                  <a:pos x="213" y="96"/>
                </a:cxn>
                <a:cxn ang="0">
                  <a:pos x="256" y="107"/>
                </a:cxn>
                <a:cxn ang="0">
                  <a:pos x="288" y="107"/>
                </a:cxn>
                <a:cxn ang="0">
                  <a:pos x="309" y="107"/>
                </a:cxn>
                <a:cxn ang="0">
                  <a:pos x="330" y="107"/>
                </a:cxn>
                <a:cxn ang="0">
                  <a:pos x="352" y="107"/>
                </a:cxn>
                <a:cxn ang="0">
                  <a:pos x="373" y="107"/>
                </a:cxn>
                <a:cxn ang="0">
                  <a:pos x="394" y="139"/>
                </a:cxn>
                <a:cxn ang="0">
                  <a:pos x="426" y="139"/>
                </a:cxn>
                <a:cxn ang="0">
                  <a:pos x="448" y="149"/>
                </a:cxn>
                <a:cxn ang="0">
                  <a:pos x="480" y="171"/>
                </a:cxn>
                <a:cxn ang="0">
                  <a:pos x="512" y="171"/>
                </a:cxn>
                <a:cxn ang="0">
                  <a:pos x="533" y="149"/>
                </a:cxn>
                <a:cxn ang="0">
                  <a:pos x="576" y="128"/>
                </a:cxn>
                <a:cxn ang="0">
                  <a:pos x="597" y="128"/>
                </a:cxn>
                <a:cxn ang="0">
                  <a:pos x="618" y="117"/>
                </a:cxn>
                <a:cxn ang="0">
                  <a:pos x="640" y="117"/>
                </a:cxn>
                <a:cxn ang="0">
                  <a:pos x="672" y="139"/>
                </a:cxn>
                <a:cxn ang="0">
                  <a:pos x="693" y="149"/>
                </a:cxn>
                <a:cxn ang="0">
                  <a:pos x="714" y="139"/>
                </a:cxn>
                <a:cxn ang="0">
                  <a:pos x="736" y="139"/>
                </a:cxn>
                <a:cxn ang="0">
                  <a:pos x="768" y="139"/>
                </a:cxn>
                <a:cxn ang="0">
                  <a:pos x="800" y="139"/>
                </a:cxn>
                <a:cxn ang="0">
                  <a:pos x="821" y="149"/>
                </a:cxn>
                <a:cxn ang="0">
                  <a:pos x="853" y="149"/>
                </a:cxn>
                <a:cxn ang="0">
                  <a:pos x="874" y="149"/>
                </a:cxn>
                <a:cxn ang="0">
                  <a:pos x="906" y="149"/>
                </a:cxn>
                <a:cxn ang="0">
                  <a:pos x="928" y="160"/>
                </a:cxn>
                <a:cxn ang="0">
                  <a:pos x="949" y="181"/>
                </a:cxn>
                <a:cxn ang="0">
                  <a:pos x="981" y="192"/>
                </a:cxn>
                <a:cxn ang="0">
                  <a:pos x="1002" y="203"/>
                </a:cxn>
                <a:cxn ang="0">
                  <a:pos x="1024" y="203"/>
                </a:cxn>
              </a:cxnLst>
              <a:rect l="0" t="0" r="r" b="b"/>
              <a:pathLst>
                <a:path w="1025" h="204">
                  <a:moveTo>
                    <a:pt x="0" y="0"/>
                  </a:moveTo>
                  <a:lnTo>
                    <a:pt x="21" y="11"/>
                  </a:lnTo>
                  <a:lnTo>
                    <a:pt x="53" y="32"/>
                  </a:lnTo>
                  <a:lnTo>
                    <a:pt x="106" y="43"/>
                  </a:lnTo>
                  <a:lnTo>
                    <a:pt x="160" y="75"/>
                  </a:lnTo>
                  <a:lnTo>
                    <a:pt x="213" y="96"/>
                  </a:lnTo>
                  <a:lnTo>
                    <a:pt x="256" y="107"/>
                  </a:lnTo>
                  <a:lnTo>
                    <a:pt x="288" y="107"/>
                  </a:lnTo>
                  <a:lnTo>
                    <a:pt x="309" y="107"/>
                  </a:lnTo>
                  <a:lnTo>
                    <a:pt x="330" y="107"/>
                  </a:lnTo>
                  <a:lnTo>
                    <a:pt x="352" y="107"/>
                  </a:lnTo>
                  <a:lnTo>
                    <a:pt x="373" y="107"/>
                  </a:lnTo>
                  <a:lnTo>
                    <a:pt x="394" y="139"/>
                  </a:lnTo>
                  <a:lnTo>
                    <a:pt x="426" y="139"/>
                  </a:lnTo>
                  <a:lnTo>
                    <a:pt x="448" y="149"/>
                  </a:lnTo>
                  <a:lnTo>
                    <a:pt x="480" y="171"/>
                  </a:lnTo>
                  <a:lnTo>
                    <a:pt x="512" y="171"/>
                  </a:lnTo>
                  <a:lnTo>
                    <a:pt x="533" y="149"/>
                  </a:lnTo>
                  <a:lnTo>
                    <a:pt x="576" y="128"/>
                  </a:lnTo>
                  <a:lnTo>
                    <a:pt x="597" y="128"/>
                  </a:lnTo>
                  <a:lnTo>
                    <a:pt x="618" y="117"/>
                  </a:lnTo>
                  <a:lnTo>
                    <a:pt x="640" y="117"/>
                  </a:lnTo>
                  <a:lnTo>
                    <a:pt x="672" y="139"/>
                  </a:lnTo>
                  <a:lnTo>
                    <a:pt x="693" y="149"/>
                  </a:lnTo>
                  <a:lnTo>
                    <a:pt x="714" y="139"/>
                  </a:lnTo>
                  <a:lnTo>
                    <a:pt x="736" y="139"/>
                  </a:lnTo>
                  <a:lnTo>
                    <a:pt x="768" y="139"/>
                  </a:lnTo>
                  <a:lnTo>
                    <a:pt x="800" y="139"/>
                  </a:lnTo>
                  <a:lnTo>
                    <a:pt x="821" y="149"/>
                  </a:lnTo>
                  <a:lnTo>
                    <a:pt x="853" y="149"/>
                  </a:lnTo>
                  <a:lnTo>
                    <a:pt x="874" y="149"/>
                  </a:lnTo>
                  <a:lnTo>
                    <a:pt x="906" y="149"/>
                  </a:lnTo>
                  <a:lnTo>
                    <a:pt x="928" y="160"/>
                  </a:lnTo>
                  <a:lnTo>
                    <a:pt x="949" y="181"/>
                  </a:lnTo>
                  <a:lnTo>
                    <a:pt x="981" y="192"/>
                  </a:lnTo>
                  <a:lnTo>
                    <a:pt x="1002" y="203"/>
                  </a:lnTo>
                  <a:lnTo>
                    <a:pt x="1024" y="203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29721214-32B4-D047-A25A-AE51B265E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8" y="2139194"/>
              <a:ext cx="1423988" cy="714398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74" y="554"/>
                </a:cxn>
                <a:cxn ang="0">
                  <a:pos x="117" y="586"/>
                </a:cxn>
                <a:cxn ang="0">
                  <a:pos x="149" y="586"/>
                </a:cxn>
                <a:cxn ang="0">
                  <a:pos x="202" y="586"/>
                </a:cxn>
                <a:cxn ang="0">
                  <a:pos x="224" y="576"/>
                </a:cxn>
                <a:cxn ang="0">
                  <a:pos x="245" y="554"/>
                </a:cxn>
                <a:cxn ang="0">
                  <a:pos x="256" y="533"/>
                </a:cxn>
                <a:cxn ang="0">
                  <a:pos x="266" y="490"/>
                </a:cxn>
                <a:cxn ang="0">
                  <a:pos x="277" y="469"/>
                </a:cxn>
                <a:cxn ang="0">
                  <a:pos x="277" y="426"/>
                </a:cxn>
                <a:cxn ang="0">
                  <a:pos x="288" y="405"/>
                </a:cxn>
                <a:cxn ang="0">
                  <a:pos x="288" y="384"/>
                </a:cxn>
                <a:cxn ang="0">
                  <a:pos x="309" y="394"/>
                </a:cxn>
                <a:cxn ang="0">
                  <a:pos x="330" y="394"/>
                </a:cxn>
                <a:cxn ang="0">
                  <a:pos x="330" y="373"/>
                </a:cxn>
                <a:cxn ang="0">
                  <a:pos x="362" y="384"/>
                </a:cxn>
                <a:cxn ang="0">
                  <a:pos x="394" y="384"/>
                </a:cxn>
                <a:cxn ang="0">
                  <a:pos x="426" y="362"/>
                </a:cxn>
                <a:cxn ang="0">
                  <a:pos x="458" y="330"/>
                </a:cxn>
                <a:cxn ang="0">
                  <a:pos x="469" y="298"/>
                </a:cxn>
                <a:cxn ang="0">
                  <a:pos x="512" y="234"/>
                </a:cxn>
                <a:cxn ang="0">
                  <a:pos x="554" y="192"/>
                </a:cxn>
                <a:cxn ang="0">
                  <a:pos x="586" y="149"/>
                </a:cxn>
                <a:cxn ang="0">
                  <a:pos x="629" y="106"/>
                </a:cxn>
                <a:cxn ang="0">
                  <a:pos x="661" y="74"/>
                </a:cxn>
                <a:cxn ang="0">
                  <a:pos x="693" y="64"/>
                </a:cxn>
                <a:cxn ang="0">
                  <a:pos x="714" y="64"/>
                </a:cxn>
                <a:cxn ang="0">
                  <a:pos x="736" y="85"/>
                </a:cxn>
                <a:cxn ang="0">
                  <a:pos x="778" y="96"/>
                </a:cxn>
                <a:cxn ang="0">
                  <a:pos x="800" y="117"/>
                </a:cxn>
                <a:cxn ang="0">
                  <a:pos x="821" y="128"/>
                </a:cxn>
                <a:cxn ang="0">
                  <a:pos x="842" y="117"/>
                </a:cxn>
                <a:cxn ang="0">
                  <a:pos x="864" y="106"/>
                </a:cxn>
                <a:cxn ang="0">
                  <a:pos x="885" y="85"/>
                </a:cxn>
                <a:cxn ang="0">
                  <a:pos x="906" y="74"/>
                </a:cxn>
                <a:cxn ang="0">
                  <a:pos x="938" y="53"/>
                </a:cxn>
                <a:cxn ang="0">
                  <a:pos x="949" y="32"/>
                </a:cxn>
                <a:cxn ang="0">
                  <a:pos x="970" y="32"/>
                </a:cxn>
                <a:cxn ang="0">
                  <a:pos x="992" y="42"/>
                </a:cxn>
                <a:cxn ang="0">
                  <a:pos x="1013" y="64"/>
                </a:cxn>
                <a:cxn ang="0">
                  <a:pos x="1024" y="42"/>
                </a:cxn>
                <a:cxn ang="0">
                  <a:pos x="1045" y="42"/>
                </a:cxn>
                <a:cxn ang="0">
                  <a:pos x="1066" y="32"/>
                </a:cxn>
                <a:cxn ang="0">
                  <a:pos x="1077" y="10"/>
                </a:cxn>
                <a:cxn ang="0">
                  <a:pos x="1098" y="0"/>
                </a:cxn>
              </a:cxnLst>
              <a:rect l="0" t="0" r="r" b="b"/>
              <a:pathLst>
                <a:path w="1099" h="587">
                  <a:moveTo>
                    <a:pt x="0" y="533"/>
                  </a:moveTo>
                  <a:lnTo>
                    <a:pt x="74" y="554"/>
                  </a:lnTo>
                  <a:lnTo>
                    <a:pt x="117" y="586"/>
                  </a:lnTo>
                  <a:lnTo>
                    <a:pt x="149" y="586"/>
                  </a:lnTo>
                  <a:lnTo>
                    <a:pt x="202" y="586"/>
                  </a:lnTo>
                  <a:lnTo>
                    <a:pt x="224" y="576"/>
                  </a:lnTo>
                  <a:lnTo>
                    <a:pt x="245" y="554"/>
                  </a:lnTo>
                  <a:lnTo>
                    <a:pt x="256" y="533"/>
                  </a:lnTo>
                  <a:lnTo>
                    <a:pt x="266" y="490"/>
                  </a:lnTo>
                  <a:lnTo>
                    <a:pt x="277" y="469"/>
                  </a:lnTo>
                  <a:lnTo>
                    <a:pt x="277" y="426"/>
                  </a:lnTo>
                  <a:lnTo>
                    <a:pt x="288" y="405"/>
                  </a:lnTo>
                  <a:lnTo>
                    <a:pt x="288" y="384"/>
                  </a:lnTo>
                  <a:lnTo>
                    <a:pt x="309" y="394"/>
                  </a:lnTo>
                  <a:lnTo>
                    <a:pt x="330" y="394"/>
                  </a:lnTo>
                  <a:lnTo>
                    <a:pt x="330" y="373"/>
                  </a:lnTo>
                  <a:lnTo>
                    <a:pt x="362" y="384"/>
                  </a:lnTo>
                  <a:lnTo>
                    <a:pt x="394" y="384"/>
                  </a:lnTo>
                  <a:lnTo>
                    <a:pt x="426" y="362"/>
                  </a:lnTo>
                  <a:lnTo>
                    <a:pt x="458" y="330"/>
                  </a:lnTo>
                  <a:lnTo>
                    <a:pt x="469" y="298"/>
                  </a:lnTo>
                  <a:lnTo>
                    <a:pt x="512" y="234"/>
                  </a:lnTo>
                  <a:lnTo>
                    <a:pt x="554" y="192"/>
                  </a:lnTo>
                  <a:lnTo>
                    <a:pt x="586" y="149"/>
                  </a:lnTo>
                  <a:lnTo>
                    <a:pt x="629" y="106"/>
                  </a:lnTo>
                  <a:lnTo>
                    <a:pt x="661" y="74"/>
                  </a:lnTo>
                  <a:lnTo>
                    <a:pt x="693" y="64"/>
                  </a:lnTo>
                  <a:lnTo>
                    <a:pt x="714" y="64"/>
                  </a:lnTo>
                  <a:lnTo>
                    <a:pt x="736" y="85"/>
                  </a:lnTo>
                  <a:lnTo>
                    <a:pt x="778" y="96"/>
                  </a:lnTo>
                  <a:lnTo>
                    <a:pt x="800" y="117"/>
                  </a:lnTo>
                  <a:lnTo>
                    <a:pt x="821" y="128"/>
                  </a:lnTo>
                  <a:lnTo>
                    <a:pt x="842" y="117"/>
                  </a:lnTo>
                  <a:lnTo>
                    <a:pt x="864" y="106"/>
                  </a:lnTo>
                  <a:lnTo>
                    <a:pt x="885" y="85"/>
                  </a:lnTo>
                  <a:lnTo>
                    <a:pt x="906" y="74"/>
                  </a:lnTo>
                  <a:lnTo>
                    <a:pt x="938" y="53"/>
                  </a:lnTo>
                  <a:lnTo>
                    <a:pt x="949" y="32"/>
                  </a:lnTo>
                  <a:lnTo>
                    <a:pt x="970" y="32"/>
                  </a:lnTo>
                  <a:lnTo>
                    <a:pt x="992" y="42"/>
                  </a:lnTo>
                  <a:lnTo>
                    <a:pt x="1013" y="64"/>
                  </a:lnTo>
                  <a:lnTo>
                    <a:pt x="1024" y="42"/>
                  </a:lnTo>
                  <a:lnTo>
                    <a:pt x="1045" y="42"/>
                  </a:lnTo>
                  <a:lnTo>
                    <a:pt x="1066" y="32"/>
                  </a:lnTo>
                  <a:lnTo>
                    <a:pt x="1077" y="10"/>
                  </a:lnTo>
                  <a:lnTo>
                    <a:pt x="109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Line 19">
              <a:extLst>
                <a:ext uri="{FF2B5EF4-FFF2-40B4-BE49-F238E27FC236}">
                  <a16:creationId xmlns:a16="http://schemas.microsoft.com/office/drawing/2014/main" id="{7C8B2E2A-C9A8-694D-936E-D0CE736FB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626" y="1153356"/>
              <a:ext cx="666750" cy="403225"/>
            </a:xfrm>
            <a:prstGeom prst="line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Line 20">
              <a:extLst>
                <a:ext uri="{FF2B5EF4-FFF2-40B4-BE49-F238E27FC236}">
                  <a16:creationId xmlns:a16="http://schemas.microsoft.com/office/drawing/2014/main" id="{71C1E4BF-498A-6046-89B6-93CC46ECF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913" y="1701044"/>
              <a:ext cx="623888" cy="1587"/>
            </a:xfrm>
            <a:prstGeom prst="line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Line 21">
              <a:extLst>
                <a:ext uri="{FF2B5EF4-FFF2-40B4-BE49-F238E27FC236}">
                  <a16:creationId xmlns:a16="http://schemas.microsoft.com/office/drawing/2014/main" id="{DB959B37-8E13-E147-BAEC-4518CB270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2095" y="1880431"/>
              <a:ext cx="697568" cy="812396"/>
            </a:xfrm>
            <a:prstGeom prst="line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241C152B-3525-1441-BC7A-AC9225909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9551" y="1097794"/>
              <a:ext cx="777875" cy="51435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Line 23">
              <a:extLst>
                <a:ext uri="{FF2B5EF4-FFF2-40B4-BE49-F238E27FC236}">
                  <a16:creationId xmlns:a16="http://schemas.microsoft.com/office/drawing/2014/main" id="{740ABF10-1894-2948-B77E-92894C47A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3526" y="1744308"/>
              <a:ext cx="799603" cy="118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Line 24">
              <a:extLst>
                <a:ext uri="{FF2B5EF4-FFF2-40B4-BE49-F238E27FC236}">
                  <a16:creationId xmlns:a16="http://schemas.microsoft.com/office/drawing/2014/main" id="{DA719001-F345-3D4A-9F5F-77F677FAE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276" y="1891544"/>
              <a:ext cx="814475" cy="88166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D226A511-F3F4-284F-8DF7-1DA6D646F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124" y="1823189"/>
              <a:ext cx="216639" cy="6585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0EB9DA0B-F524-5643-870E-F2C5744D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126" y="1863851"/>
              <a:ext cx="216639" cy="6585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A1A0055C-F713-8A41-B8E6-1A48CEB1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273" y="1409649"/>
              <a:ext cx="644816" cy="2915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∆(</a:t>
              </a:r>
              <a:r>
                <a:rPr kumimoji="0" lang="en-US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n,s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8AD433-66B6-EF41-91F9-17AF47551803}"/>
                </a:ext>
              </a:extLst>
            </p:cNvPr>
            <p:cNvGrpSpPr/>
            <p:nvPr/>
          </p:nvGrpSpPr>
          <p:grpSpPr>
            <a:xfrm>
              <a:off x="3762647" y="803922"/>
              <a:ext cx="2731917" cy="2635386"/>
              <a:chOff x="3762647" y="803922"/>
              <a:chExt cx="2731917" cy="2635386"/>
            </a:xfrm>
          </p:grpSpPr>
          <p:sp>
            <p:nvSpPr>
              <p:cNvPr id="67" name="Rectangle 26">
                <a:extLst>
                  <a:ext uri="{FF2B5EF4-FFF2-40B4-BE49-F238E27FC236}">
                    <a16:creationId xmlns:a16="http://schemas.microsoft.com/office/drawing/2014/main" id="{8B6A54A2-BE1F-5C4E-9F55-B2F3C6D55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647" y="3074337"/>
                <a:ext cx="2695724" cy="3649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 err="1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</a:t>
                </a:r>
                <a:r>
                  <a:rPr lang="en-US" sz="24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(n): </a:t>
                </a:r>
                <a:r>
                  <a:rPr lang="en-US" sz="200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successors of n</a:t>
                </a: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009F7F9D-B8E7-2949-ABB5-071C1C915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260000">
                <a:off x="5023977" y="1042576"/>
                <a:ext cx="1470587" cy="2915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successor paths</a:t>
                </a:r>
              </a:p>
            </p:txBody>
          </p:sp>
          <p:sp>
            <p:nvSpPr>
              <p:cNvPr id="69" name="Double Brace 68">
                <a:extLst>
                  <a:ext uri="{FF2B5EF4-FFF2-40B4-BE49-F238E27FC236}">
                    <a16:creationId xmlns:a16="http://schemas.microsoft.com/office/drawing/2014/main" id="{6ED2480E-B1E7-214A-AFEF-6DDF1D4063D6}"/>
                  </a:ext>
                </a:extLst>
              </p:cNvPr>
              <p:cNvSpPr/>
              <p:nvPr/>
            </p:nvSpPr>
            <p:spPr bwMode="auto">
              <a:xfrm rot="5400000">
                <a:off x="3492398" y="1571532"/>
                <a:ext cx="2298857" cy="763637"/>
              </a:xfrm>
              <a:prstGeom prst="bracePair">
                <a:avLst/>
              </a:prstGeom>
              <a:noFill/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744603-84A0-9043-9819-4138B17F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42" y="4046518"/>
              <a:ext cx="3584410" cy="3649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kern="12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RAT(n) </a:t>
              </a:r>
              <a:r>
                <a:rPr lang="en-US" sz="2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=                                    </a:t>
              </a:r>
            </a:p>
          </p:txBody>
        </p:sp>
        <p:sp>
          <p:nvSpPr>
            <p:cNvPr id="71" name="Rectangle 34">
              <a:extLst>
                <a:ext uri="{FF2B5EF4-FFF2-40B4-BE49-F238E27FC236}">
                  <a16:creationId xmlns:a16="http://schemas.microsoft.com/office/drawing/2014/main" id="{6D5A633C-0313-764C-B004-D1ED6713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787" y="3606227"/>
              <a:ext cx="1949738" cy="11723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Latest time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 cycle 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where </a:t>
              </a:r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could change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signal would still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propagate to sink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before end of cycle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0F05138-446F-D840-9AF8-43C734EA7E81}"/>
                </a:ext>
              </a:extLst>
            </p:cNvPr>
            <p:cNvGrpSpPr/>
            <p:nvPr/>
          </p:nvGrpSpPr>
          <p:grpSpPr>
            <a:xfrm>
              <a:off x="3944199" y="3639487"/>
              <a:ext cx="4105898" cy="1190725"/>
              <a:chOff x="3944199" y="3639487"/>
              <a:chExt cx="4105898" cy="1190725"/>
            </a:xfrm>
          </p:grpSpPr>
          <p:sp>
            <p:nvSpPr>
              <p:cNvPr id="73" name="Text Box 39">
                <a:extLst>
                  <a:ext uri="{FF2B5EF4-FFF2-40B4-BE49-F238E27FC236}">
                    <a16:creationId xmlns:a16="http://schemas.microsoft.com/office/drawing/2014/main" id="{022E27F1-FE0C-6541-A8E1-B7DD595BA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844" y="3639487"/>
                <a:ext cx="3665253" cy="1003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Cycle</a:t>
                </a:r>
                <a:r>
                  <a:rPr kumimoji="0" lang="en-US" sz="2000" b="1" u="none" strike="noStrike" kern="0" cap="none" spc="0" normalizeH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  if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== SNK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99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MIN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          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RAT(s) -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∆(</a:t>
                </a: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n,s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)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 </a:t>
                </a:r>
                <a:r>
                  <a:rPr kumimoji="0" lang="en-US" sz="200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  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else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 </a:t>
                </a:r>
                <a:r>
                  <a:rPr kumimoji="0" lang="en-US" sz="1600" b="1" u="none" strike="noStrike" kern="0" cap="none" spc="0" normalizeH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s ∊ </a:t>
                </a:r>
                <a:r>
                  <a:rPr kumimoji="0" lang="en-US" sz="1600" b="1" u="none" strike="noStrike" kern="0" cap="none" spc="0" normalizeH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succ</a:t>
                </a:r>
                <a:r>
                  <a:rPr kumimoji="0" lang="en-US" sz="1600" b="1" u="none" strike="noStrike" kern="0" cap="none" spc="0" normalizeH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(n)</a:t>
                </a:r>
              </a:p>
            </p:txBody>
          </p:sp>
          <p:sp>
            <p:nvSpPr>
              <p:cNvPr id="74" name="AutoShape 40">
                <a:extLst>
                  <a:ext uri="{FF2B5EF4-FFF2-40B4-BE49-F238E27FC236}">
                    <a16:creationId xmlns:a16="http://schemas.microsoft.com/office/drawing/2014/main" id="{03F21A14-FEBD-5544-8AA6-ED23E378E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0350" y="3681536"/>
                <a:ext cx="304800" cy="1148676"/>
              </a:xfrm>
              <a:prstGeom prst="leftBrace">
                <a:avLst>
                  <a:gd name="adj1" fmla="val 33333"/>
                  <a:gd name="adj2" fmla="val 49870"/>
                </a:avLst>
              </a:pr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Double Bracket 74">
                <a:extLst>
                  <a:ext uri="{FF2B5EF4-FFF2-40B4-BE49-F238E27FC236}">
                    <a16:creationId xmlns:a16="http://schemas.microsoft.com/office/drawing/2014/main" id="{73B87085-D47B-B14C-AE76-3A0815AB844B}"/>
                  </a:ext>
                </a:extLst>
              </p:cNvPr>
              <p:cNvSpPr/>
              <p:nvPr/>
            </p:nvSpPr>
            <p:spPr bwMode="auto">
              <a:xfrm>
                <a:off x="5449628" y="4083451"/>
                <a:ext cx="2017486" cy="635024"/>
              </a:xfrm>
              <a:prstGeom prst="bracketPair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37C919C-6430-E94F-A842-3FA358DA7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199" y="3996159"/>
                <a:ext cx="1122217" cy="3649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                                      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75B26E0-6CB1-F541-B084-D768B6C1A616}"/>
                </a:ext>
              </a:extLst>
            </p:cNvPr>
            <p:cNvGrpSpPr/>
            <p:nvPr/>
          </p:nvGrpSpPr>
          <p:grpSpPr>
            <a:xfrm>
              <a:off x="7008351" y="972633"/>
              <a:ext cx="1656132" cy="2403533"/>
              <a:chOff x="7008351" y="972633"/>
              <a:chExt cx="1656132" cy="2403533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096ECEA-4430-3B41-ABBE-FE240DB5EF9F}"/>
                  </a:ext>
                </a:extLst>
              </p:cNvPr>
              <p:cNvGrpSpPr/>
              <p:nvPr/>
            </p:nvGrpSpPr>
            <p:grpSpPr>
              <a:xfrm>
                <a:off x="7329652" y="972633"/>
                <a:ext cx="1232000" cy="1387168"/>
                <a:chOff x="7329652" y="972633"/>
                <a:chExt cx="1232000" cy="1387168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8829C53-E738-5542-A03B-F077AAFA1809}"/>
                    </a:ext>
                  </a:extLst>
                </p:cNvPr>
                <p:cNvGrpSpPr/>
                <p:nvPr/>
              </p:nvGrpSpPr>
              <p:grpSpPr>
                <a:xfrm>
                  <a:off x="7329652" y="1157514"/>
                  <a:ext cx="1225550" cy="1101246"/>
                  <a:chOff x="979792" y="2670379"/>
                  <a:chExt cx="1225550" cy="1557337"/>
                </a:xfrm>
              </p:grpSpPr>
              <p:sp>
                <p:nvSpPr>
                  <p:cNvPr id="89" name="Line 82">
                    <a:extLst>
                      <a:ext uri="{FF2B5EF4-FFF2-40B4-BE49-F238E27FC236}">
                        <a16:creationId xmlns:a16="http://schemas.microsoft.com/office/drawing/2014/main" id="{3F388EF2-938F-D347-9507-35441B79F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9792" y="2679904"/>
                    <a:ext cx="0" cy="1547812"/>
                  </a:xfrm>
                  <a:prstGeom prst="line">
                    <a:avLst/>
                  </a:prstGeom>
                  <a:noFill/>
                  <a:ln w="38100" cap="rnd" cmpd="sng">
                    <a:solidFill>
                      <a:srgbClr val="3333CC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Line 83">
                    <a:extLst>
                      <a:ext uri="{FF2B5EF4-FFF2-40B4-BE49-F238E27FC236}">
                        <a16:creationId xmlns:a16="http://schemas.microsoft.com/office/drawing/2014/main" id="{9B73A005-460E-4C4B-A56F-EC00446F1E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5342" y="2670379"/>
                    <a:ext cx="0" cy="1538287"/>
                  </a:xfrm>
                  <a:prstGeom prst="line">
                    <a:avLst/>
                  </a:prstGeom>
                  <a:noFill/>
                  <a:ln w="38100" cap="rnd" cmpd="sng">
                    <a:solidFill>
                      <a:srgbClr val="3333CC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87F218F8-9EC1-2245-AF45-DB205C73F280}"/>
                    </a:ext>
                  </a:extLst>
                </p:cNvPr>
                <p:cNvGrpSpPr/>
                <p:nvPr/>
              </p:nvGrpSpPr>
              <p:grpSpPr>
                <a:xfrm>
                  <a:off x="7334414" y="1532974"/>
                  <a:ext cx="1227238" cy="388176"/>
                  <a:chOff x="984554" y="3365704"/>
                  <a:chExt cx="1227238" cy="388176"/>
                </a:xfrm>
              </p:grpSpPr>
              <p:sp>
                <p:nvSpPr>
                  <p:cNvPr id="84" name="Line 42">
                    <a:extLst>
                      <a:ext uri="{FF2B5EF4-FFF2-40B4-BE49-F238E27FC236}">
                        <a16:creationId xmlns:a16="http://schemas.microsoft.com/office/drawing/2014/main" id="{E008CD92-074A-1441-8700-9503ACBB0E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67371" y="3746703"/>
                    <a:ext cx="644421" cy="7177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Line 43">
                    <a:extLst>
                      <a:ext uri="{FF2B5EF4-FFF2-40B4-BE49-F238E27FC236}">
                        <a16:creationId xmlns:a16="http://schemas.microsoft.com/office/drawing/2014/main" id="{BC1A1BCA-25F0-E845-B421-CB2AEF3E1F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84554" y="3365704"/>
                    <a:ext cx="0" cy="38100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Line 44">
                    <a:extLst>
                      <a:ext uri="{FF2B5EF4-FFF2-40B4-BE49-F238E27FC236}">
                        <a16:creationId xmlns:a16="http://schemas.microsoft.com/office/drawing/2014/main" id="{5C64C8B8-E78D-EE4F-8BB3-159EB48164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92592" y="3365704"/>
                    <a:ext cx="609600" cy="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Line 45">
                    <a:extLst>
                      <a:ext uri="{FF2B5EF4-FFF2-40B4-BE49-F238E27FC236}">
                        <a16:creationId xmlns:a16="http://schemas.microsoft.com/office/drawing/2014/main" id="{E30EEA85-41AC-9D44-A52E-FEBEAD75AF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94154" y="3365704"/>
                    <a:ext cx="0" cy="38100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" name="Line 59">
                    <a:extLst>
                      <a:ext uri="{FF2B5EF4-FFF2-40B4-BE49-F238E27FC236}">
                        <a16:creationId xmlns:a16="http://schemas.microsoft.com/office/drawing/2014/main" id="{F6B9C825-4710-E041-908D-A8664026B4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3754" y="3365704"/>
                    <a:ext cx="0" cy="38100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2" name="Left-Right Arrow 81">
                  <a:extLst>
                    <a:ext uri="{FF2B5EF4-FFF2-40B4-BE49-F238E27FC236}">
                      <a16:creationId xmlns:a16="http://schemas.microsoft.com/office/drawing/2014/main" id="{99E92A23-D479-F94E-8A79-765112C24B4A}"/>
                    </a:ext>
                  </a:extLst>
                </p:cNvPr>
                <p:cNvSpPr/>
                <p:nvPr/>
              </p:nvSpPr>
              <p:spPr>
                <a:xfrm>
                  <a:off x="7338510" y="972633"/>
                  <a:ext cx="1205669" cy="530527"/>
                </a:xfrm>
                <a:prstGeom prst="leftRightArrow">
                  <a:avLst>
                    <a:gd name="adj1" fmla="val 65151"/>
                    <a:gd name="adj2" fmla="val 50000"/>
                  </a:avLst>
                </a:prstGeom>
                <a:solidFill>
                  <a:srgbClr val="FF9999"/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none" lIns="0" tIns="45720" rIns="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Cycle Time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1FC0B0E-1A56-2D42-92BE-E0B6213AFA4E}"/>
                    </a:ext>
                  </a:extLst>
                </p:cNvPr>
                <p:cNvSpPr txBox="1"/>
                <p:nvPr/>
              </p:nvSpPr>
              <p:spPr>
                <a:xfrm>
                  <a:off x="7418888" y="2041726"/>
                  <a:ext cx="873177" cy="3180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CLOCK</a:t>
                  </a:r>
                </a:p>
              </p:txBody>
            </p:sp>
          </p:grpSp>
          <p:sp>
            <p:nvSpPr>
              <p:cNvPr id="79" name="Rectangular Callout 78">
                <a:extLst>
                  <a:ext uri="{FF2B5EF4-FFF2-40B4-BE49-F238E27FC236}">
                    <a16:creationId xmlns:a16="http://schemas.microsoft.com/office/drawing/2014/main" id="{8A5924AA-E776-7943-94F6-C2779EAA7EDF}"/>
                  </a:ext>
                </a:extLst>
              </p:cNvPr>
              <p:cNvSpPr/>
              <p:nvPr/>
            </p:nvSpPr>
            <p:spPr>
              <a:xfrm>
                <a:off x="7008351" y="2574003"/>
                <a:ext cx="1656132" cy="802163"/>
              </a:xfrm>
              <a:prstGeom prst="wedgeRectCallout">
                <a:avLst>
                  <a:gd name="adj1" fmla="val 40178"/>
                  <a:gd name="adj2" fmla="val -85638"/>
                </a:avLst>
              </a:prstGeom>
              <a:solidFill>
                <a:srgbClr val="FCFEB9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RATs</a:t>
                </a:r>
                <a:r>
                  <a:rPr kumimoji="0" 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are defined</a:t>
                </a:r>
                <a:r>
                  <a:rPr kumimoji="0" lang="en-US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b="1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relative</a:t>
                </a:r>
                <a:r>
                  <a:rPr kumimoji="0" lang="en-US" u="none" strike="noStrike" cap="none" normalizeH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clock cycle</a:t>
                </a:r>
                <a:endParaRPr kumimoji="0" 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61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7330-5669-334D-AA7E-86208D8D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 vs RATs: Look at the Clock Cycle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333352-A138-6841-A9A6-664688D18795}"/>
              </a:ext>
            </a:extLst>
          </p:cNvPr>
          <p:cNvGrpSpPr/>
          <p:nvPr/>
        </p:nvGrpSpPr>
        <p:grpSpPr>
          <a:xfrm>
            <a:off x="838200" y="2113594"/>
            <a:ext cx="10510566" cy="4063368"/>
            <a:chOff x="676406" y="2034021"/>
            <a:chExt cx="8837652" cy="3416622"/>
          </a:xfrm>
        </p:grpSpPr>
        <p:sp>
          <p:nvSpPr>
            <p:cNvPr id="4" name="Double Brace 3">
              <a:extLst>
                <a:ext uri="{FF2B5EF4-FFF2-40B4-BE49-F238E27FC236}">
                  <a16:creationId xmlns:a16="http://schemas.microsoft.com/office/drawing/2014/main" id="{9BFDAF0C-EDFA-C94B-B589-4D82DB678C39}"/>
                </a:ext>
              </a:extLst>
            </p:cNvPr>
            <p:cNvSpPr/>
            <p:nvPr/>
          </p:nvSpPr>
          <p:spPr bwMode="auto">
            <a:xfrm>
              <a:off x="1437789" y="2045300"/>
              <a:ext cx="3352954" cy="1292374"/>
            </a:xfrm>
            <a:prstGeom prst="brace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Double Brace 4">
              <a:extLst>
                <a:ext uri="{FF2B5EF4-FFF2-40B4-BE49-F238E27FC236}">
                  <a16:creationId xmlns:a16="http://schemas.microsoft.com/office/drawing/2014/main" id="{FC105569-5362-2F41-B853-DCD16319D4DB}"/>
                </a:ext>
              </a:extLst>
            </p:cNvPr>
            <p:cNvSpPr/>
            <p:nvPr/>
          </p:nvSpPr>
          <p:spPr bwMode="auto">
            <a:xfrm>
              <a:off x="6023557" y="2034021"/>
              <a:ext cx="3453368" cy="1292374"/>
            </a:xfrm>
            <a:prstGeom prst="brace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46E8B5-6F24-BB49-9438-14D8F722A7B3}"/>
                </a:ext>
              </a:extLst>
            </p:cNvPr>
            <p:cNvGrpSpPr/>
            <p:nvPr/>
          </p:nvGrpSpPr>
          <p:grpSpPr>
            <a:xfrm>
              <a:off x="3327300" y="3408098"/>
              <a:ext cx="2726467" cy="1856860"/>
              <a:chOff x="2650894" y="2719554"/>
              <a:chExt cx="2726467" cy="2449929"/>
            </a:xfrm>
          </p:grpSpPr>
          <p:sp>
            <p:nvSpPr>
              <p:cNvPr id="8" name="Line 82">
                <a:extLst>
                  <a:ext uri="{FF2B5EF4-FFF2-40B4-BE49-F238E27FC236}">
                    <a16:creationId xmlns:a16="http://schemas.microsoft.com/office/drawing/2014/main" id="{611DC939-50A2-6846-B77D-FC51DC192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0894" y="2734538"/>
                <a:ext cx="0" cy="2434945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Line 83">
                <a:extLst>
                  <a:ext uri="{FF2B5EF4-FFF2-40B4-BE49-F238E27FC236}">
                    <a16:creationId xmlns:a16="http://schemas.microsoft.com/office/drawing/2014/main" id="{247D3539-EE74-3640-AF1D-D75A806AF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361" y="2719554"/>
                <a:ext cx="0" cy="2419960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4262CE-4C7E-3540-BCFA-799B70D6C63B}"/>
                </a:ext>
              </a:extLst>
            </p:cNvPr>
            <p:cNvGrpSpPr/>
            <p:nvPr/>
          </p:nvGrpSpPr>
          <p:grpSpPr>
            <a:xfrm>
              <a:off x="3312849" y="4199936"/>
              <a:ext cx="2755268" cy="864482"/>
              <a:chOff x="973296" y="3365704"/>
              <a:chExt cx="1238496" cy="388585"/>
            </a:xfrm>
          </p:grpSpPr>
          <p:sp>
            <p:nvSpPr>
              <p:cNvPr id="11" name="Line 42">
                <a:extLst>
                  <a:ext uri="{FF2B5EF4-FFF2-40B4-BE49-F238E27FC236}">
                    <a16:creationId xmlns:a16="http://schemas.microsoft.com/office/drawing/2014/main" id="{206927ED-118F-2245-8FFE-E62837261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0860" y="3746702"/>
                <a:ext cx="630932" cy="758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43">
                <a:extLst>
                  <a:ext uri="{FF2B5EF4-FFF2-40B4-BE49-F238E27FC236}">
                    <a16:creationId xmlns:a16="http://schemas.microsoft.com/office/drawing/2014/main" id="{D8AF9D52-5A48-C543-97A1-7979FD1DC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44">
                <a:extLst>
                  <a:ext uri="{FF2B5EF4-FFF2-40B4-BE49-F238E27FC236}">
                    <a16:creationId xmlns:a16="http://schemas.microsoft.com/office/drawing/2014/main" id="{5B7EF250-DF2C-AD48-AAA7-932E1E4C5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296" y="3365704"/>
                <a:ext cx="628896" cy="130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Line 45">
                <a:extLst>
                  <a:ext uri="{FF2B5EF4-FFF2-40B4-BE49-F238E27FC236}">
                    <a16:creationId xmlns:a16="http://schemas.microsoft.com/office/drawing/2014/main" id="{A307F277-1A5B-E642-9331-7A1B0DFCE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Line 59">
                <a:extLst>
                  <a:ext uri="{FF2B5EF4-FFF2-40B4-BE49-F238E27FC236}">
                    <a16:creationId xmlns:a16="http://schemas.microsoft.com/office/drawing/2014/main" id="{D5F0349C-2745-C141-9D72-DB8ABCCA9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FC2B1BB9-7D40-E047-B8C1-72A4A7166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373" y="2100911"/>
              <a:ext cx="3364531" cy="9833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Cycle</a:t>
              </a:r>
              <a:r>
                <a:rPr kumimoji="0" lang="en-US" b="1" u="none" strike="noStrike" kern="0" cap="none" spc="0" normalizeH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if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== SNK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RAT(s) 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∆(</a:t>
              </a:r>
              <a:r>
                <a:rPr kumimoji="0" lang="en-US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n,s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else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s ∊ </a:t>
              </a:r>
              <a:r>
                <a:rPr kumimoji="0" lang="en-US" sz="1400" b="1" u="none" strike="noStrike" kern="0" cap="none" spc="0" normalizeH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succ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(n)</a:t>
              </a:r>
            </a:p>
          </p:txBody>
        </p:sp>
        <p:sp>
          <p:nvSpPr>
            <p:cNvPr id="17" name="Text Box 39">
              <a:extLst>
                <a:ext uri="{FF2B5EF4-FFF2-40B4-BE49-F238E27FC236}">
                  <a16:creationId xmlns:a16="http://schemas.microsoft.com/office/drawing/2014/main" id="{127424C5-5D44-4447-9A31-87B120430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882" y="2115766"/>
              <a:ext cx="3105742" cy="9833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if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== SRC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AT(p) 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∆(</a:t>
              </a:r>
              <a:r>
                <a:rPr kumimoji="0" lang="en-US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p,n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else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 ∊ </a:t>
              </a:r>
              <a:r>
                <a:rPr kumimoji="0" lang="en-US" sz="1400" b="1" u="none" strike="noStrike" kern="0" cap="none" spc="0" normalizeH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pred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(n)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7723CE-9A2C-B545-A28A-58140C0FB10D}"/>
                </a:ext>
              </a:extLst>
            </p:cNvPr>
            <p:cNvSpPr txBox="1"/>
            <p:nvPr/>
          </p:nvSpPr>
          <p:spPr>
            <a:xfrm>
              <a:off x="676406" y="2464812"/>
              <a:ext cx="811359" cy="38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AT(n)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EDB6A0-CD19-B949-9161-B162AB650805}"/>
                </a:ext>
              </a:extLst>
            </p:cNvPr>
            <p:cNvSpPr txBox="1"/>
            <p:nvPr/>
          </p:nvSpPr>
          <p:spPr>
            <a:xfrm>
              <a:off x="5151087" y="2438954"/>
              <a:ext cx="998711" cy="38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RAT(n)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28ABA49-5FFE-2E4B-9F75-C7EECAB42365}"/>
                </a:ext>
              </a:extLst>
            </p:cNvPr>
            <p:cNvGrpSpPr/>
            <p:nvPr/>
          </p:nvGrpSpPr>
          <p:grpSpPr>
            <a:xfrm>
              <a:off x="921484" y="3405646"/>
              <a:ext cx="3520208" cy="1666198"/>
              <a:chOff x="245078" y="2760555"/>
              <a:chExt cx="3520208" cy="1666198"/>
            </a:xfrm>
          </p:grpSpPr>
          <p:sp>
            <p:nvSpPr>
              <p:cNvPr id="21" name="Right Arrow 20">
                <a:extLst>
                  <a:ext uri="{FF2B5EF4-FFF2-40B4-BE49-F238E27FC236}">
                    <a16:creationId xmlns:a16="http://schemas.microsoft.com/office/drawing/2014/main" id="{B4B0DC51-1BED-0348-8D71-8BB84393A625}"/>
                  </a:ext>
                </a:extLst>
              </p:cNvPr>
              <p:cNvSpPr/>
              <p:nvPr/>
            </p:nvSpPr>
            <p:spPr>
              <a:xfrm>
                <a:off x="2673576" y="2760555"/>
                <a:ext cx="1091710" cy="537227"/>
              </a:xfrm>
              <a:prstGeom prst="rightArrow">
                <a:avLst/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A78B31-D43E-BB40-83E2-1AC269958FCD}"/>
                  </a:ext>
                </a:extLst>
              </p:cNvPr>
              <p:cNvSpPr txBox="1"/>
              <p:nvPr/>
            </p:nvSpPr>
            <p:spPr>
              <a:xfrm>
                <a:off x="2775315" y="2853088"/>
                <a:ext cx="702667" cy="33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AT(n)</a:t>
                </a:r>
              </a:p>
            </p:txBody>
          </p:sp>
          <p:sp>
            <p:nvSpPr>
              <p:cNvPr id="23" name="Rectangular Callout 22">
                <a:extLst>
                  <a:ext uri="{FF2B5EF4-FFF2-40B4-BE49-F238E27FC236}">
                    <a16:creationId xmlns:a16="http://schemas.microsoft.com/office/drawing/2014/main" id="{749D0E4A-BF78-B24A-B908-E689154B4ACC}"/>
                  </a:ext>
                </a:extLst>
              </p:cNvPr>
              <p:cNvSpPr/>
              <p:nvPr/>
            </p:nvSpPr>
            <p:spPr>
              <a:xfrm>
                <a:off x="245078" y="3386911"/>
                <a:ext cx="2146287" cy="1039842"/>
              </a:xfrm>
              <a:prstGeom prst="wedgeRectCallout">
                <a:avLst>
                  <a:gd name="adj1" fmla="val 62767"/>
                  <a:gd name="adj2" fmla="val -74798"/>
                </a:avLst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kumimoji="0" lang="en-US" sz="20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longest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logic delay after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launch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edge of clock</a:t>
                </a:r>
                <a:endParaRPr kumimoji="0" 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D761F0A-77E5-2248-949A-8A334255E112}"/>
                </a:ext>
              </a:extLst>
            </p:cNvPr>
            <p:cNvGrpSpPr/>
            <p:nvPr/>
          </p:nvGrpSpPr>
          <p:grpSpPr>
            <a:xfrm>
              <a:off x="4998686" y="3416925"/>
              <a:ext cx="4515372" cy="2033718"/>
              <a:chOff x="4322280" y="2771834"/>
              <a:chExt cx="4515372" cy="2033718"/>
            </a:xfrm>
          </p:grpSpPr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596178D0-E1F0-B74F-B14D-4B8230FF610D}"/>
                  </a:ext>
                </a:extLst>
              </p:cNvPr>
              <p:cNvSpPr/>
              <p:nvPr/>
            </p:nvSpPr>
            <p:spPr>
              <a:xfrm rot="10800000">
                <a:off x="4322280" y="2771834"/>
                <a:ext cx="1065872" cy="537227"/>
              </a:xfrm>
              <a:prstGeom prst="rightArrow">
                <a:avLst/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8B6938-FF61-974D-886D-7B66AAD595A4}"/>
                  </a:ext>
                </a:extLst>
              </p:cNvPr>
              <p:cNvSpPr txBox="1"/>
              <p:nvPr/>
            </p:nvSpPr>
            <p:spPr>
              <a:xfrm>
                <a:off x="4514811" y="2872234"/>
                <a:ext cx="859019" cy="33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RAT(n)</a:t>
                </a:r>
              </a:p>
            </p:txBody>
          </p:sp>
          <p:sp>
            <p:nvSpPr>
              <p:cNvPr id="27" name="Rectangular Callout 26">
                <a:extLst>
                  <a:ext uri="{FF2B5EF4-FFF2-40B4-BE49-F238E27FC236}">
                    <a16:creationId xmlns:a16="http://schemas.microsoft.com/office/drawing/2014/main" id="{8A33AE18-0D57-4E49-8231-8E0FC20DE6A8}"/>
                  </a:ext>
                </a:extLst>
              </p:cNvPr>
              <p:cNvSpPr/>
              <p:nvPr/>
            </p:nvSpPr>
            <p:spPr>
              <a:xfrm>
                <a:off x="6401727" y="3186370"/>
                <a:ext cx="2435925" cy="1619182"/>
              </a:xfrm>
              <a:prstGeom prst="wedgeRectCallout">
                <a:avLst>
                  <a:gd name="adj1" fmla="val -92970"/>
                  <a:gd name="adj2" fmla="val -53034"/>
                </a:avLst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RAT</a:t>
                </a:r>
                <a:r>
                  <a:rPr kumimoji="0" lang="en-US" sz="20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longest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logic delay to the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capture 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edge of clock,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it is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expressed </a:t>
                </a:r>
                <a:r>
                  <a:rPr lang="en-US" sz="2000" b="1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relative</a:t>
                </a:r>
                <a: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to</a:t>
                </a:r>
                <a:b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000" b="1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Cycle Time</a:t>
                </a:r>
                <a:endPara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Double Bracket 27">
              <a:extLst>
                <a:ext uri="{FF2B5EF4-FFF2-40B4-BE49-F238E27FC236}">
                  <a16:creationId xmlns:a16="http://schemas.microsoft.com/office/drawing/2014/main" id="{619E530C-8757-5F4B-84E4-FDC8DEBDC47D}"/>
                </a:ext>
              </a:extLst>
            </p:cNvPr>
            <p:cNvSpPr/>
            <p:nvPr/>
          </p:nvSpPr>
          <p:spPr bwMode="auto">
            <a:xfrm>
              <a:off x="2561267" y="2500311"/>
              <a:ext cx="1471962" cy="635024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Double Bracket 28">
              <a:extLst>
                <a:ext uri="{FF2B5EF4-FFF2-40B4-BE49-F238E27FC236}">
                  <a16:creationId xmlns:a16="http://schemas.microsoft.com/office/drawing/2014/main" id="{A7842766-0BF8-6E40-AE10-E034A2926C38}"/>
                </a:ext>
              </a:extLst>
            </p:cNvPr>
            <p:cNvSpPr/>
            <p:nvPr/>
          </p:nvSpPr>
          <p:spPr bwMode="auto">
            <a:xfrm>
              <a:off x="7087933" y="2489307"/>
              <a:ext cx="1631479" cy="635024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C259C3B7-6AC4-1346-8B84-DB47F855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822605"/>
          </a:xfrm>
        </p:spPr>
        <p:txBody>
          <a:bodyPr/>
          <a:lstStyle/>
          <a:p>
            <a:r>
              <a:rPr lang="en-US" dirty="0"/>
              <a:t>Why the difference between ATs and RATs?</a:t>
            </a:r>
          </a:p>
        </p:txBody>
      </p:sp>
    </p:spTree>
    <p:extLst>
      <p:ext uri="{BB962C8B-B14F-4D97-AF65-F5344CB8AC3E}">
        <p14:creationId xmlns:p14="http://schemas.microsoft.com/office/powerpoint/2010/main" val="38599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0A61-0176-B847-99D2-F70DD4C8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Things Happen When We See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23C0-49BA-B842-8F05-86F16A0E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= RAT – AT =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pPr lvl="1"/>
            <a:endParaRPr lang="en-US" dirty="0">
              <a:solidFill>
                <a:srgbClr val="800000"/>
              </a:solidFill>
            </a:endParaRP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73DF59-F450-684D-BE8D-57CD4FE621D4}"/>
              </a:ext>
            </a:extLst>
          </p:cNvPr>
          <p:cNvGrpSpPr/>
          <p:nvPr/>
        </p:nvGrpSpPr>
        <p:grpSpPr>
          <a:xfrm>
            <a:off x="2541715" y="1552624"/>
            <a:ext cx="8637764" cy="4767978"/>
            <a:chOff x="1552160" y="858005"/>
            <a:chExt cx="7434024" cy="41035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5D78AA-5789-7043-A0EC-BF625156E95A}"/>
                </a:ext>
              </a:extLst>
            </p:cNvPr>
            <p:cNvGrpSpPr/>
            <p:nvPr/>
          </p:nvGrpSpPr>
          <p:grpSpPr>
            <a:xfrm>
              <a:off x="3668740" y="858005"/>
              <a:ext cx="5317444" cy="3858417"/>
              <a:chOff x="3668740" y="858005"/>
              <a:chExt cx="5317444" cy="385841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763184-2B82-DA43-AC09-FE92B1DF23DA}"/>
                  </a:ext>
                </a:extLst>
              </p:cNvPr>
              <p:cNvSpPr/>
              <p:nvPr/>
            </p:nvSpPr>
            <p:spPr>
              <a:xfrm>
                <a:off x="3668740" y="1931134"/>
                <a:ext cx="542142" cy="2785288"/>
              </a:xfrm>
              <a:prstGeom prst="rect">
                <a:avLst/>
              </a:prstGeom>
              <a:solidFill>
                <a:srgbClr val="FCFEB9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ular Callout 5">
                <a:extLst>
                  <a:ext uri="{FF2B5EF4-FFF2-40B4-BE49-F238E27FC236}">
                    <a16:creationId xmlns:a16="http://schemas.microsoft.com/office/drawing/2014/main" id="{36CE7116-5D87-5841-A9D9-8897B29CCACD}"/>
                  </a:ext>
                </a:extLst>
              </p:cNvPr>
              <p:cNvSpPr/>
              <p:nvPr/>
            </p:nvSpPr>
            <p:spPr>
              <a:xfrm>
                <a:off x="5967427" y="858005"/>
                <a:ext cx="3018757" cy="2424922"/>
              </a:xfrm>
              <a:prstGeom prst="wedgeRectCallout">
                <a:avLst>
                  <a:gd name="adj1" fmla="val -118146"/>
                  <a:gd name="adj2" fmla="val -1612"/>
                </a:avLst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Signal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arrives too late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and there is too much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delay from node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output</a:t>
                </a:r>
                <a:endParaRPr kumimoji="0" lang="en-US" sz="20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Signal does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not arrive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at flip flip input before the capture edge of clock</a:t>
                </a:r>
                <a:endPara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8477F7-CA18-9041-8856-12E592AD5C66}"/>
                  </a:ext>
                </a:extLst>
              </p:cNvPr>
              <p:cNvCxnSpPr>
                <a:endCxn id="5" idx="0"/>
              </p:cNvCxnSpPr>
              <p:nvPr/>
            </p:nvCxnSpPr>
            <p:spPr bwMode="auto">
              <a:xfrm>
                <a:off x="3936097" y="1270092"/>
                <a:ext cx="3714" cy="66104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DC0AE3-D406-EA4F-98DC-978A25BE9892}"/>
                </a:ext>
              </a:extLst>
            </p:cNvPr>
            <p:cNvGrpSpPr/>
            <p:nvPr/>
          </p:nvGrpSpPr>
          <p:grpSpPr>
            <a:xfrm>
              <a:off x="2650894" y="1871714"/>
              <a:ext cx="2726467" cy="2748153"/>
              <a:chOff x="2650894" y="2763007"/>
              <a:chExt cx="2726467" cy="1856860"/>
            </a:xfrm>
          </p:grpSpPr>
          <p:sp>
            <p:nvSpPr>
              <p:cNvPr id="9" name="Line 82">
                <a:extLst>
                  <a:ext uri="{FF2B5EF4-FFF2-40B4-BE49-F238E27FC236}">
                    <a16:creationId xmlns:a16="http://schemas.microsoft.com/office/drawing/2014/main" id="{0F59D643-39D8-4C41-BAAD-049F8FD4F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0894" y="2774364"/>
                <a:ext cx="0" cy="1845503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83">
                <a:extLst>
                  <a:ext uri="{FF2B5EF4-FFF2-40B4-BE49-F238E27FC236}">
                    <a16:creationId xmlns:a16="http://schemas.microsoft.com/office/drawing/2014/main" id="{14D70D47-9F08-964C-AFDE-E2674F1D1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361" y="2763007"/>
                <a:ext cx="0" cy="1834146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B9ED0D-C90C-CB4E-A679-60061F161463}"/>
                </a:ext>
              </a:extLst>
            </p:cNvPr>
            <p:cNvGrpSpPr/>
            <p:nvPr/>
          </p:nvGrpSpPr>
          <p:grpSpPr>
            <a:xfrm>
              <a:off x="2636443" y="3554845"/>
              <a:ext cx="2755268" cy="864482"/>
              <a:chOff x="973296" y="3365704"/>
              <a:chExt cx="1238496" cy="388585"/>
            </a:xfrm>
          </p:grpSpPr>
          <p:sp>
            <p:nvSpPr>
              <p:cNvPr id="12" name="Line 42">
                <a:extLst>
                  <a:ext uri="{FF2B5EF4-FFF2-40B4-BE49-F238E27FC236}">
                    <a16:creationId xmlns:a16="http://schemas.microsoft.com/office/drawing/2014/main" id="{B988AC8F-5E64-AE4E-86F2-9B85BEC31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0860" y="3746702"/>
                <a:ext cx="630932" cy="758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43">
                <a:extLst>
                  <a:ext uri="{FF2B5EF4-FFF2-40B4-BE49-F238E27FC236}">
                    <a16:creationId xmlns:a16="http://schemas.microsoft.com/office/drawing/2014/main" id="{01F9FB65-77CB-F844-BA16-2D5210F92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Line 44">
                <a:extLst>
                  <a:ext uri="{FF2B5EF4-FFF2-40B4-BE49-F238E27FC236}">
                    <a16:creationId xmlns:a16="http://schemas.microsoft.com/office/drawing/2014/main" id="{1E426047-AC32-604B-94D4-8CD82097C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296" y="3365704"/>
                <a:ext cx="628896" cy="130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Line 45">
                <a:extLst>
                  <a:ext uri="{FF2B5EF4-FFF2-40B4-BE49-F238E27FC236}">
                    <a16:creationId xmlns:a16="http://schemas.microsoft.com/office/drawing/2014/main" id="{4E02AB80-46CF-7F48-BF05-007B86C9E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Line 59">
                <a:extLst>
                  <a:ext uri="{FF2B5EF4-FFF2-40B4-BE49-F238E27FC236}">
                    <a16:creationId xmlns:a16="http://schemas.microsoft.com/office/drawing/2014/main" id="{124C2AAB-E6A4-7543-93B7-292D6900F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7E0AEB-9FF9-994B-95C2-FAAA3640B5BC}"/>
                </a:ext>
              </a:extLst>
            </p:cNvPr>
            <p:cNvGrpSpPr/>
            <p:nvPr/>
          </p:nvGrpSpPr>
          <p:grpSpPr>
            <a:xfrm>
              <a:off x="2673576" y="1903653"/>
              <a:ext cx="1529787" cy="2731345"/>
              <a:chOff x="2673576" y="1903653"/>
              <a:chExt cx="1529787" cy="273134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6649B5B-FC10-4A48-B022-268D42E891EA}"/>
                  </a:ext>
                </a:extLst>
              </p:cNvPr>
              <p:cNvGrpSpPr/>
              <p:nvPr/>
            </p:nvGrpSpPr>
            <p:grpSpPr>
              <a:xfrm>
                <a:off x="2673576" y="1903653"/>
                <a:ext cx="1529787" cy="2731345"/>
                <a:chOff x="2673576" y="1903653"/>
                <a:chExt cx="1529787" cy="2731345"/>
              </a:xfrm>
            </p:grpSpPr>
            <p:sp>
              <p:nvSpPr>
                <p:cNvPr id="20" name="Line 82">
                  <a:extLst>
                    <a:ext uri="{FF2B5EF4-FFF2-40B4-BE49-F238E27FC236}">
                      <a16:creationId xmlns:a16="http://schemas.microsoft.com/office/drawing/2014/main" id="{DA3F6C74-FFA8-404D-8B96-5BF63C8B7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3363" y="1903653"/>
                  <a:ext cx="0" cy="2731345"/>
                </a:xfrm>
                <a:prstGeom prst="line">
                  <a:avLst/>
                </a:prstGeom>
                <a:noFill/>
                <a:ln w="38100" cap="rnd" cmpd="sng">
                  <a:solidFill>
                    <a:srgbClr val="3333CC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ight Arrow 20">
                  <a:extLst>
                    <a:ext uri="{FF2B5EF4-FFF2-40B4-BE49-F238E27FC236}">
                      <a16:creationId xmlns:a16="http://schemas.microsoft.com/office/drawing/2014/main" id="{65624917-C9F5-5441-B95A-A3C1BAF0937D}"/>
                    </a:ext>
                  </a:extLst>
                </p:cNvPr>
                <p:cNvSpPr/>
                <p:nvPr/>
              </p:nvSpPr>
              <p:spPr>
                <a:xfrm>
                  <a:off x="2673576" y="2770424"/>
                  <a:ext cx="1522452" cy="527358"/>
                </a:xfrm>
                <a:prstGeom prst="rightArrow">
                  <a:avLst/>
                </a:prstGeom>
                <a:solidFill>
                  <a:srgbClr val="CCFFCC"/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11C48C-542C-3E40-A9D4-856C1D5414A1}"/>
                  </a:ext>
                </a:extLst>
              </p:cNvPr>
              <p:cNvSpPr txBox="1"/>
              <p:nvPr/>
            </p:nvSpPr>
            <p:spPr>
              <a:xfrm>
                <a:off x="2788843" y="2870841"/>
                <a:ext cx="719220" cy="34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AT(n)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FACBB61-FD2A-7649-B097-CC795FDFD062}"/>
                </a:ext>
              </a:extLst>
            </p:cNvPr>
            <p:cNvGrpSpPr/>
            <p:nvPr/>
          </p:nvGrpSpPr>
          <p:grpSpPr>
            <a:xfrm>
              <a:off x="3676165" y="1907229"/>
              <a:ext cx="1697134" cy="2731345"/>
              <a:chOff x="3676165" y="1907229"/>
              <a:chExt cx="1697134" cy="273134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B01FD48-BE12-EC44-AB32-5A871BD36E87}"/>
                  </a:ext>
                </a:extLst>
              </p:cNvPr>
              <p:cNvGrpSpPr/>
              <p:nvPr/>
            </p:nvGrpSpPr>
            <p:grpSpPr>
              <a:xfrm>
                <a:off x="3676165" y="1907229"/>
                <a:ext cx="1697134" cy="2731345"/>
                <a:chOff x="3676165" y="1907229"/>
                <a:chExt cx="1697134" cy="2731345"/>
              </a:xfrm>
            </p:grpSpPr>
            <p:sp>
              <p:nvSpPr>
                <p:cNvPr id="25" name="Line 82">
                  <a:extLst>
                    <a:ext uri="{FF2B5EF4-FFF2-40B4-BE49-F238E27FC236}">
                      <a16:creationId xmlns:a16="http://schemas.microsoft.com/office/drawing/2014/main" id="{74892452-EDB2-0D43-930F-120229A652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79633" y="1907229"/>
                  <a:ext cx="0" cy="2731345"/>
                </a:xfrm>
                <a:prstGeom prst="line">
                  <a:avLst/>
                </a:prstGeom>
                <a:noFill/>
                <a:ln w="38100" cap="rnd" cmpd="sng">
                  <a:solidFill>
                    <a:srgbClr val="3333CC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Right Arrow 25">
                  <a:extLst>
                    <a:ext uri="{FF2B5EF4-FFF2-40B4-BE49-F238E27FC236}">
                      <a16:creationId xmlns:a16="http://schemas.microsoft.com/office/drawing/2014/main" id="{2035395E-4072-B944-B95F-C0FF24868459}"/>
                    </a:ext>
                  </a:extLst>
                </p:cNvPr>
                <p:cNvSpPr/>
                <p:nvPr/>
              </p:nvSpPr>
              <p:spPr>
                <a:xfrm rot="10800000">
                  <a:off x="3676165" y="2209078"/>
                  <a:ext cx="1697134" cy="547606"/>
                </a:xfrm>
                <a:prstGeom prst="rightArrow">
                  <a:avLst/>
                </a:prstGeom>
                <a:solidFill>
                  <a:srgbClr val="CCFFCC"/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264FF-B7F5-9042-BC26-32FEAC9D075F}"/>
                  </a:ext>
                </a:extLst>
              </p:cNvPr>
              <p:cNvSpPr txBox="1"/>
              <p:nvPr/>
            </p:nvSpPr>
            <p:spPr>
              <a:xfrm>
                <a:off x="4182650" y="2317136"/>
                <a:ext cx="879254" cy="34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RAT(n)</a:t>
                </a:r>
              </a:p>
            </p:txBody>
          </p:sp>
        </p:grp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69103476-391E-2E4E-A06B-DC48DAEEDE44}"/>
                </a:ext>
              </a:extLst>
            </p:cNvPr>
            <p:cNvSpPr/>
            <p:nvPr/>
          </p:nvSpPr>
          <p:spPr>
            <a:xfrm>
              <a:off x="2703282" y="4397043"/>
              <a:ext cx="2666149" cy="564485"/>
            </a:xfrm>
            <a:prstGeom prst="rightArrow">
              <a:avLst/>
            </a:prstGeom>
            <a:solidFill>
              <a:srgbClr val="FF9999"/>
            </a:solidFill>
            <a:ln>
              <a:solidFill>
                <a:srgbClr val="000000"/>
              </a:solidFill>
            </a:ln>
          </p:spPr>
          <p:txBody>
            <a:bodyPr vert="horz" wrap="none" lIns="0" tIns="45720" rIns="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CLOCK: Cycle Time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208521-4586-AC4E-841E-8B1D6C301B8C}"/>
                </a:ext>
              </a:extLst>
            </p:cNvPr>
            <p:cNvSpPr txBox="1"/>
            <p:nvPr/>
          </p:nvSpPr>
          <p:spPr>
            <a:xfrm>
              <a:off x="1552160" y="3705137"/>
              <a:ext cx="1054577" cy="55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Launch</a:t>
              </a:r>
            </a:p>
            <a:p>
              <a:pPr algn="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35A511-04F3-EA41-8C81-9539DE71C410}"/>
                </a:ext>
              </a:extLst>
            </p:cNvPr>
            <p:cNvSpPr txBox="1"/>
            <p:nvPr/>
          </p:nvSpPr>
          <p:spPr>
            <a:xfrm>
              <a:off x="5492125" y="3723843"/>
              <a:ext cx="1054577" cy="55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Capture</a:t>
              </a:r>
            </a:p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87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9F2C-5D3C-6240-CEA0-B1F4E312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 in Design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1CD7-88B7-58DB-1C3D-55A84D33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5226559"/>
          </a:xfrm>
        </p:spPr>
        <p:txBody>
          <a:bodyPr>
            <a:normAutofit/>
          </a:bodyPr>
          <a:lstStyle/>
          <a:p>
            <a:r>
              <a:rPr lang="en-US" b="1" dirty="0"/>
              <a:t>Deep interactions between logic synthesis and layout</a:t>
            </a:r>
          </a:p>
          <a:p>
            <a:endParaRPr lang="en-US" b="1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r>
              <a:rPr lang="en-US" b="1" dirty="0"/>
              <a:t>Important facts</a:t>
            </a:r>
          </a:p>
          <a:p>
            <a:pPr lvl="1"/>
            <a:r>
              <a:rPr lang="en-US" dirty="0"/>
              <a:t>Logic-side tools </a:t>
            </a:r>
            <a:r>
              <a:rPr lang="en-US" b="1" dirty="0">
                <a:solidFill>
                  <a:srgbClr val="800000"/>
                </a:solidFill>
              </a:rPr>
              <a:t>estimate delays</a:t>
            </a:r>
            <a:r>
              <a:rPr lang="en-US" dirty="0"/>
              <a:t> through unplaced/unrouted logic</a:t>
            </a:r>
          </a:p>
          <a:p>
            <a:pPr lvl="1"/>
            <a:r>
              <a:rPr lang="en-US" dirty="0"/>
              <a:t>Layout tools </a:t>
            </a:r>
            <a:r>
              <a:rPr lang="en-US" b="1" dirty="0">
                <a:solidFill>
                  <a:srgbClr val="800000"/>
                </a:solidFill>
              </a:rPr>
              <a:t>estimate delays</a:t>
            </a:r>
            <a:r>
              <a:rPr lang="en-US" dirty="0"/>
              <a:t> through placed/routed logic</a:t>
            </a:r>
          </a:p>
          <a:p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BE3996-277B-3443-9812-D7DF1CFD2E91}"/>
              </a:ext>
            </a:extLst>
          </p:cNvPr>
          <p:cNvGrpSpPr/>
          <p:nvPr/>
        </p:nvGrpSpPr>
        <p:grpSpPr>
          <a:xfrm>
            <a:off x="1016120" y="2311766"/>
            <a:ext cx="10159759" cy="2710457"/>
            <a:chOff x="1474979" y="2306217"/>
            <a:chExt cx="8881225" cy="23693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A2533A-0EB0-9F41-B332-9FDAF107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033" y="27634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8ABF4-57AF-3644-88B0-5A5D67B2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5683" y="30936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756FC71-AA41-7244-8497-1A4A6E097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083" y="31190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AF4F964A-D011-F442-97CF-74ACE216A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33" y="34555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2EEFE20-48AD-3046-B025-57559F5E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183" y="31380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DB807828-08B1-474C-9249-F8E2B9219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183" y="27570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CB7D20C-7F87-0E46-B2D0-164EA45E4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1583" y="27316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A0650D3A-1465-D54A-9785-358D4DB0B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979" y="2550692"/>
              <a:ext cx="1747738" cy="1474763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High-level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Timing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Specifications</a:t>
              </a: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2C4E2B0A-91BF-CF48-B85D-CCCBCC82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483" y="2306217"/>
              <a:ext cx="1409700" cy="1943100"/>
            </a:xfrm>
            <a:prstGeom prst="cube">
              <a:avLst>
                <a:gd name="adj" fmla="val 7944"/>
              </a:avLst>
            </a:prstGeom>
            <a:solidFill>
              <a:srgbClr val="CC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Logic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Synthesis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FF1C57C9-739A-F042-858E-C8771A1CF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9233" y="2947567"/>
              <a:ext cx="622300" cy="177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721B2330-A082-4742-BDE7-B9F2DC53F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24033" y="3277767"/>
              <a:ext cx="622300" cy="254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F2F06C63-7D06-2A48-BD97-149208D2C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2133" y="2807867"/>
              <a:ext cx="203200" cy="25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244965B-21D2-1844-A231-23BE0308F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3933" y="2807867"/>
              <a:ext cx="203200" cy="25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089F8235-7739-DB40-B138-7F15F9CD0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833" y="3201567"/>
              <a:ext cx="203200" cy="25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BB34211B-1337-FA4F-B591-AADD8CDD4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8033" y="2922167"/>
              <a:ext cx="88900" cy="215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30BA6A15-2009-3041-AACC-66AD43918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5333" y="3188867"/>
              <a:ext cx="266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7CE3E610-4EB6-B549-8A6A-DD9CF60CB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5233" y="2934867"/>
              <a:ext cx="127000" cy="241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0F091E01-4513-ED43-A420-F277BC54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983" y="28015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A5233392-23EF-8243-A693-7626B762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183" y="28396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utoShape 23">
              <a:extLst>
                <a:ext uri="{FF2B5EF4-FFF2-40B4-BE49-F238E27FC236}">
                  <a16:creationId xmlns:a16="http://schemas.microsoft.com/office/drawing/2014/main" id="{1C4C10C5-24D5-6443-A5E4-D99AE300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983" y="2649117"/>
              <a:ext cx="1143000" cy="1155700"/>
            </a:xfrm>
            <a:prstGeom prst="cube">
              <a:avLst>
                <a:gd name="adj" fmla="val 7944"/>
              </a:avLst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Physical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F138030-08D0-074A-B72C-06CB26B68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0833" y="28396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F8CD4D59-7D44-5B46-AFAD-E683268A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383" y="32206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561678B6-6695-F648-98BA-E16B1B1F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1783" y="32079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BC4764-0C38-C442-8D81-BE1C6DA7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0933" y="35444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D5A6437F-2486-D741-808A-ED96B0CD4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583" y="32015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9F66DCF2-72D5-C84C-9E9F-14C3BCB4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7283" y="28332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2F9F438C-27DE-F740-BD68-B3EF6C8F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383" y="28332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00A2AEF4-35AE-2448-A894-52E96CCF9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5883" y="3296817"/>
              <a:ext cx="2047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0"/>
                </a:cxn>
              </a:cxnLst>
              <a:rect l="0" t="0" r="r" b="b"/>
              <a:pathLst>
                <a:path w="129" h="1">
                  <a:moveTo>
                    <a:pt x="0" y="0"/>
                  </a:moveTo>
                  <a:lnTo>
                    <a:pt x="128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CD2FCD4-559B-FE43-8F62-55539CF70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183" y="2928517"/>
              <a:ext cx="2428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0"/>
                </a:cxn>
              </a:cxnLst>
              <a:rect l="0" t="0" r="r" b="b"/>
              <a:pathLst>
                <a:path w="153" h="1">
                  <a:moveTo>
                    <a:pt x="0" y="0"/>
                  </a:moveTo>
                  <a:lnTo>
                    <a:pt x="152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9F001576-9442-204B-B71F-D683BCF99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6083" y="3042817"/>
              <a:ext cx="1587" cy="15398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" h="97">
                  <a:moveTo>
                    <a:pt x="0" y="96"/>
                  </a:move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28C55E08-E0A5-9C4C-A655-0C3EB33B2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3083" y="3296817"/>
              <a:ext cx="2301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</a:cxnLst>
              <a:rect l="0" t="0" r="r" b="b"/>
              <a:pathLst>
                <a:path w="145" h="1">
                  <a:moveTo>
                    <a:pt x="0" y="0"/>
                  </a:moveTo>
                  <a:lnTo>
                    <a:pt x="144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65018179-C811-0F4E-BF20-3A2EAB9B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8483" y="2941217"/>
              <a:ext cx="2047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0"/>
                </a:cxn>
              </a:cxnLst>
              <a:rect l="0" t="0" r="r" b="b"/>
              <a:pathLst>
                <a:path w="129" h="1">
                  <a:moveTo>
                    <a:pt x="0" y="0"/>
                  </a:moveTo>
                  <a:lnTo>
                    <a:pt x="128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B736D0D4-91F5-9747-8603-506C079B3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483" y="3398417"/>
              <a:ext cx="814387" cy="242887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12" y="152"/>
                </a:cxn>
                <a:cxn ang="0">
                  <a:pos x="512" y="0"/>
                </a:cxn>
              </a:cxnLst>
              <a:rect l="0" t="0" r="r" b="b"/>
              <a:pathLst>
                <a:path w="513" h="153">
                  <a:moveTo>
                    <a:pt x="0" y="152"/>
                  </a:moveTo>
                  <a:lnTo>
                    <a:pt x="512" y="152"/>
                  </a:lnTo>
                  <a:lnTo>
                    <a:pt x="512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4A3B41BD-67D1-C14C-89CE-119E55A2A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5683" y="2738017"/>
              <a:ext cx="649287" cy="458787"/>
            </a:xfrm>
            <a:custGeom>
              <a:avLst/>
              <a:gdLst/>
              <a:ahLst/>
              <a:cxnLst>
                <a:cxn ang="0">
                  <a:pos x="120" y="288"/>
                </a:cxn>
                <a:cxn ang="0">
                  <a:pos x="120" y="232"/>
                </a:cxn>
                <a:cxn ang="0">
                  <a:pos x="0" y="232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8"/>
                </a:cxn>
              </a:cxnLst>
              <a:rect l="0" t="0" r="r" b="b"/>
              <a:pathLst>
                <a:path w="409" h="289">
                  <a:moveTo>
                    <a:pt x="120" y="288"/>
                  </a:moveTo>
                  <a:lnTo>
                    <a:pt x="120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408" y="0"/>
                  </a:lnTo>
                  <a:lnTo>
                    <a:pt x="408" y="48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B1C69D09-93D1-2143-9A07-DA0337832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5983" y="3017417"/>
              <a:ext cx="1587" cy="179387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1" h="113">
                  <a:moveTo>
                    <a:pt x="0" y="112"/>
                  </a:move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AutoShape 39">
              <a:extLst>
                <a:ext uri="{FF2B5EF4-FFF2-40B4-BE49-F238E27FC236}">
                  <a16:creationId xmlns:a16="http://schemas.microsoft.com/office/drawing/2014/main" id="{DD5AFF98-0C66-9240-8685-3DB5EA35B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483" y="28396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40">
              <a:extLst>
                <a:ext uri="{FF2B5EF4-FFF2-40B4-BE49-F238E27FC236}">
                  <a16:creationId xmlns:a16="http://schemas.microsoft.com/office/drawing/2014/main" id="{8FC46B2F-3C10-7C4B-9720-018E79E33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383" y="28269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5A96A586-4017-FB4B-8337-FD7B23E6B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232" y="3804817"/>
              <a:ext cx="2337680" cy="82843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Connected cells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with delay constraints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on signal paths</a:t>
              </a: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93BD74B1-C1A0-6B4A-96AB-2986D3FCE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330" y="3847150"/>
              <a:ext cx="2280874" cy="82843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Placed cells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with real locations,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real connecting wires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863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65FA-BC13-BE43-9FF0-4239B5FC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a Bigger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5AA-54C7-CA48-B90D-D0DF6509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Delays are on edges;  let clock cycle be </a:t>
            </a:r>
            <a:r>
              <a:rPr lang="en-US" b="1" dirty="0">
                <a:solidFill>
                  <a:srgbClr val="800000"/>
                </a:solidFill>
              </a:rPr>
              <a:t>12</a:t>
            </a:r>
          </a:p>
          <a:p>
            <a:pPr lvl="1"/>
            <a:r>
              <a:rPr lang="en-US" dirty="0"/>
              <a:t>Compute the min/max delays “by eye” for now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AT</a:t>
            </a:r>
            <a:r>
              <a:rPr lang="en-US" dirty="0"/>
              <a:t>=longest path from SRC </a:t>
            </a:r>
            <a:r>
              <a:rPr lang="en-US" b="1" dirty="0">
                <a:solidFill>
                  <a:srgbClr val="0B4B8E"/>
                </a:solidFill>
              </a:rPr>
              <a:t>TO </a:t>
            </a:r>
            <a:r>
              <a:rPr lang="en-US" dirty="0"/>
              <a:t>node; 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RAT</a:t>
            </a:r>
            <a:r>
              <a:rPr lang="en-US" dirty="0"/>
              <a:t>=(cycle time 12) – (longest path </a:t>
            </a:r>
            <a:r>
              <a:rPr lang="en-US" b="1" dirty="0">
                <a:solidFill>
                  <a:srgbClr val="0B4B8E"/>
                </a:solidFill>
              </a:rPr>
              <a:t>FROM </a:t>
            </a:r>
            <a:r>
              <a:rPr lang="en-US" dirty="0"/>
              <a:t>node to SNK)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Slack</a:t>
            </a:r>
            <a:r>
              <a:rPr lang="en-US" dirty="0">
                <a:solidFill>
                  <a:srgbClr val="0B4B8E"/>
                </a:solidFill>
              </a:rPr>
              <a:t> </a:t>
            </a:r>
            <a:r>
              <a:rPr lang="en-US" dirty="0"/>
              <a:t>= RAT - AT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4B1F5B-71A9-5541-A0C4-6F464290AFE5}"/>
              </a:ext>
            </a:extLst>
          </p:cNvPr>
          <p:cNvGrpSpPr/>
          <p:nvPr/>
        </p:nvGrpSpPr>
        <p:grpSpPr>
          <a:xfrm>
            <a:off x="9848523" y="1481950"/>
            <a:ext cx="1430479" cy="1285390"/>
            <a:chOff x="979792" y="2670379"/>
            <a:chExt cx="1225550" cy="1557337"/>
          </a:xfrm>
        </p:grpSpPr>
        <p:sp>
          <p:nvSpPr>
            <p:cNvPr id="5" name="Line 82">
              <a:extLst>
                <a:ext uri="{FF2B5EF4-FFF2-40B4-BE49-F238E27FC236}">
                  <a16:creationId xmlns:a16="http://schemas.microsoft.com/office/drawing/2014/main" id="{CF63C7C9-C299-1F49-9CD7-8C97B1276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9792" y="2679904"/>
              <a:ext cx="0" cy="1547812"/>
            </a:xfrm>
            <a:prstGeom prst="line">
              <a:avLst/>
            </a:prstGeom>
            <a:noFill/>
            <a:ln w="38100" cap="rnd" cmpd="sng">
              <a:solidFill>
                <a:srgbClr val="3333CC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6" name="Line 83">
              <a:extLst>
                <a:ext uri="{FF2B5EF4-FFF2-40B4-BE49-F238E27FC236}">
                  <a16:creationId xmlns:a16="http://schemas.microsoft.com/office/drawing/2014/main" id="{BFC192E6-1C69-ED47-A93E-0F27E3B78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5342" y="2670379"/>
              <a:ext cx="0" cy="1538287"/>
            </a:xfrm>
            <a:prstGeom prst="line">
              <a:avLst/>
            </a:prstGeom>
            <a:noFill/>
            <a:ln w="38100" cap="rnd" cmpd="sng">
              <a:solidFill>
                <a:srgbClr val="3333CC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A78ACF-CC49-9B45-9535-36A2F3B6E504}"/>
              </a:ext>
            </a:extLst>
          </p:cNvPr>
          <p:cNvGrpSpPr/>
          <p:nvPr/>
        </p:nvGrpSpPr>
        <p:grpSpPr>
          <a:xfrm>
            <a:off x="9854081" y="1920192"/>
            <a:ext cx="1432450" cy="453085"/>
            <a:chOff x="984554" y="3365704"/>
            <a:chExt cx="1227238" cy="388176"/>
          </a:xfrm>
        </p:grpSpPr>
        <p:sp>
          <p:nvSpPr>
            <p:cNvPr id="8" name="Line 42">
              <a:extLst>
                <a:ext uri="{FF2B5EF4-FFF2-40B4-BE49-F238E27FC236}">
                  <a16:creationId xmlns:a16="http://schemas.microsoft.com/office/drawing/2014/main" id="{421EB23D-6474-FE4C-BDFC-E782A8084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7371" y="3746703"/>
              <a:ext cx="644421" cy="7177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9" name="Line 43">
              <a:extLst>
                <a:ext uri="{FF2B5EF4-FFF2-40B4-BE49-F238E27FC236}">
                  <a16:creationId xmlns:a16="http://schemas.microsoft.com/office/drawing/2014/main" id="{DA01D811-872E-624B-AF46-ED6A21D6C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4554" y="3365704"/>
              <a:ext cx="0" cy="38100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0" name="Line 44">
              <a:extLst>
                <a:ext uri="{FF2B5EF4-FFF2-40B4-BE49-F238E27FC236}">
                  <a16:creationId xmlns:a16="http://schemas.microsoft.com/office/drawing/2014/main" id="{702A2035-C09C-E44A-BF42-6BDA03C5F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592" y="3365704"/>
              <a:ext cx="609600" cy="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1" name="Line 45">
              <a:extLst>
                <a:ext uri="{FF2B5EF4-FFF2-40B4-BE49-F238E27FC236}">
                  <a16:creationId xmlns:a16="http://schemas.microsoft.com/office/drawing/2014/main" id="{AE0C4FAB-3F92-CC45-B865-0EEECB60E7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4154" y="3365704"/>
              <a:ext cx="0" cy="38100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2" name="Line 59">
              <a:extLst>
                <a:ext uri="{FF2B5EF4-FFF2-40B4-BE49-F238E27FC236}">
                  <a16:creationId xmlns:a16="http://schemas.microsoft.com/office/drawing/2014/main" id="{3315E9DF-C50B-BD49-9D11-5ADD924E3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754" y="3365704"/>
              <a:ext cx="0" cy="38100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7DF168-7FDF-604F-B0FF-EC68BCCD5662}"/>
              </a:ext>
            </a:extLst>
          </p:cNvPr>
          <p:cNvSpPr txBox="1"/>
          <p:nvPr/>
        </p:nvSpPr>
        <p:spPr>
          <a:xfrm>
            <a:off x="9900671" y="2409982"/>
            <a:ext cx="1391542" cy="431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j-lt"/>
              </a:rPr>
              <a:t>Cycle=12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D5FA74-73AA-F243-BA13-68E9755C75E5}"/>
              </a:ext>
            </a:extLst>
          </p:cNvPr>
          <p:cNvGrpSpPr/>
          <p:nvPr/>
        </p:nvGrpSpPr>
        <p:grpSpPr>
          <a:xfrm>
            <a:off x="1968836" y="3734940"/>
            <a:ext cx="7931835" cy="2642046"/>
            <a:chOff x="0" y="2424027"/>
            <a:chExt cx="8948737" cy="2980770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402AEA-7DE3-594E-B91A-D89351AA1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val 6">
              <a:extLst>
                <a:ext uri="{FF2B5EF4-FFF2-40B4-BE49-F238E27FC236}">
                  <a16:creationId xmlns:a16="http://schemas.microsoft.com/office/drawing/2014/main" id="{3730D263-FE19-CC44-B209-4DADB32E9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CF4014AF-0AFA-AF43-882F-86CAEB0C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DAC35169-CE9B-2347-86AC-B9F54617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AEB5E1B7-E1E4-1941-8CA7-73870AFC8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210EEB7D-2A63-B946-9D90-03F010F6E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B8311E30-D627-4B49-B70C-7C9AE84B0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314A542A-1E78-0E4C-A389-C411D46AE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0728C10E-CDEC-D24A-8BE6-04FE9A6BD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CCD35634-9007-CD40-B46E-45A8D054E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15">
              <a:extLst>
                <a:ext uri="{FF2B5EF4-FFF2-40B4-BE49-F238E27FC236}">
                  <a16:creationId xmlns:a16="http://schemas.microsoft.com/office/drawing/2014/main" id="{1B743400-3608-FC4F-A58D-E93A6EFC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78FAAED5-5C53-6B42-8674-5F93DEC5F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73F6BF86-5465-5245-B1F7-DA47C5545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E69706C2-6220-F742-87AE-A8B1F56C4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19">
              <a:extLst>
                <a:ext uri="{FF2B5EF4-FFF2-40B4-BE49-F238E27FC236}">
                  <a16:creationId xmlns:a16="http://schemas.microsoft.com/office/drawing/2014/main" id="{E2C3E3CB-1642-544F-AFA5-9357C244F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0">
              <a:extLst>
                <a:ext uri="{FF2B5EF4-FFF2-40B4-BE49-F238E27FC236}">
                  <a16:creationId xmlns:a16="http://schemas.microsoft.com/office/drawing/2014/main" id="{F2DB9C6D-DA92-4F40-90E3-70E7637B4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65796CDB-BA35-6543-8194-B7450EC46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22">
              <a:extLst>
                <a:ext uri="{FF2B5EF4-FFF2-40B4-BE49-F238E27FC236}">
                  <a16:creationId xmlns:a16="http://schemas.microsoft.com/office/drawing/2014/main" id="{5912A223-76CC-2A4F-B8A9-27DBCC905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23">
              <a:extLst>
                <a:ext uri="{FF2B5EF4-FFF2-40B4-BE49-F238E27FC236}">
                  <a16:creationId xmlns:a16="http://schemas.microsoft.com/office/drawing/2014/main" id="{7F6A764F-5D4E-AE40-B8F6-566C6AAF0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2544F4AA-916A-4C40-ACF0-D20939841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8" y="4400466"/>
              <a:ext cx="1142999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7B3FEE63-D736-D047-95CF-1848A4AC0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772A7432-E59F-D54F-9860-C6469BC8F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63F87B0B-A474-D24A-AA75-2AD3D20D6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C4DD1C69-DDC4-DE42-A8A8-3BAC97D2F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29">
              <a:extLst>
                <a:ext uri="{FF2B5EF4-FFF2-40B4-BE49-F238E27FC236}">
                  <a16:creationId xmlns:a16="http://schemas.microsoft.com/office/drawing/2014/main" id="{CF9BAA83-6892-C141-A065-2465533AD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40" name="Text Box 30">
              <a:extLst>
                <a:ext uri="{FF2B5EF4-FFF2-40B4-BE49-F238E27FC236}">
                  <a16:creationId xmlns:a16="http://schemas.microsoft.com/office/drawing/2014/main" id="{CD23A7C0-D7BA-FD46-94F4-CB459999F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41" name="Text Box 31">
              <a:extLst>
                <a:ext uri="{FF2B5EF4-FFF2-40B4-BE49-F238E27FC236}">
                  <a16:creationId xmlns:a16="http://schemas.microsoft.com/office/drawing/2014/main" id="{87B6E9CE-AB3B-6849-9F17-01FC3121C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42" name="Text Box 32">
              <a:extLst>
                <a:ext uri="{FF2B5EF4-FFF2-40B4-BE49-F238E27FC236}">
                  <a16:creationId xmlns:a16="http://schemas.microsoft.com/office/drawing/2014/main" id="{0E2BA710-C988-7242-960B-29A7EB876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43" name="Text Box 33">
              <a:extLst>
                <a:ext uri="{FF2B5EF4-FFF2-40B4-BE49-F238E27FC236}">
                  <a16:creationId xmlns:a16="http://schemas.microsoft.com/office/drawing/2014/main" id="{F542953D-38DD-EF41-BEB2-9430BD25E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44" name="Text Box 34">
              <a:extLst>
                <a:ext uri="{FF2B5EF4-FFF2-40B4-BE49-F238E27FC236}">
                  <a16:creationId xmlns:a16="http://schemas.microsoft.com/office/drawing/2014/main" id="{C362B9A0-FBE5-8545-9D07-C07150D73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45" name="Text Box 35">
              <a:extLst>
                <a:ext uri="{FF2B5EF4-FFF2-40B4-BE49-F238E27FC236}">
                  <a16:creationId xmlns:a16="http://schemas.microsoft.com/office/drawing/2014/main" id="{5D983D90-DACF-E44A-AB54-9BD725E9A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46" name="Text Box 36">
              <a:extLst>
                <a:ext uri="{FF2B5EF4-FFF2-40B4-BE49-F238E27FC236}">
                  <a16:creationId xmlns:a16="http://schemas.microsoft.com/office/drawing/2014/main" id="{2C12061A-5F73-2C4F-8110-A46E453BC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47" name="Text Box 37">
              <a:extLst>
                <a:ext uri="{FF2B5EF4-FFF2-40B4-BE49-F238E27FC236}">
                  <a16:creationId xmlns:a16="http://schemas.microsoft.com/office/drawing/2014/main" id="{82AF17A1-FB34-5849-89EC-8EA729A7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48" name="Text Box 38">
              <a:extLst>
                <a:ext uri="{FF2B5EF4-FFF2-40B4-BE49-F238E27FC236}">
                  <a16:creationId xmlns:a16="http://schemas.microsoft.com/office/drawing/2014/main" id="{DDEFB091-C35C-ED4A-8299-33B26F4EB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7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49" name="Text Box 39">
              <a:extLst>
                <a:ext uri="{FF2B5EF4-FFF2-40B4-BE49-F238E27FC236}">
                  <a16:creationId xmlns:a16="http://schemas.microsoft.com/office/drawing/2014/main" id="{7BB20F25-85EB-F34D-9011-5BAA78147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50" name="Text Box 40">
              <a:extLst>
                <a:ext uri="{FF2B5EF4-FFF2-40B4-BE49-F238E27FC236}">
                  <a16:creationId xmlns:a16="http://schemas.microsoft.com/office/drawing/2014/main" id="{97CA1413-F7B7-B342-B189-AED2EA736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51" name="Text Box 41">
              <a:extLst>
                <a:ext uri="{FF2B5EF4-FFF2-40B4-BE49-F238E27FC236}">
                  <a16:creationId xmlns:a16="http://schemas.microsoft.com/office/drawing/2014/main" id="{EE92AAD6-CE54-0F4E-AE22-39B8D5F66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52" name="Line 54">
              <a:extLst>
                <a:ext uri="{FF2B5EF4-FFF2-40B4-BE49-F238E27FC236}">
                  <a16:creationId xmlns:a16="http://schemas.microsoft.com/office/drawing/2014/main" id="{BFB489B6-2BFB-F14F-B051-15FBD92CA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Oval 55">
              <a:extLst>
                <a:ext uri="{FF2B5EF4-FFF2-40B4-BE49-F238E27FC236}">
                  <a16:creationId xmlns:a16="http://schemas.microsoft.com/office/drawing/2014/main" id="{E74CA5F9-8954-944D-B0D0-36A17EF87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</a:p>
          </p:txBody>
        </p:sp>
        <p:sp>
          <p:nvSpPr>
            <p:cNvPr id="54" name="Oval 56">
              <a:extLst>
                <a:ext uri="{FF2B5EF4-FFF2-40B4-BE49-F238E27FC236}">
                  <a16:creationId xmlns:a16="http://schemas.microsoft.com/office/drawing/2014/main" id="{B894A521-1DF8-BD45-80C0-6FC11363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55" name="Line 57">
              <a:extLst>
                <a:ext uri="{FF2B5EF4-FFF2-40B4-BE49-F238E27FC236}">
                  <a16:creationId xmlns:a16="http://schemas.microsoft.com/office/drawing/2014/main" id="{8EC208F1-2F66-DD45-B548-3B127EB31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58">
              <a:extLst>
                <a:ext uri="{FF2B5EF4-FFF2-40B4-BE49-F238E27FC236}">
                  <a16:creationId xmlns:a16="http://schemas.microsoft.com/office/drawing/2014/main" id="{0C69C354-CF52-C84A-970A-1F100A88D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59">
              <a:extLst>
                <a:ext uri="{FF2B5EF4-FFF2-40B4-BE49-F238E27FC236}">
                  <a16:creationId xmlns:a16="http://schemas.microsoft.com/office/drawing/2014/main" id="{D27E7E1F-3FDA-7643-8158-DFB271BA6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60">
              <a:extLst>
                <a:ext uri="{FF2B5EF4-FFF2-40B4-BE49-F238E27FC236}">
                  <a16:creationId xmlns:a16="http://schemas.microsoft.com/office/drawing/2014/main" id="{BB36713F-1C69-9243-AD03-7BEC77311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61">
              <a:extLst>
                <a:ext uri="{FF2B5EF4-FFF2-40B4-BE49-F238E27FC236}">
                  <a16:creationId xmlns:a16="http://schemas.microsoft.com/office/drawing/2014/main" id="{D8AECDCE-D0D6-9E41-88BC-D65790A29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62">
              <a:extLst>
                <a:ext uri="{FF2B5EF4-FFF2-40B4-BE49-F238E27FC236}">
                  <a16:creationId xmlns:a16="http://schemas.microsoft.com/office/drawing/2014/main" id="{7E830921-1935-4049-BAD4-60761C28A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DD994346-F706-C542-A390-25AF3DC9B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2" name="Text Box 64">
              <a:extLst>
                <a:ext uri="{FF2B5EF4-FFF2-40B4-BE49-F238E27FC236}">
                  <a16:creationId xmlns:a16="http://schemas.microsoft.com/office/drawing/2014/main" id="{547EA51F-45C7-7C44-850E-84739B0D1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3" name="Text Box 65">
              <a:extLst>
                <a:ext uri="{FF2B5EF4-FFF2-40B4-BE49-F238E27FC236}">
                  <a16:creationId xmlns:a16="http://schemas.microsoft.com/office/drawing/2014/main" id="{7BFF3AA3-F142-C048-B158-029E91234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4" name="Text Box 66">
              <a:extLst>
                <a:ext uri="{FF2B5EF4-FFF2-40B4-BE49-F238E27FC236}">
                  <a16:creationId xmlns:a16="http://schemas.microsoft.com/office/drawing/2014/main" id="{80B9B94C-2EF5-0945-882F-171C5483B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0" y="33908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5" name="Text Box 67">
              <a:extLst>
                <a:ext uri="{FF2B5EF4-FFF2-40B4-BE49-F238E27FC236}">
                  <a16:creationId xmlns:a16="http://schemas.microsoft.com/office/drawing/2014/main" id="{B9445419-8ED6-9246-8B51-2FB00097F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66" name="Group 71">
              <a:extLst>
                <a:ext uri="{FF2B5EF4-FFF2-40B4-BE49-F238E27FC236}">
                  <a16:creationId xmlns:a16="http://schemas.microsoft.com/office/drawing/2014/main" id="{00690718-642D-CA43-82B9-3D186171A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119" name="Rectangle 68">
                <a:extLst>
                  <a:ext uri="{FF2B5EF4-FFF2-40B4-BE49-F238E27FC236}">
                    <a16:creationId xmlns:a16="http://schemas.microsoft.com/office/drawing/2014/main" id="{D4C8872C-2B53-2942-87CB-1F0BEFAE6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Line 69">
                <a:extLst>
                  <a:ext uri="{FF2B5EF4-FFF2-40B4-BE49-F238E27FC236}">
                    <a16:creationId xmlns:a16="http://schemas.microsoft.com/office/drawing/2014/main" id="{5E476C72-5E6B-564C-85F0-2A4735F95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Line 70">
                <a:extLst>
                  <a:ext uri="{FF2B5EF4-FFF2-40B4-BE49-F238E27FC236}">
                    <a16:creationId xmlns:a16="http://schemas.microsoft.com/office/drawing/2014/main" id="{2834EF6C-E059-1142-8B6C-B4224211E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7" name="Group 81">
              <a:extLst>
                <a:ext uri="{FF2B5EF4-FFF2-40B4-BE49-F238E27FC236}">
                  <a16:creationId xmlns:a16="http://schemas.microsoft.com/office/drawing/2014/main" id="{1B575142-F479-AA47-BC4D-C2469CE87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116" name="Rectangle 82">
                <a:extLst>
                  <a:ext uri="{FF2B5EF4-FFF2-40B4-BE49-F238E27FC236}">
                    <a16:creationId xmlns:a16="http://schemas.microsoft.com/office/drawing/2014/main" id="{4032BE31-F439-2144-B190-9CC79AAF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Line 83">
                <a:extLst>
                  <a:ext uri="{FF2B5EF4-FFF2-40B4-BE49-F238E27FC236}">
                    <a16:creationId xmlns:a16="http://schemas.microsoft.com/office/drawing/2014/main" id="{F20DD920-3F55-124F-A742-4B7AF66B8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Line 84">
                <a:extLst>
                  <a:ext uri="{FF2B5EF4-FFF2-40B4-BE49-F238E27FC236}">
                    <a16:creationId xmlns:a16="http://schemas.microsoft.com/office/drawing/2014/main" id="{B049803F-EBDA-1F4D-8A49-19D7BE8B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8" name="Group 85">
              <a:extLst>
                <a:ext uri="{FF2B5EF4-FFF2-40B4-BE49-F238E27FC236}">
                  <a16:creationId xmlns:a16="http://schemas.microsoft.com/office/drawing/2014/main" id="{411288F4-61BD-774B-8BA2-2716DF211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113" name="Rectangle 86">
                <a:extLst>
                  <a:ext uri="{FF2B5EF4-FFF2-40B4-BE49-F238E27FC236}">
                    <a16:creationId xmlns:a16="http://schemas.microsoft.com/office/drawing/2014/main" id="{957A8C6A-1ACA-6E41-9EAF-FB1C848B7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Line 87">
                <a:extLst>
                  <a:ext uri="{FF2B5EF4-FFF2-40B4-BE49-F238E27FC236}">
                    <a16:creationId xmlns:a16="http://schemas.microsoft.com/office/drawing/2014/main" id="{743F0615-354D-A948-BBFB-C94436664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Line 88">
                <a:extLst>
                  <a:ext uri="{FF2B5EF4-FFF2-40B4-BE49-F238E27FC236}">
                    <a16:creationId xmlns:a16="http://schemas.microsoft.com/office/drawing/2014/main" id="{FCFAA676-AA40-2742-870E-1F1A5B24B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9" name="Group 89">
              <a:extLst>
                <a:ext uri="{FF2B5EF4-FFF2-40B4-BE49-F238E27FC236}">
                  <a16:creationId xmlns:a16="http://schemas.microsoft.com/office/drawing/2014/main" id="{B50E8581-96D9-CC4C-84D1-3400D32D5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110" name="Rectangle 90">
                <a:extLst>
                  <a:ext uri="{FF2B5EF4-FFF2-40B4-BE49-F238E27FC236}">
                    <a16:creationId xmlns:a16="http://schemas.microsoft.com/office/drawing/2014/main" id="{2B2AE46C-1F67-DA43-B318-B38A6B884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Line 91">
                <a:extLst>
                  <a:ext uri="{FF2B5EF4-FFF2-40B4-BE49-F238E27FC236}">
                    <a16:creationId xmlns:a16="http://schemas.microsoft.com/office/drawing/2014/main" id="{CAA8BE0A-817B-CA43-8836-24CC4DF53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Line 92">
                <a:extLst>
                  <a:ext uri="{FF2B5EF4-FFF2-40B4-BE49-F238E27FC236}">
                    <a16:creationId xmlns:a16="http://schemas.microsoft.com/office/drawing/2014/main" id="{8194AFEE-5678-1945-B052-902FDCE87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0" name="Group 93">
              <a:extLst>
                <a:ext uri="{FF2B5EF4-FFF2-40B4-BE49-F238E27FC236}">
                  <a16:creationId xmlns:a16="http://schemas.microsoft.com/office/drawing/2014/main" id="{A40B71E7-3773-4545-A57F-43BBC540C1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107" name="Rectangle 94">
                <a:extLst>
                  <a:ext uri="{FF2B5EF4-FFF2-40B4-BE49-F238E27FC236}">
                    <a16:creationId xmlns:a16="http://schemas.microsoft.com/office/drawing/2014/main" id="{ED6531D8-CE09-714B-8FC0-8B91B893D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Line 95">
                <a:extLst>
                  <a:ext uri="{FF2B5EF4-FFF2-40B4-BE49-F238E27FC236}">
                    <a16:creationId xmlns:a16="http://schemas.microsoft.com/office/drawing/2014/main" id="{F3191EBD-8A14-7C4F-85AA-45A8BC5B5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Line 96">
                <a:extLst>
                  <a:ext uri="{FF2B5EF4-FFF2-40B4-BE49-F238E27FC236}">
                    <a16:creationId xmlns:a16="http://schemas.microsoft.com/office/drawing/2014/main" id="{F5E2B35B-503E-2A42-A703-8CFD233AA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1" name="Group 97">
              <a:extLst>
                <a:ext uri="{FF2B5EF4-FFF2-40B4-BE49-F238E27FC236}">
                  <a16:creationId xmlns:a16="http://schemas.microsoft.com/office/drawing/2014/main" id="{2592D7F5-CFF2-3D48-BACB-FC01AEBB9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104" name="Rectangle 98">
                <a:extLst>
                  <a:ext uri="{FF2B5EF4-FFF2-40B4-BE49-F238E27FC236}">
                    <a16:creationId xmlns:a16="http://schemas.microsoft.com/office/drawing/2014/main" id="{9E2FF14A-148A-CB48-BD29-AEBEFB062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Line 99">
                <a:extLst>
                  <a:ext uri="{FF2B5EF4-FFF2-40B4-BE49-F238E27FC236}">
                    <a16:creationId xmlns:a16="http://schemas.microsoft.com/office/drawing/2014/main" id="{9058D4D4-4A71-574E-8188-CA781DD8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Line 100">
                <a:extLst>
                  <a:ext uri="{FF2B5EF4-FFF2-40B4-BE49-F238E27FC236}">
                    <a16:creationId xmlns:a16="http://schemas.microsoft.com/office/drawing/2014/main" id="{88D296A5-BC2A-7C47-9322-7A0B5F790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2" name="Group 101">
              <a:extLst>
                <a:ext uri="{FF2B5EF4-FFF2-40B4-BE49-F238E27FC236}">
                  <a16:creationId xmlns:a16="http://schemas.microsoft.com/office/drawing/2014/main" id="{1A622557-0E95-CF48-AE74-D847FC217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101" name="Rectangle 102">
                <a:extLst>
                  <a:ext uri="{FF2B5EF4-FFF2-40B4-BE49-F238E27FC236}">
                    <a16:creationId xmlns:a16="http://schemas.microsoft.com/office/drawing/2014/main" id="{CBB59CBA-8B5D-F44C-857D-F7BC27165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Line 103">
                <a:extLst>
                  <a:ext uri="{FF2B5EF4-FFF2-40B4-BE49-F238E27FC236}">
                    <a16:creationId xmlns:a16="http://schemas.microsoft.com/office/drawing/2014/main" id="{3883A0E8-B3CB-0A44-8703-1506073A8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Line 104">
                <a:extLst>
                  <a:ext uri="{FF2B5EF4-FFF2-40B4-BE49-F238E27FC236}">
                    <a16:creationId xmlns:a16="http://schemas.microsoft.com/office/drawing/2014/main" id="{84937EAE-5EB7-DC4D-A263-3C8DA944D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3" name="Group 113">
              <a:extLst>
                <a:ext uri="{FF2B5EF4-FFF2-40B4-BE49-F238E27FC236}">
                  <a16:creationId xmlns:a16="http://schemas.microsoft.com/office/drawing/2014/main" id="{614C99F4-AD68-F142-BF4D-0FB5A94DE6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98" name="Rectangle 114">
                <a:extLst>
                  <a:ext uri="{FF2B5EF4-FFF2-40B4-BE49-F238E27FC236}">
                    <a16:creationId xmlns:a16="http://schemas.microsoft.com/office/drawing/2014/main" id="{B42015BB-1EE4-AF47-AA05-CE098F2F8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Line 115">
                <a:extLst>
                  <a:ext uri="{FF2B5EF4-FFF2-40B4-BE49-F238E27FC236}">
                    <a16:creationId xmlns:a16="http://schemas.microsoft.com/office/drawing/2014/main" id="{088FEEFF-E53E-D743-B15A-E5689650B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Line 116">
                <a:extLst>
                  <a:ext uri="{FF2B5EF4-FFF2-40B4-BE49-F238E27FC236}">
                    <a16:creationId xmlns:a16="http://schemas.microsoft.com/office/drawing/2014/main" id="{0DB6C7EE-F695-BE4F-8D15-0F756805C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4" name="Group 117">
              <a:extLst>
                <a:ext uri="{FF2B5EF4-FFF2-40B4-BE49-F238E27FC236}">
                  <a16:creationId xmlns:a16="http://schemas.microsoft.com/office/drawing/2014/main" id="{4D5F293B-A923-2844-9027-51F0CA7C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95" name="Rectangle 118">
                <a:extLst>
                  <a:ext uri="{FF2B5EF4-FFF2-40B4-BE49-F238E27FC236}">
                    <a16:creationId xmlns:a16="http://schemas.microsoft.com/office/drawing/2014/main" id="{B7140BD9-F970-374C-98BB-0E3BF8C4F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Line 119">
                <a:extLst>
                  <a:ext uri="{FF2B5EF4-FFF2-40B4-BE49-F238E27FC236}">
                    <a16:creationId xmlns:a16="http://schemas.microsoft.com/office/drawing/2014/main" id="{73BB2E60-0059-E54A-AFF1-437717689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Line 120">
                <a:extLst>
                  <a:ext uri="{FF2B5EF4-FFF2-40B4-BE49-F238E27FC236}">
                    <a16:creationId xmlns:a16="http://schemas.microsoft.com/office/drawing/2014/main" id="{74D70E7F-0866-8440-82B0-9F02A9984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5" name="Oval 122">
              <a:extLst>
                <a:ext uri="{FF2B5EF4-FFF2-40B4-BE49-F238E27FC236}">
                  <a16:creationId xmlns:a16="http://schemas.microsoft.com/office/drawing/2014/main" id="{1987B9BB-C011-904F-B012-F860D239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Oval 123">
              <a:extLst>
                <a:ext uri="{FF2B5EF4-FFF2-40B4-BE49-F238E27FC236}">
                  <a16:creationId xmlns:a16="http://schemas.microsoft.com/office/drawing/2014/main" id="{525B7D52-360C-594F-9414-88B0D7C9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689140"/>
              <a:ext cx="487362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7" name="Group 73">
              <a:extLst>
                <a:ext uri="{FF2B5EF4-FFF2-40B4-BE49-F238E27FC236}">
                  <a16:creationId xmlns:a16="http://schemas.microsoft.com/office/drawing/2014/main" id="{DEA876B5-216B-8F4A-A5AF-16E7EA772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92" name="Rectangle 74">
                <a:extLst>
                  <a:ext uri="{FF2B5EF4-FFF2-40B4-BE49-F238E27FC236}">
                    <a16:creationId xmlns:a16="http://schemas.microsoft.com/office/drawing/2014/main" id="{DD626447-75FB-EC4B-B327-2D96E1BA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Line 75">
                <a:extLst>
                  <a:ext uri="{FF2B5EF4-FFF2-40B4-BE49-F238E27FC236}">
                    <a16:creationId xmlns:a16="http://schemas.microsoft.com/office/drawing/2014/main" id="{EDD1362B-C8E5-384B-B6C1-3CC1F4FAB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Line 76">
                <a:extLst>
                  <a:ext uri="{FF2B5EF4-FFF2-40B4-BE49-F238E27FC236}">
                    <a16:creationId xmlns:a16="http://schemas.microsoft.com/office/drawing/2014/main" id="{476B34FA-3462-5247-A1B4-133EA3293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0D76FE1-6D87-5C48-A9E4-38539185A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89" name="Rectangle 78">
                <a:extLst>
                  <a:ext uri="{FF2B5EF4-FFF2-40B4-BE49-F238E27FC236}">
                    <a16:creationId xmlns:a16="http://schemas.microsoft.com/office/drawing/2014/main" id="{D7E5FAFB-B5A1-1149-9A81-3E1F86A16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F3BED11D-1965-AF48-A5A8-7F6DB66A9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Line 80">
                <a:extLst>
                  <a:ext uri="{FF2B5EF4-FFF2-40B4-BE49-F238E27FC236}">
                    <a16:creationId xmlns:a16="http://schemas.microsoft.com/office/drawing/2014/main" id="{6DE2645C-52D6-C344-B197-748BD9158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9" name="Group 105">
              <a:extLst>
                <a:ext uri="{FF2B5EF4-FFF2-40B4-BE49-F238E27FC236}">
                  <a16:creationId xmlns:a16="http://schemas.microsoft.com/office/drawing/2014/main" id="{8559229B-12AB-B94A-A7D7-1D248553F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86" name="Rectangle 106">
                <a:extLst>
                  <a:ext uri="{FF2B5EF4-FFF2-40B4-BE49-F238E27FC236}">
                    <a16:creationId xmlns:a16="http://schemas.microsoft.com/office/drawing/2014/main" id="{0DDCCC02-62EC-F345-BC8F-D4D29E6E0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107">
                <a:extLst>
                  <a:ext uri="{FF2B5EF4-FFF2-40B4-BE49-F238E27FC236}">
                    <a16:creationId xmlns:a16="http://schemas.microsoft.com/office/drawing/2014/main" id="{472310E9-C56C-E14D-B23F-345103F6C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Line 108">
                <a:extLst>
                  <a:ext uri="{FF2B5EF4-FFF2-40B4-BE49-F238E27FC236}">
                    <a16:creationId xmlns:a16="http://schemas.microsoft.com/office/drawing/2014/main" id="{89CF3EF6-1191-D748-88E7-520650513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0" name="Group 109">
              <a:extLst>
                <a:ext uri="{FF2B5EF4-FFF2-40B4-BE49-F238E27FC236}">
                  <a16:creationId xmlns:a16="http://schemas.microsoft.com/office/drawing/2014/main" id="{319B7CE0-CFC1-2448-BE97-C8748BC66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83" name="Rectangle 110">
                <a:extLst>
                  <a:ext uri="{FF2B5EF4-FFF2-40B4-BE49-F238E27FC236}">
                    <a16:creationId xmlns:a16="http://schemas.microsoft.com/office/drawing/2014/main" id="{28AB7841-A913-2540-B370-6B282308C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Line 111">
                <a:extLst>
                  <a:ext uri="{FF2B5EF4-FFF2-40B4-BE49-F238E27FC236}">
                    <a16:creationId xmlns:a16="http://schemas.microsoft.com/office/drawing/2014/main" id="{CBC0819B-ABFA-0A4E-812A-1A2260C4A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Line 112">
                <a:extLst>
                  <a:ext uri="{FF2B5EF4-FFF2-40B4-BE49-F238E27FC236}">
                    <a16:creationId xmlns:a16="http://schemas.microsoft.com/office/drawing/2014/main" id="{C620D3B4-1638-514D-831C-4C485A60C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1" name="Text Box 124">
              <a:extLst>
                <a:ext uri="{FF2B5EF4-FFF2-40B4-BE49-F238E27FC236}">
                  <a16:creationId xmlns:a16="http://schemas.microsoft.com/office/drawing/2014/main" id="{313851FA-DC80-A643-AB4C-18C7A54B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2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82" name="Text Box 125">
              <a:extLst>
                <a:ext uri="{FF2B5EF4-FFF2-40B4-BE49-F238E27FC236}">
                  <a16:creationId xmlns:a16="http://schemas.microsoft.com/office/drawing/2014/main" id="{7B49F5D1-A8B7-924A-9CA3-E9776CE19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304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622D-61BD-A848-866A-2505DA7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ATs …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E1CE525-0119-7C42-91CF-D86848292EC7}"/>
              </a:ext>
            </a:extLst>
          </p:cNvPr>
          <p:cNvGrpSpPr/>
          <p:nvPr/>
        </p:nvGrpSpPr>
        <p:grpSpPr>
          <a:xfrm>
            <a:off x="1409786" y="3291111"/>
            <a:ext cx="9588298" cy="3193804"/>
            <a:chOff x="0" y="2424027"/>
            <a:chExt cx="8948737" cy="2980770"/>
          </a:xfrm>
        </p:grpSpPr>
        <p:sp>
          <p:nvSpPr>
            <p:cNvPr id="160" name="Oval 5">
              <a:extLst>
                <a:ext uri="{FF2B5EF4-FFF2-40B4-BE49-F238E27FC236}">
                  <a16:creationId xmlns:a16="http://schemas.microsoft.com/office/drawing/2014/main" id="{18167B24-8651-0B4C-BE31-810B8841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Oval 6">
              <a:extLst>
                <a:ext uri="{FF2B5EF4-FFF2-40B4-BE49-F238E27FC236}">
                  <a16:creationId xmlns:a16="http://schemas.microsoft.com/office/drawing/2014/main" id="{7E31791A-004A-1F48-8B19-433EA6586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Oval 7">
              <a:extLst>
                <a:ext uri="{FF2B5EF4-FFF2-40B4-BE49-F238E27FC236}">
                  <a16:creationId xmlns:a16="http://schemas.microsoft.com/office/drawing/2014/main" id="{9CD5B66C-DECA-7747-97CB-E11A0F93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Oval 8">
              <a:extLst>
                <a:ext uri="{FF2B5EF4-FFF2-40B4-BE49-F238E27FC236}">
                  <a16:creationId xmlns:a16="http://schemas.microsoft.com/office/drawing/2014/main" id="{F6B9E86C-3533-0944-9F4C-BD4C04A6F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Oval 9">
              <a:extLst>
                <a:ext uri="{FF2B5EF4-FFF2-40B4-BE49-F238E27FC236}">
                  <a16:creationId xmlns:a16="http://schemas.microsoft.com/office/drawing/2014/main" id="{DCBD4FEB-C149-C145-BE7A-642A91094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Oval 10">
              <a:extLst>
                <a:ext uri="{FF2B5EF4-FFF2-40B4-BE49-F238E27FC236}">
                  <a16:creationId xmlns:a16="http://schemas.microsoft.com/office/drawing/2014/main" id="{2B3B1F08-A3AC-EC4C-AE3C-EA0075C7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Oval 11">
              <a:extLst>
                <a:ext uri="{FF2B5EF4-FFF2-40B4-BE49-F238E27FC236}">
                  <a16:creationId xmlns:a16="http://schemas.microsoft.com/office/drawing/2014/main" id="{C3237856-D78D-6846-A885-AC1AC96F9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Oval 12">
              <a:extLst>
                <a:ext uri="{FF2B5EF4-FFF2-40B4-BE49-F238E27FC236}">
                  <a16:creationId xmlns:a16="http://schemas.microsoft.com/office/drawing/2014/main" id="{20608C11-8BF3-3542-BBF3-14A2ED47F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Oval 13">
              <a:extLst>
                <a:ext uri="{FF2B5EF4-FFF2-40B4-BE49-F238E27FC236}">
                  <a16:creationId xmlns:a16="http://schemas.microsoft.com/office/drawing/2014/main" id="{3247BEAF-A2BE-484B-869D-F898DCB1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Oval 14">
              <a:extLst>
                <a:ext uri="{FF2B5EF4-FFF2-40B4-BE49-F238E27FC236}">
                  <a16:creationId xmlns:a16="http://schemas.microsoft.com/office/drawing/2014/main" id="{60E0AC82-9A7B-4643-B055-07FEBA14A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Oval 15">
              <a:extLst>
                <a:ext uri="{FF2B5EF4-FFF2-40B4-BE49-F238E27FC236}">
                  <a16:creationId xmlns:a16="http://schemas.microsoft.com/office/drawing/2014/main" id="{4E5D2FF8-2AA0-224D-A9A5-92E324C2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Line 16">
              <a:extLst>
                <a:ext uri="{FF2B5EF4-FFF2-40B4-BE49-F238E27FC236}">
                  <a16:creationId xmlns:a16="http://schemas.microsoft.com/office/drawing/2014/main" id="{A689E250-9D82-6F4C-81EE-D035CE27D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17">
              <a:extLst>
                <a:ext uri="{FF2B5EF4-FFF2-40B4-BE49-F238E27FC236}">
                  <a16:creationId xmlns:a16="http://schemas.microsoft.com/office/drawing/2014/main" id="{0C3F8736-94AF-D745-B4E8-4F20CC6CA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18">
              <a:extLst>
                <a:ext uri="{FF2B5EF4-FFF2-40B4-BE49-F238E27FC236}">
                  <a16:creationId xmlns:a16="http://schemas.microsoft.com/office/drawing/2014/main" id="{71E742BC-8BC5-3E48-A5BE-0FFFD650D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19">
              <a:extLst>
                <a:ext uri="{FF2B5EF4-FFF2-40B4-BE49-F238E27FC236}">
                  <a16:creationId xmlns:a16="http://schemas.microsoft.com/office/drawing/2014/main" id="{C406D5A2-FF6C-3D49-B7EC-04E8E7DF4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Line 20">
              <a:extLst>
                <a:ext uri="{FF2B5EF4-FFF2-40B4-BE49-F238E27FC236}">
                  <a16:creationId xmlns:a16="http://schemas.microsoft.com/office/drawing/2014/main" id="{68252ABD-4749-0E40-BC18-0ECE6DC5D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Line 21">
              <a:extLst>
                <a:ext uri="{FF2B5EF4-FFF2-40B4-BE49-F238E27FC236}">
                  <a16:creationId xmlns:a16="http://schemas.microsoft.com/office/drawing/2014/main" id="{AA79EEAE-11D0-6142-BF51-F65D52E3E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Line 22">
              <a:extLst>
                <a:ext uri="{FF2B5EF4-FFF2-40B4-BE49-F238E27FC236}">
                  <a16:creationId xmlns:a16="http://schemas.microsoft.com/office/drawing/2014/main" id="{9034B637-25B8-3F44-BC8A-666D07572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Line 23">
              <a:extLst>
                <a:ext uri="{FF2B5EF4-FFF2-40B4-BE49-F238E27FC236}">
                  <a16:creationId xmlns:a16="http://schemas.microsoft.com/office/drawing/2014/main" id="{3E1BCAAC-9532-7E4D-88C9-81B8738B1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Line 24">
              <a:extLst>
                <a:ext uri="{FF2B5EF4-FFF2-40B4-BE49-F238E27FC236}">
                  <a16:creationId xmlns:a16="http://schemas.microsoft.com/office/drawing/2014/main" id="{FA392E7F-D3C4-7243-8116-C08565F7C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4400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25">
              <a:extLst>
                <a:ext uri="{FF2B5EF4-FFF2-40B4-BE49-F238E27FC236}">
                  <a16:creationId xmlns:a16="http://schemas.microsoft.com/office/drawing/2014/main" id="{7F4A0765-F72F-0A4B-8AF3-006C50ADF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26">
              <a:extLst>
                <a:ext uri="{FF2B5EF4-FFF2-40B4-BE49-F238E27FC236}">
                  <a16:creationId xmlns:a16="http://schemas.microsoft.com/office/drawing/2014/main" id="{6BEA2213-5088-DD4D-8816-3B956E265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Line 27">
              <a:extLst>
                <a:ext uri="{FF2B5EF4-FFF2-40B4-BE49-F238E27FC236}">
                  <a16:creationId xmlns:a16="http://schemas.microsoft.com/office/drawing/2014/main" id="{91FE69CB-00F6-6A44-B164-F557E3469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Line 28">
              <a:extLst>
                <a:ext uri="{FF2B5EF4-FFF2-40B4-BE49-F238E27FC236}">
                  <a16:creationId xmlns:a16="http://schemas.microsoft.com/office/drawing/2014/main" id="{9AC89660-CC2D-954A-A741-7487EA84B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Text Box 29">
              <a:extLst>
                <a:ext uri="{FF2B5EF4-FFF2-40B4-BE49-F238E27FC236}">
                  <a16:creationId xmlns:a16="http://schemas.microsoft.com/office/drawing/2014/main" id="{9F4B426A-6B42-4D43-8EAC-0CAF35D0C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8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85" name="Text Box 30">
              <a:extLst>
                <a:ext uri="{FF2B5EF4-FFF2-40B4-BE49-F238E27FC236}">
                  <a16:creationId xmlns:a16="http://schemas.microsoft.com/office/drawing/2014/main" id="{FC52A58C-069D-A24A-A0FF-F0DEE5072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8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186" name="Text Box 31">
              <a:extLst>
                <a:ext uri="{FF2B5EF4-FFF2-40B4-BE49-F238E27FC236}">
                  <a16:creationId xmlns:a16="http://schemas.microsoft.com/office/drawing/2014/main" id="{93DCBACB-A0A9-3A42-A984-A6ABEFC6B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8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87" name="Text Box 32">
              <a:extLst>
                <a:ext uri="{FF2B5EF4-FFF2-40B4-BE49-F238E27FC236}">
                  <a16:creationId xmlns:a16="http://schemas.microsoft.com/office/drawing/2014/main" id="{56268ABB-5CBB-AA4A-B4AC-DDD8E7CF5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8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88" name="Text Box 33">
              <a:extLst>
                <a:ext uri="{FF2B5EF4-FFF2-40B4-BE49-F238E27FC236}">
                  <a16:creationId xmlns:a16="http://schemas.microsoft.com/office/drawing/2014/main" id="{450A609F-6416-EB44-8405-94F9BEC0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89" name="Text Box 34">
              <a:extLst>
                <a:ext uri="{FF2B5EF4-FFF2-40B4-BE49-F238E27FC236}">
                  <a16:creationId xmlns:a16="http://schemas.microsoft.com/office/drawing/2014/main" id="{B14641E7-A871-F841-B777-145C78FC9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1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190" name="Text Box 35">
              <a:extLst>
                <a:ext uri="{FF2B5EF4-FFF2-40B4-BE49-F238E27FC236}">
                  <a16:creationId xmlns:a16="http://schemas.microsoft.com/office/drawing/2014/main" id="{A0A7B9B6-ED78-114C-8C13-2E18D8AFF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91" name="Text Box 36">
              <a:extLst>
                <a:ext uri="{FF2B5EF4-FFF2-40B4-BE49-F238E27FC236}">
                  <a16:creationId xmlns:a16="http://schemas.microsoft.com/office/drawing/2014/main" id="{12AE3C2B-9447-B042-9986-B5AF1C6E1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8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92" name="Text Box 37">
              <a:extLst>
                <a:ext uri="{FF2B5EF4-FFF2-40B4-BE49-F238E27FC236}">
                  <a16:creationId xmlns:a16="http://schemas.microsoft.com/office/drawing/2014/main" id="{7FFEC0F0-8F0D-284B-9F63-A11A643D9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93" name="Text Box 38">
              <a:extLst>
                <a:ext uri="{FF2B5EF4-FFF2-40B4-BE49-F238E27FC236}">
                  <a16:creationId xmlns:a16="http://schemas.microsoft.com/office/drawing/2014/main" id="{C21F4084-F92B-1F41-847F-33D988828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8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194" name="Text Box 39">
              <a:extLst>
                <a:ext uri="{FF2B5EF4-FFF2-40B4-BE49-F238E27FC236}">
                  <a16:creationId xmlns:a16="http://schemas.microsoft.com/office/drawing/2014/main" id="{7AF6E3C1-4C5A-CD4F-A15A-1706D52CA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8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95" name="Text Box 40">
              <a:extLst>
                <a:ext uri="{FF2B5EF4-FFF2-40B4-BE49-F238E27FC236}">
                  <a16:creationId xmlns:a16="http://schemas.microsoft.com/office/drawing/2014/main" id="{3B98F830-DD80-1D41-8CC1-1C889F9A1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96" name="Text Box 41">
              <a:extLst>
                <a:ext uri="{FF2B5EF4-FFF2-40B4-BE49-F238E27FC236}">
                  <a16:creationId xmlns:a16="http://schemas.microsoft.com/office/drawing/2014/main" id="{EB681C8A-95A2-284C-AF6A-C4BEBC7D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197" name="Line 54">
              <a:extLst>
                <a:ext uri="{FF2B5EF4-FFF2-40B4-BE49-F238E27FC236}">
                  <a16:creationId xmlns:a16="http://schemas.microsoft.com/office/drawing/2014/main" id="{BBDFAD72-4F12-C04F-983A-1CBEDEC7E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02AB9242-CD7D-CC43-AB8B-0325D3F1D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08796E4C-3D66-D242-84B3-54F17668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200" name="Line 57">
              <a:extLst>
                <a:ext uri="{FF2B5EF4-FFF2-40B4-BE49-F238E27FC236}">
                  <a16:creationId xmlns:a16="http://schemas.microsoft.com/office/drawing/2014/main" id="{407E8E36-DECA-DD4D-81AB-715071EBE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Line 58">
              <a:extLst>
                <a:ext uri="{FF2B5EF4-FFF2-40B4-BE49-F238E27FC236}">
                  <a16:creationId xmlns:a16="http://schemas.microsoft.com/office/drawing/2014/main" id="{5CFD1AEA-1D3B-174B-926B-81450B872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Line 59">
              <a:extLst>
                <a:ext uri="{FF2B5EF4-FFF2-40B4-BE49-F238E27FC236}">
                  <a16:creationId xmlns:a16="http://schemas.microsoft.com/office/drawing/2014/main" id="{7C17E725-0E3B-B34D-BD1D-37C0C7204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Line 60">
              <a:extLst>
                <a:ext uri="{FF2B5EF4-FFF2-40B4-BE49-F238E27FC236}">
                  <a16:creationId xmlns:a16="http://schemas.microsoft.com/office/drawing/2014/main" id="{DFC85BF7-D905-9748-A1C9-BEBA0CDAE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61">
              <a:extLst>
                <a:ext uri="{FF2B5EF4-FFF2-40B4-BE49-F238E27FC236}">
                  <a16:creationId xmlns:a16="http://schemas.microsoft.com/office/drawing/2014/main" id="{377E99FC-8E21-4D46-8E5E-1C87B560A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Text Box 62">
              <a:extLst>
                <a:ext uri="{FF2B5EF4-FFF2-40B4-BE49-F238E27FC236}">
                  <a16:creationId xmlns:a16="http://schemas.microsoft.com/office/drawing/2014/main" id="{E82F53F1-8FBA-ED45-8E19-CB66455D7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6" name="Text Box 63">
              <a:extLst>
                <a:ext uri="{FF2B5EF4-FFF2-40B4-BE49-F238E27FC236}">
                  <a16:creationId xmlns:a16="http://schemas.microsoft.com/office/drawing/2014/main" id="{FAB82858-9223-0E40-A3F8-612A63B60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7" name="Text Box 64">
              <a:extLst>
                <a:ext uri="{FF2B5EF4-FFF2-40B4-BE49-F238E27FC236}">
                  <a16:creationId xmlns:a16="http://schemas.microsoft.com/office/drawing/2014/main" id="{FE725C57-619C-F142-947E-D67723B37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8" name="Text Box 65">
              <a:extLst>
                <a:ext uri="{FF2B5EF4-FFF2-40B4-BE49-F238E27FC236}">
                  <a16:creationId xmlns:a16="http://schemas.microsoft.com/office/drawing/2014/main" id="{828DD732-1D96-464B-8187-D22287BEC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9" name="Text Box 66">
              <a:extLst>
                <a:ext uri="{FF2B5EF4-FFF2-40B4-BE49-F238E27FC236}">
                  <a16:creationId xmlns:a16="http://schemas.microsoft.com/office/drawing/2014/main" id="{03ED0E9D-E3C8-784D-BE56-BE428907C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1" y="3390816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0" name="Text Box 67">
              <a:extLst>
                <a:ext uri="{FF2B5EF4-FFF2-40B4-BE49-F238E27FC236}">
                  <a16:creationId xmlns:a16="http://schemas.microsoft.com/office/drawing/2014/main" id="{66BEFB55-3DD2-694B-A43C-019A436E6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211" name="Group 71">
              <a:extLst>
                <a:ext uri="{FF2B5EF4-FFF2-40B4-BE49-F238E27FC236}">
                  <a16:creationId xmlns:a16="http://schemas.microsoft.com/office/drawing/2014/main" id="{E447C5FE-61E1-384F-89C7-5AFC9C6EB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264" name="Rectangle 68">
                <a:extLst>
                  <a:ext uri="{FF2B5EF4-FFF2-40B4-BE49-F238E27FC236}">
                    <a16:creationId xmlns:a16="http://schemas.microsoft.com/office/drawing/2014/main" id="{10877A32-804A-804D-B698-20A6834BF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69">
                <a:extLst>
                  <a:ext uri="{FF2B5EF4-FFF2-40B4-BE49-F238E27FC236}">
                    <a16:creationId xmlns:a16="http://schemas.microsoft.com/office/drawing/2014/main" id="{A01E3EA2-0A69-0245-882C-F472F3825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70">
                <a:extLst>
                  <a:ext uri="{FF2B5EF4-FFF2-40B4-BE49-F238E27FC236}">
                    <a16:creationId xmlns:a16="http://schemas.microsoft.com/office/drawing/2014/main" id="{8EEBF70E-0CA0-F64A-B1F6-5B5AAFA5E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2" name="Group 81">
              <a:extLst>
                <a:ext uri="{FF2B5EF4-FFF2-40B4-BE49-F238E27FC236}">
                  <a16:creationId xmlns:a16="http://schemas.microsoft.com/office/drawing/2014/main" id="{72A41637-56E1-674F-97DD-7DD4F3E70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261" name="Rectangle 82">
                <a:extLst>
                  <a:ext uri="{FF2B5EF4-FFF2-40B4-BE49-F238E27FC236}">
                    <a16:creationId xmlns:a16="http://schemas.microsoft.com/office/drawing/2014/main" id="{0B067DD3-DD63-4E43-AE6D-F99684568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83">
                <a:extLst>
                  <a:ext uri="{FF2B5EF4-FFF2-40B4-BE49-F238E27FC236}">
                    <a16:creationId xmlns:a16="http://schemas.microsoft.com/office/drawing/2014/main" id="{F4CCE7FB-8D5A-5045-88C0-6C67547A5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84">
                <a:extLst>
                  <a:ext uri="{FF2B5EF4-FFF2-40B4-BE49-F238E27FC236}">
                    <a16:creationId xmlns:a16="http://schemas.microsoft.com/office/drawing/2014/main" id="{500B5395-BAA5-E443-BC6E-C60D4CA44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3" name="Group 85">
              <a:extLst>
                <a:ext uri="{FF2B5EF4-FFF2-40B4-BE49-F238E27FC236}">
                  <a16:creationId xmlns:a16="http://schemas.microsoft.com/office/drawing/2014/main" id="{78A660E5-8870-134E-A307-5799AFD5A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258" name="Rectangle 86">
                <a:extLst>
                  <a:ext uri="{FF2B5EF4-FFF2-40B4-BE49-F238E27FC236}">
                    <a16:creationId xmlns:a16="http://schemas.microsoft.com/office/drawing/2014/main" id="{02D602AB-F378-E847-A81A-35C72633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87">
                <a:extLst>
                  <a:ext uri="{FF2B5EF4-FFF2-40B4-BE49-F238E27FC236}">
                    <a16:creationId xmlns:a16="http://schemas.microsoft.com/office/drawing/2014/main" id="{018927B0-BAF4-DC4E-A651-15F573766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Line 88">
                <a:extLst>
                  <a:ext uri="{FF2B5EF4-FFF2-40B4-BE49-F238E27FC236}">
                    <a16:creationId xmlns:a16="http://schemas.microsoft.com/office/drawing/2014/main" id="{252FC19D-E47B-5B46-9B3E-104189E1F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4" name="Group 89">
              <a:extLst>
                <a:ext uri="{FF2B5EF4-FFF2-40B4-BE49-F238E27FC236}">
                  <a16:creationId xmlns:a16="http://schemas.microsoft.com/office/drawing/2014/main" id="{BA01CBD7-662D-1047-8896-B0C590CE3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255" name="Rectangle 90">
                <a:extLst>
                  <a:ext uri="{FF2B5EF4-FFF2-40B4-BE49-F238E27FC236}">
                    <a16:creationId xmlns:a16="http://schemas.microsoft.com/office/drawing/2014/main" id="{64A780E5-E021-A146-8F89-47C82259A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91">
                <a:extLst>
                  <a:ext uri="{FF2B5EF4-FFF2-40B4-BE49-F238E27FC236}">
                    <a16:creationId xmlns:a16="http://schemas.microsoft.com/office/drawing/2014/main" id="{9CB2DCE3-FE7F-8641-B9DD-6AF23ECAC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92">
                <a:extLst>
                  <a:ext uri="{FF2B5EF4-FFF2-40B4-BE49-F238E27FC236}">
                    <a16:creationId xmlns:a16="http://schemas.microsoft.com/office/drawing/2014/main" id="{AA25581A-8C3D-1148-B3BA-CB79591B1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5" name="Group 93">
              <a:extLst>
                <a:ext uri="{FF2B5EF4-FFF2-40B4-BE49-F238E27FC236}">
                  <a16:creationId xmlns:a16="http://schemas.microsoft.com/office/drawing/2014/main" id="{F7376484-A3E8-454B-BD0E-B12B694D5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252" name="Rectangle 94">
                <a:extLst>
                  <a:ext uri="{FF2B5EF4-FFF2-40B4-BE49-F238E27FC236}">
                    <a16:creationId xmlns:a16="http://schemas.microsoft.com/office/drawing/2014/main" id="{639F89EE-D3A0-524A-B224-28899254C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Line 95">
                <a:extLst>
                  <a:ext uri="{FF2B5EF4-FFF2-40B4-BE49-F238E27FC236}">
                    <a16:creationId xmlns:a16="http://schemas.microsoft.com/office/drawing/2014/main" id="{5577C368-B620-A440-9D8C-A6F2CFCE9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Line 96">
                <a:extLst>
                  <a:ext uri="{FF2B5EF4-FFF2-40B4-BE49-F238E27FC236}">
                    <a16:creationId xmlns:a16="http://schemas.microsoft.com/office/drawing/2014/main" id="{FFD9F466-BA37-A44B-8E81-039AD5816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6" name="Group 97">
              <a:extLst>
                <a:ext uri="{FF2B5EF4-FFF2-40B4-BE49-F238E27FC236}">
                  <a16:creationId xmlns:a16="http://schemas.microsoft.com/office/drawing/2014/main" id="{5AFE6EB8-C61E-EF43-8372-7FA70008C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249" name="Rectangle 98">
                <a:extLst>
                  <a:ext uri="{FF2B5EF4-FFF2-40B4-BE49-F238E27FC236}">
                    <a16:creationId xmlns:a16="http://schemas.microsoft.com/office/drawing/2014/main" id="{C5346478-0F25-E140-9E3B-2EE63533F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99">
                <a:extLst>
                  <a:ext uri="{FF2B5EF4-FFF2-40B4-BE49-F238E27FC236}">
                    <a16:creationId xmlns:a16="http://schemas.microsoft.com/office/drawing/2014/main" id="{CB08108D-1EA4-D549-9D92-0327064BA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100">
                <a:extLst>
                  <a:ext uri="{FF2B5EF4-FFF2-40B4-BE49-F238E27FC236}">
                    <a16:creationId xmlns:a16="http://schemas.microsoft.com/office/drawing/2014/main" id="{4F73A713-DDB9-E843-B51C-B9EE8D9A5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7" name="Group 101">
              <a:extLst>
                <a:ext uri="{FF2B5EF4-FFF2-40B4-BE49-F238E27FC236}">
                  <a16:creationId xmlns:a16="http://schemas.microsoft.com/office/drawing/2014/main" id="{17F7CB36-4ABA-BE44-936E-D0A89DB2D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246" name="Rectangle 102">
                <a:extLst>
                  <a:ext uri="{FF2B5EF4-FFF2-40B4-BE49-F238E27FC236}">
                    <a16:creationId xmlns:a16="http://schemas.microsoft.com/office/drawing/2014/main" id="{ACB6DCDA-A76D-5E48-A718-798931685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Line 103">
                <a:extLst>
                  <a:ext uri="{FF2B5EF4-FFF2-40B4-BE49-F238E27FC236}">
                    <a16:creationId xmlns:a16="http://schemas.microsoft.com/office/drawing/2014/main" id="{EF35A5A4-9E6B-D245-A0B3-209395004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104">
                <a:extLst>
                  <a:ext uri="{FF2B5EF4-FFF2-40B4-BE49-F238E27FC236}">
                    <a16:creationId xmlns:a16="http://schemas.microsoft.com/office/drawing/2014/main" id="{90AF64C1-5272-C64C-9048-D5B89BAB3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8" name="Group 113">
              <a:extLst>
                <a:ext uri="{FF2B5EF4-FFF2-40B4-BE49-F238E27FC236}">
                  <a16:creationId xmlns:a16="http://schemas.microsoft.com/office/drawing/2014/main" id="{81292BF8-90A2-B043-BC39-93F725175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243" name="Rectangle 114">
                <a:extLst>
                  <a:ext uri="{FF2B5EF4-FFF2-40B4-BE49-F238E27FC236}">
                    <a16:creationId xmlns:a16="http://schemas.microsoft.com/office/drawing/2014/main" id="{900C54E2-B744-5344-A771-4042B60D3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Line 115">
                <a:extLst>
                  <a:ext uri="{FF2B5EF4-FFF2-40B4-BE49-F238E27FC236}">
                    <a16:creationId xmlns:a16="http://schemas.microsoft.com/office/drawing/2014/main" id="{8D41CF64-1ABA-1D4C-BFD1-F15B79AF4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Line 116">
                <a:extLst>
                  <a:ext uri="{FF2B5EF4-FFF2-40B4-BE49-F238E27FC236}">
                    <a16:creationId xmlns:a16="http://schemas.microsoft.com/office/drawing/2014/main" id="{2CFB661B-B00F-2B47-9CD2-BA10E9AF8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9" name="Group 117">
              <a:extLst>
                <a:ext uri="{FF2B5EF4-FFF2-40B4-BE49-F238E27FC236}">
                  <a16:creationId xmlns:a16="http://schemas.microsoft.com/office/drawing/2014/main" id="{AFDA5CA5-E221-7341-BBD3-D759AD08E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240" name="Rectangle 118">
                <a:extLst>
                  <a:ext uri="{FF2B5EF4-FFF2-40B4-BE49-F238E27FC236}">
                    <a16:creationId xmlns:a16="http://schemas.microsoft.com/office/drawing/2014/main" id="{DEB595C9-3303-AF4C-AD61-625208C02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Line 119">
                <a:extLst>
                  <a:ext uri="{FF2B5EF4-FFF2-40B4-BE49-F238E27FC236}">
                    <a16:creationId xmlns:a16="http://schemas.microsoft.com/office/drawing/2014/main" id="{527D5BAD-B93A-E746-985A-4C7C806D1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Line 120">
                <a:extLst>
                  <a:ext uri="{FF2B5EF4-FFF2-40B4-BE49-F238E27FC236}">
                    <a16:creationId xmlns:a16="http://schemas.microsoft.com/office/drawing/2014/main" id="{54FFF492-B62D-4441-8302-68A4F14D2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0" name="Oval 122">
              <a:extLst>
                <a:ext uri="{FF2B5EF4-FFF2-40B4-BE49-F238E27FC236}">
                  <a16:creationId xmlns:a16="http://schemas.microsoft.com/office/drawing/2014/main" id="{2B03213B-DCCF-B943-9AA4-9F9F93D24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Oval 123">
              <a:extLst>
                <a:ext uri="{FF2B5EF4-FFF2-40B4-BE49-F238E27FC236}">
                  <a16:creationId xmlns:a16="http://schemas.microsoft.com/office/drawing/2014/main" id="{9951129E-FE18-D04C-B9F7-2A4D85C70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689140"/>
              <a:ext cx="487362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2" name="Group 73">
              <a:extLst>
                <a:ext uri="{FF2B5EF4-FFF2-40B4-BE49-F238E27FC236}">
                  <a16:creationId xmlns:a16="http://schemas.microsoft.com/office/drawing/2014/main" id="{35C51BBB-0C43-0A46-979A-763941691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237" name="Rectangle 74">
                <a:extLst>
                  <a:ext uri="{FF2B5EF4-FFF2-40B4-BE49-F238E27FC236}">
                    <a16:creationId xmlns:a16="http://schemas.microsoft.com/office/drawing/2014/main" id="{E2E08117-9F9F-5B40-BF95-5AA1B69BE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Line 75">
                <a:extLst>
                  <a:ext uri="{FF2B5EF4-FFF2-40B4-BE49-F238E27FC236}">
                    <a16:creationId xmlns:a16="http://schemas.microsoft.com/office/drawing/2014/main" id="{7F150584-BB8E-3D4B-A1D4-F6DC452F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Line 76">
                <a:extLst>
                  <a:ext uri="{FF2B5EF4-FFF2-40B4-BE49-F238E27FC236}">
                    <a16:creationId xmlns:a16="http://schemas.microsoft.com/office/drawing/2014/main" id="{913761FD-26CB-B947-A48B-8DDE23418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3" name="Group 77">
              <a:extLst>
                <a:ext uri="{FF2B5EF4-FFF2-40B4-BE49-F238E27FC236}">
                  <a16:creationId xmlns:a16="http://schemas.microsoft.com/office/drawing/2014/main" id="{A5C185C3-6B86-CC42-A1D2-512A6CC6A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234" name="Rectangle 78">
                <a:extLst>
                  <a:ext uri="{FF2B5EF4-FFF2-40B4-BE49-F238E27FC236}">
                    <a16:creationId xmlns:a16="http://schemas.microsoft.com/office/drawing/2014/main" id="{17ABE356-06E5-1D49-84C1-CC6B9DDF3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Line 79">
                <a:extLst>
                  <a:ext uri="{FF2B5EF4-FFF2-40B4-BE49-F238E27FC236}">
                    <a16:creationId xmlns:a16="http://schemas.microsoft.com/office/drawing/2014/main" id="{B1067F9B-C507-494A-8D8B-AFC8BE13B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Line 80">
                <a:extLst>
                  <a:ext uri="{FF2B5EF4-FFF2-40B4-BE49-F238E27FC236}">
                    <a16:creationId xmlns:a16="http://schemas.microsoft.com/office/drawing/2014/main" id="{F95A61A2-1AB2-3041-AE92-E6134F170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4" name="Group 105">
              <a:extLst>
                <a:ext uri="{FF2B5EF4-FFF2-40B4-BE49-F238E27FC236}">
                  <a16:creationId xmlns:a16="http://schemas.microsoft.com/office/drawing/2014/main" id="{C84F2277-66E0-2349-A42A-5857123D4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231" name="Rectangle 106">
                <a:extLst>
                  <a:ext uri="{FF2B5EF4-FFF2-40B4-BE49-F238E27FC236}">
                    <a16:creationId xmlns:a16="http://schemas.microsoft.com/office/drawing/2014/main" id="{0E9D67C9-70CE-CC43-904E-02021A5E6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Line 107">
                <a:extLst>
                  <a:ext uri="{FF2B5EF4-FFF2-40B4-BE49-F238E27FC236}">
                    <a16:creationId xmlns:a16="http://schemas.microsoft.com/office/drawing/2014/main" id="{FB483CA4-873C-CF4F-920C-89AEC95FD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Line 108">
                <a:extLst>
                  <a:ext uri="{FF2B5EF4-FFF2-40B4-BE49-F238E27FC236}">
                    <a16:creationId xmlns:a16="http://schemas.microsoft.com/office/drawing/2014/main" id="{C79D8A9F-F8DA-F746-9252-F3A9F9B40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5" name="Group 109">
              <a:extLst>
                <a:ext uri="{FF2B5EF4-FFF2-40B4-BE49-F238E27FC236}">
                  <a16:creationId xmlns:a16="http://schemas.microsoft.com/office/drawing/2014/main" id="{118D444D-0BD1-CD4A-A25C-8E1F59D10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228" name="Rectangle 110">
                <a:extLst>
                  <a:ext uri="{FF2B5EF4-FFF2-40B4-BE49-F238E27FC236}">
                    <a16:creationId xmlns:a16="http://schemas.microsoft.com/office/drawing/2014/main" id="{680007B3-A48C-FD48-A759-3FE10ABFD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Line 111">
                <a:extLst>
                  <a:ext uri="{FF2B5EF4-FFF2-40B4-BE49-F238E27FC236}">
                    <a16:creationId xmlns:a16="http://schemas.microsoft.com/office/drawing/2014/main" id="{9A4C0D76-904D-2B4B-B214-BD9E57483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Line 112">
                <a:extLst>
                  <a:ext uri="{FF2B5EF4-FFF2-40B4-BE49-F238E27FC236}">
                    <a16:creationId xmlns:a16="http://schemas.microsoft.com/office/drawing/2014/main" id="{D7CF22DD-0503-2C42-8CC6-698834D78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6" name="Text Box 124">
              <a:extLst>
                <a:ext uri="{FF2B5EF4-FFF2-40B4-BE49-F238E27FC236}">
                  <a16:creationId xmlns:a16="http://schemas.microsoft.com/office/drawing/2014/main" id="{99B68AD4-B2E5-8342-A1B2-CFAEA709B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3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227" name="Text Box 125">
              <a:extLst>
                <a:ext uri="{FF2B5EF4-FFF2-40B4-BE49-F238E27FC236}">
                  <a16:creationId xmlns:a16="http://schemas.microsoft.com/office/drawing/2014/main" id="{B42755A3-211E-5D49-AC9D-D51120C38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  <p:sp>
        <p:nvSpPr>
          <p:cNvPr id="267" name="Text Box 72">
            <a:extLst>
              <a:ext uri="{FF2B5EF4-FFF2-40B4-BE49-F238E27FC236}">
                <a16:creationId xmlns:a16="http://schemas.microsoft.com/office/drawing/2014/main" id="{96356B8A-28F3-224B-9B82-77B84B42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625" y="1737361"/>
            <a:ext cx="56897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itchFamily="-106" charset="2"/>
              </a:rPr>
              <a:t>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RAT  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kumimoji="0" lang="en-US" sz="1800" b="1" u="none" strike="noStrike" kern="0" cap="none" spc="0" normalizeH="0" baseline="-2500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(RAT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 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68" name="Group 126">
            <a:extLst>
              <a:ext uri="{FF2B5EF4-FFF2-40B4-BE49-F238E27FC236}">
                <a16:creationId xmlns:a16="http://schemas.microsoft.com/office/drawing/2014/main" id="{1949BCC2-BA49-BA46-93BF-1BF626935EB0}"/>
              </a:ext>
            </a:extLst>
          </p:cNvPr>
          <p:cNvGrpSpPr>
            <a:grpSpLocks/>
          </p:cNvGrpSpPr>
          <p:nvPr/>
        </p:nvGrpSpPr>
        <p:grpSpPr bwMode="auto">
          <a:xfrm>
            <a:off x="1231991" y="1727267"/>
            <a:ext cx="1044018" cy="353774"/>
            <a:chOff x="563" y="1335"/>
            <a:chExt cx="543" cy="184"/>
          </a:xfrm>
        </p:grpSpPr>
        <p:sp>
          <p:nvSpPr>
            <p:cNvPr id="269" name="Rectangle 127">
              <a:extLst>
                <a:ext uri="{FF2B5EF4-FFF2-40B4-BE49-F238E27FC236}">
                  <a16:creationId xmlns:a16="http://schemas.microsoft.com/office/drawing/2014/main" id="{FC7225C0-121B-F441-8B24-ADDEA935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42"/>
              <a:ext cx="543" cy="177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0" name="Line 128">
              <a:extLst>
                <a:ext uri="{FF2B5EF4-FFF2-40B4-BE49-F238E27FC236}">
                  <a16:creationId xmlns:a16="http://schemas.microsoft.com/office/drawing/2014/main" id="{68222DEA-6271-5448-B33E-1B29CB5CF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1" name="Line 129">
              <a:extLst>
                <a:ext uri="{FF2B5EF4-FFF2-40B4-BE49-F238E27FC236}">
                  <a16:creationId xmlns:a16="http://schemas.microsoft.com/office/drawing/2014/main" id="{8FDDB96C-7535-7247-8275-343E5999B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272" name="Rectangle 131">
            <a:extLst>
              <a:ext uri="{FF2B5EF4-FFF2-40B4-BE49-F238E27FC236}">
                <a16:creationId xmlns:a16="http://schemas.microsoft.com/office/drawing/2014/main" id="{C83681E8-D5BA-1346-92AD-3C41A39B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299" y="1671509"/>
            <a:ext cx="4933609" cy="509511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73" name="Line 132">
            <a:extLst>
              <a:ext uri="{FF2B5EF4-FFF2-40B4-BE49-F238E27FC236}">
                <a16:creationId xmlns:a16="http://schemas.microsoft.com/office/drawing/2014/main" id="{05D07007-9028-A742-ACF5-C73E767DD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373" y="1663819"/>
            <a:ext cx="0" cy="52873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74" name="Line 134">
            <a:extLst>
              <a:ext uri="{FF2B5EF4-FFF2-40B4-BE49-F238E27FC236}">
                <a16:creationId xmlns:a16="http://schemas.microsoft.com/office/drawing/2014/main" id="{03AA7240-72FD-DA4F-9EC6-E88477AC4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2833" y="1663819"/>
            <a:ext cx="0" cy="52873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266AA9BD-5DC1-EA46-BC1D-10C2CCD52916}"/>
              </a:ext>
            </a:extLst>
          </p:cNvPr>
          <p:cNvSpPr/>
          <p:nvPr/>
        </p:nvSpPr>
        <p:spPr>
          <a:xfrm>
            <a:off x="1193915" y="2280346"/>
            <a:ext cx="5405785" cy="74664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ATs </a:t>
            </a:r>
            <a:r>
              <a:rPr kumimoji="0" lang="en-US" sz="20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SRC </a:t>
            </a:r>
            <a:r>
              <a:rPr kumimoji="0" lang="en-US" sz="20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SNK</a:t>
            </a: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5E7B013-626D-CB43-8014-EC099482B24D}"/>
              </a:ext>
            </a:extLst>
          </p:cNvPr>
          <p:cNvSpPr txBox="1"/>
          <p:nvPr/>
        </p:nvSpPr>
        <p:spPr>
          <a:xfrm>
            <a:off x="1355821" y="3944544"/>
            <a:ext cx="379140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0E32CE2-EC69-1842-9DA4-709966148CB1}"/>
              </a:ext>
            </a:extLst>
          </p:cNvPr>
          <p:cNvGrpSpPr/>
          <p:nvPr/>
        </p:nvGrpSpPr>
        <p:grpSpPr>
          <a:xfrm>
            <a:off x="2869239" y="3256542"/>
            <a:ext cx="408870" cy="2021887"/>
            <a:chOff x="1710030" y="2165234"/>
            <a:chExt cx="337591" cy="1669408"/>
          </a:xfrm>
        </p:grpSpPr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5782574-D727-674E-8DEB-D09DE3B533D0}"/>
                </a:ext>
              </a:extLst>
            </p:cNvPr>
            <p:cNvSpPr txBox="1"/>
            <p:nvPr/>
          </p:nvSpPr>
          <p:spPr>
            <a:xfrm>
              <a:off x="1711987" y="21652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0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2219E59-4DAB-E24E-9531-B7A5D9239F70}"/>
                </a:ext>
              </a:extLst>
            </p:cNvPr>
            <p:cNvSpPr txBox="1"/>
            <p:nvPr/>
          </p:nvSpPr>
          <p:spPr>
            <a:xfrm>
              <a:off x="1710030" y="287972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0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0B6A94D-3FE1-1947-ABD0-2954271F86E1}"/>
                </a:ext>
              </a:extLst>
            </p:cNvPr>
            <p:cNvSpPr txBox="1"/>
            <p:nvPr/>
          </p:nvSpPr>
          <p:spPr>
            <a:xfrm>
              <a:off x="1734577" y="34653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0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8279CB09-7A06-DF45-9918-CA3A98D03377}"/>
              </a:ext>
            </a:extLst>
          </p:cNvPr>
          <p:cNvSpPr txBox="1"/>
          <p:nvPr/>
        </p:nvSpPr>
        <p:spPr>
          <a:xfrm>
            <a:off x="5939534" y="4705509"/>
            <a:ext cx="379140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6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268BB41C-D7B3-4843-897E-CAAD1812925F}"/>
              </a:ext>
            </a:extLst>
          </p:cNvPr>
          <p:cNvGrpSpPr/>
          <p:nvPr/>
        </p:nvGrpSpPr>
        <p:grpSpPr>
          <a:xfrm>
            <a:off x="4810891" y="3280075"/>
            <a:ext cx="486701" cy="2660035"/>
            <a:chOff x="3313194" y="2184665"/>
            <a:chExt cx="401854" cy="2196307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841832F2-A8D6-9C4B-899F-01E10719706D}"/>
                </a:ext>
              </a:extLst>
            </p:cNvPr>
            <p:cNvSpPr txBox="1"/>
            <p:nvPr/>
          </p:nvSpPr>
          <p:spPr>
            <a:xfrm>
              <a:off x="3402004" y="218466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1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E8B25A36-21C3-1642-9A8A-926BD221E805}"/>
                </a:ext>
              </a:extLst>
            </p:cNvPr>
            <p:cNvSpPr txBox="1"/>
            <p:nvPr/>
          </p:nvSpPr>
          <p:spPr>
            <a:xfrm>
              <a:off x="3313194" y="401164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2023AB1-DD00-5245-9A05-E4E15CBE9048}"/>
              </a:ext>
            </a:extLst>
          </p:cNvPr>
          <p:cNvGrpSpPr/>
          <p:nvPr/>
        </p:nvGrpSpPr>
        <p:grpSpPr>
          <a:xfrm>
            <a:off x="6909648" y="3239550"/>
            <a:ext cx="534624" cy="2749606"/>
            <a:chOff x="5046069" y="2151205"/>
            <a:chExt cx="441422" cy="2270263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9167D18-1A02-0943-BD0A-254FC7570095}"/>
                </a:ext>
              </a:extLst>
            </p:cNvPr>
            <p:cNvSpPr txBox="1"/>
            <p:nvPr/>
          </p:nvSpPr>
          <p:spPr>
            <a:xfrm>
              <a:off x="5092019" y="21512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4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B9039244-39C7-284B-B068-41DD112D026E}"/>
                </a:ext>
              </a:extLst>
            </p:cNvPr>
            <p:cNvSpPr txBox="1"/>
            <p:nvPr/>
          </p:nvSpPr>
          <p:spPr>
            <a:xfrm>
              <a:off x="5046069" y="4052136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10</a:t>
              </a: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B0E5BDFE-7592-9E47-8676-8C6C5890402E}"/>
              </a:ext>
            </a:extLst>
          </p:cNvPr>
          <p:cNvSpPr txBox="1"/>
          <p:nvPr/>
        </p:nvSpPr>
        <p:spPr>
          <a:xfrm>
            <a:off x="8471608" y="4141893"/>
            <a:ext cx="534624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12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677CB51F-C611-CB4B-8E69-B3E7C3380135}"/>
              </a:ext>
            </a:extLst>
          </p:cNvPr>
          <p:cNvSpPr txBox="1"/>
          <p:nvPr/>
        </p:nvSpPr>
        <p:spPr>
          <a:xfrm>
            <a:off x="8580404" y="3235555"/>
            <a:ext cx="379140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7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D6FB22D-B986-9B42-968B-4799DA058A5B}"/>
              </a:ext>
            </a:extLst>
          </p:cNvPr>
          <p:cNvSpPr txBox="1"/>
          <p:nvPr/>
        </p:nvSpPr>
        <p:spPr>
          <a:xfrm>
            <a:off x="8706893" y="5541478"/>
            <a:ext cx="534624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0942ED-AE12-DB45-888D-725276C647C1}"/>
              </a:ext>
            </a:extLst>
          </p:cNvPr>
          <p:cNvSpPr txBox="1"/>
          <p:nvPr/>
        </p:nvSpPr>
        <p:spPr>
          <a:xfrm>
            <a:off x="9993730" y="3928149"/>
            <a:ext cx="534624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8F6ED7F-50B5-B543-844A-EF8C2959F304}"/>
              </a:ext>
            </a:extLst>
          </p:cNvPr>
          <p:cNvGrpSpPr/>
          <p:nvPr/>
        </p:nvGrpSpPr>
        <p:grpSpPr>
          <a:xfrm>
            <a:off x="9778780" y="1487318"/>
            <a:ext cx="1498935" cy="1415628"/>
            <a:chOff x="7314799" y="749005"/>
            <a:chExt cx="1232000" cy="1163529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A12C5938-63F4-CC46-AA0D-D7B6B9E6A282}"/>
                </a:ext>
              </a:extLst>
            </p:cNvPr>
            <p:cNvGrpSpPr/>
            <p:nvPr/>
          </p:nvGrpSpPr>
          <p:grpSpPr>
            <a:xfrm>
              <a:off x="7314799" y="749005"/>
              <a:ext cx="1225550" cy="1101246"/>
              <a:chOff x="979792" y="2670379"/>
              <a:chExt cx="1225550" cy="1557337"/>
            </a:xfrm>
          </p:grpSpPr>
          <p:sp>
            <p:nvSpPr>
              <p:cNvPr id="303" name="Line 82">
                <a:extLst>
                  <a:ext uri="{FF2B5EF4-FFF2-40B4-BE49-F238E27FC236}">
                    <a16:creationId xmlns:a16="http://schemas.microsoft.com/office/drawing/2014/main" id="{33505E6B-B117-2C42-AA43-CA7BB2F9B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Line 83">
                <a:extLst>
                  <a:ext uri="{FF2B5EF4-FFF2-40B4-BE49-F238E27FC236}">
                    <a16:creationId xmlns:a16="http://schemas.microsoft.com/office/drawing/2014/main" id="{2DD275C3-932D-304B-82BF-52FC0B9BE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7215CF3-BF97-CE4C-A4EA-016D94C53A6F}"/>
                </a:ext>
              </a:extLst>
            </p:cNvPr>
            <p:cNvGrpSpPr/>
            <p:nvPr/>
          </p:nvGrpSpPr>
          <p:grpSpPr>
            <a:xfrm>
              <a:off x="7319561" y="1124465"/>
              <a:ext cx="1227238" cy="388176"/>
              <a:chOff x="984554" y="3365704"/>
              <a:chExt cx="1227238" cy="388176"/>
            </a:xfrm>
          </p:grpSpPr>
          <p:sp>
            <p:nvSpPr>
              <p:cNvPr id="298" name="Line 42">
                <a:extLst>
                  <a:ext uri="{FF2B5EF4-FFF2-40B4-BE49-F238E27FC236}">
                    <a16:creationId xmlns:a16="http://schemas.microsoft.com/office/drawing/2014/main" id="{5C759245-936A-B040-8FD3-2CF63D525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Line 43">
                <a:extLst>
                  <a:ext uri="{FF2B5EF4-FFF2-40B4-BE49-F238E27FC236}">
                    <a16:creationId xmlns:a16="http://schemas.microsoft.com/office/drawing/2014/main" id="{568A0836-9270-D24B-925E-8C9AD6E00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Line 44">
                <a:extLst>
                  <a:ext uri="{FF2B5EF4-FFF2-40B4-BE49-F238E27FC236}">
                    <a16:creationId xmlns:a16="http://schemas.microsoft.com/office/drawing/2014/main" id="{34B86CDF-3471-F644-9027-AD24C3E1D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Line 45">
                <a:extLst>
                  <a:ext uri="{FF2B5EF4-FFF2-40B4-BE49-F238E27FC236}">
                    <a16:creationId xmlns:a16="http://schemas.microsoft.com/office/drawing/2014/main" id="{A740A2D3-1382-E844-8F58-0133CAC87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2" name="Line 59">
                <a:extLst>
                  <a:ext uri="{FF2B5EF4-FFF2-40B4-BE49-F238E27FC236}">
                    <a16:creationId xmlns:a16="http://schemas.microsoft.com/office/drawing/2014/main" id="{84CFE7B6-BCE1-9A4A-A83B-B46C8BD56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8BBEE8D-DA12-C24B-B25E-6CFB2C54930F}"/>
                </a:ext>
              </a:extLst>
            </p:cNvPr>
            <p:cNvSpPr txBox="1"/>
            <p:nvPr/>
          </p:nvSpPr>
          <p:spPr>
            <a:xfrm>
              <a:off x="7492796" y="1634271"/>
              <a:ext cx="886965" cy="2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Cycle=12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422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622D-61BD-A848-866A-2505DA7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RATs …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71A9E7A-77F2-BC4E-BCCE-2A3D9D8270AA}"/>
              </a:ext>
            </a:extLst>
          </p:cNvPr>
          <p:cNvGrpSpPr/>
          <p:nvPr/>
        </p:nvGrpSpPr>
        <p:grpSpPr>
          <a:xfrm>
            <a:off x="1414555" y="3283855"/>
            <a:ext cx="9534871" cy="3176008"/>
            <a:chOff x="0" y="2424027"/>
            <a:chExt cx="8948737" cy="2980770"/>
          </a:xfrm>
        </p:grpSpPr>
        <p:sp>
          <p:nvSpPr>
            <p:cNvPr id="333" name="Oval 5">
              <a:extLst>
                <a:ext uri="{FF2B5EF4-FFF2-40B4-BE49-F238E27FC236}">
                  <a16:creationId xmlns:a16="http://schemas.microsoft.com/office/drawing/2014/main" id="{DB82BC01-AEF7-5B47-95A8-EF58AB899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Oval 6">
              <a:extLst>
                <a:ext uri="{FF2B5EF4-FFF2-40B4-BE49-F238E27FC236}">
                  <a16:creationId xmlns:a16="http://schemas.microsoft.com/office/drawing/2014/main" id="{47F89AEC-09D5-1B41-81A7-24616642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Oval 7">
              <a:extLst>
                <a:ext uri="{FF2B5EF4-FFF2-40B4-BE49-F238E27FC236}">
                  <a16:creationId xmlns:a16="http://schemas.microsoft.com/office/drawing/2014/main" id="{37918EB8-133F-B149-B86B-DEC8552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Oval 8">
              <a:extLst>
                <a:ext uri="{FF2B5EF4-FFF2-40B4-BE49-F238E27FC236}">
                  <a16:creationId xmlns:a16="http://schemas.microsoft.com/office/drawing/2014/main" id="{A5E57EDF-E637-E441-AA83-B96397A2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Oval 9">
              <a:extLst>
                <a:ext uri="{FF2B5EF4-FFF2-40B4-BE49-F238E27FC236}">
                  <a16:creationId xmlns:a16="http://schemas.microsoft.com/office/drawing/2014/main" id="{D1FF5BEE-3EB6-B440-9FF2-ACBB6BFA5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Oval 10">
              <a:extLst>
                <a:ext uri="{FF2B5EF4-FFF2-40B4-BE49-F238E27FC236}">
                  <a16:creationId xmlns:a16="http://schemas.microsoft.com/office/drawing/2014/main" id="{7D2D64F7-E556-5C41-BA16-9B283492F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Oval 11">
              <a:extLst>
                <a:ext uri="{FF2B5EF4-FFF2-40B4-BE49-F238E27FC236}">
                  <a16:creationId xmlns:a16="http://schemas.microsoft.com/office/drawing/2014/main" id="{1B194392-D0F7-604D-AC39-7F324ADF9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Oval 12">
              <a:extLst>
                <a:ext uri="{FF2B5EF4-FFF2-40B4-BE49-F238E27FC236}">
                  <a16:creationId xmlns:a16="http://schemas.microsoft.com/office/drawing/2014/main" id="{E6AA3A63-BFEA-FA4D-9B3E-80B14A68A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Oval 13">
              <a:extLst>
                <a:ext uri="{FF2B5EF4-FFF2-40B4-BE49-F238E27FC236}">
                  <a16:creationId xmlns:a16="http://schemas.microsoft.com/office/drawing/2014/main" id="{7BBC0FA9-FBCC-9547-89C7-69CDDB49E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Oval 14">
              <a:extLst>
                <a:ext uri="{FF2B5EF4-FFF2-40B4-BE49-F238E27FC236}">
                  <a16:creationId xmlns:a16="http://schemas.microsoft.com/office/drawing/2014/main" id="{43ECA1CC-3E39-4644-B787-BC43E17B4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Oval 15">
              <a:extLst>
                <a:ext uri="{FF2B5EF4-FFF2-40B4-BE49-F238E27FC236}">
                  <a16:creationId xmlns:a16="http://schemas.microsoft.com/office/drawing/2014/main" id="{94A30930-39D7-6043-BB7A-C61502723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Line 16">
              <a:extLst>
                <a:ext uri="{FF2B5EF4-FFF2-40B4-BE49-F238E27FC236}">
                  <a16:creationId xmlns:a16="http://schemas.microsoft.com/office/drawing/2014/main" id="{EFCCC4E7-CE40-0340-88F0-5747917AD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5" name="Line 17">
              <a:extLst>
                <a:ext uri="{FF2B5EF4-FFF2-40B4-BE49-F238E27FC236}">
                  <a16:creationId xmlns:a16="http://schemas.microsoft.com/office/drawing/2014/main" id="{B4273A3E-1866-1948-A452-BA389CCA4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Line 18">
              <a:extLst>
                <a:ext uri="{FF2B5EF4-FFF2-40B4-BE49-F238E27FC236}">
                  <a16:creationId xmlns:a16="http://schemas.microsoft.com/office/drawing/2014/main" id="{A3FFCC12-EB9B-8741-818B-409250039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Line 19">
              <a:extLst>
                <a:ext uri="{FF2B5EF4-FFF2-40B4-BE49-F238E27FC236}">
                  <a16:creationId xmlns:a16="http://schemas.microsoft.com/office/drawing/2014/main" id="{8E4FA7A1-1C81-B74D-A760-8E778EB0F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Line 20">
              <a:extLst>
                <a:ext uri="{FF2B5EF4-FFF2-40B4-BE49-F238E27FC236}">
                  <a16:creationId xmlns:a16="http://schemas.microsoft.com/office/drawing/2014/main" id="{CAEADBC3-AA39-5847-A60E-63F2555D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Line 21">
              <a:extLst>
                <a:ext uri="{FF2B5EF4-FFF2-40B4-BE49-F238E27FC236}">
                  <a16:creationId xmlns:a16="http://schemas.microsoft.com/office/drawing/2014/main" id="{EE3BC7BB-789C-9D40-8001-8AA04C050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Line 22">
              <a:extLst>
                <a:ext uri="{FF2B5EF4-FFF2-40B4-BE49-F238E27FC236}">
                  <a16:creationId xmlns:a16="http://schemas.microsoft.com/office/drawing/2014/main" id="{03E29464-BC63-4C4D-9C6F-5D8F50962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1" name="Line 23">
              <a:extLst>
                <a:ext uri="{FF2B5EF4-FFF2-40B4-BE49-F238E27FC236}">
                  <a16:creationId xmlns:a16="http://schemas.microsoft.com/office/drawing/2014/main" id="{D4CCF5BB-B0CB-C54C-9711-7919C8EE8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Line 24">
              <a:extLst>
                <a:ext uri="{FF2B5EF4-FFF2-40B4-BE49-F238E27FC236}">
                  <a16:creationId xmlns:a16="http://schemas.microsoft.com/office/drawing/2014/main" id="{C6DA4797-C852-A944-B779-C04743974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4400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Line 25">
              <a:extLst>
                <a:ext uri="{FF2B5EF4-FFF2-40B4-BE49-F238E27FC236}">
                  <a16:creationId xmlns:a16="http://schemas.microsoft.com/office/drawing/2014/main" id="{76CB22B4-9C7D-6E47-B5DF-FE2C8C687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Line 26">
              <a:extLst>
                <a:ext uri="{FF2B5EF4-FFF2-40B4-BE49-F238E27FC236}">
                  <a16:creationId xmlns:a16="http://schemas.microsoft.com/office/drawing/2014/main" id="{7FF46518-D5B0-3E4D-9BB9-B12489545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Line 27">
              <a:extLst>
                <a:ext uri="{FF2B5EF4-FFF2-40B4-BE49-F238E27FC236}">
                  <a16:creationId xmlns:a16="http://schemas.microsoft.com/office/drawing/2014/main" id="{2F68ED14-7233-9443-A476-9043CD86B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Line 28">
              <a:extLst>
                <a:ext uri="{FF2B5EF4-FFF2-40B4-BE49-F238E27FC236}">
                  <a16:creationId xmlns:a16="http://schemas.microsoft.com/office/drawing/2014/main" id="{BC184615-2442-8341-8EB1-C27FE4E97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Text Box 29">
              <a:extLst>
                <a:ext uri="{FF2B5EF4-FFF2-40B4-BE49-F238E27FC236}">
                  <a16:creationId xmlns:a16="http://schemas.microsoft.com/office/drawing/2014/main" id="{B4640A47-9091-E943-A7F0-5A6B3274E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358" name="Text Box 30">
              <a:extLst>
                <a:ext uri="{FF2B5EF4-FFF2-40B4-BE49-F238E27FC236}">
                  <a16:creationId xmlns:a16="http://schemas.microsoft.com/office/drawing/2014/main" id="{91767A43-369A-C241-80A2-EADF2DFF1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359" name="Text Box 31">
              <a:extLst>
                <a:ext uri="{FF2B5EF4-FFF2-40B4-BE49-F238E27FC236}">
                  <a16:creationId xmlns:a16="http://schemas.microsoft.com/office/drawing/2014/main" id="{86846EFB-4626-A34C-8192-0A55E4F2B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360" name="Text Box 32">
              <a:extLst>
                <a:ext uri="{FF2B5EF4-FFF2-40B4-BE49-F238E27FC236}">
                  <a16:creationId xmlns:a16="http://schemas.microsoft.com/office/drawing/2014/main" id="{89D29C1A-F450-B243-82EE-1F5B9434E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361" name="Text Box 33">
              <a:extLst>
                <a:ext uri="{FF2B5EF4-FFF2-40B4-BE49-F238E27FC236}">
                  <a16:creationId xmlns:a16="http://schemas.microsoft.com/office/drawing/2014/main" id="{3B3AADE8-8ED4-DE42-948A-CC2A48FCD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362" name="Text Box 34">
              <a:extLst>
                <a:ext uri="{FF2B5EF4-FFF2-40B4-BE49-F238E27FC236}">
                  <a16:creationId xmlns:a16="http://schemas.microsoft.com/office/drawing/2014/main" id="{05789DD5-794D-DB41-97EA-AB23CEF23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363" name="Text Box 35">
              <a:extLst>
                <a:ext uri="{FF2B5EF4-FFF2-40B4-BE49-F238E27FC236}">
                  <a16:creationId xmlns:a16="http://schemas.microsoft.com/office/drawing/2014/main" id="{C2B0AA22-501E-4148-BFA1-7BEA6E070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364" name="Text Box 36">
              <a:extLst>
                <a:ext uri="{FF2B5EF4-FFF2-40B4-BE49-F238E27FC236}">
                  <a16:creationId xmlns:a16="http://schemas.microsoft.com/office/drawing/2014/main" id="{C208917A-BE1B-504B-9EE3-0F5A6C86F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365" name="Text Box 37">
              <a:extLst>
                <a:ext uri="{FF2B5EF4-FFF2-40B4-BE49-F238E27FC236}">
                  <a16:creationId xmlns:a16="http://schemas.microsoft.com/office/drawing/2014/main" id="{06DD83D1-C7D2-0044-AFFD-57A483D43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366" name="Text Box 38">
              <a:extLst>
                <a:ext uri="{FF2B5EF4-FFF2-40B4-BE49-F238E27FC236}">
                  <a16:creationId xmlns:a16="http://schemas.microsoft.com/office/drawing/2014/main" id="{D28AFF24-541D-DF44-BA22-1D76A465A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7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367" name="Text Box 39">
              <a:extLst>
                <a:ext uri="{FF2B5EF4-FFF2-40B4-BE49-F238E27FC236}">
                  <a16:creationId xmlns:a16="http://schemas.microsoft.com/office/drawing/2014/main" id="{05BC14A2-76F3-4241-8BCD-AE373116A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368" name="Text Box 40">
              <a:extLst>
                <a:ext uri="{FF2B5EF4-FFF2-40B4-BE49-F238E27FC236}">
                  <a16:creationId xmlns:a16="http://schemas.microsoft.com/office/drawing/2014/main" id="{5A8BB8A9-E09D-F640-A108-10ED112EF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369" name="Text Box 41">
              <a:extLst>
                <a:ext uri="{FF2B5EF4-FFF2-40B4-BE49-F238E27FC236}">
                  <a16:creationId xmlns:a16="http://schemas.microsoft.com/office/drawing/2014/main" id="{3D363F0A-2E96-C74E-8C8E-0262C685E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370" name="Line 54">
              <a:extLst>
                <a:ext uri="{FF2B5EF4-FFF2-40B4-BE49-F238E27FC236}">
                  <a16:creationId xmlns:a16="http://schemas.microsoft.com/office/drawing/2014/main" id="{A0F67757-582B-7A49-B97E-69CE4313C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Oval 55">
              <a:extLst>
                <a:ext uri="{FF2B5EF4-FFF2-40B4-BE49-F238E27FC236}">
                  <a16:creationId xmlns:a16="http://schemas.microsoft.com/office/drawing/2014/main" id="{F9C1983A-0807-1044-ACEB-2C2CDEBD8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372" name="Oval 56">
              <a:extLst>
                <a:ext uri="{FF2B5EF4-FFF2-40B4-BE49-F238E27FC236}">
                  <a16:creationId xmlns:a16="http://schemas.microsoft.com/office/drawing/2014/main" id="{BD896078-10CF-6840-9485-65A2FEFD5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373" name="Line 57">
              <a:extLst>
                <a:ext uri="{FF2B5EF4-FFF2-40B4-BE49-F238E27FC236}">
                  <a16:creationId xmlns:a16="http://schemas.microsoft.com/office/drawing/2014/main" id="{EBE5CCB5-1E18-4846-A605-E5321BE2A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Line 58">
              <a:extLst>
                <a:ext uri="{FF2B5EF4-FFF2-40B4-BE49-F238E27FC236}">
                  <a16:creationId xmlns:a16="http://schemas.microsoft.com/office/drawing/2014/main" id="{3E3D8B38-108B-8444-9B14-680020AEF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Line 59">
              <a:extLst>
                <a:ext uri="{FF2B5EF4-FFF2-40B4-BE49-F238E27FC236}">
                  <a16:creationId xmlns:a16="http://schemas.microsoft.com/office/drawing/2014/main" id="{2D6247CE-5DEA-2E46-AFD3-0B97693A6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Line 60">
              <a:extLst>
                <a:ext uri="{FF2B5EF4-FFF2-40B4-BE49-F238E27FC236}">
                  <a16:creationId xmlns:a16="http://schemas.microsoft.com/office/drawing/2014/main" id="{FC9A6B3C-576F-AB4E-942E-E26BAED28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Line 61">
              <a:extLst>
                <a:ext uri="{FF2B5EF4-FFF2-40B4-BE49-F238E27FC236}">
                  <a16:creationId xmlns:a16="http://schemas.microsoft.com/office/drawing/2014/main" id="{2B8012B5-916D-0945-ADCE-C3C256F68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Text Box 62">
              <a:extLst>
                <a:ext uri="{FF2B5EF4-FFF2-40B4-BE49-F238E27FC236}">
                  <a16:creationId xmlns:a16="http://schemas.microsoft.com/office/drawing/2014/main" id="{967E071A-E032-F942-90CA-B2A2C2B3F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79" name="Text Box 63">
              <a:extLst>
                <a:ext uri="{FF2B5EF4-FFF2-40B4-BE49-F238E27FC236}">
                  <a16:creationId xmlns:a16="http://schemas.microsoft.com/office/drawing/2014/main" id="{90920282-D59F-724A-B69D-C4B85F618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0" name="Text Box 64">
              <a:extLst>
                <a:ext uri="{FF2B5EF4-FFF2-40B4-BE49-F238E27FC236}">
                  <a16:creationId xmlns:a16="http://schemas.microsoft.com/office/drawing/2014/main" id="{5AC7CC8F-FF7D-4345-BE56-499D1C933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1" name="Text Box 65">
              <a:extLst>
                <a:ext uri="{FF2B5EF4-FFF2-40B4-BE49-F238E27FC236}">
                  <a16:creationId xmlns:a16="http://schemas.microsoft.com/office/drawing/2014/main" id="{4A9595D0-2ED6-5C4A-BCE0-4AC97DA4E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2" name="Text Box 66">
              <a:extLst>
                <a:ext uri="{FF2B5EF4-FFF2-40B4-BE49-F238E27FC236}">
                  <a16:creationId xmlns:a16="http://schemas.microsoft.com/office/drawing/2014/main" id="{32F5F861-10EB-AA45-AD5A-7DB1F0F57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0" y="33908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3" name="Text Box 67">
              <a:extLst>
                <a:ext uri="{FF2B5EF4-FFF2-40B4-BE49-F238E27FC236}">
                  <a16:creationId xmlns:a16="http://schemas.microsoft.com/office/drawing/2014/main" id="{380F1884-846E-2B40-9852-B35CA9DCA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384" name="Group 71">
              <a:extLst>
                <a:ext uri="{FF2B5EF4-FFF2-40B4-BE49-F238E27FC236}">
                  <a16:creationId xmlns:a16="http://schemas.microsoft.com/office/drawing/2014/main" id="{851DE23E-225F-8549-9735-797FE1E3D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437" name="Rectangle 68">
                <a:extLst>
                  <a:ext uri="{FF2B5EF4-FFF2-40B4-BE49-F238E27FC236}">
                    <a16:creationId xmlns:a16="http://schemas.microsoft.com/office/drawing/2014/main" id="{0C3BC200-B562-CE48-8C5D-DB21AD765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Line 69">
                <a:extLst>
                  <a:ext uri="{FF2B5EF4-FFF2-40B4-BE49-F238E27FC236}">
                    <a16:creationId xmlns:a16="http://schemas.microsoft.com/office/drawing/2014/main" id="{9D314F59-D52D-4341-B444-FFBDD849F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Line 70">
                <a:extLst>
                  <a:ext uri="{FF2B5EF4-FFF2-40B4-BE49-F238E27FC236}">
                    <a16:creationId xmlns:a16="http://schemas.microsoft.com/office/drawing/2014/main" id="{76ED0EE1-CF22-5845-BAA4-6769DF19F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5" name="Group 81">
              <a:extLst>
                <a:ext uri="{FF2B5EF4-FFF2-40B4-BE49-F238E27FC236}">
                  <a16:creationId xmlns:a16="http://schemas.microsoft.com/office/drawing/2014/main" id="{5808452E-2866-224C-AC9C-26F44F51B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434" name="Rectangle 82">
                <a:extLst>
                  <a:ext uri="{FF2B5EF4-FFF2-40B4-BE49-F238E27FC236}">
                    <a16:creationId xmlns:a16="http://schemas.microsoft.com/office/drawing/2014/main" id="{A8358E33-E931-6042-90B5-5CA460FA0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Line 83">
                <a:extLst>
                  <a:ext uri="{FF2B5EF4-FFF2-40B4-BE49-F238E27FC236}">
                    <a16:creationId xmlns:a16="http://schemas.microsoft.com/office/drawing/2014/main" id="{A0E60D75-1DDE-C744-9163-62A79295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Line 84">
                <a:extLst>
                  <a:ext uri="{FF2B5EF4-FFF2-40B4-BE49-F238E27FC236}">
                    <a16:creationId xmlns:a16="http://schemas.microsoft.com/office/drawing/2014/main" id="{2E18175B-B349-7C4D-9826-FCCE21D9A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6" name="Group 85">
              <a:extLst>
                <a:ext uri="{FF2B5EF4-FFF2-40B4-BE49-F238E27FC236}">
                  <a16:creationId xmlns:a16="http://schemas.microsoft.com/office/drawing/2014/main" id="{A1EEBB89-F5EF-3241-9898-7C516945D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431" name="Rectangle 86">
                <a:extLst>
                  <a:ext uri="{FF2B5EF4-FFF2-40B4-BE49-F238E27FC236}">
                    <a16:creationId xmlns:a16="http://schemas.microsoft.com/office/drawing/2014/main" id="{3A9363B0-7DB6-9648-8A23-026D73735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Line 87">
                <a:extLst>
                  <a:ext uri="{FF2B5EF4-FFF2-40B4-BE49-F238E27FC236}">
                    <a16:creationId xmlns:a16="http://schemas.microsoft.com/office/drawing/2014/main" id="{D988F80A-46C3-0840-83A1-33060D961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Line 88">
                <a:extLst>
                  <a:ext uri="{FF2B5EF4-FFF2-40B4-BE49-F238E27FC236}">
                    <a16:creationId xmlns:a16="http://schemas.microsoft.com/office/drawing/2014/main" id="{86AA195D-A043-974C-B820-B1C7216DA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7" name="Group 89">
              <a:extLst>
                <a:ext uri="{FF2B5EF4-FFF2-40B4-BE49-F238E27FC236}">
                  <a16:creationId xmlns:a16="http://schemas.microsoft.com/office/drawing/2014/main" id="{F599F109-41A3-B844-8839-9A8773686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428" name="Rectangle 90">
                <a:extLst>
                  <a:ext uri="{FF2B5EF4-FFF2-40B4-BE49-F238E27FC236}">
                    <a16:creationId xmlns:a16="http://schemas.microsoft.com/office/drawing/2014/main" id="{AF8B315E-891B-864E-A9ED-CCB350AD8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Line 91">
                <a:extLst>
                  <a:ext uri="{FF2B5EF4-FFF2-40B4-BE49-F238E27FC236}">
                    <a16:creationId xmlns:a16="http://schemas.microsoft.com/office/drawing/2014/main" id="{F0FFE423-E2F0-6A42-A5B8-A2F4FD44B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0" name="Line 92">
                <a:extLst>
                  <a:ext uri="{FF2B5EF4-FFF2-40B4-BE49-F238E27FC236}">
                    <a16:creationId xmlns:a16="http://schemas.microsoft.com/office/drawing/2014/main" id="{892F990F-4467-9745-8C4A-72CC8765D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8" name="Group 93">
              <a:extLst>
                <a:ext uri="{FF2B5EF4-FFF2-40B4-BE49-F238E27FC236}">
                  <a16:creationId xmlns:a16="http://schemas.microsoft.com/office/drawing/2014/main" id="{B1D87D3E-1E9D-C943-B590-8E83AB010B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425" name="Rectangle 94">
                <a:extLst>
                  <a:ext uri="{FF2B5EF4-FFF2-40B4-BE49-F238E27FC236}">
                    <a16:creationId xmlns:a16="http://schemas.microsoft.com/office/drawing/2014/main" id="{791FB140-AB9F-B64F-A911-0E29AD7CB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Line 95">
                <a:extLst>
                  <a:ext uri="{FF2B5EF4-FFF2-40B4-BE49-F238E27FC236}">
                    <a16:creationId xmlns:a16="http://schemas.microsoft.com/office/drawing/2014/main" id="{40DFBF54-1BED-7C49-9CE1-0B952FA2A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7" name="Line 96">
                <a:extLst>
                  <a:ext uri="{FF2B5EF4-FFF2-40B4-BE49-F238E27FC236}">
                    <a16:creationId xmlns:a16="http://schemas.microsoft.com/office/drawing/2014/main" id="{26B72E90-3F92-1E4B-8AD2-29997498F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9" name="Group 97">
              <a:extLst>
                <a:ext uri="{FF2B5EF4-FFF2-40B4-BE49-F238E27FC236}">
                  <a16:creationId xmlns:a16="http://schemas.microsoft.com/office/drawing/2014/main" id="{E69F1295-3202-7748-A7D7-B3ABA61B4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422" name="Rectangle 98">
                <a:extLst>
                  <a:ext uri="{FF2B5EF4-FFF2-40B4-BE49-F238E27FC236}">
                    <a16:creationId xmlns:a16="http://schemas.microsoft.com/office/drawing/2014/main" id="{5EC6786E-8B35-AD40-8095-C03F8A374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Line 99">
                <a:extLst>
                  <a:ext uri="{FF2B5EF4-FFF2-40B4-BE49-F238E27FC236}">
                    <a16:creationId xmlns:a16="http://schemas.microsoft.com/office/drawing/2014/main" id="{5E1C8AC2-A3DD-7749-A8DD-398BBC499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4" name="Line 100">
                <a:extLst>
                  <a:ext uri="{FF2B5EF4-FFF2-40B4-BE49-F238E27FC236}">
                    <a16:creationId xmlns:a16="http://schemas.microsoft.com/office/drawing/2014/main" id="{EC043E26-5696-9443-B783-B8D280995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0" name="Group 101">
              <a:extLst>
                <a:ext uri="{FF2B5EF4-FFF2-40B4-BE49-F238E27FC236}">
                  <a16:creationId xmlns:a16="http://schemas.microsoft.com/office/drawing/2014/main" id="{6BB59F48-808A-1542-A3B1-924B30BB6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419" name="Rectangle 102">
                <a:extLst>
                  <a:ext uri="{FF2B5EF4-FFF2-40B4-BE49-F238E27FC236}">
                    <a16:creationId xmlns:a16="http://schemas.microsoft.com/office/drawing/2014/main" id="{E4885F77-F69A-E843-94F2-B2C154ECE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Line 103">
                <a:extLst>
                  <a:ext uri="{FF2B5EF4-FFF2-40B4-BE49-F238E27FC236}">
                    <a16:creationId xmlns:a16="http://schemas.microsoft.com/office/drawing/2014/main" id="{297E194E-0DAB-224F-B7C9-FE88E9063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Line 104">
                <a:extLst>
                  <a:ext uri="{FF2B5EF4-FFF2-40B4-BE49-F238E27FC236}">
                    <a16:creationId xmlns:a16="http://schemas.microsoft.com/office/drawing/2014/main" id="{B83C760E-2F32-C640-B2A2-7E93DA355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1" name="Group 113">
              <a:extLst>
                <a:ext uri="{FF2B5EF4-FFF2-40B4-BE49-F238E27FC236}">
                  <a16:creationId xmlns:a16="http://schemas.microsoft.com/office/drawing/2014/main" id="{FC9810BE-44E4-FB43-A10C-203090CF3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416" name="Rectangle 114">
                <a:extLst>
                  <a:ext uri="{FF2B5EF4-FFF2-40B4-BE49-F238E27FC236}">
                    <a16:creationId xmlns:a16="http://schemas.microsoft.com/office/drawing/2014/main" id="{99810027-A507-0343-9DAD-9CE6AA6D0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7" name="Line 115">
                <a:extLst>
                  <a:ext uri="{FF2B5EF4-FFF2-40B4-BE49-F238E27FC236}">
                    <a16:creationId xmlns:a16="http://schemas.microsoft.com/office/drawing/2014/main" id="{70D5F804-1598-6F4B-B448-4681447DE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8" name="Line 116">
                <a:extLst>
                  <a:ext uri="{FF2B5EF4-FFF2-40B4-BE49-F238E27FC236}">
                    <a16:creationId xmlns:a16="http://schemas.microsoft.com/office/drawing/2014/main" id="{54A7D4FF-12CC-EA42-B507-85E8640E8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2" name="Group 117">
              <a:extLst>
                <a:ext uri="{FF2B5EF4-FFF2-40B4-BE49-F238E27FC236}">
                  <a16:creationId xmlns:a16="http://schemas.microsoft.com/office/drawing/2014/main" id="{8DAF4850-EF71-B14C-83D3-5D2CEACDA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413" name="Rectangle 118">
                <a:extLst>
                  <a:ext uri="{FF2B5EF4-FFF2-40B4-BE49-F238E27FC236}">
                    <a16:creationId xmlns:a16="http://schemas.microsoft.com/office/drawing/2014/main" id="{63E86F8F-8D52-294B-9543-98D7DBDD2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4" name="Line 119">
                <a:extLst>
                  <a:ext uri="{FF2B5EF4-FFF2-40B4-BE49-F238E27FC236}">
                    <a16:creationId xmlns:a16="http://schemas.microsoft.com/office/drawing/2014/main" id="{18C95818-7ACD-C84E-92A6-00738A35B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Line 120">
                <a:extLst>
                  <a:ext uri="{FF2B5EF4-FFF2-40B4-BE49-F238E27FC236}">
                    <a16:creationId xmlns:a16="http://schemas.microsoft.com/office/drawing/2014/main" id="{55E8525A-85A7-014F-9B03-796934287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3" name="Oval 122">
              <a:extLst>
                <a:ext uri="{FF2B5EF4-FFF2-40B4-BE49-F238E27FC236}">
                  <a16:creationId xmlns:a16="http://schemas.microsoft.com/office/drawing/2014/main" id="{3FA90258-774F-5E49-88BD-0AC436CF4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Oval 123">
              <a:extLst>
                <a:ext uri="{FF2B5EF4-FFF2-40B4-BE49-F238E27FC236}">
                  <a16:creationId xmlns:a16="http://schemas.microsoft.com/office/drawing/2014/main" id="{43387B4E-BA63-634E-8365-5705DC343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689140"/>
              <a:ext cx="487362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95" name="Group 73">
              <a:extLst>
                <a:ext uri="{FF2B5EF4-FFF2-40B4-BE49-F238E27FC236}">
                  <a16:creationId xmlns:a16="http://schemas.microsoft.com/office/drawing/2014/main" id="{580288C4-BA41-714E-8CEF-B64C11FB7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410" name="Rectangle 74">
                <a:extLst>
                  <a:ext uri="{FF2B5EF4-FFF2-40B4-BE49-F238E27FC236}">
                    <a16:creationId xmlns:a16="http://schemas.microsoft.com/office/drawing/2014/main" id="{4808E6C1-6A97-4847-8C14-2C4730872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1" name="Line 75">
                <a:extLst>
                  <a:ext uri="{FF2B5EF4-FFF2-40B4-BE49-F238E27FC236}">
                    <a16:creationId xmlns:a16="http://schemas.microsoft.com/office/drawing/2014/main" id="{091EF550-089A-8B41-B52F-BB107FBCB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2" name="Line 76">
                <a:extLst>
                  <a:ext uri="{FF2B5EF4-FFF2-40B4-BE49-F238E27FC236}">
                    <a16:creationId xmlns:a16="http://schemas.microsoft.com/office/drawing/2014/main" id="{EA784559-7312-FD45-BB2E-A6AEDFE3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6" name="Group 77">
              <a:extLst>
                <a:ext uri="{FF2B5EF4-FFF2-40B4-BE49-F238E27FC236}">
                  <a16:creationId xmlns:a16="http://schemas.microsoft.com/office/drawing/2014/main" id="{E23ACD6E-E6FC-4247-BB1D-07DCF2BD4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407" name="Rectangle 78">
                <a:extLst>
                  <a:ext uri="{FF2B5EF4-FFF2-40B4-BE49-F238E27FC236}">
                    <a16:creationId xmlns:a16="http://schemas.microsoft.com/office/drawing/2014/main" id="{B12919BA-3D8B-7748-8D9B-45715FD7B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8" name="Line 79">
                <a:extLst>
                  <a:ext uri="{FF2B5EF4-FFF2-40B4-BE49-F238E27FC236}">
                    <a16:creationId xmlns:a16="http://schemas.microsoft.com/office/drawing/2014/main" id="{4B8C9A45-8292-424B-8B14-06DFB51DD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9" name="Line 80">
                <a:extLst>
                  <a:ext uri="{FF2B5EF4-FFF2-40B4-BE49-F238E27FC236}">
                    <a16:creationId xmlns:a16="http://schemas.microsoft.com/office/drawing/2014/main" id="{01066007-D51D-4942-A91D-E9B0BBDBF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7" name="Group 105">
              <a:extLst>
                <a:ext uri="{FF2B5EF4-FFF2-40B4-BE49-F238E27FC236}">
                  <a16:creationId xmlns:a16="http://schemas.microsoft.com/office/drawing/2014/main" id="{D864EA25-69D3-D34B-BD32-2E698E27F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404" name="Rectangle 106">
                <a:extLst>
                  <a:ext uri="{FF2B5EF4-FFF2-40B4-BE49-F238E27FC236}">
                    <a16:creationId xmlns:a16="http://schemas.microsoft.com/office/drawing/2014/main" id="{D09E2C1B-883A-8B4A-AE34-674ADA980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5" name="Line 107">
                <a:extLst>
                  <a:ext uri="{FF2B5EF4-FFF2-40B4-BE49-F238E27FC236}">
                    <a16:creationId xmlns:a16="http://schemas.microsoft.com/office/drawing/2014/main" id="{FF7B7060-19CA-6F45-A6B3-AD7C17F3E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6" name="Line 108">
                <a:extLst>
                  <a:ext uri="{FF2B5EF4-FFF2-40B4-BE49-F238E27FC236}">
                    <a16:creationId xmlns:a16="http://schemas.microsoft.com/office/drawing/2014/main" id="{BCE4DD06-CBC5-9C4A-A986-1E2006341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8" name="Group 109">
              <a:extLst>
                <a:ext uri="{FF2B5EF4-FFF2-40B4-BE49-F238E27FC236}">
                  <a16:creationId xmlns:a16="http://schemas.microsoft.com/office/drawing/2014/main" id="{D71CC894-1ECB-9148-B28C-FB412CF04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401" name="Rectangle 110">
                <a:extLst>
                  <a:ext uri="{FF2B5EF4-FFF2-40B4-BE49-F238E27FC236}">
                    <a16:creationId xmlns:a16="http://schemas.microsoft.com/office/drawing/2014/main" id="{7F2D8864-D384-F949-8F5D-4B0A3B1E0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Line 111">
                <a:extLst>
                  <a:ext uri="{FF2B5EF4-FFF2-40B4-BE49-F238E27FC236}">
                    <a16:creationId xmlns:a16="http://schemas.microsoft.com/office/drawing/2014/main" id="{9D9007D3-56B6-0F44-95D6-1B3192775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3" name="Line 112">
                <a:extLst>
                  <a:ext uri="{FF2B5EF4-FFF2-40B4-BE49-F238E27FC236}">
                    <a16:creationId xmlns:a16="http://schemas.microsoft.com/office/drawing/2014/main" id="{9B7F8B7E-4B6C-0241-B543-FA5C24E2B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9" name="Text Box 124">
              <a:extLst>
                <a:ext uri="{FF2B5EF4-FFF2-40B4-BE49-F238E27FC236}">
                  <a16:creationId xmlns:a16="http://schemas.microsoft.com/office/drawing/2014/main" id="{1658B467-692C-1D41-AF4D-4CCC3C643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2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400" name="Text Box 125">
              <a:extLst>
                <a:ext uri="{FF2B5EF4-FFF2-40B4-BE49-F238E27FC236}">
                  <a16:creationId xmlns:a16="http://schemas.microsoft.com/office/drawing/2014/main" id="{E58E4F48-CB9B-1946-AD82-DD78BE60F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  <p:sp>
        <p:nvSpPr>
          <p:cNvPr id="296" name="Text Box 72">
            <a:extLst>
              <a:ext uri="{FF2B5EF4-FFF2-40B4-BE49-F238E27FC236}">
                <a16:creationId xmlns:a16="http://schemas.microsoft.com/office/drawing/2014/main" id="{F3051668-3F46-9448-8187-FE5191321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563" y="1725807"/>
            <a:ext cx="5658014" cy="369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itchFamily="-106" charset="2"/>
              </a:rPr>
              <a:t>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AT         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RAT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kumimoji="0" lang="en-US" sz="1800" b="1" u="none" strike="noStrike" kern="0" cap="none" spc="0" normalizeH="0" baseline="-2500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(RAT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 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97" name="Group 126">
            <a:extLst>
              <a:ext uri="{FF2B5EF4-FFF2-40B4-BE49-F238E27FC236}">
                <a16:creationId xmlns:a16="http://schemas.microsoft.com/office/drawing/2014/main" id="{0B662190-A3B9-C84F-8CA9-5B51B5969D7C}"/>
              </a:ext>
            </a:extLst>
          </p:cNvPr>
          <p:cNvGrpSpPr>
            <a:grpSpLocks/>
          </p:cNvGrpSpPr>
          <p:nvPr/>
        </p:nvGrpSpPr>
        <p:grpSpPr bwMode="auto">
          <a:xfrm>
            <a:off x="1237750" y="1728725"/>
            <a:ext cx="1038201" cy="351803"/>
            <a:chOff x="563" y="1335"/>
            <a:chExt cx="543" cy="184"/>
          </a:xfrm>
        </p:grpSpPr>
        <p:sp>
          <p:nvSpPr>
            <p:cNvPr id="330" name="Rectangle 127">
              <a:extLst>
                <a:ext uri="{FF2B5EF4-FFF2-40B4-BE49-F238E27FC236}">
                  <a16:creationId xmlns:a16="http://schemas.microsoft.com/office/drawing/2014/main" id="{867B75C5-9A6E-AC4B-AA29-81279C571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42"/>
              <a:ext cx="543" cy="177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31" name="Line 128">
              <a:extLst>
                <a:ext uri="{FF2B5EF4-FFF2-40B4-BE49-F238E27FC236}">
                  <a16:creationId xmlns:a16="http://schemas.microsoft.com/office/drawing/2014/main" id="{293C01D3-0F87-8F4D-B41F-F20B4D493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32" name="Line 129">
              <a:extLst>
                <a:ext uri="{FF2B5EF4-FFF2-40B4-BE49-F238E27FC236}">
                  <a16:creationId xmlns:a16="http://schemas.microsoft.com/office/drawing/2014/main" id="{C5EEB053-3936-A645-9097-A0588CFE8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298" name="Rectangle 131">
            <a:extLst>
              <a:ext uri="{FF2B5EF4-FFF2-40B4-BE49-F238E27FC236}">
                <a16:creationId xmlns:a16="http://schemas.microsoft.com/office/drawing/2014/main" id="{6D64B1AF-F5F5-4F4B-86E0-2691B50F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648" y="1673278"/>
            <a:ext cx="4906118" cy="506672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99" name="Line 132">
            <a:extLst>
              <a:ext uri="{FF2B5EF4-FFF2-40B4-BE49-F238E27FC236}">
                <a16:creationId xmlns:a16="http://schemas.microsoft.com/office/drawing/2014/main" id="{2610C3C2-3418-5C40-9045-562895FC2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437" y="1665630"/>
            <a:ext cx="0" cy="525792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00" name="Line 134">
            <a:extLst>
              <a:ext uri="{FF2B5EF4-FFF2-40B4-BE49-F238E27FC236}">
                <a16:creationId xmlns:a16="http://schemas.microsoft.com/office/drawing/2014/main" id="{D2DA7D98-039A-3641-B20D-85D872107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587" y="1665630"/>
            <a:ext cx="0" cy="525792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EE52B4C-2B84-7142-B60D-96B8A3D872C8}"/>
              </a:ext>
            </a:extLst>
          </p:cNvPr>
          <p:cNvSpPr txBox="1"/>
          <p:nvPr/>
        </p:nvSpPr>
        <p:spPr>
          <a:xfrm>
            <a:off x="1393960" y="3967454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A81A52F-7322-B24F-9EF0-1557BAC13E8F}"/>
              </a:ext>
            </a:extLst>
          </p:cNvPr>
          <p:cNvSpPr txBox="1"/>
          <p:nvPr/>
        </p:nvSpPr>
        <p:spPr>
          <a:xfrm>
            <a:off x="2896983" y="3273429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A4E3378-054F-5140-8FFF-3767373283B0}"/>
              </a:ext>
            </a:extLst>
          </p:cNvPr>
          <p:cNvSpPr txBox="1"/>
          <p:nvPr/>
        </p:nvSpPr>
        <p:spPr>
          <a:xfrm>
            <a:off x="2874332" y="4104463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8A1783E-977D-4A41-B925-DF774264EC5A}"/>
              </a:ext>
            </a:extLst>
          </p:cNvPr>
          <p:cNvSpPr txBox="1"/>
          <p:nvPr/>
        </p:nvSpPr>
        <p:spPr>
          <a:xfrm>
            <a:off x="2920146" y="4835414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A5C34B4-745E-FE4A-9B84-FA623BC20E06}"/>
              </a:ext>
            </a:extLst>
          </p:cNvPr>
          <p:cNvSpPr txBox="1"/>
          <p:nvPr/>
        </p:nvSpPr>
        <p:spPr>
          <a:xfrm>
            <a:off x="4925198" y="3266769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38034D6D-6A12-A54A-96D2-76D7DB0A9008}"/>
              </a:ext>
            </a:extLst>
          </p:cNvPr>
          <p:cNvSpPr txBox="1"/>
          <p:nvPr/>
        </p:nvSpPr>
        <p:spPr>
          <a:xfrm>
            <a:off x="5956256" y="4730240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6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F9C6D01-4F21-2F47-A81F-345D8001F6A4}"/>
              </a:ext>
            </a:extLst>
          </p:cNvPr>
          <p:cNvSpPr txBox="1"/>
          <p:nvPr/>
        </p:nvSpPr>
        <p:spPr>
          <a:xfrm>
            <a:off x="4826744" y="5492102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2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C7A4802-28C9-8F4F-9D41-C83B3E8CE9DF}"/>
              </a:ext>
            </a:extLst>
          </p:cNvPr>
          <p:cNvSpPr txBox="1"/>
          <p:nvPr/>
        </p:nvSpPr>
        <p:spPr>
          <a:xfrm>
            <a:off x="6953486" y="3264901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9A356C7-BD2B-EB46-B05A-22F947788C40}"/>
              </a:ext>
            </a:extLst>
          </p:cNvPr>
          <p:cNvSpPr txBox="1"/>
          <p:nvPr/>
        </p:nvSpPr>
        <p:spPr>
          <a:xfrm>
            <a:off x="6893195" y="5511304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10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AE2D60A-24B8-5B43-A6A8-83BA6AA57250}"/>
              </a:ext>
            </a:extLst>
          </p:cNvPr>
          <p:cNvSpPr txBox="1"/>
          <p:nvPr/>
        </p:nvSpPr>
        <p:spPr>
          <a:xfrm>
            <a:off x="8437881" y="4106334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12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137234B-551A-4E40-91CE-549B48634C42}"/>
              </a:ext>
            </a:extLst>
          </p:cNvPr>
          <p:cNvSpPr txBox="1"/>
          <p:nvPr/>
        </p:nvSpPr>
        <p:spPr>
          <a:xfrm>
            <a:off x="8570270" y="3278713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7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D29144B-B1AD-234F-A573-A6844178052F}"/>
              </a:ext>
            </a:extLst>
          </p:cNvPr>
          <p:cNvSpPr txBox="1"/>
          <p:nvPr/>
        </p:nvSpPr>
        <p:spPr>
          <a:xfrm>
            <a:off x="8679235" y="5495451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A7B6A01-490D-E94D-A0BA-FE33957F3BEE}"/>
              </a:ext>
            </a:extLst>
          </p:cNvPr>
          <p:cNvSpPr txBox="1"/>
          <p:nvPr/>
        </p:nvSpPr>
        <p:spPr>
          <a:xfrm>
            <a:off x="9939165" y="3889000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314" name="Left Arrow 313">
            <a:extLst>
              <a:ext uri="{FF2B5EF4-FFF2-40B4-BE49-F238E27FC236}">
                <a16:creationId xmlns:a16="http://schemas.microsoft.com/office/drawing/2014/main" id="{4F3C6792-FCAB-EB49-AD79-E2B0B8AD9D83}"/>
              </a:ext>
            </a:extLst>
          </p:cNvPr>
          <p:cNvSpPr/>
          <p:nvPr/>
        </p:nvSpPr>
        <p:spPr>
          <a:xfrm>
            <a:off x="3833935" y="2314504"/>
            <a:ext cx="5787113" cy="778262"/>
          </a:xfrm>
          <a:prstGeom prst="leftArrow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Compute RATs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SNK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SRC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8D05697-E185-784D-829F-298FF1B48D6F}"/>
              </a:ext>
            </a:extLst>
          </p:cNvPr>
          <p:cNvGrpSpPr/>
          <p:nvPr/>
        </p:nvGrpSpPr>
        <p:grpSpPr>
          <a:xfrm>
            <a:off x="8742375" y="3285586"/>
            <a:ext cx="2025578" cy="2637184"/>
            <a:chOff x="6589254" y="2195214"/>
            <a:chExt cx="1681826" cy="2189640"/>
          </a:xfrm>
        </p:grpSpPr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8D73881-75C4-2645-B5AD-A84A4D5090D1}"/>
                </a:ext>
              </a:extLst>
            </p:cNvPr>
            <p:cNvSpPr txBox="1"/>
            <p:nvPr/>
          </p:nvSpPr>
          <p:spPr>
            <a:xfrm>
              <a:off x="7829658" y="2703153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2BD5F1FC-3479-7C4F-931F-7F9599404F00}"/>
                </a:ext>
              </a:extLst>
            </p:cNvPr>
            <p:cNvSpPr txBox="1"/>
            <p:nvPr/>
          </p:nvSpPr>
          <p:spPr>
            <a:xfrm>
              <a:off x="6641002" y="2195214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5CF585E-38CF-C14D-99BE-3DB1857302B7}"/>
                </a:ext>
              </a:extLst>
            </p:cNvPr>
            <p:cNvSpPr txBox="1"/>
            <p:nvPr/>
          </p:nvSpPr>
          <p:spPr>
            <a:xfrm>
              <a:off x="6589254" y="2881566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559E224-A662-204E-9053-8AF84EC5DCCF}"/>
                </a:ext>
              </a:extLst>
            </p:cNvPr>
            <p:cNvSpPr txBox="1"/>
            <p:nvPr/>
          </p:nvSpPr>
          <p:spPr>
            <a:xfrm>
              <a:off x="6780494" y="4015522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E00E0E9-ADE7-B34D-841D-5E76656AC224}"/>
              </a:ext>
            </a:extLst>
          </p:cNvPr>
          <p:cNvGrpSpPr/>
          <p:nvPr/>
        </p:nvGrpSpPr>
        <p:grpSpPr>
          <a:xfrm>
            <a:off x="7203093" y="3249479"/>
            <a:ext cx="531645" cy="2698427"/>
            <a:chOff x="5311201" y="2165234"/>
            <a:chExt cx="441422" cy="2240490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9DDD4FF1-0C18-5B42-812E-61E7F71A8FFD}"/>
                </a:ext>
              </a:extLst>
            </p:cNvPr>
            <p:cNvSpPr txBox="1"/>
            <p:nvPr/>
          </p:nvSpPr>
          <p:spPr>
            <a:xfrm>
              <a:off x="5311201" y="2165234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10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A042708-BEAD-2743-B283-0D26574C3DF9}"/>
                </a:ext>
              </a:extLst>
            </p:cNvPr>
            <p:cNvSpPr txBox="1"/>
            <p:nvPr/>
          </p:nvSpPr>
          <p:spPr>
            <a:xfrm>
              <a:off x="5352791" y="403639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7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B05E6409-1868-554D-AB07-19077C9E3891}"/>
              </a:ext>
            </a:extLst>
          </p:cNvPr>
          <p:cNvSpPr txBox="1"/>
          <p:nvPr/>
        </p:nvSpPr>
        <p:spPr>
          <a:xfrm>
            <a:off x="6266823" y="4739011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3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68E82BC-A240-A342-B6D4-9E37DBDDBCD6}"/>
              </a:ext>
            </a:extLst>
          </p:cNvPr>
          <p:cNvSpPr txBox="1"/>
          <p:nvPr/>
        </p:nvSpPr>
        <p:spPr>
          <a:xfrm>
            <a:off x="5163942" y="3253478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-2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34D6348-CC00-B144-911E-DB0089E7F231}"/>
              </a:ext>
            </a:extLst>
          </p:cNvPr>
          <p:cNvSpPr txBox="1"/>
          <p:nvPr/>
        </p:nvSpPr>
        <p:spPr>
          <a:xfrm>
            <a:off x="5138673" y="5495451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4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992BB11-C4ED-DB4D-A5CA-1CC761925065}"/>
              </a:ext>
            </a:extLst>
          </p:cNvPr>
          <p:cNvSpPr txBox="1"/>
          <p:nvPr/>
        </p:nvSpPr>
        <p:spPr>
          <a:xfrm>
            <a:off x="3146390" y="3263840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E768FC8-D616-584E-B565-7087F4F5ED0A}"/>
              </a:ext>
            </a:extLst>
          </p:cNvPr>
          <p:cNvSpPr txBox="1"/>
          <p:nvPr/>
        </p:nvSpPr>
        <p:spPr>
          <a:xfrm>
            <a:off x="3108385" y="4093484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-1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A7D079D-5FA8-0441-9D0A-23EFCA06DA20}"/>
              </a:ext>
            </a:extLst>
          </p:cNvPr>
          <p:cNvSpPr txBox="1"/>
          <p:nvPr/>
        </p:nvSpPr>
        <p:spPr>
          <a:xfrm>
            <a:off x="3152794" y="4841780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-2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936CD6B-A165-EC4D-8A0B-042417A5542F}"/>
              </a:ext>
            </a:extLst>
          </p:cNvPr>
          <p:cNvSpPr txBox="1"/>
          <p:nvPr/>
        </p:nvSpPr>
        <p:spPr>
          <a:xfrm>
            <a:off x="1646599" y="3967454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BD14E3C3-02E2-9648-9D0F-6D884E271572}"/>
              </a:ext>
            </a:extLst>
          </p:cNvPr>
          <p:cNvGrpSpPr/>
          <p:nvPr/>
        </p:nvGrpSpPr>
        <p:grpSpPr>
          <a:xfrm>
            <a:off x="9778780" y="1487318"/>
            <a:ext cx="1498935" cy="1415628"/>
            <a:chOff x="7314799" y="749005"/>
            <a:chExt cx="1232000" cy="1163529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999D3ABC-C0B0-A449-BF43-B06FEA031D49}"/>
                </a:ext>
              </a:extLst>
            </p:cNvPr>
            <p:cNvGrpSpPr/>
            <p:nvPr/>
          </p:nvGrpSpPr>
          <p:grpSpPr>
            <a:xfrm>
              <a:off x="7314799" y="749005"/>
              <a:ext cx="1225550" cy="1101246"/>
              <a:chOff x="979792" y="2670379"/>
              <a:chExt cx="1225550" cy="1557337"/>
            </a:xfrm>
          </p:grpSpPr>
          <p:sp>
            <p:nvSpPr>
              <p:cNvPr id="459" name="Line 82">
                <a:extLst>
                  <a:ext uri="{FF2B5EF4-FFF2-40B4-BE49-F238E27FC236}">
                    <a16:creationId xmlns:a16="http://schemas.microsoft.com/office/drawing/2014/main" id="{6409BDC5-28A2-BD42-858C-AC6C7FFE3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Line 83">
                <a:extLst>
                  <a:ext uri="{FF2B5EF4-FFF2-40B4-BE49-F238E27FC236}">
                    <a16:creationId xmlns:a16="http://schemas.microsoft.com/office/drawing/2014/main" id="{540544C8-2DAC-154B-A132-71C903421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B6E14ADA-61A9-0A4D-983A-73A5E3B5D740}"/>
                </a:ext>
              </a:extLst>
            </p:cNvPr>
            <p:cNvGrpSpPr/>
            <p:nvPr/>
          </p:nvGrpSpPr>
          <p:grpSpPr>
            <a:xfrm>
              <a:off x="7319561" y="1124465"/>
              <a:ext cx="1227238" cy="388176"/>
              <a:chOff x="984554" y="3365704"/>
              <a:chExt cx="1227238" cy="388176"/>
            </a:xfrm>
          </p:grpSpPr>
          <p:sp>
            <p:nvSpPr>
              <p:cNvPr id="454" name="Line 42">
                <a:extLst>
                  <a:ext uri="{FF2B5EF4-FFF2-40B4-BE49-F238E27FC236}">
                    <a16:creationId xmlns:a16="http://schemas.microsoft.com/office/drawing/2014/main" id="{AD523A15-93DD-D742-A3CB-DF3FB08BD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Line 43">
                <a:extLst>
                  <a:ext uri="{FF2B5EF4-FFF2-40B4-BE49-F238E27FC236}">
                    <a16:creationId xmlns:a16="http://schemas.microsoft.com/office/drawing/2014/main" id="{5544D23C-7C2E-404D-BA72-B83FF757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Line 44">
                <a:extLst>
                  <a:ext uri="{FF2B5EF4-FFF2-40B4-BE49-F238E27FC236}">
                    <a16:creationId xmlns:a16="http://schemas.microsoft.com/office/drawing/2014/main" id="{13211D93-3B05-3F4F-A358-70B85B649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Line 45">
                <a:extLst>
                  <a:ext uri="{FF2B5EF4-FFF2-40B4-BE49-F238E27FC236}">
                    <a16:creationId xmlns:a16="http://schemas.microsoft.com/office/drawing/2014/main" id="{78A1913F-D7E2-5841-966A-AF3F5756C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Line 59">
                <a:extLst>
                  <a:ext uri="{FF2B5EF4-FFF2-40B4-BE49-F238E27FC236}">
                    <a16:creationId xmlns:a16="http://schemas.microsoft.com/office/drawing/2014/main" id="{0FA21A8A-4A2A-F34B-96CF-05C08F0ED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90BC1C94-DE1B-B243-8892-60EB00FCEC2B}"/>
                </a:ext>
              </a:extLst>
            </p:cNvPr>
            <p:cNvSpPr txBox="1"/>
            <p:nvPr/>
          </p:nvSpPr>
          <p:spPr>
            <a:xfrm>
              <a:off x="7492796" y="1634271"/>
              <a:ext cx="886965" cy="2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Cycle=12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841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3483C6C-6252-0648-84B3-F32DEDE238B1}"/>
              </a:ext>
            </a:extLst>
          </p:cNvPr>
          <p:cNvGrpSpPr/>
          <p:nvPr/>
        </p:nvGrpSpPr>
        <p:grpSpPr>
          <a:xfrm>
            <a:off x="1257160" y="3156978"/>
            <a:ext cx="9571304" cy="2735116"/>
            <a:chOff x="357770" y="2087110"/>
            <a:chExt cx="7979442" cy="2280222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468D7F3-FD71-4D40-92D2-891B8A21A0E8}"/>
                </a:ext>
              </a:extLst>
            </p:cNvPr>
            <p:cNvSpPr/>
            <p:nvPr/>
          </p:nvSpPr>
          <p:spPr>
            <a:xfrm>
              <a:off x="357770" y="2655445"/>
              <a:ext cx="1012592" cy="5012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38E399-D1AD-FB4B-A262-1228CB490E1D}"/>
                </a:ext>
              </a:extLst>
            </p:cNvPr>
            <p:cNvSpPr/>
            <p:nvPr/>
          </p:nvSpPr>
          <p:spPr>
            <a:xfrm rot="19580931">
              <a:off x="496209" y="2562020"/>
              <a:ext cx="1873888" cy="60451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73A9835-D474-3D48-BFC1-793652ACA21E}"/>
                </a:ext>
              </a:extLst>
            </p:cNvPr>
            <p:cNvSpPr/>
            <p:nvPr/>
          </p:nvSpPr>
          <p:spPr>
            <a:xfrm>
              <a:off x="1590584" y="2087110"/>
              <a:ext cx="2650003" cy="6610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199D4A-443A-D44B-BD0A-157429B84423}"/>
                </a:ext>
              </a:extLst>
            </p:cNvPr>
            <p:cNvSpPr/>
            <p:nvPr/>
          </p:nvSpPr>
          <p:spPr>
            <a:xfrm>
              <a:off x="4163747" y="3268072"/>
              <a:ext cx="1012592" cy="4346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AFC946A-73C1-E64E-A93F-3F59B9E85CD2}"/>
                </a:ext>
              </a:extLst>
            </p:cNvPr>
            <p:cNvSpPr/>
            <p:nvPr/>
          </p:nvSpPr>
          <p:spPr>
            <a:xfrm rot="2481784">
              <a:off x="3299161" y="2888325"/>
              <a:ext cx="2672776" cy="55100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3F8725B-7CB5-EA4D-BBAB-7C2575239ED8}"/>
                </a:ext>
              </a:extLst>
            </p:cNvPr>
            <p:cNvSpPr/>
            <p:nvPr/>
          </p:nvSpPr>
          <p:spPr>
            <a:xfrm>
              <a:off x="5088204" y="3816329"/>
              <a:ext cx="1873888" cy="55100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C0F2DA8-B703-0D41-98CC-4840F372F107}"/>
                </a:ext>
              </a:extLst>
            </p:cNvPr>
            <p:cNvSpPr/>
            <p:nvPr/>
          </p:nvSpPr>
          <p:spPr>
            <a:xfrm rot="19580931">
              <a:off x="6463324" y="3345476"/>
              <a:ext cx="1873888" cy="60451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ED4387-69D7-5348-A255-59E44E3EE75E}"/>
              </a:ext>
            </a:extLst>
          </p:cNvPr>
          <p:cNvGrpSpPr/>
          <p:nvPr/>
        </p:nvGrpSpPr>
        <p:grpSpPr>
          <a:xfrm>
            <a:off x="1433770" y="3284925"/>
            <a:ext cx="9496112" cy="3163097"/>
            <a:chOff x="0" y="2424027"/>
            <a:chExt cx="8948737" cy="2980770"/>
          </a:xfrm>
        </p:grpSpPr>
        <p:sp>
          <p:nvSpPr>
            <p:cNvPr id="169" name="Oval 5">
              <a:extLst>
                <a:ext uri="{FF2B5EF4-FFF2-40B4-BE49-F238E27FC236}">
                  <a16:creationId xmlns:a16="http://schemas.microsoft.com/office/drawing/2014/main" id="{D53FDD2F-9026-804D-BEE5-CA044482C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Oval 6">
              <a:extLst>
                <a:ext uri="{FF2B5EF4-FFF2-40B4-BE49-F238E27FC236}">
                  <a16:creationId xmlns:a16="http://schemas.microsoft.com/office/drawing/2014/main" id="{AE854189-90FB-E248-910E-6207D914B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Oval 7">
              <a:extLst>
                <a:ext uri="{FF2B5EF4-FFF2-40B4-BE49-F238E27FC236}">
                  <a16:creationId xmlns:a16="http://schemas.microsoft.com/office/drawing/2014/main" id="{2BBF351F-E2B1-B44F-9D0F-4398BCDD2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Oval 8">
              <a:extLst>
                <a:ext uri="{FF2B5EF4-FFF2-40B4-BE49-F238E27FC236}">
                  <a16:creationId xmlns:a16="http://schemas.microsoft.com/office/drawing/2014/main" id="{7710B606-A1A6-4A4D-A45A-6E2E0E25E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Oval 9">
              <a:extLst>
                <a:ext uri="{FF2B5EF4-FFF2-40B4-BE49-F238E27FC236}">
                  <a16:creationId xmlns:a16="http://schemas.microsoft.com/office/drawing/2014/main" id="{058BF3B0-9640-1348-AF36-004A1156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Oval 10">
              <a:extLst>
                <a:ext uri="{FF2B5EF4-FFF2-40B4-BE49-F238E27FC236}">
                  <a16:creationId xmlns:a16="http://schemas.microsoft.com/office/drawing/2014/main" id="{BB7F712D-48F1-9849-A8AA-BF63A1BE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2302F8AE-CFD7-4440-ACEF-705D81CD9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Oval 12">
              <a:extLst>
                <a:ext uri="{FF2B5EF4-FFF2-40B4-BE49-F238E27FC236}">
                  <a16:creationId xmlns:a16="http://schemas.microsoft.com/office/drawing/2014/main" id="{11BA6BE1-91CE-824B-9F2B-D69324EF4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Oval 13">
              <a:extLst>
                <a:ext uri="{FF2B5EF4-FFF2-40B4-BE49-F238E27FC236}">
                  <a16:creationId xmlns:a16="http://schemas.microsoft.com/office/drawing/2014/main" id="{4DB9FE9A-09D7-2145-8974-B700ED70D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Oval 14">
              <a:extLst>
                <a:ext uri="{FF2B5EF4-FFF2-40B4-BE49-F238E27FC236}">
                  <a16:creationId xmlns:a16="http://schemas.microsoft.com/office/drawing/2014/main" id="{0709B245-3455-B642-BE07-0E8B14269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Oval 15">
              <a:extLst>
                <a:ext uri="{FF2B5EF4-FFF2-40B4-BE49-F238E27FC236}">
                  <a16:creationId xmlns:a16="http://schemas.microsoft.com/office/drawing/2014/main" id="{79935F43-7B72-284E-8004-75DF8BB9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16">
              <a:extLst>
                <a:ext uri="{FF2B5EF4-FFF2-40B4-BE49-F238E27FC236}">
                  <a16:creationId xmlns:a16="http://schemas.microsoft.com/office/drawing/2014/main" id="{29A2814B-1538-B349-8A0F-71E947374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17">
              <a:extLst>
                <a:ext uri="{FF2B5EF4-FFF2-40B4-BE49-F238E27FC236}">
                  <a16:creationId xmlns:a16="http://schemas.microsoft.com/office/drawing/2014/main" id="{444FBC91-0C08-5941-AFC9-9ABF5BFD8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Line 18">
              <a:extLst>
                <a:ext uri="{FF2B5EF4-FFF2-40B4-BE49-F238E27FC236}">
                  <a16:creationId xmlns:a16="http://schemas.microsoft.com/office/drawing/2014/main" id="{AF48B2D7-7891-6B4B-9111-E9AA47C7C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Line 19">
              <a:extLst>
                <a:ext uri="{FF2B5EF4-FFF2-40B4-BE49-F238E27FC236}">
                  <a16:creationId xmlns:a16="http://schemas.microsoft.com/office/drawing/2014/main" id="{36271B29-9AE9-554A-B2C5-9A8F08497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Line 20">
              <a:extLst>
                <a:ext uri="{FF2B5EF4-FFF2-40B4-BE49-F238E27FC236}">
                  <a16:creationId xmlns:a16="http://schemas.microsoft.com/office/drawing/2014/main" id="{4A032DAD-D736-4F4C-B7DA-B4555ABD1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Line 21">
              <a:extLst>
                <a:ext uri="{FF2B5EF4-FFF2-40B4-BE49-F238E27FC236}">
                  <a16:creationId xmlns:a16="http://schemas.microsoft.com/office/drawing/2014/main" id="{F01EEFE4-42B4-5940-85EA-3205B4551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Line 22">
              <a:extLst>
                <a:ext uri="{FF2B5EF4-FFF2-40B4-BE49-F238E27FC236}">
                  <a16:creationId xmlns:a16="http://schemas.microsoft.com/office/drawing/2014/main" id="{80165C36-7956-6148-A604-EC63B905A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Line 23">
              <a:extLst>
                <a:ext uri="{FF2B5EF4-FFF2-40B4-BE49-F238E27FC236}">
                  <a16:creationId xmlns:a16="http://schemas.microsoft.com/office/drawing/2014/main" id="{D30B6567-E284-BD46-8891-346AADB6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Line 24">
              <a:extLst>
                <a:ext uri="{FF2B5EF4-FFF2-40B4-BE49-F238E27FC236}">
                  <a16:creationId xmlns:a16="http://schemas.microsoft.com/office/drawing/2014/main" id="{234276B3-5307-084E-8088-5D2471848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4400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Line 25">
              <a:extLst>
                <a:ext uri="{FF2B5EF4-FFF2-40B4-BE49-F238E27FC236}">
                  <a16:creationId xmlns:a16="http://schemas.microsoft.com/office/drawing/2014/main" id="{062C284E-758C-BF40-A319-F008C2F8A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Line 26">
              <a:extLst>
                <a:ext uri="{FF2B5EF4-FFF2-40B4-BE49-F238E27FC236}">
                  <a16:creationId xmlns:a16="http://schemas.microsoft.com/office/drawing/2014/main" id="{66858989-FC34-3240-BF2A-21A7BC0B8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Line 27">
              <a:extLst>
                <a:ext uri="{FF2B5EF4-FFF2-40B4-BE49-F238E27FC236}">
                  <a16:creationId xmlns:a16="http://schemas.microsoft.com/office/drawing/2014/main" id="{1083F083-95E0-0548-BE58-D1C03D872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Line 28">
              <a:extLst>
                <a:ext uri="{FF2B5EF4-FFF2-40B4-BE49-F238E27FC236}">
                  <a16:creationId xmlns:a16="http://schemas.microsoft.com/office/drawing/2014/main" id="{245EA74C-ECA8-A84A-A731-07DA77B6F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Text Box 29">
              <a:extLst>
                <a:ext uri="{FF2B5EF4-FFF2-40B4-BE49-F238E27FC236}">
                  <a16:creationId xmlns:a16="http://schemas.microsoft.com/office/drawing/2014/main" id="{6E8FFA10-9F16-E34D-9A7B-F93242568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94" name="Text Box 30">
              <a:extLst>
                <a:ext uri="{FF2B5EF4-FFF2-40B4-BE49-F238E27FC236}">
                  <a16:creationId xmlns:a16="http://schemas.microsoft.com/office/drawing/2014/main" id="{CB144540-F6C1-9143-82D4-CC15A0148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195" name="Text Box 31">
              <a:extLst>
                <a:ext uri="{FF2B5EF4-FFF2-40B4-BE49-F238E27FC236}">
                  <a16:creationId xmlns:a16="http://schemas.microsoft.com/office/drawing/2014/main" id="{110D1F54-4C58-DB44-878F-7BB95DBCC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96" name="Text Box 32">
              <a:extLst>
                <a:ext uri="{FF2B5EF4-FFF2-40B4-BE49-F238E27FC236}">
                  <a16:creationId xmlns:a16="http://schemas.microsoft.com/office/drawing/2014/main" id="{E5A4BD05-5F1C-FB47-BE73-B3AA86F03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97" name="Text Box 33">
              <a:extLst>
                <a:ext uri="{FF2B5EF4-FFF2-40B4-BE49-F238E27FC236}">
                  <a16:creationId xmlns:a16="http://schemas.microsoft.com/office/drawing/2014/main" id="{38459C53-F497-E344-9391-0F7FB1A4E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98" name="Text Box 34">
              <a:extLst>
                <a:ext uri="{FF2B5EF4-FFF2-40B4-BE49-F238E27FC236}">
                  <a16:creationId xmlns:a16="http://schemas.microsoft.com/office/drawing/2014/main" id="{BA3E6CCA-7F4E-7348-987A-923575008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199" name="Text Box 35">
              <a:extLst>
                <a:ext uri="{FF2B5EF4-FFF2-40B4-BE49-F238E27FC236}">
                  <a16:creationId xmlns:a16="http://schemas.microsoft.com/office/drawing/2014/main" id="{26745A20-9DEF-904C-8B2F-54B8C8DAF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200" name="Text Box 36">
              <a:extLst>
                <a:ext uri="{FF2B5EF4-FFF2-40B4-BE49-F238E27FC236}">
                  <a16:creationId xmlns:a16="http://schemas.microsoft.com/office/drawing/2014/main" id="{0F13DA68-6DD9-1640-9346-1C314E4E9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201" name="Text Box 37">
              <a:extLst>
                <a:ext uri="{FF2B5EF4-FFF2-40B4-BE49-F238E27FC236}">
                  <a16:creationId xmlns:a16="http://schemas.microsoft.com/office/drawing/2014/main" id="{93175C73-E067-7B40-BF6B-C5172938C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202" name="Text Box 38">
              <a:extLst>
                <a:ext uri="{FF2B5EF4-FFF2-40B4-BE49-F238E27FC236}">
                  <a16:creationId xmlns:a16="http://schemas.microsoft.com/office/drawing/2014/main" id="{9568C17A-2B45-1C43-A0BF-0F226B480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7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203" name="Text Box 39">
              <a:extLst>
                <a:ext uri="{FF2B5EF4-FFF2-40B4-BE49-F238E27FC236}">
                  <a16:creationId xmlns:a16="http://schemas.microsoft.com/office/drawing/2014/main" id="{DCB4194B-47A0-EF44-A04F-0F437085D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204" name="Text Box 40">
              <a:extLst>
                <a:ext uri="{FF2B5EF4-FFF2-40B4-BE49-F238E27FC236}">
                  <a16:creationId xmlns:a16="http://schemas.microsoft.com/office/drawing/2014/main" id="{D330F3FC-414E-AD48-80EF-A655A0D6B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205" name="Text Box 41">
              <a:extLst>
                <a:ext uri="{FF2B5EF4-FFF2-40B4-BE49-F238E27FC236}">
                  <a16:creationId xmlns:a16="http://schemas.microsoft.com/office/drawing/2014/main" id="{A7D20D35-9EC7-0848-909A-BBE52C26B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206" name="Line 54">
              <a:extLst>
                <a:ext uri="{FF2B5EF4-FFF2-40B4-BE49-F238E27FC236}">
                  <a16:creationId xmlns:a16="http://schemas.microsoft.com/office/drawing/2014/main" id="{393CAE01-0B15-C644-A584-6BCAA60F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Oval 55">
              <a:extLst>
                <a:ext uri="{FF2B5EF4-FFF2-40B4-BE49-F238E27FC236}">
                  <a16:creationId xmlns:a16="http://schemas.microsoft.com/office/drawing/2014/main" id="{288D880F-4E1D-1748-B009-27E1AFE8A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208" name="Oval 56">
              <a:extLst>
                <a:ext uri="{FF2B5EF4-FFF2-40B4-BE49-F238E27FC236}">
                  <a16:creationId xmlns:a16="http://schemas.microsoft.com/office/drawing/2014/main" id="{179D398B-4AAB-144B-8B8D-0F7E45AB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209" name="Line 57">
              <a:extLst>
                <a:ext uri="{FF2B5EF4-FFF2-40B4-BE49-F238E27FC236}">
                  <a16:creationId xmlns:a16="http://schemas.microsoft.com/office/drawing/2014/main" id="{A57B1448-69E1-A74B-9D3B-02DA39613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58">
              <a:extLst>
                <a:ext uri="{FF2B5EF4-FFF2-40B4-BE49-F238E27FC236}">
                  <a16:creationId xmlns:a16="http://schemas.microsoft.com/office/drawing/2014/main" id="{DBECAEA8-5C69-7B4F-921B-F865252A5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59">
              <a:extLst>
                <a:ext uri="{FF2B5EF4-FFF2-40B4-BE49-F238E27FC236}">
                  <a16:creationId xmlns:a16="http://schemas.microsoft.com/office/drawing/2014/main" id="{BCA82921-2F6A-194C-842C-6BBD25662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60">
              <a:extLst>
                <a:ext uri="{FF2B5EF4-FFF2-40B4-BE49-F238E27FC236}">
                  <a16:creationId xmlns:a16="http://schemas.microsoft.com/office/drawing/2014/main" id="{D9D53692-F4D8-7344-A742-2E0201843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61">
              <a:extLst>
                <a:ext uri="{FF2B5EF4-FFF2-40B4-BE49-F238E27FC236}">
                  <a16:creationId xmlns:a16="http://schemas.microsoft.com/office/drawing/2014/main" id="{2F7C1BA2-000E-C147-AD28-4BF7162B9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Text Box 62">
              <a:extLst>
                <a:ext uri="{FF2B5EF4-FFF2-40B4-BE49-F238E27FC236}">
                  <a16:creationId xmlns:a16="http://schemas.microsoft.com/office/drawing/2014/main" id="{9D8D6D48-A438-8749-8148-40306D989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5" name="Text Box 63">
              <a:extLst>
                <a:ext uri="{FF2B5EF4-FFF2-40B4-BE49-F238E27FC236}">
                  <a16:creationId xmlns:a16="http://schemas.microsoft.com/office/drawing/2014/main" id="{9B6598D9-F707-5A4B-8C66-BA30F7629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6" name="Text Box 64">
              <a:extLst>
                <a:ext uri="{FF2B5EF4-FFF2-40B4-BE49-F238E27FC236}">
                  <a16:creationId xmlns:a16="http://schemas.microsoft.com/office/drawing/2014/main" id="{9F10D1C9-4DA8-B440-830A-9FF949A41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7" name="Text Box 65">
              <a:extLst>
                <a:ext uri="{FF2B5EF4-FFF2-40B4-BE49-F238E27FC236}">
                  <a16:creationId xmlns:a16="http://schemas.microsoft.com/office/drawing/2014/main" id="{FCBBE5D2-FE4F-BB44-8810-56F0D2E8C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8" name="Text Box 66">
              <a:extLst>
                <a:ext uri="{FF2B5EF4-FFF2-40B4-BE49-F238E27FC236}">
                  <a16:creationId xmlns:a16="http://schemas.microsoft.com/office/drawing/2014/main" id="{3139B066-40C5-8944-908C-124316A96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0" y="33908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9" name="Text Box 67">
              <a:extLst>
                <a:ext uri="{FF2B5EF4-FFF2-40B4-BE49-F238E27FC236}">
                  <a16:creationId xmlns:a16="http://schemas.microsoft.com/office/drawing/2014/main" id="{59ACBE37-8ACF-DF4A-AF9C-A2F95BB6F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220" name="Group 71">
              <a:extLst>
                <a:ext uri="{FF2B5EF4-FFF2-40B4-BE49-F238E27FC236}">
                  <a16:creationId xmlns:a16="http://schemas.microsoft.com/office/drawing/2014/main" id="{695C0E34-880C-DC44-A902-676E03CFD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273" name="Rectangle 68">
                <a:extLst>
                  <a:ext uri="{FF2B5EF4-FFF2-40B4-BE49-F238E27FC236}">
                    <a16:creationId xmlns:a16="http://schemas.microsoft.com/office/drawing/2014/main" id="{56AFF4BA-015C-864B-B944-A36958187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Line 69">
                <a:extLst>
                  <a:ext uri="{FF2B5EF4-FFF2-40B4-BE49-F238E27FC236}">
                    <a16:creationId xmlns:a16="http://schemas.microsoft.com/office/drawing/2014/main" id="{5D445CDC-3455-E844-BD92-D97B076E2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70">
                <a:extLst>
                  <a:ext uri="{FF2B5EF4-FFF2-40B4-BE49-F238E27FC236}">
                    <a16:creationId xmlns:a16="http://schemas.microsoft.com/office/drawing/2014/main" id="{3AAD7FFE-DDA1-C447-A417-7D9C8623E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1" name="Group 81">
              <a:extLst>
                <a:ext uri="{FF2B5EF4-FFF2-40B4-BE49-F238E27FC236}">
                  <a16:creationId xmlns:a16="http://schemas.microsoft.com/office/drawing/2014/main" id="{F61F9C79-8F49-C14D-A265-9C2DC987E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270" name="Rectangle 82">
                <a:extLst>
                  <a:ext uri="{FF2B5EF4-FFF2-40B4-BE49-F238E27FC236}">
                    <a16:creationId xmlns:a16="http://schemas.microsoft.com/office/drawing/2014/main" id="{B75961BD-E9D2-2E4F-8ED5-6F1775385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Line 83">
                <a:extLst>
                  <a:ext uri="{FF2B5EF4-FFF2-40B4-BE49-F238E27FC236}">
                    <a16:creationId xmlns:a16="http://schemas.microsoft.com/office/drawing/2014/main" id="{AA8656B1-3FEF-6440-BC7E-569ABF0E6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Line 84">
                <a:extLst>
                  <a:ext uri="{FF2B5EF4-FFF2-40B4-BE49-F238E27FC236}">
                    <a16:creationId xmlns:a16="http://schemas.microsoft.com/office/drawing/2014/main" id="{53C2FACF-5713-CF4D-8D5F-91CBEAF95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2" name="Group 85">
              <a:extLst>
                <a:ext uri="{FF2B5EF4-FFF2-40B4-BE49-F238E27FC236}">
                  <a16:creationId xmlns:a16="http://schemas.microsoft.com/office/drawing/2014/main" id="{99D0B543-2353-4E42-A982-E8CF0AB11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267" name="Rectangle 86">
                <a:extLst>
                  <a:ext uri="{FF2B5EF4-FFF2-40B4-BE49-F238E27FC236}">
                    <a16:creationId xmlns:a16="http://schemas.microsoft.com/office/drawing/2014/main" id="{A4ED3C9E-08B9-0C41-8014-736ECD01F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Line 87">
                <a:extLst>
                  <a:ext uri="{FF2B5EF4-FFF2-40B4-BE49-F238E27FC236}">
                    <a16:creationId xmlns:a16="http://schemas.microsoft.com/office/drawing/2014/main" id="{010D1731-0CA5-BE4C-8A14-E8B1A2F3C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Line 88">
                <a:extLst>
                  <a:ext uri="{FF2B5EF4-FFF2-40B4-BE49-F238E27FC236}">
                    <a16:creationId xmlns:a16="http://schemas.microsoft.com/office/drawing/2014/main" id="{D2DCB21D-D66B-BE47-BC44-215CFF19A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3" name="Group 89">
              <a:extLst>
                <a:ext uri="{FF2B5EF4-FFF2-40B4-BE49-F238E27FC236}">
                  <a16:creationId xmlns:a16="http://schemas.microsoft.com/office/drawing/2014/main" id="{666308A4-6530-5C4A-905F-421C1D3E8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264" name="Rectangle 90">
                <a:extLst>
                  <a:ext uri="{FF2B5EF4-FFF2-40B4-BE49-F238E27FC236}">
                    <a16:creationId xmlns:a16="http://schemas.microsoft.com/office/drawing/2014/main" id="{A123AC13-6C10-A84B-AEA4-AD06A7F22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91">
                <a:extLst>
                  <a:ext uri="{FF2B5EF4-FFF2-40B4-BE49-F238E27FC236}">
                    <a16:creationId xmlns:a16="http://schemas.microsoft.com/office/drawing/2014/main" id="{167B7B1C-6B96-3A42-A8B8-126F58FC2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92">
                <a:extLst>
                  <a:ext uri="{FF2B5EF4-FFF2-40B4-BE49-F238E27FC236}">
                    <a16:creationId xmlns:a16="http://schemas.microsoft.com/office/drawing/2014/main" id="{E968DBD1-1EA7-CD4F-B83E-B0B495647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4" name="Group 93">
              <a:extLst>
                <a:ext uri="{FF2B5EF4-FFF2-40B4-BE49-F238E27FC236}">
                  <a16:creationId xmlns:a16="http://schemas.microsoft.com/office/drawing/2014/main" id="{A4122BE4-E4DB-834D-B559-52AA8C46F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261" name="Rectangle 94">
                <a:extLst>
                  <a:ext uri="{FF2B5EF4-FFF2-40B4-BE49-F238E27FC236}">
                    <a16:creationId xmlns:a16="http://schemas.microsoft.com/office/drawing/2014/main" id="{2821B35F-61F1-624C-BD23-7B72FC0FC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95">
                <a:extLst>
                  <a:ext uri="{FF2B5EF4-FFF2-40B4-BE49-F238E27FC236}">
                    <a16:creationId xmlns:a16="http://schemas.microsoft.com/office/drawing/2014/main" id="{C601D7AA-3959-EC4F-8473-9C401BEDF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01F51922-EA51-CF46-AC5F-AB82DEDD6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5" name="Group 97">
              <a:extLst>
                <a:ext uri="{FF2B5EF4-FFF2-40B4-BE49-F238E27FC236}">
                  <a16:creationId xmlns:a16="http://schemas.microsoft.com/office/drawing/2014/main" id="{646AF098-4965-7E40-BC96-ADFB9D97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258" name="Rectangle 98">
                <a:extLst>
                  <a:ext uri="{FF2B5EF4-FFF2-40B4-BE49-F238E27FC236}">
                    <a16:creationId xmlns:a16="http://schemas.microsoft.com/office/drawing/2014/main" id="{B6665D7C-F5E1-BF43-B7CA-DDCC3BC2D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99">
                <a:extLst>
                  <a:ext uri="{FF2B5EF4-FFF2-40B4-BE49-F238E27FC236}">
                    <a16:creationId xmlns:a16="http://schemas.microsoft.com/office/drawing/2014/main" id="{1D41620A-3282-3C4B-B835-A6389C43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Line 100">
                <a:extLst>
                  <a:ext uri="{FF2B5EF4-FFF2-40B4-BE49-F238E27FC236}">
                    <a16:creationId xmlns:a16="http://schemas.microsoft.com/office/drawing/2014/main" id="{60898C44-6271-4346-BCA8-B01C711DC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6" name="Group 101">
              <a:extLst>
                <a:ext uri="{FF2B5EF4-FFF2-40B4-BE49-F238E27FC236}">
                  <a16:creationId xmlns:a16="http://schemas.microsoft.com/office/drawing/2014/main" id="{6DCD987D-3B92-4340-960F-890403B41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255" name="Rectangle 102">
                <a:extLst>
                  <a:ext uri="{FF2B5EF4-FFF2-40B4-BE49-F238E27FC236}">
                    <a16:creationId xmlns:a16="http://schemas.microsoft.com/office/drawing/2014/main" id="{06CBEC9C-777D-884A-B704-91B28713C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103">
                <a:extLst>
                  <a:ext uri="{FF2B5EF4-FFF2-40B4-BE49-F238E27FC236}">
                    <a16:creationId xmlns:a16="http://schemas.microsoft.com/office/drawing/2014/main" id="{F8ED105E-46C5-004C-8C26-AFC9AE79A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104">
                <a:extLst>
                  <a:ext uri="{FF2B5EF4-FFF2-40B4-BE49-F238E27FC236}">
                    <a16:creationId xmlns:a16="http://schemas.microsoft.com/office/drawing/2014/main" id="{12DB94F3-3ED6-D047-9C86-82FBBFD26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77BB5890-683F-B745-93B2-3AF1AFB68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252" name="Rectangle 114">
                <a:extLst>
                  <a:ext uri="{FF2B5EF4-FFF2-40B4-BE49-F238E27FC236}">
                    <a16:creationId xmlns:a16="http://schemas.microsoft.com/office/drawing/2014/main" id="{6AF52FE4-15ED-8748-91C6-DF517BE1A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Line 115">
                <a:extLst>
                  <a:ext uri="{FF2B5EF4-FFF2-40B4-BE49-F238E27FC236}">
                    <a16:creationId xmlns:a16="http://schemas.microsoft.com/office/drawing/2014/main" id="{E176C5EF-803F-924C-B8C0-DE2BB9271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Line 116">
                <a:extLst>
                  <a:ext uri="{FF2B5EF4-FFF2-40B4-BE49-F238E27FC236}">
                    <a16:creationId xmlns:a16="http://schemas.microsoft.com/office/drawing/2014/main" id="{45E2F2E5-8793-5542-9C1E-269C8A4EE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8" name="Group 117">
              <a:extLst>
                <a:ext uri="{FF2B5EF4-FFF2-40B4-BE49-F238E27FC236}">
                  <a16:creationId xmlns:a16="http://schemas.microsoft.com/office/drawing/2014/main" id="{BBE5E62A-E3A1-E645-90DC-F445F8F30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249" name="Rectangle 118">
                <a:extLst>
                  <a:ext uri="{FF2B5EF4-FFF2-40B4-BE49-F238E27FC236}">
                    <a16:creationId xmlns:a16="http://schemas.microsoft.com/office/drawing/2014/main" id="{14D40070-168D-6D4E-925B-0DB408B6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119">
                <a:extLst>
                  <a:ext uri="{FF2B5EF4-FFF2-40B4-BE49-F238E27FC236}">
                    <a16:creationId xmlns:a16="http://schemas.microsoft.com/office/drawing/2014/main" id="{A7F8E9F5-70EA-CB4A-9F68-07FB57539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120">
                <a:extLst>
                  <a:ext uri="{FF2B5EF4-FFF2-40B4-BE49-F238E27FC236}">
                    <a16:creationId xmlns:a16="http://schemas.microsoft.com/office/drawing/2014/main" id="{90D08FFC-C7D5-0C4C-AD04-AAA01B4B9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9" name="Oval 122">
              <a:extLst>
                <a:ext uri="{FF2B5EF4-FFF2-40B4-BE49-F238E27FC236}">
                  <a16:creationId xmlns:a16="http://schemas.microsoft.com/office/drawing/2014/main" id="{4AD46AA6-6A9D-BB4F-A633-7213A5E89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Oval 123">
              <a:extLst>
                <a:ext uri="{FF2B5EF4-FFF2-40B4-BE49-F238E27FC236}">
                  <a16:creationId xmlns:a16="http://schemas.microsoft.com/office/drawing/2014/main" id="{FBB9D132-C201-284E-AF5D-EDE88AF94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689140"/>
              <a:ext cx="487362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1" name="Group 73">
              <a:extLst>
                <a:ext uri="{FF2B5EF4-FFF2-40B4-BE49-F238E27FC236}">
                  <a16:creationId xmlns:a16="http://schemas.microsoft.com/office/drawing/2014/main" id="{7F3CB3FF-2630-F348-9B87-28393ACB3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246" name="Rectangle 74">
                <a:extLst>
                  <a:ext uri="{FF2B5EF4-FFF2-40B4-BE49-F238E27FC236}">
                    <a16:creationId xmlns:a16="http://schemas.microsoft.com/office/drawing/2014/main" id="{A21407F0-85FA-0543-9E77-A3957AF84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Line 75">
                <a:extLst>
                  <a:ext uri="{FF2B5EF4-FFF2-40B4-BE49-F238E27FC236}">
                    <a16:creationId xmlns:a16="http://schemas.microsoft.com/office/drawing/2014/main" id="{BF4D7C50-6D9D-404B-B275-9655863C1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76">
                <a:extLst>
                  <a:ext uri="{FF2B5EF4-FFF2-40B4-BE49-F238E27FC236}">
                    <a16:creationId xmlns:a16="http://schemas.microsoft.com/office/drawing/2014/main" id="{60DE28EC-FF94-A94D-86B0-EC4C8CAB6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2" name="Group 77">
              <a:extLst>
                <a:ext uri="{FF2B5EF4-FFF2-40B4-BE49-F238E27FC236}">
                  <a16:creationId xmlns:a16="http://schemas.microsoft.com/office/drawing/2014/main" id="{B56B5CF2-9956-5442-8AC5-4E856B592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243" name="Rectangle 78">
                <a:extLst>
                  <a:ext uri="{FF2B5EF4-FFF2-40B4-BE49-F238E27FC236}">
                    <a16:creationId xmlns:a16="http://schemas.microsoft.com/office/drawing/2014/main" id="{F7E61296-47C3-E84F-B486-061F0E481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Line 79">
                <a:extLst>
                  <a:ext uri="{FF2B5EF4-FFF2-40B4-BE49-F238E27FC236}">
                    <a16:creationId xmlns:a16="http://schemas.microsoft.com/office/drawing/2014/main" id="{73ABF211-6A02-0346-A869-D74B8A5D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Line 80">
                <a:extLst>
                  <a:ext uri="{FF2B5EF4-FFF2-40B4-BE49-F238E27FC236}">
                    <a16:creationId xmlns:a16="http://schemas.microsoft.com/office/drawing/2014/main" id="{5137C290-5813-D242-9612-AEED62ECE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3" name="Group 105">
              <a:extLst>
                <a:ext uri="{FF2B5EF4-FFF2-40B4-BE49-F238E27FC236}">
                  <a16:creationId xmlns:a16="http://schemas.microsoft.com/office/drawing/2014/main" id="{B3CDAAAD-FD8F-F649-8590-308D719F3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240" name="Rectangle 106">
                <a:extLst>
                  <a:ext uri="{FF2B5EF4-FFF2-40B4-BE49-F238E27FC236}">
                    <a16:creationId xmlns:a16="http://schemas.microsoft.com/office/drawing/2014/main" id="{0AF8DDE5-DF85-AE43-B7C7-3F5D25B94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Line 107">
                <a:extLst>
                  <a:ext uri="{FF2B5EF4-FFF2-40B4-BE49-F238E27FC236}">
                    <a16:creationId xmlns:a16="http://schemas.microsoft.com/office/drawing/2014/main" id="{CE26C134-6273-DE47-82D9-FCF8A51DF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Line 108">
                <a:extLst>
                  <a:ext uri="{FF2B5EF4-FFF2-40B4-BE49-F238E27FC236}">
                    <a16:creationId xmlns:a16="http://schemas.microsoft.com/office/drawing/2014/main" id="{7802629D-FB6B-F14E-BA07-8F2B8EAA5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4" name="Group 109">
              <a:extLst>
                <a:ext uri="{FF2B5EF4-FFF2-40B4-BE49-F238E27FC236}">
                  <a16:creationId xmlns:a16="http://schemas.microsoft.com/office/drawing/2014/main" id="{C40CB39B-18D5-2040-9A19-FA7E2247D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237" name="Rectangle 110">
                <a:extLst>
                  <a:ext uri="{FF2B5EF4-FFF2-40B4-BE49-F238E27FC236}">
                    <a16:creationId xmlns:a16="http://schemas.microsoft.com/office/drawing/2014/main" id="{DADD987C-10E8-0444-8F48-DEB6B3A75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Line 111">
                <a:extLst>
                  <a:ext uri="{FF2B5EF4-FFF2-40B4-BE49-F238E27FC236}">
                    <a16:creationId xmlns:a16="http://schemas.microsoft.com/office/drawing/2014/main" id="{383BE67D-A46A-E941-B627-B8E0F9289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Line 112">
                <a:extLst>
                  <a:ext uri="{FF2B5EF4-FFF2-40B4-BE49-F238E27FC236}">
                    <a16:creationId xmlns:a16="http://schemas.microsoft.com/office/drawing/2014/main" id="{3CF88D3A-EDD0-4048-A7AB-A315DE9D4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5" name="Text Box 124">
              <a:extLst>
                <a:ext uri="{FF2B5EF4-FFF2-40B4-BE49-F238E27FC236}">
                  <a16:creationId xmlns:a16="http://schemas.microsoft.com/office/drawing/2014/main" id="{13442F7C-4B42-554B-B867-A625E3B8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2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236" name="Text Box 125">
              <a:extLst>
                <a:ext uri="{FF2B5EF4-FFF2-40B4-BE49-F238E27FC236}">
                  <a16:creationId xmlns:a16="http://schemas.microsoft.com/office/drawing/2014/main" id="{7AFDEAF4-79F6-A644-90E2-F48473CFC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  <p:sp>
        <p:nvSpPr>
          <p:cNvPr id="276" name="Text Box 72">
            <a:extLst>
              <a:ext uri="{FF2B5EF4-FFF2-40B4-BE49-F238E27FC236}">
                <a16:creationId xmlns:a16="http://schemas.microsoft.com/office/drawing/2014/main" id="{FD29686F-3AF4-8E41-BE02-9DBCE3D36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480" y="1756996"/>
            <a:ext cx="563501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itchFamily="-106" charset="2"/>
              </a:rPr>
              <a:t>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AT        RAT     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kumimoji="0" lang="en-US" sz="1800" b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(RAT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 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77" name="Group 126">
            <a:extLst>
              <a:ext uri="{FF2B5EF4-FFF2-40B4-BE49-F238E27FC236}">
                <a16:creationId xmlns:a16="http://schemas.microsoft.com/office/drawing/2014/main" id="{EDC00960-CA6F-944E-A14F-913A6C285992}"/>
              </a:ext>
            </a:extLst>
          </p:cNvPr>
          <p:cNvGrpSpPr>
            <a:grpSpLocks/>
          </p:cNvGrpSpPr>
          <p:nvPr/>
        </p:nvGrpSpPr>
        <p:grpSpPr bwMode="auto">
          <a:xfrm>
            <a:off x="1257684" y="1736116"/>
            <a:ext cx="1033981" cy="350373"/>
            <a:chOff x="563" y="1335"/>
            <a:chExt cx="543" cy="184"/>
          </a:xfrm>
        </p:grpSpPr>
        <p:sp>
          <p:nvSpPr>
            <p:cNvPr id="278" name="Rectangle 127">
              <a:extLst>
                <a:ext uri="{FF2B5EF4-FFF2-40B4-BE49-F238E27FC236}">
                  <a16:creationId xmlns:a16="http://schemas.microsoft.com/office/drawing/2014/main" id="{5A98F5FE-056A-614A-B25D-84C076BBB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42"/>
              <a:ext cx="543" cy="177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9" name="Line 128">
              <a:extLst>
                <a:ext uri="{FF2B5EF4-FFF2-40B4-BE49-F238E27FC236}">
                  <a16:creationId xmlns:a16="http://schemas.microsoft.com/office/drawing/2014/main" id="{D6AD5324-5D06-5F45-9A77-8259C5824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80" name="Line 129">
              <a:extLst>
                <a:ext uri="{FF2B5EF4-FFF2-40B4-BE49-F238E27FC236}">
                  <a16:creationId xmlns:a16="http://schemas.microsoft.com/office/drawing/2014/main" id="{AC76DDCD-6767-5C4E-8A73-2D8E28E1C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281" name="Rectangle 131">
            <a:extLst>
              <a:ext uri="{FF2B5EF4-FFF2-40B4-BE49-F238E27FC236}">
                <a16:creationId xmlns:a16="http://schemas.microsoft.com/office/drawing/2014/main" id="{19950267-EDF0-B04A-93C7-0A35538F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481" y="1680895"/>
            <a:ext cx="4886175" cy="504612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82" name="Line 132">
            <a:extLst>
              <a:ext uri="{FF2B5EF4-FFF2-40B4-BE49-F238E27FC236}">
                <a16:creationId xmlns:a16="http://schemas.microsoft.com/office/drawing/2014/main" id="{E03AA5A7-ED12-E84E-A2A6-2475C609B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160" y="1673278"/>
            <a:ext cx="0" cy="523654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83" name="Line 134">
            <a:extLst>
              <a:ext uri="{FF2B5EF4-FFF2-40B4-BE49-F238E27FC236}">
                <a16:creationId xmlns:a16="http://schemas.microsoft.com/office/drawing/2014/main" id="{CF5A5AD5-F996-674B-B31C-08EBFD2AC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733" y="1673278"/>
            <a:ext cx="0" cy="523654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2A167CE-B77A-9C43-8E8C-F61EB4D76307}"/>
              </a:ext>
            </a:extLst>
          </p:cNvPr>
          <p:cNvSpPr txBox="1"/>
          <p:nvPr/>
        </p:nvSpPr>
        <p:spPr>
          <a:xfrm>
            <a:off x="1380324" y="3932075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A763DBD-862A-5245-A155-2950DBFB0D7F}"/>
              </a:ext>
            </a:extLst>
          </p:cNvPr>
          <p:cNvSpPr txBox="1"/>
          <p:nvPr/>
        </p:nvSpPr>
        <p:spPr>
          <a:xfrm>
            <a:off x="2881537" y="3250688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D7123C9-37DA-B842-9943-0FD97953AA5A}"/>
              </a:ext>
            </a:extLst>
          </p:cNvPr>
          <p:cNvSpPr txBox="1"/>
          <p:nvPr/>
        </p:nvSpPr>
        <p:spPr>
          <a:xfrm>
            <a:off x="2841636" y="4039314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4DE5955-6B42-9A4F-BAAC-0F7BA739C757}"/>
              </a:ext>
            </a:extLst>
          </p:cNvPr>
          <p:cNvSpPr txBox="1"/>
          <p:nvPr/>
        </p:nvSpPr>
        <p:spPr>
          <a:xfrm>
            <a:off x="2908634" y="4810123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0291EFE-329B-2F40-B54E-24D047FEA76E}"/>
              </a:ext>
            </a:extLst>
          </p:cNvPr>
          <p:cNvSpPr txBox="1"/>
          <p:nvPr/>
        </p:nvSpPr>
        <p:spPr>
          <a:xfrm>
            <a:off x="4909062" y="3267648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F72F489-5C84-E043-A3E1-4178A5899FD8}"/>
              </a:ext>
            </a:extLst>
          </p:cNvPr>
          <p:cNvSpPr txBox="1"/>
          <p:nvPr/>
        </p:nvSpPr>
        <p:spPr>
          <a:xfrm>
            <a:off x="5919967" y="4685724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C9D7B2D-B10C-1048-92A0-28FD7B66329F}"/>
              </a:ext>
            </a:extLst>
          </p:cNvPr>
          <p:cNvSpPr txBox="1"/>
          <p:nvPr/>
        </p:nvSpPr>
        <p:spPr>
          <a:xfrm>
            <a:off x="4802178" y="5465443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2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ECE9BE5-4FC6-4445-96B0-6EDAD41A401B}"/>
              </a:ext>
            </a:extLst>
          </p:cNvPr>
          <p:cNvSpPr txBox="1"/>
          <p:nvPr/>
        </p:nvSpPr>
        <p:spPr>
          <a:xfrm>
            <a:off x="6935870" y="3233860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51F2605-8DF2-CE40-B21F-F623CBEB0319}"/>
              </a:ext>
            </a:extLst>
          </p:cNvPr>
          <p:cNvSpPr txBox="1"/>
          <p:nvPr/>
        </p:nvSpPr>
        <p:spPr>
          <a:xfrm>
            <a:off x="6888323" y="5487990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B61E6B8-D0D1-E14C-9CB3-278D8B4228F4}"/>
              </a:ext>
            </a:extLst>
          </p:cNvPr>
          <p:cNvSpPr txBox="1"/>
          <p:nvPr/>
        </p:nvSpPr>
        <p:spPr>
          <a:xfrm>
            <a:off x="8402413" y="4086067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5911E0A-7EB9-014D-B41F-B618E2A58DF3}"/>
              </a:ext>
            </a:extLst>
          </p:cNvPr>
          <p:cNvSpPr txBox="1"/>
          <p:nvPr/>
        </p:nvSpPr>
        <p:spPr>
          <a:xfrm>
            <a:off x="8565943" y="326846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7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D98ECD2-29C2-2C4E-B8A5-1E7E53FE4189}"/>
              </a:ext>
            </a:extLst>
          </p:cNvPr>
          <p:cNvSpPr txBox="1"/>
          <p:nvPr/>
        </p:nvSpPr>
        <p:spPr>
          <a:xfrm>
            <a:off x="8662398" y="5469971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CCA2B8EB-28CB-554B-849C-0A62FF574E98}"/>
              </a:ext>
            </a:extLst>
          </p:cNvPr>
          <p:cNvSpPr txBox="1"/>
          <p:nvPr/>
        </p:nvSpPr>
        <p:spPr>
          <a:xfrm>
            <a:off x="9936797" y="3880491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5841E0E-AA0C-2A4E-B8DF-114F70380439}"/>
              </a:ext>
            </a:extLst>
          </p:cNvPr>
          <p:cNvSpPr txBox="1"/>
          <p:nvPr/>
        </p:nvSpPr>
        <p:spPr>
          <a:xfrm>
            <a:off x="10245733" y="3871185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3811FD0-D687-DA45-8C1C-619B49C41E74}"/>
              </a:ext>
            </a:extLst>
          </p:cNvPr>
          <p:cNvSpPr txBox="1"/>
          <p:nvPr/>
        </p:nvSpPr>
        <p:spPr>
          <a:xfrm>
            <a:off x="8783945" y="3256586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0D8680F7-0EAB-6449-81F8-F44E520FBE3C}"/>
              </a:ext>
            </a:extLst>
          </p:cNvPr>
          <p:cNvSpPr txBox="1"/>
          <p:nvPr/>
        </p:nvSpPr>
        <p:spPr>
          <a:xfrm>
            <a:off x="8706406" y="4087058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B6167959-6493-6445-82F9-23686ED1B640}"/>
              </a:ext>
            </a:extLst>
          </p:cNvPr>
          <p:cNvSpPr txBox="1"/>
          <p:nvPr/>
        </p:nvSpPr>
        <p:spPr>
          <a:xfrm>
            <a:off x="8997381" y="5475254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D808A3A5-419A-3548-A601-6489138CB6D0}"/>
              </a:ext>
            </a:extLst>
          </p:cNvPr>
          <p:cNvSpPr txBox="1"/>
          <p:nvPr/>
        </p:nvSpPr>
        <p:spPr>
          <a:xfrm>
            <a:off x="7178996" y="3248627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10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D196C55C-2433-CA43-8A3C-3DDF7ECA26CE}"/>
              </a:ext>
            </a:extLst>
          </p:cNvPr>
          <p:cNvSpPr txBox="1"/>
          <p:nvPr/>
        </p:nvSpPr>
        <p:spPr>
          <a:xfrm>
            <a:off x="7236872" y="549959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7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893CE74-1051-914B-9A9F-B1F6A19AFECE}"/>
              </a:ext>
            </a:extLst>
          </p:cNvPr>
          <p:cNvSpPr txBox="1"/>
          <p:nvPr/>
        </p:nvSpPr>
        <p:spPr>
          <a:xfrm>
            <a:off x="6216536" y="467022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3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FCF525E3-2A7B-0641-8342-396EF8A10CD3}"/>
              </a:ext>
            </a:extLst>
          </p:cNvPr>
          <p:cNvSpPr txBox="1"/>
          <p:nvPr/>
        </p:nvSpPr>
        <p:spPr>
          <a:xfrm>
            <a:off x="5163512" y="3260967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-2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A61A84F9-3C2F-2F40-A603-4B3581650874}"/>
              </a:ext>
            </a:extLst>
          </p:cNvPr>
          <p:cNvSpPr txBox="1"/>
          <p:nvPr/>
        </p:nvSpPr>
        <p:spPr>
          <a:xfrm>
            <a:off x="5112294" y="5463470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4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D765D57-9317-F443-8848-9055FC262D91}"/>
              </a:ext>
            </a:extLst>
          </p:cNvPr>
          <p:cNvSpPr txBox="1"/>
          <p:nvPr/>
        </p:nvSpPr>
        <p:spPr>
          <a:xfrm>
            <a:off x="3112596" y="3258614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7BFABEF8-A220-C646-A350-42136E866179}"/>
              </a:ext>
            </a:extLst>
          </p:cNvPr>
          <p:cNvSpPr txBox="1"/>
          <p:nvPr/>
        </p:nvSpPr>
        <p:spPr>
          <a:xfrm>
            <a:off x="3090512" y="4073969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-1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7A355248-99AD-1844-9102-613DE63AAC4D}"/>
              </a:ext>
            </a:extLst>
          </p:cNvPr>
          <p:cNvSpPr txBox="1"/>
          <p:nvPr/>
        </p:nvSpPr>
        <p:spPr>
          <a:xfrm>
            <a:off x="3157509" y="4791322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-2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D9811AC1-21AC-3540-BAD4-8F19B81DD952}"/>
              </a:ext>
            </a:extLst>
          </p:cNvPr>
          <p:cNvSpPr txBox="1"/>
          <p:nvPr/>
        </p:nvSpPr>
        <p:spPr>
          <a:xfrm>
            <a:off x="1638850" y="3940661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099EA260-1631-F74A-A547-7130E15990CA}"/>
              </a:ext>
            </a:extLst>
          </p:cNvPr>
          <p:cNvGrpSpPr/>
          <p:nvPr/>
        </p:nvGrpSpPr>
        <p:grpSpPr>
          <a:xfrm>
            <a:off x="1955276" y="3229576"/>
            <a:ext cx="9064702" cy="2705877"/>
            <a:chOff x="939778" y="2147634"/>
            <a:chExt cx="7557096" cy="2255846"/>
          </a:xfrm>
        </p:grpSpPr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C11459E0-6220-7940-80C2-4E014ED50265}"/>
                </a:ext>
              </a:extLst>
            </p:cNvPr>
            <p:cNvSpPr txBox="1"/>
            <p:nvPr/>
          </p:nvSpPr>
          <p:spPr>
            <a:xfrm>
              <a:off x="939778" y="272945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-3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5E192BC8-6A0C-324B-97D6-F82AA421C8C4}"/>
                </a:ext>
              </a:extLst>
            </p:cNvPr>
            <p:cNvSpPr txBox="1"/>
            <p:nvPr/>
          </p:nvSpPr>
          <p:spPr>
            <a:xfrm>
              <a:off x="2176461" y="2153961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-3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2FE01EBA-3591-1840-BC14-9281063B6F7C}"/>
                </a:ext>
              </a:extLst>
            </p:cNvPr>
            <p:cNvSpPr txBox="1"/>
            <p:nvPr/>
          </p:nvSpPr>
          <p:spPr>
            <a:xfrm>
              <a:off x="2172902" y="2833709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-1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04A98D7A-7201-E14E-9957-0D1F7CAF9103}"/>
                </a:ext>
              </a:extLst>
            </p:cNvPr>
            <p:cNvSpPr txBox="1"/>
            <p:nvPr/>
          </p:nvSpPr>
          <p:spPr>
            <a:xfrm>
              <a:off x="2199050" y="3454037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-2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57AFAF6F-14B2-C74F-AC5E-F95972F2FCEF}"/>
                </a:ext>
              </a:extLst>
            </p:cNvPr>
            <p:cNvSpPr txBox="1"/>
            <p:nvPr/>
          </p:nvSpPr>
          <p:spPr>
            <a:xfrm>
              <a:off x="3867504" y="2180052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-3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404E0F36-AB8A-7341-929E-0F93FCFCA9B7}"/>
                </a:ext>
              </a:extLst>
            </p:cNvPr>
            <p:cNvSpPr txBox="1"/>
            <p:nvPr/>
          </p:nvSpPr>
          <p:spPr>
            <a:xfrm>
              <a:off x="3855491" y="402262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F3BDF0DD-4BDB-B545-A8C5-A1B316128B2B}"/>
                </a:ext>
              </a:extLst>
            </p:cNvPr>
            <p:cNvSpPr txBox="1"/>
            <p:nvPr/>
          </p:nvSpPr>
          <p:spPr>
            <a:xfrm>
              <a:off x="4728271" y="3346753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-3</a:t>
              </a: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2052408A-5753-D845-801B-74FCB4B75B10}"/>
                </a:ext>
              </a:extLst>
            </p:cNvPr>
            <p:cNvSpPr txBox="1"/>
            <p:nvPr/>
          </p:nvSpPr>
          <p:spPr>
            <a:xfrm>
              <a:off x="5614078" y="217028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6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ADE7C67B-34B3-D242-B8F2-0C4F2BE39C2D}"/>
                </a:ext>
              </a:extLst>
            </p:cNvPr>
            <p:cNvSpPr txBox="1"/>
            <p:nvPr/>
          </p:nvSpPr>
          <p:spPr>
            <a:xfrm>
              <a:off x="5563423" y="4034148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-3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256478C1-B6C8-384E-89F6-3C36AEA17566}"/>
                </a:ext>
              </a:extLst>
            </p:cNvPr>
            <p:cNvSpPr txBox="1"/>
            <p:nvPr/>
          </p:nvSpPr>
          <p:spPr>
            <a:xfrm>
              <a:off x="6945576" y="21476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5</a:t>
              </a: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9B7AE05E-8CF3-BC40-849D-5C229F2BEA3E}"/>
                </a:ext>
              </a:extLst>
            </p:cNvPr>
            <p:cNvSpPr txBox="1"/>
            <p:nvPr/>
          </p:nvSpPr>
          <p:spPr>
            <a:xfrm>
              <a:off x="6878062" y="286220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7191F66-507A-184A-BDDA-203C65FB1665}"/>
                </a:ext>
              </a:extLst>
            </p:cNvPr>
            <p:cNvSpPr txBox="1"/>
            <p:nvPr/>
          </p:nvSpPr>
          <p:spPr>
            <a:xfrm>
              <a:off x="7060680" y="4019233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-3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39E11714-1D95-B745-8D82-1536F860E40C}"/>
                </a:ext>
              </a:extLst>
            </p:cNvPr>
            <p:cNvSpPr txBox="1"/>
            <p:nvPr/>
          </p:nvSpPr>
          <p:spPr>
            <a:xfrm>
              <a:off x="8106961" y="2685801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-3</a:t>
              </a:r>
            </a:p>
          </p:txBody>
        </p:sp>
      </p:grpSp>
      <p:sp>
        <p:nvSpPr>
          <p:cNvPr id="480" name="TextBox 479">
            <a:extLst>
              <a:ext uri="{FF2B5EF4-FFF2-40B4-BE49-F238E27FC236}">
                <a16:creationId xmlns:a16="http://schemas.microsoft.com/office/drawing/2014/main" id="{58B479A9-05F6-1846-928F-4B0DDD08020C}"/>
              </a:ext>
            </a:extLst>
          </p:cNvPr>
          <p:cNvSpPr txBox="1"/>
          <p:nvPr/>
        </p:nvSpPr>
        <p:spPr>
          <a:xfrm>
            <a:off x="1130895" y="2474303"/>
            <a:ext cx="757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Worst (most negative slack) is </a:t>
            </a:r>
            <a:r>
              <a:rPr lang="en-US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 Trace </a:t>
            </a:r>
            <a:r>
              <a:rPr lang="en-US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 path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SRC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SNK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1622D-61BD-A848-866A-2505DA7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Slacks …</a:t>
            </a:r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66A6DF-87D0-C941-85B5-D74C97621BA1}"/>
              </a:ext>
            </a:extLst>
          </p:cNvPr>
          <p:cNvGrpSpPr/>
          <p:nvPr/>
        </p:nvGrpSpPr>
        <p:grpSpPr>
          <a:xfrm>
            <a:off x="9778780" y="1487318"/>
            <a:ext cx="1498935" cy="1415628"/>
            <a:chOff x="7314799" y="749005"/>
            <a:chExt cx="1232000" cy="1163529"/>
          </a:xfrm>
        </p:grpSpPr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C711FC19-64CD-0E4D-87D0-C7B69D801F7F}"/>
                </a:ext>
              </a:extLst>
            </p:cNvPr>
            <p:cNvGrpSpPr/>
            <p:nvPr/>
          </p:nvGrpSpPr>
          <p:grpSpPr>
            <a:xfrm>
              <a:off x="7314799" y="749005"/>
              <a:ext cx="1225550" cy="1101246"/>
              <a:chOff x="979792" y="2670379"/>
              <a:chExt cx="1225550" cy="1557337"/>
            </a:xfrm>
          </p:grpSpPr>
          <p:sp>
            <p:nvSpPr>
              <p:cNvPr id="490" name="Line 82">
                <a:extLst>
                  <a:ext uri="{FF2B5EF4-FFF2-40B4-BE49-F238E27FC236}">
                    <a16:creationId xmlns:a16="http://schemas.microsoft.com/office/drawing/2014/main" id="{371E1E14-02DA-9749-8842-26E3A589C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Line 83">
                <a:extLst>
                  <a:ext uri="{FF2B5EF4-FFF2-40B4-BE49-F238E27FC236}">
                    <a16:creationId xmlns:a16="http://schemas.microsoft.com/office/drawing/2014/main" id="{F115CA26-3E77-3C45-A6C8-62D4D1012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ADDDC2B2-53C2-4A43-9DC6-122CA86EE6D5}"/>
                </a:ext>
              </a:extLst>
            </p:cNvPr>
            <p:cNvGrpSpPr/>
            <p:nvPr/>
          </p:nvGrpSpPr>
          <p:grpSpPr>
            <a:xfrm>
              <a:off x="7319561" y="1124465"/>
              <a:ext cx="1227238" cy="388176"/>
              <a:chOff x="984554" y="3365704"/>
              <a:chExt cx="1227238" cy="388176"/>
            </a:xfrm>
          </p:grpSpPr>
          <p:sp>
            <p:nvSpPr>
              <p:cNvPr id="485" name="Line 42">
                <a:extLst>
                  <a:ext uri="{FF2B5EF4-FFF2-40B4-BE49-F238E27FC236}">
                    <a16:creationId xmlns:a16="http://schemas.microsoft.com/office/drawing/2014/main" id="{8A68D717-B83F-6E4E-A840-E633B9F11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Line 43">
                <a:extLst>
                  <a:ext uri="{FF2B5EF4-FFF2-40B4-BE49-F238E27FC236}">
                    <a16:creationId xmlns:a16="http://schemas.microsoft.com/office/drawing/2014/main" id="{7A521768-9E45-9543-AEE9-05659008F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7" name="Line 44">
                <a:extLst>
                  <a:ext uri="{FF2B5EF4-FFF2-40B4-BE49-F238E27FC236}">
                    <a16:creationId xmlns:a16="http://schemas.microsoft.com/office/drawing/2014/main" id="{8657A6E1-3672-6140-9529-FBED09436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8" name="Line 45">
                <a:extLst>
                  <a:ext uri="{FF2B5EF4-FFF2-40B4-BE49-F238E27FC236}">
                    <a16:creationId xmlns:a16="http://schemas.microsoft.com/office/drawing/2014/main" id="{91EDCE21-0A9A-704B-B3A9-128DB17E7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9" name="Line 59">
                <a:extLst>
                  <a:ext uri="{FF2B5EF4-FFF2-40B4-BE49-F238E27FC236}">
                    <a16:creationId xmlns:a16="http://schemas.microsoft.com/office/drawing/2014/main" id="{514E5AB4-F175-324C-A973-6BB48958A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676E861D-F34E-6D44-BA03-89BC7E7A9F7D}"/>
                </a:ext>
              </a:extLst>
            </p:cNvPr>
            <p:cNvSpPr txBox="1"/>
            <p:nvPr/>
          </p:nvSpPr>
          <p:spPr>
            <a:xfrm>
              <a:off x="7492796" y="1634271"/>
              <a:ext cx="886965" cy="2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Cycle=12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892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5B27-2F8B-7B46-9787-07F526E9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0A63-0571-6D42-A89F-3DC9CE40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Look at those slacks</a:t>
            </a:r>
          </a:p>
          <a:p>
            <a:pPr lvl="1"/>
            <a:r>
              <a:rPr lang="en-US" dirty="0"/>
              <a:t>A negative slack at an output (PO) means a missed requirement</a:t>
            </a:r>
          </a:p>
          <a:p>
            <a:pPr lvl="1"/>
            <a:r>
              <a:rPr lang="en-US" dirty="0"/>
              <a:t>A negative slack on internal node n means it feeds a problem PO</a:t>
            </a:r>
          </a:p>
          <a:p>
            <a:pPr lvl="2"/>
            <a:r>
              <a:rPr lang="en-US" dirty="0"/>
              <a:t>So, there is a path from n to some problem PO</a:t>
            </a:r>
          </a:p>
          <a:p>
            <a:r>
              <a:rPr lang="en-US" b="1" dirty="0"/>
              <a:t>Key: negative slack appears along this entire worst path</a:t>
            </a:r>
          </a:p>
          <a:p>
            <a:pPr lvl="1"/>
            <a:r>
              <a:rPr lang="en-US" dirty="0"/>
              <a:t>Your worst timing violation at an output (PO) =  the most negative slack value</a:t>
            </a:r>
          </a:p>
          <a:p>
            <a:pPr lvl="1"/>
            <a:r>
              <a:rPr lang="en-US" dirty="0"/>
              <a:t>You can always trace a path with this slack value back to a PI</a:t>
            </a:r>
          </a:p>
          <a:p>
            <a:r>
              <a:rPr lang="en-US" b="1" dirty="0"/>
              <a:t>So, slacks are hugely useful</a:t>
            </a:r>
          </a:p>
          <a:p>
            <a:pPr lvl="1"/>
            <a:r>
              <a:rPr lang="en-US" dirty="0"/>
              <a:t>Beyond just knowing what is the worst path;  slacks tell us problem gates on this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07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501C-EA64-AC47-B8D3-69600FF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007F-163A-104F-8F54-873CBE79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have discussed the timing analysis problem</a:t>
            </a:r>
          </a:p>
          <a:p>
            <a:r>
              <a:rPr lang="en-US" b="1" dirty="0"/>
              <a:t>We have discussed the static timing analysis (STA) model</a:t>
            </a:r>
          </a:p>
          <a:p>
            <a:r>
              <a:rPr lang="en-US" b="1" dirty="0"/>
              <a:t>We have discussed computational models to STA</a:t>
            </a:r>
          </a:p>
          <a:p>
            <a:r>
              <a:rPr lang="en-US" b="1" dirty="0"/>
              <a:t>We have discussed measurement of STA results</a:t>
            </a:r>
          </a:p>
        </p:txBody>
      </p:sp>
    </p:spTree>
    <p:extLst>
      <p:ext uri="{BB962C8B-B14F-4D97-AF65-F5344CB8AC3E}">
        <p14:creationId xmlns:p14="http://schemas.microsoft.com/office/powerpoint/2010/main" val="362884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0A0F-5DCE-EA49-A237-95C972F2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Topics for Timing Analysis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9BAD883-7F36-6741-B57B-B8015121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0391"/>
            <a:ext cx="5374710" cy="170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Logic-side</a:t>
            </a:r>
            <a:r>
              <a:rPr lang="en-US" dirty="0"/>
              <a:t>: How do we estimate the worst-case timing through a logic network?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327AFB-8D2D-4247-993B-EC25A46DBCE2}"/>
              </a:ext>
            </a:extLst>
          </p:cNvPr>
          <p:cNvGrpSpPr/>
          <p:nvPr/>
        </p:nvGrpSpPr>
        <p:grpSpPr>
          <a:xfrm>
            <a:off x="1084196" y="3223133"/>
            <a:ext cx="4580648" cy="2927145"/>
            <a:chOff x="1084196" y="3223134"/>
            <a:chExt cx="3471333" cy="2218266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8A91D8EF-0C9B-CA4C-977B-81A050D17877}"/>
                </a:ext>
              </a:extLst>
            </p:cNvPr>
            <p:cNvSpPr/>
            <p:nvPr/>
          </p:nvSpPr>
          <p:spPr>
            <a:xfrm>
              <a:off x="1084196" y="3223134"/>
              <a:ext cx="3471333" cy="2218266"/>
            </a:xfrm>
            <a:prstGeom prst="cloud">
              <a:avLst/>
            </a:prstGeom>
            <a:solidFill>
              <a:srgbClr val="FCFEB9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EB871D39-C646-9246-8F86-14618844D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5060" y="4498424"/>
              <a:ext cx="660400" cy="406400"/>
              <a:chOff x="2312" y="2832"/>
              <a:chExt cx="416" cy="256"/>
            </a:xfrm>
          </p:grpSpPr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67300982-28D1-9049-9A68-96300A7C1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DBE0ABAB-CF93-484F-8BD7-B4D1F297C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2947A62A-929D-5749-9747-B399AEE77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DF58B5DD-CF00-DA46-B7BE-BAA7F9E555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15" name="Oval 20">
                  <a:extLst>
                    <a:ext uri="{FF2B5EF4-FFF2-40B4-BE49-F238E27FC236}">
                      <a16:creationId xmlns:a16="http://schemas.microsoft.com/office/drawing/2014/main" id="{3D6F9640-BB3F-D34C-86DF-210CB1D6D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54C5BCEC-BEF7-BA49-84F4-ADC4A32CC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993" y="4312158"/>
              <a:ext cx="660400" cy="406400"/>
              <a:chOff x="2312" y="2832"/>
              <a:chExt cx="416" cy="256"/>
            </a:xfrm>
          </p:grpSpPr>
          <p:sp>
            <p:nvSpPr>
              <p:cNvPr id="17" name="Line 17">
                <a:extLst>
                  <a:ext uri="{FF2B5EF4-FFF2-40B4-BE49-F238E27FC236}">
                    <a16:creationId xmlns:a16="http://schemas.microsoft.com/office/drawing/2014/main" id="{B2938AB9-93E4-DF42-AF69-BF5549920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FF8B67D2-5595-F648-BC3D-4BA084557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9" name="Group 21">
                <a:extLst>
                  <a:ext uri="{FF2B5EF4-FFF2-40B4-BE49-F238E27FC236}">
                    <a16:creationId xmlns:a16="http://schemas.microsoft.com/office/drawing/2014/main" id="{08070B99-A059-E742-8B7C-C7585F4D7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09BC58-4889-DD49-BB0F-C9961E36E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F53B1A-A50B-B74E-8925-31315538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B6BF2C80-4C1B-F047-B8C2-CEC939AAF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7393" y="4117424"/>
              <a:ext cx="660400" cy="406400"/>
              <a:chOff x="2312" y="2832"/>
              <a:chExt cx="416" cy="256"/>
            </a:xfrm>
          </p:grpSpPr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BC0C0187-E5CC-DA4C-979E-1187A0810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5B70E346-CC9A-294A-B978-19B7BF410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25" name="Group 21">
                <a:extLst>
                  <a:ext uri="{FF2B5EF4-FFF2-40B4-BE49-F238E27FC236}">
                    <a16:creationId xmlns:a16="http://schemas.microsoft.com/office/drawing/2014/main" id="{3747A425-D3CC-E44C-B3C3-5968BB9CF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6" name="Rectangle 19">
                  <a:extLst>
                    <a:ext uri="{FF2B5EF4-FFF2-40B4-BE49-F238E27FC236}">
                      <a16:creationId xmlns:a16="http://schemas.microsoft.com/office/drawing/2014/main" id="{9BBB6C5C-8DC8-2347-8EA7-2BCD76FE7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7" name="Oval 20">
                  <a:extLst>
                    <a:ext uri="{FF2B5EF4-FFF2-40B4-BE49-F238E27FC236}">
                      <a16:creationId xmlns:a16="http://schemas.microsoft.com/office/drawing/2014/main" id="{4C2EE813-E266-444F-BEFA-D475229EF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5863DCF5-C371-F848-B436-E26BFB57A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726" y="3829557"/>
              <a:ext cx="660400" cy="406400"/>
              <a:chOff x="2312" y="2832"/>
              <a:chExt cx="416" cy="256"/>
            </a:xfrm>
          </p:grpSpPr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CF2D9ED9-93A3-0B49-B92D-23207E1B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64A70E7D-6DFB-3141-8A6E-85944A64D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1" name="Group 21">
                <a:extLst>
                  <a:ext uri="{FF2B5EF4-FFF2-40B4-BE49-F238E27FC236}">
                    <a16:creationId xmlns:a16="http://schemas.microsoft.com/office/drawing/2014/main" id="{9EE6D125-DA47-5845-8652-AF4FA10B8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2" name="Rectangle 19">
                  <a:extLst>
                    <a:ext uri="{FF2B5EF4-FFF2-40B4-BE49-F238E27FC236}">
                      <a16:creationId xmlns:a16="http://schemas.microsoft.com/office/drawing/2014/main" id="{D8325416-594D-A842-8204-EA43BDEAE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3" name="Oval 20">
                  <a:extLst>
                    <a:ext uri="{FF2B5EF4-FFF2-40B4-BE49-F238E27FC236}">
                      <a16:creationId xmlns:a16="http://schemas.microsoft.com/office/drawing/2014/main" id="{BA1B2BDF-E54F-DF49-B91E-D12778208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34" name="Group 22">
              <a:extLst>
                <a:ext uri="{FF2B5EF4-FFF2-40B4-BE49-F238E27FC236}">
                  <a16:creationId xmlns:a16="http://schemas.microsoft.com/office/drawing/2014/main" id="{22498975-66C3-1E4B-9F42-34AE66457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0859" y="3922690"/>
              <a:ext cx="660400" cy="406400"/>
              <a:chOff x="2312" y="2832"/>
              <a:chExt cx="416" cy="256"/>
            </a:xfrm>
          </p:grpSpPr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0BC5689B-C10B-5A4A-8503-3EC6EAB31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B6A4CB06-0E32-1748-8D74-CC8FDB4D5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7" name="Group 21">
                <a:extLst>
                  <a:ext uri="{FF2B5EF4-FFF2-40B4-BE49-F238E27FC236}">
                    <a16:creationId xmlns:a16="http://schemas.microsoft.com/office/drawing/2014/main" id="{7BC7B860-ACC0-454A-B85D-9893107F5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8" name="Rectangle 19">
                  <a:extLst>
                    <a:ext uri="{FF2B5EF4-FFF2-40B4-BE49-F238E27FC236}">
                      <a16:creationId xmlns:a16="http://schemas.microsoft.com/office/drawing/2014/main" id="{60F5EBBA-A5CB-9B44-93DB-D2AF6AD67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9" name="Oval 20">
                  <a:extLst>
                    <a:ext uri="{FF2B5EF4-FFF2-40B4-BE49-F238E27FC236}">
                      <a16:creationId xmlns:a16="http://schemas.microsoft.com/office/drawing/2014/main" id="{BCB598EF-2FE0-334C-9C62-E0FDD24D9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556DBF-C240-DC44-AA79-1DFCB597FD4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8064" y="4006844"/>
              <a:ext cx="1202795" cy="740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1" name="Group 22">
              <a:extLst>
                <a:ext uri="{FF2B5EF4-FFF2-40B4-BE49-F238E27FC236}">
                  <a16:creationId xmlns:a16="http://schemas.microsoft.com/office/drawing/2014/main" id="{A48A7F35-070A-CC4C-BD62-B98965606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060" y="3363890"/>
              <a:ext cx="660400" cy="406400"/>
              <a:chOff x="2312" y="2832"/>
              <a:chExt cx="416" cy="256"/>
            </a:xfrm>
          </p:grpSpPr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F66E3C22-EF67-604A-8D17-7032B1375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6BC1D485-2260-F54B-AE76-DA1160C34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44" name="Group 21">
                <a:extLst>
                  <a:ext uri="{FF2B5EF4-FFF2-40B4-BE49-F238E27FC236}">
                    <a16:creationId xmlns:a16="http://schemas.microsoft.com/office/drawing/2014/main" id="{8530FE80-44AA-5E42-B5D4-EA1863A99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A5399221-760F-134F-BD9E-DCA8A285D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46" name="Oval 20">
                  <a:extLst>
                    <a:ext uri="{FF2B5EF4-FFF2-40B4-BE49-F238E27FC236}">
                      <a16:creationId xmlns:a16="http://schemas.microsoft.com/office/drawing/2014/main" id="{50CBB6B8-A4FA-304F-AF2E-69DF344F1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3045731-A8BE-AA49-B9E1-DF9F72FEFD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130" y="3688799"/>
              <a:ext cx="406929" cy="105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14E903-4DEA-934A-B235-E014F1CCCC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06130" y="3663400"/>
              <a:ext cx="8467" cy="36406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1161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0A0F-5DCE-EA49-A237-95C972F2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Topics for Timing Analysis (cont’d)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327AFB-8D2D-4247-993B-EC25A46DBCE2}"/>
              </a:ext>
            </a:extLst>
          </p:cNvPr>
          <p:cNvGrpSpPr/>
          <p:nvPr/>
        </p:nvGrpSpPr>
        <p:grpSpPr>
          <a:xfrm>
            <a:off x="1084196" y="3223133"/>
            <a:ext cx="4580648" cy="2927145"/>
            <a:chOff x="1084196" y="3223134"/>
            <a:chExt cx="3471333" cy="2218266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8A91D8EF-0C9B-CA4C-977B-81A050D17877}"/>
                </a:ext>
              </a:extLst>
            </p:cNvPr>
            <p:cNvSpPr/>
            <p:nvPr/>
          </p:nvSpPr>
          <p:spPr>
            <a:xfrm>
              <a:off x="1084196" y="3223134"/>
              <a:ext cx="3471333" cy="2218266"/>
            </a:xfrm>
            <a:prstGeom prst="cloud">
              <a:avLst/>
            </a:prstGeom>
            <a:solidFill>
              <a:srgbClr val="FCFEB9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EB871D39-C646-9246-8F86-14618844D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5060" y="4498424"/>
              <a:ext cx="660400" cy="406400"/>
              <a:chOff x="2312" y="2832"/>
              <a:chExt cx="416" cy="256"/>
            </a:xfrm>
          </p:grpSpPr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67300982-28D1-9049-9A68-96300A7C1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DBE0ABAB-CF93-484F-8BD7-B4D1F297C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2947A62A-929D-5749-9747-B399AEE77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DF58B5DD-CF00-DA46-B7BE-BAA7F9E555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15" name="Oval 20">
                  <a:extLst>
                    <a:ext uri="{FF2B5EF4-FFF2-40B4-BE49-F238E27FC236}">
                      <a16:creationId xmlns:a16="http://schemas.microsoft.com/office/drawing/2014/main" id="{3D6F9640-BB3F-D34C-86DF-210CB1D6D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54C5BCEC-BEF7-BA49-84F4-ADC4A32CC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993" y="4312158"/>
              <a:ext cx="660400" cy="406400"/>
              <a:chOff x="2312" y="2832"/>
              <a:chExt cx="416" cy="256"/>
            </a:xfrm>
          </p:grpSpPr>
          <p:sp>
            <p:nvSpPr>
              <p:cNvPr id="17" name="Line 17">
                <a:extLst>
                  <a:ext uri="{FF2B5EF4-FFF2-40B4-BE49-F238E27FC236}">
                    <a16:creationId xmlns:a16="http://schemas.microsoft.com/office/drawing/2014/main" id="{B2938AB9-93E4-DF42-AF69-BF5549920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FF8B67D2-5595-F648-BC3D-4BA084557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9" name="Group 21">
                <a:extLst>
                  <a:ext uri="{FF2B5EF4-FFF2-40B4-BE49-F238E27FC236}">
                    <a16:creationId xmlns:a16="http://schemas.microsoft.com/office/drawing/2014/main" id="{08070B99-A059-E742-8B7C-C7585F4D7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09BC58-4889-DD49-BB0F-C9961E36E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F53B1A-A50B-B74E-8925-31315538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B6BF2C80-4C1B-F047-B8C2-CEC939AAF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7393" y="4117424"/>
              <a:ext cx="660400" cy="406400"/>
              <a:chOff x="2312" y="2832"/>
              <a:chExt cx="416" cy="256"/>
            </a:xfrm>
          </p:grpSpPr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BC0C0187-E5CC-DA4C-979E-1187A0810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5B70E346-CC9A-294A-B978-19B7BF410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25" name="Group 21">
                <a:extLst>
                  <a:ext uri="{FF2B5EF4-FFF2-40B4-BE49-F238E27FC236}">
                    <a16:creationId xmlns:a16="http://schemas.microsoft.com/office/drawing/2014/main" id="{3747A425-D3CC-E44C-B3C3-5968BB9CF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6" name="Rectangle 19">
                  <a:extLst>
                    <a:ext uri="{FF2B5EF4-FFF2-40B4-BE49-F238E27FC236}">
                      <a16:creationId xmlns:a16="http://schemas.microsoft.com/office/drawing/2014/main" id="{9BBB6C5C-8DC8-2347-8EA7-2BCD76FE7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7" name="Oval 20">
                  <a:extLst>
                    <a:ext uri="{FF2B5EF4-FFF2-40B4-BE49-F238E27FC236}">
                      <a16:creationId xmlns:a16="http://schemas.microsoft.com/office/drawing/2014/main" id="{4C2EE813-E266-444F-BEFA-D475229EF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5863DCF5-C371-F848-B436-E26BFB57A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726" y="3829557"/>
              <a:ext cx="660400" cy="406400"/>
              <a:chOff x="2312" y="2832"/>
              <a:chExt cx="416" cy="256"/>
            </a:xfrm>
          </p:grpSpPr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CF2D9ED9-93A3-0B49-B92D-23207E1B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64A70E7D-6DFB-3141-8A6E-85944A64D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1" name="Group 21">
                <a:extLst>
                  <a:ext uri="{FF2B5EF4-FFF2-40B4-BE49-F238E27FC236}">
                    <a16:creationId xmlns:a16="http://schemas.microsoft.com/office/drawing/2014/main" id="{9EE6D125-DA47-5845-8652-AF4FA10B8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2" name="Rectangle 19">
                  <a:extLst>
                    <a:ext uri="{FF2B5EF4-FFF2-40B4-BE49-F238E27FC236}">
                      <a16:creationId xmlns:a16="http://schemas.microsoft.com/office/drawing/2014/main" id="{D8325416-594D-A842-8204-EA43BDEAE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3" name="Oval 20">
                  <a:extLst>
                    <a:ext uri="{FF2B5EF4-FFF2-40B4-BE49-F238E27FC236}">
                      <a16:creationId xmlns:a16="http://schemas.microsoft.com/office/drawing/2014/main" id="{BA1B2BDF-E54F-DF49-B91E-D12778208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34" name="Group 22">
              <a:extLst>
                <a:ext uri="{FF2B5EF4-FFF2-40B4-BE49-F238E27FC236}">
                  <a16:creationId xmlns:a16="http://schemas.microsoft.com/office/drawing/2014/main" id="{22498975-66C3-1E4B-9F42-34AE66457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0859" y="3922690"/>
              <a:ext cx="660400" cy="406400"/>
              <a:chOff x="2312" y="2832"/>
              <a:chExt cx="416" cy="256"/>
            </a:xfrm>
          </p:grpSpPr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0BC5689B-C10B-5A4A-8503-3EC6EAB31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B6A4CB06-0E32-1748-8D74-CC8FDB4D5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7" name="Group 21">
                <a:extLst>
                  <a:ext uri="{FF2B5EF4-FFF2-40B4-BE49-F238E27FC236}">
                    <a16:creationId xmlns:a16="http://schemas.microsoft.com/office/drawing/2014/main" id="{7BC7B860-ACC0-454A-B85D-9893107F5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8" name="Rectangle 19">
                  <a:extLst>
                    <a:ext uri="{FF2B5EF4-FFF2-40B4-BE49-F238E27FC236}">
                      <a16:creationId xmlns:a16="http://schemas.microsoft.com/office/drawing/2014/main" id="{60F5EBBA-A5CB-9B44-93DB-D2AF6AD67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9" name="Oval 20">
                  <a:extLst>
                    <a:ext uri="{FF2B5EF4-FFF2-40B4-BE49-F238E27FC236}">
                      <a16:creationId xmlns:a16="http://schemas.microsoft.com/office/drawing/2014/main" id="{BCB598EF-2FE0-334C-9C62-E0FDD24D9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556DBF-C240-DC44-AA79-1DFCB597FD4D}"/>
                </a:ext>
              </a:extLst>
            </p:cNvPr>
            <p:cNvCxnSpPr>
              <a:endCxn id="35" idx="0"/>
            </p:cNvCxnSpPr>
            <p:nvPr/>
          </p:nvCxnSpPr>
          <p:spPr bwMode="auto">
            <a:xfrm flipV="1">
              <a:off x="2388064" y="4011590"/>
              <a:ext cx="1202795" cy="740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1" name="Group 22">
              <a:extLst>
                <a:ext uri="{FF2B5EF4-FFF2-40B4-BE49-F238E27FC236}">
                  <a16:creationId xmlns:a16="http://schemas.microsoft.com/office/drawing/2014/main" id="{A48A7F35-070A-CC4C-BD62-B98965606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060" y="3363890"/>
              <a:ext cx="660400" cy="406400"/>
              <a:chOff x="2312" y="2832"/>
              <a:chExt cx="416" cy="256"/>
            </a:xfrm>
          </p:grpSpPr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F66E3C22-EF67-604A-8D17-7032B1375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6BC1D485-2260-F54B-AE76-DA1160C34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44" name="Group 21">
                <a:extLst>
                  <a:ext uri="{FF2B5EF4-FFF2-40B4-BE49-F238E27FC236}">
                    <a16:creationId xmlns:a16="http://schemas.microsoft.com/office/drawing/2014/main" id="{8530FE80-44AA-5E42-B5D4-EA1863A99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A5399221-760F-134F-BD9E-DCA8A285D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46" name="Oval 20">
                  <a:extLst>
                    <a:ext uri="{FF2B5EF4-FFF2-40B4-BE49-F238E27FC236}">
                      <a16:creationId xmlns:a16="http://schemas.microsoft.com/office/drawing/2014/main" id="{50CBB6B8-A4FA-304F-AF2E-69DF344F1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3045731-A8BE-AA49-B9E1-DF9F72FEFD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130" y="3688799"/>
              <a:ext cx="406929" cy="105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14E903-4DEA-934A-B235-E014F1CCCC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06130" y="3663400"/>
              <a:ext cx="8467" cy="36406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Content Placeholder 5">
            <a:extLst>
              <a:ext uri="{FF2B5EF4-FFF2-40B4-BE49-F238E27FC236}">
                <a16:creationId xmlns:a16="http://schemas.microsoft.com/office/drawing/2014/main" id="{95103FE8-A747-9C40-A722-F5524A52FBDA}"/>
              </a:ext>
            </a:extLst>
          </p:cNvPr>
          <p:cNvSpPr txBox="1">
            <a:spLocks/>
          </p:cNvSpPr>
          <p:nvPr/>
        </p:nvSpPr>
        <p:spPr>
          <a:xfrm>
            <a:off x="6527159" y="1500391"/>
            <a:ext cx="4826642" cy="1746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Layout-side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We place the gates, route the wires: how do we estimate wire delays?	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703879-2B68-6A42-9A63-811241EAE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20630" y="2711758"/>
            <a:ext cx="3017471" cy="14754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18082848-50E5-854C-A815-1CE81B9A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67" y="3610657"/>
            <a:ext cx="4853745" cy="1644011"/>
          </a:xfrm>
          <a:prstGeom prst="rect">
            <a:avLst/>
          </a:prstGeom>
        </p:spPr>
      </p:pic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BDFA7575-A7DB-1343-991C-E0A1DE0BCA64}"/>
              </a:ext>
            </a:extLst>
          </p:cNvPr>
          <p:cNvSpPr txBox="1">
            <a:spLocks/>
          </p:cNvSpPr>
          <p:nvPr/>
        </p:nvSpPr>
        <p:spPr>
          <a:xfrm>
            <a:off x="838200" y="1500391"/>
            <a:ext cx="5374710" cy="1704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Logic-side</a:t>
            </a:r>
            <a:r>
              <a:rPr lang="en-US" dirty="0"/>
              <a:t>: How do we estimate the worst-case timing through a logic network?</a:t>
            </a:r>
          </a:p>
        </p:txBody>
      </p:sp>
    </p:spTree>
    <p:extLst>
      <p:ext uri="{BB962C8B-B14F-4D97-AF65-F5344CB8AC3E}">
        <p14:creationId xmlns:p14="http://schemas.microsoft.com/office/powerpoint/2010/main" val="363262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5DCA-99E6-8C46-9848-EB0DC27D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0D4B-7B89-F243-89EA-6D518C22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 the logic side:</a:t>
            </a:r>
          </a:p>
          <a:p>
            <a:pPr lvl="1"/>
            <a:r>
              <a:rPr lang="en-US" dirty="0"/>
              <a:t>All problems look like </a:t>
            </a:r>
            <a:r>
              <a:rPr lang="en-US" b="1" dirty="0">
                <a:solidFill>
                  <a:srgbClr val="FF0000"/>
                </a:solidFill>
              </a:rPr>
              <a:t>longest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dirty="0"/>
              <a:t>(or shortest) </a:t>
            </a:r>
            <a:r>
              <a:rPr lang="en-US" b="1" dirty="0">
                <a:solidFill>
                  <a:srgbClr val="FF0000"/>
                </a:solidFill>
              </a:rPr>
              <a:t>paths through a graph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properly models the gates, and (maybe) the wires</a:t>
            </a:r>
          </a:p>
          <a:p>
            <a:r>
              <a:rPr lang="en-US" sz="2800" b="1" dirty="0"/>
              <a:t>On the layout side: </a:t>
            </a:r>
          </a:p>
          <a:p>
            <a:pPr lvl="1"/>
            <a:r>
              <a:rPr lang="en-US" dirty="0"/>
              <a:t>The problem starts as an electrical circuit model (this is unavoidable)</a:t>
            </a:r>
          </a:p>
          <a:p>
            <a:pPr lvl="1"/>
            <a:r>
              <a:rPr lang="en-US" dirty="0"/>
              <a:t>However, we skip circuit details, and just show key results </a:t>
            </a:r>
          </a:p>
          <a:p>
            <a:r>
              <a:rPr lang="en-US" b="1" dirty="0"/>
              <a:t>Surprisingly, both problems can be </a:t>
            </a:r>
            <a:r>
              <a:rPr lang="en-US" b="1" u="sng" dirty="0"/>
              <a:t>easily and efficiently</a:t>
            </a:r>
            <a:r>
              <a:rPr lang="en-US" b="1" dirty="0"/>
              <a:t> solved using shortest path algorithms!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8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106F-0D2E-404F-9BA4-CFC95F82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 at Logic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C5B1-D65F-1647-B6B2-AA13A594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Verify timing behavior of our logic design</a:t>
            </a:r>
          </a:p>
          <a:p>
            <a:pPr lvl="1"/>
            <a:r>
              <a:rPr lang="en-US" dirty="0"/>
              <a:t>I give you a gate-level netlist</a:t>
            </a:r>
          </a:p>
          <a:p>
            <a:pPr lvl="1"/>
            <a:r>
              <a:rPr lang="en-US" dirty="0"/>
              <a:t>I give you some</a:t>
            </a:r>
            <a:r>
              <a:rPr lang="en-US" b="1" dirty="0">
                <a:solidFill>
                  <a:srgbClr val="800000"/>
                </a:solidFill>
              </a:rPr>
              <a:t> timing models</a:t>
            </a:r>
            <a:r>
              <a:rPr lang="en-US" dirty="0"/>
              <a:t> of the gates and (after place/route) the wires too</a:t>
            </a:r>
          </a:p>
          <a:p>
            <a:pPr lvl="1"/>
            <a:r>
              <a:rPr lang="en-US" dirty="0"/>
              <a:t>You tell me:</a:t>
            </a:r>
          </a:p>
          <a:p>
            <a:pPr lvl="2"/>
            <a:r>
              <a:rPr lang="en-US" dirty="0"/>
              <a:t>When signals </a:t>
            </a:r>
            <a:r>
              <a:rPr lang="en-US" b="1" dirty="0">
                <a:solidFill>
                  <a:srgbClr val="800000"/>
                </a:solidFill>
              </a:rPr>
              <a:t>arrive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at various points in the network</a:t>
            </a:r>
          </a:p>
          <a:p>
            <a:pPr lvl="2"/>
            <a:r>
              <a:rPr lang="en-US" b="1" dirty="0">
                <a:solidFill>
                  <a:srgbClr val="800000"/>
                </a:solidFill>
              </a:rPr>
              <a:t>Longest </a:t>
            </a:r>
            <a:r>
              <a:rPr lang="en-US" dirty="0"/>
              <a:t>delays through gate network</a:t>
            </a:r>
          </a:p>
          <a:p>
            <a:pPr lvl="2"/>
            <a:r>
              <a:rPr lang="en-US" dirty="0"/>
              <a:t>Does the netlist </a:t>
            </a:r>
            <a:r>
              <a:rPr lang="en-US" b="1" dirty="0">
                <a:solidFill>
                  <a:srgbClr val="800000"/>
                </a:solidFill>
              </a:rPr>
              <a:t>satisfy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the timing requirement? If not – </a:t>
            </a:r>
            <a:r>
              <a:rPr lang="en-US" b="1" dirty="0">
                <a:solidFill>
                  <a:srgbClr val="800000"/>
                </a:solidFill>
              </a:rPr>
              <a:t>where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are key problems?</a:t>
            </a:r>
          </a:p>
          <a:p>
            <a:r>
              <a:rPr lang="en-US" b="1" dirty="0"/>
              <a:t>Challenge: How do you estimate the timing correctly?</a:t>
            </a:r>
          </a:p>
          <a:p>
            <a:pPr lvl="1"/>
            <a:r>
              <a:rPr lang="en-US" dirty="0"/>
              <a:t>We can’t! But we know the worst and best-case timing</a:t>
            </a:r>
          </a:p>
        </p:txBody>
      </p:sp>
    </p:spTree>
    <p:extLst>
      <p:ext uri="{BB962C8B-B14F-4D97-AF65-F5344CB8AC3E}">
        <p14:creationId xmlns:p14="http://schemas.microsoft.com/office/powerpoint/2010/main" val="264463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87C-53E9-CD49-9892-7E094A0A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Design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EEFA-D2EE-AE4A-AED6-335D0F74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Practical designs are </a:t>
            </a:r>
            <a:r>
              <a:rPr lang="en-US" b="1" dirty="0">
                <a:solidFill>
                  <a:srgbClr val="800000"/>
                </a:solidFill>
              </a:rPr>
              <a:t>synchronous</a:t>
            </a:r>
          </a:p>
          <a:p>
            <a:pPr lvl="1"/>
            <a:r>
              <a:rPr lang="en-US" dirty="0"/>
              <a:t>All storage is in explicit sequential elements, </a:t>
            </a:r>
            <a:r>
              <a:rPr lang="en-US" dirty="0" err="1"/>
              <a:t>eg</a:t>
            </a:r>
            <a:r>
              <a:rPr lang="en-US" dirty="0"/>
              <a:t>, flip-flop elements</a:t>
            </a:r>
          </a:p>
          <a:p>
            <a:pPr lvl="1"/>
            <a:r>
              <a:rPr lang="en-US" dirty="0"/>
              <a:t>Consequence: for us, we can just focus on delays through combinations gates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6342BF-3F90-914F-99EE-019520EF0A13}"/>
              </a:ext>
            </a:extLst>
          </p:cNvPr>
          <p:cNvGrpSpPr/>
          <p:nvPr/>
        </p:nvGrpSpPr>
        <p:grpSpPr>
          <a:xfrm>
            <a:off x="2313953" y="3266045"/>
            <a:ext cx="5687679" cy="2750383"/>
            <a:chOff x="973668" y="2201333"/>
            <a:chExt cx="5687679" cy="2750383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DBAC9E22-E835-3A4F-847F-87423E83827D}"/>
                </a:ext>
              </a:extLst>
            </p:cNvPr>
            <p:cNvSpPr/>
            <p:nvPr/>
          </p:nvSpPr>
          <p:spPr>
            <a:xfrm>
              <a:off x="3352801" y="2201333"/>
              <a:ext cx="2319866" cy="2370667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4194864-30D4-CC4A-8307-F0AB53F6F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055" y="2733293"/>
              <a:ext cx="1963830" cy="16286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C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ombinational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Logic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(No feedback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loops)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7180468A-F3A4-6149-A654-820DA717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280" y="2233508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9D80B91-8A7B-4A44-8E3B-22BF29B52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3734" y="2260996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F3B91F1-41DD-2F4C-B91C-80CB915AE7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01617" y="3197196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6C28B1DF-2262-2240-9196-9032AE3BF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613814" y="3157213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F8E9AFE-8D9B-7341-A1D9-901E235AA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009" y="4347599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219A415-BA10-BA46-8572-798F7341B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207" y="4386333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538A29A-9116-6244-9E67-FF3CA6C1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063" y="4547513"/>
              <a:ext cx="787162" cy="38733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629" y="309"/>
                </a:cxn>
                <a:cxn ang="0">
                  <a:pos x="629" y="0"/>
                </a:cxn>
              </a:cxnLst>
              <a:rect l="0" t="0" r="r" b="b"/>
              <a:pathLst>
                <a:path w="630" h="310">
                  <a:moveTo>
                    <a:pt x="0" y="309"/>
                  </a:moveTo>
                  <a:lnTo>
                    <a:pt x="629" y="309"/>
                  </a:lnTo>
                  <a:lnTo>
                    <a:pt x="629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DCEDEAB-C57B-ED4C-A3B8-B07985A99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231" y="4587496"/>
              <a:ext cx="3613447" cy="347351"/>
            </a:xfrm>
            <a:custGeom>
              <a:avLst/>
              <a:gdLst/>
              <a:ahLst/>
              <a:cxnLst>
                <a:cxn ang="0">
                  <a:pos x="0" y="277"/>
                </a:cxn>
                <a:cxn ang="0">
                  <a:pos x="2891" y="277"/>
                </a:cxn>
                <a:cxn ang="0">
                  <a:pos x="2891" y="0"/>
                </a:cxn>
              </a:cxnLst>
              <a:rect l="0" t="0" r="r" b="b"/>
              <a:pathLst>
                <a:path w="2892" h="278">
                  <a:moveTo>
                    <a:pt x="0" y="277"/>
                  </a:moveTo>
                  <a:lnTo>
                    <a:pt x="2891" y="277"/>
                  </a:lnTo>
                  <a:lnTo>
                    <a:pt x="2891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4CF65FB3-E7DD-A44A-8F1F-A1522442B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68" y="4307950"/>
              <a:ext cx="1483933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800" b="1" dirty="0">
                  <a:latin typeface="+mj-lt"/>
                </a:rPr>
                <a:t>Common</a:t>
              </a:r>
            </a:p>
            <a:p>
              <a:pPr algn="r"/>
              <a:r>
                <a:rPr lang="en-US" sz="1800" b="1" dirty="0">
                  <a:latin typeface="+mj-lt"/>
                </a:rPr>
                <a:t>Clock</a:t>
              </a: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6831062-9EDA-7F46-8F19-1EA928DEE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200" y="2438400"/>
              <a:ext cx="719667" cy="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BA77DDD7-EED2-0B45-B3AB-AD1E9007A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5143" y="2839994"/>
              <a:ext cx="523525" cy="125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D8A16371-0E54-FF4E-884F-E99AE98FA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200" y="3242838"/>
              <a:ext cx="372533" cy="8467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69F9B587-67AE-BF45-9FE9-7267857F2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637" y="3652898"/>
              <a:ext cx="402896" cy="4702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2659550F-7E14-114E-BDEB-A3F83FE5D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1399" y="4419600"/>
              <a:ext cx="717002" cy="319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541DC303-E188-1849-B400-CDF40ED1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822" y="3670390"/>
              <a:ext cx="272537" cy="8386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467458AB-9833-0046-A0DE-6CE5E049E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333" y="2421467"/>
              <a:ext cx="884910" cy="695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17F30255-DE7F-E84C-80B7-73BCA4D81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235" y="2817641"/>
              <a:ext cx="629729" cy="1250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13AB60BA-2B74-894F-AD57-001689F61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6533" y="3208108"/>
              <a:ext cx="569556" cy="1006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AFC4AA34-A988-1747-9B5D-B48B1B09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432" y="3537947"/>
              <a:ext cx="272537" cy="9515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0210E9C1-F1C8-AE4B-B492-C0A87C8A6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733" y="4394199"/>
              <a:ext cx="1363134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904B4AA1-1248-D54A-8814-9699B6F9A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200" y="3598332"/>
              <a:ext cx="584200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23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A7B5-6630-A44E-836A-EF16271E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We Just Simulate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7FD2-08F5-9240-BDF4-B9F855F4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What logic simulation does</a:t>
            </a:r>
          </a:p>
          <a:p>
            <a:pPr lvl="1" algn="just"/>
            <a:r>
              <a:rPr lang="en-US" dirty="0"/>
              <a:t>Determine how a system will behave, simulates the logical function</a:t>
            </a:r>
          </a:p>
          <a:p>
            <a:pPr lvl="1" algn="just"/>
            <a:r>
              <a:rPr lang="en-US" dirty="0"/>
              <a:t>Gives the most </a:t>
            </a:r>
            <a:r>
              <a:rPr lang="en-US" b="1" dirty="0"/>
              <a:t>accurate </a:t>
            </a:r>
            <a:r>
              <a:rPr lang="en-US" dirty="0"/>
              <a:t>answer (with good simulation models)</a:t>
            </a:r>
          </a:p>
          <a:p>
            <a:pPr lvl="1" algn="just"/>
            <a:r>
              <a:rPr lang="en-US" dirty="0"/>
              <a:t>… but it is (practically) impossible to give a </a:t>
            </a:r>
            <a:r>
              <a:rPr lang="en-US" b="1" dirty="0">
                <a:solidFill>
                  <a:srgbClr val="FF0000"/>
                </a:solidFill>
              </a:rPr>
              <a:t>complete</a:t>
            </a:r>
            <a:r>
              <a:rPr lang="en-US" b="1" dirty="0"/>
              <a:t> </a:t>
            </a:r>
            <a:r>
              <a:rPr lang="en-US" dirty="0"/>
              <a:t>answer – especially timing</a:t>
            </a:r>
          </a:p>
          <a:p>
            <a:pPr algn="just"/>
            <a:r>
              <a:rPr lang="en-US" b="1" dirty="0"/>
              <a:t>Requires examination of an exponential number of cases</a:t>
            </a:r>
          </a:p>
          <a:p>
            <a:pPr lvl="1" algn="just"/>
            <a:r>
              <a:rPr lang="en-US" dirty="0"/>
              <a:t>All possible input vectors …</a:t>
            </a:r>
          </a:p>
          <a:p>
            <a:pPr lvl="1" algn="just"/>
            <a:r>
              <a:rPr lang="en-US" dirty="0"/>
              <a:t>With all possible relative timings …</a:t>
            </a:r>
          </a:p>
          <a:p>
            <a:pPr lvl="1" algn="just"/>
            <a:r>
              <a:rPr lang="en-US" dirty="0"/>
              <a:t>Under all possible manufacturing variations …</a:t>
            </a:r>
          </a:p>
          <a:p>
            <a:pPr algn="just"/>
            <a:r>
              <a:rPr lang="en-US" b="1" dirty="0"/>
              <a:t>We need a </a:t>
            </a:r>
            <a:r>
              <a:rPr lang="en-US" b="1" dirty="0">
                <a:solidFill>
                  <a:srgbClr val="FF0000"/>
                </a:solidFill>
              </a:rPr>
              <a:t>different, faster </a:t>
            </a:r>
            <a:r>
              <a:rPr lang="en-US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9980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6481</TotalTime>
  <Words>2569</Words>
  <Application>Microsoft Macintosh PowerPoint</Application>
  <PresentationFormat>Widescreen</PresentationFormat>
  <Paragraphs>659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Narrow</vt:lpstr>
      <vt:lpstr>Calibri</vt:lpstr>
      <vt:lpstr>Calibri Light</vt:lpstr>
      <vt:lpstr>Times New Roman</vt:lpstr>
      <vt:lpstr>Wingdings 3</vt:lpstr>
      <vt:lpstr>Office Theme</vt:lpstr>
      <vt:lpstr>Lecture 16: Timing Analysis – I </vt:lpstr>
      <vt:lpstr>Physical Design Flow</vt:lpstr>
      <vt:lpstr>Timing Analysis in Design Automation</vt:lpstr>
      <vt:lpstr>Our Topics for Timing Analysis</vt:lpstr>
      <vt:lpstr>Our Topics for Timing Analysis (cont’d)</vt:lpstr>
      <vt:lpstr>Big Picture</vt:lpstr>
      <vt:lpstr>Timing Analysis at Logic Level</vt:lpstr>
      <vt:lpstr>Analyze Design Performance</vt:lpstr>
      <vt:lpstr>Can’t We Just Simulate Logic?</vt:lpstr>
      <vt:lpstr>Timing Analysis: Basic Model</vt:lpstr>
      <vt:lpstr>Timing Analysis: Basic Model (cont’d)</vt:lpstr>
      <vt:lpstr>In the Real World …</vt:lpstr>
      <vt:lpstr>In the Real World … (cont’d)</vt:lpstr>
      <vt:lpstr>Our Model:  Pin-to-Pin Delay</vt:lpstr>
      <vt:lpstr>Example</vt:lpstr>
      <vt:lpstr>Example (cont’d)</vt:lpstr>
      <vt:lpstr>Static Timing Analysis</vt:lpstr>
      <vt:lpstr>STA Representation: Delay Graph</vt:lpstr>
      <vt:lpstr>Source and Sink in Delay Graph</vt:lpstr>
      <vt:lpstr>What about Interconnect among Gates?</vt:lpstr>
      <vt:lpstr>Operations on Delay Graph </vt:lpstr>
      <vt:lpstr>Define Values on Nodes in Delay Graph</vt:lpstr>
      <vt:lpstr>Measure Timing Margin at a Node</vt:lpstr>
      <vt:lpstr>Slack is Important in Timing Analysis</vt:lpstr>
      <vt:lpstr>How to Compute Arrival Time (AT)?</vt:lpstr>
      <vt:lpstr>Example: Compute AT</vt:lpstr>
      <vt:lpstr>How to Compute Required Arrival Time (RAT)?</vt:lpstr>
      <vt:lpstr>ATs vs RATs: Look at the Clock Cycle</vt:lpstr>
      <vt:lpstr>Bad Things Happen When We See This</vt:lpstr>
      <vt:lpstr>Let’s Do a Bigger Example</vt:lpstr>
      <vt:lpstr>Compute ATs …</vt:lpstr>
      <vt:lpstr>Compute RATs …</vt:lpstr>
      <vt:lpstr>Compute Slacks …</vt:lpstr>
      <vt:lpstr>Debrief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Huang, Tsung-Wei</cp:lastModifiedBy>
  <cp:revision>2195</cp:revision>
  <dcterms:created xsi:type="dcterms:W3CDTF">2021-01-05T18:50:35Z</dcterms:created>
  <dcterms:modified xsi:type="dcterms:W3CDTF">2022-08-17T19:24:57Z</dcterms:modified>
</cp:coreProperties>
</file>