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4"/>
  </p:notesMasterIdLst>
  <p:handoutMasterIdLst>
    <p:handoutMasterId r:id="rId85"/>
  </p:handoutMasterIdLst>
  <p:sldIdLst>
    <p:sldId id="450" r:id="rId2"/>
    <p:sldId id="806" r:id="rId3"/>
    <p:sldId id="808" r:id="rId4"/>
    <p:sldId id="326" r:id="rId5"/>
    <p:sldId id="852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848" r:id="rId16"/>
    <p:sldId id="336" r:id="rId17"/>
    <p:sldId id="337" r:id="rId18"/>
    <p:sldId id="338" r:id="rId19"/>
    <p:sldId id="339" r:id="rId20"/>
    <p:sldId id="340" r:id="rId21"/>
    <p:sldId id="341" r:id="rId22"/>
    <p:sldId id="849" r:id="rId23"/>
    <p:sldId id="342" r:id="rId24"/>
    <p:sldId id="343" r:id="rId25"/>
    <p:sldId id="344" r:id="rId26"/>
    <p:sldId id="345" r:id="rId27"/>
    <p:sldId id="346" r:id="rId28"/>
    <p:sldId id="347" r:id="rId29"/>
    <p:sldId id="850" r:id="rId30"/>
    <p:sldId id="348" r:id="rId31"/>
    <p:sldId id="851" r:id="rId32"/>
    <p:sldId id="349" r:id="rId33"/>
    <p:sldId id="810" r:id="rId34"/>
    <p:sldId id="809" r:id="rId35"/>
    <p:sldId id="811" r:id="rId36"/>
    <p:sldId id="812" r:id="rId37"/>
    <p:sldId id="813" r:id="rId38"/>
    <p:sldId id="814" r:id="rId39"/>
    <p:sldId id="815" r:id="rId40"/>
    <p:sldId id="816" r:id="rId41"/>
    <p:sldId id="817" r:id="rId42"/>
    <p:sldId id="818" r:id="rId43"/>
    <p:sldId id="807" r:id="rId44"/>
    <p:sldId id="819" r:id="rId45"/>
    <p:sldId id="820" r:id="rId46"/>
    <p:sldId id="821" r:id="rId47"/>
    <p:sldId id="853" r:id="rId48"/>
    <p:sldId id="822" r:id="rId49"/>
    <p:sldId id="823" r:id="rId50"/>
    <p:sldId id="824" r:id="rId51"/>
    <p:sldId id="825" r:id="rId52"/>
    <p:sldId id="826" r:id="rId53"/>
    <p:sldId id="827" r:id="rId54"/>
    <p:sldId id="297" r:id="rId55"/>
    <p:sldId id="296" r:id="rId56"/>
    <p:sldId id="298" r:id="rId57"/>
    <p:sldId id="319" r:id="rId58"/>
    <p:sldId id="321" r:id="rId59"/>
    <p:sldId id="828" r:id="rId60"/>
    <p:sldId id="323" r:id="rId61"/>
    <p:sldId id="829" r:id="rId62"/>
    <p:sldId id="322" r:id="rId63"/>
    <p:sldId id="830" r:id="rId64"/>
    <p:sldId id="831" r:id="rId65"/>
    <p:sldId id="832" r:id="rId66"/>
    <p:sldId id="833" r:id="rId67"/>
    <p:sldId id="834" r:id="rId68"/>
    <p:sldId id="835" r:id="rId69"/>
    <p:sldId id="836" r:id="rId70"/>
    <p:sldId id="837" r:id="rId71"/>
    <p:sldId id="838" r:id="rId72"/>
    <p:sldId id="839" r:id="rId73"/>
    <p:sldId id="840" r:id="rId74"/>
    <p:sldId id="841" r:id="rId75"/>
    <p:sldId id="842" r:id="rId76"/>
    <p:sldId id="843" r:id="rId77"/>
    <p:sldId id="846" r:id="rId78"/>
    <p:sldId id="845" r:id="rId79"/>
    <p:sldId id="844" r:id="rId80"/>
    <p:sldId id="307" r:id="rId81"/>
    <p:sldId id="324" r:id="rId82"/>
    <p:sldId id="847" r:id="rId8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clrMru>
    <a:srgbClr val="0432FF"/>
    <a:srgbClr val="00FDFF"/>
    <a:srgbClr val="00FF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99" autoAdjust="0"/>
    <p:restoredTop sz="94010" autoAdjust="0"/>
  </p:normalViewPr>
  <p:slideViewPr>
    <p:cSldViewPr snapToGrid="0" snapToObjects="1">
      <p:cViewPr varScale="1">
        <p:scale>
          <a:sx n="210" d="100"/>
          <a:sy n="210" d="100"/>
        </p:scale>
        <p:origin x="224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CF7C78-A87B-9B4D-A9D1-7364E5DA120C}" type="datetime1">
              <a:rPr lang="en-US" smtClean="0"/>
              <a:t>4/9/20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F5DE9D-0A37-8441-8B4F-F3BACD0F6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379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A2943-DE60-F34D-A49E-8FF3146C7A9A}" type="datetime1">
              <a:rPr lang="en-US" smtClean="0"/>
              <a:t>4/9/20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E100B7-F0F0-BA4B-98D9-DC51A8C92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734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E100B7-F0F0-BA4B-98D9-DC51A8C921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36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6330" y="993458"/>
            <a:ext cx="7980533" cy="1362075"/>
          </a:xfrm>
        </p:spPr>
        <p:txBody>
          <a:bodyPr anchor="t"/>
          <a:lstStyle>
            <a:lvl1pPr algn="l">
              <a:defRPr lang="en-US" sz="4400" b="1" baseline="0" dirty="0">
                <a:latin typeface="San Serif"/>
                <a:cs typeface="San Serif"/>
              </a:defRPr>
            </a:lvl1pPr>
          </a:lstStyle>
          <a:p>
            <a:r>
              <a:rPr lang="en-US" dirty="0"/>
              <a:t>Click here to edit the master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330" y="2653031"/>
            <a:ext cx="7980533" cy="1500187"/>
          </a:xfrm>
        </p:spPr>
        <p:txBody>
          <a:bodyPr anchor="b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San serif"/>
                <a:cs typeface="San serif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179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68F7F9-70EC-BD49-8928-7CB170F9795A}" type="datetime1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94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  <a:lvl2pPr>
              <a:defRPr sz="2000">
                <a:latin typeface="Times New Roman" pitchFamily="18" charset="0"/>
                <a:cs typeface="Times New Roman" pitchFamily="18" charset="0"/>
              </a:defRPr>
            </a:lvl2pPr>
            <a:lvl3pPr>
              <a:defRPr sz="1600">
                <a:latin typeface="Times New Roman" pitchFamily="18" charset="0"/>
                <a:cs typeface="Times New Roman" pitchFamily="18" charset="0"/>
              </a:defRPr>
            </a:lvl3pPr>
          </a:lstStyle>
          <a:p>
            <a:pPr lvl="0"/>
            <a:r>
              <a:rPr lang="zh-TW" altLang="en-US" dirty="0"/>
              <a:t>按一下以編輯母片文字樣式</a:t>
            </a:r>
            <a:endParaRPr lang="en-US" altLang="zh-TW" dirty="0"/>
          </a:p>
          <a:p>
            <a:pPr lvl="1"/>
            <a:r>
              <a:rPr lang="en-US" altLang="zh-TW" sz="2000" dirty="0"/>
              <a:t>1</a:t>
            </a:r>
          </a:p>
          <a:p>
            <a:pPr lvl="2"/>
            <a:r>
              <a:rPr lang="en-US" altLang="zh-TW" sz="1600" dirty="0"/>
              <a:t>2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gray">
          <a:xfrm>
            <a:off x="457200" y="1357298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/>
              <a:t>NCKU CSIE Programming Contest Training Course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0688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48EBF9C-0147-DE49-BEBF-5601345D794C}" type="datetime1">
              <a:rPr lang="en-US" smtClean="0"/>
              <a:t>4/9/20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master_blueside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01600" cy="10414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39111999-15EC-814B-B32F-0BBC9D8C0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7302"/>
            <a:ext cx="7886700" cy="964910"/>
          </a:xfrm>
        </p:spPr>
        <p:txBody>
          <a:bodyPr>
            <a:normAutofit/>
          </a:bodyPr>
          <a:lstStyle>
            <a:lvl1pPr>
              <a:defRPr sz="3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2823809-6443-6843-AD09-B59B7379B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5944"/>
            <a:ext cx="7886700" cy="4659339"/>
          </a:xfrm>
        </p:spPr>
        <p:txBody>
          <a:bodyPr/>
          <a:lstStyle>
            <a:lvl1pPr marL="228600" indent="-411480">
              <a:buFont typeface="Wingdings" pitchFamily="2" charset="2"/>
              <a:buChar char="q"/>
              <a:defRPr sz="2600" b="1"/>
            </a:lvl1pPr>
            <a:lvl2pPr indent="-377190"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5" name="直線接點 7">
            <a:extLst>
              <a:ext uri="{FF2B5EF4-FFF2-40B4-BE49-F238E27FC236}">
                <a16:creationId xmlns:a16="http://schemas.microsoft.com/office/drawing/2014/main" id="{27172727-4FEE-2641-9E0E-1B9B287C1DE0}"/>
              </a:ext>
            </a:extLst>
          </p:cNvPr>
          <p:cNvCxnSpPr>
            <a:cxnSpLocks/>
          </p:cNvCxnSpPr>
          <p:nvPr userDrawn="1"/>
        </p:nvCxnSpPr>
        <p:spPr>
          <a:xfrm>
            <a:off x="628650" y="1077455"/>
            <a:ext cx="7886700" cy="0"/>
          </a:xfrm>
          <a:prstGeom prst="line">
            <a:avLst/>
          </a:prstGeom>
          <a:ln w="38100">
            <a:solidFill>
              <a:schemeClr val="accent5">
                <a:alpha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76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Sen sarif"/>
                <a:cs typeface="Sen sarif"/>
              </a:defRPr>
            </a:lvl1pPr>
            <a:lvl2pPr>
              <a:defRPr sz="2400">
                <a:latin typeface="Sen sarif"/>
                <a:cs typeface="Sen sarif"/>
              </a:defRPr>
            </a:lvl2pPr>
            <a:lvl3pPr>
              <a:defRPr sz="2000">
                <a:latin typeface="Sen sarif"/>
                <a:cs typeface="Sen sarif"/>
              </a:defRPr>
            </a:lvl3pPr>
            <a:lvl4pPr>
              <a:defRPr sz="1800">
                <a:latin typeface="Sen sarif"/>
                <a:cs typeface="Sen sarif"/>
              </a:defRPr>
            </a:lvl4pPr>
            <a:lvl5pPr>
              <a:defRPr sz="1800">
                <a:latin typeface="Sen sarif"/>
                <a:cs typeface="Sen sarif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220C52D-8C02-5E4D-9426-D1EE2725AF8B}" type="datetime1">
              <a:rPr lang="en-US" smtClean="0"/>
              <a:t>4/9/20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99555" y="6356350"/>
            <a:ext cx="2133600" cy="365125"/>
          </a:xfrm>
        </p:spPr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 descr="master_blueside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01600" cy="1041400"/>
          </a:xfrm>
          <a:prstGeom prst="rect">
            <a:avLst/>
          </a:prstGeom>
        </p:spPr>
      </p:pic>
      <p:cxnSp>
        <p:nvCxnSpPr>
          <p:cNvPr id="10" name="直線接點 7"/>
          <p:cNvCxnSpPr/>
          <p:nvPr userDrawn="1"/>
        </p:nvCxnSpPr>
        <p:spPr>
          <a:xfrm>
            <a:off x="457200" y="1178985"/>
            <a:ext cx="822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629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953D56-53FA-064E-AAF8-1376460A6387}" type="datetime1">
              <a:rPr lang="en-US" smtClean="0"/>
              <a:t>4/9/20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899555" y="6356350"/>
            <a:ext cx="2133600" cy="365125"/>
          </a:xfrm>
        </p:spPr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master_blueside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01600" cy="1041400"/>
          </a:xfrm>
          <a:prstGeom prst="rect">
            <a:avLst/>
          </a:prstGeom>
        </p:spPr>
      </p:pic>
      <p:cxnSp>
        <p:nvCxnSpPr>
          <p:cNvPr id="11" name="直線接點 7"/>
          <p:cNvCxnSpPr/>
          <p:nvPr userDrawn="1"/>
        </p:nvCxnSpPr>
        <p:spPr>
          <a:xfrm>
            <a:off x="457200" y="1178985"/>
            <a:ext cx="822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574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B01A23A-B960-2540-B8F5-FE58184F77E8}" type="datetime1">
              <a:rPr lang="en-US" smtClean="0"/>
              <a:t>4/9/20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99555" y="6356350"/>
            <a:ext cx="2133600" cy="365125"/>
          </a:xfrm>
        </p:spPr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42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FA2E91B-46B4-4840-8C61-93A81CE7D388}" type="datetime1">
              <a:rPr lang="en-US" smtClean="0"/>
              <a:t>4/9/20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99555" y="6351498"/>
            <a:ext cx="2133600" cy="365125"/>
          </a:xfrm>
        </p:spPr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53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512308-29C4-F544-A0F1-FBC3C4067138}" type="datetime1">
              <a:rPr lang="en-US" smtClean="0"/>
              <a:t>4/9/20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35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6C1DF2-18E9-F140-80E5-AA07E724E416}" type="datetime1">
              <a:rPr lang="en-US" smtClean="0"/>
              <a:t>4/9/20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76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0EDF656-61DC-9A42-8D01-12AB0AEA89CE}" type="datetime1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87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680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22400"/>
            <a:ext cx="8229600" cy="4703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9555" y="637461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fld id="{4E77BC79-9480-1042-96E1-82B94DA081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244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San serif"/>
          <a:ea typeface="+mj-ea"/>
          <a:cs typeface="San serif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q"/>
        <a:defRPr sz="2800" kern="1200">
          <a:solidFill>
            <a:schemeClr val="tx1"/>
          </a:solidFill>
          <a:latin typeface="San serif"/>
          <a:ea typeface="+mn-ea"/>
          <a:cs typeface="San serif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q"/>
        <a:defRPr sz="2400" kern="1200">
          <a:solidFill>
            <a:schemeClr val="tx1"/>
          </a:solidFill>
          <a:latin typeface="San serif"/>
          <a:ea typeface="+mn-ea"/>
          <a:cs typeface="San serif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San serif"/>
          <a:ea typeface="+mn-ea"/>
          <a:cs typeface="San serif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San serif"/>
          <a:ea typeface="+mn-ea"/>
          <a:cs typeface="San serif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San serif"/>
          <a:ea typeface="+mn-ea"/>
          <a:cs typeface="San serif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7C883-7AFF-244C-AF4A-5B8B8A2E1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32" y="118259"/>
            <a:ext cx="8451423" cy="2221397"/>
          </a:xfrm>
        </p:spPr>
        <p:txBody>
          <a:bodyPr/>
          <a:lstStyle/>
          <a:p>
            <a:br>
              <a:rPr lang="en-US" sz="4600" dirty="0"/>
            </a:br>
            <a:r>
              <a:rPr lang="en-US" sz="4600" dirty="0"/>
              <a:t>Lecture 12: Range Query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C9C05-F347-0C4F-946E-E4F1C7A09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95A4A3-FF99-754A-8985-6F0657A95CA5}"/>
              </a:ext>
            </a:extLst>
          </p:cNvPr>
          <p:cNvSpPr/>
          <p:nvPr/>
        </p:nvSpPr>
        <p:spPr>
          <a:xfrm>
            <a:off x="0" y="2909455"/>
            <a:ext cx="9144000" cy="1864599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Dr. Tsung-Wei Huang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Department of Electrical and Computer Engineering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University of Utah, Salt Lake City, 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B3622F-8CA1-A84F-81BC-C2A1FCAEAC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788" b="11971"/>
          <a:stretch/>
        </p:blipFill>
        <p:spPr>
          <a:xfrm>
            <a:off x="-1" y="4788568"/>
            <a:ext cx="9144000" cy="206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332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Sparse Table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403648" y="3429000"/>
          <a:ext cx="6336702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4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(2)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2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(4)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3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(5)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(1)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5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(-5)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6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(8)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7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(11)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8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(6)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-5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84731"/>
          </a:xfrm>
        </p:spPr>
        <p:txBody>
          <a:bodyPr/>
          <a:lstStyle/>
          <a:p>
            <a:r>
              <a:rPr lang="en-US" altLang="zh-TW" dirty="0"/>
              <a:t>Sparse Table</a:t>
            </a:r>
          </a:p>
          <a:p>
            <a:pPr lvl="1"/>
            <a:r>
              <a:rPr lang="en-US" altLang="zh-TW" dirty="0"/>
              <a:t>row </a:t>
            </a:r>
            <a:r>
              <a:rPr lang="en-US" altLang="zh-TW" dirty="0" err="1"/>
              <a:t>i</a:t>
            </a:r>
            <a:r>
              <a:rPr lang="en-US" altLang="zh-TW" dirty="0"/>
              <a:t>: the expanded size 2</a:t>
            </a:r>
            <a:r>
              <a:rPr lang="en-US" altLang="zh-TW" baseline="30000" dirty="0"/>
              <a:t>i</a:t>
            </a:r>
          </a:p>
          <a:p>
            <a:pPr lvl="1"/>
            <a:r>
              <a:rPr lang="en-US" altLang="zh-TW" dirty="0"/>
              <a:t>column j: the starting point</a:t>
            </a:r>
          </a:p>
          <a:p>
            <a:pPr lvl="1"/>
            <a:r>
              <a:rPr lang="en-US" altLang="zh-TW" dirty="0"/>
              <a:t>Covered range: j, j+1, j+2, …, j+2</a:t>
            </a:r>
            <a:r>
              <a:rPr lang="en-US" altLang="zh-TW" baseline="30000" dirty="0"/>
              <a:t>i</a:t>
            </a:r>
            <a:r>
              <a:rPr lang="en-US" altLang="zh-TW" dirty="0"/>
              <a:t> - 1 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539552" y="573325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entry[0][5] = max {5~5}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08736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Sparse Table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403648" y="3429000"/>
          <a:ext cx="6336702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4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(2)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2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(4)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3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(5)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(1)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5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(-5)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6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(8)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7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(11)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8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(6)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-5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39232"/>
          </a:xfrm>
        </p:spPr>
        <p:txBody>
          <a:bodyPr>
            <a:normAutofit/>
          </a:bodyPr>
          <a:lstStyle/>
          <a:p>
            <a:r>
              <a:rPr lang="en-US" altLang="zh-TW" dirty="0"/>
              <a:t>Sparse Table</a:t>
            </a:r>
          </a:p>
          <a:p>
            <a:pPr lvl="1"/>
            <a:r>
              <a:rPr lang="en-US" altLang="zh-TW" dirty="0"/>
              <a:t>row </a:t>
            </a:r>
            <a:r>
              <a:rPr lang="en-US" altLang="zh-TW" dirty="0" err="1"/>
              <a:t>i</a:t>
            </a:r>
            <a:r>
              <a:rPr lang="en-US" altLang="zh-TW" dirty="0"/>
              <a:t>: the expanded size 2</a:t>
            </a:r>
            <a:r>
              <a:rPr lang="en-US" altLang="zh-TW" baseline="30000" dirty="0"/>
              <a:t>i</a:t>
            </a:r>
          </a:p>
          <a:p>
            <a:pPr lvl="1"/>
            <a:r>
              <a:rPr lang="en-US" altLang="zh-TW" dirty="0"/>
              <a:t>column j: the starting point</a:t>
            </a:r>
          </a:p>
          <a:p>
            <a:pPr lvl="1"/>
            <a:r>
              <a:rPr lang="en-US" altLang="zh-TW" dirty="0"/>
              <a:t>Covered range: j, j+1, j+2, …, j+2</a:t>
            </a:r>
            <a:r>
              <a:rPr lang="en-US" altLang="zh-TW" baseline="30000" dirty="0"/>
              <a:t>i</a:t>
            </a:r>
            <a:r>
              <a:rPr lang="en-US" altLang="zh-TW" dirty="0"/>
              <a:t> - 1 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539552" y="573325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entry[0][6] = max {6~6}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6111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Sparse Table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403648" y="3429000"/>
          <a:ext cx="6336702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4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(2)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2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(4)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3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(5)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(1)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5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(-5)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6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(8)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7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(11)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8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(6)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-5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17955"/>
          </a:xfrm>
        </p:spPr>
        <p:txBody>
          <a:bodyPr>
            <a:normAutofit/>
          </a:bodyPr>
          <a:lstStyle/>
          <a:p>
            <a:r>
              <a:rPr lang="en-US" altLang="zh-TW" dirty="0"/>
              <a:t>Sparse Table</a:t>
            </a:r>
          </a:p>
          <a:p>
            <a:pPr lvl="1"/>
            <a:r>
              <a:rPr lang="en-US" altLang="zh-TW" dirty="0"/>
              <a:t>row </a:t>
            </a:r>
            <a:r>
              <a:rPr lang="en-US" altLang="zh-TW" dirty="0" err="1"/>
              <a:t>i</a:t>
            </a:r>
            <a:r>
              <a:rPr lang="en-US" altLang="zh-TW" dirty="0"/>
              <a:t>: the expanded size 2</a:t>
            </a:r>
            <a:r>
              <a:rPr lang="en-US" altLang="zh-TW" baseline="30000" dirty="0"/>
              <a:t>i</a:t>
            </a:r>
          </a:p>
          <a:p>
            <a:pPr lvl="1"/>
            <a:r>
              <a:rPr lang="en-US" altLang="zh-TW" dirty="0"/>
              <a:t>column j: the starting point</a:t>
            </a:r>
          </a:p>
          <a:p>
            <a:pPr lvl="1"/>
            <a:r>
              <a:rPr lang="en-US" altLang="zh-TW" dirty="0"/>
              <a:t>Covered range: j, j+1, j+2, …, j+2</a:t>
            </a:r>
            <a:r>
              <a:rPr lang="en-US" altLang="zh-TW" baseline="30000" dirty="0"/>
              <a:t>i</a:t>
            </a:r>
            <a:r>
              <a:rPr lang="en-US" altLang="zh-TW" dirty="0"/>
              <a:t> - 1 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539552" y="573325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entry[0][7] = max {7~7}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03937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Sparse Table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403648" y="3429000"/>
          <a:ext cx="6336702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4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(2)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2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(4)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3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(5)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(1)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5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(-5)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6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(8)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7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(11)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8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(6)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-5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66565"/>
          </a:xfrm>
        </p:spPr>
        <p:txBody>
          <a:bodyPr>
            <a:normAutofit/>
          </a:bodyPr>
          <a:lstStyle/>
          <a:p>
            <a:r>
              <a:rPr lang="en-US" altLang="zh-TW" dirty="0"/>
              <a:t>Sparse Table</a:t>
            </a:r>
          </a:p>
          <a:p>
            <a:pPr lvl="1"/>
            <a:r>
              <a:rPr lang="en-US" altLang="zh-TW" dirty="0"/>
              <a:t>row </a:t>
            </a:r>
            <a:r>
              <a:rPr lang="en-US" altLang="zh-TW" dirty="0" err="1"/>
              <a:t>i</a:t>
            </a:r>
            <a:r>
              <a:rPr lang="en-US" altLang="zh-TW" dirty="0"/>
              <a:t>: the expanded size 2</a:t>
            </a:r>
            <a:r>
              <a:rPr lang="en-US" altLang="zh-TW" baseline="30000" dirty="0"/>
              <a:t>i</a:t>
            </a:r>
          </a:p>
          <a:p>
            <a:pPr lvl="1"/>
            <a:r>
              <a:rPr lang="en-US" altLang="zh-TW" dirty="0"/>
              <a:t>column j: the starting point</a:t>
            </a:r>
          </a:p>
          <a:p>
            <a:pPr lvl="1"/>
            <a:r>
              <a:rPr lang="en-US" altLang="zh-TW" dirty="0"/>
              <a:t>Covered range: j, j+1, j+2, …, j+2</a:t>
            </a:r>
            <a:r>
              <a:rPr lang="en-US" altLang="zh-TW" baseline="30000" dirty="0"/>
              <a:t>i</a:t>
            </a:r>
            <a:r>
              <a:rPr lang="en-US" altLang="zh-TW" dirty="0"/>
              <a:t> - 1 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539552" y="573325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entry[0][8] = max {8~8}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79053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Sparse Table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403648" y="3429000"/>
          <a:ext cx="6336702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4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(2)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2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(4)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3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(5)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(1)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5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(-5)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6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(8)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7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(11)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8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(6)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-5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0768"/>
          </a:xfrm>
        </p:spPr>
        <p:txBody>
          <a:bodyPr>
            <a:normAutofit/>
          </a:bodyPr>
          <a:lstStyle/>
          <a:p>
            <a:r>
              <a:rPr lang="en-US" altLang="zh-TW" dirty="0"/>
              <a:t>Sparse Table</a:t>
            </a:r>
          </a:p>
          <a:p>
            <a:pPr lvl="1"/>
            <a:r>
              <a:rPr lang="en-US" altLang="zh-TW" dirty="0"/>
              <a:t>row </a:t>
            </a:r>
            <a:r>
              <a:rPr lang="en-US" altLang="zh-TW" dirty="0" err="1"/>
              <a:t>i</a:t>
            </a:r>
            <a:r>
              <a:rPr lang="en-US" altLang="zh-TW" dirty="0"/>
              <a:t>: the expanded size 2</a:t>
            </a:r>
            <a:r>
              <a:rPr lang="en-US" altLang="zh-TW" baseline="30000" dirty="0"/>
              <a:t>i</a:t>
            </a:r>
          </a:p>
          <a:p>
            <a:pPr lvl="1"/>
            <a:r>
              <a:rPr lang="en-US" altLang="zh-TW" dirty="0"/>
              <a:t>column j: the starting point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539552" y="5733256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entry[1][1] = max{entry[0][1], entry[0][1+1]}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4499992" y="1556792"/>
            <a:ext cx="4248472" cy="1656184"/>
          </a:xfrm>
          <a:prstGeom prst="ellipse">
            <a:avLst/>
          </a:prstGeom>
          <a:solidFill>
            <a:srgbClr val="FFFF00">
              <a:alpha val="22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004048" y="2060848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entry[</a:t>
            </a:r>
            <a:r>
              <a:rPr lang="en-US" altLang="zh-TW" sz="1600" dirty="0" err="1"/>
              <a:t>i</a:t>
            </a:r>
            <a:r>
              <a:rPr lang="en-US" altLang="zh-TW" sz="1600" dirty="0"/>
              <a:t>][j] = </a:t>
            </a:r>
          </a:p>
          <a:p>
            <a:r>
              <a:rPr lang="en-US" altLang="zh-TW" sz="1600" dirty="0"/>
              <a:t>max {entry[i-1][j], entry[i-1][</a:t>
            </a:r>
            <a:r>
              <a:rPr lang="en-US" altLang="zh-TW" sz="1600" dirty="0" err="1"/>
              <a:t>j+mid</a:t>
            </a:r>
            <a:r>
              <a:rPr lang="en-US" altLang="zh-TW" sz="1600" dirty="0"/>
              <a:t>]}</a:t>
            </a:r>
            <a:endParaRPr lang="zh-TW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2070770" y="4182988"/>
            <a:ext cx="1493118" cy="360040"/>
          </a:xfrm>
          <a:prstGeom prst="rect">
            <a:avLst/>
          </a:prstGeom>
          <a:solidFill>
            <a:schemeClr val="tx2">
              <a:lumMod val="60000"/>
              <a:lumOff val="40000"/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8">
            <a:extLst>
              <a:ext uri="{FF2B5EF4-FFF2-40B4-BE49-F238E27FC236}">
                <a16:creationId xmlns:a16="http://schemas.microsoft.com/office/drawing/2014/main" id="{48910C71-7DAF-9E46-BD96-6B66F66FBC16}"/>
              </a:ext>
            </a:extLst>
          </p:cNvPr>
          <p:cNvSpPr txBox="1"/>
          <p:nvPr/>
        </p:nvSpPr>
        <p:spPr>
          <a:xfrm>
            <a:off x="539552" y="2886844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For entry[</a:t>
            </a:r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en-US" altLang="zh-TW" dirty="0">
                <a:solidFill>
                  <a:srgbClr val="FF0000"/>
                </a:solidFill>
              </a:rPr>
              <a:t>][j] with </a:t>
            </a:r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en-US" altLang="zh-TW" dirty="0">
                <a:solidFill>
                  <a:srgbClr val="FF0000"/>
                </a:solidFill>
              </a:rPr>
              <a:t>&gt;0, we define mid = 2</a:t>
            </a:r>
            <a:r>
              <a:rPr lang="en-US" altLang="zh-TW" baseline="30000" dirty="0">
                <a:solidFill>
                  <a:srgbClr val="FF0000"/>
                </a:solidFill>
              </a:rPr>
              <a:t>i-1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16467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Sparse Table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403648" y="3429000"/>
          <a:ext cx="6336702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4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(2)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2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(4)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3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(5)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(1)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5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(-5)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6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(8)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7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(11)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8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(6)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-5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0768"/>
          </a:xfrm>
        </p:spPr>
        <p:txBody>
          <a:bodyPr>
            <a:normAutofit/>
          </a:bodyPr>
          <a:lstStyle/>
          <a:p>
            <a:r>
              <a:rPr lang="en-US" altLang="zh-TW" dirty="0"/>
              <a:t>Sparse Table</a:t>
            </a:r>
          </a:p>
          <a:p>
            <a:pPr lvl="1"/>
            <a:r>
              <a:rPr lang="en-US" altLang="zh-TW" dirty="0"/>
              <a:t>row </a:t>
            </a:r>
            <a:r>
              <a:rPr lang="en-US" altLang="zh-TW" dirty="0" err="1"/>
              <a:t>i</a:t>
            </a:r>
            <a:r>
              <a:rPr lang="en-US" altLang="zh-TW" dirty="0"/>
              <a:t>: the expanded size 2</a:t>
            </a:r>
            <a:r>
              <a:rPr lang="en-US" altLang="zh-TW" baseline="30000" dirty="0"/>
              <a:t>i</a:t>
            </a:r>
          </a:p>
          <a:p>
            <a:pPr lvl="1"/>
            <a:r>
              <a:rPr lang="en-US" altLang="zh-TW" dirty="0"/>
              <a:t>column j: the starting point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539552" y="5733256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entry[1][1] = max{entry[0][1], entry[0][1+1]}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4499992" y="1556792"/>
            <a:ext cx="4248472" cy="1656184"/>
          </a:xfrm>
          <a:prstGeom prst="ellipse">
            <a:avLst/>
          </a:prstGeom>
          <a:solidFill>
            <a:srgbClr val="FFFF00">
              <a:alpha val="22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004048" y="2060848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entry[</a:t>
            </a:r>
            <a:r>
              <a:rPr lang="en-US" altLang="zh-TW" sz="1600" dirty="0" err="1"/>
              <a:t>i</a:t>
            </a:r>
            <a:r>
              <a:rPr lang="en-US" altLang="zh-TW" sz="1600" dirty="0"/>
              <a:t>][j] = </a:t>
            </a:r>
          </a:p>
          <a:p>
            <a:r>
              <a:rPr lang="en-US" altLang="zh-TW" sz="1600" dirty="0"/>
              <a:t>max {entry[i-1][j], entry[i-1][</a:t>
            </a:r>
            <a:r>
              <a:rPr lang="en-US" altLang="zh-TW" sz="1600" dirty="0" err="1"/>
              <a:t>j+mid</a:t>
            </a:r>
            <a:r>
              <a:rPr lang="en-US" altLang="zh-TW" sz="1600" dirty="0"/>
              <a:t>]}</a:t>
            </a:r>
            <a:endParaRPr lang="zh-TW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2070770" y="4182988"/>
            <a:ext cx="1493118" cy="360040"/>
          </a:xfrm>
          <a:prstGeom prst="rect">
            <a:avLst/>
          </a:prstGeom>
          <a:solidFill>
            <a:schemeClr val="tx2">
              <a:lumMod val="60000"/>
              <a:lumOff val="40000"/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2076103" y="3808090"/>
            <a:ext cx="739130" cy="360040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2824758" y="3808090"/>
            <a:ext cx="739130" cy="360040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8">
            <a:extLst>
              <a:ext uri="{FF2B5EF4-FFF2-40B4-BE49-F238E27FC236}">
                <a16:creationId xmlns:a16="http://schemas.microsoft.com/office/drawing/2014/main" id="{F8F05DB2-AA1D-EB49-B3DF-73189023989F}"/>
              </a:ext>
            </a:extLst>
          </p:cNvPr>
          <p:cNvSpPr txBox="1"/>
          <p:nvPr/>
        </p:nvSpPr>
        <p:spPr>
          <a:xfrm>
            <a:off x="539552" y="2886844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For entry[</a:t>
            </a:r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en-US" altLang="zh-TW" dirty="0">
                <a:solidFill>
                  <a:srgbClr val="FF0000"/>
                </a:solidFill>
              </a:rPr>
              <a:t>][j] with </a:t>
            </a:r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en-US" altLang="zh-TW" dirty="0">
                <a:solidFill>
                  <a:srgbClr val="FF0000"/>
                </a:solidFill>
              </a:rPr>
              <a:t>&gt;0, we define mid = 2</a:t>
            </a:r>
            <a:r>
              <a:rPr lang="en-US" altLang="zh-TW" baseline="30000" dirty="0">
                <a:solidFill>
                  <a:srgbClr val="FF0000"/>
                </a:solidFill>
              </a:rPr>
              <a:t>i-1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67441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Sparse Table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403648" y="3429000"/>
          <a:ext cx="6336702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4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(2)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2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(4)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3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(5)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(1)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5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(-5)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6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(8)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7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(11)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8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(6)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-5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0768"/>
          </a:xfrm>
        </p:spPr>
        <p:txBody>
          <a:bodyPr/>
          <a:lstStyle/>
          <a:p>
            <a:r>
              <a:rPr lang="en-US" altLang="zh-TW" dirty="0"/>
              <a:t>Sparse Table</a:t>
            </a:r>
          </a:p>
          <a:p>
            <a:pPr lvl="1"/>
            <a:r>
              <a:rPr lang="en-US" altLang="zh-TW" dirty="0"/>
              <a:t>row </a:t>
            </a:r>
            <a:r>
              <a:rPr lang="en-US" altLang="zh-TW" dirty="0" err="1"/>
              <a:t>i</a:t>
            </a:r>
            <a:r>
              <a:rPr lang="en-US" altLang="zh-TW" dirty="0"/>
              <a:t>: the expanded size 2</a:t>
            </a:r>
            <a:r>
              <a:rPr lang="en-US" altLang="zh-TW" baseline="30000" dirty="0"/>
              <a:t>i</a:t>
            </a:r>
          </a:p>
          <a:p>
            <a:pPr lvl="1"/>
            <a:r>
              <a:rPr lang="en-US" altLang="zh-TW" dirty="0"/>
              <a:t>column j: the starting point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539552" y="5733256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entry[1][2] = max{entry[0][2], entry[0][2+1]}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39552" y="2886844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For entry[</a:t>
            </a:r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en-US" altLang="zh-TW" dirty="0">
                <a:solidFill>
                  <a:srgbClr val="FF0000"/>
                </a:solidFill>
              </a:rPr>
              <a:t>][j] with </a:t>
            </a:r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en-US" altLang="zh-TW" dirty="0">
                <a:solidFill>
                  <a:srgbClr val="FF0000"/>
                </a:solidFill>
              </a:rPr>
              <a:t>&gt;0, we define mid = 2</a:t>
            </a:r>
            <a:r>
              <a:rPr lang="en-US" altLang="zh-TW" baseline="30000" dirty="0">
                <a:solidFill>
                  <a:srgbClr val="FF0000"/>
                </a:solidFill>
              </a:rPr>
              <a:t>i-1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4499992" y="1556792"/>
            <a:ext cx="4248472" cy="1656184"/>
          </a:xfrm>
          <a:prstGeom prst="ellipse">
            <a:avLst/>
          </a:prstGeom>
          <a:solidFill>
            <a:srgbClr val="FFFF00">
              <a:alpha val="22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004048" y="2060848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entry[</a:t>
            </a:r>
            <a:r>
              <a:rPr lang="en-US" altLang="zh-TW" sz="1600" dirty="0" err="1"/>
              <a:t>i</a:t>
            </a:r>
            <a:r>
              <a:rPr lang="en-US" altLang="zh-TW" sz="1600" dirty="0"/>
              <a:t>][j] = </a:t>
            </a:r>
          </a:p>
          <a:p>
            <a:r>
              <a:rPr lang="en-US" altLang="zh-TW" sz="1600" dirty="0"/>
              <a:t>max {entry[i-1][j], entry[i-1][</a:t>
            </a:r>
            <a:r>
              <a:rPr lang="en-US" altLang="zh-TW" sz="1600" dirty="0" err="1"/>
              <a:t>j+mid</a:t>
            </a:r>
            <a:r>
              <a:rPr lang="en-US" altLang="zh-TW" sz="1600" dirty="0"/>
              <a:t>]}</a:t>
            </a:r>
            <a:endParaRPr lang="zh-TW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2781325" y="4182988"/>
            <a:ext cx="1493118" cy="360040"/>
          </a:xfrm>
          <a:prstGeom prst="rect">
            <a:avLst/>
          </a:prstGeom>
          <a:solidFill>
            <a:schemeClr val="tx2">
              <a:lumMod val="60000"/>
              <a:lumOff val="40000"/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2786658" y="3808090"/>
            <a:ext cx="739130" cy="360040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3535313" y="3808090"/>
            <a:ext cx="739130" cy="360040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8217871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Sparse Table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403648" y="3429000"/>
          <a:ext cx="6336702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4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(2)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2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(4)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3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(5)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(1)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5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(-5)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6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(8)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7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(11)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8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(6)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-5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0768"/>
          </a:xfrm>
        </p:spPr>
        <p:txBody>
          <a:bodyPr/>
          <a:lstStyle/>
          <a:p>
            <a:r>
              <a:rPr lang="en-US" altLang="zh-TW" dirty="0"/>
              <a:t>Sparse Table</a:t>
            </a:r>
          </a:p>
          <a:p>
            <a:pPr lvl="1"/>
            <a:r>
              <a:rPr lang="en-US" altLang="zh-TW" dirty="0"/>
              <a:t>row </a:t>
            </a:r>
            <a:r>
              <a:rPr lang="en-US" altLang="zh-TW" dirty="0" err="1"/>
              <a:t>i</a:t>
            </a:r>
            <a:r>
              <a:rPr lang="en-US" altLang="zh-TW" dirty="0"/>
              <a:t>: the expanded size 2</a:t>
            </a:r>
            <a:r>
              <a:rPr lang="en-US" altLang="zh-TW" baseline="30000" dirty="0"/>
              <a:t>i</a:t>
            </a:r>
          </a:p>
          <a:p>
            <a:pPr lvl="1"/>
            <a:r>
              <a:rPr lang="en-US" altLang="zh-TW" dirty="0"/>
              <a:t>column j: the starting point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539552" y="5733256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entry[1][3] = max{entry[0][3], entry[0][3+1]}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39552" y="2886844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For entry[</a:t>
            </a:r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en-US" altLang="zh-TW" dirty="0">
                <a:solidFill>
                  <a:srgbClr val="FF0000"/>
                </a:solidFill>
              </a:rPr>
              <a:t>][j] with </a:t>
            </a:r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en-US" altLang="zh-TW" dirty="0">
                <a:solidFill>
                  <a:srgbClr val="FF0000"/>
                </a:solidFill>
              </a:rPr>
              <a:t>&gt;0, we define mid = 2</a:t>
            </a:r>
            <a:r>
              <a:rPr lang="en-US" altLang="zh-TW" baseline="30000" dirty="0">
                <a:solidFill>
                  <a:srgbClr val="FF0000"/>
                </a:solidFill>
              </a:rPr>
              <a:t>i-1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4499992" y="1556792"/>
            <a:ext cx="4248472" cy="1656184"/>
          </a:xfrm>
          <a:prstGeom prst="ellipse">
            <a:avLst/>
          </a:prstGeom>
          <a:solidFill>
            <a:srgbClr val="FFFF00">
              <a:alpha val="22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004048" y="2060848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entry[</a:t>
            </a:r>
            <a:r>
              <a:rPr lang="en-US" altLang="zh-TW" sz="1600" dirty="0" err="1"/>
              <a:t>i</a:t>
            </a:r>
            <a:r>
              <a:rPr lang="en-US" altLang="zh-TW" sz="1600" dirty="0"/>
              <a:t>][j] = </a:t>
            </a:r>
          </a:p>
          <a:p>
            <a:r>
              <a:rPr lang="en-US" altLang="zh-TW" sz="1600" dirty="0"/>
              <a:t>max {entry[i-1][j], entry[i-1][</a:t>
            </a:r>
            <a:r>
              <a:rPr lang="en-US" altLang="zh-TW" sz="1600" dirty="0" err="1"/>
              <a:t>j+mid</a:t>
            </a:r>
            <a:r>
              <a:rPr lang="en-US" altLang="zh-TW" sz="1600" dirty="0"/>
              <a:t>]}</a:t>
            </a:r>
            <a:endParaRPr lang="zh-TW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3491880" y="4182988"/>
            <a:ext cx="1493118" cy="360040"/>
          </a:xfrm>
          <a:prstGeom prst="rect">
            <a:avLst/>
          </a:prstGeom>
          <a:solidFill>
            <a:schemeClr val="tx2">
              <a:lumMod val="60000"/>
              <a:lumOff val="40000"/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3497213" y="3808090"/>
            <a:ext cx="739130" cy="360040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4245868" y="3808090"/>
            <a:ext cx="739130" cy="360040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035527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Sparse Table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403648" y="3429000"/>
          <a:ext cx="6336702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4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(2)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2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(4)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3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(5)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(1)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5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(-5)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6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(8)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7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(11)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8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(6)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-5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0768"/>
          </a:xfrm>
        </p:spPr>
        <p:txBody>
          <a:bodyPr/>
          <a:lstStyle/>
          <a:p>
            <a:r>
              <a:rPr lang="en-US" altLang="zh-TW" dirty="0"/>
              <a:t>Sparse Table</a:t>
            </a:r>
          </a:p>
          <a:p>
            <a:pPr lvl="1"/>
            <a:r>
              <a:rPr lang="en-US" altLang="zh-TW" dirty="0"/>
              <a:t>row </a:t>
            </a:r>
            <a:r>
              <a:rPr lang="en-US" altLang="zh-TW" dirty="0" err="1"/>
              <a:t>i</a:t>
            </a:r>
            <a:r>
              <a:rPr lang="en-US" altLang="zh-TW" dirty="0"/>
              <a:t>: the expanded size 2</a:t>
            </a:r>
            <a:r>
              <a:rPr lang="en-US" altLang="zh-TW" baseline="30000" dirty="0"/>
              <a:t>i</a:t>
            </a:r>
          </a:p>
          <a:p>
            <a:pPr lvl="1"/>
            <a:r>
              <a:rPr lang="en-US" altLang="zh-TW" dirty="0"/>
              <a:t>column j: the starting point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539552" y="5733256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entry[1][4] = max{entry[0][4], entry[0][4+1]}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39552" y="2886844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For entry[</a:t>
            </a:r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en-US" altLang="zh-TW" dirty="0">
                <a:solidFill>
                  <a:srgbClr val="FF0000"/>
                </a:solidFill>
              </a:rPr>
              <a:t>][j] with </a:t>
            </a:r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en-US" altLang="zh-TW" dirty="0">
                <a:solidFill>
                  <a:srgbClr val="FF0000"/>
                </a:solidFill>
              </a:rPr>
              <a:t>&gt;0, we define mid = 2</a:t>
            </a:r>
            <a:r>
              <a:rPr lang="en-US" altLang="zh-TW" baseline="30000" dirty="0">
                <a:solidFill>
                  <a:srgbClr val="FF0000"/>
                </a:solidFill>
              </a:rPr>
              <a:t>i-1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4499992" y="1556792"/>
            <a:ext cx="4248472" cy="1656184"/>
          </a:xfrm>
          <a:prstGeom prst="ellipse">
            <a:avLst/>
          </a:prstGeom>
          <a:solidFill>
            <a:srgbClr val="FFFF00">
              <a:alpha val="22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004048" y="2060848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entry[</a:t>
            </a:r>
            <a:r>
              <a:rPr lang="en-US" altLang="zh-TW" sz="1600" dirty="0" err="1"/>
              <a:t>i</a:t>
            </a:r>
            <a:r>
              <a:rPr lang="en-US" altLang="zh-TW" sz="1600" dirty="0"/>
              <a:t>][j] = </a:t>
            </a:r>
          </a:p>
          <a:p>
            <a:r>
              <a:rPr lang="en-US" altLang="zh-TW" sz="1600" dirty="0"/>
              <a:t>max {entry[i-1][j], entry[i-1][</a:t>
            </a:r>
            <a:r>
              <a:rPr lang="en-US" altLang="zh-TW" sz="1600" dirty="0" err="1"/>
              <a:t>j+mid</a:t>
            </a:r>
            <a:r>
              <a:rPr lang="en-US" altLang="zh-TW" sz="1600" dirty="0"/>
              <a:t>]}</a:t>
            </a:r>
            <a:endParaRPr lang="zh-TW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4192910" y="4182988"/>
            <a:ext cx="1493118" cy="360040"/>
          </a:xfrm>
          <a:prstGeom prst="rect">
            <a:avLst/>
          </a:prstGeom>
          <a:solidFill>
            <a:schemeClr val="tx2">
              <a:lumMod val="60000"/>
              <a:lumOff val="40000"/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4198243" y="3808090"/>
            <a:ext cx="739130" cy="360040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4946898" y="3808090"/>
            <a:ext cx="739130" cy="360040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814002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Sparse Table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403648" y="3429000"/>
          <a:ext cx="6336702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4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(2)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2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(4)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3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(5)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(1)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5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(-5)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6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(8)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7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(11)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8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(6)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-5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0768"/>
          </a:xfrm>
        </p:spPr>
        <p:txBody>
          <a:bodyPr/>
          <a:lstStyle/>
          <a:p>
            <a:r>
              <a:rPr lang="en-US" altLang="zh-TW" dirty="0"/>
              <a:t>Sparse Table</a:t>
            </a:r>
          </a:p>
          <a:p>
            <a:pPr lvl="1"/>
            <a:r>
              <a:rPr lang="en-US" altLang="zh-TW" dirty="0"/>
              <a:t>row </a:t>
            </a:r>
            <a:r>
              <a:rPr lang="en-US" altLang="zh-TW" dirty="0" err="1"/>
              <a:t>i</a:t>
            </a:r>
            <a:r>
              <a:rPr lang="en-US" altLang="zh-TW" dirty="0"/>
              <a:t>: the expanded size 2</a:t>
            </a:r>
            <a:r>
              <a:rPr lang="en-US" altLang="zh-TW" baseline="30000" dirty="0"/>
              <a:t>i</a:t>
            </a:r>
          </a:p>
          <a:p>
            <a:pPr lvl="1"/>
            <a:r>
              <a:rPr lang="en-US" altLang="zh-TW" dirty="0"/>
              <a:t>column j: the starting point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539552" y="5733256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entry[1][5] = max{entry[0][5], entry[0][5+1]}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39552" y="2886844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For entry[</a:t>
            </a:r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en-US" altLang="zh-TW" dirty="0">
                <a:solidFill>
                  <a:srgbClr val="FF0000"/>
                </a:solidFill>
              </a:rPr>
              <a:t>][j] with </a:t>
            </a:r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en-US" altLang="zh-TW" dirty="0">
                <a:solidFill>
                  <a:srgbClr val="FF0000"/>
                </a:solidFill>
              </a:rPr>
              <a:t>&gt;0, we define mid = 2</a:t>
            </a:r>
            <a:r>
              <a:rPr lang="en-US" altLang="zh-TW" baseline="30000" dirty="0">
                <a:solidFill>
                  <a:srgbClr val="FF0000"/>
                </a:solidFill>
              </a:rPr>
              <a:t>i-1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4499992" y="1556792"/>
            <a:ext cx="4248472" cy="1656184"/>
          </a:xfrm>
          <a:prstGeom prst="ellipse">
            <a:avLst/>
          </a:prstGeom>
          <a:solidFill>
            <a:srgbClr val="FFFF00">
              <a:alpha val="22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004048" y="2060848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entry[</a:t>
            </a:r>
            <a:r>
              <a:rPr lang="en-US" altLang="zh-TW" sz="1600" dirty="0" err="1"/>
              <a:t>i</a:t>
            </a:r>
            <a:r>
              <a:rPr lang="en-US" altLang="zh-TW" sz="1600" dirty="0"/>
              <a:t>][j] = </a:t>
            </a:r>
          </a:p>
          <a:p>
            <a:r>
              <a:rPr lang="en-US" altLang="zh-TW" sz="1600" dirty="0"/>
              <a:t>max {entry[i-1][j], entry[i-1][</a:t>
            </a:r>
            <a:r>
              <a:rPr lang="en-US" altLang="zh-TW" sz="1600" dirty="0" err="1"/>
              <a:t>j+mid</a:t>
            </a:r>
            <a:r>
              <a:rPr lang="en-US" altLang="zh-TW" sz="1600" dirty="0"/>
              <a:t>]}</a:t>
            </a:r>
            <a:endParaRPr lang="zh-TW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4888607" y="4182988"/>
            <a:ext cx="1493118" cy="360040"/>
          </a:xfrm>
          <a:prstGeom prst="rect">
            <a:avLst/>
          </a:prstGeom>
          <a:solidFill>
            <a:schemeClr val="tx2">
              <a:lumMod val="60000"/>
              <a:lumOff val="40000"/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4893940" y="3808090"/>
            <a:ext cx="739130" cy="360040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5642595" y="3808090"/>
            <a:ext cx="739130" cy="360040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99522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837EB5-2680-4947-B93B-6CA9866C4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2E508C-DA18-F84E-8A28-B4C893929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Query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3B5FEC-D5FC-DC4C-80CD-4341A7377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Query a quantity in the given range of an 1D array</a:t>
            </a:r>
          </a:p>
          <a:p>
            <a:pPr lvl="1"/>
            <a:r>
              <a:rPr lang="en-US" dirty="0"/>
              <a:t>What is the minimum in A[</a:t>
            </a:r>
            <a:r>
              <a:rPr lang="en-US" dirty="0" err="1"/>
              <a:t>i</a:t>
            </a:r>
            <a:r>
              <a:rPr lang="en-US" dirty="0"/>
              <a:t>…j]?</a:t>
            </a:r>
          </a:p>
          <a:p>
            <a:pPr lvl="1"/>
            <a:r>
              <a:rPr lang="en-US" dirty="0"/>
              <a:t>What is the sum of A[</a:t>
            </a:r>
            <a:r>
              <a:rPr lang="en-US" dirty="0" err="1"/>
              <a:t>i</a:t>
            </a:r>
            <a:r>
              <a:rPr lang="en-US" dirty="0"/>
              <a:t>…j]?</a:t>
            </a:r>
          </a:p>
          <a:p>
            <a:r>
              <a:rPr lang="en-US" dirty="0"/>
              <a:t>Static array + Millions of queries</a:t>
            </a:r>
          </a:p>
          <a:p>
            <a:pPr lvl="1"/>
            <a:r>
              <a:rPr lang="en-US" dirty="0"/>
              <a:t>Totally N</a:t>
            </a:r>
            <a:r>
              <a:rPr lang="en-US" baseline="30000" dirty="0"/>
              <a:t>2</a:t>
            </a:r>
            <a:r>
              <a:rPr lang="en-US" dirty="0"/>
              <a:t> queries in an array of N elements</a:t>
            </a:r>
          </a:p>
          <a:p>
            <a:pPr lvl="1"/>
            <a:r>
              <a:rPr lang="en-US" dirty="0"/>
              <a:t>Q queries lead to O(N*Q) complexity</a:t>
            </a:r>
          </a:p>
          <a:p>
            <a:pPr lvl="2"/>
            <a:r>
              <a:rPr lang="en-US" dirty="0"/>
              <a:t>Simply scan the range per query</a:t>
            </a:r>
          </a:p>
          <a:p>
            <a:pPr lvl="2"/>
            <a:r>
              <a:rPr lang="en-US" dirty="0"/>
              <a:t>O(N) time per query</a:t>
            </a:r>
          </a:p>
          <a:p>
            <a:pPr lvl="2"/>
            <a:r>
              <a:rPr lang="en-US" dirty="0"/>
              <a:t>Can we do better?</a:t>
            </a:r>
          </a:p>
          <a:p>
            <a:r>
              <a:rPr lang="en-US" dirty="0"/>
              <a:t>Problem can extend to 2D, 3D, … ND cases</a:t>
            </a:r>
          </a:p>
        </p:txBody>
      </p:sp>
    </p:spTree>
    <p:extLst>
      <p:ext uri="{BB962C8B-B14F-4D97-AF65-F5344CB8AC3E}">
        <p14:creationId xmlns:p14="http://schemas.microsoft.com/office/powerpoint/2010/main" val="3013608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Sparse Table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403648" y="3429000"/>
          <a:ext cx="6336702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4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(2)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2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(4)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3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(5)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(1)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5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(-5)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6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(8)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7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(11)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8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(6)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-5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0768"/>
          </a:xfrm>
        </p:spPr>
        <p:txBody>
          <a:bodyPr/>
          <a:lstStyle/>
          <a:p>
            <a:r>
              <a:rPr lang="en-US" altLang="zh-TW" dirty="0"/>
              <a:t>Sparse Table</a:t>
            </a:r>
          </a:p>
          <a:p>
            <a:pPr lvl="1"/>
            <a:r>
              <a:rPr lang="en-US" altLang="zh-TW" dirty="0"/>
              <a:t>row </a:t>
            </a:r>
            <a:r>
              <a:rPr lang="en-US" altLang="zh-TW" dirty="0" err="1"/>
              <a:t>i</a:t>
            </a:r>
            <a:r>
              <a:rPr lang="en-US" altLang="zh-TW" dirty="0"/>
              <a:t>: the expanded size 2</a:t>
            </a:r>
            <a:r>
              <a:rPr lang="en-US" altLang="zh-TW" baseline="30000" dirty="0"/>
              <a:t>i</a:t>
            </a:r>
          </a:p>
          <a:p>
            <a:pPr lvl="1"/>
            <a:r>
              <a:rPr lang="en-US" altLang="zh-TW" dirty="0"/>
              <a:t>column j: the starting point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539552" y="5733256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entry[1][6] = max{entry[0][6], entry[0][6+1]}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39552" y="2886844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For entry[</a:t>
            </a:r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en-US" altLang="zh-TW" dirty="0">
                <a:solidFill>
                  <a:srgbClr val="FF0000"/>
                </a:solidFill>
              </a:rPr>
              <a:t>][j] with </a:t>
            </a:r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en-US" altLang="zh-TW" dirty="0">
                <a:solidFill>
                  <a:srgbClr val="FF0000"/>
                </a:solidFill>
              </a:rPr>
              <a:t>&gt;0, we define mid = 2</a:t>
            </a:r>
            <a:r>
              <a:rPr lang="en-US" altLang="zh-TW" baseline="30000" dirty="0">
                <a:solidFill>
                  <a:srgbClr val="FF0000"/>
                </a:solidFill>
              </a:rPr>
              <a:t>i-1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4499992" y="1556792"/>
            <a:ext cx="4248472" cy="1656184"/>
          </a:xfrm>
          <a:prstGeom prst="ellipse">
            <a:avLst/>
          </a:prstGeom>
          <a:solidFill>
            <a:srgbClr val="FFFF00">
              <a:alpha val="22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004048" y="2060848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entry[</a:t>
            </a:r>
            <a:r>
              <a:rPr lang="en-US" altLang="zh-TW" sz="1600" dirty="0" err="1"/>
              <a:t>i</a:t>
            </a:r>
            <a:r>
              <a:rPr lang="en-US" altLang="zh-TW" sz="1600" dirty="0"/>
              <a:t>][j] = </a:t>
            </a:r>
          </a:p>
          <a:p>
            <a:r>
              <a:rPr lang="en-US" altLang="zh-TW" sz="1600" dirty="0"/>
              <a:t>max {entry[i-1][j], entry[i-1][</a:t>
            </a:r>
            <a:r>
              <a:rPr lang="en-US" altLang="zh-TW" sz="1600" dirty="0" err="1"/>
              <a:t>j+mid</a:t>
            </a:r>
            <a:r>
              <a:rPr lang="en-US" altLang="zh-TW" sz="1600" dirty="0"/>
              <a:t>]}</a:t>
            </a:r>
            <a:endParaRPr lang="zh-TW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5599162" y="4182988"/>
            <a:ext cx="1493118" cy="360040"/>
          </a:xfrm>
          <a:prstGeom prst="rect">
            <a:avLst/>
          </a:prstGeom>
          <a:solidFill>
            <a:schemeClr val="tx2">
              <a:lumMod val="60000"/>
              <a:lumOff val="40000"/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5604495" y="3808090"/>
            <a:ext cx="739130" cy="360040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6353150" y="3808090"/>
            <a:ext cx="739130" cy="360040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142267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Sparse Table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403648" y="3429000"/>
          <a:ext cx="6336702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4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(2)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2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(4)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3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(5)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(1)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5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(-5)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6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(8)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7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(11)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8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(6)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-5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0768"/>
          </a:xfrm>
        </p:spPr>
        <p:txBody>
          <a:bodyPr/>
          <a:lstStyle/>
          <a:p>
            <a:r>
              <a:rPr lang="en-US" altLang="zh-TW" dirty="0"/>
              <a:t>Sparse Table</a:t>
            </a:r>
          </a:p>
          <a:p>
            <a:pPr lvl="1"/>
            <a:r>
              <a:rPr lang="en-US" altLang="zh-TW" dirty="0"/>
              <a:t>row </a:t>
            </a:r>
            <a:r>
              <a:rPr lang="en-US" altLang="zh-TW" dirty="0" err="1"/>
              <a:t>i</a:t>
            </a:r>
            <a:r>
              <a:rPr lang="en-US" altLang="zh-TW" dirty="0"/>
              <a:t>: the expanded size 2</a:t>
            </a:r>
            <a:r>
              <a:rPr lang="en-US" altLang="zh-TW" baseline="30000" dirty="0"/>
              <a:t>i</a:t>
            </a:r>
          </a:p>
          <a:p>
            <a:pPr lvl="1"/>
            <a:r>
              <a:rPr lang="en-US" altLang="zh-TW" dirty="0"/>
              <a:t>column j: the starting point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539552" y="5733256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…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39552" y="2886844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For entry[</a:t>
            </a:r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en-US" altLang="zh-TW" dirty="0">
                <a:solidFill>
                  <a:srgbClr val="FF0000"/>
                </a:solidFill>
              </a:rPr>
              <a:t>][j] with </a:t>
            </a:r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en-US" altLang="zh-TW" dirty="0">
                <a:solidFill>
                  <a:srgbClr val="FF0000"/>
                </a:solidFill>
              </a:rPr>
              <a:t>&gt;0, we define mid = 2</a:t>
            </a:r>
            <a:r>
              <a:rPr lang="en-US" altLang="zh-TW" baseline="30000" dirty="0">
                <a:solidFill>
                  <a:srgbClr val="FF0000"/>
                </a:solidFill>
              </a:rPr>
              <a:t>i-1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4499992" y="1556792"/>
            <a:ext cx="4248472" cy="1656184"/>
          </a:xfrm>
          <a:prstGeom prst="ellipse">
            <a:avLst/>
          </a:prstGeom>
          <a:solidFill>
            <a:srgbClr val="FFFF00">
              <a:alpha val="22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004048" y="2060848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entry[</a:t>
            </a:r>
            <a:r>
              <a:rPr lang="en-US" altLang="zh-TW" sz="1600" dirty="0" err="1"/>
              <a:t>i</a:t>
            </a:r>
            <a:r>
              <a:rPr lang="en-US" altLang="zh-TW" sz="1600" dirty="0"/>
              <a:t>][j] = </a:t>
            </a:r>
          </a:p>
          <a:p>
            <a:r>
              <a:rPr lang="en-US" altLang="zh-TW" sz="1600" dirty="0"/>
              <a:t>max {entry[i-1][j], entry[i-1][</a:t>
            </a:r>
            <a:r>
              <a:rPr lang="en-US" altLang="zh-TW" sz="1600" dirty="0" err="1"/>
              <a:t>j+mid</a:t>
            </a:r>
            <a:r>
              <a:rPr lang="en-US" altLang="zh-TW" sz="1600" dirty="0"/>
              <a:t>]}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42454898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Sparse Table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403648" y="3429000"/>
          <a:ext cx="6336702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4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(2)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2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(4)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3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(5)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(1)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5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(-5)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6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(8)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7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(11)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8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(6)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-5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0768"/>
          </a:xfrm>
        </p:spPr>
        <p:txBody>
          <a:bodyPr/>
          <a:lstStyle/>
          <a:p>
            <a:r>
              <a:rPr lang="en-US" altLang="zh-TW" dirty="0"/>
              <a:t>Sparse Table</a:t>
            </a:r>
          </a:p>
          <a:p>
            <a:pPr lvl="1"/>
            <a:r>
              <a:rPr lang="en-US" altLang="zh-TW" dirty="0"/>
              <a:t>row </a:t>
            </a:r>
            <a:r>
              <a:rPr lang="en-US" altLang="zh-TW" dirty="0" err="1"/>
              <a:t>i</a:t>
            </a:r>
            <a:r>
              <a:rPr lang="en-US" altLang="zh-TW" dirty="0"/>
              <a:t>: the expanded size 2</a:t>
            </a:r>
            <a:r>
              <a:rPr lang="en-US" altLang="zh-TW" baseline="30000" dirty="0"/>
              <a:t>i</a:t>
            </a:r>
          </a:p>
          <a:p>
            <a:pPr lvl="1"/>
            <a:r>
              <a:rPr lang="en-US" altLang="zh-TW" dirty="0"/>
              <a:t>column j: the starting point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539552" y="5733256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entry[2][1] = max{entry[1][1], entry[1][1+2]}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39552" y="2886844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For entry[</a:t>
            </a:r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en-US" altLang="zh-TW" dirty="0">
                <a:solidFill>
                  <a:srgbClr val="FF0000"/>
                </a:solidFill>
              </a:rPr>
              <a:t>][j] with </a:t>
            </a:r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en-US" altLang="zh-TW" dirty="0">
                <a:solidFill>
                  <a:srgbClr val="FF0000"/>
                </a:solidFill>
              </a:rPr>
              <a:t>&gt;0, we define mid = 2</a:t>
            </a:r>
            <a:r>
              <a:rPr lang="en-US" altLang="zh-TW" baseline="30000" dirty="0">
                <a:solidFill>
                  <a:srgbClr val="FF0000"/>
                </a:solidFill>
              </a:rPr>
              <a:t>i-1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4499992" y="1556792"/>
            <a:ext cx="4248472" cy="1656184"/>
          </a:xfrm>
          <a:prstGeom prst="ellipse">
            <a:avLst/>
          </a:prstGeom>
          <a:solidFill>
            <a:srgbClr val="FFFF00">
              <a:alpha val="22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004048" y="2060848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entry[</a:t>
            </a:r>
            <a:r>
              <a:rPr lang="en-US" altLang="zh-TW" sz="1600" dirty="0" err="1"/>
              <a:t>i</a:t>
            </a:r>
            <a:r>
              <a:rPr lang="en-US" altLang="zh-TW" sz="1600" dirty="0"/>
              <a:t>][j] = </a:t>
            </a:r>
          </a:p>
          <a:p>
            <a:r>
              <a:rPr lang="en-US" altLang="zh-TW" sz="1600" dirty="0"/>
              <a:t>max {entry[i-1][j], entry[i-1][</a:t>
            </a:r>
            <a:r>
              <a:rPr lang="en-US" altLang="zh-TW" sz="1600" dirty="0" err="1"/>
              <a:t>j+mid</a:t>
            </a:r>
            <a:r>
              <a:rPr lang="en-US" altLang="zh-TW" sz="1600" dirty="0"/>
              <a:t>]}</a:t>
            </a:r>
            <a:endParaRPr lang="zh-TW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2114202" y="4552553"/>
            <a:ext cx="2817837" cy="360040"/>
          </a:xfrm>
          <a:prstGeom prst="rect">
            <a:avLst/>
          </a:prstGeom>
          <a:solidFill>
            <a:schemeClr val="tx2">
              <a:lumMod val="60000"/>
              <a:lumOff val="40000"/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9006992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Sparse Table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403648" y="3429000"/>
          <a:ext cx="6336702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4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(2)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2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(4)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3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(5)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(1)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5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(-5)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6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(8)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7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(11)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8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(6)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-5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0768"/>
          </a:xfrm>
        </p:spPr>
        <p:txBody>
          <a:bodyPr/>
          <a:lstStyle/>
          <a:p>
            <a:r>
              <a:rPr lang="en-US" altLang="zh-TW" dirty="0"/>
              <a:t>Sparse Table</a:t>
            </a:r>
          </a:p>
          <a:p>
            <a:pPr lvl="1"/>
            <a:r>
              <a:rPr lang="en-US" altLang="zh-TW" dirty="0"/>
              <a:t>row </a:t>
            </a:r>
            <a:r>
              <a:rPr lang="en-US" altLang="zh-TW" dirty="0" err="1"/>
              <a:t>i</a:t>
            </a:r>
            <a:r>
              <a:rPr lang="en-US" altLang="zh-TW" dirty="0"/>
              <a:t>: the expanded size 2</a:t>
            </a:r>
            <a:r>
              <a:rPr lang="en-US" altLang="zh-TW" baseline="30000" dirty="0"/>
              <a:t>i</a:t>
            </a:r>
          </a:p>
          <a:p>
            <a:pPr lvl="1"/>
            <a:r>
              <a:rPr lang="en-US" altLang="zh-TW" dirty="0"/>
              <a:t>column j: the starting point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539552" y="5733256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entry[2][1] = max{entry[1][1], entry[1][1+2]}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39552" y="2886844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For entry[</a:t>
            </a:r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en-US" altLang="zh-TW" dirty="0">
                <a:solidFill>
                  <a:srgbClr val="FF0000"/>
                </a:solidFill>
              </a:rPr>
              <a:t>][j] with </a:t>
            </a:r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en-US" altLang="zh-TW" dirty="0">
                <a:solidFill>
                  <a:srgbClr val="FF0000"/>
                </a:solidFill>
              </a:rPr>
              <a:t>&gt;0, we define mid = 2</a:t>
            </a:r>
            <a:r>
              <a:rPr lang="en-US" altLang="zh-TW" baseline="30000" dirty="0">
                <a:solidFill>
                  <a:srgbClr val="FF0000"/>
                </a:solidFill>
              </a:rPr>
              <a:t>i-1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4499992" y="1556792"/>
            <a:ext cx="4248472" cy="1656184"/>
          </a:xfrm>
          <a:prstGeom prst="ellipse">
            <a:avLst/>
          </a:prstGeom>
          <a:solidFill>
            <a:srgbClr val="FFFF00">
              <a:alpha val="22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004048" y="2060848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entry[</a:t>
            </a:r>
            <a:r>
              <a:rPr lang="en-US" altLang="zh-TW" sz="1600" dirty="0" err="1"/>
              <a:t>i</a:t>
            </a:r>
            <a:r>
              <a:rPr lang="en-US" altLang="zh-TW" sz="1600" dirty="0"/>
              <a:t>][j] = </a:t>
            </a:r>
          </a:p>
          <a:p>
            <a:r>
              <a:rPr lang="en-US" altLang="zh-TW" sz="1600" dirty="0"/>
              <a:t>max {entry[i-1][j], entry[i-1][</a:t>
            </a:r>
            <a:r>
              <a:rPr lang="en-US" altLang="zh-TW" sz="1600" dirty="0" err="1"/>
              <a:t>j+mid</a:t>
            </a:r>
            <a:r>
              <a:rPr lang="en-US" altLang="zh-TW" sz="1600" dirty="0"/>
              <a:t>]}</a:t>
            </a:r>
            <a:endParaRPr lang="zh-TW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2114202" y="4552553"/>
            <a:ext cx="2817837" cy="360040"/>
          </a:xfrm>
          <a:prstGeom prst="rect">
            <a:avLst/>
          </a:prstGeom>
          <a:solidFill>
            <a:schemeClr val="tx2">
              <a:lumMod val="60000"/>
              <a:lumOff val="40000"/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2119536" y="4177655"/>
            <a:ext cx="678165" cy="360040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3520455" y="4177655"/>
            <a:ext cx="678165" cy="360040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75106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Sparse Table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403648" y="3429000"/>
          <a:ext cx="6336702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4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(2)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2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(4)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3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(5)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(1)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5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(-5)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6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(8)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7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(11)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8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(6)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-5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0768"/>
          </a:xfrm>
        </p:spPr>
        <p:txBody>
          <a:bodyPr/>
          <a:lstStyle/>
          <a:p>
            <a:r>
              <a:rPr lang="en-US" altLang="zh-TW" dirty="0"/>
              <a:t>Sparse Table</a:t>
            </a:r>
          </a:p>
          <a:p>
            <a:pPr lvl="1"/>
            <a:r>
              <a:rPr lang="en-US" altLang="zh-TW" dirty="0"/>
              <a:t>row </a:t>
            </a:r>
            <a:r>
              <a:rPr lang="en-US" altLang="zh-TW" dirty="0" err="1"/>
              <a:t>i</a:t>
            </a:r>
            <a:r>
              <a:rPr lang="en-US" altLang="zh-TW" dirty="0"/>
              <a:t>: the expanded size 2</a:t>
            </a:r>
            <a:r>
              <a:rPr lang="en-US" altLang="zh-TW" baseline="30000" dirty="0"/>
              <a:t>i</a:t>
            </a:r>
          </a:p>
          <a:p>
            <a:pPr lvl="1"/>
            <a:r>
              <a:rPr lang="en-US" altLang="zh-TW" dirty="0"/>
              <a:t>column j: the starting point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539552" y="5733256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entry[2][2] = max{entry[1][2], entry[1][2+2]}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39552" y="2886844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For entry[</a:t>
            </a:r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en-US" altLang="zh-TW" dirty="0">
                <a:solidFill>
                  <a:srgbClr val="FF0000"/>
                </a:solidFill>
              </a:rPr>
              <a:t>][j] with </a:t>
            </a:r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en-US" altLang="zh-TW" dirty="0">
                <a:solidFill>
                  <a:srgbClr val="FF0000"/>
                </a:solidFill>
              </a:rPr>
              <a:t>&gt;0, we define mid = 2</a:t>
            </a:r>
            <a:r>
              <a:rPr lang="en-US" altLang="zh-TW" baseline="30000" dirty="0">
                <a:solidFill>
                  <a:srgbClr val="FF0000"/>
                </a:solidFill>
              </a:rPr>
              <a:t>i-1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4499992" y="1556792"/>
            <a:ext cx="4248472" cy="1656184"/>
          </a:xfrm>
          <a:prstGeom prst="ellipse">
            <a:avLst/>
          </a:prstGeom>
          <a:solidFill>
            <a:srgbClr val="FFFF00">
              <a:alpha val="22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004048" y="2060848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entry[</a:t>
            </a:r>
            <a:r>
              <a:rPr lang="en-US" altLang="zh-TW" sz="1600" dirty="0" err="1"/>
              <a:t>i</a:t>
            </a:r>
            <a:r>
              <a:rPr lang="en-US" altLang="zh-TW" sz="1600" dirty="0"/>
              <a:t>][j] = </a:t>
            </a:r>
          </a:p>
          <a:p>
            <a:r>
              <a:rPr lang="en-US" altLang="zh-TW" sz="1600" dirty="0"/>
              <a:t>max {entry[i-1][j], entry[i-1][</a:t>
            </a:r>
            <a:r>
              <a:rPr lang="en-US" altLang="zh-TW" sz="1600" dirty="0" err="1"/>
              <a:t>j+mid</a:t>
            </a:r>
            <a:r>
              <a:rPr lang="en-US" altLang="zh-TW" sz="1600" dirty="0"/>
              <a:t>]}</a:t>
            </a:r>
            <a:endParaRPr lang="zh-TW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2805707" y="4552553"/>
            <a:ext cx="2817837" cy="360040"/>
          </a:xfrm>
          <a:prstGeom prst="rect">
            <a:avLst/>
          </a:prstGeom>
          <a:solidFill>
            <a:schemeClr val="tx2">
              <a:lumMod val="60000"/>
              <a:lumOff val="40000"/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2839616" y="4177655"/>
            <a:ext cx="672649" cy="360040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4211960" y="4177655"/>
            <a:ext cx="736273" cy="360040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7814345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Sparse Table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403648" y="3429000"/>
          <a:ext cx="6336702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4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(2)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2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(4)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3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(5)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(1)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5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(-5)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6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(8)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7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(11)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8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(6)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-5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0768"/>
          </a:xfrm>
        </p:spPr>
        <p:txBody>
          <a:bodyPr/>
          <a:lstStyle/>
          <a:p>
            <a:r>
              <a:rPr lang="en-US" altLang="zh-TW" dirty="0"/>
              <a:t>Sparse Table</a:t>
            </a:r>
          </a:p>
          <a:p>
            <a:pPr lvl="1"/>
            <a:r>
              <a:rPr lang="en-US" altLang="zh-TW" dirty="0"/>
              <a:t>row </a:t>
            </a:r>
            <a:r>
              <a:rPr lang="en-US" altLang="zh-TW" dirty="0" err="1"/>
              <a:t>i</a:t>
            </a:r>
            <a:r>
              <a:rPr lang="en-US" altLang="zh-TW" dirty="0"/>
              <a:t>: the expanded size 2</a:t>
            </a:r>
            <a:r>
              <a:rPr lang="en-US" altLang="zh-TW" baseline="30000" dirty="0"/>
              <a:t>i</a:t>
            </a:r>
          </a:p>
          <a:p>
            <a:pPr lvl="1"/>
            <a:r>
              <a:rPr lang="en-US" altLang="zh-TW" dirty="0"/>
              <a:t>column j: the starting point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539552" y="5733256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entry[2][3] = max{entry[1][3], entry[1][3+2]}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39552" y="2886844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For entry[</a:t>
            </a:r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en-US" altLang="zh-TW" dirty="0">
                <a:solidFill>
                  <a:srgbClr val="FF0000"/>
                </a:solidFill>
              </a:rPr>
              <a:t>][j] with </a:t>
            </a:r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en-US" altLang="zh-TW" dirty="0">
                <a:solidFill>
                  <a:srgbClr val="FF0000"/>
                </a:solidFill>
              </a:rPr>
              <a:t>&gt;0, we define mid = 2</a:t>
            </a:r>
            <a:r>
              <a:rPr lang="en-US" altLang="zh-TW" baseline="30000" dirty="0">
                <a:solidFill>
                  <a:srgbClr val="FF0000"/>
                </a:solidFill>
              </a:rPr>
              <a:t>i-1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4499992" y="1556792"/>
            <a:ext cx="4248472" cy="1656184"/>
          </a:xfrm>
          <a:prstGeom prst="ellipse">
            <a:avLst/>
          </a:prstGeom>
          <a:solidFill>
            <a:srgbClr val="FFFF00">
              <a:alpha val="22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004048" y="2060848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entry[</a:t>
            </a:r>
            <a:r>
              <a:rPr lang="en-US" altLang="zh-TW" sz="1600" dirty="0" err="1"/>
              <a:t>i</a:t>
            </a:r>
            <a:r>
              <a:rPr lang="en-US" altLang="zh-TW" sz="1600" dirty="0"/>
              <a:t>][j] = </a:t>
            </a:r>
          </a:p>
          <a:p>
            <a:r>
              <a:rPr lang="en-US" altLang="zh-TW" sz="1600" dirty="0"/>
              <a:t>max {entry[i-1][j], entry[i-1][</a:t>
            </a:r>
            <a:r>
              <a:rPr lang="en-US" altLang="zh-TW" sz="1600" dirty="0" err="1"/>
              <a:t>j+mid</a:t>
            </a:r>
            <a:r>
              <a:rPr lang="en-US" altLang="zh-TW" sz="1600" dirty="0"/>
              <a:t>]}</a:t>
            </a:r>
            <a:endParaRPr lang="zh-TW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3535312" y="4552553"/>
            <a:ext cx="2817837" cy="360040"/>
          </a:xfrm>
          <a:prstGeom prst="rect">
            <a:avLst/>
          </a:prstGeom>
          <a:solidFill>
            <a:schemeClr val="tx2">
              <a:lumMod val="60000"/>
              <a:lumOff val="40000"/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3540646" y="4177655"/>
            <a:ext cx="661790" cy="360040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4941566" y="4176080"/>
            <a:ext cx="661790" cy="360040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6753556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Sparse Table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403648" y="3429000"/>
          <a:ext cx="6336702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4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(2)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2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(4)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3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(5)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(1)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5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(-5)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6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(8)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7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(11)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8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(6)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-5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0768"/>
          </a:xfrm>
        </p:spPr>
        <p:txBody>
          <a:bodyPr/>
          <a:lstStyle/>
          <a:p>
            <a:r>
              <a:rPr lang="en-US" altLang="zh-TW" dirty="0"/>
              <a:t>Sparse Table</a:t>
            </a:r>
          </a:p>
          <a:p>
            <a:pPr lvl="1"/>
            <a:r>
              <a:rPr lang="en-US" altLang="zh-TW" dirty="0"/>
              <a:t>row </a:t>
            </a:r>
            <a:r>
              <a:rPr lang="en-US" altLang="zh-TW" dirty="0" err="1"/>
              <a:t>i</a:t>
            </a:r>
            <a:r>
              <a:rPr lang="en-US" altLang="zh-TW" dirty="0"/>
              <a:t>: the expanded size 2</a:t>
            </a:r>
            <a:r>
              <a:rPr lang="en-US" altLang="zh-TW" baseline="30000" dirty="0"/>
              <a:t>i</a:t>
            </a:r>
          </a:p>
          <a:p>
            <a:pPr lvl="1"/>
            <a:r>
              <a:rPr lang="en-US" altLang="zh-TW" dirty="0"/>
              <a:t>column j: the starting point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539552" y="5733256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entry[2][4] = max{entry[1][4], entry[1][4+2]}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39552" y="2886844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For entry[</a:t>
            </a:r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en-US" altLang="zh-TW" dirty="0">
                <a:solidFill>
                  <a:srgbClr val="FF0000"/>
                </a:solidFill>
              </a:rPr>
              <a:t>][j] with </a:t>
            </a:r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en-US" altLang="zh-TW" dirty="0">
                <a:solidFill>
                  <a:srgbClr val="FF0000"/>
                </a:solidFill>
              </a:rPr>
              <a:t>&gt;0, we define mid = 2</a:t>
            </a:r>
            <a:r>
              <a:rPr lang="en-US" altLang="zh-TW" baseline="30000" dirty="0">
                <a:solidFill>
                  <a:srgbClr val="FF0000"/>
                </a:solidFill>
              </a:rPr>
              <a:t>i-1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4499992" y="1556792"/>
            <a:ext cx="4248472" cy="1656184"/>
          </a:xfrm>
          <a:prstGeom prst="ellipse">
            <a:avLst/>
          </a:prstGeom>
          <a:solidFill>
            <a:srgbClr val="FFFF00">
              <a:alpha val="22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004048" y="2060848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entry[</a:t>
            </a:r>
            <a:r>
              <a:rPr lang="en-US" altLang="zh-TW" sz="1600" dirty="0" err="1"/>
              <a:t>i</a:t>
            </a:r>
            <a:r>
              <a:rPr lang="en-US" altLang="zh-TW" sz="1600" dirty="0"/>
              <a:t>][j] = </a:t>
            </a:r>
          </a:p>
          <a:p>
            <a:r>
              <a:rPr lang="en-US" altLang="zh-TW" sz="1600" dirty="0"/>
              <a:t>max {entry[i-1][j], entry[i-1][</a:t>
            </a:r>
            <a:r>
              <a:rPr lang="en-US" altLang="zh-TW" sz="1600" dirty="0" err="1"/>
              <a:t>j+mid</a:t>
            </a:r>
            <a:r>
              <a:rPr lang="en-US" altLang="zh-TW" sz="1600" dirty="0"/>
              <a:t>]}</a:t>
            </a:r>
            <a:endParaRPr lang="zh-TW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4932040" y="4552553"/>
            <a:ext cx="2817837" cy="360040"/>
          </a:xfrm>
          <a:prstGeom prst="rect">
            <a:avLst/>
          </a:prstGeom>
          <a:solidFill>
            <a:schemeClr val="tx2">
              <a:lumMod val="60000"/>
              <a:lumOff val="40000"/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4937374" y="4177655"/>
            <a:ext cx="700417" cy="360040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6338293" y="4177655"/>
            <a:ext cx="700417" cy="360040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927193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Sparse Table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403648" y="3429000"/>
          <a:ext cx="6336702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4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(2)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2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(4)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3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(5)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(1)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5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(-5)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6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(8)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7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(11)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8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(6)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-5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0768"/>
          </a:xfrm>
        </p:spPr>
        <p:txBody>
          <a:bodyPr/>
          <a:lstStyle/>
          <a:p>
            <a:r>
              <a:rPr lang="en-US" altLang="zh-TW" dirty="0"/>
              <a:t>Sparse Table</a:t>
            </a:r>
          </a:p>
          <a:p>
            <a:pPr lvl="1"/>
            <a:r>
              <a:rPr lang="en-US" altLang="zh-TW" dirty="0"/>
              <a:t>row </a:t>
            </a:r>
            <a:r>
              <a:rPr lang="en-US" altLang="zh-TW" dirty="0" err="1"/>
              <a:t>i</a:t>
            </a:r>
            <a:r>
              <a:rPr lang="en-US" altLang="zh-TW" dirty="0"/>
              <a:t>: the expanded size 2</a:t>
            </a:r>
            <a:r>
              <a:rPr lang="en-US" altLang="zh-TW" baseline="30000" dirty="0"/>
              <a:t>i</a:t>
            </a:r>
          </a:p>
          <a:p>
            <a:pPr lvl="1"/>
            <a:r>
              <a:rPr lang="en-US" altLang="zh-TW" dirty="0"/>
              <a:t>column j: the starting point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539552" y="5733256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…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39552" y="2886844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For entry[</a:t>
            </a:r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en-US" altLang="zh-TW" dirty="0">
                <a:solidFill>
                  <a:srgbClr val="FF0000"/>
                </a:solidFill>
              </a:rPr>
              <a:t>][j] with </a:t>
            </a:r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en-US" altLang="zh-TW" dirty="0">
                <a:solidFill>
                  <a:srgbClr val="FF0000"/>
                </a:solidFill>
              </a:rPr>
              <a:t>&gt;0, we define mid = 2</a:t>
            </a:r>
            <a:r>
              <a:rPr lang="en-US" altLang="zh-TW" baseline="30000" dirty="0">
                <a:solidFill>
                  <a:srgbClr val="FF0000"/>
                </a:solidFill>
              </a:rPr>
              <a:t>i-1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4499992" y="1556792"/>
            <a:ext cx="4248472" cy="1656184"/>
          </a:xfrm>
          <a:prstGeom prst="ellipse">
            <a:avLst/>
          </a:prstGeom>
          <a:solidFill>
            <a:srgbClr val="FFFF00">
              <a:alpha val="22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004048" y="2060848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entry[</a:t>
            </a:r>
            <a:r>
              <a:rPr lang="en-US" altLang="zh-TW" sz="1600" dirty="0" err="1"/>
              <a:t>i</a:t>
            </a:r>
            <a:r>
              <a:rPr lang="en-US" altLang="zh-TW" sz="1600" dirty="0"/>
              <a:t>][j] = </a:t>
            </a:r>
          </a:p>
          <a:p>
            <a:r>
              <a:rPr lang="en-US" altLang="zh-TW" sz="1600" dirty="0"/>
              <a:t>max {entry[i-1][j], entry[i-1][</a:t>
            </a:r>
            <a:r>
              <a:rPr lang="en-US" altLang="zh-TW" sz="1600" dirty="0" err="1"/>
              <a:t>j+mid</a:t>
            </a:r>
            <a:r>
              <a:rPr lang="en-US" altLang="zh-TW" sz="1600" dirty="0"/>
              <a:t>]}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55537783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Sparse Table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403648" y="3429000"/>
          <a:ext cx="6336702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4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(2)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2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(4)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3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(5)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(1)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5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(-5)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6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(8)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7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(11)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8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(6)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-5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0768"/>
          </a:xfrm>
        </p:spPr>
        <p:txBody>
          <a:bodyPr/>
          <a:lstStyle/>
          <a:p>
            <a:r>
              <a:rPr lang="en-US" altLang="zh-TW" dirty="0"/>
              <a:t>Sparse Table</a:t>
            </a:r>
          </a:p>
          <a:p>
            <a:pPr lvl="1"/>
            <a:r>
              <a:rPr lang="en-US" altLang="zh-TW" dirty="0"/>
              <a:t>row </a:t>
            </a:r>
            <a:r>
              <a:rPr lang="en-US" altLang="zh-TW" dirty="0" err="1"/>
              <a:t>i</a:t>
            </a:r>
            <a:r>
              <a:rPr lang="en-US" altLang="zh-TW" dirty="0"/>
              <a:t>: the expanded size 2</a:t>
            </a:r>
            <a:r>
              <a:rPr lang="en-US" altLang="zh-TW" baseline="30000" dirty="0"/>
              <a:t>i</a:t>
            </a:r>
          </a:p>
          <a:p>
            <a:pPr lvl="1"/>
            <a:r>
              <a:rPr lang="en-US" altLang="zh-TW" dirty="0"/>
              <a:t>column j: the starting point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539552" y="5733256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entry[3][1] = max{entry[2][1], entry[2][1+4]}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39552" y="2886844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For entry[</a:t>
            </a:r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en-US" altLang="zh-TW" dirty="0">
                <a:solidFill>
                  <a:srgbClr val="FF0000"/>
                </a:solidFill>
              </a:rPr>
              <a:t>][j] with </a:t>
            </a:r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en-US" altLang="zh-TW" dirty="0">
                <a:solidFill>
                  <a:srgbClr val="FF0000"/>
                </a:solidFill>
              </a:rPr>
              <a:t>&gt;0, we define mid = 2</a:t>
            </a:r>
            <a:r>
              <a:rPr lang="en-US" altLang="zh-TW" baseline="30000" dirty="0">
                <a:solidFill>
                  <a:srgbClr val="FF0000"/>
                </a:solidFill>
              </a:rPr>
              <a:t>i-1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4499992" y="1556792"/>
            <a:ext cx="4248472" cy="1656184"/>
          </a:xfrm>
          <a:prstGeom prst="ellipse">
            <a:avLst/>
          </a:prstGeom>
          <a:solidFill>
            <a:srgbClr val="FFFF00">
              <a:alpha val="22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004048" y="2060848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entry[</a:t>
            </a:r>
            <a:r>
              <a:rPr lang="en-US" altLang="zh-TW" sz="1600" dirty="0" err="1"/>
              <a:t>i</a:t>
            </a:r>
            <a:r>
              <a:rPr lang="en-US" altLang="zh-TW" sz="1600" dirty="0"/>
              <a:t>][j] = </a:t>
            </a:r>
          </a:p>
          <a:p>
            <a:r>
              <a:rPr lang="en-US" altLang="zh-TW" sz="1600" dirty="0"/>
              <a:t>max {entry[i-1][j], entry[i-1][</a:t>
            </a:r>
            <a:r>
              <a:rPr lang="en-US" altLang="zh-TW" sz="1600" dirty="0" err="1"/>
              <a:t>j+mid</a:t>
            </a:r>
            <a:r>
              <a:rPr lang="en-US" altLang="zh-TW" sz="1600" dirty="0"/>
              <a:t>]}</a:t>
            </a:r>
            <a:endParaRPr lang="zh-TW" altLang="en-US" sz="1600" dirty="0"/>
          </a:p>
        </p:txBody>
      </p:sp>
      <p:sp>
        <p:nvSpPr>
          <p:cNvPr id="16" name="矩形 15"/>
          <p:cNvSpPr/>
          <p:nvPr/>
        </p:nvSpPr>
        <p:spPr>
          <a:xfrm>
            <a:off x="2108870" y="4941168"/>
            <a:ext cx="5635674" cy="360040"/>
          </a:xfrm>
          <a:prstGeom prst="rect">
            <a:avLst/>
          </a:prstGeom>
          <a:solidFill>
            <a:schemeClr val="tx2">
              <a:lumMod val="60000"/>
              <a:lumOff val="40000"/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9094389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Sparse Table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403648" y="3429000"/>
          <a:ext cx="6336702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4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(2)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2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(4)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3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(5)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(1)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5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(-5)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6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(8)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7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(11)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8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(6)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-5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0768"/>
          </a:xfrm>
        </p:spPr>
        <p:txBody>
          <a:bodyPr/>
          <a:lstStyle/>
          <a:p>
            <a:r>
              <a:rPr lang="en-US" altLang="zh-TW" dirty="0"/>
              <a:t>Sparse Table</a:t>
            </a:r>
          </a:p>
          <a:p>
            <a:pPr lvl="1"/>
            <a:r>
              <a:rPr lang="en-US" altLang="zh-TW" dirty="0"/>
              <a:t>row </a:t>
            </a:r>
            <a:r>
              <a:rPr lang="en-US" altLang="zh-TW" dirty="0" err="1"/>
              <a:t>i</a:t>
            </a:r>
            <a:r>
              <a:rPr lang="en-US" altLang="zh-TW" dirty="0"/>
              <a:t>: the expanded size 2</a:t>
            </a:r>
            <a:r>
              <a:rPr lang="en-US" altLang="zh-TW" baseline="30000" dirty="0"/>
              <a:t>i</a:t>
            </a:r>
          </a:p>
          <a:p>
            <a:pPr lvl="1"/>
            <a:r>
              <a:rPr lang="en-US" altLang="zh-TW" dirty="0"/>
              <a:t>column j: the starting point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539552" y="5733256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entry[3][1] = max{entry[2][1], entry[2][1+4]}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39552" y="2886844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For entry[</a:t>
            </a:r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en-US" altLang="zh-TW" dirty="0">
                <a:solidFill>
                  <a:srgbClr val="FF0000"/>
                </a:solidFill>
              </a:rPr>
              <a:t>][j] with </a:t>
            </a:r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en-US" altLang="zh-TW" dirty="0">
                <a:solidFill>
                  <a:srgbClr val="FF0000"/>
                </a:solidFill>
              </a:rPr>
              <a:t>&gt;0, we define mid = 2</a:t>
            </a:r>
            <a:r>
              <a:rPr lang="en-US" altLang="zh-TW" baseline="30000" dirty="0">
                <a:solidFill>
                  <a:srgbClr val="FF0000"/>
                </a:solidFill>
              </a:rPr>
              <a:t>i-1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4499992" y="1556792"/>
            <a:ext cx="4248472" cy="1656184"/>
          </a:xfrm>
          <a:prstGeom prst="ellipse">
            <a:avLst/>
          </a:prstGeom>
          <a:solidFill>
            <a:srgbClr val="FFFF00">
              <a:alpha val="22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004048" y="2060848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entry[</a:t>
            </a:r>
            <a:r>
              <a:rPr lang="en-US" altLang="zh-TW" sz="1600" dirty="0" err="1"/>
              <a:t>i</a:t>
            </a:r>
            <a:r>
              <a:rPr lang="en-US" altLang="zh-TW" sz="1600" dirty="0"/>
              <a:t>][j] = </a:t>
            </a:r>
          </a:p>
          <a:p>
            <a:r>
              <a:rPr lang="en-US" altLang="zh-TW" sz="1600" dirty="0"/>
              <a:t>max {entry[i-1][j], entry[i-1][</a:t>
            </a:r>
            <a:r>
              <a:rPr lang="en-US" altLang="zh-TW" sz="1600" dirty="0" err="1"/>
              <a:t>j+mid</a:t>
            </a:r>
            <a:r>
              <a:rPr lang="en-US" altLang="zh-TW" sz="1600" dirty="0"/>
              <a:t>]}</a:t>
            </a:r>
            <a:endParaRPr lang="zh-TW" altLang="en-US" sz="1600" dirty="0"/>
          </a:p>
        </p:txBody>
      </p:sp>
      <p:sp>
        <p:nvSpPr>
          <p:cNvPr id="16" name="矩形 15"/>
          <p:cNvSpPr/>
          <p:nvPr/>
        </p:nvSpPr>
        <p:spPr>
          <a:xfrm>
            <a:off x="2108870" y="4941168"/>
            <a:ext cx="5635674" cy="360040"/>
          </a:xfrm>
          <a:prstGeom prst="rect">
            <a:avLst/>
          </a:prstGeom>
          <a:solidFill>
            <a:schemeClr val="tx2">
              <a:lumMod val="60000"/>
              <a:lumOff val="40000"/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2085628" y="4566270"/>
            <a:ext cx="736295" cy="360040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4941565" y="4566270"/>
            <a:ext cx="684114" cy="360040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744977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296208-1CA4-2648-88F7-070B9DC62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343EA4-2318-9E42-8095-B044447D9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44340B-35AB-3045-A61C-FED66F9BE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A[10] = [1, 7, 8 ,2, 4, 0, 8, 1, 2, 65]</a:t>
            </a:r>
          </a:p>
          <a:p>
            <a:pPr lvl="1"/>
            <a:r>
              <a:rPr lang="en-US" dirty="0"/>
              <a:t>Query 1: find the minimum in A[0:9]</a:t>
            </a:r>
          </a:p>
          <a:p>
            <a:pPr lvl="2"/>
            <a:r>
              <a:rPr lang="en-US" dirty="0"/>
              <a:t>Answer: 0</a:t>
            </a:r>
          </a:p>
          <a:p>
            <a:pPr lvl="1"/>
            <a:r>
              <a:rPr lang="en-US" dirty="0"/>
              <a:t>Query 2: find the minimum in A[6:7]</a:t>
            </a:r>
          </a:p>
          <a:p>
            <a:pPr lvl="2"/>
            <a:r>
              <a:rPr lang="en-US" dirty="0"/>
              <a:t>Answer: 1</a:t>
            </a:r>
          </a:p>
          <a:p>
            <a:pPr lvl="1"/>
            <a:r>
              <a:rPr lang="en-US" dirty="0"/>
              <a:t>Query 3: find the minimum in A[4:6]</a:t>
            </a:r>
          </a:p>
          <a:p>
            <a:pPr lvl="2"/>
            <a:r>
              <a:rPr lang="en-US" dirty="0"/>
              <a:t>Answer: 0</a:t>
            </a:r>
          </a:p>
          <a:p>
            <a:pPr lvl="1"/>
            <a:r>
              <a:rPr lang="en-US" dirty="0"/>
              <a:t>Query 4: find the minimum in A[3:8]</a:t>
            </a:r>
          </a:p>
          <a:p>
            <a:pPr lvl="2"/>
            <a:r>
              <a:rPr lang="en-US" dirty="0"/>
              <a:t>Answer: 0</a:t>
            </a:r>
          </a:p>
          <a:p>
            <a:pPr lvl="1"/>
            <a:r>
              <a:rPr lang="en-US" dirty="0"/>
              <a:t>… million queries to follow</a:t>
            </a:r>
          </a:p>
        </p:txBody>
      </p:sp>
    </p:spTree>
    <p:extLst>
      <p:ext uri="{BB962C8B-B14F-4D97-AF65-F5344CB8AC3E}">
        <p14:creationId xmlns:p14="http://schemas.microsoft.com/office/powerpoint/2010/main" val="8822541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Sparse Table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403648" y="3429000"/>
          <a:ext cx="6336702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4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(2)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2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(4)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3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(5)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(1)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5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(-5)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6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(8)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7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(11)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8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(6)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-5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0768"/>
          </a:xfrm>
        </p:spPr>
        <p:txBody>
          <a:bodyPr/>
          <a:lstStyle/>
          <a:p>
            <a:r>
              <a:rPr lang="en-US" altLang="zh-TW" dirty="0"/>
              <a:t>Sparse Table</a:t>
            </a:r>
          </a:p>
          <a:p>
            <a:pPr lvl="1"/>
            <a:r>
              <a:rPr lang="en-US" altLang="zh-TW" dirty="0"/>
              <a:t>row </a:t>
            </a:r>
            <a:r>
              <a:rPr lang="en-US" altLang="zh-TW" dirty="0" err="1"/>
              <a:t>i</a:t>
            </a:r>
            <a:r>
              <a:rPr lang="en-US" altLang="zh-TW" dirty="0"/>
              <a:t>: the expanded size 2</a:t>
            </a:r>
            <a:r>
              <a:rPr lang="en-US" altLang="zh-TW" baseline="30000" dirty="0"/>
              <a:t>i</a:t>
            </a:r>
          </a:p>
          <a:p>
            <a:pPr lvl="1"/>
            <a:r>
              <a:rPr lang="en-US" altLang="zh-TW" dirty="0"/>
              <a:t>column j: the starting point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539552" y="5733256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Final table…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39552" y="2886844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For entry[</a:t>
            </a:r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en-US" altLang="zh-TW" dirty="0">
                <a:solidFill>
                  <a:srgbClr val="FF0000"/>
                </a:solidFill>
              </a:rPr>
              <a:t>][j] with </a:t>
            </a:r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en-US" altLang="zh-TW" dirty="0">
                <a:solidFill>
                  <a:srgbClr val="FF0000"/>
                </a:solidFill>
              </a:rPr>
              <a:t>&gt;0, we define mid = 2</a:t>
            </a:r>
            <a:r>
              <a:rPr lang="en-US" altLang="zh-TW" baseline="30000" dirty="0">
                <a:solidFill>
                  <a:srgbClr val="FF0000"/>
                </a:solidFill>
              </a:rPr>
              <a:t>i-1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4499992" y="1556792"/>
            <a:ext cx="4248472" cy="1656184"/>
          </a:xfrm>
          <a:prstGeom prst="ellipse">
            <a:avLst/>
          </a:prstGeom>
          <a:solidFill>
            <a:srgbClr val="FFFF00">
              <a:alpha val="22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004048" y="2060848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entry[</a:t>
            </a:r>
            <a:r>
              <a:rPr lang="en-US" altLang="zh-TW" sz="1600" dirty="0" err="1"/>
              <a:t>i</a:t>
            </a:r>
            <a:r>
              <a:rPr lang="en-US" altLang="zh-TW" sz="1600" dirty="0"/>
              <a:t>][j] = </a:t>
            </a:r>
          </a:p>
          <a:p>
            <a:r>
              <a:rPr lang="en-US" altLang="zh-TW" sz="1600" dirty="0"/>
              <a:t>max {entry[i-1][j], entry[i-1][</a:t>
            </a:r>
            <a:r>
              <a:rPr lang="en-US" altLang="zh-TW" sz="1600" dirty="0" err="1"/>
              <a:t>j+mid</a:t>
            </a:r>
            <a:r>
              <a:rPr lang="en-US" altLang="zh-TW" sz="1600" dirty="0"/>
              <a:t>]}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43405822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Sparse Table</a:t>
            </a:r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989039"/>
          </a:xfrm>
        </p:spPr>
        <p:txBody>
          <a:bodyPr>
            <a:normAutofit/>
          </a:bodyPr>
          <a:lstStyle/>
          <a:p>
            <a:r>
              <a:rPr lang="en-US" altLang="zh-TW" dirty="0"/>
              <a:t>Sparse Table</a:t>
            </a:r>
          </a:p>
          <a:p>
            <a:pPr lvl="1"/>
            <a:r>
              <a:rPr lang="en-US" altLang="zh-TW" sz="1800" dirty="0"/>
              <a:t>Constructed with O(</a:t>
            </a:r>
            <a:r>
              <a:rPr lang="en-US" altLang="zh-TW" sz="1800" dirty="0" err="1"/>
              <a:t>NlogN</a:t>
            </a:r>
            <a:r>
              <a:rPr lang="en-US" altLang="zh-TW" sz="1800" dirty="0"/>
              <a:t>)</a:t>
            </a:r>
            <a:endParaRPr lang="en-US" altLang="zh-TW" sz="2200" dirty="0"/>
          </a:p>
          <a:p>
            <a:r>
              <a:rPr lang="en-US" altLang="zh-TW" sz="2200" dirty="0"/>
              <a:t>How to query the maximum one in an interval [</a:t>
            </a:r>
            <a:r>
              <a:rPr lang="en-US" altLang="zh-TW" sz="2200" dirty="0" err="1"/>
              <a:t>i</a:t>
            </a:r>
            <a:r>
              <a:rPr lang="en-US" altLang="zh-TW" sz="2200" dirty="0"/>
              <a:t>…j] ?</a:t>
            </a:r>
          </a:p>
          <a:p>
            <a:pPr lvl="1"/>
            <a:r>
              <a:rPr lang="en-US" altLang="zh-TW" sz="1800" dirty="0"/>
              <a:t>two sub-interval must be overlapped</a:t>
            </a:r>
          </a:p>
          <a:p>
            <a:pPr lvl="1"/>
            <a:r>
              <a:rPr lang="en-US" altLang="zh-TW" sz="1800" dirty="0"/>
              <a:t>define h = log</a:t>
            </a:r>
            <a:r>
              <a:rPr lang="en-US" altLang="zh-TW" sz="1800" baseline="-25000" dirty="0"/>
              <a:t>2</a:t>
            </a:r>
            <a:r>
              <a:rPr lang="en-US" altLang="zh-TW" sz="1800" dirty="0"/>
              <a:t>(j+1-i)</a:t>
            </a:r>
          </a:p>
          <a:p>
            <a:pPr lvl="1"/>
            <a:r>
              <a:rPr lang="en-US" altLang="zh-TW" sz="1800" dirty="0"/>
              <a:t>max(</a:t>
            </a:r>
            <a:r>
              <a:rPr lang="en-US" altLang="zh-TW" sz="1800" dirty="0" err="1"/>
              <a:t>sparse_table</a:t>
            </a:r>
            <a:r>
              <a:rPr lang="en-US" altLang="zh-TW" sz="1800" dirty="0"/>
              <a:t>[h, </a:t>
            </a:r>
            <a:r>
              <a:rPr lang="en-US" altLang="zh-TW" sz="1800" dirty="0" err="1"/>
              <a:t>i</a:t>
            </a:r>
            <a:r>
              <a:rPr lang="en-US" altLang="zh-TW" sz="1800" dirty="0"/>
              <a:t>], </a:t>
            </a:r>
            <a:r>
              <a:rPr lang="en-US" altLang="zh-TW" sz="1800" dirty="0" err="1"/>
              <a:t>sparse_table</a:t>
            </a:r>
            <a:r>
              <a:rPr lang="en-US" altLang="zh-TW" sz="1800" dirty="0"/>
              <a:t>[h, j-2</a:t>
            </a:r>
            <a:r>
              <a:rPr lang="en-US" altLang="zh-TW" sz="1800" baseline="30000" dirty="0"/>
              <a:t>h</a:t>
            </a:r>
            <a:r>
              <a:rPr lang="en-US" altLang="zh-TW" sz="1800" dirty="0"/>
              <a:t>])</a:t>
            </a:r>
          </a:p>
          <a:p>
            <a:pPr lvl="1"/>
            <a:endParaRPr lang="zh-TW" altLang="en-US" sz="1800" dirty="0"/>
          </a:p>
        </p:txBody>
      </p:sp>
      <p:sp>
        <p:nvSpPr>
          <p:cNvPr id="10" name="矩形 9"/>
          <p:cNvSpPr/>
          <p:nvPr/>
        </p:nvSpPr>
        <p:spPr>
          <a:xfrm>
            <a:off x="1644383" y="5600247"/>
            <a:ext cx="5688000" cy="360040"/>
          </a:xfrm>
          <a:prstGeom prst="rect">
            <a:avLst/>
          </a:prstGeom>
          <a:solidFill>
            <a:schemeClr val="tx2">
              <a:lumMod val="60000"/>
              <a:lumOff val="40000"/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[</a:t>
            </a:r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en-US" altLang="zh-TW" dirty="0">
                <a:solidFill>
                  <a:srgbClr val="FF0000"/>
                </a:solidFill>
              </a:rPr>
              <a:t>…j]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050525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Sparse Table</a:t>
            </a:r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989039"/>
          </a:xfrm>
        </p:spPr>
        <p:txBody>
          <a:bodyPr>
            <a:normAutofit/>
          </a:bodyPr>
          <a:lstStyle/>
          <a:p>
            <a:r>
              <a:rPr lang="en-US" altLang="zh-TW" dirty="0"/>
              <a:t>Sparse Table</a:t>
            </a:r>
          </a:p>
          <a:p>
            <a:pPr lvl="1"/>
            <a:r>
              <a:rPr lang="en-US" altLang="zh-TW" sz="1800" dirty="0"/>
              <a:t>Constructed with O(</a:t>
            </a:r>
            <a:r>
              <a:rPr lang="en-US" altLang="zh-TW" sz="1800" dirty="0" err="1"/>
              <a:t>NlogN</a:t>
            </a:r>
            <a:r>
              <a:rPr lang="en-US" altLang="zh-TW" sz="1800" dirty="0"/>
              <a:t>)</a:t>
            </a:r>
            <a:endParaRPr lang="en-US" altLang="zh-TW" sz="2200" dirty="0"/>
          </a:p>
          <a:p>
            <a:r>
              <a:rPr lang="en-US" altLang="zh-TW" sz="2200" dirty="0"/>
              <a:t>How to query the maximum one in an interval [</a:t>
            </a:r>
            <a:r>
              <a:rPr lang="en-US" altLang="zh-TW" sz="2200" dirty="0" err="1"/>
              <a:t>i</a:t>
            </a:r>
            <a:r>
              <a:rPr lang="en-US" altLang="zh-TW" sz="2200" dirty="0"/>
              <a:t>…j] ?</a:t>
            </a:r>
          </a:p>
          <a:p>
            <a:pPr lvl="1"/>
            <a:r>
              <a:rPr lang="en-US" altLang="zh-TW" sz="1800" dirty="0"/>
              <a:t>two sub-interval must be overlapped</a:t>
            </a:r>
          </a:p>
          <a:p>
            <a:pPr lvl="1"/>
            <a:r>
              <a:rPr lang="en-US" altLang="zh-TW" sz="1800" dirty="0"/>
              <a:t>define h = log</a:t>
            </a:r>
            <a:r>
              <a:rPr lang="en-US" altLang="zh-TW" sz="1800" baseline="-25000" dirty="0"/>
              <a:t>2</a:t>
            </a:r>
            <a:r>
              <a:rPr lang="en-US" altLang="zh-TW" sz="1800" dirty="0"/>
              <a:t>(j+1-i)</a:t>
            </a:r>
          </a:p>
          <a:p>
            <a:pPr lvl="1"/>
            <a:r>
              <a:rPr lang="en-US" altLang="zh-TW" sz="1800" dirty="0"/>
              <a:t>max(</a:t>
            </a:r>
            <a:r>
              <a:rPr lang="en-US" altLang="zh-TW" sz="1800" dirty="0" err="1"/>
              <a:t>sparse_table</a:t>
            </a:r>
            <a:r>
              <a:rPr lang="en-US" altLang="zh-TW" sz="1800" dirty="0"/>
              <a:t>[h, </a:t>
            </a:r>
            <a:r>
              <a:rPr lang="en-US" altLang="zh-TW" sz="1800" dirty="0" err="1"/>
              <a:t>i</a:t>
            </a:r>
            <a:r>
              <a:rPr lang="en-US" altLang="zh-TW" sz="1800" dirty="0"/>
              <a:t>], </a:t>
            </a:r>
            <a:r>
              <a:rPr lang="en-US" altLang="zh-TW" sz="1800" dirty="0" err="1"/>
              <a:t>sparse_table</a:t>
            </a:r>
            <a:r>
              <a:rPr lang="en-US" altLang="zh-TW" sz="1800" dirty="0"/>
              <a:t>[h, j-2</a:t>
            </a:r>
            <a:r>
              <a:rPr lang="en-US" altLang="zh-TW" sz="1800" baseline="30000" dirty="0"/>
              <a:t>h</a:t>
            </a:r>
            <a:r>
              <a:rPr lang="en-US" altLang="zh-TW" sz="1800" dirty="0"/>
              <a:t>])</a:t>
            </a:r>
          </a:p>
          <a:p>
            <a:pPr lvl="1"/>
            <a:endParaRPr lang="zh-TW" altLang="en-US" sz="1800" dirty="0"/>
          </a:p>
        </p:txBody>
      </p:sp>
      <p:sp>
        <p:nvSpPr>
          <p:cNvPr id="10" name="矩形 9"/>
          <p:cNvSpPr/>
          <p:nvPr/>
        </p:nvSpPr>
        <p:spPr>
          <a:xfrm>
            <a:off x="1644383" y="5600247"/>
            <a:ext cx="5688000" cy="360040"/>
          </a:xfrm>
          <a:prstGeom prst="rect">
            <a:avLst/>
          </a:prstGeom>
          <a:solidFill>
            <a:schemeClr val="tx2">
              <a:lumMod val="60000"/>
              <a:lumOff val="40000"/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[</a:t>
            </a:r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en-US" altLang="zh-TW" dirty="0">
                <a:solidFill>
                  <a:srgbClr val="FF0000"/>
                </a:solidFill>
              </a:rPr>
              <a:t>…j]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382100" y="4141046"/>
            <a:ext cx="3941078" cy="360040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[…, j-2, j-1, j, j+1]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44383" y="4804749"/>
            <a:ext cx="3806899" cy="360040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[</a:t>
            </a:r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en-US" altLang="zh-TW" dirty="0">
                <a:solidFill>
                  <a:srgbClr val="FF0000"/>
                </a:solidFill>
              </a:rPr>
              <a:t>, i+1, i+2, …]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1B288B8-AF6B-2C42-946F-62C7CA0B1F6E}"/>
              </a:ext>
            </a:extLst>
          </p:cNvPr>
          <p:cNvCxnSpPr/>
          <p:nvPr/>
        </p:nvCxnSpPr>
        <p:spPr>
          <a:xfrm>
            <a:off x="3385097" y="4626501"/>
            <a:ext cx="3917992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488418B-32D4-364A-A717-79F24C471AF2}"/>
              </a:ext>
            </a:extLst>
          </p:cNvPr>
          <p:cNvSpPr txBox="1"/>
          <p:nvPr/>
        </p:nvSpPr>
        <p:spPr>
          <a:xfrm>
            <a:off x="7332383" y="444390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baseline="30000" dirty="0">
                <a:solidFill>
                  <a:srgbClr val="FF0000"/>
                </a:solidFill>
              </a:rPr>
              <a:t>h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A0C7549-B603-5C47-875C-35510F3FD85B}"/>
              </a:ext>
            </a:extLst>
          </p:cNvPr>
          <p:cNvCxnSpPr/>
          <p:nvPr/>
        </p:nvCxnSpPr>
        <p:spPr>
          <a:xfrm>
            <a:off x="1608450" y="5293394"/>
            <a:ext cx="3917992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AC1B44F-A96D-7B4E-B1FE-FD3DF7104EB6}"/>
              </a:ext>
            </a:extLst>
          </p:cNvPr>
          <p:cNvSpPr txBox="1"/>
          <p:nvPr/>
        </p:nvSpPr>
        <p:spPr>
          <a:xfrm>
            <a:off x="1226614" y="5113387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baseline="30000" dirty="0">
                <a:solidFill>
                  <a:srgbClr val="FF0000"/>
                </a:solidFill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044865216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Sparse Table</a:t>
            </a:r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989039"/>
          </a:xfrm>
        </p:spPr>
        <p:txBody>
          <a:bodyPr>
            <a:normAutofit/>
          </a:bodyPr>
          <a:lstStyle/>
          <a:p>
            <a:r>
              <a:rPr lang="en-US" altLang="zh-TW" dirty="0"/>
              <a:t>Sparse Table</a:t>
            </a:r>
          </a:p>
          <a:p>
            <a:pPr lvl="1"/>
            <a:r>
              <a:rPr lang="en-US" altLang="zh-TW" sz="1800" dirty="0"/>
              <a:t>Constructed with O(</a:t>
            </a:r>
            <a:r>
              <a:rPr lang="en-US" altLang="zh-TW" sz="1800" dirty="0" err="1"/>
              <a:t>NlogN</a:t>
            </a:r>
            <a:r>
              <a:rPr lang="en-US" altLang="zh-TW" sz="1800" dirty="0"/>
              <a:t>)</a:t>
            </a:r>
            <a:endParaRPr lang="en-US" altLang="zh-TW" sz="2200" dirty="0"/>
          </a:p>
          <a:p>
            <a:r>
              <a:rPr lang="en-US" altLang="zh-TW" sz="2200" dirty="0"/>
              <a:t>How to query the maximum one in an interval [</a:t>
            </a:r>
            <a:r>
              <a:rPr lang="en-US" altLang="zh-TW" sz="2200" dirty="0" err="1"/>
              <a:t>i</a:t>
            </a:r>
            <a:r>
              <a:rPr lang="en-US" altLang="zh-TW" sz="2200" dirty="0"/>
              <a:t>…j] ?</a:t>
            </a:r>
          </a:p>
          <a:p>
            <a:pPr lvl="1"/>
            <a:r>
              <a:rPr lang="en-US" altLang="zh-TW" sz="1800" dirty="0"/>
              <a:t>two sub-interval must be overlapped</a:t>
            </a:r>
          </a:p>
          <a:p>
            <a:pPr lvl="1"/>
            <a:r>
              <a:rPr lang="en-US" altLang="zh-TW" sz="1800" dirty="0"/>
              <a:t>define h = log</a:t>
            </a:r>
            <a:r>
              <a:rPr lang="en-US" altLang="zh-TW" sz="1800" baseline="-25000" dirty="0"/>
              <a:t>2</a:t>
            </a:r>
            <a:r>
              <a:rPr lang="en-US" altLang="zh-TW" sz="1800" dirty="0"/>
              <a:t>(j+1-i)</a:t>
            </a:r>
          </a:p>
          <a:p>
            <a:pPr lvl="1"/>
            <a:r>
              <a:rPr lang="en-US" altLang="zh-TW" sz="1800" dirty="0"/>
              <a:t>max(</a:t>
            </a:r>
            <a:r>
              <a:rPr lang="en-US" altLang="zh-TW" sz="1800" dirty="0" err="1"/>
              <a:t>sparse_table</a:t>
            </a:r>
            <a:r>
              <a:rPr lang="en-US" altLang="zh-TW" sz="1800" dirty="0"/>
              <a:t>[h, </a:t>
            </a:r>
            <a:r>
              <a:rPr lang="en-US" altLang="zh-TW" sz="1800" dirty="0" err="1"/>
              <a:t>i</a:t>
            </a:r>
            <a:r>
              <a:rPr lang="en-US" altLang="zh-TW" sz="1800" dirty="0"/>
              <a:t>], </a:t>
            </a:r>
            <a:r>
              <a:rPr lang="en-US" altLang="zh-TW" sz="1800" dirty="0" err="1"/>
              <a:t>sparse_table</a:t>
            </a:r>
            <a:r>
              <a:rPr lang="en-US" altLang="zh-TW" sz="1800" dirty="0"/>
              <a:t>[h, j-2</a:t>
            </a:r>
            <a:r>
              <a:rPr lang="en-US" altLang="zh-TW" sz="1800" baseline="30000" dirty="0"/>
              <a:t>h</a:t>
            </a:r>
            <a:r>
              <a:rPr lang="en-US" altLang="zh-TW" sz="1800" dirty="0"/>
              <a:t>])</a:t>
            </a:r>
          </a:p>
          <a:p>
            <a:pPr lvl="1"/>
            <a:endParaRPr lang="zh-TW" altLang="en-US" sz="1800" dirty="0"/>
          </a:p>
        </p:txBody>
      </p:sp>
      <p:sp>
        <p:nvSpPr>
          <p:cNvPr id="10" name="矩形 9"/>
          <p:cNvSpPr/>
          <p:nvPr/>
        </p:nvSpPr>
        <p:spPr>
          <a:xfrm>
            <a:off x="1644383" y="5600247"/>
            <a:ext cx="5688000" cy="360040"/>
          </a:xfrm>
          <a:prstGeom prst="rect">
            <a:avLst/>
          </a:prstGeom>
          <a:solidFill>
            <a:schemeClr val="tx2">
              <a:lumMod val="60000"/>
              <a:lumOff val="40000"/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[</a:t>
            </a:r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en-US" altLang="zh-TW" dirty="0">
                <a:solidFill>
                  <a:srgbClr val="FF0000"/>
                </a:solidFill>
              </a:rPr>
              <a:t>…j]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382100" y="4141046"/>
            <a:ext cx="3941078" cy="360040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[…, j-2, j-1, j, j+1]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44383" y="4804749"/>
            <a:ext cx="3806899" cy="360040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[</a:t>
            </a:r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en-US" altLang="zh-TW" dirty="0">
                <a:solidFill>
                  <a:srgbClr val="FF0000"/>
                </a:solidFill>
              </a:rPr>
              <a:t>, i+1, i+2, …]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1B288B8-AF6B-2C42-946F-62C7CA0B1F6E}"/>
              </a:ext>
            </a:extLst>
          </p:cNvPr>
          <p:cNvCxnSpPr/>
          <p:nvPr/>
        </p:nvCxnSpPr>
        <p:spPr>
          <a:xfrm>
            <a:off x="3385097" y="4626501"/>
            <a:ext cx="3917992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488418B-32D4-364A-A717-79F24C471AF2}"/>
              </a:ext>
            </a:extLst>
          </p:cNvPr>
          <p:cNvSpPr txBox="1"/>
          <p:nvPr/>
        </p:nvSpPr>
        <p:spPr>
          <a:xfrm>
            <a:off x="7332383" y="444390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baseline="30000" dirty="0">
                <a:solidFill>
                  <a:srgbClr val="FF0000"/>
                </a:solidFill>
              </a:rPr>
              <a:t>h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A0C7549-B603-5C47-875C-35510F3FD85B}"/>
              </a:ext>
            </a:extLst>
          </p:cNvPr>
          <p:cNvCxnSpPr/>
          <p:nvPr/>
        </p:nvCxnSpPr>
        <p:spPr>
          <a:xfrm>
            <a:off x="1608450" y="5293394"/>
            <a:ext cx="3917992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AC1B44F-A96D-7B4E-B1FE-FD3DF7104EB6}"/>
              </a:ext>
            </a:extLst>
          </p:cNvPr>
          <p:cNvSpPr txBox="1"/>
          <p:nvPr/>
        </p:nvSpPr>
        <p:spPr>
          <a:xfrm>
            <a:off x="1226614" y="5113387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baseline="30000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5DDD20-3173-7147-A1EA-2893E2AC3081}"/>
              </a:ext>
            </a:extLst>
          </p:cNvPr>
          <p:cNvSpPr txBox="1"/>
          <p:nvPr/>
        </p:nvSpPr>
        <p:spPr>
          <a:xfrm>
            <a:off x="2058998" y="6071465"/>
            <a:ext cx="4671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We can answer each query with constant time!</a:t>
            </a:r>
          </a:p>
        </p:txBody>
      </p:sp>
    </p:spTree>
    <p:extLst>
      <p:ext uri="{BB962C8B-B14F-4D97-AF65-F5344CB8AC3E}">
        <p14:creationId xmlns:p14="http://schemas.microsoft.com/office/powerpoint/2010/main" val="1946098188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4AA331-3935-A94C-8DFE-CA001FFC5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34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139F76-CE79-E243-A9F9-BD91B200A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 of Query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C3A0BE-4EA4-484D-B462-07A460003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an array of N elements, we have Q queries</a:t>
            </a:r>
          </a:p>
          <a:p>
            <a:r>
              <a:rPr lang="en-US" dirty="0"/>
              <a:t>Naïve method</a:t>
            </a:r>
          </a:p>
          <a:p>
            <a:pPr lvl="1"/>
            <a:r>
              <a:rPr lang="en-US" dirty="0"/>
              <a:t>Construction time: O(1)</a:t>
            </a:r>
          </a:p>
          <a:p>
            <a:pPr lvl="1"/>
            <a:r>
              <a:rPr lang="en-US" dirty="0"/>
              <a:t>Query time: O(Q*N)</a:t>
            </a:r>
          </a:p>
          <a:p>
            <a:r>
              <a:rPr lang="en-US" dirty="0"/>
              <a:t>Sparse table method</a:t>
            </a:r>
          </a:p>
          <a:p>
            <a:pPr lvl="1"/>
            <a:r>
              <a:rPr lang="en-US" dirty="0"/>
              <a:t>Construction time: O(</a:t>
            </a:r>
            <a:r>
              <a:rPr lang="en-US" dirty="0" err="1"/>
              <a:t>NlogN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Query time: O(Q)</a:t>
            </a:r>
          </a:p>
          <a:p>
            <a:r>
              <a:rPr lang="en-US" dirty="0"/>
              <a:t>What if N is too large … ?</a:t>
            </a:r>
          </a:p>
          <a:p>
            <a:pPr marL="914400" lvl="2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2945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791166-1025-884A-A85D-0AE9A3010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35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10CF2E-B8AA-E84F-A1D6-1E58225C3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1D2BCB-8F70-E147-AFFE-C6E9944FE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 the sparse table in the minimum domain</a:t>
            </a:r>
          </a:p>
          <a:p>
            <a:pPr lvl="1"/>
            <a:r>
              <a:rPr lang="en-US" dirty="0"/>
              <a:t>Need to quickly probe the min value of A[</a:t>
            </a:r>
            <a:r>
              <a:rPr lang="en-US" dirty="0" err="1"/>
              <a:t>i</a:t>
            </a:r>
            <a:r>
              <a:rPr lang="en-US" dirty="0"/>
              <a:t>, j]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67DEC551-34EC-F345-B74E-C979088EB4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537155"/>
              </p:ext>
            </p:extLst>
          </p:nvPr>
        </p:nvGraphicFramePr>
        <p:xfrm>
          <a:off x="770526" y="2650261"/>
          <a:ext cx="7602948" cy="29832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4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47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47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47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47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47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47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47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477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96642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(2)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2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(4)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3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(5)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(1)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5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(-5)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6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(8)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7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(11)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8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(6)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664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664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664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664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68979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Update the Value of an Entry?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02801"/>
              </p:ext>
            </p:extLst>
          </p:nvPr>
        </p:nvGraphicFramePr>
        <p:xfrm>
          <a:off x="457200" y="3050130"/>
          <a:ext cx="8229600" cy="27118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17947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(2)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2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(4)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3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(5)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TW" b="1" strike="sngStrike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(1) </a:t>
                      </a:r>
                    </a:p>
                    <a:p>
                      <a:pPr algn="ctr"/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(100)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5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(-5)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6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(8)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7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(11)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8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(6)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94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-5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94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94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94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0768"/>
          </a:xfrm>
        </p:spPr>
        <p:txBody>
          <a:bodyPr/>
          <a:lstStyle/>
          <a:p>
            <a:r>
              <a:rPr lang="en-US" altLang="zh-TW" dirty="0"/>
              <a:t>Sometimes, we need to update the entry</a:t>
            </a:r>
          </a:p>
          <a:p>
            <a:pPr lvl="1"/>
            <a:r>
              <a:rPr lang="en-US" altLang="zh-TW" dirty="0"/>
              <a:t>For instance, change the 4th element to 100</a:t>
            </a:r>
          </a:p>
        </p:txBody>
      </p:sp>
    </p:spTree>
    <p:extLst>
      <p:ext uri="{BB962C8B-B14F-4D97-AF65-F5344CB8AC3E}">
        <p14:creationId xmlns:p14="http://schemas.microsoft.com/office/powerpoint/2010/main" val="4233428828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Update the Value of an Entry?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617141"/>
              </p:ext>
            </p:extLst>
          </p:nvPr>
        </p:nvGraphicFramePr>
        <p:xfrm>
          <a:off x="457200" y="3050130"/>
          <a:ext cx="8229600" cy="27118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17947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(2)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2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(4)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3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(5)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TW" b="1" strike="sngStrike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(1) </a:t>
                      </a:r>
                    </a:p>
                    <a:p>
                      <a:pPr algn="ctr"/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(100)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5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(-5)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6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(8)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7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(11)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8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(6)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94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432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  <a:endParaRPr lang="zh-TW" altLang="en-US" b="1" dirty="0">
                        <a:solidFill>
                          <a:srgbClr val="0432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-5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94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94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94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0768"/>
          </a:xfrm>
        </p:spPr>
        <p:txBody>
          <a:bodyPr/>
          <a:lstStyle/>
          <a:p>
            <a:r>
              <a:rPr lang="en-US" altLang="zh-TW" dirty="0"/>
              <a:t>Sometimes, we need to update the entry</a:t>
            </a:r>
          </a:p>
          <a:p>
            <a:pPr lvl="1"/>
            <a:r>
              <a:rPr lang="en-US" altLang="zh-TW" dirty="0"/>
              <a:t>For instance, change the 4th element to 100</a:t>
            </a:r>
          </a:p>
        </p:txBody>
      </p:sp>
    </p:spTree>
    <p:extLst>
      <p:ext uri="{BB962C8B-B14F-4D97-AF65-F5344CB8AC3E}">
        <p14:creationId xmlns:p14="http://schemas.microsoft.com/office/powerpoint/2010/main" val="2836542136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Update the Value of an Entry?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763031"/>
              </p:ext>
            </p:extLst>
          </p:nvPr>
        </p:nvGraphicFramePr>
        <p:xfrm>
          <a:off x="457200" y="3050130"/>
          <a:ext cx="8229600" cy="27118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17947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(2)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2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(4)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3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(5)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TW" b="1" strike="sngStrike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(1) </a:t>
                      </a:r>
                    </a:p>
                    <a:p>
                      <a:pPr algn="ctr"/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(100)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5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(-5)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6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(8)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7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(11)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8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(6)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94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432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  <a:endParaRPr lang="zh-TW" altLang="en-US" b="1" dirty="0">
                        <a:solidFill>
                          <a:srgbClr val="0432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-5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94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432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  <a:endParaRPr lang="zh-TW" altLang="en-US" b="1" dirty="0">
                        <a:solidFill>
                          <a:srgbClr val="0432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432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  <a:endParaRPr lang="zh-TW" altLang="en-US" b="1" dirty="0">
                        <a:solidFill>
                          <a:srgbClr val="0432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94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94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0768"/>
          </a:xfrm>
        </p:spPr>
        <p:txBody>
          <a:bodyPr/>
          <a:lstStyle/>
          <a:p>
            <a:r>
              <a:rPr lang="en-US" altLang="zh-TW" dirty="0"/>
              <a:t>Sometimes, we need to update the entry</a:t>
            </a:r>
          </a:p>
          <a:p>
            <a:pPr lvl="1"/>
            <a:r>
              <a:rPr lang="en-US" altLang="zh-TW" dirty="0"/>
              <a:t>For instance, change the 4th element to 100</a:t>
            </a:r>
          </a:p>
        </p:txBody>
      </p:sp>
    </p:spTree>
    <p:extLst>
      <p:ext uri="{BB962C8B-B14F-4D97-AF65-F5344CB8AC3E}">
        <p14:creationId xmlns:p14="http://schemas.microsoft.com/office/powerpoint/2010/main" val="1858014416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Update the Value of an Entry?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860739"/>
              </p:ext>
            </p:extLst>
          </p:nvPr>
        </p:nvGraphicFramePr>
        <p:xfrm>
          <a:off x="457200" y="3050130"/>
          <a:ext cx="8229600" cy="27118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17947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(2)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2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(4)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3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(5)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TW" b="1" strike="sngStrike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(1) </a:t>
                      </a:r>
                    </a:p>
                    <a:p>
                      <a:pPr algn="ctr"/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(100)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5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(-5)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6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(8)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7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(11)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8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(6)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94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432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  <a:endParaRPr lang="zh-TW" altLang="en-US" b="1" dirty="0">
                        <a:solidFill>
                          <a:srgbClr val="0432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-5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94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432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  <a:endParaRPr lang="zh-TW" altLang="en-US" b="1" dirty="0">
                        <a:solidFill>
                          <a:srgbClr val="0432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432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  <a:endParaRPr lang="zh-TW" altLang="en-US" b="1" dirty="0">
                        <a:solidFill>
                          <a:srgbClr val="0432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94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432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  <a:endParaRPr lang="zh-TW" altLang="en-US" b="1" dirty="0">
                        <a:solidFill>
                          <a:srgbClr val="0432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432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  <a:endParaRPr lang="zh-TW" altLang="en-US" b="1" dirty="0">
                        <a:solidFill>
                          <a:srgbClr val="0432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432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  <a:endParaRPr lang="zh-TW" altLang="en-US" b="1" dirty="0">
                        <a:solidFill>
                          <a:srgbClr val="0432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432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  <a:endParaRPr lang="zh-TW" altLang="en-US" b="1" dirty="0">
                        <a:solidFill>
                          <a:srgbClr val="0432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94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0768"/>
          </a:xfrm>
        </p:spPr>
        <p:txBody>
          <a:bodyPr/>
          <a:lstStyle/>
          <a:p>
            <a:r>
              <a:rPr lang="en-US" altLang="zh-TW" dirty="0"/>
              <a:t>Sometimes, we need to update the entry</a:t>
            </a:r>
          </a:p>
          <a:p>
            <a:pPr lvl="1"/>
            <a:r>
              <a:rPr lang="en-US" altLang="zh-TW" dirty="0"/>
              <a:t>For instance, change the 4th element to 100</a:t>
            </a:r>
          </a:p>
        </p:txBody>
      </p:sp>
    </p:spTree>
    <p:extLst>
      <p:ext uri="{BB962C8B-B14F-4D97-AF65-F5344CB8AC3E}">
        <p14:creationId xmlns:p14="http://schemas.microsoft.com/office/powerpoint/2010/main" val="158066581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Sparse Table (Maximum Domain)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403648" y="3429000"/>
          <a:ext cx="6336702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4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(2)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2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(4)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3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(5)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(1)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5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(-5)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6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(8)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7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(11)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8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(6)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TW" dirty="0"/>
              <a:t>Sparse Table</a:t>
            </a:r>
          </a:p>
          <a:p>
            <a:pPr lvl="1"/>
            <a:r>
              <a:rPr lang="en-US" altLang="zh-TW" dirty="0"/>
              <a:t>row </a:t>
            </a:r>
            <a:r>
              <a:rPr lang="en-US" altLang="zh-TW" dirty="0" err="1"/>
              <a:t>i</a:t>
            </a:r>
            <a:r>
              <a:rPr lang="en-US" altLang="zh-TW" dirty="0"/>
              <a:t>: the expanded size 2</a:t>
            </a:r>
            <a:r>
              <a:rPr lang="en-US" altLang="zh-TW" baseline="30000" dirty="0"/>
              <a:t>i</a:t>
            </a:r>
          </a:p>
          <a:p>
            <a:pPr lvl="1"/>
            <a:r>
              <a:rPr lang="en-US" altLang="zh-TW" dirty="0"/>
              <a:t>column j: the starting point</a:t>
            </a:r>
          </a:p>
          <a:p>
            <a:pPr lvl="1"/>
            <a:r>
              <a:rPr lang="en-US" altLang="zh-TW" dirty="0"/>
              <a:t>Covered range: j, j+1, j+2, …, j+2</a:t>
            </a:r>
            <a:r>
              <a:rPr lang="en-US" altLang="zh-TW" baseline="30000" dirty="0"/>
              <a:t>i</a:t>
            </a:r>
            <a:r>
              <a:rPr lang="en-US" altLang="zh-TW" dirty="0"/>
              <a:t> - 1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8795972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Update the Value of an Entry?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302189"/>
              </p:ext>
            </p:extLst>
          </p:nvPr>
        </p:nvGraphicFramePr>
        <p:xfrm>
          <a:off x="457200" y="3050130"/>
          <a:ext cx="8229600" cy="27118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17947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(2)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2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(4)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3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(5)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TW" b="1" strike="sngStrike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(1) </a:t>
                      </a:r>
                    </a:p>
                    <a:p>
                      <a:pPr algn="ctr"/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(100)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5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(-5)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6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(8)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7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(11)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8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(6)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94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432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  <a:endParaRPr lang="zh-TW" altLang="en-US" b="1" dirty="0">
                        <a:solidFill>
                          <a:srgbClr val="0432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-5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94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432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  <a:endParaRPr lang="zh-TW" altLang="en-US" b="1" dirty="0">
                        <a:solidFill>
                          <a:srgbClr val="0432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432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  <a:endParaRPr lang="zh-TW" altLang="en-US" b="1" dirty="0">
                        <a:solidFill>
                          <a:srgbClr val="0432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94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432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  <a:endParaRPr lang="zh-TW" altLang="en-US" b="1" dirty="0">
                        <a:solidFill>
                          <a:srgbClr val="0432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432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  <a:endParaRPr lang="zh-TW" altLang="en-US" b="1" dirty="0">
                        <a:solidFill>
                          <a:srgbClr val="0432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432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  <a:endParaRPr lang="zh-TW" altLang="en-US" b="1" dirty="0">
                        <a:solidFill>
                          <a:srgbClr val="0432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432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  <a:endParaRPr lang="zh-TW" altLang="en-US" b="1" dirty="0">
                        <a:solidFill>
                          <a:srgbClr val="0432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94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432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  <a:endParaRPr lang="zh-TW" altLang="en-US" b="1" dirty="0">
                        <a:solidFill>
                          <a:srgbClr val="0432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0768"/>
          </a:xfrm>
        </p:spPr>
        <p:txBody>
          <a:bodyPr/>
          <a:lstStyle/>
          <a:p>
            <a:r>
              <a:rPr lang="en-US" altLang="zh-TW" dirty="0"/>
              <a:t>Sometimes, we need to update the entry</a:t>
            </a:r>
          </a:p>
          <a:p>
            <a:pPr lvl="1"/>
            <a:r>
              <a:rPr lang="en-US" altLang="zh-TW" dirty="0"/>
              <a:t>For instance, change the 4th element to 100</a:t>
            </a:r>
          </a:p>
        </p:txBody>
      </p:sp>
    </p:spTree>
    <p:extLst>
      <p:ext uri="{BB962C8B-B14F-4D97-AF65-F5344CB8AC3E}">
        <p14:creationId xmlns:p14="http://schemas.microsoft.com/office/powerpoint/2010/main" val="312772579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Update the Value of an Entry?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57200" y="3050130"/>
          <a:ext cx="8229600" cy="27118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17947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(2)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2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(4)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3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(5)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TW" b="1" strike="sngStrike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(1) </a:t>
                      </a:r>
                    </a:p>
                    <a:p>
                      <a:pPr algn="ctr"/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(100)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5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(-5)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6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(8)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7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(11)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8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(6)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94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432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  <a:endParaRPr lang="zh-TW" altLang="en-US" b="1" dirty="0">
                        <a:solidFill>
                          <a:srgbClr val="0432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-5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94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432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  <a:endParaRPr lang="zh-TW" altLang="en-US" b="1" dirty="0">
                        <a:solidFill>
                          <a:srgbClr val="0432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432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  <a:endParaRPr lang="zh-TW" altLang="en-US" b="1" dirty="0">
                        <a:solidFill>
                          <a:srgbClr val="0432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94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432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  <a:endParaRPr lang="zh-TW" altLang="en-US" b="1" dirty="0">
                        <a:solidFill>
                          <a:srgbClr val="0432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432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  <a:endParaRPr lang="zh-TW" altLang="en-US" b="1" dirty="0">
                        <a:solidFill>
                          <a:srgbClr val="0432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432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  <a:endParaRPr lang="zh-TW" altLang="en-US" b="1" dirty="0">
                        <a:solidFill>
                          <a:srgbClr val="0432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432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  <a:endParaRPr lang="zh-TW" altLang="en-US" b="1" dirty="0">
                        <a:solidFill>
                          <a:srgbClr val="0432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94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432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  <a:endParaRPr lang="zh-TW" altLang="en-US" b="1" dirty="0">
                        <a:solidFill>
                          <a:srgbClr val="0432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0768"/>
          </a:xfrm>
        </p:spPr>
        <p:txBody>
          <a:bodyPr/>
          <a:lstStyle/>
          <a:p>
            <a:r>
              <a:rPr lang="en-US" altLang="zh-TW" dirty="0"/>
              <a:t>Sometimes, we need to update the entry</a:t>
            </a:r>
          </a:p>
          <a:p>
            <a:pPr lvl="1"/>
            <a:r>
              <a:rPr lang="en-US" altLang="zh-TW" dirty="0"/>
              <a:t>For instance, change the 4th element to 100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11BACC-81DD-C240-BB3C-23456831A984}"/>
              </a:ext>
            </a:extLst>
          </p:cNvPr>
          <p:cNvSpPr txBox="1"/>
          <p:nvPr/>
        </p:nvSpPr>
        <p:spPr>
          <a:xfrm>
            <a:off x="2193281" y="5991558"/>
            <a:ext cx="4410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complexity of updating an entry?</a:t>
            </a:r>
          </a:p>
        </p:txBody>
      </p:sp>
    </p:spTree>
    <p:extLst>
      <p:ext uri="{BB962C8B-B14F-4D97-AF65-F5344CB8AC3E}">
        <p14:creationId xmlns:p14="http://schemas.microsoft.com/office/powerpoint/2010/main" val="2671239629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C5A74B-E26B-464D-AAB4-ACDCD05AE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42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5D00F5-AE2F-6040-9113-D40C19D7C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a Sparse Table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BF74F3-410E-364D-8637-B1BBA8F4B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O(N) time to update a sparse table</a:t>
            </a:r>
          </a:p>
          <a:p>
            <a:pPr lvl="1"/>
            <a:r>
              <a:rPr lang="en-US" dirty="0"/>
              <a:t>Number of operations: 1 + 2 + 4 + 8 + 16 + … + 2</a:t>
            </a:r>
            <a:r>
              <a:rPr lang="en-US" baseline="30000" dirty="0"/>
              <a:t>h</a:t>
            </a:r>
          </a:p>
          <a:p>
            <a:pPr lvl="1"/>
            <a:r>
              <a:rPr lang="en-US" dirty="0"/>
              <a:t>What is the value of h?</a:t>
            </a:r>
          </a:p>
        </p:txBody>
      </p:sp>
    </p:spTree>
    <p:extLst>
      <p:ext uri="{BB962C8B-B14F-4D97-AF65-F5344CB8AC3E}">
        <p14:creationId xmlns:p14="http://schemas.microsoft.com/office/powerpoint/2010/main" val="19951151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C5A74B-E26B-464D-AAB4-ACDCD05AE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43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5D00F5-AE2F-6040-9113-D40C19D7C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Query with Update Operation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BF74F3-410E-364D-8637-B1BBA8F4B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Operations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altLang="zh-TW" dirty="0"/>
              <a:t>Increase/decrease the value of an element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altLang="zh-TW" dirty="0"/>
              <a:t>Query the quantity within the interval [</a:t>
            </a:r>
            <a:r>
              <a:rPr lang="en-US" altLang="zh-TW" dirty="0" err="1"/>
              <a:t>i</a:t>
            </a:r>
            <a:r>
              <a:rPr lang="en-US" altLang="zh-TW" dirty="0"/>
              <a:t>…j]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zh-TW" dirty="0"/>
              <a:t>We will use summation for demonstration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altLang="zh-TW" dirty="0"/>
              <a:t>Update and Query can interleave</a:t>
            </a:r>
          </a:p>
          <a:p>
            <a:r>
              <a:rPr lang="en-US" altLang="zh-TW" dirty="0"/>
              <a:t>How to solve this problem efficiently?</a:t>
            </a:r>
          </a:p>
          <a:p>
            <a:pPr lvl="1"/>
            <a:r>
              <a:rPr lang="en-US" altLang="zh-TW" dirty="0"/>
              <a:t>If there are many update operations</a:t>
            </a:r>
          </a:p>
          <a:p>
            <a:pPr lvl="2"/>
            <a:r>
              <a:rPr lang="en-US" altLang="zh-TW" dirty="0"/>
              <a:t>Sparse table may be slow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4350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257E78-B4E4-AA46-8B96-FE7802FF4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44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933589-5A83-2240-8945-88C044753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 Bit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D23796-C130-EC4E-9C63-C779C25CD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least significant bit</a:t>
            </a:r>
          </a:p>
          <a:p>
            <a:pPr lvl="1"/>
            <a:r>
              <a:rPr lang="en-US" dirty="0"/>
              <a:t>000010 -&gt; low bit at the 2</a:t>
            </a:r>
            <a:r>
              <a:rPr lang="en-US" baseline="30000" dirty="0"/>
              <a:t>nd</a:t>
            </a:r>
            <a:r>
              <a:rPr lang="en-US" dirty="0"/>
              <a:t> bit</a:t>
            </a:r>
          </a:p>
          <a:p>
            <a:pPr lvl="1"/>
            <a:r>
              <a:rPr lang="en-US" dirty="0"/>
              <a:t>000111 -&gt; low bit at the 1</a:t>
            </a:r>
            <a:r>
              <a:rPr lang="en-US" baseline="30000" dirty="0"/>
              <a:t>st</a:t>
            </a:r>
            <a:r>
              <a:rPr lang="en-US" dirty="0"/>
              <a:t> bit</a:t>
            </a:r>
          </a:p>
          <a:p>
            <a:pPr lvl="1"/>
            <a:r>
              <a:rPr lang="en-US" dirty="0"/>
              <a:t>001101 -&gt; low bit at the 1</a:t>
            </a:r>
            <a:r>
              <a:rPr lang="en-US" baseline="30000" dirty="0"/>
              <a:t>st</a:t>
            </a:r>
            <a:r>
              <a:rPr lang="en-US" dirty="0"/>
              <a:t> bit </a:t>
            </a:r>
          </a:p>
          <a:p>
            <a:pPr lvl="1"/>
            <a:r>
              <a:rPr lang="en-US" dirty="0"/>
              <a:t>011000 -&gt; low bit at the 4</a:t>
            </a:r>
            <a:r>
              <a:rPr lang="en-US" baseline="30000" dirty="0"/>
              <a:t>th</a:t>
            </a:r>
            <a:r>
              <a:rPr lang="en-US" dirty="0"/>
              <a:t> bit</a:t>
            </a:r>
          </a:p>
          <a:p>
            <a:r>
              <a:rPr lang="en-US" dirty="0"/>
              <a:t>How do we mask out other bits to have low bit only?</a:t>
            </a:r>
          </a:p>
          <a:p>
            <a:pPr lvl="1"/>
            <a:r>
              <a:rPr lang="en-US" dirty="0"/>
              <a:t>000010 -&gt; 000010</a:t>
            </a:r>
          </a:p>
          <a:p>
            <a:pPr lvl="1"/>
            <a:r>
              <a:rPr lang="en-US" dirty="0"/>
              <a:t>011101 -&gt; 000001</a:t>
            </a:r>
          </a:p>
        </p:txBody>
      </p:sp>
    </p:spTree>
    <p:extLst>
      <p:ext uri="{BB962C8B-B14F-4D97-AF65-F5344CB8AC3E}">
        <p14:creationId xmlns:p14="http://schemas.microsoft.com/office/powerpoint/2010/main" val="41691981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257E78-B4E4-AA46-8B96-FE7802FF4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45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933589-5A83-2240-8945-88C044753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 Bit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D23796-C130-EC4E-9C63-C779C25CD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least significant bit</a:t>
            </a:r>
          </a:p>
          <a:p>
            <a:pPr lvl="1"/>
            <a:r>
              <a:rPr lang="en-US" dirty="0"/>
              <a:t>000010 -&gt; low bit at the 2</a:t>
            </a:r>
            <a:r>
              <a:rPr lang="en-US" baseline="30000" dirty="0"/>
              <a:t>nd</a:t>
            </a:r>
            <a:r>
              <a:rPr lang="en-US" dirty="0"/>
              <a:t> bit</a:t>
            </a:r>
          </a:p>
          <a:p>
            <a:pPr lvl="1"/>
            <a:r>
              <a:rPr lang="en-US" dirty="0"/>
              <a:t>000111 -&gt; low bit at the 1</a:t>
            </a:r>
            <a:r>
              <a:rPr lang="en-US" baseline="30000" dirty="0"/>
              <a:t>st</a:t>
            </a:r>
            <a:r>
              <a:rPr lang="en-US" dirty="0"/>
              <a:t> bit</a:t>
            </a:r>
          </a:p>
          <a:p>
            <a:pPr lvl="1"/>
            <a:r>
              <a:rPr lang="en-US" dirty="0"/>
              <a:t>001101 -&gt; low bit at the 1</a:t>
            </a:r>
            <a:r>
              <a:rPr lang="en-US" baseline="30000" dirty="0"/>
              <a:t>st</a:t>
            </a:r>
            <a:r>
              <a:rPr lang="en-US" dirty="0"/>
              <a:t> bit </a:t>
            </a:r>
          </a:p>
          <a:p>
            <a:pPr lvl="1"/>
            <a:r>
              <a:rPr lang="en-US" dirty="0"/>
              <a:t>011000 -&gt; low bit at the 4</a:t>
            </a:r>
            <a:r>
              <a:rPr lang="en-US" baseline="30000" dirty="0"/>
              <a:t>th</a:t>
            </a:r>
            <a:r>
              <a:rPr lang="en-US" dirty="0"/>
              <a:t> bit</a:t>
            </a:r>
          </a:p>
          <a:p>
            <a:r>
              <a:rPr lang="en-US" dirty="0"/>
              <a:t>How do we mask out other bits to have low bit only?</a:t>
            </a:r>
          </a:p>
          <a:p>
            <a:pPr lvl="1"/>
            <a:r>
              <a:rPr lang="en-US" dirty="0"/>
              <a:t>000010 -&gt; 2’s complement -&gt; 111110</a:t>
            </a:r>
          </a:p>
          <a:p>
            <a:pPr lvl="2"/>
            <a:r>
              <a:rPr lang="en-US" dirty="0"/>
              <a:t>000010 &amp; 111110 = 000010</a:t>
            </a:r>
          </a:p>
          <a:p>
            <a:pPr lvl="1"/>
            <a:r>
              <a:rPr lang="en-US" dirty="0"/>
              <a:t>011101 -&gt; 2’s complement -&gt; 100011</a:t>
            </a:r>
          </a:p>
          <a:p>
            <a:pPr lvl="2"/>
            <a:r>
              <a:rPr lang="en-US" dirty="0"/>
              <a:t>011101 &amp; 100011 = 000001</a:t>
            </a:r>
          </a:p>
        </p:txBody>
      </p:sp>
    </p:spTree>
    <p:extLst>
      <p:ext uri="{BB962C8B-B14F-4D97-AF65-F5344CB8AC3E}">
        <p14:creationId xmlns:p14="http://schemas.microsoft.com/office/powerpoint/2010/main" val="35782246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257E78-B4E4-AA46-8B96-FE7802FF4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46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933589-5A83-2240-8945-88C044753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 Bit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D23796-C130-EC4E-9C63-C779C25CD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5944"/>
            <a:ext cx="7886700" cy="5404754"/>
          </a:xfrm>
        </p:spPr>
        <p:txBody>
          <a:bodyPr/>
          <a:lstStyle/>
          <a:p>
            <a:r>
              <a:rPr lang="en-US" dirty="0"/>
              <a:t>The least significant bit</a:t>
            </a:r>
          </a:p>
          <a:p>
            <a:pPr lvl="1"/>
            <a:r>
              <a:rPr lang="en-US" dirty="0"/>
              <a:t>000010 -&gt; low value 1</a:t>
            </a:r>
          </a:p>
          <a:p>
            <a:pPr lvl="1"/>
            <a:r>
              <a:rPr lang="en-US" dirty="0"/>
              <a:t>000111 -&gt; low value 0</a:t>
            </a:r>
          </a:p>
          <a:p>
            <a:pPr lvl="1"/>
            <a:r>
              <a:rPr lang="en-US" dirty="0"/>
              <a:t>001101 -&gt; low value 0 </a:t>
            </a:r>
          </a:p>
          <a:p>
            <a:pPr lvl="1"/>
            <a:r>
              <a:rPr lang="en-US" dirty="0"/>
              <a:t>011000 -&gt; low value 3 </a:t>
            </a:r>
          </a:p>
          <a:p>
            <a:r>
              <a:rPr lang="en-US" dirty="0"/>
              <a:t>How do we mask out other bits to have low bit only?</a:t>
            </a:r>
          </a:p>
          <a:p>
            <a:pPr lvl="1"/>
            <a:r>
              <a:rPr lang="en-US" dirty="0"/>
              <a:t>000010 -&gt; 2’s complement -&gt; 111110</a:t>
            </a:r>
          </a:p>
          <a:p>
            <a:pPr lvl="2"/>
            <a:r>
              <a:rPr lang="en-US" dirty="0"/>
              <a:t>000010 &amp; 111110 = 000010</a:t>
            </a:r>
          </a:p>
          <a:p>
            <a:pPr lvl="1"/>
            <a:r>
              <a:rPr lang="en-US" dirty="0"/>
              <a:t>011101 -&gt; 2’s complement -&gt; 100011</a:t>
            </a:r>
          </a:p>
          <a:p>
            <a:pPr lvl="2"/>
            <a:r>
              <a:rPr lang="en-US" dirty="0"/>
              <a:t>011101 &amp; 100011 = 000001</a:t>
            </a:r>
          </a:p>
          <a:p>
            <a:r>
              <a:rPr lang="en-US" dirty="0">
                <a:solidFill>
                  <a:srgbClr val="FF0000"/>
                </a:solidFill>
              </a:rPr>
              <a:t>So we can do (v &amp; -v) to find the low bit</a:t>
            </a:r>
          </a:p>
        </p:txBody>
      </p:sp>
    </p:spTree>
    <p:extLst>
      <p:ext uri="{BB962C8B-B14F-4D97-AF65-F5344CB8AC3E}">
        <p14:creationId xmlns:p14="http://schemas.microsoft.com/office/powerpoint/2010/main" val="869241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791166-1025-884A-A85D-0AE9A3010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47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10CF2E-B8AA-E84F-A1D6-1E58225C3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Code to Find the Low Bit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1F520B-3BAB-7548-92ED-373193ECB727}"/>
              </a:ext>
            </a:extLst>
          </p:cNvPr>
          <p:cNvSpPr/>
          <p:nvPr/>
        </p:nvSpPr>
        <p:spPr>
          <a:xfrm>
            <a:off x="628650" y="1647131"/>
            <a:ext cx="788669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TW" sz="2800" dirty="0"/>
              <a:t>int </a:t>
            </a:r>
            <a:r>
              <a:rPr lang="en-US" altLang="zh-TW" sz="2800" dirty="0" err="1"/>
              <a:t>lowbit</a:t>
            </a:r>
            <a:r>
              <a:rPr lang="en-US" altLang="zh-TW" sz="2800" dirty="0"/>
              <a:t> (int in) {</a:t>
            </a:r>
          </a:p>
          <a:p>
            <a:pPr>
              <a:buNone/>
            </a:pPr>
            <a:r>
              <a:rPr lang="en-US" altLang="zh-TW" sz="2800" dirty="0"/>
              <a:t>    return in&amp;(-in);</a:t>
            </a:r>
          </a:p>
          <a:p>
            <a:pPr>
              <a:buNone/>
            </a:pPr>
            <a:r>
              <a:rPr lang="en-US" altLang="zh-TW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08579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791166-1025-884A-A85D-0AE9A3010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48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10CF2E-B8AA-E84F-A1D6-1E58225C3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1D2BCB-8F70-E147-AFFE-C6E9944FE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Layout the binary representation of the following:</a:t>
            </a:r>
          </a:p>
          <a:p>
            <a:pPr lvl="1"/>
            <a:r>
              <a:rPr lang="en-US" dirty="0"/>
              <a:t>5 &amp; -5</a:t>
            </a:r>
          </a:p>
          <a:p>
            <a:pPr lvl="1"/>
            <a:r>
              <a:rPr lang="en-US" dirty="0"/>
              <a:t>4 &amp; -4</a:t>
            </a:r>
          </a:p>
          <a:p>
            <a:pPr lvl="1"/>
            <a:r>
              <a:rPr lang="en-US" dirty="0"/>
              <a:t>18 &amp; -18 </a:t>
            </a:r>
          </a:p>
        </p:txBody>
      </p:sp>
    </p:spTree>
    <p:extLst>
      <p:ext uri="{BB962C8B-B14F-4D97-AF65-F5344CB8AC3E}">
        <p14:creationId xmlns:p14="http://schemas.microsoft.com/office/powerpoint/2010/main" val="20382030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791166-1025-884A-A85D-0AE9A3010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49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10CF2E-B8AA-E84F-A1D6-1E58225C3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point?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1D2BCB-8F70-E147-AFFE-C6E9944FE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Observe</a:t>
            </a:r>
          </a:p>
          <a:p>
            <a:pPr lvl="1"/>
            <a:r>
              <a:rPr lang="en-US" dirty="0"/>
              <a:t>6: 00110</a:t>
            </a:r>
          </a:p>
          <a:p>
            <a:pPr lvl="1"/>
            <a:r>
              <a:rPr lang="en-US" dirty="0"/>
              <a:t>-6: 11010 </a:t>
            </a:r>
          </a:p>
          <a:p>
            <a:pPr lvl="1"/>
            <a:r>
              <a:rPr lang="en-US" dirty="0"/>
              <a:t>6 &amp; -6 = 00010</a:t>
            </a:r>
          </a:p>
          <a:p>
            <a:pPr lvl="1"/>
            <a:r>
              <a:rPr lang="en-US" dirty="0"/>
              <a:t>6 + (6 &amp; -6) = 00110 + 00010 = 01000 = 8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826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Sparse Table (Maximum Domain)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403648" y="3429000"/>
          <a:ext cx="6336702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4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(2)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2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(4)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3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(5)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(1)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5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(-5)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6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(8)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7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(11)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8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(6)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TW" dirty="0"/>
              <a:t>Sparse Table</a:t>
            </a:r>
          </a:p>
          <a:p>
            <a:pPr lvl="1"/>
            <a:r>
              <a:rPr lang="en-US" altLang="zh-TW" dirty="0"/>
              <a:t>row </a:t>
            </a:r>
            <a:r>
              <a:rPr lang="en-US" altLang="zh-TW" dirty="0" err="1"/>
              <a:t>i</a:t>
            </a:r>
            <a:r>
              <a:rPr lang="en-US" altLang="zh-TW" dirty="0"/>
              <a:t>: the expanded size 2</a:t>
            </a:r>
            <a:r>
              <a:rPr lang="en-US" altLang="zh-TW" baseline="30000" dirty="0"/>
              <a:t>i</a:t>
            </a:r>
          </a:p>
          <a:p>
            <a:pPr lvl="1"/>
            <a:r>
              <a:rPr lang="en-US" altLang="zh-TW" dirty="0"/>
              <a:t>column j: the starting point</a:t>
            </a:r>
          </a:p>
          <a:p>
            <a:pPr lvl="1"/>
            <a:r>
              <a:rPr lang="en-US" altLang="zh-TW" dirty="0"/>
              <a:t>Covered range: j, j+1, j+2, …, j+2</a:t>
            </a:r>
            <a:r>
              <a:rPr lang="en-US" altLang="zh-TW" baseline="30000" dirty="0"/>
              <a:t>i</a:t>
            </a:r>
            <a:r>
              <a:rPr lang="en-US" altLang="zh-TW" dirty="0"/>
              <a:t> - 1 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1403646" y="5559027"/>
            <a:ext cx="6336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entry[</a:t>
            </a:r>
            <a:r>
              <a:rPr lang="en-US" altLang="zh-TW" dirty="0" err="1"/>
              <a:t>i</a:t>
            </a:r>
            <a:r>
              <a:rPr lang="en-US" altLang="zh-TW" dirty="0"/>
              <a:t>][j] represent the maximum value </a:t>
            </a:r>
            <a:r>
              <a:rPr lang="en-US" altLang="zh-TW" b="1" dirty="0">
                <a:solidFill>
                  <a:srgbClr val="0432FF"/>
                </a:solidFill>
              </a:rPr>
              <a:t>in the range [j : j +2</a:t>
            </a:r>
            <a:r>
              <a:rPr lang="en-US" altLang="zh-TW" b="1" baseline="30000" dirty="0">
                <a:solidFill>
                  <a:srgbClr val="0432FF"/>
                </a:solidFill>
              </a:rPr>
              <a:t>i</a:t>
            </a:r>
            <a:r>
              <a:rPr lang="en-US" altLang="zh-TW" b="1" dirty="0">
                <a:solidFill>
                  <a:srgbClr val="0432FF"/>
                </a:solidFill>
              </a:rPr>
              <a:t>)</a:t>
            </a:r>
            <a:endParaRPr lang="zh-TW" altLang="en-US" b="1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840324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791166-1025-884A-A85D-0AE9A3010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50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10CF2E-B8AA-E84F-A1D6-1E58225C3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point?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1D2BCB-8F70-E147-AFFE-C6E9944FE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Observe</a:t>
            </a:r>
          </a:p>
          <a:p>
            <a:pPr lvl="1"/>
            <a:r>
              <a:rPr lang="en-US" dirty="0"/>
              <a:t>10: 01010</a:t>
            </a:r>
          </a:p>
          <a:p>
            <a:pPr lvl="1"/>
            <a:r>
              <a:rPr lang="en-US" dirty="0"/>
              <a:t>-10: (01001)’ = 10110</a:t>
            </a:r>
          </a:p>
          <a:p>
            <a:pPr lvl="1"/>
            <a:r>
              <a:rPr lang="en-US" dirty="0"/>
              <a:t>10 &amp; -10 = 00010</a:t>
            </a:r>
          </a:p>
          <a:p>
            <a:pPr lvl="1"/>
            <a:r>
              <a:rPr lang="en-US" dirty="0"/>
              <a:t>10 + (10 &amp; -10) = 01010 + 00010 = 01100 = 12</a:t>
            </a:r>
          </a:p>
          <a:p>
            <a:r>
              <a:rPr lang="en-US" dirty="0"/>
              <a:t>Iterative the above operation, i.e., a</a:t>
            </a:r>
            <a:r>
              <a:rPr lang="en-US" baseline="-25000" dirty="0"/>
              <a:t>i+1</a:t>
            </a:r>
            <a:r>
              <a:rPr lang="en-US" dirty="0"/>
              <a:t> = a</a:t>
            </a:r>
            <a:r>
              <a:rPr lang="en-US" baseline="-25000" dirty="0"/>
              <a:t>i</a:t>
            </a:r>
            <a:r>
              <a:rPr lang="en-US" dirty="0"/>
              <a:t> &amp; -a</a:t>
            </a:r>
            <a:r>
              <a:rPr lang="en-US" baseline="-25000" dirty="0"/>
              <a:t>i</a:t>
            </a:r>
            <a:endParaRPr lang="en-US" dirty="0"/>
          </a:p>
          <a:p>
            <a:pPr lvl="1"/>
            <a:r>
              <a:rPr lang="en-US" dirty="0"/>
              <a:t>12: 01100</a:t>
            </a:r>
          </a:p>
          <a:p>
            <a:pPr lvl="1"/>
            <a:r>
              <a:rPr lang="en-US" dirty="0"/>
              <a:t>-12: (01011)’ = 10100</a:t>
            </a:r>
          </a:p>
          <a:p>
            <a:pPr lvl="1"/>
            <a:r>
              <a:rPr lang="en-US" dirty="0"/>
              <a:t>12 &amp; -12 = 00100</a:t>
            </a:r>
          </a:p>
          <a:p>
            <a:pPr lvl="1"/>
            <a:r>
              <a:rPr lang="en-US" dirty="0"/>
              <a:t>12 + (12 &amp; -12) = 01100 + 00100 = 10000 = 16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3098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791166-1025-884A-A85D-0AE9A3010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51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10CF2E-B8AA-E84F-A1D6-1E58225C3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point?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1D2BCB-8F70-E147-AFFE-C6E9944FE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Observe</a:t>
            </a:r>
          </a:p>
          <a:p>
            <a:pPr lvl="1"/>
            <a:r>
              <a:rPr lang="en-US" dirty="0"/>
              <a:t>10: 01010</a:t>
            </a:r>
          </a:p>
          <a:p>
            <a:pPr lvl="1"/>
            <a:r>
              <a:rPr lang="en-US" dirty="0"/>
              <a:t>-10: (01001)’ = 10110</a:t>
            </a:r>
          </a:p>
          <a:p>
            <a:pPr lvl="1"/>
            <a:r>
              <a:rPr lang="en-US" dirty="0"/>
              <a:t>10 &amp; -10 = 00010</a:t>
            </a:r>
          </a:p>
          <a:p>
            <a:pPr lvl="1"/>
            <a:r>
              <a:rPr lang="en-US" dirty="0"/>
              <a:t>10 + (10 &amp; -10) = 01010 + 00010 = 01100 = 12</a:t>
            </a:r>
          </a:p>
          <a:p>
            <a:r>
              <a:rPr lang="en-US" dirty="0"/>
              <a:t>Iterative the above operation, i.e., a</a:t>
            </a:r>
            <a:r>
              <a:rPr lang="en-US" baseline="-25000" dirty="0"/>
              <a:t>i+1</a:t>
            </a:r>
            <a:r>
              <a:rPr lang="en-US" dirty="0"/>
              <a:t> = a</a:t>
            </a:r>
            <a:r>
              <a:rPr lang="en-US" baseline="-25000" dirty="0"/>
              <a:t>i</a:t>
            </a:r>
            <a:r>
              <a:rPr lang="en-US" dirty="0"/>
              <a:t> &amp; -a</a:t>
            </a:r>
            <a:r>
              <a:rPr lang="en-US" baseline="-25000" dirty="0"/>
              <a:t>i</a:t>
            </a:r>
          </a:p>
          <a:p>
            <a:pPr lvl="1"/>
            <a:r>
              <a:rPr lang="en-US" dirty="0"/>
              <a:t>12: 01100</a:t>
            </a:r>
          </a:p>
          <a:p>
            <a:pPr lvl="1"/>
            <a:r>
              <a:rPr lang="en-US" dirty="0"/>
              <a:t>-12: (01011)’ = 10100</a:t>
            </a:r>
          </a:p>
          <a:p>
            <a:pPr lvl="1"/>
            <a:r>
              <a:rPr lang="en-US" dirty="0"/>
              <a:t>12 &amp; -12 = 00100</a:t>
            </a:r>
          </a:p>
          <a:p>
            <a:pPr lvl="1"/>
            <a:r>
              <a:rPr lang="en-US" dirty="0"/>
              <a:t>12 + (12 &amp; -12) = 01100 + 00100 = 10000 = 16</a:t>
            </a:r>
          </a:p>
          <a:p>
            <a:pPr lvl="1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CE7F4D-98EC-8648-B26C-25003874205F}"/>
              </a:ext>
            </a:extLst>
          </p:cNvPr>
          <p:cNvSpPr txBox="1"/>
          <p:nvPr/>
        </p:nvSpPr>
        <p:spPr>
          <a:xfrm>
            <a:off x="1515475" y="5955283"/>
            <a:ext cx="572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Eventually the number becomes a power of 2 and so forth</a:t>
            </a:r>
          </a:p>
        </p:txBody>
      </p:sp>
    </p:spTree>
    <p:extLst>
      <p:ext uri="{BB962C8B-B14F-4D97-AF65-F5344CB8AC3E}">
        <p14:creationId xmlns:p14="http://schemas.microsoft.com/office/powerpoint/2010/main" val="4288456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791166-1025-884A-A85D-0AE9A3010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52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10CF2E-B8AA-E84F-A1D6-1E58225C3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1D2BCB-8F70-E147-AFFE-C6E9944FE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running a</a:t>
            </a:r>
            <a:r>
              <a:rPr lang="en-US" baseline="-25000" dirty="0"/>
              <a:t>i+1</a:t>
            </a:r>
            <a:r>
              <a:rPr lang="en-US" dirty="0"/>
              <a:t> = a</a:t>
            </a:r>
            <a:r>
              <a:rPr lang="en-US" baseline="-25000" dirty="0"/>
              <a:t>i</a:t>
            </a:r>
            <a:r>
              <a:rPr lang="en-US" dirty="0"/>
              <a:t> &amp; -a</a:t>
            </a:r>
            <a:r>
              <a:rPr lang="en-US" baseline="-25000" dirty="0"/>
              <a:t>i </a:t>
            </a:r>
            <a:r>
              <a:rPr lang="en-US" dirty="0"/>
              <a:t>on 21 (10101’b)</a:t>
            </a:r>
          </a:p>
          <a:p>
            <a:pPr lvl="1"/>
            <a:r>
              <a:rPr lang="en-US" dirty="0"/>
              <a:t>How many iterations you end up with </a:t>
            </a:r>
            <a:r>
              <a:rPr lang="en-US"/>
              <a:t>before the 32?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5709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DEE480-32BA-294A-B8AE-74B0C1CA6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53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1B2051-C3A1-DD4E-97D4-A1FB79370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Indexed Tree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B88877-F560-C641-9407-3DC3FD9D4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given number “N”, parent it to “N + (N &amp;-N)”</a:t>
            </a:r>
          </a:p>
          <a:p>
            <a:pPr lvl="1"/>
            <a:r>
              <a:rPr lang="en-US" dirty="0"/>
              <a:t>5’s parent is 5 + (5 &amp; -5) = 6</a:t>
            </a:r>
          </a:p>
          <a:p>
            <a:pPr lvl="1"/>
            <a:r>
              <a:rPr lang="en-US" dirty="0"/>
              <a:t>6’s parent is 6 + (6 &amp; -6) = 8</a:t>
            </a:r>
          </a:p>
          <a:p>
            <a:pPr lvl="1"/>
            <a:r>
              <a:rPr lang="en-US" dirty="0"/>
              <a:t>7’s parent is 7 + (7 &amp; -7) = 8</a:t>
            </a:r>
          </a:p>
          <a:p>
            <a:endParaRPr lang="en-US" dirty="0"/>
          </a:p>
        </p:txBody>
      </p:sp>
      <p:sp>
        <p:nvSpPr>
          <p:cNvPr id="5" name="橢圓 18">
            <a:extLst>
              <a:ext uri="{FF2B5EF4-FFF2-40B4-BE49-F238E27FC236}">
                <a16:creationId xmlns:a16="http://schemas.microsoft.com/office/drawing/2014/main" id="{93DE3118-77F6-A746-A3BA-88940D17DC17}"/>
              </a:ext>
            </a:extLst>
          </p:cNvPr>
          <p:cNvSpPr/>
          <p:nvPr/>
        </p:nvSpPr>
        <p:spPr>
          <a:xfrm>
            <a:off x="2777409" y="5209919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橢圓 19">
            <a:extLst>
              <a:ext uri="{FF2B5EF4-FFF2-40B4-BE49-F238E27FC236}">
                <a16:creationId xmlns:a16="http://schemas.microsoft.com/office/drawing/2014/main" id="{6B74CF87-CA94-304C-AC8C-3D0025A9CB9D}"/>
              </a:ext>
            </a:extLst>
          </p:cNvPr>
          <p:cNvSpPr/>
          <p:nvPr/>
        </p:nvSpPr>
        <p:spPr>
          <a:xfrm>
            <a:off x="3641505" y="4489839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7" name="橢圓 20">
            <a:extLst>
              <a:ext uri="{FF2B5EF4-FFF2-40B4-BE49-F238E27FC236}">
                <a16:creationId xmlns:a16="http://schemas.microsoft.com/office/drawing/2014/main" id="{F9FD2115-2D98-2848-9AF9-E87E725BDFD4}"/>
              </a:ext>
            </a:extLst>
          </p:cNvPr>
          <p:cNvSpPr/>
          <p:nvPr/>
        </p:nvSpPr>
        <p:spPr>
          <a:xfrm>
            <a:off x="4505601" y="5209919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8" name="橢圓 21">
            <a:extLst>
              <a:ext uri="{FF2B5EF4-FFF2-40B4-BE49-F238E27FC236}">
                <a16:creationId xmlns:a16="http://schemas.microsoft.com/office/drawing/2014/main" id="{34EE6946-5933-EE46-B6EA-99AA7313E1C4}"/>
              </a:ext>
            </a:extLst>
          </p:cNvPr>
          <p:cNvSpPr/>
          <p:nvPr/>
        </p:nvSpPr>
        <p:spPr>
          <a:xfrm>
            <a:off x="5369697" y="3121687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2" name="直線接點 51">
            <a:extLst>
              <a:ext uri="{FF2B5EF4-FFF2-40B4-BE49-F238E27FC236}">
                <a16:creationId xmlns:a16="http://schemas.microsoft.com/office/drawing/2014/main" id="{9504DAE3-5789-7447-AF96-635B3C69099C}"/>
              </a:ext>
            </a:extLst>
          </p:cNvPr>
          <p:cNvCxnSpPr>
            <a:stCxn id="6" idx="3"/>
            <a:endCxn id="5" idx="7"/>
          </p:cNvCxnSpPr>
          <p:nvPr/>
        </p:nvCxnSpPr>
        <p:spPr>
          <a:xfrm rot="5400000">
            <a:off x="3156730" y="4725144"/>
            <a:ext cx="465494" cy="60951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56">
            <a:extLst>
              <a:ext uri="{FF2B5EF4-FFF2-40B4-BE49-F238E27FC236}">
                <a16:creationId xmlns:a16="http://schemas.microsoft.com/office/drawing/2014/main" id="{A37AF9FB-101B-DF4C-9B13-77A2B7DA3D07}"/>
              </a:ext>
            </a:extLst>
          </p:cNvPr>
          <p:cNvCxnSpPr>
            <a:stCxn id="8" idx="3"/>
            <a:endCxn id="6" idx="7"/>
          </p:cNvCxnSpPr>
          <p:nvPr/>
        </p:nvCxnSpPr>
        <p:spPr>
          <a:xfrm rot="5400000">
            <a:off x="4128838" y="3248980"/>
            <a:ext cx="1113566" cy="147360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59">
            <a:extLst>
              <a:ext uri="{FF2B5EF4-FFF2-40B4-BE49-F238E27FC236}">
                <a16:creationId xmlns:a16="http://schemas.microsoft.com/office/drawing/2014/main" id="{F0AA7C9B-1AA2-8D4C-A69C-67867F99D88C}"/>
              </a:ext>
            </a:extLst>
          </p:cNvPr>
          <p:cNvCxnSpPr>
            <a:stCxn id="8" idx="3"/>
            <a:endCxn id="7" idx="0"/>
          </p:cNvCxnSpPr>
          <p:nvPr/>
        </p:nvCxnSpPr>
        <p:spPr>
          <a:xfrm rot="5400000">
            <a:off x="4163564" y="3951058"/>
            <a:ext cx="1780919" cy="736803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2803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Binary Indexed Tree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83568" y="5085184"/>
          <a:ext cx="7776864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V[</a:t>
                      </a:r>
                      <a:r>
                        <a:rPr lang="en-US" altLang="zh-TW" sz="1400" b="1" dirty="0" err="1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83568" y="5441456"/>
          <a:ext cx="7776864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0001 </a:t>
                      </a:r>
                      <a:r>
                        <a:rPr lang="en-US" altLang="zh-TW" sz="14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(0)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0010 </a:t>
                      </a:r>
                      <a:r>
                        <a:rPr lang="en-US" altLang="zh-TW" sz="14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0011 </a:t>
                      </a:r>
                      <a:r>
                        <a:rPr lang="en-US" altLang="zh-TW" sz="14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(0)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0100 </a:t>
                      </a:r>
                      <a:r>
                        <a:rPr lang="en-US" altLang="zh-TW" sz="14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(2)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0101 </a:t>
                      </a:r>
                      <a:r>
                        <a:rPr lang="en-US" altLang="zh-TW" sz="14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(0)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0110 </a:t>
                      </a:r>
                      <a:r>
                        <a:rPr lang="en-US" altLang="zh-TW" sz="14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0111 </a:t>
                      </a:r>
                      <a:r>
                        <a:rPr lang="en-US" altLang="zh-TW" sz="14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(0)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1000 </a:t>
                      </a:r>
                      <a:r>
                        <a:rPr lang="en-US" altLang="zh-TW" sz="14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(3)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橢圓 8"/>
          <p:cNvSpPr/>
          <p:nvPr/>
        </p:nvSpPr>
        <p:spPr>
          <a:xfrm>
            <a:off x="1763688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683568" y="4423464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683568" y="3730680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683568" y="3024248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683568" y="2304168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165864" y="1628800"/>
          <a:ext cx="455712" cy="34563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橢圓 15"/>
          <p:cNvSpPr/>
          <p:nvPr/>
        </p:nvSpPr>
        <p:spPr>
          <a:xfrm>
            <a:off x="2627784" y="3905760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3491880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4355976" y="3212976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5220072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6084168" y="386104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6948264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7812360" y="2492896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接點 23"/>
          <p:cNvCxnSpPr>
            <a:stCxn id="16" idx="3"/>
            <a:endCxn id="9" idx="7"/>
          </p:cNvCxnSpPr>
          <p:nvPr/>
        </p:nvCxnSpPr>
        <p:spPr>
          <a:xfrm rot="5400000">
            <a:off x="2165365" y="4118709"/>
            <a:ext cx="420782" cy="60951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16" idx="4"/>
          </p:cNvCxnSpPr>
          <p:nvPr/>
        </p:nvCxnSpPr>
        <p:spPr>
          <a:xfrm rot="16200000" flipH="1">
            <a:off x="2416114" y="4657490"/>
            <a:ext cx="819384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endCxn id="16" idx="7"/>
          </p:cNvCxnSpPr>
          <p:nvPr/>
        </p:nvCxnSpPr>
        <p:spPr>
          <a:xfrm rot="10800000" flipV="1">
            <a:off x="2935098" y="3501007"/>
            <a:ext cx="1454325" cy="457479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18" idx="4"/>
          </p:cNvCxnSpPr>
          <p:nvPr/>
        </p:nvCxnSpPr>
        <p:spPr>
          <a:xfrm rot="16200000" flipH="1">
            <a:off x="3797914" y="4311098"/>
            <a:ext cx="1512168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18" idx="3"/>
            <a:endCxn id="17" idx="0"/>
          </p:cNvCxnSpPr>
          <p:nvPr/>
        </p:nvCxnSpPr>
        <p:spPr>
          <a:xfrm rot="5400000">
            <a:off x="3509883" y="3682307"/>
            <a:ext cx="1060839" cy="736803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stCxn id="9" idx="4"/>
          </p:cNvCxnSpPr>
          <p:nvPr/>
        </p:nvCxnSpPr>
        <p:spPr>
          <a:xfrm rot="5400000">
            <a:off x="1817694" y="4959170"/>
            <a:ext cx="144016" cy="10801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17" idx="4"/>
          </p:cNvCxnSpPr>
          <p:nvPr/>
        </p:nvCxnSpPr>
        <p:spPr>
          <a:xfrm rot="5400000">
            <a:off x="3581890" y="4995174"/>
            <a:ext cx="144016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>
            <a:stCxn id="19" idx="4"/>
          </p:cNvCxnSpPr>
          <p:nvPr/>
        </p:nvCxnSpPr>
        <p:spPr>
          <a:xfrm rot="5400000">
            <a:off x="5274078" y="4959170"/>
            <a:ext cx="144016" cy="10801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>
            <a:stCxn id="21" idx="4"/>
          </p:cNvCxnSpPr>
          <p:nvPr/>
        </p:nvCxnSpPr>
        <p:spPr>
          <a:xfrm rot="5400000">
            <a:off x="7002270" y="4959170"/>
            <a:ext cx="144016" cy="10801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>
            <a:stCxn id="20" idx="4"/>
          </p:cNvCxnSpPr>
          <p:nvPr/>
        </p:nvCxnSpPr>
        <p:spPr>
          <a:xfrm rot="5400000">
            <a:off x="5814138" y="4635134"/>
            <a:ext cx="864096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>
            <a:stCxn id="20" idx="3"/>
            <a:endCxn id="19" idx="7"/>
          </p:cNvCxnSpPr>
          <p:nvPr/>
        </p:nvCxnSpPr>
        <p:spPr>
          <a:xfrm rot="5400000">
            <a:off x="5599393" y="4096353"/>
            <a:ext cx="465494" cy="60951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>
            <a:endCxn id="18" idx="7"/>
          </p:cNvCxnSpPr>
          <p:nvPr/>
        </p:nvCxnSpPr>
        <p:spPr>
          <a:xfrm rot="10800000" flipV="1">
            <a:off x="4663290" y="2780927"/>
            <a:ext cx="3182517" cy="484775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>
            <a:stCxn id="22" idx="3"/>
            <a:endCxn id="20" idx="7"/>
          </p:cNvCxnSpPr>
          <p:nvPr/>
        </p:nvCxnSpPr>
        <p:spPr>
          <a:xfrm rot="5400000">
            <a:off x="6571501" y="2620189"/>
            <a:ext cx="1113566" cy="147360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>
            <a:stCxn id="22" idx="3"/>
            <a:endCxn id="21" idx="0"/>
          </p:cNvCxnSpPr>
          <p:nvPr/>
        </p:nvCxnSpPr>
        <p:spPr>
          <a:xfrm rot="5400000">
            <a:off x="6606227" y="3322267"/>
            <a:ext cx="1780919" cy="736803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>
            <a:stCxn id="22" idx="4"/>
          </p:cNvCxnSpPr>
          <p:nvPr/>
        </p:nvCxnSpPr>
        <p:spPr>
          <a:xfrm rot="16200000" flipH="1">
            <a:off x="6894258" y="3951058"/>
            <a:ext cx="2232248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/>
          <p:cNvSpPr txBox="1"/>
          <p:nvPr/>
        </p:nvSpPr>
        <p:spPr>
          <a:xfrm>
            <a:off x="1187624" y="458112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S[1]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1979712" y="3888344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S[2]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2929464" y="4608424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S[3]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3779912" y="314096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S[4]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4716016" y="458112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S[5]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5508104" y="386104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S[6]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6444208" y="462207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S[7]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7236296" y="2348880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S[8]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1547664" y="1628800"/>
            <a:ext cx="4248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This is called “Binary Indexed Tree”</a:t>
            </a:r>
            <a:endParaRPr lang="zh-TW" alt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181217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Range Each </a:t>
            </a:r>
            <a:r>
              <a:rPr lang="en-US" altLang="zh-TW" b="1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 Covers</a:t>
            </a:r>
            <a:endParaRPr lang="zh-TW" alt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TW" dirty="0"/>
              <a:t>s[1] = v[1]</a:t>
            </a:r>
          </a:p>
          <a:p>
            <a:pPr>
              <a:buNone/>
            </a:pPr>
            <a:r>
              <a:rPr lang="en-US" altLang="zh-TW" dirty="0"/>
              <a:t>s[2] = v[2] + </a:t>
            </a:r>
            <a:r>
              <a:rPr lang="en-US" altLang="zh-TW" b="1" dirty="0">
                <a:solidFill>
                  <a:srgbClr val="FF0000"/>
                </a:solidFill>
              </a:rPr>
              <a:t>s[1]</a:t>
            </a:r>
          </a:p>
          <a:p>
            <a:pPr>
              <a:buNone/>
            </a:pPr>
            <a:r>
              <a:rPr lang="en-US" altLang="zh-TW" dirty="0"/>
              <a:t>s[3] = v[3] </a:t>
            </a:r>
          </a:p>
          <a:p>
            <a:pPr>
              <a:buNone/>
            </a:pPr>
            <a:r>
              <a:rPr lang="en-US" altLang="zh-TW" dirty="0"/>
              <a:t>s[4] = v[4] + </a:t>
            </a:r>
            <a:r>
              <a:rPr lang="en-US" altLang="zh-TW" b="1" dirty="0">
                <a:solidFill>
                  <a:srgbClr val="FF0000"/>
                </a:solidFill>
              </a:rPr>
              <a:t>s[3] + s[2]</a:t>
            </a:r>
          </a:p>
          <a:p>
            <a:pPr>
              <a:buNone/>
            </a:pPr>
            <a:r>
              <a:rPr lang="en-US" altLang="zh-TW" dirty="0"/>
              <a:t>s[5] = v[5]</a:t>
            </a:r>
          </a:p>
          <a:p>
            <a:pPr>
              <a:buNone/>
            </a:pPr>
            <a:r>
              <a:rPr lang="en-US" altLang="zh-TW" dirty="0"/>
              <a:t>s[6] = v[6] + </a:t>
            </a:r>
            <a:r>
              <a:rPr lang="en-US" altLang="zh-TW" b="1" dirty="0">
                <a:solidFill>
                  <a:srgbClr val="FF0000"/>
                </a:solidFill>
              </a:rPr>
              <a:t>s[5]</a:t>
            </a:r>
          </a:p>
          <a:p>
            <a:pPr>
              <a:buNone/>
            </a:pPr>
            <a:r>
              <a:rPr lang="en-US" altLang="zh-TW" dirty="0"/>
              <a:t>s[7] = v[7]</a:t>
            </a:r>
          </a:p>
          <a:p>
            <a:pPr>
              <a:buNone/>
            </a:pPr>
            <a:r>
              <a:rPr lang="en-US" altLang="zh-TW" dirty="0"/>
              <a:t>s[8] = v[8] + </a:t>
            </a:r>
            <a:r>
              <a:rPr lang="en-US" altLang="zh-TW" b="1" dirty="0">
                <a:solidFill>
                  <a:srgbClr val="FF0000"/>
                </a:solidFill>
              </a:rPr>
              <a:t>s[7] + s[6] + s[4]</a:t>
            </a:r>
          </a:p>
          <a:p>
            <a:pPr>
              <a:buNone/>
            </a:pPr>
            <a:r>
              <a:rPr lang="en-US" altLang="zh-TW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26160994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Recap the </a:t>
            </a:r>
            <a:r>
              <a:rPr lang="en-US" altLang="zh-TW" b="1" dirty="0" err="1">
                <a:solidFill>
                  <a:schemeClr val="accent1">
                    <a:lumMod val="75000"/>
                  </a:schemeClr>
                </a:solidFill>
              </a:rPr>
              <a:t>Lowbit</a:t>
            </a:r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 Function</a:t>
            </a:r>
            <a:endParaRPr lang="zh-TW" alt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TW" dirty="0"/>
              <a:t>Define:</a:t>
            </a:r>
          </a:p>
          <a:p>
            <a:pPr>
              <a:buNone/>
            </a:pPr>
            <a:r>
              <a:rPr lang="en-US" altLang="zh-TW" sz="1800" dirty="0"/>
              <a:t>	</a:t>
            </a:r>
            <a:r>
              <a:rPr lang="en-US" altLang="zh-TW" sz="1800" dirty="0" err="1"/>
              <a:t>int</a:t>
            </a:r>
            <a:r>
              <a:rPr lang="en-US" altLang="zh-TW" sz="1800" dirty="0"/>
              <a:t> </a:t>
            </a:r>
            <a:r>
              <a:rPr lang="en-US" altLang="zh-TW" sz="1800" dirty="0" err="1"/>
              <a:t>lowbit</a:t>
            </a:r>
            <a:r>
              <a:rPr lang="en-US" altLang="zh-TW" sz="1800" dirty="0"/>
              <a:t> (</a:t>
            </a:r>
            <a:r>
              <a:rPr lang="en-US" altLang="zh-TW" sz="1800" dirty="0" err="1"/>
              <a:t>int</a:t>
            </a:r>
            <a:r>
              <a:rPr lang="en-US" altLang="zh-TW" sz="1800" dirty="0"/>
              <a:t> in)</a:t>
            </a:r>
          </a:p>
          <a:p>
            <a:pPr>
              <a:buNone/>
            </a:pPr>
            <a:r>
              <a:rPr lang="en-US" altLang="zh-TW" sz="1800" dirty="0"/>
              <a:t>	{</a:t>
            </a:r>
          </a:p>
          <a:p>
            <a:pPr>
              <a:buNone/>
            </a:pPr>
            <a:r>
              <a:rPr lang="en-US" altLang="zh-TW" sz="1800" dirty="0"/>
              <a:t>		return in&amp;(-in);</a:t>
            </a:r>
          </a:p>
          <a:p>
            <a:pPr>
              <a:buNone/>
            </a:pPr>
            <a:r>
              <a:rPr lang="en-US" altLang="zh-TW" sz="1800" dirty="0"/>
              <a:t>	}</a:t>
            </a:r>
          </a:p>
          <a:p>
            <a:pPr>
              <a:buNone/>
            </a:pPr>
            <a:endParaRPr lang="en-US" altLang="zh-TW" sz="1800" dirty="0"/>
          </a:p>
          <a:p>
            <a:pPr>
              <a:buNone/>
            </a:pPr>
            <a:r>
              <a:rPr lang="en-US" altLang="zh-TW" sz="2000" b="1" dirty="0"/>
              <a:t>ex:</a:t>
            </a:r>
          </a:p>
          <a:p>
            <a:pPr>
              <a:buNone/>
            </a:pPr>
            <a:r>
              <a:rPr lang="en-US" altLang="zh-TW" sz="2000" b="1" dirty="0" err="1"/>
              <a:t>lowbit</a:t>
            </a:r>
            <a:r>
              <a:rPr lang="en-US" altLang="zh-TW" sz="2000" b="1" dirty="0"/>
              <a:t>(1) = 1</a:t>
            </a:r>
          </a:p>
          <a:p>
            <a:pPr>
              <a:buNone/>
            </a:pPr>
            <a:r>
              <a:rPr lang="en-US" altLang="zh-TW" sz="2000" b="1" dirty="0" err="1"/>
              <a:t>lowbit</a:t>
            </a:r>
            <a:r>
              <a:rPr lang="en-US" altLang="zh-TW" sz="2000" b="1" dirty="0"/>
              <a:t>(2) = 2</a:t>
            </a:r>
          </a:p>
          <a:p>
            <a:pPr>
              <a:buNone/>
            </a:pPr>
            <a:r>
              <a:rPr lang="en-US" altLang="zh-TW" sz="2000" b="1" dirty="0" err="1"/>
              <a:t>lowbit</a:t>
            </a:r>
            <a:r>
              <a:rPr lang="en-US" altLang="zh-TW" sz="2000" b="1" dirty="0"/>
              <a:t>(3) = 1</a:t>
            </a:r>
          </a:p>
          <a:p>
            <a:pPr>
              <a:buNone/>
            </a:pPr>
            <a:r>
              <a:rPr lang="en-US" altLang="zh-TW" sz="2000" b="1" dirty="0" err="1"/>
              <a:t>lowbit</a:t>
            </a:r>
            <a:r>
              <a:rPr lang="en-US" altLang="zh-TW" sz="2000" b="1" dirty="0"/>
              <a:t>(4) = 4</a:t>
            </a:r>
          </a:p>
          <a:p>
            <a:pPr>
              <a:buNone/>
            </a:pPr>
            <a:r>
              <a:rPr lang="en-US" altLang="zh-TW" sz="2000" b="1" dirty="0"/>
              <a:t>…</a:t>
            </a:r>
            <a:endParaRPr lang="zh-TW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379114102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Binary Indexed Tree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83568" y="5085184"/>
          <a:ext cx="7776864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V[</a:t>
                      </a:r>
                      <a:r>
                        <a:rPr lang="en-US" altLang="zh-TW" sz="1400" b="1" dirty="0" err="1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83568" y="5441456"/>
          <a:ext cx="7776864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err="1">
                          <a:latin typeface="Times New Roman" pitchFamily="18" charset="0"/>
                          <a:cs typeface="Times New Roman" pitchFamily="18" charset="0"/>
                        </a:rPr>
                        <a:t>lowbit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橢圓 8"/>
          <p:cNvSpPr/>
          <p:nvPr/>
        </p:nvSpPr>
        <p:spPr>
          <a:xfrm>
            <a:off x="1763688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683568" y="4423464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683568" y="3730680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683568" y="3024248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683568" y="2304168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165864" y="1628800"/>
          <a:ext cx="455712" cy="34563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橢圓 15"/>
          <p:cNvSpPr/>
          <p:nvPr/>
        </p:nvSpPr>
        <p:spPr>
          <a:xfrm>
            <a:off x="2627784" y="3905760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3491880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4355976" y="3212976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5220072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6084168" y="386104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6948264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7812360" y="2492896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接點 23"/>
          <p:cNvCxnSpPr>
            <a:stCxn id="16" idx="3"/>
            <a:endCxn id="9" idx="7"/>
          </p:cNvCxnSpPr>
          <p:nvPr/>
        </p:nvCxnSpPr>
        <p:spPr>
          <a:xfrm rot="5400000">
            <a:off x="2165365" y="4118709"/>
            <a:ext cx="420782" cy="60951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16" idx="4"/>
          </p:cNvCxnSpPr>
          <p:nvPr/>
        </p:nvCxnSpPr>
        <p:spPr>
          <a:xfrm rot="16200000" flipH="1">
            <a:off x="2416114" y="4657490"/>
            <a:ext cx="819384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endCxn id="16" idx="7"/>
          </p:cNvCxnSpPr>
          <p:nvPr/>
        </p:nvCxnSpPr>
        <p:spPr>
          <a:xfrm rot="10800000" flipV="1">
            <a:off x="2935098" y="3501007"/>
            <a:ext cx="1454325" cy="457479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18" idx="4"/>
          </p:cNvCxnSpPr>
          <p:nvPr/>
        </p:nvCxnSpPr>
        <p:spPr>
          <a:xfrm rot="16200000" flipH="1">
            <a:off x="3797914" y="4311098"/>
            <a:ext cx="1512168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18" idx="3"/>
            <a:endCxn id="17" idx="0"/>
          </p:cNvCxnSpPr>
          <p:nvPr/>
        </p:nvCxnSpPr>
        <p:spPr>
          <a:xfrm rot="5400000">
            <a:off x="3509883" y="3682307"/>
            <a:ext cx="1060839" cy="736803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stCxn id="9" idx="4"/>
          </p:cNvCxnSpPr>
          <p:nvPr/>
        </p:nvCxnSpPr>
        <p:spPr>
          <a:xfrm rot="5400000">
            <a:off x="1817694" y="4959170"/>
            <a:ext cx="144016" cy="10801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17" idx="4"/>
          </p:cNvCxnSpPr>
          <p:nvPr/>
        </p:nvCxnSpPr>
        <p:spPr>
          <a:xfrm rot="5400000">
            <a:off x="3581890" y="4995174"/>
            <a:ext cx="144016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>
            <a:stCxn id="19" idx="4"/>
          </p:cNvCxnSpPr>
          <p:nvPr/>
        </p:nvCxnSpPr>
        <p:spPr>
          <a:xfrm rot="5400000">
            <a:off x="5274078" y="4959170"/>
            <a:ext cx="144016" cy="10801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>
            <a:stCxn id="21" idx="4"/>
          </p:cNvCxnSpPr>
          <p:nvPr/>
        </p:nvCxnSpPr>
        <p:spPr>
          <a:xfrm rot="5400000">
            <a:off x="7002270" y="4959170"/>
            <a:ext cx="144016" cy="10801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>
            <a:stCxn id="20" idx="4"/>
          </p:cNvCxnSpPr>
          <p:nvPr/>
        </p:nvCxnSpPr>
        <p:spPr>
          <a:xfrm rot="5400000">
            <a:off x="5814138" y="4635134"/>
            <a:ext cx="864096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>
            <a:stCxn id="20" idx="3"/>
            <a:endCxn id="19" idx="7"/>
          </p:cNvCxnSpPr>
          <p:nvPr/>
        </p:nvCxnSpPr>
        <p:spPr>
          <a:xfrm rot="5400000">
            <a:off x="5599393" y="4096353"/>
            <a:ext cx="465494" cy="60951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>
            <a:endCxn id="18" idx="7"/>
          </p:cNvCxnSpPr>
          <p:nvPr/>
        </p:nvCxnSpPr>
        <p:spPr>
          <a:xfrm rot="10800000" flipV="1">
            <a:off x="4663290" y="2780927"/>
            <a:ext cx="3182517" cy="484775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>
            <a:stCxn id="22" idx="3"/>
            <a:endCxn id="20" idx="7"/>
          </p:cNvCxnSpPr>
          <p:nvPr/>
        </p:nvCxnSpPr>
        <p:spPr>
          <a:xfrm rot="5400000">
            <a:off x="6571501" y="2620189"/>
            <a:ext cx="1113566" cy="147360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>
            <a:stCxn id="22" idx="3"/>
            <a:endCxn id="21" idx="0"/>
          </p:cNvCxnSpPr>
          <p:nvPr/>
        </p:nvCxnSpPr>
        <p:spPr>
          <a:xfrm rot="5400000">
            <a:off x="6606227" y="3322267"/>
            <a:ext cx="1780919" cy="736803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>
            <a:stCxn id="22" idx="4"/>
          </p:cNvCxnSpPr>
          <p:nvPr/>
        </p:nvCxnSpPr>
        <p:spPr>
          <a:xfrm rot="16200000" flipH="1">
            <a:off x="6894258" y="3951058"/>
            <a:ext cx="2232248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/>
          <p:cNvSpPr txBox="1"/>
          <p:nvPr/>
        </p:nvSpPr>
        <p:spPr>
          <a:xfrm>
            <a:off x="1187624" y="458112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S[1]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1979712" y="3888344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S[2]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2929464" y="4608424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S[3]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3779912" y="314096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S[4]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4716016" y="458112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S[5]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5508104" y="386104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S[6]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6444208" y="462207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S[7]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7236296" y="2348880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S[8]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1547664" y="1628800"/>
            <a:ext cx="4248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So…what about the change…?</a:t>
            </a:r>
            <a:endParaRPr lang="zh-TW" alt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766617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Binary Indexed Tree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83568" y="5085184"/>
          <a:ext cx="7776864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V[</a:t>
                      </a:r>
                      <a:r>
                        <a:rPr lang="en-US" altLang="zh-TW" sz="1400" b="1" dirty="0" err="1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83568" y="5441456"/>
          <a:ext cx="7776864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err="1">
                          <a:latin typeface="Times New Roman" pitchFamily="18" charset="0"/>
                          <a:cs typeface="Times New Roman" pitchFamily="18" charset="0"/>
                        </a:rPr>
                        <a:t>lowbit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橢圓 8"/>
          <p:cNvSpPr/>
          <p:nvPr/>
        </p:nvSpPr>
        <p:spPr>
          <a:xfrm>
            <a:off x="1763688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683568" y="4423464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683568" y="3730680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683568" y="3024248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683568" y="2304168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165864" y="1628800"/>
          <a:ext cx="455712" cy="34563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橢圓 15"/>
          <p:cNvSpPr/>
          <p:nvPr/>
        </p:nvSpPr>
        <p:spPr>
          <a:xfrm>
            <a:off x="2627784" y="3905760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3491880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4355976" y="3212976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5220072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6084168" y="386104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6948264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7812360" y="2492896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接點 23"/>
          <p:cNvCxnSpPr>
            <a:stCxn id="16" idx="3"/>
            <a:endCxn id="9" idx="7"/>
          </p:cNvCxnSpPr>
          <p:nvPr/>
        </p:nvCxnSpPr>
        <p:spPr>
          <a:xfrm rot="5400000">
            <a:off x="2165365" y="4118709"/>
            <a:ext cx="420782" cy="60951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16" idx="4"/>
          </p:cNvCxnSpPr>
          <p:nvPr/>
        </p:nvCxnSpPr>
        <p:spPr>
          <a:xfrm rot="16200000" flipH="1">
            <a:off x="2416114" y="4657490"/>
            <a:ext cx="819384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endCxn id="16" idx="7"/>
          </p:cNvCxnSpPr>
          <p:nvPr/>
        </p:nvCxnSpPr>
        <p:spPr>
          <a:xfrm rot="10800000" flipV="1">
            <a:off x="2935098" y="3501007"/>
            <a:ext cx="1454325" cy="457479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18" idx="4"/>
          </p:cNvCxnSpPr>
          <p:nvPr/>
        </p:nvCxnSpPr>
        <p:spPr>
          <a:xfrm rot="16200000" flipH="1">
            <a:off x="3797914" y="4311098"/>
            <a:ext cx="1512168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18" idx="3"/>
            <a:endCxn id="17" idx="0"/>
          </p:cNvCxnSpPr>
          <p:nvPr/>
        </p:nvCxnSpPr>
        <p:spPr>
          <a:xfrm rot="5400000">
            <a:off x="3509883" y="3682307"/>
            <a:ext cx="1060839" cy="736803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stCxn id="9" idx="4"/>
          </p:cNvCxnSpPr>
          <p:nvPr/>
        </p:nvCxnSpPr>
        <p:spPr>
          <a:xfrm rot="5400000">
            <a:off x="1817694" y="4959170"/>
            <a:ext cx="144016" cy="10801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17" idx="4"/>
          </p:cNvCxnSpPr>
          <p:nvPr/>
        </p:nvCxnSpPr>
        <p:spPr>
          <a:xfrm rot="5400000">
            <a:off x="3581890" y="4995174"/>
            <a:ext cx="144016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>
            <a:stCxn id="19" idx="4"/>
          </p:cNvCxnSpPr>
          <p:nvPr/>
        </p:nvCxnSpPr>
        <p:spPr>
          <a:xfrm rot="5400000">
            <a:off x="5274078" y="4959170"/>
            <a:ext cx="144016" cy="10801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>
            <a:stCxn id="21" idx="4"/>
          </p:cNvCxnSpPr>
          <p:nvPr/>
        </p:nvCxnSpPr>
        <p:spPr>
          <a:xfrm rot="5400000">
            <a:off x="7002270" y="4959170"/>
            <a:ext cx="144016" cy="10801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>
            <a:stCxn id="20" idx="4"/>
          </p:cNvCxnSpPr>
          <p:nvPr/>
        </p:nvCxnSpPr>
        <p:spPr>
          <a:xfrm rot="5400000">
            <a:off x="5814138" y="4635134"/>
            <a:ext cx="864096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>
            <a:stCxn id="20" idx="3"/>
            <a:endCxn id="19" idx="7"/>
          </p:cNvCxnSpPr>
          <p:nvPr/>
        </p:nvCxnSpPr>
        <p:spPr>
          <a:xfrm rot="5400000">
            <a:off x="5599393" y="4096353"/>
            <a:ext cx="465494" cy="60951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>
            <a:endCxn id="18" idx="7"/>
          </p:cNvCxnSpPr>
          <p:nvPr/>
        </p:nvCxnSpPr>
        <p:spPr>
          <a:xfrm rot="10800000" flipV="1">
            <a:off x="4663290" y="2780927"/>
            <a:ext cx="3182517" cy="484775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>
            <a:stCxn id="22" idx="3"/>
            <a:endCxn id="20" idx="7"/>
          </p:cNvCxnSpPr>
          <p:nvPr/>
        </p:nvCxnSpPr>
        <p:spPr>
          <a:xfrm rot="5400000">
            <a:off x="6571501" y="2620189"/>
            <a:ext cx="1113566" cy="147360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>
            <a:stCxn id="22" idx="3"/>
            <a:endCxn id="21" idx="0"/>
          </p:cNvCxnSpPr>
          <p:nvPr/>
        </p:nvCxnSpPr>
        <p:spPr>
          <a:xfrm rot="5400000">
            <a:off x="6606227" y="3322267"/>
            <a:ext cx="1780919" cy="736803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>
            <a:stCxn id="22" idx="4"/>
          </p:cNvCxnSpPr>
          <p:nvPr/>
        </p:nvCxnSpPr>
        <p:spPr>
          <a:xfrm rot="16200000" flipH="1">
            <a:off x="6894258" y="3951058"/>
            <a:ext cx="2232248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/>
          <p:cNvSpPr txBox="1"/>
          <p:nvPr/>
        </p:nvSpPr>
        <p:spPr>
          <a:xfrm>
            <a:off x="1187624" y="458112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S[1]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1979712" y="3888344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S[2]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2929464" y="4608424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S[3]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3779912" y="314096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S[4]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4716016" y="458112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S[5]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5508104" y="386104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S[6]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6444208" y="462207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S[7]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7236296" y="2348880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S[8]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1547664" y="1628800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change v[3] will affect </a:t>
            </a:r>
            <a:r>
              <a:rPr lang="en-US" altLang="zh-TW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lang="zh-TW" alt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133695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Binary Indexed Tree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83568" y="5085184"/>
          <a:ext cx="7776864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V[</a:t>
                      </a:r>
                      <a:r>
                        <a:rPr lang="en-US" altLang="zh-TW" sz="1400" b="1" dirty="0" err="1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83568" y="5441456"/>
          <a:ext cx="7776864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err="1">
                          <a:latin typeface="Times New Roman" pitchFamily="18" charset="0"/>
                          <a:cs typeface="Times New Roman" pitchFamily="18" charset="0"/>
                        </a:rPr>
                        <a:t>lowbit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橢圓 8"/>
          <p:cNvSpPr/>
          <p:nvPr/>
        </p:nvSpPr>
        <p:spPr>
          <a:xfrm>
            <a:off x="1763688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683568" y="4423464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683568" y="3730680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683568" y="3024248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683568" y="2304168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165864" y="1628800"/>
          <a:ext cx="455712" cy="34563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橢圓 15"/>
          <p:cNvSpPr/>
          <p:nvPr/>
        </p:nvSpPr>
        <p:spPr>
          <a:xfrm>
            <a:off x="2627784" y="3905760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3491880" y="4581128"/>
            <a:ext cx="360040" cy="360040"/>
          </a:xfrm>
          <a:prstGeom prst="ellipse">
            <a:avLst/>
          </a:prstGeom>
          <a:solidFill>
            <a:srgbClr val="00F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4355976" y="3212976"/>
            <a:ext cx="360040" cy="360040"/>
          </a:xfrm>
          <a:prstGeom prst="ellipse">
            <a:avLst/>
          </a:prstGeom>
          <a:solidFill>
            <a:srgbClr val="00F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5220072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6084168" y="386104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6948264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7812360" y="2492896"/>
            <a:ext cx="360040" cy="360040"/>
          </a:xfrm>
          <a:prstGeom prst="ellipse">
            <a:avLst/>
          </a:prstGeom>
          <a:solidFill>
            <a:srgbClr val="00F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接點 23"/>
          <p:cNvCxnSpPr>
            <a:stCxn id="16" idx="3"/>
            <a:endCxn id="9" idx="7"/>
          </p:cNvCxnSpPr>
          <p:nvPr/>
        </p:nvCxnSpPr>
        <p:spPr>
          <a:xfrm rot="5400000">
            <a:off x="2165365" y="4118709"/>
            <a:ext cx="420782" cy="60951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16" idx="4"/>
          </p:cNvCxnSpPr>
          <p:nvPr/>
        </p:nvCxnSpPr>
        <p:spPr>
          <a:xfrm rot="16200000" flipH="1">
            <a:off x="2416114" y="4657490"/>
            <a:ext cx="819384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endCxn id="16" idx="7"/>
          </p:cNvCxnSpPr>
          <p:nvPr/>
        </p:nvCxnSpPr>
        <p:spPr>
          <a:xfrm rot="10800000" flipV="1">
            <a:off x="2935098" y="3501007"/>
            <a:ext cx="1454325" cy="457479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18" idx="4"/>
          </p:cNvCxnSpPr>
          <p:nvPr/>
        </p:nvCxnSpPr>
        <p:spPr>
          <a:xfrm rot="16200000" flipH="1">
            <a:off x="3797914" y="4311098"/>
            <a:ext cx="1512168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18" idx="3"/>
            <a:endCxn id="17" idx="0"/>
          </p:cNvCxnSpPr>
          <p:nvPr/>
        </p:nvCxnSpPr>
        <p:spPr>
          <a:xfrm rot="5400000">
            <a:off x="3509883" y="3682307"/>
            <a:ext cx="1060839" cy="736803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stCxn id="9" idx="4"/>
          </p:cNvCxnSpPr>
          <p:nvPr/>
        </p:nvCxnSpPr>
        <p:spPr>
          <a:xfrm rot="5400000">
            <a:off x="1817694" y="4959170"/>
            <a:ext cx="144016" cy="10801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17" idx="4"/>
          </p:cNvCxnSpPr>
          <p:nvPr/>
        </p:nvCxnSpPr>
        <p:spPr>
          <a:xfrm rot="5400000">
            <a:off x="3581890" y="4995174"/>
            <a:ext cx="144016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>
            <a:stCxn id="19" idx="4"/>
          </p:cNvCxnSpPr>
          <p:nvPr/>
        </p:nvCxnSpPr>
        <p:spPr>
          <a:xfrm rot="5400000">
            <a:off x="5274078" y="4959170"/>
            <a:ext cx="144016" cy="10801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>
            <a:stCxn id="21" idx="4"/>
          </p:cNvCxnSpPr>
          <p:nvPr/>
        </p:nvCxnSpPr>
        <p:spPr>
          <a:xfrm rot="5400000">
            <a:off x="7002270" y="4959170"/>
            <a:ext cx="144016" cy="10801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>
            <a:stCxn id="20" idx="4"/>
          </p:cNvCxnSpPr>
          <p:nvPr/>
        </p:nvCxnSpPr>
        <p:spPr>
          <a:xfrm rot="5400000">
            <a:off x="5814138" y="4635134"/>
            <a:ext cx="864096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>
            <a:stCxn id="20" idx="3"/>
            <a:endCxn id="19" idx="7"/>
          </p:cNvCxnSpPr>
          <p:nvPr/>
        </p:nvCxnSpPr>
        <p:spPr>
          <a:xfrm rot="5400000">
            <a:off x="5599393" y="4096353"/>
            <a:ext cx="465494" cy="60951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>
            <a:endCxn id="18" idx="7"/>
          </p:cNvCxnSpPr>
          <p:nvPr/>
        </p:nvCxnSpPr>
        <p:spPr>
          <a:xfrm rot="10800000" flipV="1">
            <a:off x="4663290" y="2780927"/>
            <a:ext cx="3182517" cy="484775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>
            <a:stCxn id="22" idx="3"/>
            <a:endCxn id="20" idx="7"/>
          </p:cNvCxnSpPr>
          <p:nvPr/>
        </p:nvCxnSpPr>
        <p:spPr>
          <a:xfrm rot="5400000">
            <a:off x="6571501" y="2620189"/>
            <a:ext cx="1113566" cy="147360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>
            <a:stCxn id="22" idx="3"/>
            <a:endCxn id="21" idx="0"/>
          </p:cNvCxnSpPr>
          <p:nvPr/>
        </p:nvCxnSpPr>
        <p:spPr>
          <a:xfrm rot="5400000">
            <a:off x="6606227" y="3322267"/>
            <a:ext cx="1780919" cy="736803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>
            <a:stCxn id="22" idx="4"/>
          </p:cNvCxnSpPr>
          <p:nvPr/>
        </p:nvCxnSpPr>
        <p:spPr>
          <a:xfrm rot="16200000" flipH="1">
            <a:off x="6894258" y="3951058"/>
            <a:ext cx="2232248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/>
          <p:cNvSpPr txBox="1"/>
          <p:nvPr/>
        </p:nvSpPr>
        <p:spPr>
          <a:xfrm>
            <a:off x="1187624" y="458112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S[1]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1979712" y="3888344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S[2]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2929464" y="4608424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S[3]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3779912" y="314096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S[4]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4716016" y="458112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S[5]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5508104" y="386104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S[6]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6444208" y="462207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S[7]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7236296" y="2348880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S[8]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1547664" y="1628800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change v[3] will affect </a:t>
            </a:r>
            <a:r>
              <a:rPr lang="en-US" altLang="zh-TW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s[3], s[3+1=4], s[4+4=8], …</a:t>
            </a:r>
            <a:endParaRPr lang="zh-TW" alt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04944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Sparse Table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403648" y="3429000"/>
          <a:ext cx="6336702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4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(2)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2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(4)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3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(5)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(1)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5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(-5)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6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(8)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7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(11)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8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(6)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TW" dirty="0"/>
              <a:t>Sparse Table</a:t>
            </a:r>
          </a:p>
          <a:p>
            <a:pPr lvl="1"/>
            <a:r>
              <a:rPr lang="en-US" altLang="zh-TW" dirty="0"/>
              <a:t>row </a:t>
            </a:r>
            <a:r>
              <a:rPr lang="en-US" altLang="zh-TW" dirty="0" err="1"/>
              <a:t>i</a:t>
            </a:r>
            <a:r>
              <a:rPr lang="en-US" altLang="zh-TW" dirty="0"/>
              <a:t>: the expanded size 2</a:t>
            </a:r>
            <a:r>
              <a:rPr lang="en-US" altLang="zh-TW" baseline="30000" dirty="0"/>
              <a:t>i</a:t>
            </a:r>
          </a:p>
          <a:p>
            <a:pPr lvl="1"/>
            <a:r>
              <a:rPr lang="en-US" altLang="zh-TW" dirty="0"/>
              <a:t>column j: the starting point</a:t>
            </a:r>
          </a:p>
          <a:p>
            <a:pPr lvl="1"/>
            <a:r>
              <a:rPr lang="en-US" altLang="zh-TW" dirty="0"/>
              <a:t>Covered range: j, j+1, j+2, …, j+2</a:t>
            </a:r>
            <a:r>
              <a:rPr lang="en-US" altLang="zh-TW" baseline="30000" dirty="0"/>
              <a:t>i</a:t>
            </a:r>
            <a:r>
              <a:rPr lang="en-US" altLang="zh-TW" dirty="0"/>
              <a:t> - 1 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539552" y="573325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entry[0][1] = max {1~1}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430723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Binary Indexed Tree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83568" y="5085184"/>
          <a:ext cx="7776864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V[</a:t>
                      </a:r>
                      <a:r>
                        <a:rPr lang="en-US" altLang="zh-TW" sz="1400" b="1" dirty="0" err="1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83568" y="5441456"/>
          <a:ext cx="7776864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err="1">
                          <a:latin typeface="Times New Roman" pitchFamily="18" charset="0"/>
                          <a:cs typeface="Times New Roman" pitchFamily="18" charset="0"/>
                        </a:rPr>
                        <a:t>lowbit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橢圓 8"/>
          <p:cNvSpPr/>
          <p:nvPr/>
        </p:nvSpPr>
        <p:spPr>
          <a:xfrm>
            <a:off x="1763688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683568" y="4423464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683568" y="3730680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683568" y="3024248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683568" y="2304168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165864" y="1628800"/>
          <a:ext cx="455712" cy="34563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橢圓 15"/>
          <p:cNvSpPr/>
          <p:nvPr/>
        </p:nvSpPr>
        <p:spPr>
          <a:xfrm>
            <a:off x="2627784" y="3905760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3491880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4355976" y="3212976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5220072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6084168" y="386104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6948264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7812360" y="2492896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接點 23"/>
          <p:cNvCxnSpPr>
            <a:stCxn id="16" idx="3"/>
            <a:endCxn id="9" idx="7"/>
          </p:cNvCxnSpPr>
          <p:nvPr/>
        </p:nvCxnSpPr>
        <p:spPr>
          <a:xfrm rot="5400000">
            <a:off x="2165365" y="4118709"/>
            <a:ext cx="420782" cy="60951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16" idx="4"/>
          </p:cNvCxnSpPr>
          <p:nvPr/>
        </p:nvCxnSpPr>
        <p:spPr>
          <a:xfrm rot="16200000" flipH="1">
            <a:off x="2416114" y="4657490"/>
            <a:ext cx="819384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endCxn id="16" idx="7"/>
          </p:cNvCxnSpPr>
          <p:nvPr/>
        </p:nvCxnSpPr>
        <p:spPr>
          <a:xfrm rot="10800000" flipV="1">
            <a:off x="2935098" y="3501007"/>
            <a:ext cx="1454325" cy="457479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18" idx="4"/>
          </p:cNvCxnSpPr>
          <p:nvPr/>
        </p:nvCxnSpPr>
        <p:spPr>
          <a:xfrm rot="16200000" flipH="1">
            <a:off x="3797914" y="4311098"/>
            <a:ext cx="1512168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18" idx="3"/>
            <a:endCxn id="17" idx="0"/>
          </p:cNvCxnSpPr>
          <p:nvPr/>
        </p:nvCxnSpPr>
        <p:spPr>
          <a:xfrm rot="5400000">
            <a:off x="3509883" y="3682307"/>
            <a:ext cx="1060839" cy="736803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stCxn id="9" idx="4"/>
          </p:cNvCxnSpPr>
          <p:nvPr/>
        </p:nvCxnSpPr>
        <p:spPr>
          <a:xfrm rot="5400000">
            <a:off x="1817694" y="4959170"/>
            <a:ext cx="144016" cy="10801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17" idx="4"/>
          </p:cNvCxnSpPr>
          <p:nvPr/>
        </p:nvCxnSpPr>
        <p:spPr>
          <a:xfrm rot="5400000">
            <a:off x="3581890" y="4995174"/>
            <a:ext cx="144016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>
            <a:stCxn id="19" idx="4"/>
          </p:cNvCxnSpPr>
          <p:nvPr/>
        </p:nvCxnSpPr>
        <p:spPr>
          <a:xfrm rot="5400000">
            <a:off x="5274078" y="4959170"/>
            <a:ext cx="144016" cy="10801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>
            <a:stCxn id="21" idx="4"/>
          </p:cNvCxnSpPr>
          <p:nvPr/>
        </p:nvCxnSpPr>
        <p:spPr>
          <a:xfrm rot="5400000">
            <a:off x="7002270" y="4959170"/>
            <a:ext cx="144016" cy="10801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>
            <a:stCxn id="20" idx="4"/>
          </p:cNvCxnSpPr>
          <p:nvPr/>
        </p:nvCxnSpPr>
        <p:spPr>
          <a:xfrm rot="5400000">
            <a:off x="5814138" y="4635134"/>
            <a:ext cx="864096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>
            <a:stCxn id="20" idx="3"/>
            <a:endCxn id="19" idx="7"/>
          </p:cNvCxnSpPr>
          <p:nvPr/>
        </p:nvCxnSpPr>
        <p:spPr>
          <a:xfrm rot="5400000">
            <a:off x="5599393" y="4096353"/>
            <a:ext cx="465494" cy="60951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>
            <a:endCxn id="18" idx="7"/>
          </p:cNvCxnSpPr>
          <p:nvPr/>
        </p:nvCxnSpPr>
        <p:spPr>
          <a:xfrm rot="10800000" flipV="1">
            <a:off x="4663290" y="2780927"/>
            <a:ext cx="3182517" cy="484775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>
            <a:stCxn id="22" idx="3"/>
            <a:endCxn id="20" idx="7"/>
          </p:cNvCxnSpPr>
          <p:nvPr/>
        </p:nvCxnSpPr>
        <p:spPr>
          <a:xfrm rot="5400000">
            <a:off x="6571501" y="2620189"/>
            <a:ext cx="1113566" cy="147360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>
            <a:stCxn id="22" idx="3"/>
            <a:endCxn id="21" idx="0"/>
          </p:cNvCxnSpPr>
          <p:nvPr/>
        </p:nvCxnSpPr>
        <p:spPr>
          <a:xfrm rot="5400000">
            <a:off x="6606227" y="3322267"/>
            <a:ext cx="1780919" cy="736803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>
            <a:stCxn id="22" idx="4"/>
          </p:cNvCxnSpPr>
          <p:nvPr/>
        </p:nvCxnSpPr>
        <p:spPr>
          <a:xfrm rot="16200000" flipH="1">
            <a:off x="6894258" y="3951058"/>
            <a:ext cx="2232248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/>
          <p:cNvSpPr txBox="1"/>
          <p:nvPr/>
        </p:nvSpPr>
        <p:spPr>
          <a:xfrm>
            <a:off x="1187624" y="458112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S[1]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1979712" y="3888344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S[2]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2929464" y="4608424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S[3]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3779912" y="314096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S[4]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4716016" y="458112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S[5]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5508104" y="386104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S[6]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6444208" y="462207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S[7]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7236296" y="2348880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S[8]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1547664" y="1628800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change v[6] will affect </a:t>
            </a:r>
            <a:r>
              <a:rPr lang="en-US" altLang="zh-TW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lang="zh-TW" alt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475066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Binary Indexed Tree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83568" y="5085184"/>
          <a:ext cx="7776864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V[</a:t>
                      </a:r>
                      <a:r>
                        <a:rPr lang="en-US" altLang="zh-TW" sz="1400" b="1" dirty="0" err="1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83568" y="5441456"/>
          <a:ext cx="7776864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err="1">
                          <a:latin typeface="Times New Roman" pitchFamily="18" charset="0"/>
                          <a:cs typeface="Times New Roman" pitchFamily="18" charset="0"/>
                        </a:rPr>
                        <a:t>lowbit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橢圓 8"/>
          <p:cNvSpPr/>
          <p:nvPr/>
        </p:nvSpPr>
        <p:spPr>
          <a:xfrm>
            <a:off x="1763688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683568" y="4423464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683568" y="3730680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683568" y="3024248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683568" y="2304168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165864" y="1628800"/>
          <a:ext cx="455712" cy="34563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橢圓 15"/>
          <p:cNvSpPr/>
          <p:nvPr/>
        </p:nvSpPr>
        <p:spPr>
          <a:xfrm>
            <a:off x="2627784" y="3905760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3491880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4355976" y="3212976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5220072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6084168" y="3861048"/>
            <a:ext cx="360040" cy="360040"/>
          </a:xfrm>
          <a:prstGeom prst="ellipse">
            <a:avLst/>
          </a:prstGeom>
          <a:solidFill>
            <a:srgbClr val="00F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6948264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7812360" y="2492896"/>
            <a:ext cx="360040" cy="360040"/>
          </a:xfrm>
          <a:prstGeom prst="ellipse">
            <a:avLst/>
          </a:prstGeom>
          <a:solidFill>
            <a:srgbClr val="00F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接點 23"/>
          <p:cNvCxnSpPr>
            <a:stCxn id="16" idx="3"/>
            <a:endCxn id="9" idx="7"/>
          </p:cNvCxnSpPr>
          <p:nvPr/>
        </p:nvCxnSpPr>
        <p:spPr>
          <a:xfrm rot="5400000">
            <a:off x="2165365" y="4118709"/>
            <a:ext cx="420782" cy="60951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16" idx="4"/>
          </p:cNvCxnSpPr>
          <p:nvPr/>
        </p:nvCxnSpPr>
        <p:spPr>
          <a:xfrm rot="16200000" flipH="1">
            <a:off x="2416114" y="4657490"/>
            <a:ext cx="819384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endCxn id="16" idx="7"/>
          </p:cNvCxnSpPr>
          <p:nvPr/>
        </p:nvCxnSpPr>
        <p:spPr>
          <a:xfrm rot="10800000" flipV="1">
            <a:off x="2935098" y="3501007"/>
            <a:ext cx="1454325" cy="457479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18" idx="4"/>
          </p:cNvCxnSpPr>
          <p:nvPr/>
        </p:nvCxnSpPr>
        <p:spPr>
          <a:xfrm rot="16200000" flipH="1">
            <a:off x="3797914" y="4311098"/>
            <a:ext cx="1512168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18" idx="3"/>
            <a:endCxn id="17" idx="0"/>
          </p:cNvCxnSpPr>
          <p:nvPr/>
        </p:nvCxnSpPr>
        <p:spPr>
          <a:xfrm rot="5400000">
            <a:off x="3509883" y="3682307"/>
            <a:ext cx="1060839" cy="736803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stCxn id="9" idx="4"/>
          </p:cNvCxnSpPr>
          <p:nvPr/>
        </p:nvCxnSpPr>
        <p:spPr>
          <a:xfrm rot="5400000">
            <a:off x="1817694" y="4959170"/>
            <a:ext cx="144016" cy="10801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17" idx="4"/>
          </p:cNvCxnSpPr>
          <p:nvPr/>
        </p:nvCxnSpPr>
        <p:spPr>
          <a:xfrm rot="5400000">
            <a:off x="3581890" y="4995174"/>
            <a:ext cx="144016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>
            <a:stCxn id="19" idx="4"/>
          </p:cNvCxnSpPr>
          <p:nvPr/>
        </p:nvCxnSpPr>
        <p:spPr>
          <a:xfrm rot="5400000">
            <a:off x="5274078" y="4959170"/>
            <a:ext cx="144016" cy="10801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>
            <a:stCxn id="21" idx="4"/>
          </p:cNvCxnSpPr>
          <p:nvPr/>
        </p:nvCxnSpPr>
        <p:spPr>
          <a:xfrm rot="5400000">
            <a:off x="7002270" y="4959170"/>
            <a:ext cx="144016" cy="10801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>
            <a:stCxn id="20" idx="4"/>
          </p:cNvCxnSpPr>
          <p:nvPr/>
        </p:nvCxnSpPr>
        <p:spPr>
          <a:xfrm rot="5400000">
            <a:off x="5814138" y="4635134"/>
            <a:ext cx="864096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>
            <a:stCxn id="20" idx="3"/>
            <a:endCxn id="19" idx="7"/>
          </p:cNvCxnSpPr>
          <p:nvPr/>
        </p:nvCxnSpPr>
        <p:spPr>
          <a:xfrm rot="5400000">
            <a:off x="5599393" y="4096353"/>
            <a:ext cx="465494" cy="60951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>
            <a:endCxn id="18" idx="7"/>
          </p:cNvCxnSpPr>
          <p:nvPr/>
        </p:nvCxnSpPr>
        <p:spPr>
          <a:xfrm rot="10800000" flipV="1">
            <a:off x="4663290" y="2780927"/>
            <a:ext cx="3182517" cy="484775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>
            <a:stCxn id="22" idx="3"/>
            <a:endCxn id="20" idx="7"/>
          </p:cNvCxnSpPr>
          <p:nvPr/>
        </p:nvCxnSpPr>
        <p:spPr>
          <a:xfrm rot="5400000">
            <a:off x="6571501" y="2620189"/>
            <a:ext cx="1113566" cy="147360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>
            <a:stCxn id="22" idx="3"/>
            <a:endCxn id="21" idx="0"/>
          </p:cNvCxnSpPr>
          <p:nvPr/>
        </p:nvCxnSpPr>
        <p:spPr>
          <a:xfrm rot="5400000">
            <a:off x="6606227" y="3322267"/>
            <a:ext cx="1780919" cy="736803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>
            <a:stCxn id="22" idx="4"/>
          </p:cNvCxnSpPr>
          <p:nvPr/>
        </p:nvCxnSpPr>
        <p:spPr>
          <a:xfrm rot="16200000" flipH="1">
            <a:off x="6894258" y="3951058"/>
            <a:ext cx="2232248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/>
          <p:cNvSpPr txBox="1"/>
          <p:nvPr/>
        </p:nvSpPr>
        <p:spPr>
          <a:xfrm>
            <a:off x="1187624" y="458112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S[1]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1979712" y="3888344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S[2]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2929464" y="4608424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S[3]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3779912" y="314096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S[4]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4716016" y="458112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S[5]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5508104" y="386104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S[6]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6444208" y="462207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S[7]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7236296" y="2348880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S[8]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1547664" y="1628800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change v[6] will affect </a:t>
            </a:r>
            <a:r>
              <a:rPr lang="en-US" altLang="zh-TW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s[6], s[6+2=8], …</a:t>
            </a:r>
            <a:endParaRPr lang="zh-TW" alt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686098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Binary Indexed Tree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83568" y="5085184"/>
          <a:ext cx="7776864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V[</a:t>
                      </a:r>
                      <a:r>
                        <a:rPr lang="en-US" altLang="zh-TW" sz="1400" b="1" dirty="0" err="1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83568" y="5441456"/>
          <a:ext cx="7776864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err="1">
                          <a:latin typeface="Times New Roman" pitchFamily="18" charset="0"/>
                          <a:cs typeface="Times New Roman" pitchFamily="18" charset="0"/>
                        </a:rPr>
                        <a:t>lowbit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橢圓 8"/>
          <p:cNvSpPr/>
          <p:nvPr/>
        </p:nvSpPr>
        <p:spPr>
          <a:xfrm>
            <a:off x="1763688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683568" y="4423464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683568" y="3730680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683568" y="3024248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683568" y="2304168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165864" y="1628800"/>
          <a:ext cx="455712" cy="34563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橢圓 15"/>
          <p:cNvSpPr/>
          <p:nvPr/>
        </p:nvSpPr>
        <p:spPr>
          <a:xfrm>
            <a:off x="2627784" y="3905760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3491880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4355976" y="3212976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5220072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6084168" y="386104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6948264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7812360" y="2492896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接點 23"/>
          <p:cNvCxnSpPr>
            <a:stCxn id="16" idx="3"/>
            <a:endCxn id="9" idx="7"/>
          </p:cNvCxnSpPr>
          <p:nvPr/>
        </p:nvCxnSpPr>
        <p:spPr>
          <a:xfrm rot="5400000">
            <a:off x="2165365" y="4118709"/>
            <a:ext cx="420782" cy="60951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16" idx="4"/>
          </p:cNvCxnSpPr>
          <p:nvPr/>
        </p:nvCxnSpPr>
        <p:spPr>
          <a:xfrm rot="16200000" flipH="1">
            <a:off x="2416114" y="4657490"/>
            <a:ext cx="819384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endCxn id="16" idx="7"/>
          </p:cNvCxnSpPr>
          <p:nvPr/>
        </p:nvCxnSpPr>
        <p:spPr>
          <a:xfrm rot="10800000" flipV="1">
            <a:off x="2935098" y="3501007"/>
            <a:ext cx="1454325" cy="457479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18" idx="4"/>
          </p:cNvCxnSpPr>
          <p:nvPr/>
        </p:nvCxnSpPr>
        <p:spPr>
          <a:xfrm rot="16200000" flipH="1">
            <a:off x="3797914" y="4311098"/>
            <a:ext cx="1512168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18" idx="3"/>
            <a:endCxn id="17" idx="0"/>
          </p:cNvCxnSpPr>
          <p:nvPr/>
        </p:nvCxnSpPr>
        <p:spPr>
          <a:xfrm rot="5400000">
            <a:off x="3509883" y="3682307"/>
            <a:ext cx="1060839" cy="736803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stCxn id="9" idx="4"/>
          </p:cNvCxnSpPr>
          <p:nvPr/>
        </p:nvCxnSpPr>
        <p:spPr>
          <a:xfrm rot="5400000">
            <a:off x="1817694" y="4959170"/>
            <a:ext cx="144016" cy="10801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17" idx="4"/>
          </p:cNvCxnSpPr>
          <p:nvPr/>
        </p:nvCxnSpPr>
        <p:spPr>
          <a:xfrm rot="5400000">
            <a:off x="3581890" y="4995174"/>
            <a:ext cx="144016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>
            <a:stCxn id="19" idx="4"/>
          </p:cNvCxnSpPr>
          <p:nvPr/>
        </p:nvCxnSpPr>
        <p:spPr>
          <a:xfrm rot="5400000">
            <a:off x="5274078" y="4959170"/>
            <a:ext cx="144016" cy="10801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>
            <a:stCxn id="21" idx="4"/>
          </p:cNvCxnSpPr>
          <p:nvPr/>
        </p:nvCxnSpPr>
        <p:spPr>
          <a:xfrm rot="5400000">
            <a:off x="7002270" y="4959170"/>
            <a:ext cx="144016" cy="10801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>
            <a:stCxn id="20" idx="4"/>
          </p:cNvCxnSpPr>
          <p:nvPr/>
        </p:nvCxnSpPr>
        <p:spPr>
          <a:xfrm rot="5400000">
            <a:off x="5814138" y="4635134"/>
            <a:ext cx="864096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>
            <a:stCxn id="20" idx="3"/>
            <a:endCxn id="19" idx="7"/>
          </p:cNvCxnSpPr>
          <p:nvPr/>
        </p:nvCxnSpPr>
        <p:spPr>
          <a:xfrm rot="5400000">
            <a:off x="5599393" y="4096353"/>
            <a:ext cx="465494" cy="60951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>
            <a:endCxn id="18" idx="7"/>
          </p:cNvCxnSpPr>
          <p:nvPr/>
        </p:nvCxnSpPr>
        <p:spPr>
          <a:xfrm rot="10800000" flipV="1">
            <a:off x="4663290" y="2780927"/>
            <a:ext cx="3182517" cy="484775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>
            <a:stCxn id="22" idx="3"/>
            <a:endCxn id="20" idx="7"/>
          </p:cNvCxnSpPr>
          <p:nvPr/>
        </p:nvCxnSpPr>
        <p:spPr>
          <a:xfrm rot="5400000">
            <a:off x="6571501" y="2620189"/>
            <a:ext cx="1113566" cy="147360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>
            <a:stCxn id="22" idx="3"/>
            <a:endCxn id="21" idx="0"/>
          </p:cNvCxnSpPr>
          <p:nvPr/>
        </p:nvCxnSpPr>
        <p:spPr>
          <a:xfrm rot="5400000">
            <a:off x="6606227" y="3322267"/>
            <a:ext cx="1780919" cy="736803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>
            <a:stCxn id="22" idx="4"/>
          </p:cNvCxnSpPr>
          <p:nvPr/>
        </p:nvCxnSpPr>
        <p:spPr>
          <a:xfrm rot="16200000" flipH="1">
            <a:off x="6894258" y="3951058"/>
            <a:ext cx="2232248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/>
          <p:cNvSpPr txBox="1"/>
          <p:nvPr/>
        </p:nvSpPr>
        <p:spPr>
          <a:xfrm>
            <a:off x="1187624" y="458112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S[1]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1979712" y="3888344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S[2]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2929464" y="4608424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S[3]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3779912" y="314096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S[4]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4716016" y="458112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S[5]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5508104" y="386104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S[6]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6444208" y="462207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S[7]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7236296" y="2348880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S[8]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1547664" y="1628800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change v[4] will affect </a:t>
            </a:r>
            <a:r>
              <a:rPr lang="en-US" altLang="zh-TW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lang="zh-TW" alt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648317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Binary Indexed Tree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83568" y="5085184"/>
          <a:ext cx="7776864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V[</a:t>
                      </a:r>
                      <a:r>
                        <a:rPr lang="en-US" altLang="zh-TW" sz="1400" b="1" dirty="0" err="1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83568" y="5441456"/>
          <a:ext cx="7776864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err="1">
                          <a:latin typeface="Times New Roman" pitchFamily="18" charset="0"/>
                          <a:cs typeface="Times New Roman" pitchFamily="18" charset="0"/>
                        </a:rPr>
                        <a:t>lowbit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橢圓 8"/>
          <p:cNvSpPr/>
          <p:nvPr/>
        </p:nvSpPr>
        <p:spPr>
          <a:xfrm>
            <a:off x="1763688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683568" y="4423464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683568" y="3730680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683568" y="3024248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683568" y="2304168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165864" y="1628800"/>
          <a:ext cx="455712" cy="34563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橢圓 15"/>
          <p:cNvSpPr/>
          <p:nvPr/>
        </p:nvSpPr>
        <p:spPr>
          <a:xfrm>
            <a:off x="2627784" y="3905760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3491880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4355976" y="3212976"/>
            <a:ext cx="360040" cy="360040"/>
          </a:xfrm>
          <a:prstGeom prst="ellipse">
            <a:avLst/>
          </a:prstGeom>
          <a:solidFill>
            <a:srgbClr val="00F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5220072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6084168" y="386104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6948264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7812360" y="2492896"/>
            <a:ext cx="360040" cy="360040"/>
          </a:xfrm>
          <a:prstGeom prst="ellipse">
            <a:avLst/>
          </a:prstGeom>
          <a:solidFill>
            <a:srgbClr val="00F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接點 23"/>
          <p:cNvCxnSpPr>
            <a:stCxn id="16" idx="3"/>
            <a:endCxn id="9" idx="7"/>
          </p:cNvCxnSpPr>
          <p:nvPr/>
        </p:nvCxnSpPr>
        <p:spPr>
          <a:xfrm rot="5400000">
            <a:off x="2165365" y="4118709"/>
            <a:ext cx="420782" cy="60951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16" idx="4"/>
          </p:cNvCxnSpPr>
          <p:nvPr/>
        </p:nvCxnSpPr>
        <p:spPr>
          <a:xfrm rot="16200000" flipH="1">
            <a:off x="2416114" y="4657490"/>
            <a:ext cx="819384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endCxn id="16" idx="7"/>
          </p:cNvCxnSpPr>
          <p:nvPr/>
        </p:nvCxnSpPr>
        <p:spPr>
          <a:xfrm rot="10800000" flipV="1">
            <a:off x="2935098" y="3501007"/>
            <a:ext cx="1454325" cy="457479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18" idx="4"/>
          </p:cNvCxnSpPr>
          <p:nvPr/>
        </p:nvCxnSpPr>
        <p:spPr>
          <a:xfrm rot="16200000" flipH="1">
            <a:off x="3797914" y="4311098"/>
            <a:ext cx="1512168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18" idx="3"/>
            <a:endCxn id="17" idx="0"/>
          </p:cNvCxnSpPr>
          <p:nvPr/>
        </p:nvCxnSpPr>
        <p:spPr>
          <a:xfrm rot="5400000">
            <a:off x="3509883" y="3682307"/>
            <a:ext cx="1060839" cy="736803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stCxn id="9" idx="4"/>
          </p:cNvCxnSpPr>
          <p:nvPr/>
        </p:nvCxnSpPr>
        <p:spPr>
          <a:xfrm rot="5400000">
            <a:off x="1817694" y="4959170"/>
            <a:ext cx="144016" cy="10801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17" idx="4"/>
          </p:cNvCxnSpPr>
          <p:nvPr/>
        </p:nvCxnSpPr>
        <p:spPr>
          <a:xfrm rot="5400000">
            <a:off x="3581890" y="4995174"/>
            <a:ext cx="144016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>
            <a:stCxn id="19" idx="4"/>
          </p:cNvCxnSpPr>
          <p:nvPr/>
        </p:nvCxnSpPr>
        <p:spPr>
          <a:xfrm rot="5400000">
            <a:off x="5274078" y="4959170"/>
            <a:ext cx="144016" cy="10801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>
            <a:stCxn id="21" idx="4"/>
          </p:cNvCxnSpPr>
          <p:nvPr/>
        </p:nvCxnSpPr>
        <p:spPr>
          <a:xfrm rot="5400000">
            <a:off x="7002270" y="4959170"/>
            <a:ext cx="144016" cy="10801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>
            <a:stCxn id="20" idx="4"/>
          </p:cNvCxnSpPr>
          <p:nvPr/>
        </p:nvCxnSpPr>
        <p:spPr>
          <a:xfrm rot="5400000">
            <a:off x="5814138" y="4635134"/>
            <a:ext cx="864096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>
            <a:stCxn id="20" idx="3"/>
            <a:endCxn id="19" idx="7"/>
          </p:cNvCxnSpPr>
          <p:nvPr/>
        </p:nvCxnSpPr>
        <p:spPr>
          <a:xfrm rot="5400000">
            <a:off x="5599393" y="4096353"/>
            <a:ext cx="465494" cy="60951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>
            <a:endCxn id="18" idx="7"/>
          </p:cNvCxnSpPr>
          <p:nvPr/>
        </p:nvCxnSpPr>
        <p:spPr>
          <a:xfrm rot="10800000" flipV="1">
            <a:off x="4663290" y="2780927"/>
            <a:ext cx="3182517" cy="484775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>
            <a:stCxn id="22" idx="3"/>
            <a:endCxn id="20" idx="7"/>
          </p:cNvCxnSpPr>
          <p:nvPr/>
        </p:nvCxnSpPr>
        <p:spPr>
          <a:xfrm rot="5400000">
            <a:off x="6571501" y="2620189"/>
            <a:ext cx="1113566" cy="147360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>
            <a:stCxn id="22" idx="3"/>
            <a:endCxn id="21" idx="0"/>
          </p:cNvCxnSpPr>
          <p:nvPr/>
        </p:nvCxnSpPr>
        <p:spPr>
          <a:xfrm rot="5400000">
            <a:off x="6606227" y="3322267"/>
            <a:ext cx="1780919" cy="736803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>
            <a:stCxn id="22" idx="4"/>
          </p:cNvCxnSpPr>
          <p:nvPr/>
        </p:nvCxnSpPr>
        <p:spPr>
          <a:xfrm rot="16200000" flipH="1">
            <a:off x="6894258" y="3951058"/>
            <a:ext cx="2232248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/>
          <p:cNvSpPr txBox="1"/>
          <p:nvPr/>
        </p:nvSpPr>
        <p:spPr>
          <a:xfrm>
            <a:off x="1187624" y="458112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S[1]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1979712" y="3888344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S[2]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2929464" y="4608424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S[3]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3779912" y="314096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S[4]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4716016" y="458112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S[5]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5508104" y="386104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S[6]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6444208" y="462207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S[7]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7236296" y="2348880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S[8]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1547664" y="1628800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change v[4] will affect </a:t>
            </a:r>
            <a:r>
              <a:rPr lang="en-US" altLang="zh-TW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s[4], s[4+4=8], …</a:t>
            </a:r>
            <a:endParaRPr lang="zh-TW" alt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533394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Binary Indexed Tree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907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TW" dirty="0"/>
              <a:t>Define:</a:t>
            </a:r>
          </a:p>
          <a:p>
            <a:pPr lvl="0">
              <a:buNone/>
              <a:defRPr/>
            </a:pPr>
            <a:endParaRPr lang="en-US" altLang="zh-TW" sz="1800" dirty="0"/>
          </a:p>
          <a:p>
            <a:pPr lvl="0">
              <a:buNone/>
              <a:defRPr/>
            </a:pPr>
            <a:r>
              <a:rPr lang="en-US" altLang="zh-TW" sz="1800" dirty="0"/>
              <a:t>int change (int </a:t>
            </a:r>
            <a:r>
              <a:rPr lang="en-US" altLang="zh-TW" sz="1800" dirty="0" err="1"/>
              <a:t>i</a:t>
            </a:r>
            <a:r>
              <a:rPr lang="en-US" altLang="zh-TW" sz="1800" dirty="0"/>
              <a:t>, int delta) {</a:t>
            </a:r>
          </a:p>
          <a:p>
            <a:pPr lvl="0">
              <a:buNone/>
              <a:defRPr/>
            </a:pPr>
            <a:r>
              <a:rPr lang="en-US" altLang="zh-TW" sz="1800" dirty="0"/>
              <a:t>	while(</a:t>
            </a:r>
            <a:r>
              <a:rPr lang="en-US" altLang="zh-TW" sz="1800" dirty="0" err="1"/>
              <a:t>i</a:t>
            </a:r>
            <a:r>
              <a:rPr lang="en-US" altLang="zh-TW" sz="1800" dirty="0"/>
              <a:t>&lt;=</a:t>
            </a:r>
            <a:r>
              <a:rPr lang="en-US" altLang="zh-TW" sz="1800" dirty="0" err="1"/>
              <a:t>maxsize</a:t>
            </a:r>
            <a:r>
              <a:rPr lang="en-US" altLang="zh-TW" sz="1800" dirty="0"/>
              <a:t>) {</a:t>
            </a:r>
          </a:p>
          <a:p>
            <a:pPr lvl="0">
              <a:buNone/>
              <a:defRPr/>
            </a:pPr>
            <a:r>
              <a:rPr lang="en-US" altLang="zh-TW" sz="1800" dirty="0"/>
              <a:t>          s[</a:t>
            </a:r>
            <a:r>
              <a:rPr lang="en-US" altLang="zh-TW" sz="1800" dirty="0" err="1"/>
              <a:t>i</a:t>
            </a:r>
            <a:r>
              <a:rPr lang="en-US" altLang="zh-TW" sz="1800" dirty="0"/>
              <a:t>] += delta;                // can adapt to different types of operations</a:t>
            </a:r>
          </a:p>
          <a:p>
            <a:pPr lvl="0">
              <a:buNone/>
              <a:defRPr/>
            </a:pPr>
            <a:r>
              <a:rPr lang="en-US" altLang="zh-TW" sz="1800" dirty="0"/>
              <a:t>          </a:t>
            </a:r>
            <a:r>
              <a:rPr lang="en-US" altLang="zh-TW" sz="1800" dirty="0" err="1"/>
              <a:t>i</a:t>
            </a:r>
            <a:r>
              <a:rPr lang="en-US" altLang="zh-TW" sz="1800" dirty="0"/>
              <a:t> += </a:t>
            </a:r>
            <a:r>
              <a:rPr lang="en-US" altLang="zh-TW" sz="1800" dirty="0" err="1"/>
              <a:t>lowbit</a:t>
            </a:r>
            <a:r>
              <a:rPr lang="en-US" altLang="zh-TW" sz="1800" dirty="0"/>
              <a:t>(</a:t>
            </a:r>
            <a:r>
              <a:rPr lang="en-US" altLang="zh-TW" sz="1800" dirty="0" err="1"/>
              <a:t>i</a:t>
            </a:r>
            <a:r>
              <a:rPr lang="en-US" altLang="zh-TW" sz="1800" dirty="0"/>
              <a:t>);</a:t>
            </a:r>
          </a:p>
          <a:p>
            <a:pPr lvl="0">
              <a:buNone/>
              <a:defRPr/>
            </a:pPr>
            <a:r>
              <a:rPr lang="en-US" altLang="zh-TW" sz="1800" dirty="0"/>
              <a:t>      }</a:t>
            </a:r>
          </a:p>
          <a:p>
            <a:pPr lvl="0">
              <a:buNone/>
              <a:defRPr/>
            </a:pPr>
            <a:r>
              <a:rPr lang="en-US" altLang="zh-TW" sz="1800" dirty="0"/>
              <a:t>}</a:t>
            </a:r>
          </a:p>
          <a:p>
            <a:pPr>
              <a:buNone/>
            </a:pPr>
            <a:endParaRPr lang="en-US" altLang="zh-TW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92CDA2-3349-E64F-80FA-A4BF41437C22}"/>
              </a:ext>
            </a:extLst>
          </p:cNvPr>
          <p:cNvSpPr txBox="1"/>
          <p:nvPr/>
        </p:nvSpPr>
        <p:spPr>
          <a:xfrm>
            <a:off x="1526018" y="4584111"/>
            <a:ext cx="665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We use the function “</a:t>
            </a:r>
            <a:r>
              <a:rPr lang="en-US" b="1" dirty="0">
                <a:solidFill>
                  <a:srgbClr val="FF0000"/>
                </a:solidFill>
                <a:latin typeface="Courier" pitchFamily="2" charset="0"/>
              </a:rPr>
              <a:t>change</a:t>
            </a:r>
            <a:r>
              <a:rPr lang="en-US" b="1" dirty="0">
                <a:solidFill>
                  <a:srgbClr val="FF0000"/>
                </a:solidFill>
              </a:rPr>
              <a:t>” to initialize the binary indexed tree!</a:t>
            </a:r>
          </a:p>
        </p:txBody>
      </p:sp>
    </p:spTree>
    <p:extLst>
      <p:ext uri="{BB962C8B-B14F-4D97-AF65-F5344CB8AC3E}">
        <p14:creationId xmlns:p14="http://schemas.microsoft.com/office/powerpoint/2010/main" val="4134836682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Binary Indexed Tree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83568" y="5085184"/>
          <a:ext cx="7776864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V[</a:t>
                      </a:r>
                      <a:r>
                        <a:rPr lang="en-US" altLang="zh-TW" sz="1400" b="1" dirty="0" err="1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83568" y="5441456"/>
          <a:ext cx="7776864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err="1">
                          <a:latin typeface="Times New Roman" pitchFamily="18" charset="0"/>
                          <a:cs typeface="Times New Roman" pitchFamily="18" charset="0"/>
                        </a:rPr>
                        <a:t>lowbit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橢圓 8"/>
          <p:cNvSpPr/>
          <p:nvPr/>
        </p:nvSpPr>
        <p:spPr>
          <a:xfrm>
            <a:off x="1763688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683568" y="4423464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683568" y="3730680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683568" y="3024248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683568" y="2304168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165864" y="1628800"/>
          <a:ext cx="455712" cy="34563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橢圓 15"/>
          <p:cNvSpPr/>
          <p:nvPr/>
        </p:nvSpPr>
        <p:spPr>
          <a:xfrm>
            <a:off x="2627784" y="3905760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3491880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4355976" y="3212976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5220072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6084168" y="386104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6948264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7812360" y="2492896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接點 23"/>
          <p:cNvCxnSpPr>
            <a:stCxn id="16" idx="3"/>
            <a:endCxn id="9" idx="7"/>
          </p:cNvCxnSpPr>
          <p:nvPr/>
        </p:nvCxnSpPr>
        <p:spPr>
          <a:xfrm rot="5400000">
            <a:off x="2165365" y="4118709"/>
            <a:ext cx="420782" cy="60951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16" idx="4"/>
          </p:cNvCxnSpPr>
          <p:nvPr/>
        </p:nvCxnSpPr>
        <p:spPr>
          <a:xfrm rot="16200000" flipH="1">
            <a:off x="2416114" y="4657490"/>
            <a:ext cx="819384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endCxn id="16" idx="7"/>
          </p:cNvCxnSpPr>
          <p:nvPr/>
        </p:nvCxnSpPr>
        <p:spPr>
          <a:xfrm rot="10800000" flipV="1">
            <a:off x="2935098" y="3501007"/>
            <a:ext cx="1454325" cy="457479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18" idx="4"/>
          </p:cNvCxnSpPr>
          <p:nvPr/>
        </p:nvCxnSpPr>
        <p:spPr>
          <a:xfrm rot="16200000" flipH="1">
            <a:off x="3797914" y="4311098"/>
            <a:ext cx="1512168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18" idx="3"/>
            <a:endCxn id="17" idx="0"/>
          </p:cNvCxnSpPr>
          <p:nvPr/>
        </p:nvCxnSpPr>
        <p:spPr>
          <a:xfrm rot="5400000">
            <a:off x="3509883" y="3682307"/>
            <a:ext cx="1060839" cy="736803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stCxn id="9" idx="4"/>
          </p:cNvCxnSpPr>
          <p:nvPr/>
        </p:nvCxnSpPr>
        <p:spPr>
          <a:xfrm rot="5400000">
            <a:off x="1817694" y="4959170"/>
            <a:ext cx="144016" cy="10801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17" idx="4"/>
          </p:cNvCxnSpPr>
          <p:nvPr/>
        </p:nvCxnSpPr>
        <p:spPr>
          <a:xfrm rot="5400000">
            <a:off x="3581890" y="4995174"/>
            <a:ext cx="144016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>
            <a:stCxn id="19" idx="4"/>
          </p:cNvCxnSpPr>
          <p:nvPr/>
        </p:nvCxnSpPr>
        <p:spPr>
          <a:xfrm rot="5400000">
            <a:off x="5274078" y="4959170"/>
            <a:ext cx="144016" cy="10801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>
            <a:stCxn id="21" idx="4"/>
          </p:cNvCxnSpPr>
          <p:nvPr/>
        </p:nvCxnSpPr>
        <p:spPr>
          <a:xfrm rot="5400000">
            <a:off x="7002270" y="4959170"/>
            <a:ext cx="144016" cy="10801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>
            <a:stCxn id="20" idx="4"/>
          </p:cNvCxnSpPr>
          <p:nvPr/>
        </p:nvCxnSpPr>
        <p:spPr>
          <a:xfrm rot="5400000">
            <a:off x="5814138" y="4635134"/>
            <a:ext cx="864096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>
            <a:stCxn id="20" idx="3"/>
            <a:endCxn id="19" idx="7"/>
          </p:cNvCxnSpPr>
          <p:nvPr/>
        </p:nvCxnSpPr>
        <p:spPr>
          <a:xfrm rot="5400000">
            <a:off x="5599393" y="4096353"/>
            <a:ext cx="465494" cy="60951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>
            <a:endCxn id="18" idx="7"/>
          </p:cNvCxnSpPr>
          <p:nvPr/>
        </p:nvCxnSpPr>
        <p:spPr>
          <a:xfrm rot="10800000" flipV="1">
            <a:off x="4663290" y="2780927"/>
            <a:ext cx="3182517" cy="484775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>
            <a:stCxn id="22" idx="3"/>
            <a:endCxn id="20" idx="7"/>
          </p:cNvCxnSpPr>
          <p:nvPr/>
        </p:nvCxnSpPr>
        <p:spPr>
          <a:xfrm rot="5400000">
            <a:off x="6571501" y="2620189"/>
            <a:ext cx="1113566" cy="147360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>
            <a:stCxn id="22" idx="3"/>
            <a:endCxn id="21" idx="0"/>
          </p:cNvCxnSpPr>
          <p:nvPr/>
        </p:nvCxnSpPr>
        <p:spPr>
          <a:xfrm rot="5400000">
            <a:off x="6606227" y="3322267"/>
            <a:ext cx="1780919" cy="736803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>
            <a:stCxn id="22" idx="4"/>
          </p:cNvCxnSpPr>
          <p:nvPr/>
        </p:nvCxnSpPr>
        <p:spPr>
          <a:xfrm rot="16200000" flipH="1">
            <a:off x="6894258" y="3951058"/>
            <a:ext cx="2232248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/>
          <p:cNvSpPr txBox="1"/>
          <p:nvPr/>
        </p:nvSpPr>
        <p:spPr>
          <a:xfrm>
            <a:off x="1187624" y="458112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S[1]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1979712" y="3888344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S[2]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2929464" y="4608424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S[3]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3779912" y="314096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S[4]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4716016" y="458112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S[5]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5508104" y="386104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S[6]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6444208" y="462207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S[7]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7236296" y="2348880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S[8]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2" name="表格 7">
            <a:extLst>
              <a:ext uri="{FF2B5EF4-FFF2-40B4-BE49-F238E27FC236}">
                <a16:creationId xmlns:a16="http://schemas.microsoft.com/office/drawing/2014/main" id="{5C7F9C38-8111-4C41-A272-052F6ECD27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379"/>
              </p:ext>
            </p:extLst>
          </p:nvPr>
        </p:nvGraphicFramePr>
        <p:xfrm>
          <a:off x="683568" y="5841313"/>
          <a:ext cx="7776864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S[</a:t>
                      </a:r>
                      <a:r>
                        <a:rPr lang="en-US" altLang="zh-TW" sz="1400" b="1" dirty="0" err="1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0986793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Binary Indexed Tree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83568" y="5085184"/>
          <a:ext cx="7776864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V[</a:t>
                      </a:r>
                      <a:r>
                        <a:rPr lang="en-US" altLang="zh-TW" sz="1400" b="1" dirty="0" err="1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83568" y="5441456"/>
          <a:ext cx="7776864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err="1">
                          <a:latin typeface="Times New Roman" pitchFamily="18" charset="0"/>
                          <a:cs typeface="Times New Roman" pitchFamily="18" charset="0"/>
                        </a:rPr>
                        <a:t>lowbit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橢圓 8"/>
          <p:cNvSpPr/>
          <p:nvPr/>
        </p:nvSpPr>
        <p:spPr>
          <a:xfrm>
            <a:off x="1763688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683568" y="4423464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683568" y="3730680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683568" y="3024248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683568" y="2304168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165864" y="1628800"/>
          <a:ext cx="455712" cy="34563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橢圓 15"/>
          <p:cNvSpPr/>
          <p:nvPr/>
        </p:nvSpPr>
        <p:spPr>
          <a:xfrm>
            <a:off x="2627784" y="3905760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3491880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4355976" y="3212976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5220072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6084168" y="386104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6948264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7812360" y="2492896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接點 23"/>
          <p:cNvCxnSpPr>
            <a:stCxn id="16" idx="3"/>
            <a:endCxn id="9" idx="7"/>
          </p:cNvCxnSpPr>
          <p:nvPr/>
        </p:nvCxnSpPr>
        <p:spPr>
          <a:xfrm rot="5400000">
            <a:off x="2165365" y="4118709"/>
            <a:ext cx="420782" cy="60951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16" idx="4"/>
          </p:cNvCxnSpPr>
          <p:nvPr/>
        </p:nvCxnSpPr>
        <p:spPr>
          <a:xfrm rot="16200000" flipH="1">
            <a:off x="2416114" y="4657490"/>
            <a:ext cx="819384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endCxn id="16" idx="7"/>
          </p:cNvCxnSpPr>
          <p:nvPr/>
        </p:nvCxnSpPr>
        <p:spPr>
          <a:xfrm rot="10800000" flipV="1">
            <a:off x="2935098" y="3501007"/>
            <a:ext cx="1454325" cy="457479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18" idx="4"/>
          </p:cNvCxnSpPr>
          <p:nvPr/>
        </p:nvCxnSpPr>
        <p:spPr>
          <a:xfrm rot="16200000" flipH="1">
            <a:off x="3797914" y="4311098"/>
            <a:ext cx="1512168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18" idx="3"/>
            <a:endCxn id="17" idx="0"/>
          </p:cNvCxnSpPr>
          <p:nvPr/>
        </p:nvCxnSpPr>
        <p:spPr>
          <a:xfrm rot="5400000">
            <a:off x="3509883" y="3682307"/>
            <a:ext cx="1060839" cy="736803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stCxn id="9" idx="4"/>
          </p:cNvCxnSpPr>
          <p:nvPr/>
        </p:nvCxnSpPr>
        <p:spPr>
          <a:xfrm rot="5400000">
            <a:off x="1817694" y="4959170"/>
            <a:ext cx="144016" cy="10801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17" idx="4"/>
          </p:cNvCxnSpPr>
          <p:nvPr/>
        </p:nvCxnSpPr>
        <p:spPr>
          <a:xfrm rot="5400000">
            <a:off x="3581890" y="4995174"/>
            <a:ext cx="144016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>
            <a:stCxn id="19" idx="4"/>
          </p:cNvCxnSpPr>
          <p:nvPr/>
        </p:nvCxnSpPr>
        <p:spPr>
          <a:xfrm rot="5400000">
            <a:off x="5274078" y="4959170"/>
            <a:ext cx="144016" cy="10801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>
            <a:stCxn id="21" idx="4"/>
          </p:cNvCxnSpPr>
          <p:nvPr/>
        </p:nvCxnSpPr>
        <p:spPr>
          <a:xfrm rot="5400000">
            <a:off x="7002270" y="4959170"/>
            <a:ext cx="144016" cy="10801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>
            <a:stCxn id="20" idx="4"/>
          </p:cNvCxnSpPr>
          <p:nvPr/>
        </p:nvCxnSpPr>
        <p:spPr>
          <a:xfrm rot="5400000">
            <a:off x="5814138" y="4635134"/>
            <a:ext cx="864096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>
            <a:stCxn id="20" idx="3"/>
            <a:endCxn id="19" idx="7"/>
          </p:cNvCxnSpPr>
          <p:nvPr/>
        </p:nvCxnSpPr>
        <p:spPr>
          <a:xfrm rot="5400000">
            <a:off x="5599393" y="4096353"/>
            <a:ext cx="465494" cy="60951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>
            <a:endCxn id="18" idx="7"/>
          </p:cNvCxnSpPr>
          <p:nvPr/>
        </p:nvCxnSpPr>
        <p:spPr>
          <a:xfrm rot="10800000" flipV="1">
            <a:off x="4663290" y="2780927"/>
            <a:ext cx="3182517" cy="484775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>
            <a:stCxn id="22" idx="3"/>
            <a:endCxn id="20" idx="7"/>
          </p:cNvCxnSpPr>
          <p:nvPr/>
        </p:nvCxnSpPr>
        <p:spPr>
          <a:xfrm rot="5400000">
            <a:off x="6571501" y="2620189"/>
            <a:ext cx="1113566" cy="147360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>
            <a:stCxn id="22" idx="3"/>
            <a:endCxn id="21" idx="0"/>
          </p:cNvCxnSpPr>
          <p:nvPr/>
        </p:nvCxnSpPr>
        <p:spPr>
          <a:xfrm rot="5400000">
            <a:off x="6606227" y="3322267"/>
            <a:ext cx="1780919" cy="736803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>
            <a:stCxn id="22" idx="4"/>
          </p:cNvCxnSpPr>
          <p:nvPr/>
        </p:nvCxnSpPr>
        <p:spPr>
          <a:xfrm rot="16200000" flipH="1">
            <a:off x="6894258" y="3951058"/>
            <a:ext cx="2232248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/>
          <p:cNvSpPr txBox="1"/>
          <p:nvPr/>
        </p:nvSpPr>
        <p:spPr>
          <a:xfrm>
            <a:off x="1187624" y="458112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S[1]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1979712" y="3888344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S[2]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2929464" y="4608424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S[3]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3779912" y="314096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S[4]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4716016" y="458112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S[5]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5508104" y="386104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S[6]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6444208" y="462207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S[7]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7236296" y="2348880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S[8]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2" name="表格 7">
            <a:extLst>
              <a:ext uri="{FF2B5EF4-FFF2-40B4-BE49-F238E27FC236}">
                <a16:creationId xmlns:a16="http://schemas.microsoft.com/office/drawing/2014/main" id="{5C7F9C38-8111-4C41-A272-052F6ECD27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045672"/>
              </p:ext>
            </p:extLst>
          </p:nvPr>
        </p:nvGraphicFramePr>
        <p:xfrm>
          <a:off x="683568" y="5841313"/>
          <a:ext cx="7776864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S[</a:t>
                      </a:r>
                      <a:r>
                        <a:rPr lang="en-US" altLang="zh-TW" sz="1400" b="1" dirty="0" err="1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EAEF07C-A451-0F4C-BB1A-9851553957EF}"/>
              </a:ext>
            </a:extLst>
          </p:cNvPr>
          <p:cNvSpPr txBox="1"/>
          <p:nvPr/>
        </p:nvSpPr>
        <p:spPr>
          <a:xfrm>
            <a:off x="1120291" y="1713743"/>
            <a:ext cx="4045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=1: propagate v[1] to S[1], S[2], S[4], S[8]</a:t>
            </a:r>
          </a:p>
        </p:txBody>
      </p:sp>
    </p:spTree>
    <p:extLst>
      <p:ext uri="{BB962C8B-B14F-4D97-AF65-F5344CB8AC3E}">
        <p14:creationId xmlns:p14="http://schemas.microsoft.com/office/powerpoint/2010/main" val="3698016364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Binary Indexed Tree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83568" y="5085184"/>
          <a:ext cx="7776864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V[</a:t>
                      </a:r>
                      <a:r>
                        <a:rPr lang="en-US" altLang="zh-TW" sz="1400" b="1" dirty="0" err="1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83568" y="5441456"/>
          <a:ext cx="7776864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err="1">
                          <a:latin typeface="Times New Roman" pitchFamily="18" charset="0"/>
                          <a:cs typeface="Times New Roman" pitchFamily="18" charset="0"/>
                        </a:rPr>
                        <a:t>lowbit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橢圓 8"/>
          <p:cNvSpPr/>
          <p:nvPr/>
        </p:nvSpPr>
        <p:spPr>
          <a:xfrm>
            <a:off x="1763688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683568" y="4423464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683568" y="3730680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683568" y="3024248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683568" y="2304168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165864" y="1628800"/>
          <a:ext cx="455712" cy="34563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橢圓 15"/>
          <p:cNvSpPr/>
          <p:nvPr/>
        </p:nvSpPr>
        <p:spPr>
          <a:xfrm>
            <a:off x="2627784" y="3905760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3491880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4355976" y="3212976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5220072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6084168" y="386104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6948264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7812360" y="2492896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接點 23"/>
          <p:cNvCxnSpPr>
            <a:stCxn id="16" idx="3"/>
            <a:endCxn id="9" idx="7"/>
          </p:cNvCxnSpPr>
          <p:nvPr/>
        </p:nvCxnSpPr>
        <p:spPr>
          <a:xfrm rot="5400000">
            <a:off x="2165365" y="4118709"/>
            <a:ext cx="420782" cy="60951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16" idx="4"/>
          </p:cNvCxnSpPr>
          <p:nvPr/>
        </p:nvCxnSpPr>
        <p:spPr>
          <a:xfrm rot="16200000" flipH="1">
            <a:off x="2416114" y="4657490"/>
            <a:ext cx="819384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endCxn id="16" idx="7"/>
          </p:cNvCxnSpPr>
          <p:nvPr/>
        </p:nvCxnSpPr>
        <p:spPr>
          <a:xfrm rot="10800000" flipV="1">
            <a:off x="2935098" y="3501007"/>
            <a:ext cx="1454325" cy="457479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18" idx="4"/>
          </p:cNvCxnSpPr>
          <p:nvPr/>
        </p:nvCxnSpPr>
        <p:spPr>
          <a:xfrm rot="16200000" flipH="1">
            <a:off x="3797914" y="4311098"/>
            <a:ext cx="1512168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18" idx="3"/>
            <a:endCxn id="17" idx="0"/>
          </p:cNvCxnSpPr>
          <p:nvPr/>
        </p:nvCxnSpPr>
        <p:spPr>
          <a:xfrm rot="5400000">
            <a:off x="3509883" y="3682307"/>
            <a:ext cx="1060839" cy="736803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stCxn id="9" idx="4"/>
          </p:cNvCxnSpPr>
          <p:nvPr/>
        </p:nvCxnSpPr>
        <p:spPr>
          <a:xfrm rot="5400000">
            <a:off x="1817694" y="4959170"/>
            <a:ext cx="144016" cy="10801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17" idx="4"/>
          </p:cNvCxnSpPr>
          <p:nvPr/>
        </p:nvCxnSpPr>
        <p:spPr>
          <a:xfrm rot="5400000">
            <a:off x="3581890" y="4995174"/>
            <a:ext cx="144016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>
            <a:stCxn id="19" idx="4"/>
          </p:cNvCxnSpPr>
          <p:nvPr/>
        </p:nvCxnSpPr>
        <p:spPr>
          <a:xfrm rot="5400000">
            <a:off x="5274078" y="4959170"/>
            <a:ext cx="144016" cy="10801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>
            <a:stCxn id="21" idx="4"/>
          </p:cNvCxnSpPr>
          <p:nvPr/>
        </p:nvCxnSpPr>
        <p:spPr>
          <a:xfrm rot="5400000">
            <a:off x="7002270" y="4959170"/>
            <a:ext cx="144016" cy="10801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>
            <a:stCxn id="20" idx="4"/>
          </p:cNvCxnSpPr>
          <p:nvPr/>
        </p:nvCxnSpPr>
        <p:spPr>
          <a:xfrm rot="5400000">
            <a:off x="5814138" y="4635134"/>
            <a:ext cx="864096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>
            <a:stCxn id="20" idx="3"/>
            <a:endCxn id="19" idx="7"/>
          </p:cNvCxnSpPr>
          <p:nvPr/>
        </p:nvCxnSpPr>
        <p:spPr>
          <a:xfrm rot="5400000">
            <a:off x="5599393" y="4096353"/>
            <a:ext cx="465494" cy="60951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>
            <a:endCxn id="18" idx="7"/>
          </p:cNvCxnSpPr>
          <p:nvPr/>
        </p:nvCxnSpPr>
        <p:spPr>
          <a:xfrm rot="10800000" flipV="1">
            <a:off x="4663290" y="2780927"/>
            <a:ext cx="3182517" cy="484775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>
            <a:stCxn id="22" idx="3"/>
            <a:endCxn id="20" idx="7"/>
          </p:cNvCxnSpPr>
          <p:nvPr/>
        </p:nvCxnSpPr>
        <p:spPr>
          <a:xfrm rot="5400000">
            <a:off x="6571501" y="2620189"/>
            <a:ext cx="1113566" cy="147360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>
            <a:stCxn id="22" idx="3"/>
            <a:endCxn id="21" idx="0"/>
          </p:cNvCxnSpPr>
          <p:nvPr/>
        </p:nvCxnSpPr>
        <p:spPr>
          <a:xfrm rot="5400000">
            <a:off x="6606227" y="3322267"/>
            <a:ext cx="1780919" cy="736803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>
            <a:stCxn id="22" idx="4"/>
          </p:cNvCxnSpPr>
          <p:nvPr/>
        </p:nvCxnSpPr>
        <p:spPr>
          <a:xfrm rot="16200000" flipH="1">
            <a:off x="6894258" y="3951058"/>
            <a:ext cx="2232248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/>
          <p:cNvSpPr txBox="1"/>
          <p:nvPr/>
        </p:nvSpPr>
        <p:spPr>
          <a:xfrm>
            <a:off x="1187624" y="458112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S[1]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1979712" y="3888344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S[2]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2929464" y="4608424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S[3]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3779912" y="314096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S[4]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4716016" y="458112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S[5]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5508104" y="386104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S[6]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6444208" y="462207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S[7]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7236296" y="2348880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S[8]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2" name="表格 7">
            <a:extLst>
              <a:ext uri="{FF2B5EF4-FFF2-40B4-BE49-F238E27FC236}">
                <a16:creationId xmlns:a16="http://schemas.microsoft.com/office/drawing/2014/main" id="{5C7F9C38-8111-4C41-A272-052F6ECD27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442455"/>
              </p:ext>
            </p:extLst>
          </p:nvPr>
        </p:nvGraphicFramePr>
        <p:xfrm>
          <a:off x="683568" y="5841313"/>
          <a:ext cx="7776864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S[</a:t>
                      </a:r>
                      <a:r>
                        <a:rPr lang="en-US" altLang="zh-TW" sz="1400" b="1" dirty="0" err="1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EAEF07C-A451-0F4C-BB1A-9851553957EF}"/>
              </a:ext>
            </a:extLst>
          </p:cNvPr>
          <p:cNvSpPr txBox="1"/>
          <p:nvPr/>
        </p:nvSpPr>
        <p:spPr>
          <a:xfrm>
            <a:off x="1120291" y="1713743"/>
            <a:ext cx="3571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=2: propagate v[2] to S[2], S[4], S[8]</a:t>
            </a:r>
          </a:p>
        </p:txBody>
      </p:sp>
    </p:spTree>
    <p:extLst>
      <p:ext uri="{BB962C8B-B14F-4D97-AF65-F5344CB8AC3E}">
        <p14:creationId xmlns:p14="http://schemas.microsoft.com/office/powerpoint/2010/main" val="945008729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Binary Indexed Tree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83568" y="5085184"/>
          <a:ext cx="7776864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V[</a:t>
                      </a:r>
                      <a:r>
                        <a:rPr lang="en-US" altLang="zh-TW" sz="1400" b="1" dirty="0" err="1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83568" y="5441456"/>
          <a:ext cx="7776864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err="1">
                          <a:latin typeface="Times New Roman" pitchFamily="18" charset="0"/>
                          <a:cs typeface="Times New Roman" pitchFamily="18" charset="0"/>
                        </a:rPr>
                        <a:t>lowbit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橢圓 8"/>
          <p:cNvSpPr/>
          <p:nvPr/>
        </p:nvSpPr>
        <p:spPr>
          <a:xfrm>
            <a:off x="1763688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683568" y="4423464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683568" y="3730680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683568" y="3024248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683568" y="2304168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165864" y="1628800"/>
          <a:ext cx="455712" cy="34563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橢圓 15"/>
          <p:cNvSpPr/>
          <p:nvPr/>
        </p:nvSpPr>
        <p:spPr>
          <a:xfrm>
            <a:off x="2627784" y="3905760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3491880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4355976" y="3212976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5220072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6084168" y="386104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6948264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7812360" y="2492896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接點 23"/>
          <p:cNvCxnSpPr>
            <a:stCxn id="16" idx="3"/>
            <a:endCxn id="9" idx="7"/>
          </p:cNvCxnSpPr>
          <p:nvPr/>
        </p:nvCxnSpPr>
        <p:spPr>
          <a:xfrm rot="5400000">
            <a:off x="2165365" y="4118709"/>
            <a:ext cx="420782" cy="60951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16" idx="4"/>
          </p:cNvCxnSpPr>
          <p:nvPr/>
        </p:nvCxnSpPr>
        <p:spPr>
          <a:xfrm rot="16200000" flipH="1">
            <a:off x="2416114" y="4657490"/>
            <a:ext cx="819384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endCxn id="16" idx="7"/>
          </p:cNvCxnSpPr>
          <p:nvPr/>
        </p:nvCxnSpPr>
        <p:spPr>
          <a:xfrm rot="10800000" flipV="1">
            <a:off x="2935098" y="3501007"/>
            <a:ext cx="1454325" cy="457479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18" idx="4"/>
          </p:cNvCxnSpPr>
          <p:nvPr/>
        </p:nvCxnSpPr>
        <p:spPr>
          <a:xfrm rot="16200000" flipH="1">
            <a:off x="3797914" y="4311098"/>
            <a:ext cx="1512168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18" idx="3"/>
            <a:endCxn id="17" idx="0"/>
          </p:cNvCxnSpPr>
          <p:nvPr/>
        </p:nvCxnSpPr>
        <p:spPr>
          <a:xfrm rot="5400000">
            <a:off x="3509883" y="3682307"/>
            <a:ext cx="1060839" cy="736803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stCxn id="9" idx="4"/>
          </p:cNvCxnSpPr>
          <p:nvPr/>
        </p:nvCxnSpPr>
        <p:spPr>
          <a:xfrm rot="5400000">
            <a:off x="1817694" y="4959170"/>
            <a:ext cx="144016" cy="10801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17" idx="4"/>
          </p:cNvCxnSpPr>
          <p:nvPr/>
        </p:nvCxnSpPr>
        <p:spPr>
          <a:xfrm rot="5400000">
            <a:off x="3581890" y="4995174"/>
            <a:ext cx="144016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>
            <a:stCxn id="19" idx="4"/>
          </p:cNvCxnSpPr>
          <p:nvPr/>
        </p:nvCxnSpPr>
        <p:spPr>
          <a:xfrm rot="5400000">
            <a:off x="5274078" y="4959170"/>
            <a:ext cx="144016" cy="10801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>
            <a:stCxn id="21" idx="4"/>
          </p:cNvCxnSpPr>
          <p:nvPr/>
        </p:nvCxnSpPr>
        <p:spPr>
          <a:xfrm rot="5400000">
            <a:off x="7002270" y="4959170"/>
            <a:ext cx="144016" cy="10801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>
            <a:stCxn id="20" idx="4"/>
          </p:cNvCxnSpPr>
          <p:nvPr/>
        </p:nvCxnSpPr>
        <p:spPr>
          <a:xfrm rot="5400000">
            <a:off x="5814138" y="4635134"/>
            <a:ext cx="864096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>
            <a:stCxn id="20" idx="3"/>
            <a:endCxn id="19" idx="7"/>
          </p:cNvCxnSpPr>
          <p:nvPr/>
        </p:nvCxnSpPr>
        <p:spPr>
          <a:xfrm rot="5400000">
            <a:off x="5599393" y="4096353"/>
            <a:ext cx="465494" cy="60951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>
            <a:endCxn id="18" idx="7"/>
          </p:cNvCxnSpPr>
          <p:nvPr/>
        </p:nvCxnSpPr>
        <p:spPr>
          <a:xfrm rot="10800000" flipV="1">
            <a:off x="4663290" y="2780927"/>
            <a:ext cx="3182517" cy="484775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>
            <a:stCxn id="22" idx="3"/>
            <a:endCxn id="20" idx="7"/>
          </p:cNvCxnSpPr>
          <p:nvPr/>
        </p:nvCxnSpPr>
        <p:spPr>
          <a:xfrm rot="5400000">
            <a:off x="6571501" y="2620189"/>
            <a:ext cx="1113566" cy="147360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>
            <a:stCxn id="22" idx="3"/>
            <a:endCxn id="21" idx="0"/>
          </p:cNvCxnSpPr>
          <p:nvPr/>
        </p:nvCxnSpPr>
        <p:spPr>
          <a:xfrm rot="5400000">
            <a:off x="6606227" y="3322267"/>
            <a:ext cx="1780919" cy="736803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>
            <a:stCxn id="22" idx="4"/>
          </p:cNvCxnSpPr>
          <p:nvPr/>
        </p:nvCxnSpPr>
        <p:spPr>
          <a:xfrm rot="16200000" flipH="1">
            <a:off x="6894258" y="3951058"/>
            <a:ext cx="2232248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/>
          <p:cNvSpPr txBox="1"/>
          <p:nvPr/>
        </p:nvSpPr>
        <p:spPr>
          <a:xfrm>
            <a:off x="1187624" y="458112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S[1]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1979712" y="3888344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S[2]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2929464" y="4608424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S[3]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3779912" y="314096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S[4]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4716016" y="458112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S[5]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5508104" y="386104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S[6]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6444208" y="462207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S[7]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7236296" y="2348880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S[8]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2" name="表格 7">
            <a:extLst>
              <a:ext uri="{FF2B5EF4-FFF2-40B4-BE49-F238E27FC236}">
                <a16:creationId xmlns:a16="http://schemas.microsoft.com/office/drawing/2014/main" id="{5C7F9C38-8111-4C41-A272-052F6ECD27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975661"/>
              </p:ext>
            </p:extLst>
          </p:nvPr>
        </p:nvGraphicFramePr>
        <p:xfrm>
          <a:off x="683568" y="5841313"/>
          <a:ext cx="7776864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S[</a:t>
                      </a:r>
                      <a:r>
                        <a:rPr lang="en-US" altLang="zh-TW" sz="1400" b="1" dirty="0" err="1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EAEF07C-A451-0F4C-BB1A-9851553957EF}"/>
              </a:ext>
            </a:extLst>
          </p:cNvPr>
          <p:cNvSpPr txBox="1"/>
          <p:nvPr/>
        </p:nvSpPr>
        <p:spPr>
          <a:xfrm>
            <a:off x="1120291" y="1713743"/>
            <a:ext cx="3571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=3: propagate v[3] to S[3], S[4], S[8]</a:t>
            </a:r>
          </a:p>
        </p:txBody>
      </p:sp>
    </p:spTree>
    <p:extLst>
      <p:ext uri="{BB962C8B-B14F-4D97-AF65-F5344CB8AC3E}">
        <p14:creationId xmlns:p14="http://schemas.microsoft.com/office/powerpoint/2010/main" val="3803116571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Binary Indexed Tree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83568" y="5085184"/>
          <a:ext cx="7776864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V[</a:t>
                      </a:r>
                      <a:r>
                        <a:rPr lang="en-US" altLang="zh-TW" sz="1400" b="1" dirty="0" err="1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83568" y="5441456"/>
          <a:ext cx="7776864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err="1">
                          <a:latin typeface="Times New Roman" pitchFamily="18" charset="0"/>
                          <a:cs typeface="Times New Roman" pitchFamily="18" charset="0"/>
                        </a:rPr>
                        <a:t>lowbit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橢圓 8"/>
          <p:cNvSpPr/>
          <p:nvPr/>
        </p:nvSpPr>
        <p:spPr>
          <a:xfrm>
            <a:off x="1763688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683568" y="4423464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683568" y="3730680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683568" y="3024248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683568" y="2304168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165864" y="1628800"/>
          <a:ext cx="455712" cy="34563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橢圓 15"/>
          <p:cNvSpPr/>
          <p:nvPr/>
        </p:nvSpPr>
        <p:spPr>
          <a:xfrm>
            <a:off x="2627784" y="3905760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3491880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4355976" y="3212976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5220072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6084168" y="386104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6948264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7812360" y="2492896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接點 23"/>
          <p:cNvCxnSpPr>
            <a:stCxn id="16" idx="3"/>
            <a:endCxn id="9" idx="7"/>
          </p:cNvCxnSpPr>
          <p:nvPr/>
        </p:nvCxnSpPr>
        <p:spPr>
          <a:xfrm rot="5400000">
            <a:off x="2165365" y="4118709"/>
            <a:ext cx="420782" cy="60951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16" idx="4"/>
          </p:cNvCxnSpPr>
          <p:nvPr/>
        </p:nvCxnSpPr>
        <p:spPr>
          <a:xfrm rot="16200000" flipH="1">
            <a:off x="2416114" y="4657490"/>
            <a:ext cx="819384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endCxn id="16" idx="7"/>
          </p:cNvCxnSpPr>
          <p:nvPr/>
        </p:nvCxnSpPr>
        <p:spPr>
          <a:xfrm rot="10800000" flipV="1">
            <a:off x="2935098" y="3501007"/>
            <a:ext cx="1454325" cy="457479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18" idx="4"/>
          </p:cNvCxnSpPr>
          <p:nvPr/>
        </p:nvCxnSpPr>
        <p:spPr>
          <a:xfrm rot="16200000" flipH="1">
            <a:off x="3797914" y="4311098"/>
            <a:ext cx="1512168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18" idx="3"/>
            <a:endCxn id="17" idx="0"/>
          </p:cNvCxnSpPr>
          <p:nvPr/>
        </p:nvCxnSpPr>
        <p:spPr>
          <a:xfrm rot="5400000">
            <a:off x="3509883" y="3682307"/>
            <a:ext cx="1060839" cy="736803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stCxn id="9" idx="4"/>
          </p:cNvCxnSpPr>
          <p:nvPr/>
        </p:nvCxnSpPr>
        <p:spPr>
          <a:xfrm rot="5400000">
            <a:off x="1817694" y="4959170"/>
            <a:ext cx="144016" cy="10801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17" idx="4"/>
          </p:cNvCxnSpPr>
          <p:nvPr/>
        </p:nvCxnSpPr>
        <p:spPr>
          <a:xfrm rot="5400000">
            <a:off x="3581890" y="4995174"/>
            <a:ext cx="144016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>
            <a:stCxn id="19" idx="4"/>
          </p:cNvCxnSpPr>
          <p:nvPr/>
        </p:nvCxnSpPr>
        <p:spPr>
          <a:xfrm rot="5400000">
            <a:off x="5274078" y="4959170"/>
            <a:ext cx="144016" cy="10801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>
            <a:stCxn id="21" idx="4"/>
          </p:cNvCxnSpPr>
          <p:nvPr/>
        </p:nvCxnSpPr>
        <p:spPr>
          <a:xfrm rot="5400000">
            <a:off x="7002270" y="4959170"/>
            <a:ext cx="144016" cy="10801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>
            <a:stCxn id="20" idx="4"/>
          </p:cNvCxnSpPr>
          <p:nvPr/>
        </p:nvCxnSpPr>
        <p:spPr>
          <a:xfrm rot="5400000">
            <a:off x="5814138" y="4635134"/>
            <a:ext cx="864096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>
            <a:stCxn id="20" idx="3"/>
            <a:endCxn id="19" idx="7"/>
          </p:cNvCxnSpPr>
          <p:nvPr/>
        </p:nvCxnSpPr>
        <p:spPr>
          <a:xfrm rot="5400000">
            <a:off x="5599393" y="4096353"/>
            <a:ext cx="465494" cy="60951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>
            <a:endCxn id="18" idx="7"/>
          </p:cNvCxnSpPr>
          <p:nvPr/>
        </p:nvCxnSpPr>
        <p:spPr>
          <a:xfrm rot="10800000" flipV="1">
            <a:off x="4663290" y="2780927"/>
            <a:ext cx="3182517" cy="484775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>
            <a:stCxn id="22" idx="3"/>
            <a:endCxn id="20" idx="7"/>
          </p:cNvCxnSpPr>
          <p:nvPr/>
        </p:nvCxnSpPr>
        <p:spPr>
          <a:xfrm rot="5400000">
            <a:off x="6571501" y="2620189"/>
            <a:ext cx="1113566" cy="147360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>
            <a:stCxn id="22" idx="3"/>
            <a:endCxn id="21" idx="0"/>
          </p:cNvCxnSpPr>
          <p:nvPr/>
        </p:nvCxnSpPr>
        <p:spPr>
          <a:xfrm rot="5400000">
            <a:off x="6606227" y="3322267"/>
            <a:ext cx="1780919" cy="736803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>
            <a:stCxn id="22" idx="4"/>
          </p:cNvCxnSpPr>
          <p:nvPr/>
        </p:nvCxnSpPr>
        <p:spPr>
          <a:xfrm rot="16200000" flipH="1">
            <a:off x="6894258" y="3951058"/>
            <a:ext cx="2232248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/>
          <p:cNvSpPr txBox="1"/>
          <p:nvPr/>
        </p:nvSpPr>
        <p:spPr>
          <a:xfrm>
            <a:off x="1187624" y="458112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S[1]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1979712" y="3888344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S[2]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2929464" y="4608424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S[3]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3779912" y="314096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S[4]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4716016" y="458112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S[5]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5508104" y="386104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S[6]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6444208" y="462207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S[7]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7236296" y="2348880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S[8]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2" name="表格 7">
            <a:extLst>
              <a:ext uri="{FF2B5EF4-FFF2-40B4-BE49-F238E27FC236}">
                <a16:creationId xmlns:a16="http://schemas.microsoft.com/office/drawing/2014/main" id="{5C7F9C38-8111-4C41-A272-052F6ECD27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083036"/>
              </p:ext>
            </p:extLst>
          </p:nvPr>
        </p:nvGraphicFramePr>
        <p:xfrm>
          <a:off x="683568" y="5841313"/>
          <a:ext cx="7776864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S[</a:t>
                      </a:r>
                      <a:r>
                        <a:rPr lang="en-US" altLang="zh-TW" sz="1400" b="1" dirty="0" err="1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EAEF07C-A451-0F4C-BB1A-9851553957EF}"/>
              </a:ext>
            </a:extLst>
          </p:cNvPr>
          <p:cNvSpPr txBox="1"/>
          <p:nvPr/>
        </p:nvSpPr>
        <p:spPr>
          <a:xfrm>
            <a:off x="1120291" y="1713743"/>
            <a:ext cx="3096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=4: propagate v[4] to S[4], S[8]</a:t>
            </a:r>
          </a:p>
        </p:txBody>
      </p:sp>
    </p:spTree>
    <p:extLst>
      <p:ext uri="{BB962C8B-B14F-4D97-AF65-F5344CB8AC3E}">
        <p14:creationId xmlns:p14="http://schemas.microsoft.com/office/powerpoint/2010/main" val="229655799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Sparse Table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403648" y="3429000"/>
          <a:ext cx="6336702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4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(2)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2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(4)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3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(5)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(1)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5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(-5)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6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(8)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7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(11)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8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(6)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TW" dirty="0"/>
              <a:t>Sparse Table</a:t>
            </a:r>
          </a:p>
          <a:p>
            <a:pPr lvl="1"/>
            <a:r>
              <a:rPr lang="en-US" altLang="zh-TW" dirty="0"/>
              <a:t>row </a:t>
            </a:r>
            <a:r>
              <a:rPr lang="en-US" altLang="zh-TW" dirty="0" err="1"/>
              <a:t>i</a:t>
            </a:r>
            <a:r>
              <a:rPr lang="en-US" altLang="zh-TW" dirty="0"/>
              <a:t>: the expanded size 2</a:t>
            </a:r>
            <a:r>
              <a:rPr lang="en-US" altLang="zh-TW" baseline="30000" dirty="0"/>
              <a:t>i</a:t>
            </a:r>
          </a:p>
          <a:p>
            <a:pPr lvl="1"/>
            <a:r>
              <a:rPr lang="en-US" altLang="zh-TW" dirty="0"/>
              <a:t>column j: the starting point</a:t>
            </a:r>
          </a:p>
          <a:p>
            <a:pPr lvl="1"/>
            <a:r>
              <a:rPr lang="en-US" altLang="zh-TW" dirty="0"/>
              <a:t>Covered range: j, j+1, j+2, …, j+2</a:t>
            </a:r>
            <a:r>
              <a:rPr lang="en-US" altLang="zh-TW" baseline="30000" dirty="0"/>
              <a:t>i</a:t>
            </a:r>
            <a:r>
              <a:rPr lang="en-US" altLang="zh-TW" dirty="0"/>
              <a:t> - 1 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539552" y="573325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entry[0][2] = max {2~2}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514214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Binary Indexed Tree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83568" y="5085184"/>
          <a:ext cx="7776864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V[</a:t>
                      </a:r>
                      <a:r>
                        <a:rPr lang="en-US" altLang="zh-TW" sz="1400" b="1" dirty="0" err="1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83568" y="5441456"/>
          <a:ext cx="7776864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err="1">
                          <a:latin typeface="Times New Roman" pitchFamily="18" charset="0"/>
                          <a:cs typeface="Times New Roman" pitchFamily="18" charset="0"/>
                        </a:rPr>
                        <a:t>lowbit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橢圓 8"/>
          <p:cNvSpPr/>
          <p:nvPr/>
        </p:nvSpPr>
        <p:spPr>
          <a:xfrm>
            <a:off x="1763688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683568" y="4423464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683568" y="3730680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683568" y="3024248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683568" y="2304168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165864" y="1628800"/>
          <a:ext cx="455712" cy="34563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橢圓 15"/>
          <p:cNvSpPr/>
          <p:nvPr/>
        </p:nvSpPr>
        <p:spPr>
          <a:xfrm>
            <a:off x="2627784" y="3905760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3491880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4355976" y="3212976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5220072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6084168" y="386104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6948264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7812360" y="2492896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接點 23"/>
          <p:cNvCxnSpPr>
            <a:stCxn id="16" idx="3"/>
            <a:endCxn id="9" idx="7"/>
          </p:cNvCxnSpPr>
          <p:nvPr/>
        </p:nvCxnSpPr>
        <p:spPr>
          <a:xfrm rot="5400000">
            <a:off x="2165365" y="4118709"/>
            <a:ext cx="420782" cy="60951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16" idx="4"/>
          </p:cNvCxnSpPr>
          <p:nvPr/>
        </p:nvCxnSpPr>
        <p:spPr>
          <a:xfrm rot="16200000" flipH="1">
            <a:off x="2416114" y="4657490"/>
            <a:ext cx="819384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endCxn id="16" idx="7"/>
          </p:cNvCxnSpPr>
          <p:nvPr/>
        </p:nvCxnSpPr>
        <p:spPr>
          <a:xfrm rot="10800000" flipV="1">
            <a:off x="2935098" y="3501007"/>
            <a:ext cx="1454325" cy="457479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18" idx="4"/>
          </p:cNvCxnSpPr>
          <p:nvPr/>
        </p:nvCxnSpPr>
        <p:spPr>
          <a:xfrm rot="16200000" flipH="1">
            <a:off x="3797914" y="4311098"/>
            <a:ext cx="1512168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18" idx="3"/>
            <a:endCxn id="17" idx="0"/>
          </p:cNvCxnSpPr>
          <p:nvPr/>
        </p:nvCxnSpPr>
        <p:spPr>
          <a:xfrm rot="5400000">
            <a:off x="3509883" y="3682307"/>
            <a:ext cx="1060839" cy="736803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stCxn id="9" idx="4"/>
          </p:cNvCxnSpPr>
          <p:nvPr/>
        </p:nvCxnSpPr>
        <p:spPr>
          <a:xfrm rot="5400000">
            <a:off x="1817694" y="4959170"/>
            <a:ext cx="144016" cy="10801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17" idx="4"/>
          </p:cNvCxnSpPr>
          <p:nvPr/>
        </p:nvCxnSpPr>
        <p:spPr>
          <a:xfrm rot="5400000">
            <a:off x="3581890" y="4995174"/>
            <a:ext cx="144016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>
            <a:stCxn id="19" idx="4"/>
          </p:cNvCxnSpPr>
          <p:nvPr/>
        </p:nvCxnSpPr>
        <p:spPr>
          <a:xfrm rot="5400000">
            <a:off x="5274078" y="4959170"/>
            <a:ext cx="144016" cy="10801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>
            <a:stCxn id="21" idx="4"/>
          </p:cNvCxnSpPr>
          <p:nvPr/>
        </p:nvCxnSpPr>
        <p:spPr>
          <a:xfrm rot="5400000">
            <a:off x="7002270" y="4959170"/>
            <a:ext cx="144016" cy="10801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>
            <a:stCxn id="20" idx="4"/>
          </p:cNvCxnSpPr>
          <p:nvPr/>
        </p:nvCxnSpPr>
        <p:spPr>
          <a:xfrm rot="5400000">
            <a:off x="5814138" y="4635134"/>
            <a:ext cx="864096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>
            <a:stCxn id="20" idx="3"/>
            <a:endCxn id="19" idx="7"/>
          </p:cNvCxnSpPr>
          <p:nvPr/>
        </p:nvCxnSpPr>
        <p:spPr>
          <a:xfrm rot="5400000">
            <a:off x="5599393" y="4096353"/>
            <a:ext cx="465494" cy="60951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>
            <a:endCxn id="18" idx="7"/>
          </p:cNvCxnSpPr>
          <p:nvPr/>
        </p:nvCxnSpPr>
        <p:spPr>
          <a:xfrm rot="10800000" flipV="1">
            <a:off x="4663290" y="2780927"/>
            <a:ext cx="3182517" cy="484775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>
            <a:stCxn id="22" idx="3"/>
            <a:endCxn id="20" idx="7"/>
          </p:cNvCxnSpPr>
          <p:nvPr/>
        </p:nvCxnSpPr>
        <p:spPr>
          <a:xfrm rot="5400000">
            <a:off x="6571501" y="2620189"/>
            <a:ext cx="1113566" cy="147360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>
            <a:stCxn id="22" idx="3"/>
            <a:endCxn id="21" idx="0"/>
          </p:cNvCxnSpPr>
          <p:nvPr/>
        </p:nvCxnSpPr>
        <p:spPr>
          <a:xfrm rot="5400000">
            <a:off x="6606227" y="3322267"/>
            <a:ext cx="1780919" cy="736803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>
            <a:stCxn id="22" idx="4"/>
          </p:cNvCxnSpPr>
          <p:nvPr/>
        </p:nvCxnSpPr>
        <p:spPr>
          <a:xfrm rot="16200000" flipH="1">
            <a:off x="6894258" y="3951058"/>
            <a:ext cx="2232248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/>
          <p:cNvSpPr txBox="1"/>
          <p:nvPr/>
        </p:nvSpPr>
        <p:spPr>
          <a:xfrm>
            <a:off x="1187624" y="458112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S[1]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1979712" y="3888344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S[2]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2929464" y="4608424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S[3]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3779912" y="314096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S[4]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4716016" y="458112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S[5]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5508104" y="386104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S[6]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6444208" y="462207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S[7]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7236296" y="2348880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S[8]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2" name="表格 7">
            <a:extLst>
              <a:ext uri="{FF2B5EF4-FFF2-40B4-BE49-F238E27FC236}">
                <a16:creationId xmlns:a16="http://schemas.microsoft.com/office/drawing/2014/main" id="{5C7F9C38-8111-4C41-A272-052F6ECD27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72367"/>
              </p:ext>
            </p:extLst>
          </p:nvPr>
        </p:nvGraphicFramePr>
        <p:xfrm>
          <a:off x="683568" y="5841313"/>
          <a:ext cx="7776864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S[</a:t>
                      </a:r>
                      <a:r>
                        <a:rPr lang="en-US" altLang="zh-TW" sz="1400" b="1" dirty="0" err="1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EAEF07C-A451-0F4C-BB1A-9851553957EF}"/>
              </a:ext>
            </a:extLst>
          </p:cNvPr>
          <p:cNvSpPr txBox="1"/>
          <p:nvPr/>
        </p:nvSpPr>
        <p:spPr>
          <a:xfrm>
            <a:off x="1120291" y="1713743"/>
            <a:ext cx="3571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=5: propagate v[5] to S[5], S[6], S[8]</a:t>
            </a:r>
          </a:p>
        </p:txBody>
      </p:sp>
    </p:spTree>
    <p:extLst>
      <p:ext uri="{BB962C8B-B14F-4D97-AF65-F5344CB8AC3E}">
        <p14:creationId xmlns:p14="http://schemas.microsoft.com/office/powerpoint/2010/main" val="2584560684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Binary Indexed Tree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83568" y="5085184"/>
          <a:ext cx="7776864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V[</a:t>
                      </a:r>
                      <a:r>
                        <a:rPr lang="en-US" altLang="zh-TW" sz="1400" b="1" dirty="0" err="1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83568" y="5441456"/>
          <a:ext cx="7776864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err="1">
                          <a:latin typeface="Times New Roman" pitchFamily="18" charset="0"/>
                          <a:cs typeface="Times New Roman" pitchFamily="18" charset="0"/>
                        </a:rPr>
                        <a:t>lowbit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橢圓 8"/>
          <p:cNvSpPr/>
          <p:nvPr/>
        </p:nvSpPr>
        <p:spPr>
          <a:xfrm>
            <a:off x="1763688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683568" y="4423464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683568" y="3730680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683568" y="3024248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683568" y="2304168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165864" y="1628800"/>
          <a:ext cx="455712" cy="34563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橢圓 15"/>
          <p:cNvSpPr/>
          <p:nvPr/>
        </p:nvSpPr>
        <p:spPr>
          <a:xfrm>
            <a:off x="2627784" y="3905760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3491880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4355976" y="3212976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5220072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6084168" y="386104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6948264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7812360" y="2492896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接點 23"/>
          <p:cNvCxnSpPr>
            <a:stCxn id="16" idx="3"/>
            <a:endCxn id="9" idx="7"/>
          </p:cNvCxnSpPr>
          <p:nvPr/>
        </p:nvCxnSpPr>
        <p:spPr>
          <a:xfrm rot="5400000">
            <a:off x="2165365" y="4118709"/>
            <a:ext cx="420782" cy="60951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16" idx="4"/>
          </p:cNvCxnSpPr>
          <p:nvPr/>
        </p:nvCxnSpPr>
        <p:spPr>
          <a:xfrm rot="16200000" flipH="1">
            <a:off x="2416114" y="4657490"/>
            <a:ext cx="819384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endCxn id="16" idx="7"/>
          </p:cNvCxnSpPr>
          <p:nvPr/>
        </p:nvCxnSpPr>
        <p:spPr>
          <a:xfrm rot="10800000" flipV="1">
            <a:off x="2935098" y="3501007"/>
            <a:ext cx="1454325" cy="457479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18" idx="4"/>
          </p:cNvCxnSpPr>
          <p:nvPr/>
        </p:nvCxnSpPr>
        <p:spPr>
          <a:xfrm rot="16200000" flipH="1">
            <a:off x="3797914" y="4311098"/>
            <a:ext cx="1512168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18" idx="3"/>
            <a:endCxn id="17" idx="0"/>
          </p:cNvCxnSpPr>
          <p:nvPr/>
        </p:nvCxnSpPr>
        <p:spPr>
          <a:xfrm rot="5400000">
            <a:off x="3509883" y="3682307"/>
            <a:ext cx="1060839" cy="736803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stCxn id="9" idx="4"/>
          </p:cNvCxnSpPr>
          <p:nvPr/>
        </p:nvCxnSpPr>
        <p:spPr>
          <a:xfrm rot="5400000">
            <a:off x="1817694" y="4959170"/>
            <a:ext cx="144016" cy="10801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17" idx="4"/>
          </p:cNvCxnSpPr>
          <p:nvPr/>
        </p:nvCxnSpPr>
        <p:spPr>
          <a:xfrm rot="5400000">
            <a:off x="3581890" y="4995174"/>
            <a:ext cx="144016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>
            <a:stCxn id="19" idx="4"/>
          </p:cNvCxnSpPr>
          <p:nvPr/>
        </p:nvCxnSpPr>
        <p:spPr>
          <a:xfrm rot="5400000">
            <a:off x="5274078" y="4959170"/>
            <a:ext cx="144016" cy="10801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>
            <a:stCxn id="21" idx="4"/>
          </p:cNvCxnSpPr>
          <p:nvPr/>
        </p:nvCxnSpPr>
        <p:spPr>
          <a:xfrm rot="5400000">
            <a:off x="7002270" y="4959170"/>
            <a:ext cx="144016" cy="10801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>
            <a:stCxn id="20" idx="4"/>
          </p:cNvCxnSpPr>
          <p:nvPr/>
        </p:nvCxnSpPr>
        <p:spPr>
          <a:xfrm rot="5400000">
            <a:off x="5814138" y="4635134"/>
            <a:ext cx="864096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>
            <a:stCxn id="20" idx="3"/>
            <a:endCxn id="19" idx="7"/>
          </p:cNvCxnSpPr>
          <p:nvPr/>
        </p:nvCxnSpPr>
        <p:spPr>
          <a:xfrm rot="5400000">
            <a:off x="5599393" y="4096353"/>
            <a:ext cx="465494" cy="60951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>
            <a:endCxn id="18" idx="7"/>
          </p:cNvCxnSpPr>
          <p:nvPr/>
        </p:nvCxnSpPr>
        <p:spPr>
          <a:xfrm rot="10800000" flipV="1">
            <a:off x="4663290" y="2780927"/>
            <a:ext cx="3182517" cy="484775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>
            <a:stCxn id="22" idx="3"/>
            <a:endCxn id="20" idx="7"/>
          </p:cNvCxnSpPr>
          <p:nvPr/>
        </p:nvCxnSpPr>
        <p:spPr>
          <a:xfrm rot="5400000">
            <a:off x="6571501" y="2620189"/>
            <a:ext cx="1113566" cy="147360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>
            <a:stCxn id="22" idx="3"/>
            <a:endCxn id="21" idx="0"/>
          </p:cNvCxnSpPr>
          <p:nvPr/>
        </p:nvCxnSpPr>
        <p:spPr>
          <a:xfrm rot="5400000">
            <a:off x="6606227" y="3322267"/>
            <a:ext cx="1780919" cy="736803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>
            <a:stCxn id="22" idx="4"/>
          </p:cNvCxnSpPr>
          <p:nvPr/>
        </p:nvCxnSpPr>
        <p:spPr>
          <a:xfrm rot="16200000" flipH="1">
            <a:off x="6894258" y="3951058"/>
            <a:ext cx="2232248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/>
          <p:cNvSpPr txBox="1"/>
          <p:nvPr/>
        </p:nvSpPr>
        <p:spPr>
          <a:xfrm>
            <a:off x="1187624" y="458112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S[1]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1979712" y="3888344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S[2]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2929464" y="4608424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S[3]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3779912" y="314096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S[4]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4716016" y="458112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S[5]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5508104" y="386104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S[6]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6444208" y="462207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S[7]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7236296" y="2348880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S[8]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2" name="表格 7">
            <a:extLst>
              <a:ext uri="{FF2B5EF4-FFF2-40B4-BE49-F238E27FC236}">
                <a16:creationId xmlns:a16="http://schemas.microsoft.com/office/drawing/2014/main" id="{5C7F9C38-8111-4C41-A272-052F6ECD27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255611"/>
              </p:ext>
            </p:extLst>
          </p:nvPr>
        </p:nvGraphicFramePr>
        <p:xfrm>
          <a:off x="683568" y="5841313"/>
          <a:ext cx="7776864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S[</a:t>
                      </a:r>
                      <a:r>
                        <a:rPr lang="en-US" altLang="zh-TW" sz="1400" b="1" dirty="0" err="1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EAEF07C-A451-0F4C-BB1A-9851553957EF}"/>
              </a:ext>
            </a:extLst>
          </p:cNvPr>
          <p:cNvSpPr txBox="1"/>
          <p:nvPr/>
        </p:nvSpPr>
        <p:spPr>
          <a:xfrm>
            <a:off x="1120291" y="1713743"/>
            <a:ext cx="3096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=6: propagate v[6] to S[6], S[8]</a:t>
            </a:r>
          </a:p>
        </p:txBody>
      </p:sp>
    </p:spTree>
    <p:extLst>
      <p:ext uri="{BB962C8B-B14F-4D97-AF65-F5344CB8AC3E}">
        <p14:creationId xmlns:p14="http://schemas.microsoft.com/office/powerpoint/2010/main" val="4104293234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Binary Indexed Tree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83568" y="5085184"/>
          <a:ext cx="7776864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V[</a:t>
                      </a:r>
                      <a:r>
                        <a:rPr lang="en-US" altLang="zh-TW" sz="1400" b="1" dirty="0" err="1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83568" y="5441456"/>
          <a:ext cx="7776864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err="1">
                          <a:latin typeface="Times New Roman" pitchFamily="18" charset="0"/>
                          <a:cs typeface="Times New Roman" pitchFamily="18" charset="0"/>
                        </a:rPr>
                        <a:t>lowbit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橢圓 8"/>
          <p:cNvSpPr/>
          <p:nvPr/>
        </p:nvSpPr>
        <p:spPr>
          <a:xfrm>
            <a:off x="1763688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683568" y="4423464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683568" y="3730680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683568" y="3024248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683568" y="2304168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165864" y="1628800"/>
          <a:ext cx="455712" cy="34563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橢圓 15"/>
          <p:cNvSpPr/>
          <p:nvPr/>
        </p:nvSpPr>
        <p:spPr>
          <a:xfrm>
            <a:off x="2627784" y="3905760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3491880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4355976" y="3212976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5220072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6084168" y="386104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6948264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7812360" y="2492896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接點 23"/>
          <p:cNvCxnSpPr>
            <a:stCxn id="16" idx="3"/>
            <a:endCxn id="9" idx="7"/>
          </p:cNvCxnSpPr>
          <p:nvPr/>
        </p:nvCxnSpPr>
        <p:spPr>
          <a:xfrm rot="5400000">
            <a:off x="2165365" y="4118709"/>
            <a:ext cx="420782" cy="60951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16" idx="4"/>
          </p:cNvCxnSpPr>
          <p:nvPr/>
        </p:nvCxnSpPr>
        <p:spPr>
          <a:xfrm rot="16200000" flipH="1">
            <a:off x="2416114" y="4657490"/>
            <a:ext cx="819384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endCxn id="16" idx="7"/>
          </p:cNvCxnSpPr>
          <p:nvPr/>
        </p:nvCxnSpPr>
        <p:spPr>
          <a:xfrm rot="10800000" flipV="1">
            <a:off x="2935098" y="3501007"/>
            <a:ext cx="1454325" cy="457479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18" idx="4"/>
          </p:cNvCxnSpPr>
          <p:nvPr/>
        </p:nvCxnSpPr>
        <p:spPr>
          <a:xfrm rot="16200000" flipH="1">
            <a:off x="3797914" y="4311098"/>
            <a:ext cx="1512168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18" idx="3"/>
            <a:endCxn id="17" idx="0"/>
          </p:cNvCxnSpPr>
          <p:nvPr/>
        </p:nvCxnSpPr>
        <p:spPr>
          <a:xfrm rot="5400000">
            <a:off x="3509883" y="3682307"/>
            <a:ext cx="1060839" cy="736803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stCxn id="9" idx="4"/>
          </p:cNvCxnSpPr>
          <p:nvPr/>
        </p:nvCxnSpPr>
        <p:spPr>
          <a:xfrm rot="5400000">
            <a:off x="1817694" y="4959170"/>
            <a:ext cx="144016" cy="10801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17" idx="4"/>
          </p:cNvCxnSpPr>
          <p:nvPr/>
        </p:nvCxnSpPr>
        <p:spPr>
          <a:xfrm rot="5400000">
            <a:off x="3581890" y="4995174"/>
            <a:ext cx="144016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>
            <a:stCxn id="19" idx="4"/>
          </p:cNvCxnSpPr>
          <p:nvPr/>
        </p:nvCxnSpPr>
        <p:spPr>
          <a:xfrm rot="5400000">
            <a:off x="5274078" y="4959170"/>
            <a:ext cx="144016" cy="10801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>
            <a:stCxn id="21" idx="4"/>
          </p:cNvCxnSpPr>
          <p:nvPr/>
        </p:nvCxnSpPr>
        <p:spPr>
          <a:xfrm rot="5400000">
            <a:off x="7002270" y="4959170"/>
            <a:ext cx="144016" cy="10801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>
            <a:stCxn id="20" idx="4"/>
          </p:cNvCxnSpPr>
          <p:nvPr/>
        </p:nvCxnSpPr>
        <p:spPr>
          <a:xfrm rot="5400000">
            <a:off x="5814138" y="4635134"/>
            <a:ext cx="864096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>
            <a:stCxn id="20" idx="3"/>
            <a:endCxn id="19" idx="7"/>
          </p:cNvCxnSpPr>
          <p:nvPr/>
        </p:nvCxnSpPr>
        <p:spPr>
          <a:xfrm rot="5400000">
            <a:off x="5599393" y="4096353"/>
            <a:ext cx="465494" cy="60951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>
            <a:endCxn id="18" idx="7"/>
          </p:cNvCxnSpPr>
          <p:nvPr/>
        </p:nvCxnSpPr>
        <p:spPr>
          <a:xfrm rot="10800000" flipV="1">
            <a:off x="4663290" y="2780927"/>
            <a:ext cx="3182517" cy="484775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>
            <a:stCxn id="22" idx="3"/>
            <a:endCxn id="20" idx="7"/>
          </p:cNvCxnSpPr>
          <p:nvPr/>
        </p:nvCxnSpPr>
        <p:spPr>
          <a:xfrm rot="5400000">
            <a:off x="6571501" y="2620189"/>
            <a:ext cx="1113566" cy="147360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>
            <a:stCxn id="22" idx="3"/>
            <a:endCxn id="21" idx="0"/>
          </p:cNvCxnSpPr>
          <p:nvPr/>
        </p:nvCxnSpPr>
        <p:spPr>
          <a:xfrm rot="5400000">
            <a:off x="6606227" y="3322267"/>
            <a:ext cx="1780919" cy="736803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>
            <a:stCxn id="22" idx="4"/>
          </p:cNvCxnSpPr>
          <p:nvPr/>
        </p:nvCxnSpPr>
        <p:spPr>
          <a:xfrm rot="16200000" flipH="1">
            <a:off x="6894258" y="3951058"/>
            <a:ext cx="2232248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/>
          <p:cNvSpPr txBox="1"/>
          <p:nvPr/>
        </p:nvSpPr>
        <p:spPr>
          <a:xfrm>
            <a:off x="1187624" y="458112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S[1]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1979712" y="3888344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S[2]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2929464" y="4608424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S[3]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3779912" y="314096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S[4]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4716016" y="458112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S[5]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5508104" y="386104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S[6]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6444208" y="462207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S[7]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7236296" y="2348880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S[8]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2" name="表格 7">
            <a:extLst>
              <a:ext uri="{FF2B5EF4-FFF2-40B4-BE49-F238E27FC236}">
                <a16:creationId xmlns:a16="http://schemas.microsoft.com/office/drawing/2014/main" id="{5C7F9C38-8111-4C41-A272-052F6ECD27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286242"/>
              </p:ext>
            </p:extLst>
          </p:nvPr>
        </p:nvGraphicFramePr>
        <p:xfrm>
          <a:off x="683568" y="5841313"/>
          <a:ext cx="7776864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S[</a:t>
                      </a:r>
                      <a:r>
                        <a:rPr lang="en-US" altLang="zh-TW" sz="1400" b="1" dirty="0" err="1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28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EAEF07C-A451-0F4C-BB1A-9851553957EF}"/>
              </a:ext>
            </a:extLst>
          </p:cNvPr>
          <p:cNvSpPr txBox="1"/>
          <p:nvPr/>
        </p:nvSpPr>
        <p:spPr>
          <a:xfrm>
            <a:off x="1120291" y="1713743"/>
            <a:ext cx="3096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=7: propagate v[7] to S[7], S[8]</a:t>
            </a:r>
          </a:p>
        </p:txBody>
      </p:sp>
    </p:spTree>
    <p:extLst>
      <p:ext uri="{BB962C8B-B14F-4D97-AF65-F5344CB8AC3E}">
        <p14:creationId xmlns:p14="http://schemas.microsoft.com/office/powerpoint/2010/main" val="3772074385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Binary Indexed Tree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83568" y="5085184"/>
          <a:ext cx="7776864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V[</a:t>
                      </a:r>
                      <a:r>
                        <a:rPr lang="en-US" altLang="zh-TW" sz="1400" b="1" dirty="0" err="1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83568" y="5441456"/>
          <a:ext cx="7776864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err="1">
                          <a:latin typeface="Times New Roman" pitchFamily="18" charset="0"/>
                          <a:cs typeface="Times New Roman" pitchFamily="18" charset="0"/>
                        </a:rPr>
                        <a:t>lowbit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橢圓 8"/>
          <p:cNvSpPr/>
          <p:nvPr/>
        </p:nvSpPr>
        <p:spPr>
          <a:xfrm>
            <a:off x="1763688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683568" y="4423464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683568" y="3730680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683568" y="3024248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683568" y="2304168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165864" y="1628800"/>
          <a:ext cx="455712" cy="34563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橢圓 15"/>
          <p:cNvSpPr/>
          <p:nvPr/>
        </p:nvSpPr>
        <p:spPr>
          <a:xfrm>
            <a:off x="2627784" y="3905760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3491880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4355976" y="3212976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5220072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6084168" y="386104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6948264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7812360" y="2492896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接點 23"/>
          <p:cNvCxnSpPr>
            <a:stCxn id="16" idx="3"/>
            <a:endCxn id="9" idx="7"/>
          </p:cNvCxnSpPr>
          <p:nvPr/>
        </p:nvCxnSpPr>
        <p:spPr>
          <a:xfrm rot="5400000">
            <a:off x="2165365" y="4118709"/>
            <a:ext cx="420782" cy="60951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16" idx="4"/>
          </p:cNvCxnSpPr>
          <p:nvPr/>
        </p:nvCxnSpPr>
        <p:spPr>
          <a:xfrm rot="16200000" flipH="1">
            <a:off x="2416114" y="4657490"/>
            <a:ext cx="819384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endCxn id="16" idx="7"/>
          </p:cNvCxnSpPr>
          <p:nvPr/>
        </p:nvCxnSpPr>
        <p:spPr>
          <a:xfrm rot="10800000" flipV="1">
            <a:off x="2935098" y="3501007"/>
            <a:ext cx="1454325" cy="457479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18" idx="4"/>
          </p:cNvCxnSpPr>
          <p:nvPr/>
        </p:nvCxnSpPr>
        <p:spPr>
          <a:xfrm rot="16200000" flipH="1">
            <a:off x="3797914" y="4311098"/>
            <a:ext cx="1512168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18" idx="3"/>
            <a:endCxn id="17" idx="0"/>
          </p:cNvCxnSpPr>
          <p:nvPr/>
        </p:nvCxnSpPr>
        <p:spPr>
          <a:xfrm rot="5400000">
            <a:off x="3509883" y="3682307"/>
            <a:ext cx="1060839" cy="736803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stCxn id="9" idx="4"/>
          </p:cNvCxnSpPr>
          <p:nvPr/>
        </p:nvCxnSpPr>
        <p:spPr>
          <a:xfrm rot="5400000">
            <a:off x="1817694" y="4959170"/>
            <a:ext cx="144016" cy="10801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17" idx="4"/>
          </p:cNvCxnSpPr>
          <p:nvPr/>
        </p:nvCxnSpPr>
        <p:spPr>
          <a:xfrm rot="5400000">
            <a:off x="3581890" y="4995174"/>
            <a:ext cx="144016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>
            <a:stCxn id="19" idx="4"/>
          </p:cNvCxnSpPr>
          <p:nvPr/>
        </p:nvCxnSpPr>
        <p:spPr>
          <a:xfrm rot="5400000">
            <a:off x="5274078" y="4959170"/>
            <a:ext cx="144016" cy="10801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>
            <a:stCxn id="21" idx="4"/>
          </p:cNvCxnSpPr>
          <p:nvPr/>
        </p:nvCxnSpPr>
        <p:spPr>
          <a:xfrm rot="5400000">
            <a:off x="7002270" y="4959170"/>
            <a:ext cx="144016" cy="10801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>
            <a:stCxn id="20" idx="4"/>
          </p:cNvCxnSpPr>
          <p:nvPr/>
        </p:nvCxnSpPr>
        <p:spPr>
          <a:xfrm rot="5400000">
            <a:off x="5814138" y="4635134"/>
            <a:ext cx="864096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>
            <a:stCxn id="20" idx="3"/>
            <a:endCxn id="19" idx="7"/>
          </p:cNvCxnSpPr>
          <p:nvPr/>
        </p:nvCxnSpPr>
        <p:spPr>
          <a:xfrm rot="5400000">
            <a:off x="5599393" y="4096353"/>
            <a:ext cx="465494" cy="60951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>
            <a:endCxn id="18" idx="7"/>
          </p:cNvCxnSpPr>
          <p:nvPr/>
        </p:nvCxnSpPr>
        <p:spPr>
          <a:xfrm rot="10800000" flipV="1">
            <a:off x="4663290" y="2780927"/>
            <a:ext cx="3182517" cy="484775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>
            <a:stCxn id="22" idx="3"/>
            <a:endCxn id="20" idx="7"/>
          </p:cNvCxnSpPr>
          <p:nvPr/>
        </p:nvCxnSpPr>
        <p:spPr>
          <a:xfrm rot="5400000">
            <a:off x="6571501" y="2620189"/>
            <a:ext cx="1113566" cy="147360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>
            <a:stCxn id="22" idx="3"/>
            <a:endCxn id="21" idx="0"/>
          </p:cNvCxnSpPr>
          <p:nvPr/>
        </p:nvCxnSpPr>
        <p:spPr>
          <a:xfrm rot="5400000">
            <a:off x="6606227" y="3322267"/>
            <a:ext cx="1780919" cy="736803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>
            <a:stCxn id="22" idx="4"/>
          </p:cNvCxnSpPr>
          <p:nvPr/>
        </p:nvCxnSpPr>
        <p:spPr>
          <a:xfrm rot="16200000" flipH="1">
            <a:off x="6894258" y="3951058"/>
            <a:ext cx="2232248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/>
          <p:cNvSpPr txBox="1"/>
          <p:nvPr/>
        </p:nvSpPr>
        <p:spPr>
          <a:xfrm>
            <a:off x="1187624" y="458112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S[1]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1979712" y="3888344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S[2]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2929464" y="4608424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S[3]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3779912" y="314096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S[4]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4716016" y="458112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S[5]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5508104" y="386104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S[6]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6444208" y="462207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S[7]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7236296" y="2348880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S[8]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2" name="表格 7">
            <a:extLst>
              <a:ext uri="{FF2B5EF4-FFF2-40B4-BE49-F238E27FC236}">
                <a16:creationId xmlns:a16="http://schemas.microsoft.com/office/drawing/2014/main" id="{5C7F9C38-8111-4C41-A272-052F6ECD27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39897"/>
              </p:ext>
            </p:extLst>
          </p:nvPr>
        </p:nvGraphicFramePr>
        <p:xfrm>
          <a:off x="683568" y="5841313"/>
          <a:ext cx="7776864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S[</a:t>
                      </a:r>
                      <a:r>
                        <a:rPr lang="en-US" altLang="zh-TW" sz="1400" b="1" dirty="0" err="1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36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EAEF07C-A451-0F4C-BB1A-9851553957EF}"/>
              </a:ext>
            </a:extLst>
          </p:cNvPr>
          <p:cNvSpPr txBox="1"/>
          <p:nvPr/>
        </p:nvSpPr>
        <p:spPr>
          <a:xfrm>
            <a:off x="1120291" y="1713743"/>
            <a:ext cx="2622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=8: propagate v[8] to S[8]</a:t>
            </a:r>
          </a:p>
        </p:txBody>
      </p:sp>
    </p:spTree>
    <p:extLst>
      <p:ext uri="{BB962C8B-B14F-4D97-AF65-F5344CB8AC3E}">
        <p14:creationId xmlns:p14="http://schemas.microsoft.com/office/powerpoint/2010/main" val="943434400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13D4D-7FF9-A940-8095-EF53F6B59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FE06D-54B9-C042-86B7-DC6A56C2B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entry </a:t>
            </a:r>
            <a:r>
              <a:rPr lang="en-US" dirty="0" err="1"/>
              <a:t>i</a:t>
            </a:r>
            <a:r>
              <a:rPr lang="en-US" dirty="0"/>
              <a:t> runs up to O(log(N)) times</a:t>
            </a:r>
          </a:p>
          <a:p>
            <a:r>
              <a:rPr lang="en-US" dirty="0"/>
              <a:t>Totally O(</a:t>
            </a:r>
            <a:r>
              <a:rPr lang="en-US" dirty="0" err="1"/>
              <a:t>NlogN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DD61F1-0A4B-E84C-ADE5-5D239BFF8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74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138286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Binary Indexed Tree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83568" y="5085184"/>
          <a:ext cx="7776864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V[</a:t>
                      </a:r>
                      <a:r>
                        <a:rPr lang="en-US" altLang="zh-TW" sz="1400" b="1" dirty="0" err="1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83568" y="5441456"/>
          <a:ext cx="7776864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0001 </a:t>
                      </a:r>
                      <a:r>
                        <a:rPr lang="en-US" altLang="zh-TW" sz="14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(0)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0010 </a:t>
                      </a:r>
                      <a:r>
                        <a:rPr lang="en-US" altLang="zh-TW" sz="14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0011 </a:t>
                      </a:r>
                      <a:r>
                        <a:rPr lang="en-US" altLang="zh-TW" sz="14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(0)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0100 </a:t>
                      </a:r>
                      <a:r>
                        <a:rPr lang="en-US" altLang="zh-TW" sz="14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(2)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0101 </a:t>
                      </a:r>
                      <a:r>
                        <a:rPr lang="en-US" altLang="zh-TW" sz="14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(0)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0110 </a:t>
                      </a:r>
                      <a:r>
                        <a:rPr lang="en-US" altLang="zh-TW" sz="14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0111 </a:t>
                      </a:r>
                      <a:r>
                        <a:rPr lang="en-US" altLang="zh-TW" sz="14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(0)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1000 </a:t>
                      </a:r>
                      <a:r>
                        <a:rPr lang="en-US" altLang="zh-TW" sz="14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(3)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橢圓 8"/>
          <p:cNvSpPr/>
          <p:nvPr/>
        </p:nvSpPr>
        <p:spPr>
          <a:xfrm>
            <a:off x="1763688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683568" y="4423464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683568" y="3730680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683568" y="3024248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683568" y="2304168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165864" y="1628800"/>
          <a:ext cx="455712" cy="34563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橢圓 15"/>
          <p:cNvSpPr/>
          <p:nvPr/>
        </p:nvSpPr>
        <p:spPr>
          <a:xfrm>
            <a:off x="2627784" y="3905760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3491880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4355976" y="3212976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5220072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6084168" y="386104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6948264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7812360" y="2492896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接點 23"/>
          <p:cNvCxnSpPr>
            <a:stCxn id="16" idx="3"/>
            <a:endCxn id="9" idx="7"/>
          </p:cNvCxnSpPr>
          <p:nvPr/>
        </p:nvCxnSpPr>
        <p:spPr>
          <a:xfrm rot="5400000">
            <a:off x="2165365" y="4118709"/>
            <a:ext cx="420782" cy="60951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16" idx="4"/>
          </p:cNvCxnSpPr>
          <p:nvPr/>
        </p:nvCxnSpPr>
        <p:spPr>
          <a:xfrm rot="16200000" flipH="1">
            <a:off x="2416114" y="4657490"/>
            <a:ext cx="819384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endCxn id="16" idx="7"/>
          </p:cNvCxnSpPr>
          <p:nvPr/>
        </p:nvCxnSpPr>
        <p:spPr>
          <a:xfrm rot="10800000" flipV="1">
            <a:off x="2935098" y="3501007"/>
            <a:ext cx="1454325" cy="457479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18" idx="4"/>
          </p:cNvCxnSpPr>
          <p:nvPr/>
        </p:nvCxnSpPr>
        <p:spPr>
          <a:xfrm rot="16200000" flipH="1">
            <a:off x="3797914" y="4311098"/>
            <a:ext cx="1512168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18" idx="3"/>
            <a:endCxn id="17" idx="0"/>
          </p:cNvCxnSpPr>
          <p:nvPr/>
        </p:nvCxnSpPr>
        <p:spPr>
          <a:xfrm rot="5400000">
            <a:off x="3509883" y="3682307"/>
            <a:ext cx="1060839" cy="736803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stCxn id="9" idx="4"/>
          </p:cNvCxnSpPr>
          <p:nvPr/>
        </p:nvCxnSpPr>
        <p:spPr>
          <a:xfrm rot="5400000">
            <a:off x="1817694" y="4959170"/>
            <a:ext cx="144016" cy="10801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17" idx="4"/>
          </p:cNvCxnSpPr>
          <p:nvPr/>
        </p:nvCxnSpPr>
        <p:spPr>
          <a:xfrm rot="5400000">
            <a:off x="3581890" y="4995174"/>
            <a:ext cx="144016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>
            <a:stCxn id="19" idx="4"/>
          </p:cNvCxnSpPr>
          <p:nvPr/>
        </p:nvCxnSpPr>
        <p:spPr>
          <a:xfrm rot="5400000">
            <a:off x="5274078" y="4959170"/>
            <a:ext cx="144016" cy="10801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>
            <a:stCxn id="21" idx="4"/>
          </p:cNvCxnSpPr>
          <p:nvPr/>
        </p:nvCxnSpPr>
        <p:spPr>
          <a:xfrm rot="5400000">
            <a:off x="7002270" y="4959170"/>
            <a:ext cx="144016" cy="10801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>
            <a:stCxn id="20" idx="4"/>
          </p:cNvCxnSpPr>
          <p:nvPr/>
        </p:nvCxnSpPr>
        <p:spPr>
          <a:xfrm rot="5400000">
            <a:off x="5814138" y="4635134"/>
            <a:ext cx="864096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>
            <a:stCxn id="20" idx="3"/>
            <a:endCxn id="19" idx="7"/>
          </p:cNvCxnSpPr>
          <p:nvPr/>
        </p:nvCxnSpPr>
        <p:spPr>
          <a:xfrm rot="5400000">
            <a:off x="5599393" y="4096353"/>
            <a:ext cx="465494" cy="60951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>
            <a:endCxn id="18" idx="7"/>
          </p:cNvCxnSpPr>
          <p:nvPr/>
        </p:nvCxnSpPr>
        <p:spPr>
          <a:xfrm rot="10800000" flipV="1">
            <a:off x="4663290" y="2780927"/>
            <a:ext cx="3182517" cy="484775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>
            <a:stCxn id="22" idx="3"/>
            <a:endCxn id="20" idx="7"/>
          </p:cNvCxnSpPr>
          <p:nvPr/>
        </p:nvCxnSpPr>
        <p:spPr>
          <a:xfrm rot="5400000">
            <a:off x="6571501" y="2620189"/>
            <a:ext cx="1113566" cy="147360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>
            <a:stCxn id="22" idx="3"/>
            <a:endCxn id="21" idx="0"/>
          </p:cNvCxnSpPr>
          <p:nvPr/>
        </p:nvCxnSpPr>
        <p:spPr>
          <a:xfrm rot="5400000">
            <a:off x="6606227" y="3322267"/>
            <a:ext cx="1780919" cy="736803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>
            <a:stCxn id="22" idx="4"/>
          </p:cNvCxnSpPr>
          <p:nvPr/>
        </p:nvCxnSpPr>
        <p:spPr>
          <a:xfrm rot="16200000" flipH="1">
            <a:off x="6894258" y="3951058"/>
            <a:ext cx="2232248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/>
          <p:cNvSpPr txBox="1"/>
          <p:nvPr/>
        </p:nvSpPr>
        <p:spPr>
          <a:xfrm>
            <a:off x="1187624" y="458112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S[1]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1979712" y="3888344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S[2]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2929464" y="4608424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S[3]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3779912" y="314096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S[4]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4716016" y="458112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S[5]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5508104" y="386104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S[6]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6444208" y="462207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S[7]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7236296" y="2348880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S[8]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1547663" y="1628800"/>
            <a:ext cx="5101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getsum</a:t>
            </a:r>
            <a:r>
              <a:rPr lang="en-US" altLang="zh-TW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operates on the opposite direction</a:t>
            </a:r>
            <a:endParaRPr lang="zh-TW" alt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2" name="表格 7">
            <a:extLst>
              <a:ext uri="{FF2B5EF4-FFF2-40B4-BE49-F238E27FC236}">
                <a16:creationId xmlns:a16="http://schemas.microsoft.com/office/drawing/2014/main" id="{505C0282-DBD8-4B47-A3BC-25707B916C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939163"/>
              </p:ext>
            </p:extLst>
          </p:nvPr>
        </p:nvGraphicFramePr>
        <p:xfrm>
          <a:off x="683568" y="5841313"/>
          <a:ext cx="7776864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S[</a:t>
                      </a:r>
                      <a:r>
                        <a:rPr lang="en-US" altLang="zh-TW" sz="1400" b="1" dirty="0" err="1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36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2116654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Binary Indexed Tree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83568" y="5085184"/>
          <a:ext cx="7776864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V[</a:t>
                      </a:r>
                      <a:r>
                        <a:rPr lang="en-US" altLang="zh-TW" sz="1400" b="1" dirty="0" err="1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83568" y="5441456"/>
          <a:ext cx="7776864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0001 </a:t>
                      </a:r>
                      <a:r>
                        <a:rPr lang="en-US" altLang="zh-TW" sz="14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(0)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0010 </a:t>
                      </a:r>
                      <a:r>
                        <a:rPr lang="en-US" altLang="zh-TW" sz="14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0011 </a:t>
                      </a:r>
                      <a:r>
                        <a:rPr lang="en-US" altLang="zh-TW" sz="14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(0)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0100 </a:t>
                      </a:r>
                      <a:r>
                        <a:rPr lang="en-US" altLang="zh-TW" sz="14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(2)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0101 </a:t>
                      </a:r>
                      <a:r>
                        <a:rPr lang="en-US" altLang="zh-TW" sz="14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(0)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0110 </a:t>
                      </a:r>
                      <a:r>
                        <a:rPr lang="en-US" altLang="zh-TW" sz="14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0111 </a:t>
                      </a:r>
                      <a:r>
                        <a:rPr lang="en-US" altLang="zh-TW" sz="14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(0)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1000 </a:t>
                      </a:r>
                      <a:r>
                        <a:rPr lang="en-US" altLang="zh-TW" sz="14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(3)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橢圓 8"/>
          <p:cNvSpPr/>
          <p:nvPr/>
        </p:nvSpPr>
        <p:spPr>
          <a:xfrm>
            <a:off x="1763688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683568" y="4423464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683568" y="3730680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683568" y="3024248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683568" y="2304168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165864" y="1628800"/>
          <a:ext cx="455712" cy="34563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橢圓 15"/>
          <p:cNvSpPr/>
          <p:nvPr/>
        </p:nvSpPr>
        <p:spPr>
          <a:xfrm>
            <a:off x="2627784" y="3905760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3491880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4355976" y="3212976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5220072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6084168" y="386104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6948264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7812360" y="2492896"/>
            <a:ext cx="360040" cy="360040"/>
          </a:xfrm>
          <a:prstGeom prst="ellipse">
            <a:avLst/>
          </a:prstGeom>
          <a:solidFill>
            <a:srgbClr val="00F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接點 23"/>
          <p:cNvCxnSpPr>
            <a:stCxn id="16" idx="3"/>
            <a:endCxn id="9" idx="7"/>
          </p:cNvCxnSpPr>
          <p:nvPr/>
        </p:nvCxnSpPr>
        <p:spPr>
          <a:xfrm rot="5400000">
            <a:off x="2165365" y="4118709"/>
            <a:ext cx="420782" cy="60951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16" idx="4"/>
          </p:cNvCxnSpPr>
          <p:nvPr/>
        </p:nvCxnSpPr>
        <p:spPr>
          <a:xfrm rot="16200000" flipH="1">
            <a:off x="2416114" y="4657490"/>
            <a:ext cx="819384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endCxn id="16" idx="7"/>
          </p:cNvCxnSpPr>
          <p:nvPr/>
        </p:nvCxnSpPr>
        <p:spPr>
          <a:xfrm rot="10800000" flipV="1">
            <a:off x="2935098" y="3501007"/>
            <a:ext cx="1454325" cy="457479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18" idx="4"/>
          </p:cNvCxnSpPr>
          <p:nvPr/>
        </p:nvCxnSpPr>
        <p:spPr>
          <a:xfrm rot="16200000" flipH="1">
            <a:off x="3797914" y="4311098"/>
            <a:ext cx="1512168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18" idx="3"/>
            <a:endCxn id="17" idx="0"/>
          </p:cNvCxnSpPr>
          <p:nvPr/>
        </p:nvCxnSpPr>
        <p:spPr>
          <a:xfrm rot="5400000">
            <a:off x="3509883" y="3682307"/>
            <a:ext cx="1060839" cy="736803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stCxn id="9" idx="4"/>
          </p:cNvCxnSpPr>
          <p:nvPr/>
        </p:nvCxnSpPr>
        <p:spPr>
          <a:xfrm rot="5400000">
            <a:off x="1817694" y="4959170"/>
            <a:ext cx="144016" cy="10801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17" idx="4"/>
          </p:cNvCxnSpPr>
          <p:nvPr/>
        </p:nvCxnSpPr>
        <p:spPr>
          <a:xfrm rot="5400000">
            <a:off x="3581890" y="4995174"/>
            <a:ext cx="144016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>
            <a:stCxn id="19" idx="4"/>
          </p:cNvCxnSpPr>
          <p:nvPr/>
        </p:nvCxnSpPr>
        <p:spPr>
          <a:xfrm rot="5400000">
            <a:off x="5274078" y="4959170"/>
            <a:ext cx="144016" cy="10801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>
            <a:stCxn id="21" idx="4"/>
          </p:cNvCxnSpPr>
          <p:nvPr/>
        </p:nvCxnSpPr>
        <p:spPr>
          <a:xfrm rot="5400000">
            <a:off x="7002270" y="4959170"/>
            <a:ext cx="144016" cy="10801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>
            <a:stCxn id="20" idx="4"/>
          </p:cNvCxnSpPr>
          <p:nvPr/>
        </p:nvCxnSpPr>
        <p:spPr>
          <a:xfrm rot="5400000">
            <a:off x="5814138" y="4635134"/>
            <a:ext cx="864096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>
            <a:stCxn id="20" idx="3"/>
            <a:endCxn id="19" idx="7"/>
          </p:cNvCxnSpPr>
          <p:nvPr/>
        </p:nvCxnSpPr>
        <p:spPr>
          <a:xfrm rot="5400000">
            <a:off x="5599393" y="4096353"/>
            <a:ext cx="465494" cy="60951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>
            <a:endCxn id="18" idx="7"/>
          </p:cNvCxnSpPr>
          <p:nvPr/>
        </p:nvCxnSpPr>
        <p:spPr>
          <a:xfrm rot="10800000" flipV="1">
            <a:off x="4663290" y="2780927"/>
            <a:ext cx="3182517" cy="484775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>
            <a:stCxn id="22" idx="3"/>
            <a:endCxn id="20" idx="7"/>
          </p:cNvCxnSpPr>
          <p:nvPr/>
        </p:nvCxnSpPr>
        <p:spPr>
          <a:xfrm rot="5400000">
            <a:off x="6571501" y="2620189"/>
            <a:ext cx="1113566" cy="147360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>
            <a:stCxn id="22" idx="3"/>
            <a:endCxn id="21" idx="0"/>
          </p:cNvCxnSpPr>
          <p:nvPr/>
        </p:nvCxnSpPr>
        <p:spPr>
          <a:xfrm rot="5400000">
            <a:off x="6606227" y="3322267"/>
            <a:ext cx="1780919" cy="736803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>
            <a:stCxn id="22" idx="4"/>
          </p:cNvCxnSpPr>
          <p:nvPr/>
        </p:nvCxnSpPr>
        <p:spPr>
          <a:xfrm rot="16200000" flipH="1">
            <a:off x="6894258" y="3951058"/>
            <a:ext cx="2232248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/>
          <p:cNvSpPr txBox="1"/>
          <p:nvPr/>
        </p:nvSpPr>
        <p:spPr>
          <a:xfrm>
            <a:off x="1187624" y="458112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S[1]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1979712" y="3888344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S[2]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2929464" y="4608424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S[3]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3779912" y="314096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S[4]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4716016" y="458112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S[5]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5508104" y="386104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S[6]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6444208" y="462207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S[7]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7236296" y="2348880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S[8]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1547663" y="1628800"/>
            <a:ext cx="5101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getsum</a:t>
            </a:r>
            <a:r>
              <a:rPr lang="en-US" altLang="zh-TW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(8)</a:t>
            </a:r>
            <a:endParaRPr lang="zh-TW" alt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2" name="表格 7">
            <a:extLst>
              <a:ext uri="{FF2B5EF4-FFF2-40B4-BE49-F238E27FC236}">
                <a16:creationId xmlns:a16="http://schemas.microsoft.com/office/drawing/2014/main" id="{F1494496-D7E2-EC4B-80B8-D1D378B365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939163"/>
              </p:ext>
            </p:extLst>
          </p:nvPr>
        </p:nvGraphicFramePr>
        <p:xfrm>
          <a:off x="683568" y="5841313"/>
          <a:ext cx="7776864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S[</a:t>
                      </a:r>
                      <a:r>
                        <a:rPr lang="en-US" altLang="zh-TW" sz="1400" b="1" dirty="0" err="1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36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6391030"/>
      </p:ext>
    </p:extLst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Binary Indexed Tree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83568" y="5085184"/>
          <a:ext cx="7776864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V[</a:t>
                      </a:r>
                      <a:r>
                        <a:rPr lang="en-US" altLang="zh-TW" sz="1400" b="1" dirty="0" err="1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83568" y="5441456"/>
          <a:ext cx="7776864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0001 </a:t>
                      </a:r>
                      <a:r>
                        <a:rPr lang="en-US" altLang="zh-TW" sz="14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(0)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0010 </a:t>
                      </a:r>
                      <a:r>
                        <a:rPr lang="en-US" altLang="zh-TW" sz="14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0011 </a:t>
                      </a:r>
                      <a:r>
                        <a:rPr lang="en-US" altLang="zh-TW" sz="14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(0)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0100 </a:t>
                      </a:r>
                      <a:r>
                        <a:rPr lang="en-US" altLang="zh-TW" sz="14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(2)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0101 </a:t>
                      </a:r>
                      <a:r>
                        <a:rPr lang="en-US" altLang="zh-TW" sz="14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(0)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0110 </a:t>
                      </a:r>
                      <a:r>
                        <a:rPr lang="en-US" altLang="zh-TW" sz="14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0111 </a:t>
                      </a:r>
                      <a:r>
                        <a:rPr lang="en-US" altLang="zh-TW" sz="14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(0)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1000 </a:t>
                      </a:r>
                      <a:r>
                        <a:rPr lang="en-US" altLang="zh-TW" sz="14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(3)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橢圓 8"/>
          <p:cNvSpPr/>
          <p:nvPr/>
        </p:nvSpPr>
        <p:spPr>
          <a:xfrm>
            <a:off x="1763688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683568" y="4423464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683568" y="3730680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683568" y="3024248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683568" y="2304168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165864" y="1628800"/>
          <a:ext cx="455712" cy="34563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橢圓 15"/>
          <p:cNvSpPr/>
          <p:nvPr/>
        </p:nvSpPr>
        <p:spPr>
          <a:xfrm>
            <a:off x="2627784" y="3905760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3491880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4355976" y="3212976"/>
            <a:ext cx="360040" cy="360040"/>
          </a:xfrm>
          <a:prstGeom prst="ellipse">
            <a:avLst/>
          </a:prstGeom>
          <a:solidFill>
            <a:srgbClr val="00F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5220072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6084168" y="3861048"/>
            <a:ext cx="360040" cy="360040"/>
          </a:xfrm>
          <a:prstGeom prst="ellipse">
            <a:avLst/>
          </a:prstGeom>
          <a:solidFill>
            <a:srgbClr val="00F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6948264" y="4581128"/>
            <a:ext cx="360040" cy="360040"/>
          </a:xfrm>
          <a:prstGeom prst="ellipse">
            <a:avLst/>
          </a:prstGeom>
          <a:solidFill>
            <a:srgbClr val="00F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7812360" y="2492896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接點 23"/>
          <p:cNvCxnSpPr>
            <a:stCxn id="16" idx="3"/>
            <a:endCxn id="9" idx="7"/>
          </p:cNvCxnSpPr>
          <p:nvPr/>
        </p:nvCxnSpPr>
        <p:spPr>
          <a:xfrm rot="5400000">
            <a:off x="2165365" y="4118709"/>
            <a:ext cx="420782" cy="60951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16" idx="4"/>
          </p:cNvCxnSpPr>
          <p:nvPr/>
        </p:nvCxnSpPr>
        <p:spPr>
          <a:xfrm rot="16200000" flipH="1">
            <a:off x="2416114" y="4657490"/>
            <a:ext cx="819384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endCxn id="16" idx="7"/>
          </p:cNvCxnSpPr>
          <p:nvPr/>
        </p:nvCxnSpPr>
        <p:spPr>
          <a:xfrm rot="10800000" flipV="1">
            <a:off x="2935098" y="3501007"/>
            <a:ext cx="1454325" cy="457479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18" idx="4"/>
          </p:cNvCxnSpPr>
          <p:nvPr/>
        </p:nvCxnSpPr>
        <p:spPr>
          <a:xfrm rot="16200000" flipH="1">
            <a:off x="3797914" y="4311098"/>
            <a:ext cx="1512168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18" idx="3"/>
            <a:endCxn id="17" idx="0"/>
          </p:cNvCxnSpPr>
          <p:nvPr/>
        </p:nvCxnSpPr>
        <p:spPr>
          <a:xfrm rot="5400000">
            <a:off x="3509883" y="3682307"/>
            <a:ext cx="1060839" cy="736803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stCxn id="9" idx="4"/>
          </p:cNvCxnSpPr>
          <p:nvPr/>
        </p:nvCxnSpPr>
        <p:spPr>
          <a:xfrm rot="5400000">
            <a:off x="1817694" y="4959170"/>
            <a:ext cx="144016" cy="10801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17" idx="4"/>
          </p:cNvCxnSpPr>
          <p:nvPr/>
        </p:nvCxnSpPr>
        <p:spPr>
          <a:xfrm rot="5400000">
            <a:off x="3581890" y="4995174"/>
            <a:ext cx="144016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>
            <a:stCxn id="19" idx="4"/>
          </p:cNvCxnSpPr>
          <p:nvPr/>
        </p:nvCxnSpPr>
        <p:spPr>
          <a:xfrm rot="5400000">
            <a:off x="5274078" y="4959170"/>
            <a:ext cx="144016" cy="10801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>
            <a:stCxn id="21" idx="4"/>
          </p:cNvCxnSpPr>
          <p:nvPr/>
        </p:nvCxnSpPr>
        <p:spPr>
          <a:xfrm rot="5400000">
            <a:off x="7002270" y="4959170"/>
            <a:ext cx="144016" cy="10801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>
            <a:stCxn id="20" idx="4"/>
          </p:cNvCxnSpPr>
          <p:nvPr/>
        </p:nvCxnSpPr>
        <p:spPr>
          <a:xfrm rot="5400000">
            <a:off x="5814138" y="4635134"/>
            <a:ext cx="864096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>
            <a:stCxn id="20" idx="3"/>
            <a:endCxn id="19" idx="7"/>
          </p:cNvCxnSpPr>
          <p:nvPr/>
        </p:nvCxnSpPr>
        <p:spPr>
          <a:xfrm rot="5400000">
            <a:off x="5599393" y="4096353"/>
            <a:ext cx="465494" cy="60951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>
            <a:endCxn id="18" idx="7"/>
          </p:cNvCxnSpPr>
          <p:nvPr/>
        </p:nvCxnSpPr>
        <p:spPr>
          <a:xfrm rot="10800000" flipV="1">
            <a:off x="4663290" y="2780927"/>
            <a:ext cx="3182517" cy="484775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>
            <a:stCxn id="22" idx="3"/>
            <a:endCxn id="20" idx="7"/>
          </p:cNvCxnSpPr>
          <p:nvPr/>
        </p:nvCxnSpPr>
        <p:spPr>
          <a:xfrm rot="5400000">
            <a:off x="6571501" y="2620189"/>
            <a:ext cx="1113566" cy="147360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>
            <a:stCxn id="22" idx="3"/>
            <a:endCxn id="21" idx="0"/>
          </p:cNvCxnSpPr>
          <p:nvPr/>
        </p:nvCxnSpPr>
        <p:spPr>
          <a:xfrm rot="5400000">
            <a:off x="6606227" y="3322267"/>
            <a:ext cx="1780919" cy="736803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>
            <a:stCxn id="22" idx="4"/>
          </p:cNvCxnSpPr>
          <p:nvPr/>
        </p:nvCxnSpPr>
        <p:spPr>
          <a:xfrm rot="16200000" flipH="1">
            <a:off x="6894258" y="3951058"/>
            <a:ext cx="2232248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/>
          <p:cNvSpPr txBox="1"/>
          <p:nvPr/>
        </p:nvSpPr>
        <p:spPr>
          <a:xfrm>
            <a:off x="1187624" y="458112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S[1]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1979712" y="3888344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S[2]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2929464" y="4608424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S[3]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3779912" y="314096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S[4]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4716016" y="458112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S[5]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5508104" y="386104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S[6]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6444208" y="462207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S[7]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7236296" y="2348880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S[8]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1547663" y="1628800"/>
            <a:ext cx="5101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getsum</a:t>
            </a:r>
            <a:r>
              <a:rPr lang="en-US" altLang="zh-TW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(7)</a:t>
            </a:r>
            <a:endParaRPr lang="zh-TW" alt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2" name="表格 7">
            <a:extLst>
              <a:ext uri="{FF2B5EF4-FFF2-40B4-BE49-F238E27FC236}">
                <a16:creationId xmlns:a16="http://schemas.microsoft.com/office/drawing/2014/main" id="{F285FA6F-380A-9D4B-BEA0-24561AB4D7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939163"/>
              </p:ext>
            </p:extLst>
          </p:nvPr>
        </p:nvGraphicFramePr>
        <p:xfrm>
          <a:off x="683568" y="5841313"/>
          <a:ext cx="7776864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S[</a:t>
                      </a:r>
                      <a:r>
                        <a:rPr lang="en-US" altLang="zh-TW" sz="1400" b="1" dirty="0" err="1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36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652682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Binary Indexed Tree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83568" y="5085184"/>
          <a:ext cx="7776864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V[</a:t>
                      </a:r>
                      <a:r>
                        <a:rPr lang="en-US" altLang="zh-TW" sz="1400" b="1" dirty="0" err="1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83568" y="5441456"/>
          <a:ext cx="7776864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0001 </a:t>
                      </a:r>
                      <a:r>
                        <a:rPr lang="en-US" altLang="zh-TW" sz="14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(0)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0010 </a:t>
                      </a:r>
                      <a:r>
                        <a:rPr lang="en-US" altLang="zh-TW" sz="14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0011 </a:t>
                      </a:r>
                      <a:r>
                        <a:rPr lang="en-US" altLang="zh-TW" sz="14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(0)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0100 </a:t>
                      </a:r>
                      <a:r>
                        <a:rPr lang="en-US" altLang="zh-TW" sz="14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(2)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0101 </a:t>
                      </a:r>
                      <a:r>
                        <a:rPr lang="en-US" altLang="zh-TW" sz="14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(0)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0110 </a:t>
                      </a:r>
                      <a:r>
                        <a:rPr lang="en-US" altLang="zh-TW" sz="14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0111 </a:t>
                      </a:r>
                      <a:r>
                        <a:rPr lang="en-US" altLang="zh-TW" sz="14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(0)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1000 </a:t>
                      </a:r>
                      <a:r>
                        <a:rPr lang="en-US" altLang="zh-TW" sz="14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(3)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橢圓 8"/>
          <p:cNvSpPr/>
          <p:nvPr/>
        </p:nvSpPr>
        <p:spPr>
          <a:xfrm>
            <a:off x="1763688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683568" y="4423464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683568" y="3730680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683568" y="3024248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683568" y="2304168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165864" y="1628800"/>
          <a:ext cx="455712" cy="34563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橢圓 15"/>
          <p:cNvSpPr/>
          <p:nvPr/>
        </p:nvSpPr>
        <p:spPr>
          <a:xfrm>
            <a:off x="2627784" y="3905760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3491880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4355976" y="3212976"/>
            <a:ext cx="360040" cy="360040"/>
          </a:xfrm>
          <a:prstGeom prst="ellipse">
            <a:avLst/>
          </a:prstGeom>
          <a:solidFill>
            <a:srgbClr val="00F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5220072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6084168" y="3861048"/>
            <a:ext cx="360040" cy="360040"/>
          </a:xfrm>
          <a:prstGeom prst="ellipse">
            <a:avLst/>
          </a:prstGeom>
          <a:solidFill>
            <a:srgbClr val="00F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6948264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7812360" y="2492896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接點 23"/>
          <p:cNvCxnSpPr>
            <a:stCxn id="16" idx="3"/>
            <a:endCxn id="9" idx="7"/>
          </p:cNvCxnSpPr>
          <p:nvPr/>
        </p:nvCxnSpPr>
        <p:spPr>
          <a:xfrm rot="5400000">
            <a:off x="2165365" y="4118709"/>
            <a:ext cx="420782" cy="60951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16" idx="4"/>
          </p:cNvCxnSpPr>
          <p:nvPr/>
        </p:nvCxnSpPr>
        <p:spPr>
          <a:xfrm rot="16200000" flipH="1">
            <a:off x="2416114" y="4657490"/>
            <a:ext cx="819384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endCxn id="16" idx="7"/>
          </p:cNvCxnSpPr>
          <p:nvPr/>
        </p:nvCxnSpPr>
        <p:spPr>
          <a:xfrm rot="10800000" flipV="1">
            <a:off x="2935098" y="3501007"/>
            <a:ext cx="1454325" cy="457479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18" idx="4"/>
          </p:cNvCxnSpPr>
          <p:nvPr/>
        </p:nvCxnSpPr>
        <p:spPr>
          <a:xfrm rot="16200000" flipH="1">
            <a:off x="3797914" y="4311098"/>
            <a:ext cx="1512168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18" idx="3"/>
            <a:endCxn id="17" idx="0"/>
          </p:cNvCxnSpPr>
          <p:nvPr/>
        </p:nvCxnSpPr>
        <p:spPr>
          <a:xfrm rot="5400000">
            <a:off x="3509883" y="3682307"/>
            <a:ext cx="1060839" cy="736803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stCxn id="9" idx="4"/>
          </p:cNvCxnSpPr>
          <p:nvPr/>
        </p:nvCxnSpPr>
        <p:spPr>
          <a:xfrm rot="5400000">
            <a:off x="1817694" y="4959170"/>
            <a:ext cx="144016" cy="10801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17" idx="4"/>
          </p:cNvCxnSpPr>
          <p:nvPr/>
        </p:nvCxnSpPr>
        <p:spPr>
          <a:xfrm rot="5400000">
            <a:off x="3581890" y="4995174"/>
            <a:ext cx="144016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>
            <a:stCxn id="19" idx="4"/>
          </p:cNvCxnSpPr>
          <p:nvPr/>
        </p:nvCxnSpPr>
        <p:spPr>
          <a:xfrm rot="5400000">
            <a:off x="5274078" y="4959170"/>
            <a:ext cx="144016" cy="10801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>
            <a:stCxn id="21" idx="4"/>
          </p:cNvCxnSpPr>
          <p:nvPr/>
        </p:nvCxnSpPr>
        <p:spPr>
          <a:xfrm rot="5400000">
            <a:off x="7002270" y="4959170"/>
            <a:ext cx="144016" cy="10801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>
            <a:stCxn id="20" idx="4"/>
          </p:cNvCxnSpPr>
          <p:nvPr/>
        </p:nvCxnSpPr>
        <p:spPr>
          <a:xfrm rot="5400000">
            <a:off x="5814138" y="4635134"/>
            <a:ext cx="864096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>
            <a:stCxn id="20" idx="3"/>
            <a:endCxn id="19" idx="7"/>
          </p:cNvCxnSpPr>
          <p:nvPr/>
        </p:nvCxnSpPr>
        <p:spPr>
          <a:xfrm rot="5400000">
            <a:off x="5599393" y="4096353"/>
            <a:ext cx="465494" cy="60951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>
            <a:endCxn id="18" idx="7"/>
          </p:cNvCxnSpPr>
          <p:nvPr/>
        </p:nvCxnSpPr>
        <p:spPr>
          <a:xfrm rot="10800000" flipV="1">
            <a:off x="4663290" y="2780927"/>
            <a:ext cx="3182517" cy="484775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>
            <a:stCxn id="22" idx="3"/>
            <a:endCxn id="20" idx="7"/>
          </p:cNvCxnSpPr>
          <p:nvPr/>
        </p:nvCxnSpPr>
        <p:spPr>
          <a:xfrm rot="5400000">
            <a:off x="6571501" y="2620189"/>
            <a:ext cx="1113566" cy="147360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>
            <a:stCxn id="22" idx="3"/>
            <a:endCxn id="21" idx="0"/>
          </p:cNvCxnSpPr>
          <p:nvPr/>
        </p:nvCxnSpPr>
        <p:spPr>
          <a:xfrm rot="5400000">
            <a:off x="6606227" y="3322267"/>
            <a:ext cx="1780919" cy="736803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>
            <a:stCxn id="22" idx="4"/>
          </p:cNvCxnSpPr>
          <p:nvPr/>
        </p:nvCxnSpPr>
        <p:spPr>
          <a:xfrm rot="16200000" flipH="1">
            <a:off x="6894258" y="3951058"/>
            <a:ext cx="2232248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/>
          <p:cNvSpPr txBox="1"/>
          <p:nvPr/>
        </p:nvSpPr>
        <p:spPr>
          <a:xfrm>
            <a:off x="1187624" y="458112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S[1]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1979712" y="3888344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S[2]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2929464" y="4608424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S[3]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3779912" y="314096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S[4]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4716016" y="458112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S[5]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5508104" y="386104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S[6]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6444208" y="462207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S[7]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7236296" y="2348880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S[8]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1547663" y="1628800"/>
            <a:ext cx="5101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getsum</a:t>
            </a:r>
            <a:r>
              <a:rPr lang="en-US" altLang="zh-TW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(6)</a:t>
            </a:r>
            <a:endParaRPr lang="zh-TW" alt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2" name="表格 7">
            <a:extLst>
              <a:ext uri="{FF2B5EF4-FFF2-40B4-BE49-F238E27FC236}">
                <a16:creationId xmlns:a16="http://schemas.microsoft.com/office/drawing/2014/main" id="{653C9FE5-E38F-804A-8C68-FA696B826F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939163"/>
              </p:ext>
            </p:extLst>
          </p:nvPr>
        </p:nvGraphicFramePr>
        <p:xfrm>
          <a:off x="683568" y="5841313"/>
          <a:ext cx="7776864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S[</a:t>
                      </a:r>
                      <a:r>
                        <a:rPr lang="en-US" altLang="zh-TW" sz="1400" b="1" dirty="0" err="1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36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413937"/>
      </p:ext>
    </p:extLst>
  </p:cSld>
  <p:clrMapOvr>
    <a:masterClrMapping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Binary Indexed Tree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83568" y="5085184"/>
          <a:ext cx="7776864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V[</a:t>
                      </a:r>
                      <a:r>
                        <a:rPr lang="en-US" altLang="zh-TW" sz="1400" b="1" dirty="0" err="1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83568" y="5441456"/>
          <a:ext cx="7776864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0001 </a:t>
                      </a:r>
                      <a:r>
                        <a:rPr lang="en-US" altLang="zh-TW" sz="14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(0)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0010 </a:t>
                      </a:r>
                      <a:r>
                        <a:rPr lang="en-US" altLang="zh-TW" sz="14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0011 </a:t>
                      </a:r>
                      <a:r>
                        <a:rPr lang="en-US" altLang="zh-TW" sz="14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(0)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0100 </a:t>
                      </a:r>
                      <a:r>
                        <a:rPr lang="en-US" altLang="zh-TW" sz="14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(2)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0101 </a:t>
                      </a:r>
                      <a:r>
                        <a:rPr lang="en-US" altLang="zh-TW" sz="14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(0)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0110 </a:t>
                      </a:r>
                      <a:r>
                        <a:rPr lang="en-US" altLang="zh-TW" sz="14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0111 </a:t>
                      </a:r>
                      <a:r>
                        <a:rPr lang="en-US" altLang="zh-TW" sz="14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(0)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1000 </a:t>
                      </a:r>
                      <a:r>
                        <a:rPr lang="en-US" altLang="zh-TW" sz="14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(3)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橢圓 8"/>
          <p:cNvSpPr/>
          <p:nvPr/>
        </p:nvSpPr>
        <p:spPr>
          <a:xfrm>
            <a:off x="1763688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683568" y="4423464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683568" y="3730680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683568" y="3024248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683568" y="2304168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165864" y="1628800"/>
          <a:ext cx="455712" cy="34563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橢圓 15"/>
          <p:cNvSpPr/>
          <p:nvPr/>
        </p:nvSpPr>
        <p:spPr>
          <a:xfrm>
            <a:off x="2627784" y="3905760"/>
            <a:ext cx="360040" cy="360040"/>
          </a:xfrm>
          <a:prstGeom prst="ellipse">
            <a:avLst/>
          </a:prstGeom>
          <a:solidFill>
            <a:srgbClr val="00F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3491880" y="4581128"/>
            <a:ext cx="360040" cy="360040"/>
          </a:xfrm>
          <a:prstGeom prst="ellipse">
            <a:avLst/>
          </a:prstGeom>
          <a:solidFill>
            <a:srgbClr val="00F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4355976" y="3212976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5220072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6084168" y="386104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6948264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7812360" y="2492896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接點 23"/>
          <p:cNvCxnSpPr>
            <a:stCxn id="16" idx="3"/>
            <a:endCxn id="9" idx="7"/>
          </p:cNvCxnSpPr>
          <p:nvPr/>
        </p:nvCxnSpPr>
        <p:spPr>
          <a:xfrm rot="5400000">
            <a:off x="2165365" y="4118709"/>
            <a:ext cx="420782" cy="60951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16" idx="4"/>
          </p:cNvCxnSpPr>
          <p:nvPr/>
        </p:nvCxnSpPr>
        <p:spPr>
          <a:xfrm rot="16200000" flipH="1">
            <a:off x="2416114" y="4657490"/>
            <a:ext cx="819384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endCxn id="16" idx="7"/>
          </p:cNvCxnSpPr>
          <p:nvPr/>
        </p:nvCxnSpPr>
        <p:spPr>
          <a:xfrm rot="10800000" flipV="1">
            <a:off x="2935098" y="3501007"/>
            <a:ext cx="1454325" cy="457479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18" idx="4"/>
          </p:cNvCxnSpPr>
          <p:nvPr/>
        </p:nvCxnSpPr>
        <p:spPr>
          <a:xfrm rot="16200000" flipH="1">
            <a:off x="3797914" y="4311098"/>
            <a:ext cx="1512168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18" idx="3"/>
            <a:endCxn id="17" idx="0"/>
          </p:cNvCxnSpPr>
          <p:nvPr/>
        </p:nvCxnSpPr>
        <p:spPr>
          <a:xfrm rot="5400000">
            <a:off x="3509883" y="3682307"/>
            <a:ext cx="1060839" cy="736803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stCxn id="9" idx="4"/>
          </p:cNvCxnSpPr>
          <p:nvPr/>
        </p:nvCxnSpPr>
        <p:spPr>
          <a:xfrm rot="5400000">
            <a:off x="1817694" y="4959170"/>
            <a:ext cx="144016" cy="10801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17" idx="4"/>
          </p:cNvCxnSpPr>
          <p:nvPr/>
        </p:nvCxnSpPr>
        <p:spPr>
          <a:xfrm rot="5400000">
            <a:off x="3581890" y="4995174"/>
            <a:ext cx="144016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>
            <a:stCxn id="19" idx="4"/>
          </p:cNvCxnSpPr>
          <p:nvPr/>
        </p:nvCxnSpPr>
        <p:spPr>
          <a:xfrm rot="5400000">
            <a:off x="5274078" y="4959170"/>
            <a:ext cx="144016" cy="10801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>
            <a:stCxn id="21" idx="4"/>
          </p:cNvCxnSpPr>
          <p:nvPr/>
        </p:nvCxnSpPr>
        <p:spPr>
          <a:xfrm rot="5400000">
            <a:off x="7002270" y="4959170"/>
            <a:ext cx="144016" cy="10801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>
            <a:stCxn id="20" idx="4"/>
          </p:cNvCxnSpPr>
          <p:nvPr/>
        </p:nvCxnSpPr>
        <p:spPr>
          <a:xfrm rot="5400000">
            <a:off x="5814138" y="4635134"/>
            <a:ext cx="864096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>
            <a:stCxn id="20" idx="3"/>
            <a:endCxn id="19" idx="7"/>
          </p:cNvCxnSpPr>
          <p:nvPr/>
        </p:nvCxnSpPr>
        <p:spPr>
          <a:xfrm rot="5400000">
            <a:off x="5599393" y="4096353"/>
            <a:ext cx="465494" cy="60951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>
            <a:endCxn id="18" idx="7"/>
          </p:cNvCxnSpPr>
          <p:nvPr/>
        </p:nvCxnSpPr>
        <p:spPr>
          <a:xfrm rot="10800000" flipV="1">
            <a:off x="4663290" y="2780927"/>
            <a:ext cx="3182517" cy="484775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>
            <a:stCxn id="22" idx="3"/>
            <a:endCxn id="20" idx="7"/>
          </p:cNvCxnSpPr>
          <p:nvPr/>
        </p:nvCxnSpPr>
        <p:spPr>
          <a:xfrm rot="5400000">
            <a:off x="6571501" y="2620189"/>
            <a:ext cx="1113566" cy="147360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>
            <a:stCxn id="22" idx="3"/>
            <a:endCxn id="21" idx="0"/>
          </p:cNvCxnSpPr>
          <p:nvPr/>
        </p:nvCxnSpPr>
        <p:spPr>
          <a:xfrm rot="5400000">
            <a:off x="6606227" y="3322267"/>
            <a:ext cx="1780919" cy="736803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>
            <a:stCxn id="22" idx="4"/>
          </p:cNvCxnSpPr>
          <p:nvPr/>
        </p:nvCxnSpPr>
        <p:spPr>
          <a:xfrm rot="16200000" flipH="1">
            <a:off x="6894258" y="3951058"/>
            <a:ext cx="2232248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/>
          <p:cNvSpPr txBox="1"/>
          <p:nvPr/>
        </p:nvSpPr>
        <p:spPr>
          <a:xfrm>
            <a:off x="1187624" y="458112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S[1]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1979712" y="3888344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S[2]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2929464" y="4608424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S[3]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3779912" y="314096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S[4]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4716016" y="458112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S[5]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5508104" y="386104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S[6]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6444208" y="462207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S[7]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7236296" y="2348880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S[8]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1547663" y="1628800"/>
            <a:ext cx="5101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getsum</a:t>
            </a:r>
            <a:r>
              <a:rPr lang="en-US" altLang="zh-TW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(3)</a:t>
            </a:r>
            <a:endParaRPr lang="zh-TW" alt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2" name="表格 7">
            <a:extLst>
              <a:ext uri="{FF2B5EF4-FFF2-40B4-BE49-F238E27FC236}">
                <a16:creationId xmlns:a16="http://schemas.microsoft.com/office/drawing/2014/main" id="{2C8EAD1C-7C05-CC4E-99C3-47C77D9AB9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939163"/>
              </p:ext>
            </p:extLst>
          </p:nvPr>
        </p:nvGraphicFramePr>
        <p:xfrm>
          <a:off x="683568" y="5841313"/>
          <a:ext cx="7776864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S[</a:t>
                      </a:r>
                      <a:r>
                        <a:rPr lang="en-US" altLang="zh-TW" sz="1400" b="1" dirty="0" err="1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Times New Roman" pitchFamily="18" charset="0"/>
                          <a:cs typeface="Times New Roman" pitchFamily="18" charset="0"/>
                        </a:rPr>
                        <a:t>36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512189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Sparse Table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403648" y="3429000"/>
          <a:ext cx="6336702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4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(2)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2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(4)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3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(5)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(1)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5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(-5)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6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(8)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7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(11)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8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(6)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48398"/>
          </a:xfrm>
        </p:spPr>
        <p:txBody>
          <a:bodyPr>
            <a:normAutofit/>
          </a:bodyPr>
          <a:lstStyle/>
          <a:p>
            <a:r>
              <a:rPr lang="en-US" altLang="zh-TW" dirty="0"/>
              <a:t>Sparse Table</a:t>
            </a:r>
          </a:p>
          <a:p>
            <a:pPr lvl="1"/>
            <a:r>
              <a:rPr lang="en-US" altLang="zh-TW" dirty="0"/>
              <a:t>row </a:t>
            </a:r>
            <a:r>
              <a:rPr lang="en-US" altLang="zh-TW" dirty="0" err="1"/>
              <a:t>i</a:t>
            </a:r>
            <a:r>
              <a:rPr lang="en-US" altLang="zh-TW" dirty="0"/>
              <a:t>: the expanded size 2</a:t>
            </a:r>
            <a:r>
              <a:rPr lang="en-US" altLang="zh-TW" baseline="30000" dirty="0"/>
              <a:t>i</a:t>
            </a:r>
          </a:p>
          <a:p>
            <a:pPr lvl="1"/>
            <a:r>
              <a:rPr lang="en-US" altLang="zh-TW" dirty="0"/>
              <a:t>column j: the starting point</a:t>
            </a:r>
          </a:p>
          <a:p>
            <a:pPr lvl="1"/>
            <a:r>
              <a:rPr lang="en-US" altLang="zh-TW" dirty="0"/>
              <a:t>Covered range: j, j+1, j+2, …, j+2</a:t>
            </a:r>
            <a:r>
              <a:rPr lang="en-US" altLang="zh-TW" baseline="30000" dirty="0"/>
              <a:t>i</a:t>
            </a:r>
            <a:r>
              <a:rPr lang="en-US" altLang="zh-TW" dirty="0"/>
              <a:t> - 1 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539552" y="573325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entry[0][3] = max {3~3}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261258"/>
      </p:ext>
    </p:extLst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Binary Indexed Tree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5699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TW" dirty="0"/>
              <a:t>Define:</a:t>
            </a:r>
          </a:p>
          <a:p>
            <a:pPr>
              <a:buNone/>
            </a:pPr>
            <a:r>
              <a:rPr lang="en-US" altLang="zh-TW" sz="1800" dirty="0"/>
              <a:t>int </a:t>
            </a:r>
            <a:r>
              <a:rPr lang="en-US" altLang="zh-TW" sz="1800" dirty="0" err="1"/>
              <a:t>getsum</a:t>
            </a:r>
            <a:r>
              <a:rPr lang="en-US" altLang="zh-TW" sz="1800" dirty="0"/>
              <a:t> (int end)</a:t>
            </a:r>
          </a:p>
          <a:p>
            <a:pPr>
              <a:buNone/>
            </a:pPr>
            <a:r>
              <a:rPr lang="en-US" altLang="zh-TW" sz="1800" dirty="0"/>
              <a:t>{</a:t>
            </a:r>
          </a:p>
          <a:p>
            <a:pPr>
              <a:buNone/>
            </a:pPr>
            <a:r>
              <a:rPr lang="en-US" altLang="zh-TW" sz="1800" dirty="0"/>
              <a:t>	int </a:t>
            </a:r>
            <a:r>
              <a:rPr lang="en-US" altLang="zh-TW" sz="1800" dirty="0" err="1"/>
              <a:t>ans</a:t>
            </a:r>
            <a:r>
              <a:rPr lang="en-US" altLang="zh-TW" sz="1800" dirty="0"/>
              <a:t> = 0;</a:t>
            </a:r>
          </a:p>
          <a:p>
            <a:pPr>
              <a:buNone/>
            </a:pPr>
            <a:r>
              <a:rPr lang="en-US" altLang="zh-TW" sz="1800" dirty="0"/>
              <a:t>	while(end&gt;0)</a:t>
            </a:r>
          </a:p>
          <a:p>
            <a:pPr>
              <a:buNone/>
            </a:pPr>
            <a:r>
              <a:rPr lang="en-US" altLang="zh-TW" sz="1800" dirty="0"/>
              <a:t>	{</a:t>
            </a:r>
          </a:p>
          <a:p>
            <a:pPr>
              <a:buNone/>
            </a:pPr>
            <a:r>
              <a:rPr lang="en-US" altLang="zh-TW" sz="1800" dirty="0"/>
              <a:t>		</a:t>
            </a:r>
            <a:r>
              <a:rPr lang="en-US" altLang="zh-TW" sz="1800" dirty="0" err="1"/>
              <a:t>ans</a:t>
            </a:r>
            <a:r>
              <a:rPr lang="en-US" altLang="zh-TW" sz="1800" dirty="0"/>
              <a:t> += s[end];</a:t>
            </a:r>
          </a:p>
          <a:p>
            <a:pPr>
              <a:buNone/>
            </a:pPr>
            <a:r>
              <a:rPr lang="en-US" altLang="zh-TW" sz="1800" dirty="0"/>
              <a:t>		end -= </a:t>
            </a:r>
            <a:r>
              <a:rPr lang="en-US" altLang="zh-TW" sz="1800" dirty="0" err="1"/>
              <a:t>lowbit</a:t>
            </a:r>
            <a:r>
              <a:rPr lang="en-US" altLang="zh-TW" sz="1800" dirty="0"/>
              <a:t>(end);</a:t>
            </a:r>
          </a:p>
          <a:p>
            <a:pPr>
              <a:buNone/>
            </a:pPr>
            <a:r>
              <a:rPr lang="en-US" altLang="zh-TW" sz="1800" dirty="0"/>
              <a:t>	}</a:t>
            </a:r>
          </a:p>
          <a:p>
            <a:pPr>
              <a:buNone/>
            </a:pPr>
            <a:r>
              <a:rPr lang="en-US" altLang="zh-TW" sz="1800" dirty="0"/>
              <a:t>}</a:t>
            </a:r>
          </a:p>
          <a:p>
            <a:pPr>
              <a:buNone/>
            </a:pPr>
            <a:endParaRPr lang="en-US" altLang="zh-TW" sz="1800" dirty="0"/>
          </a:p>
        </p:txBody>
      </p:sp>
    </p:spTree>
    <p:extLst>
      <p:ext uri="{BB962C8B-B14F-4D97-AF65-F5344CB8AC3E}">
        <p14:creationId xmlns:p14="http://schemas.microsoft.com/office/powerpoint/2010/main" val="922794627"/>
      </p:ext>
    </p:extLst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Binary Indexed Tree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How to find the summation between interval [</a:t>
            </a:r>
            <a:r>
              <a:rPr lang="en-US" altLang="zh-TW" dirty="0" err="1"/>
              <a:t>i</a:t>
            </a:r>
            <a:r>
              <a:rPr lang="en-US" altLang="zh-TW" dirty="0"/>
              <a:t>…j] ?</a:t>
            </a:r>
          </a:p>
          <a:p>
            <a:pPr lvl="1"/>
            <a:r>
              <a:rPr lang="en-US" altLang="zh-TW" dirty="0"/>
              <a:t>call the subroutine </a:t>
            </a:r>
            <a:r>
              <a:rPr lang="en-US" altLang="zh-TW" b="1" dirty="0">
                <a:solidFill>
                  <a:srgbClr val="FF0000"/>
                </a:solidFill>
              </a:rPr>
              <a:t>“</a:t>
            </a:r>
            <a:r>
              <a:rPr lang="en-US" altLang="zh-TW" b="1" dirty="0" err="1">
                <a:solidFill>
                  <a:srgbClr val="FF0000"/>
                </a:solidFill>
              </a:rPr>
              <a:t>getsum</a:t>
            </a:r>
            <a:r>
              <a:rPr lang="en-US" altLang="zh-TW" b="1" dirty="0">
                <a:solidFill>
                  <a:srgbClr val="FF0000"/>
                </a:solidFill>
              </a:rPr>
              <a:t>[j] – </a:t>
            </a:r>
            <a:r>
              <a:rPr lang="en-US" altLang="zh-TW" b="1" dirty="0" err="1">
                <a:solidFill>
                  <a:srgbClr val="FF0000"/>
                </a:solidFill>
              </a:rPr>
              <a:t>getsum</a:t>
            </a:r>
            <a:r>
              <a:rPr lang="en-US" altLang="zh-TW" b="1" dirty="0">
                <a:solidFill>
                  <a:srgbClr val="FF0000"/>
                </a:solidFill>
              </a:rPr>
              <a:t>[i-1]”</a:t>
            </a:r>
          </a:p>
          <a:p>
            <a:pPr lvl="1"/>
            <a:r>
              <a:rPr lang="en-US" altLang="zh-TW" b="1" dirty="0"/>
              <a:t>Two </a:t>
            </a:r>
            <a:r>
              <a:rPr lang="en-US" altLang="zh-TW" b="1" dirty="0" err="1"/>
              <a:t>logN</a:t>
            </a:r>
            <a:r>
              <a:rPr lang="en-US" altLang="zh-TW" b="1" dirty="0"/>
              <a:t> operations</a:t>
            </a:r>
          </a:p>
          <a:p>
            <a:r>
              <a:rPr lang="en-US" altLang="zh-TW" dirty="0"/>
              <a:t>You can expand this easily to 2D as well 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73439924"/>
      </p:ext>
    </p:extLst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791166-1025-884A-A85D-0AE9A3010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82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10CF2E-B8AA-E84F-A1D6-1E58225C3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1D2BCB-8F70-E147-AFFE-C6E9944FE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Indexed Tree</a:t>
            </a:r>
          </a:p>
          <a:p>
            <a:pPr lvl="1"/>
            <a:r>
              <a:rPr lang="en-US" dirty="0"/>
              <a:t>Construction: O(</a:t>
            </a:r>
            <a:r>
              <a:rPr lang="en-US" dirty="0" err="1"/>
              <a:t>NlogN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Update on one entry: O(</a:t>
            </a:r>
            <a:r>
              <a:rPr lang="en-US" dirty="0" err="1"/>
              <a:t>logN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Query an interval: O(</a:t>
            </a:r>
            <a:r>
              <a:rPr lang="en-US" dirty="0" err="1"/>
              <a:t>logN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Space: O(N)</a:t>
            </a:r>
          </a:p>
          <a:p>
            <a:r>
              <a:rPr lang="en-US" dirty="0"/>
              <a:t>Sparse Table</a:t>
            </a:r>
          </a:p>
          <a:p>
            <a:pPr lvl="1"/>
            <a:r>
              <a:rPr lang="en-US" dirty="0"/>
              <a:t>Construction: O(</a:t>
            </a:r>
            <a:r>
              <a:rPr lang="en-US" dirty="0" err="1"/>
              <a:t>NlogN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Update on one entry: O(N)</a:t>
            </a:r>
          </a:p>
          <a:p>
            <a:pPr lvl="1"/>
            <a:r>
              <a:rPr lang="en-US" dirty="0"/>
              <a:t>Query an interval: O(1)</a:t>
            </a:r>
          </a:p>
          <a:p>
            <a:pPr lvl="1"/>
            <a:r>
              <a:rPr lang="en-US" dirty="0"/>
              <a:t>Space: O(</a:t>
            </a:r>
            <a:r>
              <a:rPr lang="en-US" dirty="0" err="1"/>
              <a:t>NlogN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903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Sparse Table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403648" y="3429000"/>
          <a:ext cx="6336702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4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40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(2)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2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(4)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3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(5)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(1)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5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(-5)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6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(8)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7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(11)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8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(6)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96678"/>
          </a:xfrm>
        </p:spPr>
        <p:txBody>
          <a:bodyPr>
            <a:normAutofit/>
          </a:bodyPr>
          <a:lstStyle/>
          <a:p>
            <a:r>
              <a:rPr lang="en-US" altLang="zh-TW" dirty="0"/>
              <a:t>Sparse Table</a:t>
            </a:r>
          </a:p>
          <a:p>
            <a:pPr lvl="1"/>
            <a:r>
              <a:rPr lang="en-US" altLang="zh-TW" dirty="0"/>
              <a:t>row </a:t>
            </a:r>
            <a:r>
              <a:rPr lang="en-US" altLang="zh-TW" dirty="0" err="1"/>
              <a:t>i</a:t>
            </a:r>
            <a:r>
              <a:rPr lang="en-US" altLang="zh-TW" dirty="0"/>
              <a:t>: the expanded size 2</a:t>
            </a:r>
            <a:r>
              <a:rPr lang="en-US" altLang="zh-TW" baseline="30000" dirty="0"/>
              <a:t>i</a:t>
            </a:r>
          </a:p>
          <a:p>
            <a:pPr lvl="1"/>
            <a:r>
              <a:rPr lang="en-US" altLang="zh-TW" dirty="0"/>
              <a:t>column j: the starting point</a:t>
            </a:r>
          </a:p>
          <a:p>
            <a:pPr lvl="1"/>
            <a:r>
              <a:rPr lang="en-US" altLang="zh-TW" dirty="0"/>
              <a:t>Covered range: j, j+1, j+2, …, j+2</a:t>
            </a:r>
            <a:r>
              <a:rPr lang="en-US" altLang="zh-TW" baseline="30000" dirty="0"/>
              <a:t>i</a:t>
            </a:r>
            <a:r>
              <a:rPr lang="en-US" altLang="zh-TW" dirty="0"/>
              <a:t> - 1 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539552" y="573325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entry[0][4] = max {4~4}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12939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5813</TotalTime>
  <Words>7098</Words>
  <Application>Microsoft Macintosh PowerPoint</Application>
  <PresentationFormat>On-screen Show (4:3)</PresentationFormat>
  <Paragraphs>2127</Paragraphs>
  <Slides>82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91" baseType="lpstr">
      <vt:lpstr>San serif</vt:lpstr>
      <vt:lpstr>San serif</vt:lpstr>
      <vt:lpstr>Sen sarif</vt:lpstr>
      <vt:lpstr>Arial</vt:lpstr>
      <vt:lpstr>Calibri</vt:lpstr>
      <vt:lpstr>Courier</vt:lpstr>
      <vt:lpstr>Times New Roman</vt:lpstr>
      <vt:lpstr>Wingdings</vt:lpstr>
      <vt:lpstr>Office Theme</vt:lpstr>
      <vt:lpstr> Lecture 12: Range Query</vt:lpstr>
      <vt:lpstr>Range Query</vt:lpstr>
      <vt:lpstr>Example</vt:lpstr>
      <vt:lpstr>Sparse Table (Maximum Domain)</vt:lpstr>
      <vt:lpstr>Sparse Table (Maximum Domain)</vt:lpstr>
      <vt:lpstr>Sparse Table</vt:lpstr>
      <vt:lpstr>Sparse Table</vt:lpstr>
      <vt:lpstr>Sparse Table</vt:lpstr>
      <vt:lpstr>Sparse Table</vt:lpstr>
      <vt:lpstr>Sparse Table</vt:lpstr>
      <vt:lpstr>Sparse Table</vt:lpstr>
      <vt:lpstr>Sparse Table</vt:lpstr>
      <vt:lpstr>Sparse Table</vt:lpstr>
      <vt:lpstr>Sparse Table</vt:lpstr>
      <vt:lpstr>Sparse Table</vt:lpstr>
      <vt:lpstr>Sparse Table</vt:lpstr>
      <vt:lpstr>Sparse Table</vt:lpstr>
      <vt:lpstr>Sparse Table</vt:lpstr>
      <vt:lpstr>Sparse Table</vt:lpstr>
      <vt:lpstr>Sparse Table</vt:lpstr>
      <vt:lpstr>Sparse Table</vt:lpstr>
      <vt:lpstr>Sparse Table</vt:lpstr>
      <vt:lpstr>Sparse Table</vt:lpstr>
      <vt:lpstr>Sparse Table</vt:lpstr>
      <vt:lpstr>Sparse Table</vt:lpstr>
      <vt:lpstr>Sparse Table</vt:lpstr>
      <vt:lpstr>Sparse Table</vt:lpstr>
      <vt:lpstr>Sparse Table</vt:lpstr>
      <vt:lpstr>Sparse Table</vt:lpstr>
      <vt:lpstr>Sparse Table</vt:lpstr>
      <vt:lpstr>Sparse Table</vt:lpstr>
      <vt:lpstr>Sparse Table</vt:lpstr>
      <vt:lpstr>Sparse Table</vt:lpstr>
      <vt:lpstr>Time Complexity of Query</vt:lpstr>
      <vt:lpstr>Practice 1</vt:lpstr>
      <vt:lpstr>Update the Value of an Entry?</vt:lpstr>
      <vt:lpstr>Update the Value of an Entry?</vt:lpstr>
      <vt:lpstr>Update the Value of an Entry?</vt:lpstr>
      <vt:lpstr>Update the Value of an Entry?</vt:lpstr>
      <vt:lpstr>Update the Value of an Entry?</vt:lpstr>
      <vt:lpstr>Update the Value of an Entry?</vt:lpstr>
      <vt:lpstr>Updating a Sparse Table</vt:lpstr>
      <vt:lpstr>Range Query with Update Operation</vt:lpstr>
      <vt:lpstr>Low Bit</vt:lpstr>
      <vt:lpstr>Low Bit</vt:lpstr>
      <vt:lpstr>Low Bit</vt:lpstr>
      <vt:lpstr>C++ Code to Find the Low Bit</vt:lpstr>
      <vt:lpstr>Practice 2</vt:lpstr>
      <vt:lpstr>What is the point?</vt:lpstr>
      <vt:lpstr>What is the point?</vt:lpstr>
      <vt:lpstr>What is the point?</vt:lpstr>
      <vt:lpstr>Practice 3</vt:lpstr>
      <vt:lpstr>Binary Indexed Tree</vt:lpstr>
      <vt:lpstr>Binary Indexed Tree</vt:lpstr>
      <vt:lpstr>Range Each i Covers</vt:lpstr>
      <vt:lpstr>Recap the Lowbit Function</vt:lpstr>
      <vt:lpstr>Binary Indexed Tree</vt:lpstr>
      <vt:lpstr>Binary Indexed Tree</vt:lpstr>
      <vt:lpstr>Binary Indexed Tree</vt:lpstr>
      <vt:lpstr>Binary Indexed Tree</vt:lpstr>
      <vt:lpstr>Binary Indexed Tree</vt:lpstr>
      <vt:lpstr>Binary Indexed Tree</vt:lpstr>
      <vt:lpstr>Binary Indexed Tree</vt:lpstr>
      <vt:lpstr>Binary Indexed Tree</vt:lpstr>
      <vt:lpstr>Binary Indexed Tree</vt:lpstr>
      <vt:lpstr>Binary Indexed Tree</vt:lpstr>
      <vt:lpstr>Binary Indexed Tree</vt:lpstr>
      <vt:lpstr>Binary Indexed Tree</vt:lpstr>
      <vt:lpstr>Binary Indexed Tree</vt:lpstr>
      <vt:lpstr>Binary Indexed Tree</vt:lpstr>
      <vt:lpstr>Binary Indexed Tree</vt:lpstr>
      <vt:lpstr>Binary Indexed Tree</vt:lpstr>
      <vt:lpstr>Binary Indexed Tree</vt:lpstr>
      <vt:lpstr>Time Complexity?</vt:lpstr>
      <vt:lpstr>Binary Indexed Tree</vt:lpstr>
      <vt:lpstr>Binary Indexed Tree</vt:lpstr>
      <vt:lpstr>Binary Indexed Tree</vt:lpstr>
      <vt:lpstr>Binary Indexed Tree</vt:lpstr>
      <vt:lpstr>Binary Indexed Tree</vt:lpstr>
      <vt:lpstr>Binary Indexed Tree</vt:lpstr>
      <vt:lpstr>Binary Indexed Tree</vt:lpstr>
      <vt:lpstr>Complexity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4: STL Data Structures and VLSI Floorplan</dc:title>
  <dc:creator>Huang, Tsung-Wei</dc:creator>
  <cp:lastModifiedBy>Huang, Tsung-Wei</cp:lastModifiedBy>
  <cp:revision>1048</cp:revision>
  <dcterms:created xsi:type="dcterms:W3CDTF">2020-01-29T18:16:45Z</dcterms:created>
  <dcterms:modified xsi:type="dcterms:W3CDTF">2020-04-09T22:44:47Z</dcterms:modified>
</cp:coreProperties>
</file>