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735"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2FF"/>
    <a:srgbClr val="000000"/>
    <a:srgbClr val="FFD2FA"/>
    <a:srgbClr val="FF40FF"/>
    <a:srgbClr val="A8FFC8"/>
    <a:srgbClr val="95C5CF"/>
    <a:srgbClr val="73FDD6"/>
    <a:srgbClr val="26525A"/>
    <a:srgbClr val="BDDAE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p:restoredTop sz="78156" autoAdjust="0"/>
  </p:normalViewPr>
  <p:slideViewPr>
    <p:cSldViewPr snapToGrid="0">
      <p:cViewPr varScale="1">
        <p:scale>
          <a:sx n="94" d="100"/>
          <a:sy n="94" d="100"/>
        </p:scale>
        <p:origin x="2472" y="192"/>
      </p:cViewPr>
      <p:guideLst/>
    </p:cSldViewPr>
  </p:slideViewPr>
  <p:outlineViewPr>
    <p:cViewPr>
      <p:scale>
        <a:sx n="33" d="100"/>
        <a:sy n="33" d="100"/>
      </p:scale>
      <p:origin x="0" y="-14208"/>
    </p:cViewPr>
  </p:outlineViewPr>
  <p:notesTextViewPr>
    <p:cViewPr>
      <p:scale>
        <a:sx n="3" d="2"/>
        <a:sy n="3" d="2"/>
      </p:scale>
      <p:origin x="0" y="0"/>
    </p:cViewPr>
  </p:notesTextViewPr>
  <p:sorterViewPr>
    <p:cViewPr>
      <p:scale>
        <a:sx n="80" d="100"/>
        <a:sy n="80" d="100"/>
      </p:scale>
      <p:origin x="0" y="0"/>
    </p:cViewPr>
  </p:sorterViewPr>
  <p:notesViewPr>
    <p:cSldViewPr snapToGrid="0">
      <p:cViewPr varScale="1">
        <p:scale>
          <a:sx n="124" d="100"/>
          <a:sy n="124" d="100"/>
        </p:scale>
        <p:origin x="4240" y="176"/>
      </p:cViewPr>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A546CD-0611-7545-8F55-072F0299D807}" type="datetimeFigureOut">
              <a:rPr lang="en-US" smtClean="0"/>
              <a:t>4/9/25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3A3637-B08E-7B43-A90A-62B08360F3FF}" type="slidenum">
              <a:rPr lang="en-US" smtClean="0"/>
              <a:t>‹#›</a:t>
            </a:fld>
            <a:endParaRPr lang="en-US"/>
          </a:p>
        </p:txBody>
      </p:sp>
    </p:spTree>
    <p:extLst>
      <p:ext uri="{BB962C8B-B14F-4D97-AF65-F5344CB8AC3E}">
        <p14:creationId xmlns:p14="http://schemas.microsoft.com/office/powerpoint/2010/main" val="3748374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the quantum computer becomes more and more capable, there is a growing need of classical software support for the design of quantum computers, whether it is simulating the quantum algorithms, optimizing the quantum circuits, </a:t>
            </a:r>
            <a:r>
              <a:rPr lang="en-US" dirty="0" err="1"/>
              <a:t>transpiling</a:t>
            </a:r>
            <a:r>
              <a:rPr lang="en-US" dirty="0"/>
              <a:t> quantum programming models, or visualizing quantum operations.</a:t>
            </a:r>
          </a:p>
          <a:p>
            <a:endParaRPr lang="en-US" dirty="0"/>
          </a:p>
          <a:p>
            <a:r>
              <a:rPr lang="en-US" dirty="0"/>
              <a:t>(click) This is like how we count on CAD software to design classical computers. We have hardware programming models, RTL synthesis software, circuit modeling, physical design algorithms, and so on so forth to help us manage the complexity of circuit designs. </a:t>
            </a:r>
          </a:p>
          <a:p>
            <a:endParaRPr lang="en-US" dirty="0"/>
          </a:p>
          <a:p>
            <a:r>
              <a:rPr lang="en-US" dirty="0"/>
              <a:t>Without these software, electronic products would not even be possible, and that is the same for the future of quantum computers.</a:t>
            </a:r>
          </a:p>
        </p:txBody>
      </p:sp>
      <p:sp>
        <p:nvSpPr>
          <p:cNvPr id="4" name="Slide Number Placeholder 3"/>
          <p:cNvSpPr>
            <a:spLocks noGrp="1"/>
          </p:cNvSpPr>
          <p:nvPr>
            <p:ph type="sldNum" sz="quarter" idx="5"/>
          </p:nvPr>
        </p:nvSpPr>
        <p:spPr/>
        <p:txBody>
          <a:bodyPr/>
          <a:lstStyle/>
          <a:p>
            <a:fld id="{3E3A3637-B08E-7B43-A90A-62B08360F3FF}" type="slidenum">
              <a:rPr lang="en-US" smtClean="0"/>
              <a:t>1</a:t>
            </a:fld>
            <a:endParaRPr lang="en-US"/>
          </a:p>
        </p:txBody>
      </p:sp>
    </p:spTree>
    <p:extLst>
      <p:ext uri="{BB962C8B-B14F-4D97-AF65-F5344CB8AC3E}">
        <p14:creationId xmlns:p14="http://schemas.microsoft.com/office/powerpoint/2010/main" val="14371803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7B3C9-7587-400B-9089-7D6809A8EF6A}"/>
              </a:ext>
            </a:extLst>
          </p:cNvPr>
          <p:cNvSpPr>
            <a:spLocks noGrp="1"/>
          </p:cNvSpPr>
          <p:nvPr>
            <p:ph type="ctrTitle"/>
          </p:nvPr>
        </p:nvSpPr>
        <p:spPr>
          <a:xfrm>
            <a:off x="1524000" y="586582"/>
            <a:ext cx="9144000" cy="2387600"/>
          </a:xfrm>
        </p:spPr>
        <p:txBody>
          <a:bodyPr anchor="b">
            <a:normAutofit/>
          </a:bodyPr>
          <a:lstStyle>
            <a:lvl1pPr algn="ctr">
              <a:defRPr sz="5400"/>
            </a:lvl1pPr>
          </a:lstStyle>
          <a:p>
            <a:r>
              <a:rPr lang="en-US" dirty="0"/>
              <a:t>Click to edit Master title style</a:t>
            </a:r>
          </a:p>
        </p:txBody>
      </p:sp>
      <p:sp>
        <p:nvSpPr>
          <p:cNvPr id="3" name="Subtitle 2">
            <a:extLst>
              <a:ext uri="{FF2B5EF4-FFF2-40B4-BE49-F238E27FC236}">
                <a16:creationId xmlns:a16="http://schemas.microsoft.com/office/drawing/2014/main" id="{3F9490DD-AF35-4587-B9D1-45880B35A2E9}"/>
              </a:ext>
            </a:extLst>
          </p:cNvPr>
          <p:cNvSpPr>
            <a:spLocks noGrp="1"/>
          </p:cNvSpPr>
          <p:nvPr>
            <p:ph type="subTitle" idx="1"/>
          </p:nvPr>
        </p:nvSpPr>
        <p:spPr>
          <a:xfrm>
            <a:off x="1524000" y="3066257"/>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577CEA-0F08-414B-85DA-AD475AA6C932}"/>
              </a:ext>
            </a:extLst>
          </p:cNvPr>
          <p:cNvSpPr>
            <a:spLocks noGrp="1"/>
          </p:cNvSpPr>
          <p:nvPr>
            <p:ph type="dt" sz="half" idx="10"/>
          </p:nvPr>
        </p:nvSpPr>
        <p:spPr/>
        <p:txBody>
          <a:bodyPr/>
          <a:lstStyle/>
          <a:p>
            <a:fld id="{9DCA369C-CB3F-4260-86E8-FD3F54C73225}" type="datetimeFigureOut">
              <a:rPr lang="en-US" smtClean="0"/>
              <a:t>4/9/25</a:t>
            </a:fld>
            <a:endParaRPr lang="en-US"/>
          </a:p>
        </p:txBody>
      </p:sp>
      <p:sp>
        <p:nvSpPr>
          <p:cNvPr id="5" name="Footer Placeholder 4">
            <a:extLst>
              <a:ext uri="{FF2B5EF4-FFF2-40B4-BE49-F238E27FC236}">
                <a16:creationId xmlns:a16="http://schemas.microsoft.com/office/drawing/2014/main" id="{2A43E4A9-EA34-4567-B147-19B31A8516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1FBDAB-5AE3-464F-850D-FA7CF8C03154}"/>
              </a:ext>
            </a:extLst>
          </p:cNvPr>
          <p:cNvSpPr>
            <a:spLocks noGrp="1"/>
          </p:cNvSpPr>
          <p:nvPr>
            <p:ph type="sldNum" sz="quarter" idx="12"/>
          </p:nvPr>
        </p:nvSpPr>
        <p:spPr/>
        <p:txBody>
          <a:bodyPr/>
          <a:lstStyle/>
          <a:p>
            <a:fld id="{684A56C3-0575-495C-8ADB-1C1A5EF7C4B0}" type="slidenum">
              <a:rPr lang="en-US" smtClean="0"/>
              <a:t>‹#›</a:t>
            </a:fld>
            <a:endParaRPr lang="en-US"/>
          </a:p>
        </p:txBody>
      </p:sp>
      <p:pic>
        <p:nvPicPr>
          <p:cNvPr id="1026" name="Picture 2">
            <a:extLst>
              <a:ext uri="{FF2B5EF4-FFF2-40B4-BE49-F238E27FC236}">
                <a16:creationId xmlns:a16="http://schemas.microsoft.com/office/drawing/2014/main" id="{A4EEF23D-5748-7D16-3D6D-2E58507408F5}"/>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4126" b="29266"/>
          <a:stretch/>
        </p:blipFill>
        <p:spPr bwMode="auto">
          <a:xfrm>
            <a:off x="0" y="4320222"/>
            <a:ext cx="12192000" cy="253777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A0037259-DFAA-ED23-6728-C3CD4D6AF227}"/>
              </a:ext>
              <a:ext uri="{C183D7F6-B498-43B3-948B-1728B52AA6E4}">
                <adec:decorative xmlns:adec="http://schemas.microsoft.com/office/drawing/2017/decorative" val="1"/>
              </a:ext>
            </a:extLst>
          </p:cNvPr>
          <p:cNvSpPr/>
          <p:nvPr userDrawn="1"/>
        </p:nvSpPr>
        <p:spPr>
          <a:xfrm>
            <a:off x="11621359" y="0"/>
            <a:ext cx="570641" cy="1024403"/>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UW–Madison red crest logo&#10;">
            <a:extLst>
              <a:ext uri="{FF2B5EF4-FFF2-40B4-BE49-F238E27FC236}">
                <a16:creationId xmlns:a16="http://schemas.microsoft.com/office/drawing/2014/main" id="{F55F496D-B449-2D87-1A41-C5B24DA06431}"/>
              </a:ext>
            </a:extLst>
          </p:cNvPr>
          <p:cNvPicPr>
            <a:picLocks noChangeAspect="1"/>
          </p:cNvPicPr>
          <p:nvPr userDrawn="1"/>
        </p:nvPicPr>
        <p:blipFill>
          <a:blip r:embed="rId3"/>
          <a:stretch>
            <a:fillRect/>
          </a:stretch>
        </p:blipFill>
        <p:spPr>
          <a:xfrm>
            <a:off x="11678618" y="153819"/>
            <a:ext cx="456122" cy="716763"/>
          </a:xfrm>
          <a:prstGeom prst="rect">
            <a:avLst/>
          </a:prstGeom>
        </p:spPr>
      </p:pic>
    </p:spTree>
    <p:extLst>
      <p:ext uri="{BB962C8B-B14F-4D97-AF65-F5344CB8AC3E}">
        <p14:creationId xmlns:p14="http://schemas.microsoft.com/office/powerpoint/2010/main" val="2681775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A6B3B-2EE8-413C-AEA9-00A7F5B04F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B7D52A2-4981-453B-8E40-3889973814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696B23-F8EC-4AF7-860F-1B81BEA007EC}"/>
              </a:ext>
            </a:extLst>
          </p:cNvPr>
          <p:cNvSpPr>
            <a:spLocks noGrp="1"/>
          </p:cNvSpPr>
          <p:nvPr>
            <p:ph type="dt" sz="half" idx="10"/>
          </p:nvPr>
        </p:nvSpPr>
        <p:spPr/>
        <p:txBody>
          <a:bodyPr/>
          <a:lstStyle/>
          <a:p>
            <a:fld id="{9DCA369C-CB3F-4260-86E8-FD3F54C73225}" type="datetimeFigureOut">
              <a:rPr lang="en-US" smtClean="0"/>
              <a:t>4/9/25</a:t>
            </a:fld>
            <a:endParaRPr lang="en-US"/>
          </a:p>
        </p:txBody>
      </p:sp>
      <p:sp>
        <p:nvSpPr>
          <p:cNvPr id="5" name="Footer Placeholder 4">
            <a:extLst>
              <a:ext uri="{FF2B5EF4-FFF2-40B4-BE49-F238E27FC236}">
                <a16:creationId xmlns:a16="http://schemas.microsoft.com/office/drawing/2014/main" id="{A5451F13-26D7-4F75-A69F-318D380897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451EE4-67A6-4519-A097-EBE2D9EE882D}"/>
              </a:ext>
            </a:extLst>
          </p:cNvPr>
          <p:cNvSpPr>
            <a:spLocks noGrp="1"/>
          </p:cNvSpPr>
          <p:nvPr>
            <p:ph type="sldNum" sz="quarter" idx="12"/>
          </p:nvPr>
        </p:nvSpPr>
        <p:spPr/>
        <p:txBody>
          <a:bodyPr/>
          <a:lstStyle/>
          <a:p>
            <a:fld id="{684A56C3-0575-495C-8ADB-1C1A5EF7C4B0}" type="slidenum">
              <a:rPr lang="en-US" smtClean="0"/>
              <a:t>‹#›</a:t>
            </a:fld>
            <a:endParaRPr lang="en-US"/>
          </a:p>
        </p:txBody>
      </p:sp>
    </p:spTree>
    <p:extLst>
      <p:ext uri="{BB962C8B-B14F-4D97-AF65-F5344CB8AC3E}">
        <p14:creationId xmlns:p14="http://schemas.microsoft.com/office/powerpoint/2010/main" val="3747888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2BCC41-7250-4AB4-B8F3-B870458CF3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9BD655-0285-45AF-B586-88C5C117D40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7C908-D48E-477D-BD83-D17831A8B2A9}"/>
              </a:ext>
            </a:extLst>
          </p:cNvPr>
          <p:cNvSpPr>
            <a:spLocks noGrp="1"/>
          </p:cNvSpPr>
          <p:nvPr>
            <p:ph type="dt" sz="half" idx="10"/>
          </p:nvPr>
        </p:nvSpPr>
        <p:spPr/>
        <p:txBody>
          <a:bodyPr/>
          <a:lstStyle/>
          <a:p>
            <a:fld id="{9DCA369C-CB3F-4260-86E8-FD3F54C73225}" type="datetimeFigureOut">
              <a:rPr lang="en-US" smtClean="0"/>
              <a:t>4/9/25</a:t>
            </a:fld>
            <a:endParaRPr lang="en-US"/>
          </a:p>
        </p:txBody>
      </p:sp>
      <p:sp>
        <p:nvSpPr>
          <p:cNvPr id="5" name="Footer Placeholder 4">
            <a:extLst>
              <a:ext uri="{FF2B5EF4-FFF2-40B4-BE49-F238E27FC236}">
                <a16:creationId xmlns:a16="http://schemas.microsoft.com/office/drawing/2014/main" id="{4B1E4267-80A7-4BD6-9D8A-3B8E0D015B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702BE3-BAA5-4467-A768-40AA633BC680}"/>
              </a:ext>
            </a:extLst>
          </p:cNvPr>
          <p:cNvSpPr>
            <a:spLocks noGrp="1"/>
          </p:cNvSpPr>
          <p:nvPr>
            <p:ph type="sldNum" sz="quarter" idx="12"/>
          </p:nvPr>
        </p:nvSpPr>
        <p:spPr/>
        <p:txBody>
          <a:bodyPr/>
          <a:lstStyle/>
          <a:p>
            <a:fld id="{684A56C3-0575-495C-8ADB-1C1A5EF7C4B0}" type="slidenum">
              <a:rPr lang="en-US" smtClean="0"/>
              <a:t>‹#›</a:t>
            </a:fld>
            <a:endParaRPr lang="en-US"/>
          </a:p>
        </p:txBody>
      </p:sp>
    </p:spTree>
    <p:extLst>
      <p:ext uri="{BB962C8B-B14F-4D97-AF65-F5344CB8AC3E}">
        <p14:creationId xmlns:p14="http://schemas.microsoft.com/office/powerpoint/2010/main" val="1185353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741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70B6B-A3DD-445F-B3AD-713250EF5A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3F6F9CC-3B71-43C8-9C61-1625ECC20D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6DE658-772C-4C1A-9320-5ADBBF245744}"/>
              </a:ext>
            </a:extLst>
          </p:cNvPr>
          <p:cNvSpPr>
            <a:spLocks noGrp="1"/>
          </p:cNvSpPr>
          <p:nvPr>
            <p:ph type="dt" sz="half" idx="10"/>
          </p:nvPr>
        </p:nvSpPr>
        <p:spPr/>
        <p:txBody>
          <a:bodyPr/>
          <a:lstStyle/>
          <a:p>
            <a:fld id="{9DCA369C-CB3F-4260-86E8-FD3F54C73225}" type="datetimeFigureOut">
              <a:rPr lang="en-US" smtClean="0"/>
              <a:t>4/9/25</a:t>
            </a:fld>
            <a:endParaRPr lang="en-US"/>
          </a:p>
        </p:txBody>
      </p:sp>
      <p:sp>
        <p:nvSpPr>
          <p:cNvPr id="5" name="Footer Placeholder 4">
            <a:extLst>
              <a:ext uri="{FF2B5EF4-FFF2-40B4-BE49-F238E27FC236}">
                <a16:creationId xmlns:a16="http://schemas.microsoft.com/office/drawing/2014/main" id="{5D7087A3-385C-4E4C-BE8D-86A29799B3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A6E31D-5A28-412B-A42B-151E38583A38}"/>
              </a:ext>
            </a:extLst>
          </p:cNvPr>
          <p:cNvSpPr>
            <a:spLocks noGrp="1"/>
          </p:cNvSpPr>
          <p:nvPr>
            <p:ph type="sldNum" sz="quarter" idx="12"/>
          </p:nvPr>
        </p:nvSpPr>
        <p:spPr/>
        <p:txBody>
          <a:bodyPr/>
          <a:lstStyle/>
          <a:p>
            <a:fld id="{684A56C3-0575-495C-8ADB-1C1A5EF7C4B0}" type="slidenum">
              <a:rPr lang="en-US" smtClean="0"/>
              <a:t>‹#›</a:t>
            </a:fld>
            <a:endParaRPr lang="en-US"/>
          </a:p>
        </p:txBody>
      </p:sp>
    </p:spTree>
    <p:extLst>
      <p:ext uri="{BB962C8B-B14F-4D97-AF65-F5344CB8AC3E}">
        <p14:creationId xmlns:p14="http://schemas.microsoft.com/office/powerpoint/2010/main" val="2949913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80881-F277-4A4F-99FC-BB81FC79E6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4FE642-6C27-43DA-8F2A-AA0DE0379DE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A74E5B62-6FF7-4867-8A4B-DA2245A457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D40964-CEB0-41E0-938F-45F795FB067A}"/>
              </a:ext>
            </a:extLst>
          </p:cNvPr>
          <p:cNvSpPr>
            <a:spLocks noGrp="1"/>
          </p:cNvSpPr>
          <p:nvPr>
            <p:ph type="dt" sz="half" idx="10"/>
          </p:nvPr>
        </p:nvSpPr>
        <p:spPr/>
        <p:txBody>
          <a:bodyPr/>
          <a:lstStyle/>
          <a:p>
            <a:fld id="{9DCA369C-CB3F-4260-86E8-FD3F54C73225}" type="datetimeFigureOut">
              <a:rPr lang="en-US" smtClean="0"/>
              <a:t>4/9/25</a:t>
            </a:fld>
            <a:endParaRPr lang="en-US"/>
          </a:p>
        </p:txBody>
      </p:sp>
      <p:sp>
        <p:nvSpPr>
          <p:cNvPr id="6" name="Footer Placeholder 5">
            <a:extLst>
              <a:ext uri="{FF2B5EF4-FFF2-40B4-BE49-F238E27FC236}">
                <a16:creationId xmlns:a16="http://schemas.microsoft.com/office/drawing/2014/main" id="{8C8AE6C7-DC66-45B7-8C47-539EE759D7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4C33A2-1CB9-4FA0-A57F-A2C6B21FF960}"/>
              </a:ext>
            </a:extLst>
          </p:cNvPr>
          <p:cNvSpPr>
            <a:spLocks noGrp="1"/>
          </p:cNvSpPr>
          <p:nvPr>
            <p:ph type="sldNum" sz="quarter" idx="12"/>
          </p:nvPr>
        </p:nvSpPr>
        <p:spPr/>
        <p:txBody>
          <a:bodyPr/>
          <a:lstStyle/>
          <a:p>
            <a:fld id="{684A56C3-0575-495C-8ADB-1C1A5EF7C4B0}" type="slidenum">
              <a:rPr lang="en-US" smtClean="0"/>
              <a:t>‹#›</a:t>
            </a:fld>
            <a:endParaRPr lang="en-US"/>
          </a:p>
        </p:txBody>
      </p:sp>
    </p:spTree>
    <p:extLst>
      <p:ext uri="{BB962C8B-B14F-4D97-AF65-F5344CB8AC3E}">
        <p14:creationId xmlns:p14="http://schemas.microsoft.com/office/powerpoint/2010/main" val="976655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4FA06-9A5E-4F69-BB47-F6F782F22D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C07E60-BF84-4F02-B48F-E472526464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E77017-E975-4C86-A998-CBE8BA8D6D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7E6722-AA3A-4DA3-8B7E-7E14613639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BACFAF-81EB-4E48-A140-B998C5B26A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4466816-E31F-4CFF-9425-5A2DF34DBCD0}"/>
              </a:ext>
            </a:extLst>
          </p:cNvPr>
          <p:cNvSpPr>
            <a:spLocks noGrp="1"/>
          </p:cNvSpPr>
          <p:nvPr>
            <p:ph type="dt" sz="half" idx="10"/>
          </p:nvPr>
        </p:nvSpPr>
        <p:spPr/>
        <p:txBody>
          <a:bodyPr/>
          <a:lstStyle/>
          <a:p>
            <a:fld id="{9DCA369C-CB3F-4260-86E8-FD3F54C73225}" type="datetimeFigureOut">
              <a:rPr lang="en-US" smtClean="0"/>
              <a:t>4/9/25</a:t>
            </a:fld>
            <a:endParaRPr lang="en-US"/>
          </a:p>
        </p:txBody>
      </p:sp>
      <p:sp>
        <p:nvSpPr>
          <p:cNvPr id="8" name="Footer Placeholder 7">
            <a:extLst>
              <a:ext uri="{FF2B5EF4-FFF2-40B4-BE49-F238E27FC236}">
                <a16:creationId xmlns:a16="http://schemas.microsoft.com/office/drawing/2014/main" id="{17F569C1-09A8-44CF-BF37-8438D2483E9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7C1EEC0-A903-44CA-A137-A025A64C7D86}"/>
              </a:ext>
            </a:extLst>
          </p:cNvPr>
          <p:cNvSpPr>
            <a:spLocks noGrp="1"/>
          </p:cNvSpPr>
          <p:nvPr>
            <p:ph type="sldNum" sz="quarter" idx="12"/>
          </p:nvPr>
        </p:nvSpPr>
        <p:spPr/>
        <p:txBody>
          <a:bodyPr/>
          <a:lstStyle/>
          <a:p>
            <a:fld id="{684A56C3-0575-495C-8ADB-1C1A5EF7C4B0}" type="slidenum">
              <a:rPr lang="en-US" smtClean="0"/>
              <a:t>‹#›</a:t>
            </a:fld>
            <a:endParaRPr lang="en-US"/>
          </a:p>
        </p:txBody>
      </p:sp>
    </p:spTree>
    <p:extLst>
      <p:ext uri="{BB962C8B-B14F-4D97-AF65-F5344CB8AC3E}">
        <p14:creationId xmlns:p14="http://schemas.microsoft.com/office/powerpoint/2010/main" val="689864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41E3D-53FE-4E14-911B-1FD1767F398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4DB257E-1EF7-47FA-AFDF-02522B412165}"/>
              </a:ext>
            </a:extLst>
          </p:cNvPr>
          <p:cNvSpPr>
            <a:spLocks noGrp="1"/>
          </p:cNvSpPr>
          <p:nvPr>
            <p:ph type="dt" sz="half" idx="10"/>
          </p:nvPr>
        </p:nvSpPr>
        <p:spPr/>
        <p:txBody>
          <a:bodyPr/>
          <a:lstStyle/>
          <a:p>
            <a:fld id="{9DCA369C-CB3F-4260-86E8-FD3F54C73225}" type="datetimeFigureOut">
              <a:rPr lang="en-US" smtClean="0"/>
              <a:t>4/9/25</a:t>
            </a:fld>
            <a:endParaRPr lang="en-US"/>
          </a:p>
        </p:txBody>
      </p:sp>
      <p:sp>
        <p:nvSpPr>
          <p:cNvPr id="4" name="Footer Placeholder 3">
            <a:extLst>
              <a:ext uri="{FF2B5EF4-FFF2-40B4-BE49-F238E27FC236}">
                <a16:creationId xmlns:a16="http://schemas.microsoft.com/office/drawing/2014/main" id="{025EC39A-33A7-44F0-BB90-58D79BE1328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28F787F-858B-48DE-B005-40B2D6685F77}"/>
              </a:ext>
            </a:extLst>
          </p:cNvPr>
          <p:cNvSpPr>
            <a:spLocks noGrp="1"/>
          </p:cNvSpPr>
          <p:nvPr>
            <p:ph type="sldNum" sz="quarter" idx="12"/>
          </p:nvPr>
        </p:nvSpPr>
        <p:spPr/>
        <p:txBody>
          <a:bodyPr/>
          <a:lstStyle/>
          <a:p>
            <a:fld id="{684A56C3-0575-495C-8ADB-1C1A5EF7C4B0}" type="slidenum">
              <a:rPr lang="en-US" smtClean="0"/>
              <a:t>‹#›</a:t>
            </a:fld>
            <a:endParaRPr lang="en-US"/>
          </a:p>
        </p:txBody>
      </p:sp>
    </p:spTree>
    <p:extLst>
      <p:ext uri="{BB962C8B-B14F-4D97-AF65-F5344CB8AC3E}">
        <p14:creationId xmlns:p14="http://schemas.microsoft.com/office/powerpoint/2010/main" val="1544022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413D3A-3C17-493D-9D6B-38590483B900}"/>
              </a:ext>
            </a:extLst>
          </p:cNvPr>
          <p:cNvSpPr>
            <a:spLocks noGrp="1"/>
          </p:cNvSpPr>
          <p:nvPr>
            <p:ph type="dt" sz="half" idx="10"/>
          </p:nvPr>
        </p:nvSpPr>
        <p:spPr/>
        <p:txBody>
          <a:bodyPr/>
          <a:lstStyle/>
          <a:p>
            <a:fld id="{9DCA369C-CB3F-4260-86E8-FD3F54C73225}" type="datetimeFigureOut">
              <a:rPr lang="en-US" smtClean="0"/>
              <a:t>4/9/25</a:t>
            </a:fld>
            <a:endParaRPr lang="en-US"/>
          </a:p>
        </p:txBody>
      </p:sp>
      <p:sp>
        <p:nvSpPr>
          <p:cNvPr id="3" name="Footer Placeholder 2">
            <a:extLst>
              <a:ext uri="{FF2B5EF4-FFF2-40B4-BE49-F238E27FC236}">
                <a16:creationId xmlns:a16="http://schemas.microsoft.com/office/drawing/2014/main" id="{69CEC6B2-EFEF-4325-9347-421330B6A37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E44B540-2BFA-4DB0-B445-01FA7785F49A}"/>
              </a:ext>
            </a:extLst>
          </p:cNvPr>
          <p:cNvSpPr>
            <a:spLocks noGrp="1"/>
          </p:cNvSpPr>
          <p:nvPr>
            <p:ph type="sldNum" sz="quarter" idx="12"/>
          </p:nvPr>
        </p:nvSpPr>
        <p:spPr/>
        <p:txBody>
          <a:bodyPr/>
          <a:lstStyle/>
          <a:p>
            <a:fld id="{684A56C3-0575-495C-8ADB-1C1A5EF7C4B0}" type="slidenum">
              <a:rPr lang="en-US" smtClean="0"/>
              <a:t>‹#›</a:t>
            </a:fld>
            <a:endParaRPr lang="en-US"/>
          </a:p>
        </p:txBody>
      </p:sp>
    </p:spTree>
    <p:extLst>
      <p:ext uri="{BB962C8B-B14F-4D97-AF65-F5344CB8AC3E}">
        <p14:creationId xmlns:p14="http://schemas.microsoft.com/office/powerpoint/2010/main" val="726626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AEF9B-1E8A-4145-BD80-65C32FCD71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9E91F1F-DE67-4D48-AAEF-F072616658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5779707-49DB-4FFA-9EE0-7D506E0DE3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974BF2-494E-47DC-9EA2-57BD686D979D}"/>
              </a:ext>
            </a:extLst>
          </p:cNvPr>
          <p:cNvSpPr>
            <a:spLocks noGrp="1"/>
          </p:cNvSpPr>
          <p:nvPr>
            <p:ph type="dt" sz="half" idx="10"/>
          </p:nvPr>
        </p:nvSpPr>
        <p:spPr/>
        <p:txBody>
          <a:bodyPr/>
          <a:lstStyle/>
          <a:p>
            <a:fld id="{9DCA369C-CB3F-4260-86E8-FD3F54C73225}" type="datetimeFigureOut">
              <a:rPr lang="en-US" smtClean="0"/>
              <a:t>4/9/25</a:t>
            </a:fld>
            <a:endParaRPr lang="en-US"/>
          </a:p>
        </p:txBody>
      </p:sp>
      <p:sp>
        <p:nvSpPr>
          <p:cNvPr id="6" name="Footer Placeholder 5">
            <a:extLst>
              <a:ext uri="{FF2B5EF4-FFF2-40B4-BE49-F238E27FC236}">
                <a16:creationId xmlns:a16="http://schemas.microsoft.com/office/drawing/2014/main" id="{570D2759-2D89-447E-A96D-AC14817941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9E77C4-09CB-42A0-B7FF-689DF11765F1}"/>
              </a:ext>
            </a:extLst>
          </p:cNvPr>
          <p:cNvSpPr>
            <a:spLocks noGrp="1"/>
          </p:cNvSpPr>
          <p:nvPr>
            <p:ph type="sldNum" sz="quarter" idx="12"/>
          </p:nvPr>
        </p:nvSpPr>
        <p:spPr/>
        <p:txBody>
          <a:bodyPr/>
          <a:lstStyle/>
          <a:p>
            <a:fld id="{684A56C3-0575-495C-8ADB-1C1A5EF7C4B0}" type="slidenum">
              <a:rPr lang="en-US" smtClean="0"/>
              <a:t>‹#›</a:t>
            </a:fld>
            <a:endParaRPr lang="en-US"/>
          </a:p>
        </p:txBody>
      </p:sp>
    </p:spTree>
    <p:extLst>
      <p:ext uri="{BB962C8B-B14F-4D97-AF65-F5344CB8AC3E}">
        <p14:creationId xmlns:p14="http://schemas.microsoft.com/office/powerpoint/2010/main" val="4247064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A3526-62C5-4413-BA99-66C2973444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3791C0C-975F-4D26-9315-CBAF7FEF7E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C505C5D-FAAB-4342-BB7F-4A04A914F0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9552DD-2F27-47AC-951B-A6EA84CD9163}"/>
              </a:ext>
            </a:extLst>
          </p:cNvPr>
          <p:cNvSpPr>
            <a:spLocks noGrp="1"/>
          </p:cNvSpPr>
          <p:nvPr>
            <p:ph type="dt" sz="half" idx="10"/>
          </p:nvPr>
        </p:nvSpPr>
        <p:spPr/>
        <p:txBody>
          <a:bodyPr/>
          <a:lstStyle/>
          <a:p>
            <a:fld id="{9DCA369C-CB3F-4260-86E8-FD3F54C73225}" type="datetimeFigureOut">
              <a:rPr lang="en-US" smtClean="0"/>
              <a:t>4/9/25</a:t>
            </a:fld>
            <a:endParaRPr lang="en-US"/>
          </a:p>
        </p:txBody>
      </p:sp>
      <p:sp>
        <p:nvSpPr>
          <p:cNvPr id="6" name="Footer Placeholder 5">
            <a:extLst>
              <a:ext uri="{FF2B5EF4-FFF2-40B4-BE49-F238E27FC236}">
                <a16:creationId xmlns:a16="http://schemas.microsoft.com/office/drawing/2014/main" id="{CADEDCFE-FA9C-4188-AAC4-FBBCA9C608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0AD5D0-9FF2-4617-A44F-64927DDBF208}"/>
              </a:ext>
            </a:extLst>
          </p:cNvPr>
          <p:cNvSpPr>
            <a:spLocks noGrp="1"/>
          </p:cNvSpPr>
          <p:nvPr>
            <p:ph type="sldNum" sz="quarter" idx="12"/>
          </p:nvPr>
        </p:nvSpPr>
        <p:spPr/>
        <p:txBody>
          <a:bodyPr/>
          <a:lstStyle/>
          <a:p>
            <a:fld id="{684A56C3-0575-495C-8ADB-1C1A5EF7C4B0}" type="slidenum">
              <a:rPr lang="en-US" smtClean="0"/>
              <a:t>‹#›</a:t>
            </a:fld>
            <a:endParaRPr lang="en-US"/>
          </a:p>
        </p:txBody>
      </p:sp>
    </p:spTree>
    <p:extLst>
      <p:ext uri="{BB962C8B-B14F-4D97-AF65-F5344CB8AC3E}">
        <p14:creationId xmlns:p14="http://schemas.microsoft.com/office/powerpoint/2010/main" val="4278190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0C16CA-149A-4554-A7AC-6378DFDBA310}"/>
              </a:ext>
            </a:extLst>
          </p:cNvPr>
          <p:cNvSpPr>
            <a:spLocks noGrp="1"/>
          </p:cNvSpPr>
          <p:nvPr>
            <p:ph type="title"/>
          </p:nvPr>
        </p:nvSpPr>
        <p:spPr>
          <a:xfrm>
            <a:off x="838200" y="288925"/>
            <a:ext cx="10515600" cy="100647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6CD363A-813E-4BB3-889B-1C499FDAA54E}"/>
              </a:ext>
            </a:extLst>
          </p:cNvPr>
          <p:cNvSpPr>
            <a:spLocks noGrp="1"/>
          </p:cNvSpPr>
          <p:nvPr>
            <p:ph type="body" idx="1"/>
          </p:nvPr>
        </p:nvSpPr>
        <p:spPr>
          <a:xfrm>
            <a:off x="838200" y="1400179"/>
            <a:ext cx="10515600" cy="4776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EBF87A-DE19-4D5C-9AE2-525B279B13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CA369C-CB3F-4260-86E8-FD3F54C73225}" type="datetimeFigureOut">
              <a:rPr lang="en-US" smtClean="0"/>
              <a:t>4/9/25</a:t>
            </a:fld>
            <a:endParaRPr lang="en-US"/>
          </a:p>
        </p:txBody>
      </p:sp>
      <p:sp>
        <p:nvSpPr>
          <p:cNvPr id="5" name="Footer Placeholder 4">
            <a:extLst>
              <a:ext uri="{FF2B5EF4-FFF2-40B4-BE49-F238E27FC236}">
                <a16:creationId xmlns:a16="http://schemas.microsoft.com/office/drawing/2014/main" id="{D6780B64-0FEF-47A9-B912-97DDB82F3F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5C032B-1D13-4647-9C70-987EDB3CB7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4A56C3-0575-495C-8ADB-1C1A5EF7C4B0}" type="slidenum">
              <a:rPr lang="en-US" smtClean="0"/>
              <a:t>‹#›</a:t>
            </a:fld>
            <a:endParaRPr lang="en-US"/>
          </a:p>
        </p:txBody>
      </p:sp>
    </p:spTree>
    <p:extLst>
      <p:ext uri="{BB962C8B-B14F-4D97-AF65-F5344CB8AC3E}">
        <p14:creationId xmlns:p14="http://schemas.microsoft.com/office/powerpoint/2010/main" val="19673768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eg"/><Relationship Id="rId13" Type="http://schemas.openxmlformats.org/officeDocument/2006/relationships/image" Target="../media/image13.png"/><Relationship Id="rId3" Type="http://schemas.openxmlformats.org/officeDocument/2006/relationships/image" Target="../media/image3.jpe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jpe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0C83C8CA-659F-E84E-A3F6-1D32C258B7AB}"/>
              </a:ext>
            </a:extLst>
          </p:cNvPr>
          <p:cNvSpPr/>
          <p:nvPr/>
        </p:nvSpPr>
        <p:spPr>
          <a:xfrm>
            <a:off x="870845" y="1702021"/>
            <a:ext cx="2331721" cy="210940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Quantum program</a:t>
            </a:r>
          </a:p>
          <a:p>
            <a:pPr algn="ctr"/>
            <a:endParaRPr lang="en-US" dirty="0">
              <a:latin typeface="Arial" panose="020B0604020202020204" pitchFamily="34" charset="0"/>
              <a:cs typeface="Arial" panose="020B0604020202020204" pitchFamily="34" charset="0"/>
            </a:endParaRPr>
          </a:p>
          <a:p>
            <a:pPr algn="ctr"/>
            <a:endParaRPr lang="en-US" dirty="0">
              <a:latin typeface="Arial" panose="020B0604020202020204" pitchFamily="34" charset="0"/>
              <a:cs typeface="Arial" panose="020B0604020202020204" pitchFamily="34" charset="0"/>
            </a:endParaRPr>
          </a:p>
          <a:p>
            <a:pPr algn="ctr"/>
            <a:endParaRPr lang="en-US" dirty="0">
              <a:latin typeface="Arial" panose="020B0604020202020204" pitchFamily="34" charset="0"/>
              <a:cs typeface="Arial" panose="020B0604020202020204" pitchFamily="34" charset="0"/>
            </a:endParaRPr>
          </a:p>
          <a:p>
            <a:pPr algn="ctr"/>
            <a:endParaRPr lang="en-US" dirty="0">
              <a:latin typeface="Arial" panose="020B0604020202020204" pitchFamily="34" charset="0"/>
              <a:cs typeface="Arial" panose="020B0604020202020204" pitchFamily="34" charset="0"/>
            </a:endParaRPr>
          </a:p>
          <a:p>
            <a:pPr algn="ctr"/>
            <a:endParaRPr lang="en-US" dirty="0">
              <a:latin typeface="Arial" panose="020B0604020202020204" pitchFamily="34" charset="0"/>
              <a:cs typeface="Arial" panose="020B0604020202020204" pitchFamily="34" charset="0"/>
            </a:endParaRPr>
          </a:p>
          <a:p>
            <a:pPr algn="ctr"/>
            <a:endParaRPr lang="en-US" dirty="0">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A4A464F1-31D4-9E45-B6E2-5146BBFD8B8A}"/>
              </a:ext>
            </a:extLst>
          </p:cNvPr>
          <p:cNvSpPr/>
          <p:nvPr/>
        </p:nvSpPr>
        <p:spPr>
          <a:xfrm>
            <a:off x="3459545" y="1702022"/>
            <a:ext cx="6388882" cy="2109408"/>
          </a:xfrm>
          <a:prstGeom prst="rect">
            <a:avLst/>
          </a:prstGeom>
          <a:solidFill>
            <a:schemeClr val="accent5">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Classical support for quantum computing</a:t>
            </a:r>
          </a:p>
          <a:p>
            <a:pPr algn="ctr"/>
            <a:endParaRPr lang="en-US" dirty="0">
              <a:solidFill>
                <a:schemeClr val="tx1"/>
              </a:solidFill>
              <a:latin typeface="Arial" panose="020B0604020202020204" pitchFamily="34" charset="0"/>
              <a:cs typeface="Arial" panose="020B0604020202020204" pitchFamily="34" charset="0"/>
            </a:endParaRPr>
          </a:p>
          <a:p>
            <a:pPr algn="ctr"/>
            <a:endParaRPr lang="en-US" dirty="0">
              <a:solidFill>
                <a:schemeClr val="tx1"/>
              </a:solidFill>
              <a:latin typeface="Arial" panose="020B0604020202020204" pitchFamily="34" charset="0"/>
              <a:cs typeface="Arial" panose="020B0604020202020204" pitchFamily="34" charset="0"/>
            </a:endParaRPr>
          </a:p>
          <a:p>
            <a:pPr algn="ctr"/>
            <a:endParaRPr lang="en-US" dirty="0">
              <a:solidFill>
                <a:schemeClr val="tx1"/>
              </a:solidFill>
              <a:latin typeface="Arial" panose="020B0604020202020204" pitchFamily="34" charset="0"/>
              <a:cs typeface="Arial" panose="020B0604020202020204" pitchFamily="34" charset="0"/>
            </a:endParaRPr>
          </a:p>
          <a:p>
            <a:pPr algn="ctr"/>
            <a:endParaRPr lang="en-US" dirty="0">
              <a:solidFill>
                <a:schemeClr val="tx1"/>
              </a:solidFill>
              <a:latin typeface="Arial" panose="020B0604020202020204" pitchFamily="34" charset="0"/>
              <a:cs typeface="Arial" panose="020B0604020202020204" pitchFamily="34" charset="0"/>
            </a:endParaRPr>
          </a:p>
          <a:p>
            <a:pPr algn="ctr"/>
            <a:endParaRPr lang="en-US" dirty="0">
              <a:solidFill>
                <a:schemeClr val="tx1"/>
              </a:solidFill>
              <a:latin typeface="Arial" panose="020B0604020202020204" pitchFamily="34" charset="0"/>
              <a:cs typeface="Arial" panose="020B0604020202020204" pitchFamily="34" charset="0"/>
            </a:endParaRPr>
          </a:p>
          <a:p>
            <a:pPr algn="ctr"/>
            <a:endParaRPr lang="en-US" dirty="0">
              <a:solidFill>
                <a:schemeClr val="tx1"/>
              </a:solidFill>
              <a:latin typeface="Arial" panose="020B0604020202020204" pitchFamily="34" charset="0"/>
              <a:cs typeface="Arial" panose="020B0604020202020204" pitchFamily="34" charset="0"/>
            </a:endParaRPr>
          </a:p>
        </p:txBody>
      </p:sp>
      <p:grpSp>
        <p:nvGrpSpPr>
          <p:cNvPr id="12" name="Group 11">
            <a:extLst>
              <a:ext uri="{FF2B5EF4-FFF2-40B4-BE49-F238E27FC236}">
                <a16:creationId xmlns:a16="http://schemas.microsoft.com/office/drawing/2014/main" id="{80D2233D-F1AE-9748-97E5-06651BEF773B}"/>
              </a:ext>
            </a:extLst>
          </p:cNvPr>
          <p:cNvGrpSpPr/>
          <p:nvPr/>
        </p:nvGrpSpPr>
        <p:grpSpPr>
          <a:xfrm>
            <a:off x="3577064" y="2219918"/>
            <a:ext cx="1261884" cy="1486715"/>
            <a:chOff x="3577064" y="2981498"/>
            <a:chExt cx="1261884" cy="1486715"/>
          </a:xfrm>
        </p:grpSpPr>
        <p:pic>
          <p:nvPicPr>
            <p:cNvPr id="1044" name="Picture 20" descr="Quantum Engineering - General Dynamics Mission Systems">
              <a:extLst>
                <a:ext uri="{FF2B5EF4-FFF2-40B4-BE49-F238E27FC236}">
                  <a16:creationId xmlns:a16="http://schemas.microsoft.com/office/drawing/2014/main" id="{71869803-B795-A847-A9A9-EB9E184D37CD}"/>
                </a:ext>
              </a:extLst>
            </p:cNvPr>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34966" t="5918" r="34746" b="4115"/>
            <a:stretch/>
          </p:blipFill>
          <p:spPr bwMode="auto">
            <a:xfrm>
              <a:off x="3672240" y="2981498"/>
              <a:ext cx="1071532" cy="106807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CD65E504-3BF6-8142-9E09-24421F11AF7E}"/>
                </a:ext>
              </a:extLst>
            </p:cNvPr>
            <p:cNvSpPr txBox="1"/>
            <p:nvPr/>
          </p:nvSpPr>
          <p:spPr>
            <a:xfrm>
              <a:off x="3577064" y="4098881"/>
              <a:ext cx="1261884"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Simulation</a:t>
              </a:r>
            </a:p>
          </p:txBody>
        </p:sp>
      </p:grpSp>
      <p:grpSp>
        <p:nvGrpSpPr>
          <p:cNvPr id="13" name="Group 12">
            <a:extLst>
              <a:ext uri="{FF2B5EF4-FFF2-40B4-BE49-F238E27FC236}">
                <a16:creationId xmlns:a16="http://schemas.microsoft.com/office/drawing/2014/main" id="{DF056D88-52B0-934E-BE27-F95F2B635B96}"/>
              </a:ext>
            </a:extLst>
          </p:cNvPr>
          <p:cNvGrpSpPr/>
          <p:nvPr/>
        </p:nvGrpSpPr>
        <p:grpSpPr>
          <a:xfrm>
            <a:off x="5000636" y="2240644"/>
            <a:ext cx="1467068" cy="1465608"/>
            <a:chOff x="5284439" y="3002224"/>
            <a:chExt cx="1467068" cy="1465608"/>
          </a:xfrm>
        </p:grpSpPr>
        <p:pic>
          <p:nvPicPr>
            <p:cNvPr id="1040" name="Picture 16" descr="Quantum Computing | Introduction into Modern Science">
              <a:extLst>
                <a:ext uri="{FF2B5EF4-FFF2-40B4-BE49-F238E27FC236}">
                  <a16:creationId xmlns:a16="http://schemas.microsoft.com/office/drawing/2014/main" id="{88DEA863-3F04-B44A-BB46-13A90FDE66E2}"/>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483938" y="3002224"/>
              <a:ext cx="1068070" cy="1068070"/>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78D86778-BD7C-9C4F-88F5-F18986FF0283}"/>
                </a:ext>
              </a:extLst>
            </p:cNvPr>
            <p:cNvSpPr txBox="1"/>
            <p:nvPr/>
          </p:nvSpPr>
          <p:spPr>
            <a:xfrm>
              <a:off x="5284439" y="4098500"/>
              <a:ext cx="1467068"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Optimization</a:t>
              </a:r>
            </a:p>
          </p:txBody>
        </p:sp>
      </p:grpSp>
      <p:grpSp>
        <p:nvGrpSpPr>
          <p:cNvPr id="14" name="Group 13">
            <a:extLst>
              <a:ext uri="{FF2B5EF4-FFF2-40B4-BE49-F238E27FC236}">
                <a16:creationId xmlns:a16="http://schemas.microsoft.com/office/drawing/2014/main" id="{32CE8686-3383-044C-BE64-05C2EBC4CF4B}"/>
              </a:ext>
            </a:extLst>
          </p:cNvPr>
          <p:cNvGrpSpPr/>
          <p:nvPr/>
        </p:nvGrpSpPr>
        <p:grpSpPr>
          <a:xfrm>
            <a:off x="6629392" y="2313905"/>
            <a:ext cx="1496948" cy="1392728"/>
            <a:chOff x="6817651" y="3075485"/>
            <a:chExt cx="1496948" cy="1392728"/>
          </a:xfrm>
        </p:grpSpPr>
        <p:pic>
          <p:nvPicPr>
            <p:cNvPr id="1030" name="Picture 6" descr="Publications | Quantum PL &amp; Verification Bibliography">
              <a:extLst>
                <a:ext uri="{FF2B5EF4-FFF2-40B4-BE49-F238E27FC236}">
                  <a16:creationId xmlns:a16="http://schemas.microsoft.com/office/drawing/2014/main" id="{26D7D4D5-EF68-EF40-877E-9249D0DB0C0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75479" y="3075485"/>
              <a:ext cx="969115" cy="969115"/>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C11EC0CB-614B-6F46-9031-4F0A06DF7A1F}"/>
                </a:ext>
              </a:extLst>
            </p:cNvPr>
            <p:cNvSpPr txBox="1"/>
            <p:nvPr/>
          </p:nvSpPr>
          <p:spPr>
            <a:xfrm>
              <a:off x="6817651" y="4098881"/>
              <a:ext cx="1496948"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Transpilation</a:t>
              </a:r>
            </a:p>
          </p:txBody>
        </p:sp>
      </p:grpSp>
      <p:grpSp>
        <p:nvGrpSpPr>
          <p:cNvPr id="15" name="Group 14">
            <a:extLst>
              <a:ext uri="{FF2B5EF4-FFF2-40B4-BE49-F238E27FC236}">
                <a16:creationId xmlns:a16="http://schemas.microsoft.com/office/drawing/2014/main" id="{373FAF1A-6A86-654F-8B13-E377B630E97E}"/>
              </a:ext>
            </a:extLst>
          </p:cNvPr>
          <p:cNvGrpSpPr/>
          <p:nvPr/>
        </p:nvGrpSpPr>
        <p:grpSpPr>
          <a:xfrm>
            <a:off x="8288027" y="2216648"/>
            <a:ext cx="1475725" cy="1489985"/>
            <a:chOff x="8288027" y="2978228"/>
            <a:chExt cx="1475725" cy="1489985"/>
          </a:xfrm>
        </p:grpSpPr>
        <p:pic>
          <p:nvPicPr>
            <p:cNvPr id="1048" name="Picture 24" descr="Digital quantum computing icon set Royalty Free Vector Image">
              <a:extLst>
                <a:ext uri="{FF2B5EF4-FFF2-40B4-BE49-F238E27FC236}">
                  <a16:creationId xmlns:a16="http://schemas.microsoft.com/office/drawing/2014/main" id="{ED012C84-9FB8-2B46-8D71-FD6DFAFC06F7}"/>
                </a:ext>
              </a:extLst>
            </p:cNvPr>
            <p:cNvPicPr>
              <a:picLocks noChangeAspect="1" noChangeArrowheads="1"/>
            </p:cNvPicPr>
            <p:nvPr/>
          </p:nvPicPr>
          <p:blipFill rotWithShape="1">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l="28771" t="50235" r="52853" b="34191"/>
            <a:stretch/>
          </p:blipFill>
          <p:spPr bwMode="auto">
            <a:xfrm>
              <a:off x="8442476" y="2978228"/>
              <a:ext cx="1166829" cy="1068070"/>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AAF318CA-35A3-664E-A3F8-D2CB1649F6BE}"/>
                </a:ext>
              </a:extLst>
            </p:cNvPr>
            <p:cNvSpPr txBox="1"/>
            <p:nvPr/>
          </p:nvSpPr>
          <p:spPr>
            <a:xfrm>
              <a:off x="8288027" y="4098881"/>
              <a:ext cx="147572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Visualization</a:t>
              </a:r>
            </a:p>
          </p:txBody>
        </p:sp>
      </p:grpSp>
      <p:pic>
        <p:nvPicPr>
          <p:cNvPr id="1050" name="Picture 26" descr="Qiskit: Count of each gates - Quantum Computing Stack Exchange">
            <a:extLst>
              <a:ext uri="{FF2B5EF4-FFF2-40B4-BE49-F238E27FC236}">
                <a16:creationId xmlns:a16="http://schemas.microsoft.com/office/drawing/2014/main" id="{BD0E6E65-9F1B-8A41-A080-1A25FE59CEDB}"/>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9498" t="11162" r="3737" b="11187"/>
          <a:stretch/>
        </p:blipFill>
        <p:spPr bwMode="auto">
          <a:xfrm>
            <a:off x="982955" y="2216184"/>
            <a:ext cx="2121046" cy="1419990"/>
          </a:xfrm>
          <a:prstGeom prst="rect">
            <a:avLst/>
          </a:prstGeom>
          <a:noFill/>
          <a:extLst>
            <a:ext uri="{909E8E84-426E-40DD-AFC4-6F175D3DCCD1}">
              <a14:hiddenFill xmlns:a14="http://schemas.microsoft.com/office/drawing/2010/main">
                <a:solidFill>
                  <a:srgbClr val="FFFFFF"/>
                </a:solidFill>
              </a14:hiddenFill>
            </a:ext>
          </a:extLst>
        </p:spPr>
      </p:pic>
      <p:sp>
        <p:nvSpPr>
          <p:cNvPr id="25" name="Rounded Rectangle 24">
            <a:extLst>
              <a:ext uri="{FF2B5EF4-FFF2-40B4-BE49-F238E27FC236}">
                <a16:creationId xmlns:a16="http://schemas.microsoft.com/office/drawing/2014/main" id="{2174F52C-6EBF-E14F-B9CB-2B45BE78A936}"/>
              </a:ext>
            </a:extLst>
          </p:cNvPr>
          <p:cNvSpPr/>
          <p:nvPr/>
        </p:nvSpPr>
        <p:spPr>
          <a:xfrm>
            <a:off x="10091916" y="1702020"/>
            <a:ext cx="1261884" cy="210940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Gate-based Quantum computer</a:t>
            </a:r>
          </a:p>
          <a:p>
            <a:pPr algn="ctr"/>
            <a:endParaRPr lang="en-US" dirty="0">
              <a:latin typeface="Arial" panose="020B0604020202020204" pitchFamily="34" charset="0"/>
              <a:cs typeface="Arial" panose="020B0604020202020204" pitchFamily="34" charset="0"/>
            </a:endParaRPr>
          </a:p>
          <a:p>
            <a:pPr algn="ctr"/>
            <a:endParaRPr lang="en-US" dirty="0">
              <a:latin typeface="Arial" panose="020B0604020202020204" pitchFamily="34" charset="0"/>
              <a:cs typeface="Arial" panose="020B0604020202020204" pitchFamily="34" charset="0"/>
            </a:endParaRPr>
          </a:p>
          <a:p>
            <a:pPr algn="ctr"/>
            <a:endParaRPr lang="en-US" dirty="0">
              <a:latin typeface="Arial" panose="020B0604020202020204" pitchFamily="34" charset="0"/>
              <a:cs typeface="Arial" panose="020B0604020202020204" pitchFamily="34" charset="0"/>
            </a:endParaRPr>
          </a:p>
        </p:txBody>
      </p:sp>
      <p:sp>
        <p:nvSpPr>
          <p:cNvPr id="16" name="Right Arrow 15">
            <a:extLst>
              <a:ext uri="{FF2B5EF4-FFF2-40B4-BE49-F238E27FC236}">
                <a16:creationId xmlns:a16="http://schemas.microsoft.com/office/drawing/2014/main" id="{E3F8DDF1-CAF7-A04C-A64D-EFE6901CBF14}"/>
              </a:ext>
            </a:extLst>
          </p:cNvPr>
          <p:cNvSpPr/>
          <p:nvPr/>
        </p:nvSpPr>
        <p:spPr>
          <a:xfrm>
            <a:off x="3209339" y="2725173"/>
            <a:ext cx="243433" cy="235373"/>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Arrow 30">
            <a:extLst>
              <a:ext uri="{FF2B5EF4-FFF2-40B4-BE49-F238E27FC236}">
                <a16:creationId xmlns:a16="http://schemas.microsoft.com/office/drawing/2014/main" id="{4CEF0E8D-679E-924C-A26B-500C816DC173}"/>
              </a:ext>
            </a:extLst>
          </p:cNvPr>
          <p:cNvSpPr/>
          <p:nvPr/>
        </p:nvSpPr>
        <p:spPr>
          <a:xfrm>
            <a:off x="9851315" y="2725173"/>
            <a:ext cx="243433" cy="235373"/>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1,648 Quantum Computer Stock Photos - Free &amp; Royalty-Free Stock Photos from  Dreamstime">
            <a:extLst>
              <a:ext uri="{FF2B5EF4-FFF2-40B4-BE49-F238E27FC236}">
                <a16:creationId xmlns:a16="http://schemas.microsoft.com/office/drawing/2014/main" id="{E5BA1C3B-9035-9C4E-A769-7BE3F434A92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268832" y="2989335"/>
            <a:ext cx="908051" cy="681038"/>
          </a:xfrm>
          <a:prstGeom prst="rect">
            <a:avLst/>
          </a:prstGeom>
          <a:noFill/>
          <a:extLst>
            <a:ext uri="{909E8E84-426E-40DD-AFC4-6F175D3DCCD1}">
              <a14:hiddenFill xmlns:a14="http://schemas.microsoft.com/office/drawing/2010/main">
                <a:solidFill>
                  <a:srgbClr val="FFFFFF"/>
                </a:solidFill>
              </a14:hiddenFill>
            </a:ext>
          </a:extLst>
        </p:spPr>
      </p:pic>
      <p:sp>
        <p:nvSpPr>
          <p:cNvPr id="1045" name="TextBox 1044">
            <a:extLst>
              <a:ext uri="{FF2B5EF4-FFF2-40B4-BE49-F238E27FC236}">
                <a16:creationId xmlns:a16="http://schemas.microsoft.com/office/drawing/2014/main" id="{668E6CF6-C102-2E48-99AB-01FE60572C8A}"/>
              </a:ext>
            </a:extLst>
          </p:cNvPr>
          <p:cNvSpPr txBox="1"/>
          <p:nvPr/>
        </p:nvSpPr>
        <p:spPr>
          <a:xfrm>
            <a:off x="5778501" y="3995947"/>
            <a:ext cx="5575300"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Analogous to the classical digital design flow</a:t>
            </a:r>
          </a:p>
        </p:txBody>
      </p:sp>
      <p:pic>
        <p:nvPicPr>
          <p:cNvPr id="43" name="Picture 35">
            <a:extLst>
              <a:ext uri="{FF2B5EF4-FFF2-40B4-BE49-F238E27FC236}">
                <a16:creationId xmlns:a16="http://schemas.microsoft.com/office/drawing/2014/main" id="{A91D2CCE-B846-0247-918D-4F8FC4C3FCFE}"/>
              </a:ext>
            </a:extLst>
          </p:cNvPr>
          <p:cNvPicPr>
            <a:picLocks noChangeAspect="1" noChangeArrowheads="1"/>
          </p:cNvPicPr>
          <p:nvPr/>
        </p:nvPicPr>
        <p:blipFill>
          <a:blip r:embed="rId9" cstate="print"/>
          <a:srcRect/>
          <a:stretch>
            <a:fillRect/>
          </a:stretch>
        </p:blipFill>
        <p:spPr>
          <a:xfrm>
            <a:off x="1166150" y="5110069"/>
            <a:ext cx="928707" cy="973904"/>
          </a:xfrm>
          <a:prstGeom prst="rect">
            <a:avLst/>
          </a:prstGeom>
          <a:noFill/>
        </p:spPr>
      </p:pic>
      <p:pic>
        <p:nvPicPr>
          <p:cNvPr id="44" name="Picture 37">
            <a:extLst>
              <a:ext uri="{FF2B5EF4-FFF2-40B4-BE49-F238E27FC236}">
                <a16:creationId xmlns:a16="http://schemas.microsoft.com/office/drawing/2014/main" id="{DDD6CA31-FFF4-194D-AF1D-6545CC8A82E8}"/>
              </a:ext>
            </a:extLst>
          </p:cNvPr>
          <p:cNvPicPr>
            <a:picLocks noChangeAspect="1" noChangeArrowheads="1"/>
          </p:cNvPicPr>
          <p:nvPr/>
        </p:nvPicPr>
        <p:blipFill rotWithShape="1">
          <a:blip r:embed="rId10" cstate="print">
            <a:clrChange>
              <a:clrFrom>
                <a:srgbClr val="FFFFFF"/>
              </a:clrFrom>
              <a:clrTo>
                <a:srgbClr val="FFFFFF">
                  <a:alpha val="0"/>
                </a:srgbClr>
              </a:clrTo>
            </a:clrChange>
          </a:blip>
          <a:srcRect b="9942"/>
          <a:stretch/>
        </p:blipFill>
        <p:spPr>
          <a:xfrm>
            <a:off x="6637733" y="5083815"/>
            <a:ext cx="805474" cy="1026412"/>
          </a:xfrm>
          <a:prstGeom prst="rect">
            <a:avLst/>
          </a:prstGeom>
          <a:noFill/>
          <a:ln w="6350">
            <a:noFill/>
          </a:ln>
        </p:spPr>
      </p:pic>
      <p:pic>
        <p:nvPicPr>
          <p:cNvPr id="45" name="Picture 39">
            <a:extLst>
              <a:ext uri="{FF2B5EF4-FFF2-40B4-BE49-F238E27FC236}">
                <a16:creationId xmlns:a16="http://schemas.microsoft.com/office/drawing/2014/main" id="{CC3119BA-B941-B841-9AEE-B468CC3B3306}"/>
              </a:ext>
            </a:extLst>
          </p:cNvPr>
          <p:cNvPicPr>
            <a:picLocks noChangeAspect="1" noChangeArrowheads="1"/>
          </p:cNvPicPr>
          <p:nvPr/>
        </p:nvPicPr>
        <p:blipFill>
          <a:blip r:embed="rId11" cstate="print">
            <a:clrChange>
              <a:clrFrom>
                <a:srgbClr val="FFFFFF"/>
              </a:clrFrom>
              <a:clrTo>
                <a:srgbClr val="FFFFFF">
                  <a:alpha val="0"/>
                </a:srgbClr>
              </a:clrTo>
            </a:clrChange>
          </a:blip>
          <a:srcRect/>
          <a:stretch>
            <a:fillRect/>
          </a:stretch>
        </p:blipFill>
        <p:spPr>
          <a:xfrm>
            <a:off x="4657195" y="5083815"/>
            <a:ext cx="1528166" cy="1026412"/>
          </a:xfrm>
          <a:prstGeom prst="rect">
            <a:avLst/>
          </a:prstGeom>
          <a:noFill/>
        </p:spPr>
      </p:pic>
      <p:sp>
        <p:nvSpPr>
          <p:cNvPr id="46" name="Rectangle 41">
            <a:extLst>
              <a:ext uri="{FF2B5EF4-FFF2-40B4-BE49-F238E27FC236}">
                <a16:creationId xmlns:a16="http://schemas.microsoft.com/office/drawing/2014/main" id="{C6CC92FE-365C-074B-BC68-284F4A59455A}"/>
              </a:ext>
            </a:extLst>
          </p:cNvPr>
          <p:cNvSpPr>
            <a:spLocks noChangeArrowheads="1"/>
          </p:cNvSpPr>
          <p:nvPr/>
        </p:nvSpPr>
        <p:spPr bwMode="auto">
          <a:xfrm>
            <a:off x="2654696" y="5101898"/>
            <a:ext cx="1672042" cy="990246"/>
          </a:xfrm>
          <a:prstGeom prst="rect">
            <a:avLst/>
          </a:prstGeom>
          <a:noFill/>
          <a:ln w="12700">
            <a:solidFill>
              <a:schemeClr val="tx1"/>
            </a:solidFill>
            <a:miter lim="800000"/>
            <a:headEnd/>
            <a:tailEnd/>
          </a:ln>
        </p:spPr>
        <p:txBody>
          <a:bodyPr wrap="none" anchor="ctr"/>
          <a:lstStyle/>
          <a:p>
            <a:r>
              <a:rPr lang="en-US" altLang="zh-TW" sz="1200" dirty="0">
                <a:latin typeface="Arial" panose="020B0604020202020204" pitchFamily="34" charset="0"/>
                <a:cs typeface="Arial" panose="020B0604020202020204" pitchFamily="34" charset="0"/>
              </a:rPr>
              <a:t>module </a:t>
            </a:r>
            <a:r>
              <a:rPr lang="en-US" altLang="zh-TW" sz="1200" dirty="0" err="1">
                <a:latin typeface="Arial" panose="020B0604020202020204" pitchFamily="34" charset="0"/>
                <a:cs typeface="Arial" panose="020B0604020202020204" pitchFamily="34" charset="0"/>
              </a:rPr>
              <a:t>fz</a:t>
            </a:r>
            <a:r>
              <a:rPr lang="en-US" altLang="zh-TW" sz="1200" dirty="0">
                <a:latin typeface="Arial" panose="020B0604020202020204" pitchFamily="34" charset="0"/>
                <a:cs typeface="Arial" panose="020B0604020202020204" pitchFamily="34" charset="0"/>
              </a:rPr>
              <a:t>(</a:t>
            </a:r>
            <a:r>
              <a:rPr lang="en-US" altLang="zh-TW" sz="1200" dirty="0" err="1">
                <a:latin typeface="Arial" panose="020B0604020202020204" pitchFamily="34" charset="0"/>
                <a:cs typeface="Arial" panose="020B0604020202020204" pitchFamily="34" charset="0"/>
              </a:rPr>
              <a:t>a,b,c,d,e,Z</a:t>
            </a:r>
            <a:r>
              <a:rPr lang="en-US" altLang="zh-TW" sz="1200" dirty="0">
                <a:latin typeface="Arial" panose="020B0604020202020204" pitchFamily="34" charset="0"/>
                <a:cs typeface="Arial" panose="020B0604020202020204" pitchFamily="34" charset="0"/>
              </a:rPr>
              <a:t>);</a:t>
            </a:r>
          </a:p>
          <a:p>
            <a:r>
              <a:rPr lang="en-US" altLang="zh-TW" sz="1200" dirty="0">
                <a:latin typeface="Arial" panose="020B0604020202020204" pitchFamily="34" charset="0"/>
                <a:cs typeface="Arial" panose="020B0604020202020204" pitchFamily="34" charset="0"/>
              </a:rPr>
              <a:t>input </a:t>
            </a:r>
            <a:r>
              <a:rPr lang="en-US" altLang="zh-TW" sz="1200" dirty="0" err="1">
                <a:latin typeface="Arial" panose="020B0604020202020204" pitchFamily="34" charset="0"/>
                <a:cs typeface="Arial" panose="020B0604020202020204" pitchFamily="34" charset="0"/>
              </a:rPr>
              <a:t>a,b,c,d</a:t>
            </a:r>
            <a:r>
              <a:rPr lang="en-US" altLang="zh-TW" sz="1200" dirty="0">
                <a:latin typeface="Arial" panose="020B0604020202020204" pitchFamily="34" charset="0"/>
                <a:cs typeface="Arial" panose="020B0604020202020204" pitchFamily="34" charset="0"/>
              </a:rPr>
              <a:t>;</a:t>
            </a:r>
          </a:p>
          <a:p>
            <a:r>
              <a:rPr lang="en-US" altLang="zh-TW" sz="1200" dirty="0">
                <a:latin typeface="Arial" panose="020B0604020202020204" pitchFamily="34" charset="0"/>
                <a:cs typeface="Arial" panose="020B0604020202020204" pitchFamily="34" charset="0"/>
              </a:rPr>
              <a:t>output Z;</a:t>
            </a:r>
          </a:p>
          <a:p>
            <a:r>
              <a:rPr lang="en-US" altLang="zh-TW" sz="1200" dirty="0">
                <a:latin typeface="Arial" panose="020B0604020202020204" pitchFamily="34" charset="0"/>
                <a:cs typeface="Arial" panose="020B0604020202020204" pitchFamily="34" charset="0"/>
              </a:rPr>
              <a:t>assign Z = ~(a|(</a:t>
            </a:r>
            <a:r>
              <a:rPr lang="en-US" altLang="zh-TW" sz="1200" dirty="0" err="1">
                <a:latin typeface="Arial" panose="020B0604020202020204" pitchFamily="34" charset="0"/>
                <a:cs typeface="Arial" panose="020B0604020202020204" pitchFamily="34" charset="0"/>
              </a:rPr>
              <a:t>b&amp;C</a:t>
            </a:r>
            <a:r>
              <a:rPr lang="en-US" altLang="zh-TW" sz="1200" dirty="0">
                <a:latin typeface="Arial" panose="020B0604020202020204" pitchFamily="34" charset="0"/>
                <a:cs typeface="Arial" panose="020B0604020202020204" pitchFamily="34" charset="0"/>
              </a:rPr>
              <a:t>));</a:t>
            </a:r>
          </a:p>
          <a:p>
            <a:r>
              <a:rPr lang="en-US" altLang="zh-TW" sz="1200" dirty="0" err="1">
                <a:latin typeface="Arial" panose="020B0604020202020204" pitchFamily="34" charset="0"/>
                <a:cs typeface="Arial" panose="020B0604020202020204" pitchFamily="34" charset="0"/>
              </a:rPr>
              <a:t>endmodule</a:t>
            </a:r>
            <a:endParaRPr lang="en-US" altLang="zh-TW" sz="1200" dirty="0">
              <a:latin typeface="Arial" panose="020B0604020202020204" pitchFamily="34" charset="0"/>
              <a:cs typeface="Arial" panose="020B0604020202020204" pitchFamily="34" charset="0"/>
            </a:endParaRPr>
          </a:p>
        </p:txBody>
      </p:sp>
      <p:pic>
        <p:nvPicPr>
          <p:cNvPr id="47" name="Picture 39">
            <a:extLst>
              <a:ext uri="{FF2B5EF4-FFF2-40B4-BE49-F238E27FC236}">
                <a16:creationId xmlns:a16="http://schemas.microsoft.com/office/drawing/2014/main" id="{2823BE9E-5266-6540-9B0D-31FC7CFB515F}"/>
              </a:ext>
            </a:extLst>
          </p:cNvPr>
          <p:cNvPicPr>
            <a:picLocks noChangeAspect="1" noChangeArrowheads="1"/>
          </p:cNvPicPr>
          <p:nvPr/>
        </p:nvPicPr>
        <p:blipFill>
          <a:blip r:embed="rId12" cstate="print">
            <a:clrChange>
              <a:clrFrom>
                <a:srgbClr val="FFFFFF"/>
              </a:clrFrom>
              <a:clrTo>
                <a:srgbClr val="FFFFFF">
                  <a:alpha val="0"/>
                </a:srgbClr>
              </a:clrTo>
            </a:clrChange>
          </a:blip>
          <a:srcRect/>
          <a:stretch>
            <a:fillRect/>
          </a:stretch>
        </p:blipFill>
        <p:spPr>
          <a:xfrm>
            <a:off x="10009909" y="5062435"/>
            <a:ext cx="1232909" cy="1069172"/>
          </a:xfrm>
          <a:prstGeom prst="rect">
            <a:avLst/>
          </a:prstGeom>
          <a:noFill/>
        </p:spPr>
      </p:pic>
      <p:sp>
        <p:nvSpPr>
          <p:cNvPr id="48" name="Rectangle 47">
            <a:extLst>
              <a:ext uri="{FF2B5EF4-FFF2-40B4-BE49-F238E27FC236}">
                <a16:creationId xmlns:a16="http://schemas.microsoft.com/office/drawing/2014/main" id="{F89C6B59-6A98-384E-975A-298032C66755}"/>
              </a:ext>
            </a:extLst>
          </p:cNvPr>
          <p:cNvSpPr/>
          <p:nvPr/>
        </p:nvSpPr>
        <p:spPr>
          <a:xfrm>
            <a:off x="836020" y="4622823"/>
            <a:ext cx="1552024" cy="425321"/>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rial" panose="020B0604020202020204" pitchFamily="34" charset="0"/>
                <a:cs typeface="Arial" panose="020B0604020202020204" pitchFamily="34" charset="0"/>
              </a:rPr>
              <a:t>System spec</a:t>
            </a:r>
          </a:p>
        </p:txBody>
      </p:sp>
      <p:cxnSp>
        <p:nvCxnSpPr>
          <p:cNvPr id="49" name="Straight Arrow Connector 48">
            <a:extLst>
              <a:ext uri="{FF2B5EF4-FFF2-40B4-BE49-F238E27FC236}">
                <a16:creationId xmlns:a16="http://schemas.microsoft.com/office/drawing/2014/main" id="{C88B247F-6F1E-6C4D-84C0-3C9C7A479B27}"/>
              </a:ext>
            </a:extLst>
          </p:cNvPr>
          <p:cNvCxnSpPr>
            <a:cxnSpLocks/>
            <a:stCxn id="48" idx="3"/>
            <a:endCxn id="50" idx="1"/>
          </p:cNvCxnSpPr>
          <p:nvPr/>
        </p:nvCxnSpPr>
        <p:spPr>
          <a:xfrm flipV="1">
            <a:off x="2388044" y="4834580"/>
            <a:ext cx="266652" cy="904"/>
          </a:xfrm>
          <a:prstGeom prst="straightConnector1">
            <a:avLst/>
          </a:prstGeom>
          <a:ln w="12700">
            <a:solidFill>
              <a:schemeClr val="tx1"/>
            </a:solidFill>
            <a:headEnd w="sm" len="sm"/>
            <a:tailEnd type="triangle"/>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2AE0FDB1-6882-BA45-A2BC-610969A18E3D}"/>
              </a:ext>
            </a:extLst>
          </p:cNvPr>
          <p:cNvSpPr/>
          <p:nvPr/>
        </p:nvSpPr>
        <p:spPr>
          <a:xfrm>
            <a:off x="2654696" y="4621016"/>
            <a:ext cx="1672042" cy="427128"/>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rial" panose="020B0604020202020204" pitchFamily="34" charset="0"/>
                <a:cs typeface="Arial" panose="020B0604020202020204" pitchFamily="34" charset="0"/>
              </a:rPr>
              <a:t>VHDL Design</a:t>
            </a:r>
          </a:p>
        </p:txBody>
      </p:sp>
      <p:sp>
        <p:nvSpPr>
          <p:cNvPr id="51" name="Rectangle 50">
            <a:extLst>
              <a:ext uri="{FF2B5EF4-FFF2-40B4-BE49-F238E27FC236}">
                <a16:creationId xmlns:a16="http://schemas.microsoft.com/office/drawing/2014/main" id="{1D9EBF8E-0D39-8744-A79D-8A266EACC231}"/>
              </a:ext>
            </a:extLst>
          </p:cNvPr>
          <p:cNvSpPr/>
          <p:nvPr/>
        </p:nvSpPr>
        <p:spPr>
          <a:xfrm>
            <a:off x="4593390" y="4621015"/>
            <a:ext cx="1672042" cy="42712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rial" panose="020B0604020202020204" pitchFamily="34" charset="0"/>
                <a:cs typeface="Arial" panose="020B0604020202020204" pitchFamily="34" charset="0"/>
              </a:rPr>
              <a:t>RTL Synthesis</a:t>
            </a:r>
          </a:p>
        </p:txBody>
      </p:sp>
      <p:sp>
        <p:nvSpPr>
          <p:cNvPr id="52" name="Rectangle 51">
            <a:extLst>
              <a:ext uri="{FF2B5EF4-FFF2-40B4-BE49-F238E27FC236}">
                <a16:creationId xmlns:a16="http://schemas.microsoft.com/office/drawing/2014/main" id="{A5CB7C86-4D89-B842-84D9-3737DF59123E}"/>
              </a:ext>
            </a:extLst>
          </p:cNvPr>
          <p:cNvSpPr/>
          <p:nvPr/>
        </p:nvSpPr>
        <p:spPr>
          <a:xfrm>
            <a:off x="6532084" y="4621014"/>
            <a:ext cx="997943" cy="427128"/>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rial" panose="020B0604020202020204" pitchFamily="34" charset="0"/>
                <a:cs typeface="Arial" panose="020B0604020202020204" pitchFamily="34" charset="0"/>
              </a:rPr>
              <a:t>Circuits</a:t>
            </a:r>
          </a:p>
        </p:txBody>
      </p:sp>
      <p:sp>
        <p:nvSpPr>
          <p:cNvPr id="53" name="Rectangle 52">
            <a:extLst>
              <a:ext uri="{FF2B5EF4-FFF2-40B4-BE49-F238E27FC236}">
                <a16:creationId xmlns:a16="http://schemas.microsoft.com/office/drawing/2014/main" id="{5078319D-EAFE-2044-B8A2-CB6C3EE0A857}"/>
              </a:ext>
            </a:extLst>
          </p:cNvPr>
          <p:cNvSpPr/>
          <p:nvPr/>
        </p:nvSpPr>
        <p:spPr>
          <a:xfrm>
            <a:off x="7796679" y="4621013"/>
            <a:ext cx="1846539" cy="42712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rial" panose="020B0604020202020204" pitchFamily="34" charset="0"/>
                <a:cs typeface="Arial" panose="020B0604020202020204" pitchFamily="34" charset="0"/>
              </a:rPr>
              <a:t>Physical Design</a:t>
            </a:r>
          </a:p>
        </p:txBody>
      </p:sp>
      <p:sp>
        <p:nvSpPr>
          <p:cNvPr id="54" name="Rectangle 53">
            <a:extLst>
              <a:ext uri="{FF2B5EF4-FFF2-40B4-BE49-F238E27FC236}">
                <a16:creationId xmlns:a16="http://schemas.microsoft.com/office/drawing/2014/main" id="{61FB3AC6-7391-7D45-902C-73DABA18C361}"/>
              </a:ext>
            </a:extLst>
          </p:cNvPr>
          <p:cNvSpPr/>
          <p:nvPr/>
        </p:nvSpPr>
        <p:spPr>
          <a:xfrm>
            <a:off x="9909868" y="4621358"/>
            <a:ext cx="1448096" cy="42712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Arial" panose="020B0604020202020204" pitchFamily="34" charset="0"/>
                <a:cs typeface="Arial" panose="020B0604020202020204" pitchFamily="34" charset="0"/>
              </a:rPr>
              <a:t>Fabrication</a:t>
            </a:r>
          </a:p>
        </p:txBody>
      </p:sp>
      <p:cxnSp>
        <p:nvCxnSpPr>
          <p:cNvPr id="55" name="Straight Arrow Connector 54">
            <a:extLst>
              <a:ext uri="{FF2B5EF4-FFF2-40B4-BE49-F238E27FC236}">
                <a16:creationId xmlns:a16="http://schemas.microsoft.com/office/drawing/2014/main" id="{8ABB86D9-E632-5643-8ABD-4369FC97B7D7}"/>
              </a:ext>
            </a:extLst>
          </p:cNvPr>
          <p:cNvCxnSpPr>
            <a:cxnSpLocks/>
            <a:stCxn id="50" idx="3"/>
            <a:endCxn id="51" idx="1"/>
          </p:cNvCxnSpPr>
          <p:nvPr/>
        </p:nvCxnSpPr>
        <p:spPr>
          <a:xfrm flipV="1">
            <a:off x="4326738" y="4834579"/>
            <a:ext cx="266652" cy="1"/>
          </a:xfrm>
          <a:prstGeom prst="straightConnector1">
            <a:avLst/>
          </a:prstGeom>
          <a:ln w="12700">
            <a:solidFill>
              <a:schemeClr val="tx1"/>
            </a:solidFill>
            <a:headEnd w="sm" len="sm"/>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938BAB1C-B98F-BD4D-A81E-B984D757AB36}"/>
              </a:ext>
            </a:extLst>
          </p:cNvPr>
          <p:cNvCxnSpPr>
            <a:cxnSpLocks/>
            <a:stCxn id="51" idx="3"/>
            <a:endCxn id="52" idx="1"/>
          </p:cNvCxnSpPr>
          <p:nvPr/>
        </p:nvCxnSpPr>
        <p:spPr>
          <a:xfrm flipV="1">
            <a:off x="6265432" y="4834578"/>
            <a:ext cx="266652" cy="1"/>
          </a:xfrm>
          <a:prstGeom prst="straightConnector1">
            <a:avLst/>
          </a:prstGeom>
          <a:ln w="12700">
            <a:solidFill>
              <a:schemeClr val="tx1"/>
            </a:solidFill>
            <a:headEnd w="sm" len="sm"/>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37428436-EAB6-A64E-B507-A09A53D1621B}"/>
              </a:ext>
            </a:extLst>
          </p:cNvPr>
          <p:cNvCxnSpPr>
            <a:cxnSpLocks/>
            <a:stCxn id="52" idx="3"/>
            <a:endCxn id="53" idx="1"/>
          </p:cNvCxnSpPr>
          <p:nvPr/>
        </p:nvCxnSpPr>
        <p:spPr>
          <a:xfrm flipV="1">
            <a:off x="7530027" y="4834577"/>
            <a:ext cx="266652" cy="1"/>
          </a:xfrm>
          <a:prstGeom prst="straightConnector1">
            <a:avLst/>
          </a:prstGeom>
          <a:ln w="12700">
            <a:solidFill>
              <a:schemeClr val="tx1"/>
            </a:solidFill>
            <a:headEnd w="sm" len="sm"/>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DB3E5079-0B89-2B48-899E-136981BFA2C2}"/>
              </a:ext>
            </a:extLst>
          </p:cNvPr>
          <p:cNvCxnSpPr>
            <a:cxnSpLocks/>
            <a:stCxn id="53" idx="3"/>
            <a:endCxn id="54" idx="1"/>
          </p:cNvCxnSpPr>
          <p:nvPr/>
        </p:nvCxnSpPr>
        <p:spPr>
          <a:xfrm>
            <a:off x="9643218" y="4834577"/>
            <a:ext cx="266650" cy="345"/>
          </a:xfrm>
          <a:prstGeom prst="straightConnector1">
            <a:avLst/>
          </a:prstGeom>
          <a:ln w="12700">
            <a:solidFill>
              <a:schemeClr val="tx1"/>
            </a:solidFill>
            <a:headEnd w="sm" len="sm"/>
            <a:tailEnd type="triangle"/>
          </a:ln>
        </p:spPr>
        <p:style>
          <a:lnRef idx="1">
            <a:schemeClr val="accent1"/>
          </a:lnRef>
          <a:fillRef idx="0">
            <a:schemeClr val="accent1"/>
          </a:fillRef>
          <a:effectRef idx="0">
            <a:schemeClr val="accent1"/>
          </a:effectRef>
          <a:fontRef idx="minor">
            <a:schemeClr val="tx1"/>
          </a:fontRef>
        </p:style>
      </p:cxnSp>
      <p:pic>
        <p:nvPicPr>
          <p:cNvPr id="59" name="Picture 37">
            <a:extLst>
              <a:ext uri="{FF2B5EF4-FFF2-40B4-BE49-F238E27FC236}">
                <a16:creationId xmlns:a16="http://schemas.microsoft.com/office/drawing/2014/main" id="{B7674444-0F0F-4E4D-B168-CEE619F3BC65}"/>
              </a:ext>
            </a:extLst>
          </p:cNvPr>
          <p:cNvPicPr>
            <a:picLocks noChangeAspect="1" noChangeArrowheads="1"/>
          </p:cNvPicPr>
          <p:nvPr/>
        </p:nvPicPr>
        <p:blipFill>
          <a:blip r:embed="rId13" cstate="print">
            <a:clrChange>
              <a:clrFrom>
                <a:srgbClr val="FFFFFF"/>
              </a:clrFrom>
              <a:clrTo>
                <a:srgbClr val="FFFFFF">
                  <a:alpha val="0"/>
                </a:srgbClr>
              </a:clrTo>
            </a:clrChange>
          </a:blip>
          <a:srcRect/>
          <a:stretch>
            <a:fillRect/>
          </a:stretch>
        </p:blipFill>
        <p:spPr>
          <a:xfrm>
            <a:off x="7773464" y="5138762"/>
            <a:ext cx="1875650" cy="916518"/>
          </a:xfrm>
          <a:prstGeom prst="rect">
            <a:avLst/>
          </a:prstGeom>
          <a:noFill/>
        </p:spPr>
      </p:pic>
      <p:sp>
        <p:nvSpPr>
          <p:cNvPr id="2" name="Up-Down Arrow 1">
            <a:extLst>
              <a:ext uri="{FF2B5EF4-FFF2-40B4-BE49-F238E27FC236}">
                <a16:creationId xmlns:a16="http://schemas.microsoft.com/office/drawing/2014/main" id="{9270618C-D1F5-60A0-F65A-B440521CAB10}"/>
              </a:ext>
            </a:extLst>
          </p:cNvPr>
          <p:cNvSpPr/>
          <p:nvPr/>
        </p:nvSpPr>
        <p:spPr>
          <a:xfrm>
            <a:off x="5434257" y="3903689"/>
            <a:ext cx="299913" cy="625066"/>
          </a:xfrm>
          <a:prstGeom prst="up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0768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4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5" grpId="0"/>
      <p:bldP spid="46" grpId="0" animBg="1"/>
      <p:bldP spid="48" grpId="0" animBg="1"/>
      <p:bldP spid="50" grpId="0" animBg="1"/>
      <p:bldP spid="51" grpId="0" animBg="1"/>
      <p:bldP spid="52" grpId="0" animBg="1"/>
      <p:bldP spid="53" grpId="0" animBg="1"/>
      <p:bldP spid="5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52910</TotalTime>
  <Words>192</Words>
  <Application>Microsoft Macintosh PowerPoint</Application>
  <PresentationFormat>Widescreen</PresentationFormat>
  <Paragraphs>34</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Pao-I Chen</dc:creator>
  <cp:lastModifiedBy>TSUNG-WEI HUANG</cp:lastModifiedBy>
  <cp:revision>8008</cp:revision>
  <cp:lastPrinted>2022-01-12T22:22:07Z</cp:lastPrinted>
  <dcterms:created xsi:type="dcterms:W3CDTF">2021-01-05T18:50:35Z</dcterms:created>
  <dcterms:modified xsi:type="dcterms:W3CDTF">2025-04-09T14:45:41Z</dcterms:modified>
</cp:coreProperties>
</file>