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1"/>
  </p:sldMasterIdLst>
  <p:notesMasterIdLst>
    <p:notesMasterId r:id="rId32"/>
  </p:notesMasterIdLst>
  <p:handoutMasterIdLst>
    <p:handoutMasterId r:id="rId33"/>
  </p:handoutMasterIdLst>
  <p:sldIdLst>
    <p:sldId id="348" r:id="rId2"/>
    <p:sldId id="382" r:id="rId3"/>
    <p:sldId id="384" r:id="rId4"/>
    <p:sldId id="353" r:id="rId5"/>
    <p:sldId id="357" r:id="rId6"/>
    <p:sldId id="389" r:id="rId7"/>
    <p:sldId id="358" r:id="rId8"/>
    <p:sldId id="390" r:id="rId9"/>
    <p:sldId id="391" r:id="rId10"/>
    <p:sldId id="345" r:id="rId11"/>
    <p:sldId id="343" r:id="rId12"/>
    <p:sldId id="344" r:id="rId13"/>
    <p:sldId id="346" r:id="rId14"/>
    <p:sldId id="363" r:id="rId15"/>
    <p:sldId id="349" r:id="rId16"/>
    <p:sldId id="385" r:id="rId17"/>
    <p:sldId id="359" r:id="rId18"/>
    <p:sldId id="354" r:id="rId19"/>
    <p:sldId id="366" r:id="rId20"/>
    <p:sldId id="355" r:id="rId21"/>
    <p:sldId id="381" r:id="rId22"/>
    <p:sldId id="361" r:id="rId23"/>
    <p:sldId id="386" r:id="rId24"/>
    <p:sldId id="376" r:id="rId25"/>
    <p:sldId id="377" r:id="rId26"/>
    <p:sldId id="378" r:id="rId27"/>
    <p:sldId id="379" r:id="rId28"/>
    <p:sldId id="387" r:id="rId29"/>
    <p:sldId id="388" r:id="rId30"/>
    <p:sldId id="327" r:id="rId31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5E6EB"/>
    <a:srgbClr val="B2B2B2"/>
    <a:srgbClr val="006600"/>
    <a:srgbClr val="009900"/>
    <a:srgbClr val="CC00FF"/>
    <a:srgbClr val="99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4" autoAdjust="0"/>
    <p:restoredTop sz="88365" autoAdjust="0"/>
  </p:normalViewPr>
  <p:slideViewPr>
    <p:cSldViewPr>
      <p:cViewPr varScale="1">
        <p:scale>
          <a:sx n="79" d="100"/>
          <a:sy n="79" d="100"/>
        </p:scale>
        <p:origin x="-57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-2898" y="-72"/>
      </p:cViewPr>
      <p:guideLst>
        <p:guide orient="horz" pos="3223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66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5F3C65D7-59B5-4660-8B9B-31E046543A22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9360399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7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157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57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C4B28D86-59DC-495F-A2E6-0E6C8E1FFA8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24673940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FD4405FC-5AED-4761-81F0-73AACE26E74D}" type="slidenum">
              <a:rPr lang="zh-TW" altLang="en-US" sz="1300" smtClean="0"/>
              <a:pPr eaLnBrk="1" hangingPunct="1"/>
              <a:t>1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50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TW" smtClean="0">
              <a:ea typeface="新細明體" charset="-120"/>
            </a:endParaRPr>
          </a:p>
        </p:txBody>
      </p:sp>
      <p:sp>
        <p:nvSpPr>
          <p:cNvPr id="450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7FC2562C-6952-4227-B008-246ECD0D2F0C}" type="slidenum">
              <a:rPr lang="zh-TW" altLang="en-US" sz="1300" smtClean="0"/>
              <a:pPr eaLnBrk="1" hangingPunct="1"/>
              <a:t>19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28D86-59DC-495F-A2E6-0E6C8E1FFA80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608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608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115E8A3A-7D57-4B55-A387-5DD8BC954A23}" type="slidenum">
              <a:rPr lang="zh-TW" altLang="en-US" sz="1300" smtClean="0"/>
              <a:pPr eaLnBrk="1" hangingPunct="1"/>
              <a:t>30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14F6F6C5-45DA-4C60-880F-E964DF91C196}" type="slidenum">
              <a:rPr lang="zh-TW" altLang="en-US" sz="1300" smtClean="0"/>
              <a:pPr eaLnBrk="1" hangingPunct="1"/>
              <a:t>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3CA5C940-09B3-4FE0-9509-866C0F6DCA80}" type="slidenum">
              <a:rPr lang="zh-TW" altLang="en-US" sz="1300" smtClean="0"/>
              <a:pPr eaLnBrk="1" hangingPunct="1"/>
              <a:t>5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To control</a:t>
            </a:r>
            <a:r>
              <a:rPr lang="en-US" altLang="zh-TW" baseline="0" dirty="0" smtClean="0"/>
              <a:t> the movements of droplets, each electrode is assign a dedicate pin to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7597A35-5C99-4E39-8DAB-AA5A6E204E16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In this algorithm, a control</a:t>
            </a:r>
            <a:r>
              <a:rPr lang="en-US" altLang="zh-TW" baseline="0" dirty="0" smtClean="0">
                <a:ea typeface="新細明體" charset="-120"/>
              </a:rPr>
              <a:t> pin is shared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326F1802-8FF9-42A7-B502-BAC9231F7D1B}" type="slidenum">
              <a:rPr lang="zh-TW" altLang="en-US" sz="1300" smtClean="0"/>
              <a:pPr eaLnBrk="1" hangingPunct="1"/>
              <a:t>7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28D86-59DC-495F-A2E6-0E6C8E1FFA80}" type="slidenum">
              <a:rPr lang="zh-TW" altLang="en-US" smtClean="0"/>
              <a:pPr>
                <a:defRPr/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So we introduce the concept of grounding vector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4B28D86-59DC-495F-A2E6-0E6C8E1FFA80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TW" dirty="0" smtClean="0">
                <a:ea typeface="新細明體" charset="-120"/>
              </a:rPr>
              <a:t>We can insert GV in</a:t>
            </a:r>
            <a:r>
              <a:rPr lang="en-US" altLang="zh-TW" baseline="0" dirty="0" smtClean="0">
                <a:ea typeface="新細明體" charset="-120"/>
              </a:rPr>
              <a:t> the activation sequence to avoid the RC problem</a:t>
            </a:r>
            <a:endParaRPr lang="zh-TW" altLang="en-US" dirty="0" smtClean="0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FEDFCDE9-63F3-43B5-B76B-4490CDAC1C5C}" type="slidenum">
              <a:rPr lang="zh-TW" altLang="en-US" sz="1300" smtClean="0"/>
              <a:pPr eaLnBrk="1" hangingPunct="1"/>
              <a:t>13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403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 smtClean="0">
              <a:ea typeface="新細明體" charset="-120"/>
            </a:endParaRPr>
          </a:p>
        </p:txBody>
      </p:sp>
      <p:sp>
        <p:nvSpPr>
          <p:cNvPr id="4403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defTabSz="990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3649E658-65A8-4BAA-81EB-1E33A235A8CB}" type="slidenum">
              <a:rPr lang="zh-TW" altLang="en-US" sz="1300" smtClean="0"/>
              <a:pPr eaLnBrk="1" hangingPunct="1"/>
              <a:t>14</a:t>
            </a:fld>
            <a:endParaRPr lang="en-US" altLang="zh-TW" sz="130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>
            <a:off x="304800" y="6677025"/>
            <a:ext cx="85153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5" name="Rectangle 2"/>
          <p:cNvSpPr>
            <a:spLocks noChangeArrowheads="1"/>
          </p:cNvSpPr>
          <p:nvPr userDrawn="1"/>
        </p:nvSpPr>
        <p:spPr bwMode="gray">
          <a:xfrm>
            <a:off x="457200" y="26797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762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="" xmlns:p14="http://schemas.microsoft.com/office/powerpoint/2010/main" val="427846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A11857-42F2-437D-863B-070204ADE63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129808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91300" y="0"/>
            <a:ext cx="2019300" cy="60960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533400" y="0"/>
            <a:ext cx="5905500" cy="60960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2532A-34AE-4856-A002-BAD23638E1D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044135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0"/>
            <a:ext cx="7773988" cy="8382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533400" y="1143000"/>
            <a:ext cx="3962400" cy="4953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49530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35E47-F467-4A29-9114-DB329E09328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71326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E2AEF4-D7BC-4075-8CAB-B0462700395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1409028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32642A-6191-4072-8B68-2C52C940CB2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77833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3400" y="11430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962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5BED1-D36D-4405-B839-6622BC3D994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175666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2C2347-DAAB-4D3B-BBDD-D75315A18BA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589020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2C80F-5C95-41E5-A672-C839703810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560315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3DD63-90A4-455F-AB50-9A9A7D10197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837682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EE8E88-7866-483E-9CF5-3BDB3DC4911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670688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82600" y="63246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F50E4A-DA6D-4D4F-89EA-83DFE7F8B02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258091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ChangeArrowheads="1"/>
          </p:cNvSpPr>
          <p:nvPr/>
        </p:nvSpPr>
        <p:spPr bwMode="gray">
          <a:xfrm>
            <a:off x="457200" y="838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77739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143000"/>
            <a:ext cx="8077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279559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8175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a typeface="新細明體" pitchFamily="18" charset="-120"/>
              </a:defRPr>
            </a:lvl1pPr>
          </a:lstStyle>
          <a:p>
            <a:pPr>
              <a:defRPr/>
            </a:pPr>
            <a:fld id="{DFF98711-2B2A-414E-86B4-3D168C3382B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" name="Line 5"/>
          <p:cNvSpPr>
            <a:spLocks noChangeShapeType="1"/>
          </p:cNvSpPr>
          <p:nvPr userDrawn="1"/>
        </p:nvSpPr>
        <p:spPr bwMode="auto">
          <a:xfrm>
            <a:off x="304800" y="6677025"/>
            <a:ext cx="597535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 userDrawn="1"/>
        </p:nvSpPr>
        <p:spPr bwMode="gray">
          <a:xfrm>
            <a:off x="4500563" y="6505575"/>
            <a:ext cx="3887787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r>
              <a:rPr kumimoji="0" lang="en-US" altLang="zh-TW" sz="1400" b="1" dirty="0">
                <a:latin typeface="Arial" charset="0"/>
                <a:ea typeface="新細明體" pitchFamily="18" charset="-120"/>
              </a:rPr>
              <a:t>IEEE/ACM ICCAD 2011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3" r:id="rId1"/>
    <p:sldLayoutId id="2147485302" r:id="rId2"/>
    <p:sldLayoutId id="2147485304" r:id="rId3"/>
    <p:sldLayoutId id="2147485305" r:id="rId4"/>
    <p:sldLayoutId id="2147485306" r:id="rId5"/>
    <p:sldLayoutId id="2147485307" r:id="rId6"/>
    <p:sldLayoutId id="2147485308" r:id="rId7"/>
    <p:sldLayoutId id="2147485309" r:id="rId8"/>
    <p:sldLayoutId id="2147485310" r:id="rId9"/>
    <p:sldLayoutId id="2147485311" r:id="rId10"/>
    <p:sldLayoutId id="2147485312" r:id="rId11"/>
    <p:sldLayoutId id="2147485313" r:id="rId12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2800" b="1">
          <a:solidFill>
            <a:srgbClr val="000099"/>
          </a:solidFill>
          <a:latin typeface="Arial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rgbClr val="660033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rgbClr val="996600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字方塊 2"/>
          <p:cNvSpPr txBox="1">
            <a:spLocks noChangeArrowheads="1"/>
          </p:cNvSpPr>
          <p:nvPr/>
        </p:nvSpPr>
        <p:spPr bwMode="auto">
          <a:xfrm>
            <a:off x="395288" y="595313"/>
            <a:ext cx="8424862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just" eaLnBrk="1" hangingPunct="1"/>
            <a:r>
              <a:rPr lang="en-US" altLang="zh-TW" sz="3600" b="1" dirty="0">
                <a:latin typeface="Times New Roman" pitchFamily="18" charset="0"/>
                <a:cs typeface="Times New Roman" pitchFamily="18" charset="0"/>
              </a:rPr>
              <a:t>Reliability-Oriented Broadcast Electrode-Addressing for Pin-Constrained Digital Microfluidic Biochips</a:t>
            </a:r>
            <a:endParaRPr lang="zh-TW" alt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5" name="Rectangle 17"/>
          <p:cNvSpPr>
            <a:spLocks noChangeArrowheads="1"/>
          </p:cNvSpPr>
          <p:nvPr/>
        </p:nvSpPr>
        <p:spPr bwMode="auto">
          <a:xfrm>
            <a:off x="0" y="4543425"/>
            <a:ext cx="91440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>
                <a:latin typeface="Arial" charset="0"/>
              </a:rPr>
              <a:t>Department of Computer Science and Information Engineering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>
                <a:latin typeface="Arial" charset="0"/>
              </a:rPr>
              <a:t>National Cheng Kung University, Tainan Taiwan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39738" y="3883025"/>
            <a:ext cx="820896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lang="en-US" altLang="zh-TW" sz="2000" kern="0" dirty="0">
                <a:solidFill>
                  <a:srgbClr val="000099"/>
                </a:solidFill>
                <a:latin typeface="+mj-lt"/>
                <a:ea typeface="+mj-ea"/>
                <a:cs typeface="+mj-cs"/>
              </a:rPr>
              <a:t>Tsung-Wei Huang, Tsung-Yi Ho, and Krishnendu Chakrabarty</a:t>
            </a:r>
          </a:p>
        </p:txBody>
      </p:sp>
      <p:sp>
        <p:nvSpPr>
          <p:cNvPr id="13318" name="Rectangle 17"/>
          <p:cNvSpPr>
            <a:spLocks noChangeArrowheads="1"/>
          </p:cNvSpPr>
          <p:nvPr/>
        </p:nvSpPr>
        <p:spPr bwMode="auto">
          <a:xfrm>
            <a:off x="0" y="5399088"/>
            <a:ext cx="914400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>
                <a:latin typeface="Arial" charset="0"/>
              </a:rPr>
              <a:t>Department of Electrical and Computer Engineering</a:t>
            </a:r>
          </a:p>
          <a:p>
            <a:pPr algn="ctr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None/>
            </a:pPr>
            <a:r>
              <a:rPr lang="en-US" altLang="zh-TW" sz="2000">
                <a:latin typeface="Arial" charset="0"/>
              </a:rPr>
              <a:t>Duke University, Durham, NC</a:t>
            </a:r>
          </a:p>
        </p:txBody>
      </p:sp>
      <p:pic>
        <p:nvPicPr>
          <p:cNvPr id="13319" name="Picture 7" descr="ncku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5729288"/>
            <a:ext cx="900112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2" descr="C:\Users\electron\Desktop\duke 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5915025"/>
            <a:ext cx="1301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>
          <a:xfrm>
            <a:off x="395288" y="0"/>
            <a:ext cx="8424862" cy="838200"/>
          </a:xfrm>
        </p:spPr>
        <p:txBody>
          <a:bodyPr/>
          <a:lstStyle/>
          <a:p>
            <a:r>
              <a:rPr lang="en-US" altLang="zh-TW" smtClean="0"/>
              <a:t>Problem of Broadcast Addressing</a:t>
            </a:r>
            <a:endParaRPr lang="zh-TW" altLang="en-US" smtClean="0"/>
          </a:p>
        </p:txBody>
      </p:sp>
      <p:sp>
        <p:nvSpPr>
          <p:cNvPr id="1945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42321F20-DD6F-4DD6-85B4-1FA02F3826EB}" type="slidenum">
              <a:rPr kumimoji="0" lang="zh-TW" altLang="en-US" sz="1400" smtClean="0"/>
              <a:pPr eaLnBrk="1" hangingPunct="1"/>
              <a:t>10</a:t>
            </a:fld>
            <a:endParaRPr kumimoji="0" lang="en-US" altLang="zh-TW" sz="1400" smtClean="0"/>
          </a:p>
        </p:txBody>
      </p:sp>
      <p:sp>
        <p:nvSpPr>
          <p:cNvPr id="19460" name="內容版面配置區 2"/>
          <p:cNvSpPr>
            <a:spLocks noGrp="1"/>
          </p:cNvSpPr>
          <p:nvPr>
            <p:ph idx="1"/>
          </p:nvPr>
        </p:nvSpPr>
        <p:spPr>
          <a:xfrm>
            <a:off x="317500" y="925513"/>
            <a:ext cx="8070850" cy="1135062"/>
          </a:xfrm>
        </p:spPr>
        <p:txBody>
          <a:bodyPr/>
          <a:lstStyle/>
          <a:p>
            <a:pPr algn="just"/>
            <a:r>
              <a:rPr lang="en-US" altLang="zh-TW" sz="2000" dirty="0" smtClean="0"/>
              <a:t>Additionally shared actuations</a:t>
            </a:r>
          </a:p>
          <a:p>
            <a:pPr lvl="1" algn="just"/>
            <a:r>
              <a:rPr lang="en-US" altLang="zh-TW" sz="1800" dirty="0" smtClean="0"/>
              <a:t>Replacement of don’t care “X” with “1”</a:t>
            </a:r>
          </a:p>
          <a:p>
            <a:pPr lvl="1" algn="just"/>
            <a:r>
              <a:rPr lang="en-US" altLang="zh-TW" sz="1800" dirty="0" smtClean="0"/>
              <a:t>Different addressing results lead to different actuation demands</a:t>
            </a:r>
          </a:p>
          <a:p>
            <a:pPr lvl="1" algn="just"/>
            <a:endParaRPr lang="zh-TW" altLang="en-US" sz="1800" baseline="-25000" dirty="0" smtClean="0"/>
          </a:p>
        </p:txBody>
      </p:sp>
      <p:pic>
        <p:nvPicPr>
          <p:cNvPr id="19461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0" y="1989138"/>
            <a:ext cx="301942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2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b="12349"/>
          <a:stretch>
            <a:fillRect/>
          </a:stretch>
        </p:blipFill>
        <p:spPr bwMode="auto">
          <a:xfrm>
            <a:off x="5867400" y="3933825"/>
            <a:ext cx="3019425" cy="172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3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2420938"/>
            <a:ext cx="2181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4" name="Picture 1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825" y="4365104"/>
            <a:ext cx="2181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5" name="左大括弧 63"/>
          <p:cNvSpPr>
            <a:spLocks/>
          </p:cNvSpPr>
          <p:nvPr/>
        </p:nvSpPr>
        <p:spPr bwMode="auto">
          <a:xfrm>
            <a:off x="2849563" y="2565400"/>
            <a:ext cx="576262" cy="2735263"/>
          </a:xfrm>
          <a:prstGeom prst="leftBrace">
            <a:avLst>
              <a:gd name="adj1" fmla="val 12504"/>
              <a:gd name="adj2" fmla="val 49620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pic>
        <p:nvPicPr>
          <p:cNvPr id="19466" name="Picture 1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63" y="3360738"/>
            <a:ext cx="2181225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7" name="文字方塊 64"/>
          <p:cNvSpPr txBox="1">
            <a:spLocks noChangeArrowheads="1"/>
          </p:cNvSpPr>
          <p:nvPr/>
        </p:nvSpPr>
        <p:spPr bwMode="auto">
          <a:xfrm>
            <a:off x="1909763" y="2957513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Result 1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8" name="文字方塊 65"/>
          <p:cNvSpPr txBox="1">
            <a:spLocks noChangeArrowheads="1"/>
          </p:cNvSpPr>
          <p:nvPr/>
        </p:nvSpPr>
        <p:spPr bwMode="auto">
          <a:xfrm>
            <a:off x="1909763" y="4395788"/>
            <a:ext cx="1223962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 b="1">
                <a:latin typeface="Times New Roman" pitchFamily="18" charset="0"/>
                <a:cs typeface="Times New Roman" pitchFamily="18" charset="0"/>
              </a:rPr>
              <a:t>Result 2</a:t>
            </a:r>
            <a:endParaRPr lang="zh-TW" altLang="en-US" sz="20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圖說文字 12"/>
          <p:cNvSpPr/>
          <p:nvPr/>
        </p:nvSpPr>
        <p:spPr bwMode="auto">
          <a:xfrm>
            <a:off x="179388" y="2349500"/>
            <a:ext cx="2736850" cy="431800"/>
          </a:xfrm>
          <a:prstGeom prst="wedgeRectCallout">
            <a:avLst>
              <a:gd name="adj1" fmla="val 32601"/>
              <a:gd name="adj2" fmla="val 87779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Low actuation demand </a:t>
            </a:r>
            <a:endParaRPr lang="zh-TW" altLang="en-US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4" name="矩形圖說文字 13"/>
          <p:cNvSpPr/>
          <p:nvPr/>
        </p:nvSpPr>
        <p:spPr bwMode="auto">
          <a:xfrm>
            <a:off x="179388" y="4941888"/>
            <a:ext cx="2736850" cy="431800"/>
          </a:xfrm>
          <a:prstGeom prst="wedgeRectCallout">
            <a:avLst>
              <a:gd name="adj1" fmla="val 32137"/>
              <a:gd name="adj2" fmla="val -8733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altLang="zh-TW" sz="1800" dirty="0">
                <a:solidFill>
                  <a:srgbClr val="FF0000"/>
                </a:solidFill>
                <a:ea typeface="新細明體" pitchFamily="18" charset="-120"/>
              </a:rPr>
              <a:t>High actuation demand </a:t>
            </a:r>
            <a:endParaRPr lang="zh-TW" altLang="en-US" sz="180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23850" y="5867400"/>
            <a:ext cx="8569325" cy="40005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Uncareful broadcast addressing may cause excessive electrode actuations</a:t>
            </a:r>
            <a:r>
              <a:rPr lang="zh-TW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nimBg="1"/>
      <p:bldP spid="19467" grpId="0"/>
      <p:bldP spid="19468" grpId="0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2"/>
          <p:cNvSpPr txBox="1">
            <a:spLocks/>
          </p:cNvSpPr>
          <p:nvPr/>
        </p:nvSpPr>
        <p:spPr bwMode="auto">
          <a:xfrm>
            <a:off x="250825" y="4064000"/>
            <a:ext cx="8748713" cy="157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Char char="․"/>
              <a:defRPr/>
            </a:pPr>
            <a:r>
              <a:rPr lang="en-US" altLang="zh-TW" sz="2000" kern="0" dirty="0">
                <a:latin typeface="+mn-lt"/>
                <a:ea typeface="+mn-ea"/>
              </a:rPr>
              <a:t>Faults and Errors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kern="0" dirty="0">
                <a:solidFill>
                  <a:srgbClr val="000099"/>
                </a:solidFill>
                <a:latin typeface="+mn-lt"/>
                <a:ea typeface="+mn-ea"/>
              </a:rPr>
              <a:t>Irreversible charge concentration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kern="0" dirty="0">
                <a:solidFill>
                  <a:srgbClr val="000099"/>
                </a:solidFill>
                <a:latin typeface="+mn-lt"/>
                <a:ea typeface="+mn-ea"/>
              </a:rPr>
              <a:t>Electrode malfunction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kern="0" dirty="0">
                <a:solidFill>
                  <a:srgbClr val="000099"/>
                </a:solidFill>
                <a:latin typeface="+mn-lt"/>
                <a:ea typeface="+mn-ea"/>
              </a:rPr>
              <a:t>Stuck droplet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kern="0" dirty="0">
                <a:solidFill>
                  <a:srgbClr val="000099"/>
                </a:solidFill>
                <a:latin typeface="+mn-lt"/>
                <a:ea typeface="+mn-ea"/>
              </a:rPr>
              <a:t>Erroneous assay outcome</a:t>
            </a:r>
          </a:p>
        </p:txBody>
      </p:sp>
      <p:sp>
        <p:nvSpPr>
          <p:cNvPr id="20483" name="標題 1"/>
          <p:cNvSpPr>
            <a:spLocks noGrp="1"/>
          </p:cNvSpPr>
          <p:nvPr>
            <p:ph type="title"/>
          </p:nvPr>
        </p:nvSpPr>
        <p:spPr>
          <a:xfrm>
            <a:off x="179388" y="0"/>
            <a:ext cx="8785225" cy="838200"/>
          </a:xfrm>
        </p:spPr>
        <p:txBody>
          <a:bodyPr/>
          <a:lstStyle/>
          <a:p>
            <a:r>
              <a:rPr lang="en-US" altLang="zh-TW" sz="2400" smtClean="0"/>
              <a:t>Influence of Excessive Actuations (1/2) – Trapped Charge</a:t>
            </a:r>
            <a:endParaRPr lang="zh-TW" altLang="en-US" sz="2400" smtClean="0"/>
          </a:p>
        </p:txBody>
      </p:sp>
      <p:sp>
        <p:nvSpPr>
          <p:cNvPr id="2048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C60DA7C5-9A76-4BD4-A2F5-30DFF5E676D2}" type="slidenum">
              <a:rPr kumimoji="0" lang="zh-TW" altLang="en-US" sz="1400" smtClean="0"/>
              <a:pPr eaLnBrk="1" hangingPunct="1"/>
              <a:t>11</a:t>
            </a:fld>
            <a:endParaRPr kumimoji="0" lang="en-US" altLang="zh-TW" sz="1400" smtClean="0"/>
          </a:p>
        </p:txBody>
      </p:sp>
      <p:sp>
        <p:nvSpPr>
          <p:cNvPr id="20485" name="內容版面配置區 2"/>
          <p:cNvSpPr>
            <a:spLocks noGrp="1"/>
          </p:cNvSpPr>
          <p:nvPr>
            <p:ph idx="1"/>
          </p:nvPr>
        </p:nvSpPr>
        <p:spPr>
          <a:xfrm>
            <a:off x="250825" y="981075"/>
            <a:ext cx="8748713" cy="1439863"/>
          </a:xfrm>
        </p:spPr>
        <p:txBody>
          <a:bodyPr/>
          <a:lstStyle/>
          <a:p>
            <a:pPr algn="just"/>
            <a:r>
              <a:rPr lang="en-US" altLang="zh-TW" sz="2000" dirty="0" smtClean="0"/>
              <a:t>Trapped-charge problem (TC problem)</a:t>
            </a:r>
          </a:p>
          <a:p>
            <a:pPr lvl="1" algn="just"/>
            <a:r>
              <a:rPr lang="en-US" altLang="zh-TW" sz="1800" dirty="0" smtClean="0"/>
              <a:t>A possibility for each actuation that charge becomes trapped in the insulator</a:t>
            </a:r>
          </a:p>
          <a:p>
            <a:pPr lvl="1" algn="just"/>
            <a:r>
              <a:rPr lang="en-US" altLang="zh-TW" sz="1800" b="1" dirty="0" smtClean="0">
                <a:solidFill>
                  <a:srgbClr val="FF0000"/>
                </a:solidFill>
              </a:rPr>
              <a:t>A high number of actuations </a:t>
            </a:r>
            <a:r>
              <a:rPr lang="en-US" altLang="zh-TW" sz="1800" dirty="0" smtClean="0"/>
              <a:t>substantially intensifies the TC problem</a:t>
            </a:r>
          </a:p>
          <a:p>
            <a:pPr lvl="1" algn="just"/>
            <a:r>
              <a:rPr lang="en-US" altLang="zh-TW" sz="1800" dirty="0" err="1" smtClean="0"/>
              <a:t>Electrowetting</a:t>
            </a:r>
            <a:r>
              <a:rPr lang="en-US" altLang="zh-TW" sz="1800" dirty="0" smtClean="0"/>
              <a:t> force is proportional to (</a:t>
            </a:r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a</a:t>
            </a:r>
            <a:r>
              <a:rPr lang="en-US" altLang="zh-TW" sz="1800" i="1" baseline="-25000" dirty="0" smtClean="0"/>
              <a:t> </a:t>
            </a:r>
            <a:r>
              <a:rPr lang="en-US" altLang="zh-TW" sz="1800" dirty="0" smtClean="0"/>
              <a:t>- </a:t>
            </a:r>
            <a:r>
              <a:rPr lang="en-US" altLang="zh-TW" sz="1800" i="1" dirty="0" err="1" smtClean="0"/>
              <a:t>V</a:t>
            </a:r>
            <a:r>
              <a:rPr lang="en-US" altLang="zh-TW" sz="1800" i="1" baseline="-25000" dirty="0" err="1" smtClean="0"/>
              <a:t>t</a:t>
            </a:r>
            <a:r>
              <a:rPr lang="en-US" altLang="zh-TW" sz="1800" dirty="0" smtClean="0"/>
              <a:t>)</a:t>
            </a:r>
            <a:r>
              <a:rPr lang="en-US" altLang="zh-TW" sz="1800" i="1" baseline="30000" dirty="0" smtClean="0"/>
              <a:t>2</a:t>
            </a:r>
          </a:p>
        </p:txBody>
      </p:sp>
      <p:sp>
        <p:nvSpPr>
          <p:cNvPr id="10" name="向右箭號 9"/>
          <p:cNvSpPr>
            <a:spLocks noChangeArrowheads="1"/>
          </p:cNvSpPr>
          <p:nvPr/>
        </p:nvSpPr>
        <p:spPr bwMode="auto">
          <a:xfrm>
            <a:off x="4716463" y="4691063"/>
            <a:ext cx="6477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5795963" y="4437063"/>
            <a:ext cx="2952750" cy="1046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+mj-lt"/>
              </a:rPr>
              <a:t>System/Chip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+mj-lt"/>
              </a:rPr>
              <a:t>reliability degradation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539750" y="5908675"/>
            <a:ext cx="8208963" cy="400110"/>
          </a:xfrm>
          <a:prstGeom prst="rect">
            <a:avLst/>
          </a:prstGeom>
          <a:noFill/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Resolution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Minimize the number 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actuations of each </a:t>
            </a:r>
            <a:r>
              <a:rPr lang="en-US" altLang="zh-TW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electrode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411760" y="3861048"/>
            <a:ext cx="1512168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2411760" y="3115478"/>
            <a:ext cx="1512168" cy="712068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1760" y="3563010"/>
            <a:ext cx="1512168" cy="2980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19" name="直線單箭頭接點 18"/>
          <p:cNvCxnSpPr>
            <a:endCxn id="18" idx="1"/>
          </p:cNvCxnSpPr>
          <p:nvPr/>
        </p:nvCxnSpPr>
        <p:spPr bwMode="auto">
          <a:xfrm>
            <a:off x="1752600" y="3712029"/>
            <a:ext cx="65916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755576" y="3501008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Insulator</a:t>
            </a:r>
            <a:endParaRPr lang="zh-TW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" name="直線單箭頭接點 20"/>
          <p:cNvCxnSpPr>
            <a:endCxn id="11" idx="1"/>
          </p:cNvCxnSpPr>
          <p:nvPr/>
        </p:nvCxnSpPr>
        <p:spPr bwMode="auto">
          <a:xfrm>
            <a:off x="1744638" y="3965807"/>
            <a:ext cx="667122" cy="325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2" name="文字方塊 21"/>
          <p:cNvSpPr txBox="1"/>
          <p:nvPr/>
        </p:nvSpPr>
        <p:spPr>
          <a:xfrm>
            <a:off x="755576" y="3796530"/>
            <a:ext cx="10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Electrode</a:t>
            </a:r>
            <a:endParaRPr lang="zh-TW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6" name="直線接點 25"/>
          <p:cNvCxnSpPr>
            <a:stCxn id="23" idx="0"/>
          </p:cNvCxnSpPr>
          <p:nvPr/>
        </p:nvCxnSpPr>
        <p:spPr bwMode="auto">
          <a:xfrm flipV="1">
            <a:off x="3167844" y="2371725"/>
            <a:ext cx="0" cy="743753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直線接點 31"/>
          <p:cNvCxnSpPr/>
          <p:nvPr/>
        </p:nvCxnSpPr>
        <p:spPr bwMode="auto">
          <a:xfrm flipV="1">
            <a:off x="4283968" y="2371726"/>
            <a:ext cx="0" cy="3371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8" name="直線接點 37"/>
          <p:cNvCxnSpPr/>
          <p:nvPr/>
        </p:nvCxnSpPr>
        <p:spPr bwMode="auto">
          <a:xfrm>
            <a:off x="3167844" y="2378398"/>
            <a:ext cx="111612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0" name="直線接點 39"/>
          <p:cNvCxnSpPr/>
          <p:nvPr/>
        </p:nvCxnSpPr>
        <p:spPr bwMode="auto">
          <a:xfrm>
            <a:off x="4086169" y="2708920"/>
            <a:ext cx="41382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2" name="直線接點 41"/>
          <p:cNvCxnSpPr/>
          <p:nvPr/>
        </p:nvCxnSpPr>
        <p:spPr bwMode="auto">
          <a:xfrm>
            <a:off x="4148180" y="2826172"/>
            <a:ext cx="26142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直線接點 43"/>
          <p:cNvCxnSpPr/>
          <p:nvPr/>
        </p:nvCxnSpPr>
        <p:spPr bwMode="auto">
          <a:xfrm flipV="1">
            <a:off x="4283968" y="2810772"/>
            <a:ext cx="0" cy="117305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直線接點 46"/>
          <p:cNvCxnSpPr/>
          <p:nvPr/>
        </p:nvCxnSpPr>
        <p:spPr bwMode="auto">
          <a:xfrm>
            <a:off x="3923928" y="3970672"/>
            <a:ext cx="36004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文字方塊 45"/>
          <p:cNvSpPr txBox="1"/>
          <p:nvPr/>
        </p:nvSpPr>
        <p:spPr>
          <a:xfrm>
            <a:off x="4499992" y="2540323"/>
            <a:ext cx="414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V</a:t>
            </a:r>
            <a:r>
              <a:rPr lang="en-US" altLang="zh-TW" sz="2000" baseline="-25000" dirty="0" err="1" smtClean="0">
                <a:solidFill>
                  <a:srgbClr val="FF0000"/>
                </a:solidFill>
              </a:rPr>
              <a:t>a</a:t>
            </a:r>
            <a:endParaRPr lang="zh-TW" alt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52" name="文字方塊 51"/>
          <p:cNvSpPr txBox="1"/>
          <p:nvPr/>
        </p:nvSpPr>
        <p:spPr>
          <a:xfrm>
            <a:off x="2411760" y="3478050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 smtClean="0">
                <a:solidFill>
                  <a:srgbClr val="FF0000"/>
                </a:solidFill>
              </a:rPr>
              <a:t>V</a:t>
            </a:r>
            <a:r>
              <a:rPr lang="en-US" altLang="zh-TW" sz="2000" baseline="-25000" dirty="0" err="1">
                <a:solidFill>
                  <a:srgbClr val="FF0000"/>
                </a:solidFill>
              </a:rPr>
              <a:t>t</a:t>
            </a:r>
            <a:endParaRPr lang="zh-TW" altLang="en-US" sz="2000" baseline="-25000" dirty="0">
              <a:solidFill>
                <a:srgbClr val="FF0000"/>
              </a:solidFill>
            </a:endParaRPr>
          </a:p>
        </p:txBody>
      </p:sp>
      <p:sp>
        <p:nvSpPr>
          <p:cNvPr id="54" name="文字方塊 53"/>
          <p:cNvSpPr txBox="1"/>
          <p:nvPr/>
        </p:nvSpPr>
        <p:spPr>
          <a:xfrm>
            <a:off x="2662553" y="3522494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+ + + +</a:t>
            </a:r>
            <a:endParaRPr lang="zh-TW" altLang="en-US" sz="1600" dirty="0"/>
          </a:p>
        </p:txBody>
      </p:sp>
      <p:sp>
        <p:nvSpPr>
          <p:cNvPr id="12" name="橢圓 11"/>
          <p:cNvSpPr/>
          <p:nvPr/>
        </p:nvSpPr>
        <p:spPr bwMode="auto">
          <a:xfrm>
            <a:off x="2501770" y="2708920"/>
            <a:ext cx="1332148" cy="87809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 bwMode="auto">
          <a:xfrm flipH="1" flipV="1">
            <a:off x="3707905" y="3712030"/>
            <a:ext cx="792087" cy="500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64" name="文字方塊 63"/>
          <p:cNvSpPr txBox="1"/>
          <p:nvPr/>
        </p:nvSpPr>
        <p:spPr>
          <a:xfrm>
            <a:off x="4499992" y="3539606"/>
            <a:ext cx="15768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Trapped charge</a:t>
            </a:r>
            <a:endParaRPr lang="zh-TW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5454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10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000"/>
                            </p:stCondLst>
                            <p:childTnLst>
                              <p:par>
                                <p:cTn id="79" presetID="10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5454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000"/>
                            </p:stCondLst>
                            <p:childTnLst>
                              <p:par>
                                <p:cTn id="91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4500"/>
                            </p:stCondLst>
                            <p:childTnLst>
                              <p:par>
                                <p:cTn id="9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0"/>
                            </p:stCondLst>
                            <p:childTnLst>
                              <p:par>
                                <p:cTn id="103" presetID="10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45454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10" presetClass="entr" presetSubtype="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04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1" grpId="0" animBg="1"/>
      <p:bldP spid="23" grpId="0" animBg="1"/>
      <p:bldP spid="23" grpId="1" animBg="1"/>
      <p:bldP spid="23" grpId="2" animBg="1"/>
      <p:bldP spid="23" grpId="3" animBg="1"/>
      <p:bldP spid="23" grpId="5" animBg="1"/>
      <p:bldP spid="23" grpId="6" animBg="1"/>
      <p:bldP spid="18" grpId="0" animBg="1"/>
      <p:bldP spid="20" grpId="0"/>
      <p:bldP spid="22" grpId="0"/>
      <p:bldP spid="46" grpId="0"/>
      <p:bldP spid="52" grpId="0"/>
      <p:bldP spid="54" grpId="0"/>
      <p:bldP spid="12" grpId="0" animBg="1"/>
      <p:bldP spid="12" grpId="1" animBg="1"/>
      <p:bldP spid="12" grpId="2" animBg="1"/>
      <p:bldP spid="12" grpId="3" animBg="1"/>
      <p:bldP spid="12" grpId="4" animBg="1"/>
      <p:bldP spid="12" grpId="6" animBg="1"/>
      <p:bldP spid="12" grpId="7" animBg="1"/>
      <p:bldP spid="6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BD3B8349-8685-4802-AED9-4C2B080252AE}" type="slidenum">
              <a:rPr kumimoji="0" lang="zh-TW" altLang="en-US" sz="1400" smtClean="0"/>
              <a:pPr eaLnBrk="1" hangingPunct="1"/>
              <a:t>12</a:t>
            </a:fld>
            <a:endParaRPr kumimoji="0" lang="en-US" altLang="zh-TW" sz="1400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369888" y="981075"/>
            <a:ext cx="8353425" cy="4535488"/>
          </a:xfrm>
        </p:spPr>
        <p:txBody>
          <a:bodyPr/>
          <a:lstStyle/>
          <a:p>
            <a:pPr algn="just"/>
            <a:r>
              <a:rPr lang="en-US" altLang="zh-TW" sz="2000" dirty="0" smtClean="0"/>
              <a:t>Residual-charge problem (RC problem)</a:t>
            </a:r>
          </a:p>
          <a:p>
            <a:pPr lvl="1" algn="just"/>
            <a:r>
              <a:rPr lang="en-US" altLang="zh-TW" sz="1800" dirty="0" smtClean="0"/>
              <a:t>A possibility for each actuation that charge accumulates in electrodes</a:t>
            </a:r>
          </a:p>
          <a:p>
            <a:pPr lvl="1" algn="just"/>
            <a:r>
              <a:rPr lang="en-US" altLang="zh-TW" sz="1800" dirty="0" smtClean="0"/>
              <a:t>Excessive actuations may lead to prolonged actuation durations</a:t>
            </a:r>
          </a:p>
          <a:p>
            <a:pPr lvl="1" algn="just"/>
            <a:r>
              <a:rPr lang="en-US" altLang="zh-TW" sz="1800" b="1" dirty="0" smtClean="0">
                <a:solidFill>
                  <a:srgbClr val="FF0000"/>
                </a:solidFill>
              </a:rPr>
              <a:t>Prolonged actuations </a:t>
            </a:r>
            <a:r>
              <a:rPr lang="en-US" altLang="zh-TW" sz="1800" dirty="0" smtClean="0"/>
              <a:t>of electrodes incur the RC problem </a:t>
            </a:r>
          </a:p>
          <a:p>
            <a:pPr lvl="1" algn="just"/>
            <a:endParaRPr lang="en-US" altLang="zh-TW" sz="1800" dirty="0" smtClean="0"/>
          </a:p>
          <a:p>
            <a:pPr lvl="1" algn="just"/>
            <a:endParaRPr lang="en-US" altLang="zh-TW" sz="1800" dirty="0" smtClean="0"/>
          </a:p>
          <a:p>
            <a:pPr lvl="1" algn="just"/>
            <a:endParaRPr lang="en-US" altLang="zh-TW" sz="1800" dirty="0" smtClean="0"/>
          </a:p>
          <a:p>
            <a:pPr algn="just">
              <a:buFont typeface="標楷體" pitchFamily="65" charset="-120"/>
              <a:buNone/>
            </a:pPr>
            <a:endParaRPr lang="en-US" altLang="zh-TW" dirty="0" smtClean="0"/>
          </a:p>
          <a:p>
            <a:pPr algn="just"/>
            <a:endParaRPr lang="en-US" altLang="zh-TW" sz="2000" dirty="0" smtClean="0"/>
          </a:p>
          <a:p>
            <a:pPr algn="just"/>
            <a:r>
              <a:rPr lang="en-US" altLang="zh-TW" sz="2000" dirty="0" smtClean="0"/>
              <a:t>Faults and errors</a:t>
            </a:r>
            <a:endParaRPr lang="en-US" altLang="zh-TW" dirty="0" smtClean="0"/>
          </a:p>
          <a:p>
            <a:pPr lvl="1" algn="just"/>
            <a:r>
              <a:rPr lang="en-US" altLang="zh-TW" sz="1800" dirty="0" smtClean="0"/>
              <a:t>Ambiguous droplet movements</a:t>
            </a:r>
          </a:p>
          <a:p>
            <a:pPr lvl="1" algn="just"/>
            <a:r>
              <a:rPr lang="en-US" altLang="zh-TW" sz="1800" dirty="0" smtClean="0"/>
              <a:t>Unstable droplet controls</a:t>
            </a:r>
          </a:p>
          <a:p>
            <a:pPr lvl="1" algn="just"/>
            <a:r>
              <a:rPr lang="en-US" altLang="zh-TW" sz="1800" dirty="0" smtClean="0"/>
              <a:t>Undesirable splitting</a:t>
            </a:r>
          </a:p>
          <a:p>
            <a:pPr lvl="1" algn="just"/>
            <a:r>
              <a:rPr lang="en-US" altLang="zh-TW" sz="1800" dirty="0" smtClean="0"/>
              <a:t>Erroneous assay outcome</a:t>
            </a:r>
          </a:p>
        </p:txBody>
      </p:sp>
      <p:sp>
        <p:nvSpPr>
          <p:cNvPr id="21509" name="標題 1"/>
          <p:cNvSpPr>
            <a:spLocks noGrp="1"/>
          </p:cNvSpPr>
          <p:nvPr>
            <p:ph type="title"/>
          </p:nvPr>
        </p:nvSpPr>
        <p:spPr>
          <a:xfrm>
            <a:off x="179388" y="0"/>
            <a:ext cx="8785225" cy="838200"/>
          </a:xfrm>
        </p:spPr>
        <p:txBody>
          <a:bodyPr/>
          <a:lstStyle/>
          <a:p>
            <a:r>
              <a:rPr lang="en-US" altLang="zh-TW" sz="2400" smtClean="0"/>
              <a:t>Influence of Excessive Actuations (2/2) – Residual Charge</a:t>
            </a:r>
            <a:endParaRPr lang="zh-TW" altLang="en-US" sz="2400" smtClean="0"/>
          </a:p>
        </p:txBody>
      </p:sp>
      <p:sp>
        <p:nvSpPr>
          <p:cNvPr id="6" name="向右箭號 5"/>
          <p:cNvSpPr>
            <a:spLocks noChangeArrowheads="1"/>
          </p:cNvSpPr>
          <p:nvPr/>
        </p:nvSpPr>
        <p:spPr bwMode="auto">
          <a:xfrm>
            <a:off x="4716463" y="4508500"/>
            <a:ext cx="647700" cy="431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5795963" y="4254500"/>
            <a:ext cx="2952750" cy="1046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/>
          <a:lstStyle/>
          <a:p>
            <a:pPr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+mj-lt"/>
              </a:rPr>
              <a:t>System/Chip </a:t>
            </a:r>
          </a:p>
          <a:p>
            <a:pPr>
              <a:lnSpc>
                <a:spcPct val="150000"/>
              </a:lnSpc>
              <a:defRPr/>
            </a:pPr>
            <a:r>
              <a:rPr lang="en-US" altLang="zh-TW" sz="2000" b="1" dirty="0">
                <a:solidFill>
                  <a:schemeClr val="tx1"/>
                </a:solidFill>
                <a:latin typeface="+mj-lt"/>
              </a:rPr>
              <a:t>reliability degradation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225425" y="5981700"/>
            <a:ext cx="8642350" cy="400050"/>
          </a:xfrm>
          <a:prstGeom prst="rect">
            <a:avLst/>
          </a:prstGeom>
          <a:noFill/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Resolution</a:t>
            </a: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Lengthen the grounding time after a long actuation duration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2195736" y="3587012"/>
            <a:ext cx="1512168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3860304" y="3370250"/>
            <a:ext cx="151216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860304" y="3586274"/>
            <a:ext cx="1512168" cy="21602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3" name="橢圓 2"/>
          <p:cNvSpPr/>
          <p:nvPr/>
        </p:nvSpPr>
        <p:spPr bwMode="auto">
          <a:xfrm>
            <a:off x="1799692" y="2622916"/>
            <a:ext cx="2340260" cy="878092"/>
          </a:xfrm>
          <a:prstGeom prst="ellips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1511660" y="3061962"/>
            <a:ext cx="28803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3" name="文字方塊 12"/>
          <p:cNvSpPr txBox="1"/>
          <p:nvPr/>
        </p:nvSpPr>
        <p:spPr>
          <a:xfrm>
            <a:off x="691627" y="2892685"/>
            <a:ext cx="845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D</a:t>
            </a:r>
            <a:r>
              <a:rPr lang="en-US" altLang="zh-TW" sz="1600" dirty="0" smtClean="0"/>
              <a:t>roplet</a:t>
            </a:r>
            <a:endParaRPr lang="zh-TW" altLang="en-US" sz="1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490796" y="3463452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- - - -</a:t>
            </a:r>
            <a:endParaRPr lang="zh-TW" altLang="en-US" dirty="0"/>
          </a:p>
        </p:txBody>
      </p:sp>
      <p:cxnSp>
        <p:nvCxnSpPr>
          <p:cNvPr id="19" name="直線單箭頭接點 18"/>
          <p:cNvCxnSpPr/>
          <p:nvPr/>
        </p:nvCxnSpPr>
        <p:spPr bwMode="auto">
          <a:xfrm>
            <a:off x="1763688" y="3695024"/>
            <a:ext cx="72008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20" name="文字方塊 19"/>
          <p:cNvSpPr txBox="1"/>
          <p:nvPr/>
        </p:nvSpPr>
        <p:spPr>
          <a:xfrm>
            <a:off x="155491" y="3523434"/>
            <a:ext cx="16081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Residual charge</a:t>
            </a:r>
            <a:endParaRPr lang="zh-TW" altLang="en-US" sz="1600" dirty="0"/>
          </a:p>
        </p:txBody>
      </p:sp>
      <p:sp>
        <p:nvSpPr>
          <p:cNvPr id="16" name="左-右雙向箭號 15"/>
          <p:cNvSpPr/>
          <p:nvPr/>
        </p:nvSpPr>
        <p:spPr bwMode="auto">
          <a:xfrm>
            <a:off x="3707904" y="2892685"/>
            <a:ext cx="720080" cy="338554"/>
          </a:xfrm>
          <a:prstGeom prst="left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3970675" y="251762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zh-TW" alt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445868" y="2643504"/>
            <a:ext cx="24224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Unexpected movement</a:t>
            </a:r>
          </a:p>
          <a:p>
            <a:r>
              <a:rPr lang="en-US" altLang="zh-TW" sz="1800" b="1" dirty="0" smtClean="0">
                <a:latin typeface="Times New Roman" pitchFamily="18" charset="0"/>
                <a:cs typeface="Times New Roman" pitchFamily="18" charset="0"/>
              </a:rPr>
              <a:t>(e.g., split or stuck)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195736" y="3370988"/>
            <a:ext cx="1512168" cy="21602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1" i="0" u="none" strike="noStrike" normalizeH="0" baseline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Tahoma" pitchFamily="34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7" presetClass="emph" presetSubtype="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7" presetClass="emph" presetSubtype="0" fill="remove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27" presetClass="emph" presetSubtype="0" fill="remove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6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0" grpId="2" animBg="1"/>
      <p:bldP spid="10" grpId="3" animBg="1"/>
      <p:bldP spid="12" grpId="0" animBg="1"/>
      <p:bldP spid="14" grpId="0"/>
      <p:bldP spid="20" grpId="0"/>
      <p:bldP spid="16" grpId="0" animBg="1"/>
      <p:bldP spid="17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 bwMode="auto">
          <a:xfrm>
            <a:off x="5835875" y="2507173"/>
            <a:ext cx="1099689" cy="659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7319962" y="2481263"/>
            <a:ext cx="1099689" cy="6597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463749" y="3140969"/>
            <a:ext cx="3892227" cy="3388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3896433" y="3100898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000" b="1" i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TW" altLang="en-US" sz="20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463748" y="2481263"/>
            <a:ext cx="3892227" cy="659705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253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A160B244-F17A-4A7C-88B9-31977F7639BA}" type="slidenum">
              <a:rPr kumimoji="0" lang="zh-TW" altLang="en-US" sz="1400" smtClean="0"/>
              <a:pPr eaLnBrk="1" hangingPunct="1"/>
              <a:t>13</a:t>
            </a:fld>
            <a:endParaRPr kumimoji="0" lang="en-US" altLang="zh-TW" sz="140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239638"/>
              </p:ext>
            </p:extLst>
          </p:nvPr>
        </p:nvGraphicFramePr>
        <p:xfrm>
          <a:off x="912813" y="2433638"/>
          <a:ext cx="2957510" cy="1097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751"/>
                <a:gridCol w="295751"/>
                <a:gridCol w="295751"/>
                <a:gridCol w="295751"/>
                <a:gridCol w="295751"/>
                <a:gridCol w="295751"/>
                <a:gridCol w="295751"/>
                <a:gridCol w="295751"/>
                <a:gridCol w="295751"/>
                <a:gridCol w="295751"/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618943840"/>
              </p:ext>
            </p:extLst>
          </p:nvPr>
        </p:nvGraphicFramePr>
        <p:xfrm>
          <a:off x="5495925" y="2420888"/>
          <a:ext cx="2957510" cy="1097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751"/>
                <a:gridCol w="295751"/>
                <a:gridCol w="295751"/>
                <a:gridCol w="295751"/>
                <a:gridCol w="295751"/>
                <a:gridCol w="295751"/>
                <a:gridCol w="295751"/>
                <a:gridCol w="295751"/>
                <a:gridCol w="295751"/>
                <a:gridCol w="295751"/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9" marR="9145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向右箭號 7"/>
          <p:cNvSpPr/>
          <p:nvPr/>
        </p:nvSpPr>
        <p:spPr>
          <a:xfrm>
            <a:off x="5608638" y="3513138"/>
            <a:ext cx="2838450" cy="4603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/>
          </a:p>
        </p:txBody>
      </p:sp>
      <p:sp>
        <p:nvSpPr>
          <p:cNvPr id="22625" name="文字方塊 8"/>
          <p:cNvSpPr txBox="1">
            <a:spLocks noChangeArrowheads="1"/>
          </p:cNvSpPr>
          <p:nvPr/>
        </p:nvSpPr>
        <p:spPr bwMode="auto">
          <a:xfrm>
            <a:off x="5629275" y="2039938"/>
            <a:ext cx="2951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RC problem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 rot="5400000">
            <a:off x="7061994" y="2223294"/>
            <a:ext cx="71438" cy="4445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9963" y="2409825"/>
            <a:ext cx="492125" cy="8255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向右箭號 11"/>
          <p:cNvSpPr/>
          <p:nvPr/>
        </p:nvSpPr>
        <p:spPr>
          <a:xfrm>
            <a:off x="1025525" y="3513138"/>
            <a:ext cx="2741613" cy="46037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911225" y="4356100"/>
          <a:ext cx="3517904" cy="1097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608"/>
                <a:gridCol w="270608"/>
                <a:gridCol w="270608"/>
                <a:gridCol w="270608"/>
                <a:gridCol w="270608"/>
                <a:gridCol w="270608"/>
                <a:gridCol w="270608"/>
                <a:gridCol w="270608"/>
                <a:gridCol w="270608"/>
                <a:gridCol w="270608"/>
                <a:gridCol w="270608"/>
                <a:gridCol w="270608"/>
                <a:gridCol w="270608"/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9"/>
                    </a:solidFill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29" marR="9142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99"/>
                    </a:solidFill>
                  </a:tcPr>
                </a:tc>
              </a:tr>
            </a:tbl>
          </a:graphicData>
        </a:graphic>
      </p:graphicFrame>
      <p:sp>
        <p:nvSpPr>
          <p:cNvPr id="22669" name="文字方塊 13"/>
          <p:cNvSpPr txBox="1">
            <a:spLocks noChangeArrowheads="1"/>
          </p:cNvSpPr>
          <p:nvPr/>
        </p:nvSpPr>
        <p:spPr bwMode="auto">
          <a:xfrm>
            <a:off x="1692275" y="3954463"/>
            <a:ext cx="29479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3 GV insertions</a:t>
            </a:r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線單箭頭接點 14"/>
          <p:cNvCxnSpPr>
            <a:stCxn id="22669" idx="2"/>
          </p:cNvCxnSpPr>
          <p:nvPr/>
        </p:nvCxnSpPr>
        <p:spPr>
          <a:xfrm rot="5400000">
            <a:off x="2934494" y="4201319"/>
            <a:ext cx="139700" cy="32226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>
            <a:stCxn id="22669" idx="2"/>
          </p:cNvCxnSpPr>
          <p:nvPr/>
        </p:nvCxnSpPr>
        <p:spPr>
          <a:xfrm rot="16200000" flipH="1">
            <a:off x="3438525" y="4019550"/>
            <a:ext cx="139700" cy="6858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向右箭號 16"/>
          <p:cNvSpPr/>
          <p:nvPr/>
        </p:nvSpPr>
        <p:spPr>
          <a:xfrm>
            <a:off x="1028700" y="5499100"/>
            <a:ext cx="3306763" cy="4603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/>
          </a:p>
        </p:txBody>
      </p:sp>
      <p:sp>
        <p:nvSpPr>
          <p:cNvPr id="22674" name="文字方塊 20"/>
          <p:cNvSpPr txBox="1">
            <a:spLocks noChangeArrowheads="1"/>
          </p:cNvSpPr>
          <p:nvPr/>
        </p:nvSpPr>
        <p:spPr bwMode="auto">
          <a:xfrm>
            <a:off x="468313" y="3629025"/>
            <a:ext cx="3611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(a) Sequence matrix (10 time steps)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431800" y="2411413"/>
          <a:ext cx="450850" cy="1097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850"/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88" marR="91288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88" marR="91288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e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288" marR="91288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/>
        </p:nvGraphicFramePr>
        <p:xfrm>
          <a:off x="323850" y="4325938"/>
          <a:ext cx="676275" cy="1097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275"/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349" marR="9134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349" marR="9134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349" marR="9134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06029840"/>
              </p:ext>
            </p:extLst>
          </p:nvPr>
        </p:nvGraphicFramePr>
        <p:xfrm>
          <a:off x="4910138" y="2393950"/>
          <a:ext cx="676275" cy="10972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275"/>
              </a:tblGrid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349" marR="9134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349" marR="9134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6565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349" marR="91349" marT="45707" marB="45707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2691" name="文字方塊 25"/>
          <p:cNvSpPr txBox="1">
            <a:spLocks noChangeArrowheads="1"/>
          </p:cNvSpPr>
          <p:nvPr/>
        </p:nvSpPr>
        <p:spPr bwMode="auto">
          <a:xfrm>
            <a:off x="5126038" y="3629025"/>
            <a:ext cx="33543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(b) </a:t>
            </a:r>
            <a:r>
              <a:rPr lang="en-US" altLang="zh-TW" sz="1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TW" sz="1800" b="1" dirty="0">
                <a:latin typeface="Times New Roman" pitchFamily="18" charset="0"/>
                <a:cs typeface="Times New Roman" pitchFamily="18" charset="0"/>
              </a:rPr>
              <a:t>(4) = 2</a:t>
            </a:r>
            <a:endParaRPr lang="zh-TW" altLang="en-US" sz="1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92" name="文字方塊 26"/>
          <p:cNvSpPr txBox="1">
            <a:spLocks noChangeArrowheads="1"/>
          </p:cNvSpPr>
          <p:nvPr/>
        </p:nvSpPr>
        <p:spPr bwMode="auto">
          <a:xfrm>
            <a:off x="468313" y="5589588"/>
            <a:ext cx="38052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(c) 2 pins (13 time steps)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694" name="標題 1"/>
          <p:cNvSpPr>
            <a:spLocks noGrp="1"/>
          </p:cNvSpPr>
          <p:nvPr>
            <p:ph type="title"/>
          </p:nvPr>
        </p:nvSpPr>
        <p:spPr>
          <a:xfrm>
            <a:off x="250825" y="0"/>
            <a:ext cx="8642350" cy="838200"/>
          </a:xfrm>
        </p:spPr>
        <p:txBody>
          <a:bodyPr/>
          <a:lstStyle/>
          <a:p>
            <a:r>
              <a:rPr lang="en-US" altLang="zh-TW" sz="2600" smtClean="0"/>
              <a:t>Avoidance of RC Problem by Grounding Vectors (GV)</a:t>
            </a:r>
            <a:endParaRPr lang="zh-TW" altLang="en-US" sz="2600" smtClean="0"/>
          </a:p>
        </p:txBody>
      </p:sp>
      <p:sp>
        <p:nvSpPr>
          <p:cNvPr id="22695" name="內容版面配置區 2"/>
          <p:cNvSpPr>
            <a:spLocks noGrp="1"/>
          </p:cNvSpPr>
          <p:nvPr>
            <p:ph idx="1"/>
          </p:nvPr>
        </p:nvSpPr>
        <p:spPr>
          <a:xfrm>
            <a:off x="395288" y="908050"/>
            <a:ext cx="8353425" cy="1008063"/>
          </a:xfrm>
        </p:spPr>
        <p:txBody>
          <a:bodyPr/>
          <a:lstStyle/>
          <a:p>
            <a:pPr algn="just"/>
            <a:r>
              <a:rPr lang="en-US" altLang="zh-TW" sz="2000" dirty="0" smtClean="0"/>
              <a:t>Grounding vectors (GVs)</a:t>
            </a:r>
          </a:p>
          <a:p>
            <a:pPr lvl="1" algn="just"/>
            <a:r>
              <a:rPr lang="en-US" altLang="zh-TW" sz="1800" dirty="0" smtClean="0"/>
              <a:t>A control signal grounding all electrodes by additional one time step</a:t>
            </a:r>
          </a:p>
          <a:p>
            <a:pPr lvl="1" algn="just"/>
            <a:r>
              <a:rPr lang="en-US" altLang="zh-TW" sz="1800" dirty="0" smtClean="0"/>
              <a:t>GV function </a:t>
            </a:r>
            <a:r>
              <a:rPr lang="en-US" altLang="zh-TW" sz="1800" i="1" dirty="0" smtClean="0"/>
              <a:t>f</a:t>
            </a:r>
            <a:r>
              <a:rPr lang="en-US" altLang="zh-TW" sz="1800" dirty="0" smtClean="0"/>
              <a:t>(</a:t>
            </a:r>
            <a:r>
              <a:rPr lang="en-US" altLang="zh-TW" sz="1800" i="1" dirty="0" smtClean="0"/>
              <a:t>r</a:t>
            </a:r>
            <a:r>
              <a:rPr lang="en-US" altLang="zh-TW" sz="1800" dirty="0" smtClean="0"/>
              <a:t>): every maximally </a:t>
            </a:r>
            <a:r>
              <a:rPr lang="en-US" altLang="zh-TW" sz="1800" i="1" dirty="0" smtClean="0"/>
              <a:t>“r</a:t>
            </a:r>
            <a:r>
              <a:rPr lang="en-US" altLang="zh-TW" sz="1800" dirty="0" smtClean="0"/>
              <a:t>” actuations should be followed by at least “</a:t>
            </a:r>
            <a:r>
              <a:rPr lang="en-US" altLang="zh-TW" sz="1800" i="1" dirty="0" smtClean="0"/>
              <a:t>f</a:t>
            </a:r>
            <a:r>
              <a:rPr lang="en-US" altLang="zh-TW" sz="1800" dirty="0" smtClean="0"/>
              <a:t>(</a:t>
            </a:r>
            <a:r>
              <a:rPr lang="en-US" altLang="zh-TW" sz="1800" i="1" dirty="0" smtClean="0"/>
              <a:t>r</a:t>
            </a:r>
            <a:r>
              <a:rPr lang="en-US" altLang="zh-TW" sz="1800" dirty="0" smtClean="0"/>
              <a:t>)” grounding time steps</a:t>
            </a:r>
            <a:endParaRPr lang="en-US" altLang="zh-TW" sz="1800" i="1" dirty="0" smtClean="0"/>
          </a:p>
        </p:txBody>
      </p:sp>
      <p:sp>
        <p:nvSpPr>
          <p:cNvPr id="22697" name="文字方塊 13"/>
          <p:cNvSpPr txBox="1">
            <a:spLocks noChangeArrowheads="1"/>
          </p:cNvSpPr>
          <p:nvPr/>
        </p:nvSpPr>
        <p:spPr bwMode="auto">
          <a:xfrm>
            <a:off x="5602288" y="4013200"/>
            <a:ext cx="2947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No GV insertion</a:t>
            </a:r>
            <a:endParaRPr lang="zh-TW" altLang="en-US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09964" y="2564904"/>
            <a:ext cx="3978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TW" sz="2000" b="1" i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TW" altLang="en-US" sz="2000" b="1" i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向右箭號 3"/>
          <p:cNvSpPr/>
          <p:nvPr/>
        </p:nvSpPr>
        <p:spPr bwMode="auto">
          <a:xfrm>
            <a:off x="4572000" y="2965013"/>
            <a:ext cx="288032" cy="345371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aphicFrame>
        <p:nvGraphicFramePr>
          <p:cNvPr id="31" name="表格 30"/>
          <p:cNvGraphicFramePr>
            <a:graphicFrameLocks noGrp="1"/>
          </p:cNvGraphicFramePr>
          <p:nvPr/>
        </p:nvGraphicFramePr>
        <p:xfrm>
          <a:off x="5489253" y="4357489"/>
          <a:ext cx="299112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9112"/>
                <a:gridCol w="299112"/>
                <a:gridCol w="299112"/>
                <a:gridCol w="299112"/>
                <a:gridCol w="299112"/>
                <a:gridCol w="299112"/>
                <a:gridCol w="299112"/>
                <a:gridCol w="299112"/>
                <a:gridCol w="299112"/>
                <a:gridCol w="299112"/>
              </a:tblGrid>
              <a:tr h="2092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2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09219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 smtClean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4" name="向右箭號 33"/>
          <p:cNvSpPr/>
          <p:nvPr/>
        </p:nvSpPr>
        <p:spPr>
          <a:xfrm>
            <a:off x="5611491" y="5490964"/>
            <a:ext cx="3063875" cy="4603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 sz="2000"/>
          </a:p>
        </p:txBody>
      </p: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4909816" y="4317802"/>
          <a:ext cx="676945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6945"/>
              </a:tblGrid>
              <a:tr h="2092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2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921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i="1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p</a:t>
                      </a:r>
                      <a:r>
                        <a:rPr lang="en-US" altLang="zh-TW" sz="1800" b="1" i="1" baseline="-2500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TW" altLang="en-US" sz="1800" b="1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6" name="文字方塊 27"/>
          <p:cNvSpPr txBox="1">
            <a:spLocks noChangeArrowheads="1"/>
          </p:cNvSpPr>
          <p:nvPr/>
        </p:nvSpPr>
        <p:spPr bwMode="auto">
          <a:xfrm>
            <a:off x="5125716" y="5581452"/>
            <a:ext cx="383857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b="1">
                <a:latin typeface="Times New Roman" pitchFamily="18" charset="0"/>
                <a:cs typeface="Times New Roman" pitchFamily="18" charset="0"/>
              </a:rPr>
              <a:t>(d) 2 pins (10 time steps)</a:t>
            </a:r>
            <a:endParaRPr lang="zh-TW" altLang="en-US" sz="18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323528" y="6003727"/>
            <a:ext cx="8496300" cy="369887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1800" dirty="0">
                <a:latin typeface="+mn-lt"/>
                <a:cs typeface="Times New Roman" pitchFamily="18" charset="0"/>
              </a:rPr>
              <a:t>Solution of (d) is more desirable (less impact on assay time-to-response)</a:t>
            </a:r>
            <a:endParaRPr lang="zh-TW" altLang="en-US" sz="1800" dirty="0"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2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22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6" grpId="0" animBg="1"/>
      <p:bldP spid="27" grpId="0"/>
      <p:bldP spid="2" grpId="0" animBg="1"/>
      <p:bldP spid="8" grpId="0" animBg="1"/>
      <p:bldP spid="22625" grpId="0"/>
      <p:bldP spid="22669" grpId="0"/>
      <p:bldP spid="17" grpId="0" animBg="1"/>
      <p:bldP spid="22691" grpId="0"/>
      <p:bldP spid="22692" grpId="0"/>
      <p:bldP spid="22697" grpId="0"/>
      <p:bldP spid="3" grpId="0"/>
      <p:bldP spid="4" grpId="0" animBg="1"/>
      <p:bldP spid="34" grpId="0" animBg="1"/>
      <p:bldP spid="36" grpId="0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2555776" y="3717032"/>
            <a:ext cx="2051943" cy="720080"/>
          </a:xfrm>
          <a:prstGeom prst="rect">
            <a:avLst/>
          </a:prstGeom>
          <a:solidFill>
            <a:srgbClr val="05E6E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355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D5CD15B8-F945-4730-86A4-E3A237FBAF8D}" type="slidenum">
              <a:rPr kumimoji="0" lang="zh-TW" altLang="en-US" sz="1400" smtClean="0"/>
              <a:pPr eaLnBrk="1" hangingPunct="1"/>
              <a:t>14</a:t>
            </a:fld>
            <a:endParaRPr kumimoji="0" lang="en-US" altLang="zh-TW" sz="1400" smtClean="0"/>
          </a:p>
        </p:txBody>
      </p:sp>
      <p:sp>
        <p:nvSpPr>
          <p:cNvPr id="23555" name="標題 1"/>
          <p:cNvSpPr>
            <a:spLocks noGrp="1"/>
          </p:cNvSpPr>
          <p:nvPr>
            <p:ph type="title"/>
          </p:nvPr>
        </p:nvSpPr>
        <p:spPr>
          <a:xfrm>
            <a:off x="250825" y="0"/>
            <a:ext cx="8642350" cy="838200"/>
          </a:xfrm>
        </p:spPr>
        <p:txBody>
          <a:bodyPr/>
          <a:lstStyle/>
          <a:p>
            <a:r>
              <a:rPr lang="en-US" altLang="zh-TW" sz="2600" smtClean="0"/>
              <a:t>Preservation of Critical Operations</a:t>
            </a:r>
            <a:endParaRPr lang="zh-TW" altLang="en-US" sz="2600" smtClean="0"/>
          </a:p>
        </p:txBody>
      </p:sp>
      <p:sp>
        <p:nvSpPr>
          <p:cNvPr id="23556" name="內容版面配置區 2"/>
          <p:cNvSpPr>
            <a:spLocks noGrp="1"/>
          </p:cNvSpPr>
          <p:nvPr>
            <p:ph idx="1"/>
          </p:nvPr>
        </p:nvSpPr>
        <p:spPr>
          <a:xfrm>
            <a:off x="395288" y="979488"/>
            <a:ext cx="8353425" cy="2017712"/>
          </a:xfrm>
        </p:spPr>
        <p:txBody>
          <a:bodyPr/>
          <a:lstStyle/>
          <a:p>
            <a:pPr algn="just"/>
            <a:r>
              <a:rPr lang="en-US" altLang="zh-TW" sz="2000" dirty="0" smtClean="0"/>
              <a:t>Critical operations</a:t>
            </a:r>
          </a:p>
          <a:p>
            <a:pPr lvl="1" algn="just"/>
            <a:r>
              <a:rPr lang="en-US" altLang="zh-TW" sz="1800" dirty="0" smtClean="0"/>
              <a:t>Operations that require precise timing control</a:t>
            </a:r>
          </a:p>
          <a:p>
            <a:pPr lvl="1" algn="just"/>
            <a:r>
              <a:rPr lang="en-US" altLang="zh-TW" sz="1800" dirty="0" smtClean="0"/>
              <a:t>Operations that are highly-sensitive to timing condition</a:t>
            </a:r>
          </a:p>
          <a:p>
            <a:pPr lvl="1" algn="just"/>
            <a:r>
              <a:rPr lang="en-US" altLang="zh-TW" sz="1800" dirty="0" smtClean="0"/>
              <a:t>Operations that have been associated a specific/certain number of time steps for reliable execution</a:t>
            </a:r>
          </a:p>
          <a:p>
            <a:pPr lvl="1" algn="just"/>
            <a:r>
              <a:rPr lang="en-US" altLang="zh-TW" sz="1800" dirty="0" smtClean="0"/>
              <a:t>E.g., incubation</a:t>
            </a:r>
            <a:r>
              <a:rPr lang="en-US" altLang="zh-TW" sz="1800" dirty="0" smtClean="0">
                <a:solidFill>
                  <a:schemeClr val="tx1"/>
                </a:solidFill>
              </a:rPr>
              <a:t>*</a:t>
            </a:r>
            <a:r>
              <a:rPr lang="en-US" altLang="zh-TW" sz="1800" dirty="0" smtClean="0"/>
              <a:t>, PCR looping, and dispensing</a:t>
            </a:r>
          </a:p>
        </p:txBody>
      </p:sp>
      <p:sp>
        <p:nvSpPr>
          <p:cNvPr id="23558" name="左大括弧 63"/>
          <p:cNvSpPr>
            <a:spLocks/>
          </p:cNvSpPr>
          <p:nvPr/>
        </p:nvSpPr>
        <p:spPr bwMode="auto">
          <a:xfrm>
            <a:off x="1835150" y="3344863"/>
            <a:ext cx="215900" cy="1511300"/>
          </a:xfrm>
          <a:prstGeom prst="leftBrace">
            <a:avLst>
              <a:gd name="adj1" fmla="val 12509"/>
              <a:gd name="adj2" fmla="val 49620"/>
            </a:avLst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3559" name="文字方塊 64"/>
          <p:cNvSpPr txBox="1">
            <a:spLocks noChangeArrowheads="1"/>
          </p:cNvSpPr>
          <p:nvPr/>
        </p:nvSpPr>
        <p:spPr bwMode="auto">
          <a:xfrm>
            <a:off x="107950" y="3879850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/>
            <a:r>
              <a:rPr lang="en-US" altLang="zh-TW" sz="2000" b="1" dirty="0">
                <a:latin typeface="Times New Roman" pitchFamily="18" charset="0"/>
                <a:cs typeface="Times New Roman" pitchFamily="18" charset="0"/>
              </a:rPr>
              <a:t>Incubation*</a:t>
            </a:r>
            <a:endParaRPr lang="zh-TW" alt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60" name="Rectangle 3"/>
          <p:cNvSpPr txBox="1">
            <a:spLocks noChangeArrowheads="1"/>
          </p:cNvSpPr>
          <p:nvPr/>
        </p:nvSpPr>
        <p:spPr bwMode="auto">
          <a:xfrm>
            <a:off x="250825" y="5949950"/>
            <a:ext cx="871378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en-US" altLang="zh-TW" sz="1800" dirty="0" smtClean="0">
                <a:cs typeface="Tahoma" pitchFamily="34" charset="0"/>
              </a:rPr>
              <a:t>*</a:t>
            </a:r>
            <a:r>
              <a:rPr lang="en-US" altLang="zh-TW" sz="1800" dirty="0" smtClean="0"/>
              <a:t>R</a:t>
            </a:r>
            <a:r>
              <a:rPr lang="en-US" altLang="zh-TW" sz="1800" dirty="0"/>
              <a:t>. </a:t>
            </a:r>
            <a:r>
              <a:rPr lang="en-US" altLang="zh-TW" sz="1800" dirty="0" err="1" smtClean="0"/>
              <a:t>Sista</a:t>
            </a:r>
            <a:r>
              <a:rPr lang="en-US" altLang="zh-TW" sz="1800" dirty="0" smtClean="0"/>
              <a:t> et al., </a:t>
            </a:r>
            <a:r>
              <a:rPr lang="en-US" altLang="zh-TW" sz="1800" dirty="0"/>
              <a:t>LOC’08</a:t>
            </a:r>
            <a:endParaRPr lang="en-US" altLang="zh-TW" sz="1800" dirty="0">
              <a:cs typeface="Tahoma" pitchFamily="34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539750" y="5229225"/>
            <a:ext cx="8208963" cy="400050"/>
          </a:xfrm>
          <a:prstGeom prst="rect">
            <a:avLst/>
          </a:prstGeom>
          <a:noFill/>
          <a:ln w="28575">
            <a:solidFill>
              <a:srgbClr val="000099"/>
            </a:solidFill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TW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Grounding vectors (GVs) cannot be inserted within critical operations</a:t>
            </a:r>
            <a:endParaRPr lang="zh-TW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2123728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2627784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3131840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3635896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4139952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4644008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2282874" y="3114030"/>
            <a:ext cx="1521835" cy="400110"/>
            <a:chOff x="2282874" y="3114030"/>
            <a:chExt cx="1521835" cy="400110"/>
          </a:xfrm>
        </p:grpSpPr>
        <p:sp>
          <p:nvSpPr>
            <p:cNvPr id="24" name="菱形 23"/>
            <p:cNvSpPr/>
            <p:nvPr/>
          </p:nvSpPr>
          <p:spPr bwMode="auto">
            <a:xfrm>
              <a:off x="2282874" y="3208412"/>
              <a:ext cx="272902" cy="272902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2627784" y="3114030"/>
              <a:ext cx="11769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A</a:t>
              </a:r>
              <a:r>
                <a:rPr lang="en-US" altLang="zh-TW" sz="2000" dirty="0" smtClean="0"/>
                <a:t>ntibody</a:t>
              </a:r>
              <a:endParaRPr lang="zh-TW" altLang="en-US" sz="2000" dirty="0"/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203848" y="3834540"/>
            <a:ext cx="720080" cy="504056"/>
            <a:chOff x="3203848" y="3834540"/>
            <a:chExt cx="720080" cy="504056"/>
          </a:xfrm>
        </p:grpSpPr>
        <p:sp>
          <p:nvSpPr>
            <p:cNvPr id="3" name="橢圓 2"/>
            <p:cNvSpPr/>
            <p:nvPr/>
          </p:nvSpPr>
          <p:spPr bwMode="auto">
            <a:xfrm>
              <a:off x="3203848" y="3834540"/>
              <a:ext cx="720080" cy="5040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" name="菱形 4"/>
            <p:cNvSpPr/>
            <p:nvPr/>
          </p:nvSpPr>
          <p:spPr bwMode="auto">
            <a:xfrm>
              <a:off x="3642642" y="3879850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0" name="菱形 19"/>
            <p:cNvSpPr/>
            <p:nvPr/>
          </p:nvSpPr>
          <p:spPr bwMode="auto">
            <a:xfrm>
              <a:off x="3753889" y="3963987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1" name="菱形 20"/>
            <p:cNvSpPr/>
            <p:nvPr/>
          </p:nvSpPr>
          <p:spPr bwMode="auto">
            <a:xfrm>
              <a:off x="3635896" y="4032250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2" name="菱形 21"/>
            <p:cNvSpPr/>
            <p:nvPr/>
          </p:nvSpPr>
          <p:spPr bwMode="auto">
            <a:xfrm>
              <a:off x="3773984" y="4116387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3" name="菱形 22"/>
            <p:cNvSpPr/>
            <p:nvPr/>
          </p:nvSpPr>
          <p:spPr bwMode="auto">
            <a:xfrm>
              <a:off x="3642641" y="4195762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7" name="等腰三角形 6"/>
            <p:cNvSpPr/>
            <p:nvPr/>
          </p:nvSpPr>
          <p:spPr bwMode="auto">
            <a:xfrm>
              <a:off x="3445998" y="3870572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29" name="等腰三角形 28"/>
            <p:cNvSpPr/>
            <p:nvPr/>
          </p:nvSpPr>
          <p:spPr bwMode="auto">
            <a:xfrm>
              <a:off x="3445998" y="4032250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30" name="等腰三角形 29"/>
            <p:cNvSpPr/>
            <p:nvPr/>
          </p:nvSpPr>
          <p:spPr bwMode="auto">
            <a:xfrm>
              <a:off x="3301982" y="3957516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31" name="等腰三角形 30"/>
            <p:cNvSpPr/>
            <p:nvPr/>
          </p:nvSpPr>
          <p:spPr bwMode="auto">
            <a:xfrm>
              <a:off x="3450488" y="4198142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32" name="等腰三角形 31"/>
            <p:cNvSpPr/>
            <p:nvPr/>
          </p:nvSpPr>
          <p:spPr bwMode="auto">
            <a:xfrm>
              <a:off x="3312177" y="4108818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4104414" y="3140968"/>
            <a:ext cx="2151988" cy="400110"/>
            <a:chOff x="4322970" y="3140968"/>
            <a:chExt cx="2151988" cy="400110"/>
          </a:xfrm>
        </p:grpSpPr>
        <p:sp>
          <p:nvSpPr>
            <p:cNvPr id="33" name="等腰三角形 32"/>
            <p:cNvSpPr/>
            <p:nvPr/>
          </p:nvSpPr>
          <p:spPr bwMode="auto">
            <a:xfrm>
              <a:off x="4322970" y="3208412"/>
              <a:ext cx="321038" cy="304175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4644008" y="3140968"/>
              <a:ext cx="18309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Magnetic bead</a:t>
              </a:r>
              <a:endParaRPr lang="zh-TW" altLang="en-US" sz="2000" dirty="0"/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6516216" y="3172906"/>
            <a:ext cx="1556671" cy="400110"/>
            <a:chOff x="6516216" y="3172906"/>
            <a:chExt cx="1556671" cy="400110"/>
          </a:xfrm>
        </p:grpSpPr>
        <p:sp>
          <p:nvSpPr>
            <p:cNvPr id="39" name="矩形 38"/>
            <p:cNvSpPr/>
            <p:nvPr/>
          </p:nvSpPr>
          <p:spPr bwMode="auto">
            <a:xfrm>
              <a:off x="6516216" y="3184501"/>
              <a:ext cx="432048" cy="360040"/>
            </a:xfrm>
            <a:prstGeom prst="rect">
              <a:avLst/>
            </a:prstGeom>
            <a:solidFill>
              <a:srgbClr val="05E6EB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10" name="文字方塊 9"/>
            <p:cNvSpPr txBox="1"/>
            <p:nvPr/>
          </p:nvSpPr>
          <p:spPr>
            <a:xfrm>
              <a:off x="7033820" y="3172906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 smtClean="0"/>
                <a:t>magnet</a:t>
              </a:r>
              <a:endParaRPr lang="zh-TW" altLang="en-US" sz="2000" dirty="0"/>
            </a:p>
          </p:txBody>
        </p:sp>
      </p:grpSp>
      <p:sp>
        <p:nvSpPr>
          <p:cNvPr id="18" name="文字方塊 17"/>
          <p:cNvSpPr txBox="1"/>
          <p:nvPr/>
        </p:nvSpPr>
        <p:spPr>
          <a:xfrm>
            <a:off x="2463420" y="4532997"/>
            <a:ext cx="252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Incubation by shuttling</a:t>
            </a:r>
          </a:p>
          <a:p>
            <a:r>
              <a:rPr lang="en-US" altLang="zh-TW" sz="1800" dirty="0" smtClean="0"/>
              <a:t>the droplet from t</a:t>
            </a:r>
            <a:r>
              <a:rPr lang="en-US" altLang="zh-TW" sz="1800" baseline="-25000" dirty="0" smtClean="0"/>
              <a:t>1</a:t>
            </a:r>
            <a:r>
              <a:rPr lang="en-US" altLang="zh-TW" sz="1800" dirty="0" smtClean="0"/>
              <a:t>~t</a:t>
            </a:r>
            <a:r>
              <a:rPr lang="en-US" altLang="zh-TW" sz="1800" baseline="-25000" dirty="0" smtClean="0"/>
              <a:t>2</a:t>
            </a:r>
            <a:endParaRPr lang="zh-TW" altLang="en-US" sz="1800" baseline="-25000" dirty="0"/>
          </a:p>
        </p:txBody>
      </p:sp>
      <p:sp>
        <p:nvSpPr>
          <p:cNvPr id="19" name="向右箭號 18"/>
          <p:cNvSpPr/>
          <p:nvPr/>
        </p:nvSpPr>
        <p:spPr bwMode="auto">
          <a:xfrm>
            <a:off x="5340927" y="4044460"/>
            <a:ext cx="455209" cy="392652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4" name="矩形 43"/>
          <p:cNvSpPr/>
          <p:nvPr/>
        </p:nvSpPr>
        <p:spPr bwMode="auto">
          <a:xfrm>
            <a:off x="6372200" y="3717032"/>
            <a:ext cx="2051943" cy="720080"/>
          </a:xfrm>
          <a:prstGeom prst="rect">
            <a:avLst/>
          </a:prstGeom>
          <a:solidFill>
            <a:srgbClr val="05E6EB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5940152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444208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948264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452320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7956376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460432" y="3861048"/>
            <a:ext cx="432048" cy="4320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grpSp>
        <p:nvGrpSpPr>
          <p:cNvPr id="51" name="群組 50"/>
          <p:cNvGrpSpPr/>
          <p:nvPr/>
        </p:nvGrpSpPr>
        <p:grpSpPr>
          <a:xfrm>
            <a:off x="7020272" y="3834540"/>
            <a:ext cx="720080" cy="504056"/>
            <a:chOff x="3203848" y="3834540"/>
            <a:chExt cx="720080" cy="504056"/>
          </a:xfrm>
        </p:grpSpPr>
        <p:sp>
          <p:nvSpPr>
            <p:cNvPr id="52" name="橢圓 51"/>
            <p:cNvSpPr/>
            <p:nvPr/>
          </p:nvSpPr>
          <p:spPr bwMode="auto">
            <a:xfrm>
              <a:off x="3203848" y="3834540"/>
              <a:ext cx="720080" cy="50405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3" name="菱形 52"/>
            <p:cNvSpPr/>
            <p:nvPr/>
          </p:nvSpPr>
          <p:spPr bwMode="auto">
            <a:xfrm>
              <a:off x="3537762" y="3837781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4" name="菱形 53"/>
            <p:cNvSpPr/>
            <p:nvPr/>
          </p:nvSpPr>
          <p:spPr bwMode="auto">
            <a:xfrm>
              <a:off x="3366351" y="3885525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5" name="菱形 54"/>
            <p:cNvSpPr/>
            <p:nvPr/>
          </p:nvSpPr>
          <p:spPr bwMode="auto">
            <a:xfrm>
              <a:off x="3694860" y="3899084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6" name="菱形 55"/>
            <p:cNvSpPr/>
            <p:nvPr/>
          </p:nvSpPr>
          <p:spPr bwMode="auto">
            <a:xfrm>
              <a:off x="3609511" y="4048124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7" name="菱形 56"/>
            <p:cNvSpPr/>
            <p:nvPr/>
          </p:nvSpPr>
          <p:spPr bwMode="auto">
            <a:xfrm>
              <a:off x="3454301" y="4045375"/>
              <a:ext cx="84137" cy="84137"/>
            </a:xfrm>
            <a:prstGeom prst="diamond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8" name="等腰三角形 57"/>
            <p:cNvSpPr/>
            <p:nvPr/>
          </p:nvSpPr>
          <p:spPr bwMode="auto">
            <a:xfrm>
              <a:off x="3533948" y="3882230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59" name="等腰三角形 58"/>
            <p:cNvSpPr/>
            <p:nvPr/>
          </p:nvSpPr>
          <p:spPr bwMode="auto">
            <a:xfrm>
              <a:off x="3693648" y="3958431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60" name="等腰三角形 59"/>
            <p:cNvSpPr/>
            <p:nvPr/>
          </p:nvSpPr>
          <p:spPr bwMode="auto">
            <a:xfrm>
              <a:off x="3366351" y="3938955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61" name="等腰三角形 60"/>
            <p:cNvSpPr/>
            <p:nvPr/>
          </p:nvSpPr>
          <p:spPr bwMode="auto">
            <a:xfrm>
              <a:off x="3609968" y="4107358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  <p:sp>
          <p:nvSpPr>
            <p:cNvPr id="62" name="等腰三角形 61"/>
            <p:cNvSpPr/>
            <p:nvPr/>
          </p:nvSpPr>
          <p:spPr bwMode="auto">
            <a:xfrm>
              <a:off x="3455226" y="4100085"/>
              <a:ext cx="91764" cy="86944"/>
            </a:xfrm>
            <a:prstGeom prst="triangle">
              <a:avLst/>
            </a:prstGeom>
            <a:solidFill>
              <a:srgbClr val="000099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endParaRPr>
            </a:p>
          </p:txBody>
        </p:sp>
      </p:grpSp>
      <p:sp>
        <p:nvSpPr>
          <p:cNvPr id="63" name="文字方塊 62"/>
          <p:cNvSpPr txBox="1"/>
          <p:nvPr/>
        </p:nvSpPr>
        <p:spPr>
          <a:xfrm>
            <a:off x="6279844" y="4532997"/>
            <a:ext cx="2341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Well-mixed blood cell</a:t>
            </a:r>
            <a:endParaRPr lang="en-US" altLang="zh-TW" sz="1800" dirty="0"/>
          </a:p>
          <a:p>
            <a:r>
              <a:rPr lang="en-US" altLang="zh-TW" sz="1800" dirty="0" smtClean="0"/>
              <a:t> and magnetic bead</a:t>
            </a:r>
          </a:p>
        </p:txBody>
      </p:sp>
      <p:sp>
        <p:nvSpPr>
          <p:cNvPr id="25" name="文字方塊 24"/>
          <p:cNvSpPr txBox="1"/>
          <p:nvPr/>
        </p:nvSpPr>
        <p:spPr>
          <a:xfrm>
            <a:off x="5119092" y="4394497"/>
            <a:ext cx="780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630 time</a:t>
            </a:r>
          </a:p>
          <a:p>
            <a:r>
              <a:rPr lang="en-US" altLang="zh-TW" sz="1200" dirty="0" smtClean="0"/>
              <a:t>steps</a:t>
            </a:r>
            <a:endParaRPr lang="zh-TW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0.08542 4.81481E-6 L -0.08472 4.81481E-6 L 0.08472 4.81481E-6 L -0.08333 4.81481E-6 L 0.08542 4.81481E-6 L -0.08125 4.81481E-6 L -3.05556E-6 4.81481E-6 Z " pathEditMode="relative" ptsTypes="AAAAAAAA">
                                      <p:cBhvr>
                                        <p:cTn id="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558" grpId="0" animBg="1"/>
      <p:bldP spid="23559" grpId="0"/>
      <p:bldP spid="37" grpId="0" animBg="1"/>
      <p:bldP spid="2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8" grpId="0"/>
      <p:bldP spid="19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63" grpId="0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>
          <a:xfrm>
            <a:off x="468313" y="0"/>
            <a:ext cx="8207375" cy="838200"/>
          </a:xfrm>
        </p:spPr>
        <p:txBody>
          <a:bodyPr/>
          <a:lstStyle/>
          <a:p>
            <a:r>
              <a:rPr lang="en-US" altLang="zh-TW" sz="2600" smtClean="0"/>
              <a:t>Problem Formulation</a:t>
            </a:r>
            <a:endParaRPr lang="zh-TW" altLang="en-US" sz="2600" smtClean="0"/>
          </a:p>
        </p:txBody>
      </p:sp>
      <p:sp>
        <p:nvSpPr>
          <p:cNvPr id="26627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8B9A17FF-55E0-48EC-B2E1-E8FDE8254ED8}" type="slidenum">
              <a:rPr kumimoji="0" lang="zh-TW" altLang="en-US" sz="1400" smtClean="0"/>
              <a:pPr eaLnBrk="1" hangingPunct="1"/>
              <a:t>15</a:t>
            </a:fld>
            <a:endParaRPr kumimoji="0" lang="en-US" altLang="zh-TW" sz="1400" smtClean="0"/>
          </a:p>
        </p:txBody>
      </p:sp>
      <p:sp>
        <p:nvSpPr>
          <p:cNvPr id="26628" name="內容版面配置區 2"/>
          <p:cNvSpPr>
            <a:spLocks noGrp="1"/>
          </p:cNvSpPr>
          <p:nvPr>
            <p:ph idx="1"/>
          </p:nvPr>
        </p:nvSpPr>
        <p:spPr>
          <a:xfrm>
            <a:off x="250825" y="968375"/>
            <a:ext cx="8642350" cy="5472113"/>
          </a:xfrm>
        </p:spPr>
        <p:txBody>
          <a:bodyPr/>
          <a:lstStyle/>
          <a:p>
            <a:pPr algn="just"/>
            <a:r>
              <a:rPr lang="en-US" altLang="zh-TW" sz="2000" dirty="0" smtClean="0">
                <a:solidFill>
                  <a:srgbClr val="FF0000"/>
                </a:solidFill>
              </a:rPr>
              <a:t>Input</a:t>
            </a:r>
          </a:p>
          <a:p>
            <a:pPr lvl="1" algn="just"/>
            <a:r>
              <a:rPr lang="en-US" altLang="zh-TW" sz="1800" dirty="0" smtClean="0">
                <a:solidFill>
                  <a:schemeClr val="tx1"/>
                </a:solidFill>
              </a:rPr>
              <a:t>A set of electrodes with the corresponding actuation sequences and specifications of </a:t>
            </a:r>
            <a:r>
              <a:rPr lang="en-US" altLang="zh-TW" sz="1800" i="1" dirty="0" err="1" smtClean="0">
                <a:solidFill>
                  <a:schemeClr val="tx1"/>
                </a:solidFill>
              </a:rPr>
              <a:t>P</a:t>
            </a:r>
            <a:r>
              <a:rPr lang="en-US" altLang="zh-TW" sz="1800" i="1" baseline="-25000" dirty="0" err="1" smtClean="0">
                <a:solidFill>
                  <a:schemeClr val="tx1"/>
                </a:solidFill>
              </a:rPr>
              <a:t>max</a:t>
            </a:r>
            <a:r>
              <a:rPr lang="en-US" altLang="zh-TW" sz="1800" dirty="0" smtClean="0">
                <a:solidFill>
                  <a:schemeClr val="tx1"/>
                </a:solidFill>
              </a:rPr>
              <a:t> and </a:t>
            </a:r>
            <a:r>
              <a:rPr lang="en-US" altLang="zh-TW" sz="1800" i="1" dirty="0" smtClean="0">
                <a:solidFill>
                  <a:schemeClr val="tx1"/>
                </a:solidFill>
              </a:rPr>
              <a:t>f</a:t>
            </a:r>
            <a:r>
              <a:rPr lang="en-US" altLang="zh-TW" sz="1800" dirty="0" smtClean="0">
                <a:solidFill>
                  <a:schemeClr val="tx1"/>
                </a:solidFill>
              </a:rPr>
              <a:t>(</a:t>
            </a:r>
            <a:r>
              <a:rPr lang="en-US" altLang="zh-TW" sz="1800" i="1" dirty="0" smtClean="0">
                <a:solidFill>
                  <a:schemeClr val="tx1"/>
                </a:solidFill>
              </a:rPr>
              <a:t>r</a:t>
            </a:r>
            <a:r>
              <a:rPr lang="en-US" altLang="zh-TW" sz="1800" dirty="0" smtClean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en-US" altLang="zh-TW" sz="2000" dirty="0" smtClean="0">
                <a:solidFill>
                  <a:srgbClr val="FF0000"/>
                </a:solidFill>
              </a:rPr>
              <a:t>Constraints</a:t>
            </a:r>
          </a:p>
          <a:p>
            <a:pPr lvl="1" algn="just"/>
            <a:r>
              <a:rPr lang="en-US" altLang="zh-TW" sz="1800" dirty="0" smtClean="0">
                <a:solidFill>
                  <a:schemeClr val="tx1"/>
                </a:solidFill>
              </a:rPr>
              <a:t>Pin constraint: </a:t>
            </a:r>
            <a:endParaRPr lang="en-US" altLang="zh-TW" sz="1800" dirty="0" smtClean="0"/>
          </a:p>
          <a:p>
            <a:pPr lvl="2" algn="just"/>
            <a:r>
              <a:rPr lang="en-US" altLang="zh-TW" sz="1800" dirty="0" smtClean="0">
                <a:solidFill>
                  <a:srgbClr val="000099"/>
                </a:solidFill>
              </a:rPr>
              <a:t>Resulted pin count cannot exceed </a:t>
            </a:r>
            <a:r>
              <a:rPr lang="en-US" altLang="zh-TW" sz="1800" i="1" dirty="0" err="1" smtClean="0">
                <a:solidFill>
                  <a:srgbClr val="000099"/>
                </a:solidFill>
              </a:rPr>
              <a:t>P</a:t>
            </a:r>
            <a:r>
              <a:rPr lang="en-US" altLang="zh-TW" sz="1800" i="1" baseline="-25000" dirty="0" err="1" smtClean="0">
                <a:solidFill>
                  <a:srgbClr val="000099"/>
                </a:solidFill>
              </a:rPr>
              <a:t>max</a:t>
            </a:r>
            <a:endParaRPr lang="en-US" altLang="zh-TW" sz="1800" i="1" baseline="-25000" dirty="0" smtClean="0">
              <a:solidFill>
                <a:srgbClr val="000099"/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tx1"/>
                </a:solidFill>
              </a:rPr>
              <a:t>Broadcast-addressing (BA) constraint: </a:t>
            </a:r>
            <a:endParaRPr lang="en-US" altLang="zh-TW" sz="1800" dirty="0" smtClean="0"/>
          </a:p>
          <a:p>
            <a:pPr lvl="2" algn="just"/>
            <a:r>
              <a:rPr lang="en-US" altLang="zh-TW" sz="1800" dirty="0" smtClean="0">
                <a:solidFill>
                  <a:srgbClr val="000099"/>
                </a:solidFill>
              </a:rPr>
              <a:t>A set of electrodes can be addressed together </a:t>
            </a:r>
            <a:r>
              <a:rPr lang="en-US" altLang="zh-TW" sz="1800" i="1" dirty="0" err="1" smtClean="0">
                <a:solidFill>
                  <a:srgbClr val="000099"/>
                </a:solidFill>
              </a:rPr>
              <a:t>iff</a:t>
            </a:r>
            <a:r>
              <a:rPr lang="en-US" altLang="zh-TW" sz="1800" dirty="0" smtClean="0">
                <a:solidFill>
                  <a:srgbClr val="000099"/>
                </a:solidFill>
              </a:rPr>
              <a:t> their corresponding actuation sequences are mutually compatible</a:t>
            </a:r>
          </a:p>
          <a:p>
            <a:pPr lvl="1" algn="just"/>
            <a:r>
              <a:rPr lang="en-US" altLang="zh-TW" sz="1800" dirty="0" smtClean="0">
                <a:solidFill>
                  <a:schemeClr val="tx1"/>
                </a:solidFill>
              </a:rPr>
              <a:t>Residual-charge-avoidance (RCA) constraint</a:t>
            </a:r>
            <a:endParaRPr lang="en-US" altLang="zh-TW" sz="1800" dirty="0" smtClean="0"/>
          </a:p>
          <a:p>
            <a:pPr lvl="2" algn="just"/>
            <a:r>
              <a:rPr lang="en-US" altLang="zh-TW" sz="1800" dirty="0" smtClean="0">
                <a:solidFill>
                  <a:srgbClr val="000099"/>
                </a:solidFill>
              </a:rPr>
              <a:t>Every </a:t>
            </a:r>
            <a:r>
              <a:rPr lang="en-US" altLang="zh-TW" sz="1800" i="1" dirty="0" smtClean="0">
                <a:solidFill>
                  <a:srgbClr val="000099"/>
                </a:solidFill>
              </a:rPr>
              <a:t>r</a:t>
            </a:r>
            <a:r>
              <a:rPr lang="en-US" altLang="zh-TW" sz="1800" dirty="0" smtClean="0">
                <a:solidFill>
                  <a:srgbClr val="000099"/>
                </a:solidFill>
              </a:rPr>
              <a:t> maximally continuous actuations should be followed by </a:t>
            </a:r>
            <a:r>
              <a:rPr lang="en-US" altLang="zh-TW" sz="1800" i="1" dirty="0" smtClean="0">
                <a:solidFill>
                  <a:srgbClr val="000099"/>
                </a:solidFill>
              </a:rPr>
              <a:t>f</a:t>
            </a:r>
            <a:r>
              <a:rPr lang="en-US" altLang="zh-TW" sz="1800" dirty="0" smtClean="0">
                <a:solidFill>
                  <a:srgbClr val="000099"/>
                </a:solidFill>
              </a:rPr>
              <a:t>(</a:t>
            </a:r>
            <a:r>
              <a:rPr lang="en-US" altLang="zh-TW" sz="1800" i="1" dirty="0" smtClean="0">
                <a:solidFill>
                  <a:srgbClr val="000099"/>
                </a:solidFill>
              </a:rPr>
              <a:t>r</a:t>
            </a:r>
            <a:r>
              <a:rPr lang="en-US" altLang="zh-TW" sz="1800" dirty="0" smtClean="0">
                <a:solidFill>
                  <a:srgbClr val="000099"/>
                </a:solidFill>
              </a:rPr>
              <a:t>) GVs</a:t>
            </a:r>
            <a:endParaRPr lang="en-US" altLang="zh-TW" sz="2200" dirty="0" smtClean="0">
              <a:solidFill>
                <a:schemeClr val="tx1"/>
              </a:solidFill>
            </a:endParaRPr>
          </a:p>
          <a:p>
            <a:pPr lvl="1" algn="just"/>
            <a:r>
              <a:rPr lang="en-US" altLang="zh-TW" sz="1800" dirty="0" smtClean="0">
                <a:solidFill>
                  <a:schemeClr val="tx1"/>
                </a:solidFill>
              </a:rPr>
              <a:t>Critical-operation-preservation (COP) constraint</a:t>
            </a:r>
            <a:endParaRPr lang="en-US" altLang="zh-TW" sz="1800" dirty="0" smtClean="0"/>
          </a:p>
          <a:p>
            <a:pPr lvl="2" algn="just"/>
            <a:r>
              <a:rPr lang="en-US" altLang="zh-TW" sz="1800" dirty="0" smtClean="0">
                <a:solidFill>
                  <a:srgbClr val="000099"/>
                </a:solidFill>
              </a:rPr>
              <a:t>GVs cannot be inserted within critical operations</a:t>
            </a:r>
            <a:endParaRPr lang="en-US" altLang="zh-TW" sz="1800" dirty="0" smtClean="0">
              <a:solidFill>
                <a:schemeClr val="tx1"/>
              </a:solidFill>
            </a:endParaRPr>
          </a:p>
          <a:p>
            <a:pPr algn="just"/>
            <a:r>
              <a:rPr lang="en-US" altLang="zh-TW" sz="2000" dirty="0" smtClean="0">
                <a:solidFill>
                  <a:srgbClr val="FF0000"/>
                </a:solidFill>
              </a:rPr>
              <a:t>Objective</a:t>
            </a:r>
          </a:p>
          <a:p>
            <a:pPr lvl="1" algn="just"/>
            <a:r>
              <a:rPr lang="en-US" altLang="zh-TW" sz="1800" dirty="0" smtClean="0">
                <a:solidFill>
                  <a:schemeClr val="tx1"/>
                </a:solidFill>
              </a:rPr>
              <a:t>Minimize the number of actuations of each electrode</a:t>
            </a:r>
          </a:p>
          <a:p>
            <a:pPr lvl="1" algn="just"/>
            <a:r>
              <a:rPr lang="en-US" altLang="zh-TW" sz="1800" dirty="0" smtClean="0">
                <a:solidFill>
                  <a:schemeClr val="tx1"/>
                </a:solidFill>
              </a:rPr>
              <a:t>Minimize the number of inserted GV</a:t>
            </a:r>
          </a:p>
          <a:p>
            <a:pPr lvl="1" algn="just"/>
            <a:endParaRPr lang="en-US" altLang="zh-TW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Problems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Algorithm</a:t>
            </a:r>
          </a:p>
          <a:p>
            <a:r>
              <a:rPr lang="en-US" altLang="zh-TW" dirty="0" smtClean="0"/>
              <a:t>Experimental results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onclusion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8032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93152CDC-8EA8-4DF2-B779-6117B2BDCB54}" type="slidenum">
              <a:rPr kumimoji="0" lang="zh-TW" altLang="en-US" sz="1400" smtClean="0"/>
              <a:pPr eaLnBrk="1" hangingPunct="1"/>
              <a:t>17</a:t>
            </a:fld>
            <a:endParaRPr kumimoji="0" lang="en-US" altLang="zh-TW" sz="1400" smtClean="0"/>
          </a:p>
        </p:txBody>
      </p:sp>
      <p:sp>
        <p:nvSpPr>
          <p:cNvPr id="2867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 dirty="0" smtClean="0"/>
              <a:t>Algorithm - Motivation</a:t>
            </a:r>
            <a:endParaRPr lang="zh-TW" altLang="en-US" sz="2600" dirty="0" smtClean="0"/>
          </a:p>
        </p:txBody>
      </p:sp>
      <p:sp>
        <p:nvSpPr>
          <p:cNvPr id="28676" name="內容版面配置區 2"/>
          <p:cNvSpPr>
            <a:spLocks noGrp="1"/>
          </p:cNvSpPr>
          <p:nvPr>
            <p:ph idx="1"/>
          </p:nvPr>
        </p:nvSpPr>
        <p:spPr>
          <a:xfrm>
            <a:off x="395288" y="998538"/>
            <a:ext cx="8353425" cy="1277937"/>
          </a:xfrm>
        </p:spPr>
        <p:txBody>
          <a:bodyPr/>
          <a:lstStyle/>
          <a:p>
            <a:pPr algn="just"/>
            <a:r>
              <a:rPr lang="en-US" altLang="zh-TW" sz="2000" dirty="0" smtClean="0"/>
              <a:t>Motivation</a:t>
            </a:r>
            <a:endParaRPr lang="en-US" altLang="zh-TW" sz="2000" dirty="0" smtClean="0">
              <a:solidFill>
                <a:srgbClr val="006600"/>
              </a:solidFill>
            </a:endParaRPr>
          </a:p>
          <a:p>
            <a:pPr lvl="1" algn="just"/>
            <a:r>
              <a:rPr lang="en-US" altLang="zh-TW" sz="1800" dirty="0" smtClean="0"/>
              <a:t>Let </a:t>
            </a:r>
            <a:r>
              <a:rPr lang="en-US" altLang="zh-TW" sz="1800" i="1" dirty="0" smtClean="0"/>
              <a:t>L</a:t>
            </a:r>
            <a:r>
              <a:rPr lang="en-US" altLang="zh-TW" sz="1800" dirty="0" smtClean="0"/>
              <a:t> denotes the length of actuation sequences</a:t>
            </a:r>
          </a:p>
          <a:p>
            <a:pPr lvl="1" algn="just"/>
            <a:r>
              <a:rPr lang="en-US" altLang="zh-TW" sz="1800" dirty="0" smtClean="0"/>
              <a:t>An obvious observation that </a:t>
            </a:r>
            <a:r>
              <a:rPr lang="en-US" altLang="zh-TW" sz="1800" i="1" dirty="0" err="1" smtClean="0"/>
              <a:t>AU</a:t>
            </a:r>
            <a:r>
              <a:rPr lang="en-US" altLang="zh-TW" sz="1800" i="1" baseline="-25000" dirty="0" err="1" smtClean="0"/>
              <a:t>max</a:t>
            </a:r>
            <a:r>
              <a:rPr lang="en-US" altLang="zh-TW" sz="1800" i="1" baseline="30000" dirty="0" smtClean="0"/>
              <a:t>*</a:t>
            </a:r>
            <a:r>
              <a:rPr lang="en-US" altLang="zh-TW" sz="1800" dirty="0" smtClean="0"/>
              <a:t> is within 0 ~ </a:t>
            </a:r>
            <a:r>
              <a:rPr lang="en-US" altLang="zh-TW" sz="1800" i="1" dirty="0" smtClean="0"/>
              <a:t>L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 bwMode="auto">
          <a:xfrm>
            <a:off x="468313" y="4739880"/>
            <a:ext cx="8353425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 eaLnBrk="0" hangingPunct="0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Char char="․"/>
              <a:defRPr/>
            </a:pPr>
            <a:r>
              <a:rPr lang="en-US" altLang="zh-TW" sz="2000" kern="0" dirty="0">
                <a:latin typeface="+mn-lt"/>
                <a:ea typeface="+mn-ea"/>
              </a:rPr>
              <a:t>Algorithm flow</a:t>
            </a:r>
            <a:endParaRPr lang="en-US" altLang="zh-TW" sz="2000" kern="0" dirty="0">
              <a:solidFill>
                <a:srgbClr val="006600"/>
              </a:solidFill>
              <a:latin typeface="+mn-lt"/>
              <a:ea typeface="+mn-ea"/>
            </a:endParaRP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kern="0" dirty="0">
                <a:solidFill>
                  <a:srgbClr val="000099"/>
                </a:solidFill>
                <a:latin typeface="+mn-lt"/>
                <a:ea typeface="+mn-ea"/>
              </a:rPr>
              <a:t>Transform the original optimization problem into a </a:t>
            </a:r>
            <a:r>
              <a:rPr lang="en-US" altLang="zh-TW" sz="1800" kern="0" dirty="0">
                <a:solidFill>
                  <a:srgbClr val="FF0000"/>
                </a:solidFill>
                <a:latin typeface="+mn-lt"/>
                <a:ea typeface="+mn-ea"/>
              </a:rPr>
              <a:t>deterministic problem</a:t>
            </a:r>
          </a:p>
          <a:p>
            <a:pPr marL="742950" lvl="1" indent="-285750" algn="just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kern="0" dirty="0">
                <a:solidFill>
                  <a:srgbClr val="000099"/>
                </a:solidFill>
                <a:latin typeface="+mn-lt"/>
                <a:ea typeface="+mn-ea"/>
              </a:rPr>
              <a:t>Iteratively search </a:t>
            </a:r>
            <a:r>
              <a:rPr lang="en-US" altLang="zh-TW" sz="1800" i="1" kern="0" dirty="0" err="1">
                <a:solidFill>
                  <a:srgbClr val="000099"/>
                </a:solidFill>
                <a:latin typeface="+mn-lt"/>
                <a:ea typeface="+mn-ea"/>
              </a:rPr>
              <a:t>AU</a:t>
            </a:r>
            <a:r>
              <a:rPr lang="en-US" altLang="zh-TW" sz="1800" i="1" kern="0" baseline="-25000" dirty="0" err="1">
                <a:solidFill>
                  <a:srgbClr val="000099"/>
                </a:solidFill>
                <a:latin typeface="+mn-lt"/>
                <a:ea typeface="+mn-ea"/>
              </a:rPr>
              <a:t>max</a:t>
            </a:r>
            <a:r>
              <a:rPr lang="en-US" altLang="zh-TW" sz="1800" kern="0" dirty="0">
                <a:solidFill>
                  <a:srgbClr val="000099"/>
                </a:solidFill>
                <a:latin typeface="+mn-lt"/>
                <a:ea typeface="+mn-ea"/>
              </a:rPr>
              <a:t> from 0 ~ </a:t>
            </a:r>
            <a:r>
              <a:rPr lang="en-US" altLang="zh-TW" sz="1800" i="1" kern="0" dirty="0">
                <a:solidFill>
                  <a:srgbClr val="000099"/>
                </a:solidFill>
                <a:latin typeface="+mn-lt"/>
                <a:ea typeface="+mn-ea"/>
              </a:rPr>
              <a:t>L</a:t>
            </a:r>
            <a:r>
              <a:rPr lang="en-US" altLang="zh-TW" sz="1800" kern="0" dirty="0">
                <a:solidFill>
                  <a:srgbClr val="000099"/>
                </a:solidFill>
                <a:latin typeface="+mn-lt"/>
                <a:ea typeface="+mn-ea"/>
              </a:rPr>
              <a:t> to examine the feasibility</a:t>
            </a:r>
          </a:p>
        </p:txBody>
      </p:sp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2072880"/>
            <a:ext cx="6673850" cy="2484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內容版面配置區 2"/>
          <p:cNvSpPr txBox="1">
            <a:spLocks/>
          </p:cNvSpPr>
          <p:nvPr/>
        </p:nvSpPr>
        <p:spPr bwMode="auto">
          <a:xfrm>
            <a:off x="323528" y="6093296"/>
            <a:ext cx="8424862" cy="43204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742950" lvl="1" indent="-285750" algn="just" eaLnBrk="0" hangingPunct="0">
              <a:spcBef>
                <a:spcPct val="20000"/>
              </a:spcBef>
              <a:buClr>
                <a:srgbClr val="000099"/>
              </a:buClr>
              <a:buSzPct val="55000"/>
            </a:pPr>
            <a:r>
              <a:rPr kumimoji="1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</a:rPr>
              <a:t>*</a:t>
            </a:r>
            <a:r>
              <a:rPr kumimoji="1" lang="en-US" altLang="zh-TW" sz="1800" b="0" i="1" u="none" strike="noStrike" kern="0" cap="none" spc="0" normalizeH="0" baseline="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</a:rPr>
              <a:t>AU</a:t>
            </a:r>
            <a:r>
              <a:rPr kumimoji="1" lang="en-US" altLang="zh-TW" sz="1800" b="0" i="1" u="none" strike="noStrike" kern="0" cap="none" spc="0" normalizeH="0" baseline="-25000" noProof="0" dirty="0" err="1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</a:rPr>
              <a:t>max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</a:rPr>
              <a:t>:</a:t>
            </a:r>
            <a:r>
              <a:rPr kumimoji="1" lang="en-US" altLang="zh-TW" sz="18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</a:rPr>
              <a:t> </a:t>
            </a:r>
            <a:r>
              <a:rPr kumimoji="1" lang="en-US" altLang="zh-TW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+mn-ea"/>
              </a:rPr>
              <a:t>maximum value among all </a:t>
            </a:r>
            <a:r>
              <a:rPr lang="en-US" altLang="zh-TW" sz="1800" dirty="0" smtClean="0">
                <a:solidFill>
                  <a:srgbClr val="000099"/>
                </a:solidFill>
              </a:rPr>
              <a:t>numbers of actuations of each electrode</a:t>
            </a:r>
            <a:endParaRPr kumimoji="1" lang="en-US" altLang="zh-TW" sz="1800" b="0" i="1" u="none" strike="noStrike" kern="0" cap="none" spc="0" normalizeH="0" baseline="0" noProof="0" dirty="0" smtClean="0">
              <a:ln>
                <a:noFill/>
              </a:ln>
              <a:solidFill>
                <a:srgbClr val="000099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89AB0D83-2E1C-43D1-9D02-C6360A860CBA}" type="slidenum">
              <a:rPr kumimoji="0" lang="zh-TW" altLang="en-US" sz="1400" smtClean="0"/>
              <a:pPr eaLnBrk="1" hangingPunct="1"/>
              <a:t>18</a:t>
            </a:fld>
            <a:endParaRPr kumimoji="0" lang="en-US" altLang="zh-TW" sz="1400" smtClean="0"/>
          </a:p>
        </p:txBody>
      </p:sp>
      <p:sp>
        <p:nvSpPr>
          <p:cNvPr id="296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 dirty="0"/>
              <a:t>Concept of the Proposed Algorithm </a:t>
            </a:r>
            <a:r>
              <a:rPr lang="en-US" altLang="zh-TW" sz="2600" dirty="0" smtClean="0"/>
              <a:t>(</a:t>
            </a:r>
            <a:r>
              <a:rPr lang="en-US" altLang="zh-TW" sz="2600" dirty="0"/>
              <a:t>1</a:t>
            </a:r>
            <a:r>
              <a:rPr lang="en-US" altLang="zh-TW" sz="2600" dirty="0" smtClean="0"/>
              <a:t>/5)</a:t>
            </a:r>
            <a:endParaRPr lang="zh-TW" altLang="en-US" sz="2600" dirty="0" smtClean="0"/>
          </a:p>
        </p:txBody>
      </p:sp>
      <p:sp>
        <p:nvSpPr>
          <p:cNvPr id="29700" name="內容版面配置區 2"/>
          <p:cNvSpPr>
            <a:spLocks noGrp="1"/>
          </p:cNvSpPr>
          <p:nvPr>
            <p:ph idx="1"/>
          </p:nvPr>
        </p:nvSpPr>
        <p:spPr>
          <a:xfrm>
            <a:off x="395288" y="998538"/>
            <a:ext cx="8353425" cy="1135062"/>
          </a:xfrm>
        </p:spPr>
        <p:txBody>
          <a:bodyPr/>
          <a:lstStyle/>
          <a:p>
            <a:pPr algn="just"/>
            <a:r>
              <a:rPr lang="en-US" altLang="zh-TW" sz="2000" dirty="0"/>
              <a:t>Solving the deterministic problem</a:t>
            </a:r>
            <a:endParaRPr lang="en-US" altLang="zh-TW" sz="2000" dirty="0">
              <a:solidFill>
                <a:srgbClr val="006600"/>
              </a:solidFill>
            </a:endParaRPr>
          </a:p>
          <a:p>
            <a:pPr lvl="1" algn="just"/>
            <a:r>
              <a:rPr lang="en-US" altLang="zh-TW" sz="1800" dirty="0" smtClean="0"/>
              <a:t>Decompose the original problem into several manageable </a:t>
            </a:r>
            <a:r>
              <a:rPr lang="en-US" altLang="zh-TW" sz="1800" dirty="0" err="1" smtClean="0"/>
              <a:t>subproblems</a:t>
            </a:r>
            <a:endParaRPr lang="en-US" altLang="zh-TW" sz="1800" dirty="0" smtClean="0"/>
          </a:p>
          <a:p>
            <a:pPr lvl="1" algn="just"/>
            <a:r>
              <a:rPr lang="en-US" altLang="zh-TW" sz="1800" dirty="0" smtClean="0"/>
              <a:t>Progressively solve all </a:t>
            </a:r>
            <a:r>
              <a:rPr lang="en-US" altLang="zh-TW" sz="1800" dirty="0" err="1" smtClean="0"/>
              <a:t>subproblems</a:t>
            </a:r>
            <a:r>
              <a:rPr lang="en-US" altLang="zh-TW" sz="1800" b="1" dirty="0" smtClean="0">
                <a:solidFill>
                  <a:srgbClr val="006600"/>
                </a:solidFill>
              </a:rPr>
              <a:t> *</a:t>
            </a:r>
            <a:endParaRPr lang="en-US" altLang="zh-TW" sz="1800" dirty="0" smtClean="0"/>
          </a:p>
        </p:txBody>
      </p:sp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2708275"/>
            <a:ext cx="6711950" cy="267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/>
          <p:nvPr/>
        </p:nvSpPr>
        <p:spPr>
          <a:xfrm>
            <a:off x="323528" y="6021288"/>
            <a:ext cx="5873750" cy="3698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800" b="1" dirty="0" smtClean="0">
                <a:solidFill>
                  <a:srgbClr val="006600"/>
                </a:solidFill>
                <a:latin typeface="+mj-lt"/>
              </a:rPr>
              <a:t>*</a:t>
            </a:r>
            <a:r>
              <a:rPr lang="en-US" altLang="zh-TW" sz="1800" dirty="0" smtClean="0">
                <a:solidFill>
                  <a:srgbClr val="000099"/>
                </a:solidFill>
                <a:latin typeface="+mj-lt"/>
              </a:rPr>
              <a:t>Huang et al., ICCAD’10</a:t>
            </a:r>
            <a:endParaRPr lang="zh-TW" altLang="en-US" sz="18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5700064" y="2349054"/>
            <a:ext cx="3419872" cy="3312194"/>
          </a:xfrm>
          <a:prstGeom prst="rect">
            <a:avLst/>
          </a:prstGeom>
          <a:solidFill>
            <a:schemeClr val="bg1"/>
          </a:solidFill>
          <a:ln w="25400" algn="ctr">
            <a:solidFill>
              <a:schemeClr val="tx1"/>
            </a:solidFill>
            <a:prstDash val="sysDash"/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30723" name="標題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r>
              <a:rPr lang="en-US" altLang="zh-TW" dirty="0" smtClean="0"/>
              <a:t>Concept of the Proposed Algorithm (2/5)</a:t>
            </a:r>
            <a:endParaRPr lang="zh-TW" altLang="en-US" dirty="0" smtClean="0"/>
          </a:p>
        </p:txBody>
      </p:sp>
      <p:sp>
        <p:nvSpPr>
          <p:cNvPr id="30724" name="內容版面配置區 2"/>
          <p:cNvSpPr>
            <a:spLocks noGrp="1"/>
          </p:cNvSpPr>
          <p:nvPr>
            <p:ph idx="1"/>
          </p:nvPr>
        </p:nvSpPr>
        <p:spPr>
          <a:xfrm>
            <a:off x="180975" y="908050"/>
            <a:ext cx="8278813" cy="1871663"/>
          </a:xfrm>
        </p:spPr>
        <p:txBody>
          <a:bodyPr/>
          <a:lstStyle/>
          <a:p>
            <a:pPr algn="just"/>
            <a:r>
              <a:rPr lang="en-US" altLang="zh-TW" sz="1900" dirty="0" smtClean="0"/>
              <a:t>Progressive addressing framework</a:t>
            </a:r>
          </a:p>
          <a:p>
            <a:pPr lvl="1" algn="just"/>
            <a:r>
              <a:rPr lang="en-US" altLang="zh-TW" sz="1700" dirty="0" smtClean="0"/>
              <a:t>Reduces the design complexity by deriving several addressing </a:t>
            </a:r>
            <a:r>
              <a:rPr lang="en-US" altLang="zh-TW" sz="1700" dirty="0" err="1" smtClean="0"/>
              <a:t>subproblems</a:t>
            </a:r>
            <a:endParaRPr lang="en-US" altLang="zh-TW" sz="1700" dirty="0" smtClean="0"/>
          </a:p>
          <a:p>
            <a:pPr lvl="1" algn="just"/>
            <a:r>
              <a:rPr lang="en-US" altLang="zh-TW" sz="1700" dirty="0" smtClean="0"/>
              <a:t>Iteratively selects a maximum non-compatible electrode group (from unaddressed electrode set)</a:t>
            </a:r>
          </a:p>
          <a:p>
            <a:pPr lvl="2" algn="just"/>
            <a:r>
              <a:rPr lang="en-US" altLang="zh-TW" sz="1700" dirty="0" smtClean="0"/>
              <a:t>Facilitates the matching formulation</a:t>
            </a:r>
          </a:p>
          <a:p>
            <a:pPr lvl="1" algn="just"/>
            <a:r>
              <a:rPr lang="en-US" altLang="zh-TW" sz="1700" dirty="0" smtClean="0"/>
              <a:t>Minimizes the pin count</a:t>
            </a:r>
          </a:p>
          <a:p>
            <a:pPr algn="just"/>
            <a:endParaRPr lang="zh-TW" altLang="en-US" sz="2000" dirty="0" smtClean="0"/>
          </a:p>
        </p:txBody>
      </p:sp>
      <p:pic>
        <p:nvPicPr>
          <p:cNvPr id="30726" name="圖片 7" descr="pce11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2862263"/>
            <a:ext cx="1489075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9" name="圖片 8" descr="pce21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2852738"/>
            <a:ext cx="1490663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圖片 9" descr="pce31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2862263"/>
            <a:ext cx="1490663" cy="1503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323850" y="5748338"/>
            <a:ext cx="842461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buFontTx/>
              <a:buAutoNum type="arabicPeriod"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Maximizes the number of using existing pins for addressing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maximum </a:t>
            </a:r>
            <a:r>
              <a:rPr lang="en-US" altLang="zh-TW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matching value</a:t>
            </a:r>
            <a:endParaRPr lang="en-US" altLang="zh-TW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Minimizes the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numbers of required AUs and inserted GVs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minimum </a:t>
            </a:r>
            <a:r>
              <a:rPr lang="en-US" altLang="zh-TW" sz="1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matching cost </a:t>
            </a:r>
            <a:endParaRPr lang="zh-TW" altLang="en-US" sz="16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5940152" y="2349053"/>
            <a:ext cx="302433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just"/>
            <a:r>
              <a:rPr lang="en-US" altLang="zh-TW" sz="1800" dirty="0" smtClean="0"/>
              <a:t>Minimum-Weight Maximum-Bipartite Matching</a:t>
            </a:r>
          </a:p>
        </p:txBody>
      </p:sp>
      <p:sp>
        <p:nvSpPr>
          <p:cNvPr id="30731" name="投影片編號版面配置區 18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638EA8A2-D583-49D3-94C2-9663C44B1166}" type="slidenum">
              <a:rPr kumimoji="0" lang="zh-TW" altLang="en-US" sz="1400" smtClean="0"/>
              <a:pPr eaLnBrk="1" hangingPunct="1"/>
              <a:t>19</a:t>
            </a:fld>
            <a:endParaRPr kumimoji="0" lang="en-US" altLang="zh-TW" sz="1400" smtClean="0"/>
          </a:p>
        </p:txBody>
      </p:sp>
      <p:sp>
        <p:nvSpPr>
          <p:cNvPr id="22" name="向右箭號 21"/>
          <p:cNvSpPr>
            <a:spLocks noChangeArrowheads="1"/>
          </p:cNvSpPr>
          <p:nvPr/>
        </p:nvSpPr>
        <p:spPr bwMode="auto">
          <a:xfrm>
            <a:off x="1763713" y="3500438"/>
            <a:ext cx="215900" cy="144462"/>
          </a:xfrm>
          <a:prstGeom prst="right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3" name="向右箭號 22"/>
          <p:cNvSpPr>
            <a:spLocks noChangeArrowheads="1"/>
          </p:cNvSpPr>
          <p:nvPr/>
        </p:nvSpPr>
        <p:spPr bwMode="auto">
          <a:xfrm>
            <a:off x="3708400" y="3500438"/>
            <a:ext cx="215900" cy="144462"/>
          </a:xfrm>
          <a:prstGeom prst="rightArrow">
            <a:avLst>
              <a:gd name="adj1" fmla="val 50000"/>
              <a:gd name="adj2" fmla="val 4981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203200" y="4437063"/>
            <a:ext cx="69484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* Progressively includes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unaddressed electrode group </a:t>
            </a:r>
          </a:p>
          <a:p>
            <a:pPr eaLnBrk="1" hangingPunct="1"/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   for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addressing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文字方塊 24"/>
          <p:cNvSpPr txBox="1">
            <a:spLocks noChangeArrowheads="1"/>
          </p:cNvSpPr>
          <p:nvPr/>
        </p:nvSpPr>
        <p:spPr bwMode="auto">
          <a:xfrm>
            <a:off x="203200" y="4962525"/>
            <a:ext cx="60848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>
                <a:latin typeface="Times New Roman" pitchFamily="18" charset="0"/>
                <a:cs typeface="Times New Roman" pitchFamily="18" charset="0"/>
              </a:rPr>
              <a:t>* Iterations end until all electrodes are </a:t>
            </a:r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addressed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文字方塊 25"/>
          <p:cNvSpPr txBox="1">
            <a:spLocks noChangeArrowheads="1"/>
          </p:cNvSpPr>
          <p:nvPr/>
        </p:nvSpPr>
        <p:spPr bwMode="auto">
          <a:xfrm>
            <a:off x="323850" y="5386388"/>
            <a:ext cx="4643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Objective in each subproblem iteration: </a:t>
            </a:r>
          </a:p>
        </p:txBody>
      </p:sp>
      <p:sp>
        <p:nvSpPr>
          <p:cNvPr id="27" name="文字方塊 26"/>
          <p:cNvSpPr txBox="1">
            <a:spLocks noChangeArrowheads="1"/>
          </p:cNvSpPr>
          <p:nvPr/>
        </p:nvSpPr>
        <p:spPr bwMode="auto">
          <a:xfrm>
            <a:off x="6300192" y="3212976"/>
            <a:ext cx="244971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Unaddressed electrodes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文字方塊 27"/>
          <p:cNvSpPr txBox="1">
            <a:spLocks noChangeArrowheads="1"/>
          </p:cNvSpPr>
          <p:nvPr/>
        </p:nvSpPr>
        <p:spPr bwMode="auto">
          <a:xfrm>
            <a:off x="6516216" y="5085184"/>
            <a:ext cx="244579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 smtClean="0">
                <a:latin typeface="Times New Roman" pitchFamily="18" charset="0"/>
                <a:cs typeface="Times New Roman" pitchFamily="18" charset="0"/>
              </a:rPr>
              <a:t>Existing pins</a:t>
            </a:r>
            <a:endParaRPr lang="en-US" altLang="zh-TW" sz="1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386" y="3573016"/>
            <a:ext cx="32575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0" grpId="0" build="allAtOnce"/>
      <p:bldP spid="21" grpId="0"/>
      <p:bldP spid="22" grpId="0" animBg="1"/>
      <p:bldP spid="23" grpId="0" animBg="1"/>
      <p:bldP spid="24" grpId="0"/>
      <p:bldP spid="25" grpId="0"/>
      <p:bldP spid="26" grpId="0"/>
      <p:bldP spid="27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Problems</a:t>
            </a:r>
          </a:p>
          <a:p>
            <a:r>
              <a:rPr lang="en-US" altLang="zh-TW" dirty="0" smtClean="0"/>
              <a:t>Algorithm</a:t>
            </a:r>
          </a:p>
          <a:p>
            <a:r>
              <a:rPr lang="en-US" altLang="zh-TW" dirty="0" smtClean="0"/>
              <a:t>Experimental results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onclusion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3245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F48E8E83-BB11-4D36-8A94-D4CBF8FB170B}" type="slidenum">
              <a:rPr kumimoji="0" lang="zh-TW" altLang="en-US" sz="1400" smtClean="0"/>
              <a:pPr eaLnBrk="1" hangingPunct="1"/>
              <a:t>20</a:t>
            </a:fld>
            <a:endParaRPr kumimoji="0" lang="en-US" altLang="zh-TW" sz="1400" smtClean="0"/>
          </a:p>
        </p:txBody>
      </p:sp>
      <p:sp>
        <p:nvSpPr>
          <p:cNvPr id="3174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 dirty="0" smtClean="0"/>
              <a:t>Concept of the Proposed Algorithm (3/5)</a:t>
            </a:r>
            <a:endParaRPr lang="zh-TW" altLang="en-US" sz="2600" dirty="0" smtClean="0"/>
          </a:p>
        </p:txBody>
      </p:sp>
      <p:sp>
        <p:nvSpPr>
          <p:cNvPr id="31748" name="內容版面配置區 2"/>
          <p:cNvSpPr>
            <a:spLocks noGrp="1"/>
          </p:cNvSpPr>
          <p:nvPr>
            <p:ph idx="1"/>
          </p:nvPr>
        </p:nvSpPr>
        <p:spPr>
          <a:xfrm>
            <a:off x="395288" y="998538"/>
            <a:ext cx="8353425" cy="1709737"/>
          </a:xfrm>
        </p:spPr>
        <p:txBody>
          <a:bodyPr/>
          <a:lstStyle/>
          <a:p>
            <a:pPr algn="just"/>
            <a:r>
              <a:rPr lang="en-US" altLang="zh-TW" sz="2000" dirty="0" smtClean="0"/>
              <a:t>Solving the </a:t>
            </a:r>
            <a:r>
              <a:rPr lang="en-US" altLang="zh-TW" sz="2000" dirty="0" err="1" smtClean="0"/>
              <a:t>subproblem</a:t>
            </a:r>
            <a:endParaRPr lang="en-US" altLang="zh-TW" sz="2000" dirty="0" smtClean="0"/>
          </a:p>
          <a:p>
            <a:pPr lvl="1" algn="just"/>
            <a:r>
              <a:rPr lang="en-US" altLang="zh-TW" sz="1800" dirty="0" smtClean="0"/>
              <a:t>Each </a:t>
            </a:r>
            <a:r>
              <a:rPr lang="en-US" altLang="zh-TW" sz="1800" dirty="0" err="1" smtClean="0"/>
              <a:t>subproblem</a:t>
            </a:r>
            <a:r>
              <a:rPr lang="en-US" altLang="zh-TW" sz="1800" dirty="0" smtClean="0"/>
              <a:t> corresponds to a matching problem</a:t>
            </a:r>
          </a:p>
          <a:p>
            <a:pPr lvl="1" algn="just"/>
            <a:r>
              <a:rPr lang="en-US" altLang="zh-TW" sz="1800" dirty="0" smtClean="0"/>
              <a:t>Select a 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mutually-incompatible</a:t>
            </a:r>
            <a:r>
              <a:rPr lang="en-US" altLang="zh-TW" sz="1800" dirty="0" smtClean="0"/>
              <a:t> electrode group from unaddressed electrodes </a:t>
            </a:r>
          </a:p>
          <a:p>
            <a:pPr lvl="1" algn="just"/>
            <a:r>
              <a:rPr lang="en-US" altLang="zh-TW" sz="1800" dirty="0" smtClean="0"/>
              <a:t>Addressing can be formulated to a bipartite-matching problem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325755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文字方塊 15"/>
          <p:cNvSpPr txBox="1"/>
          <p:nvPr/>
        </p:nvSpPr>
        <p:spPr>
          <a:xfrm>
            <a:off x="672912" y="3484096"/>
            <a:ext cx="382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</a:rPr>
              <a:t>Randomly selected electrode set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46296" y="5594598"/>
            <a:ext cx="3094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Difficult problem formulation</a:t>
            </a:r>
            <a:endParaRPr lang="zh-TW" altLang="en-US" sz="1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347864" y="2924944"/>
            <a:ext cx="531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Solution: Select mutually-incompatible electrodes</a:t>
            </a:r>
            <a:endParaRPr lang="zh-TW" altLang="en-US" sz="18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111357"/>
            <a:ext cx="325755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文字方塊 11"/>
          <p:cNvSpPr txBox="1"/>
          <p:nvPr/>
        </p:nvSpPr>
        <p:spPr>
          <a:xfrm>
            <a:off x="4788024" y="5594598"/>
            <a:ext cx="403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Simple bipartite-matching formulation</a:t>
            </a:r>
            <a:endParaRPr lang="zh-TW" altLang="en-US" sz="18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284506" y="3501008"/>
            <a:ext cx="2933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>
                <a:solidFill>
                  <a:srgbClr val="C00000"/>
                </a:solidFill>
              </a:rPr>
              <a:t>No intra-compatibility edge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01" y="3132931"/>
            <a:ext cx="6210300" cy="260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0434" y="3861048"/>
            <a:ext cx="3257550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77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53645CD3-5D11-46EE-A249-4B0969112040}" type="slidenum">
              <a:rPr kumimoji="0" lang="zh-TW" altLang="en-US" sz="1400" smtClean="0"/>
              <a:pPr eaLnBrk="1" hangingPunct="1"/>
              <a:t>21</a:t>
            </a:fld>
            <a:endParaRPr kumimoji="0" lang="en-US" altLang="zh-TW" sz="1400" smtClean="0"/>
          </a:p>
        </p:txBody>
      </p:sp>
      <p:sp>
        <p:nvSpPr>
          <p:cNvPr id="3277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 dirty="0" smtClean="0"/>
              <a:t>Concept of the Proposed Algorithm (4/5)</a:t>
            </a:r>
            <a:endParaRPr lang="zh-TW" altLang="en-US" sz="2600" dirty="0" smtClean="0"/>
          </a:p>
        </p:txBody>
      </p:sp>
      <p:sp>
        <p:nvSpPr>
          <p:cNvPr id="32772" name="內容版面配置區 2"/>
          <p:cNvSpPr>
            <a:spLocks noGrp="1"/>
          </p:cNvSpPr>
          <p:nvPr>
            <p:ph idx="1"/>
          </p:nvPr>
        </p:nvSpPr>
        <p:spPr>
          <a:xfrm>
            <a:off x="395288" y="981075"/>
            <a:ext cx="8353425" cy="1439863"/>
          </a:xfrm>
        </p:spPr>
        <p:txBody>
          <a:bodyPr/>
          <a:lstStyle/>
          <a:p>
            <a:pPr algn="just"/>
            <a:r>
              <a:rPr lang="en-US" altLang="zh-TW" sz="2000" dirty="0" smtClean="0"/>
              <a:t>Matching graph construction</a:t>
            </a:r>
            <a:endParaRPr lang="en-US" altLang="zh-TW" sz="2000" dirty="0" smtClean="0">
              <a:solidFill>
                <a:srgbClr val="006600"/>
              </a:solidFill>
            </a:endParaRPr>
          </a:p>
          <a:p>
            <a:pPr lvl="1" algn="just"/>
            <a:r>
              <a:rPr lang="en-US" altLang="zh-TW" sz="1800" dirty="0" smtClean="0"/>
              <a:t>Insert an edge if it meets all the following constraints:</a:t>
            </a:r>
          </a:p>
          <a:p>
            <a:pPr lvl="2" algn="just"/>
            <a:r>
              <a:rPr lang="en-US" altLang="zh-TW" sz="1600" dirty="0" smtClean="0">
                <a:solidFill>
                  <a:schemeClr val="tx1"/>
                </a:solidFill>
              </a:rPr>
              <a:t>Deterministic constraint</a:t>
            </a:r>
          </a:p>
          <a:p>
            <a:pPr lvl="2" algn="just"/>
            <a:r>
              <a:rPr lang="en-US" altLang="zh-TW" sz="1600" dirty="0" smtClean="0">
                <a:solidFill>
                  <a:schemeClr val="tx1"/>
                </a:solidFill>
              </a:rPr>
              <a:t>Broadcast-addressing (BA) constraint </a:t>
            </a:r>
          </a:p>
          <a:p>
            <a:pPr lvl="2" algn="just"/>
            <a:r>
              <a:rPr lang="en-US" altLang="zh-TW" sz="1600" dirty="0" smtClean="0">
                <a:solidFill>
                  <a:schemeClr val="tx1"/>
                </a:solidFill>
              </a:rPr>
              <a:t>Residual-charge-avoidance (RCA) constraint</a:t>
            </a:r>
          </a:p>
          <a:p>
            <a:pPr lvl="2" algn="just"/>
            <a:r>
              <a:rPr lang="en-US" altLang="zh-TW" sz="1600" dirty="0" smtClean="0">
                <a:solidFill>
                  <a:schemeClr val="tx1"/>
                </a:solidFill>
              </a:rPr>
              <a:t>Critical-operation-preservation (COP) constraint</a:t>
            </a:r>
          </a:p>
        </p:txBody>
      </p:sp>
      <p:sp>
        <p:nvSpPr>
          <p:cNvPr id="9" name="內容版面配置區 2"/>
          <p:cNvSpPr txBox="1">
            <a:spLocks/>
          </p:cNvSpPr>
          <p:nvPr/>
        </p:nvSpPr>
        <p:spPr bwMode="auto">
          <a:xfrm>
            <a:off x="395288" y="5805488"/>
            <a:ext cx="8353425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5750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defRPr/>
            </a:pP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</a:rPr>
              <a:t>e</a:t>
            </a:r>
            <a:r>
              <a:rPr lang="en-US" altLang="zh-TW" sz="1800" b="1" kern="0" baseline="-25000" dirty="0">
                <a:solidFill>
                  <a:srgbClr val="FF0000"/>
                </a:solidFill>
                <a:latin typeface="+mn-lt"/>
                <a:ea typeface="+mn-ea"/>
              </a:rPr>
              <a:t>2</a:t>
            </a: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</a:rPr>
              <a:t> with p</a:t>
            </a:r>
            <a:r>
              <a:rPr lang="en-US" altLang="zh-TW" sz="1800" b="1" kern="0" baseline="-25000" dirty="0">
                <a:solidFill>
                  <a:srgbClr val="FF0000"/>
                </a:solidFill>
                <a:latin typeface="+mn-lt"/>
                <a:ea typeface="+mn-ea"/>
              </a:rPr>
              <a:t>3</a:t>
            </a: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 </a:t>
            </a:r>
            <a:r>
              <a:rPr lang="en-US" altLang="zh-TW" sz="1800" b="1" kern="0" dirty="0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0111111 (AU &gt; </a:t>
            </a:r>
            <a:r>
              <a:rPr lang="en-US" altLang="zh-TW" sz="1800" b="1" kern="0" dirty="0" err="1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AU</a:t>
            </a:r>
            <a:r>
              <a:rPr lang="en-US" altLang="zh-TW" sz="1800" b="1" kern="0" baseline="-25000" dirty="0" err="1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max</a:t>
            </a:r>
            <a:r>
              <a:rPr lang="en-US" altLang="zh-TW" sz="1800" b="1" kern="0" dirty="0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 (5))</a:t>
            </a:r>
            <a:endParaRPr lang="en-US" altLang="zh-TW" sz="1800" b="1" kern="0" dirty="0">
              <a:solidFill>
                <a:srgbClr val="FF0000"/>
              </a:solidFill>
              <a:latin typeface="+mn-lt"/>
              <a:ea typeface="+mn-ea"/>
              <a:sym typeface="Wingdings" pitchFamily="2" charset="2"/>
            </a:endParaRPr>
          </a:p>
          <a:p>
            <a:pPr marL="285750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defRPr/>
            </a:pP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</a:rPr>
              <a:t>e</a:t>
            </a:r>
            <a:r>
              <a:rPr lang="en-US" altLang="zh-TW" sz="1800" b="1" kern="0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</a:rPr>
              <a:t> with p</a:t>
            </a:r>
            <a:r>
              <a:rPr lang="en-US" altLang="zh-TW" sz="1800" b="1" kern="0" baseline="-25000" dirty="0">
                <a:solidFill>
                  <a:srgbClr val="FF0000"/>
                </a:solidFill>
                <a:latin typeface="+mn-lt"/>
                <a:ea typeface="+mn-ea"/>
              </a:rPr>
              <a:t>1</a:t>
            </a: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</a:rPr>
              <a:t> </a:t>
            </a: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 1110</a:t>
            </a:r>
            <a:r>
              <a:rPr lang="en-US" altLang="zh-TW" sz="1800" b="1" kern="0" dirty="0">
                <a:latin typeface="+mn-lt"/>
                <a:ea typeface="+mn-ea"/>
                <a:sym typeface="Wingdings" pitchFamily="2" charset="2"/>
              </a:rPr>
              <a:t>0</a:t>
            </a: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101 </a:t>
            </a:r>
            <a:r>
              <a:rPr lang="en-US" altLang="zh-TW" sz="1800" b="1" kern="0" dirty="0" smtClean="0">
                <a:solidFill>
                  <a:srgbClr val="FF0000"/>
                </a:solidFill>
                <a:latin typeface="+mn-lt"/>
                <a:ea typeface="+mn-ea"/>
                <a:sym typeface="Wingdings" pitchFamily="2" charset="2"/>
              </a:rPr>
              <a:t>(COP constraint violation)</a:t>
            </a:r>
            <a:endParaRPr lang="en-US" altLang="zh-TW" sz="1800" b="1" kern="0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7" name="橢圓 6"/>
          <p:cNvSpPr/>
          <p:nvPr/>
        </p:nvSpPr>
        <p:spPr bwMode="auto">
          <a:xfrm>
            <a:off x="5364088" y="4165001"/>
            <a:ext cx="360040" cy="133700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>
            <a:off x="5652120" y="3891528"/>
            <a:ext cx="1697581" cy="27587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" name="橢圓 1"/>
          <p:cNvSpPr/>
          <p:nvPr/>
        </p:nvSpPr>
        <p:spPr bwMode="auto">
          <a:xfrm>
            <a:off x="1502580" y="4214038"/>
            <a:ext cx="436172" cy="436172"/>
          </a:xfrm>
          <a:prstGeom prst="ellipse">
            <a:avLst/>
          </a:prstGeom>
          <a:solidFill>
            <a:srgbClr val="B2B2B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2000" dirty="0">
                <a:ea typeface="新細明體" pitchFamily="18" charset="-120"/>
              </a:rPr>
              <a:t>1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>
            <a:off x="2150652" y="4214038"/>
            <a:ext cx="436172" cy="436172"/>
          </a:xfrm>
          <a:prstGeom prst="ellipse">
            <a:avLst/>
          </a:prstGeom>
          <a:solidFill>
            <a:srgbClr val="B2B2B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2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橢圓 10"/>
          <p:cNvSpPr/>
          <p:nvPr/>
        </p:nvSpPr>
        <p:spPr bwMode="auto">
          <a:xfrm>
            <a:off x="2819820" y="4214038"/>
            <a:ext cx="436172" cy="436172"/>
          </a:xfrm>
          <a:prstGeom prst="ellipse">
            <a:avLst/>
          </a:prstGeom>
          <a:solidFill>
            <a:srgbClr val="B2B2B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3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橢圓 11"/>
          <p:cNvSpPr/>
          <p:nvPr/>
        </p:nvSpPr>
        <p:spPr bwMode="auto">
          <a:xfrm>
            <a:off x="3446796" y="4214038"/>
            <a:ext cx="436172" cy="436172"/>
          </a:xfrm>
          <a:prstGeom prst="ellipse">
            <a:avLst/>
          </a:prstGeom>
          <a:solidFill>
            <a:srgbClr val="B2B2B2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4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>
            <a:off x="1071026" y="5502002"/>
            <a:ext cx="436172" cy="436172"/>
          </a:xfrm>
          <a:prstGeom prst="ellipse">
            <a:avLst/>
          </a:prstGeom>
          <a:solidFill>
            <a:srgbClr val="05E6EB"/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1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橢圓 13"/>
          <p:cNvSpPr/>
          <p:nvPr/>
        </p:nvSpPr>
        <p:spPr bwMode="auto">
          <a:xfrm>
            <a:off x="1719098" y="5502002"/>
            <a:ext cx="436172" cy="436172"/>
          </a:xfrm>
          <a:prstGeom prst="ellipse">
            <a:avLst/>
          </a:prstGeom>
          <a:solidFill>
            <a:srgbClr val="05E6EB"/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2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5" name="橢圓 14"/>
          <p:cNvSpPr/>
          <p:nvPr/>
        </p:nvSpPr>
        <p:spPr bwMode="auto">
          <a:xfrm>
            <a:off x="2388266" y="5502002"/>
            <a:ext cx="436172" cy="436172"/>
          </a:xfrm>
          <a:prstGeom prst="ellipse">
            <a:avLst/>
          </a:prstGeom>
          <a:solidFill>
            <a:srgbClr val="05E6EB"/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3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6" name="橢圓 15"/>
          <p:cNvSpPr/>
          <p:nvPr/>
        </p:nvSpPr>
        <p:spPr bwMode="auto">
          <a:xfrm>
            <a:off x="3015242" y="5502002"/>
            <a:ext cx="436172" cy="436172"/>
          </a:xfrm>
          <a:prstGeom prst="ellipse">
            <a:avLst/>
          </a:prstGeom>
          <a:solidFill>
            <a:srgbClr val="05E6EB"/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4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3707904" y="5502002"/>
            <a:ext cx="436172" cy="436172"/>
          </a:xfrm>
          <a:prstGeom prst="ellipse">
            <a:avLst/>
          </a:prstGeom>
          <a:solidFill>
            <a:srgbClr val="05E6EB"/>
          </a:solidFill>
          <a:ln w="9525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新細明體" pitchFamily="18" charset="-120"/>
              </a:rPr>
              <a:t>5</a:t>
            </a:r>
            <a:endParaRPr kumimoji="1" lang="zh-TW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4" name="直線單箭頭接點 3"/>
          <p:cNvCxnSpPr>
            <a:stCxn id="2" idx="4"/>
            <a:endCxn id="13" idx="0"/>
          </p:cNvCxnSpPr>
          <p:nvPr/>
        </p:nvCxnSpPr>
        <p:spPr bwMode="auto">
          <a:xfrm flipH="1">
            <a:off x="1289112" y="4650210"/>
            <a:ext cx="431554" cy="851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4" name="直線單箭頭接點 23"/>
          <p:cNvCxnSpPr>
            <a:endCxn id="14" idx="0"/>
          </p:cNvCxnSpPr>
          <p:nvPr/>
        </p:nvCxnSpPr>
        <p:spPr bwMode="auto">
          <a:xfrm>
            <a:off x="1720666" y="4650210"/>
            <a:ext cx="216518" cy="851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7" name="直線單箭頭接點 26"/>
          <p:cNvCxnSpPr>
            <a:stCxn id="10" idx="4"/>
            <a:endCxn id="13" idx="0"/>
          </p:cNvCxnSpPr>
          <p:nvPr/>
        </p:nvCxnSpPr>
        <p:spPr bwMode="auto">
          <a:xfrm flipH="1">
            <a:off x="1289112" y="4650210"/>
            <a:ext cx="1079626" cy="851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0" name="直線單箭頭接點 29"/>
          <p:cNvCxnSpPr>
            <a:stCxn id="10" idx="4"/>
          </p:cNvCxnSpPr>
          <p:nvPr/>
        </p:nvCxnSpPr>
        <p:spPr bwMode="auto">
          <a:xfrm flipH="1">
            <a:off x="1938752" y="4650210"/>
            <a:ext cx="429986" cy="851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3" name="直線單箭頭接點 32"/>
          <p:cNvCxnSpPr>
            <a:endCxn id="15" idx="0"/>
          </p:cNvCxnSpPr>
          <p:nvPr/>
        </p:nvCxnSpPr>
        <p:spPr bwMode="auto">
          <a:xfrm>
            <a:off x="2368738" y="4650210"/>
            <a:ext cx="237614" cy="851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6" name="直線單箭頭接點 35"/>
          <p:cNvCxnSpPr>
            <a:endCxn id="16" idx="0"/>
          </p:cNvCxnSpPr>
          <p:nvPr/>
        </p:nvCxnSpPr>
        <p:spPr bwMode="auto">
          <a:xfrm>
            <a:off x="2388266" y="4650210"/>
            <a:ext cx="845062" cy="851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9" name="直線單箭頭接點 38"/>
          <p:cNvCxnSpPr>
            <a:stCxn id="11" idx="4"/>
            <a:endCxn id="16" idx="0"/>
          </p:cNvCxnSpPr>
          <p:nvPr/>
        </p:nvCxnSpPr>
        <p:spPr bwMode="auto">
          <a:xfrm>
            <a:off x="3037906" y="4650210"/>
            <a:ext cx="195422" cy="851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42" name="直線單箭頭接點 41"/>
          <p:cNvCxnSpPr>
            <a:stCxn id="12" idx="4"/>
            <a:endCxn id="21" idx="0"/>
          </p:cNvCxnSpPr>
          <p:nvPr/>
        </p:nvCxnSpPr>
        <p:spPr bwMode="auto">
          <a:xfrm>
            <a:off x="3664882" y="4650210"/>
            <a:ext cx="261108" cy="85179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45" name="橢圓 44"/>
          <p:cNvSpPr/>
          <p:nvPr/>
        </p:nvSpPr>
        <p:spPr bwMode="auto">
          <a:xfrm>
            <a:off x="5652120" y="4165001"/>
            <a:ext cx="405343" cy="350813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46" name="橢圓 45"/>
          <p:cNvSpPr/>
          <p:nvPr/>
        </p:nvSpPr>
        <p:spPr bwMode="auto">
          <a:xfrm>
            <a:off x="6315432" y="4467592"/>
            <a:ext cx="423192" cy="366261"/>
          </a:xfrm>
          <a:prstGeom prst="ellipse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5" name="直線單箭頭接點 4"/>
          <p:cNvCxnSpPr/>
          <p:nvPr/>
        </p:nvCxnSpPr>
        <p:spPr bwMode="auto">
          <a:xfrm flipV="1">
            <a:off x="4644008" y="4725144"/>
            <a:ext cx="1800200" cy="129614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34" name="直線單箭頭接點 33"/>
          <p:cNvCxnSpPr/>
          <p:nvPr/>
        </p:nvCxnSpPr>
        <p:spPr bwMode="auto">
          <a:xfrm flipV="1">
            <a:off x="5652120" y="4433094"/>
            <a:ext cx="251081" cy="17684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B0F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8" name="矩形 17"/>
          <p:cNvSpPr/>
          <p:nvPr/>
        </p:nvSpPr>
        <p:spPr bwMode="auto">
          <a:xfrm>
            <a:off x="4427984" y="4239934"/>
            <a:ext cx="864096" cy="147848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03786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3000"/>
                            </p:stCondLst>
                            <p:childTnLst>
                              <p:par>
                                <p:cTn id="12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3500"/>
                            </p:stCondLst>
                            <p:childTnLst>
                              <p:par>
                                <p:cTn id="12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3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500"/>
                            </p:stCondLst>
                            <p:childTnLst>
                              <p:par>
                                <p:cTn id="139" presetID="6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allAtOnce"/>
      <p:bldP spid="7" grpId="0" animBg="1"/>
      <p:bldP spid="8" grpId="0" animBg="1"/>
      <p:bldP spid="2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45" grpId="0" animBg="1"/>
      <p:bldP spid="46" grpId="0" animBg="1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9A1B0A68-613C-4337-B194-7EBE717F0E5B}" type="slidenum">
              <a:rPr kumimoji="0" lang="zh-TW" altLang="en-US" sz="1400" smtClean="0"/>
              <a:pPr eaLnBrk="1" hangingPunct="1"/>
              <a:t>22</a:t>
            </a:fld>
            <a:endParaRPr kumimoji="0" lang="en-US" altLang="zh-TW" sz="1400" smtClean="0"/>
          </a:p>
        </p:txBody>
      </p:sp>
      <p:sp>
        <p:nvSpPr>
          <p:cNvPr id="3379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600" dirty="0" smtClean="0"/>
              <a:t>Concept of the Proposed Algorithm (5/5)</a:t>
            </a:r>
            <a:endParaRPr lang="zh-TW" altLang="en-US" sz="2600" dirty="0" smtClean="0"/>
          </a:p>
        </p:txBody>
      </p:sp>
      <p:sp>
        <p:nvSpPr>
          <p:cNvPr id="33796" name="內容版面配置區 2"/>
          <p:cNvSpPr>
            <a:spLocks noGrp="1"/>
          </p:cNvSpPr>
          <p:nvPr>
            <p:ph idx="1"/>
          </p:nvPr>
        </p:nvSpPr>
        <p:spPr>
          <a:xfrm>
            <a:off x="395288" y="998538"/>
            <a:ext cx="8353425" cy="1709737"/>
          </a:xfrm>
        </p:spPr>
        <p:txBody>
          <a:bodyPr/>
          <a:lstStyle/>
          <a:p>
            <a:pPr algn="just"/>
            <a:r>
              <a:rPr lang="en-US" altLang="zh-TW" sz="2000" dirty="0" smtClean="0"/>
              <a:t>Minimum-Weight Maximum-Bipartite (MWMB) Matching</a:t>
            </a:r>
          </a:p>
          <a:p>
            <a:pPr lvl="1" algn="just"/>
            <a:r>
              <a:rPr lang="en-US" altLang="zh-TW" sz="1800" dirty="0" smtClean="0"/>
              <a:t>Construct a weighted bipartite graph to solve the problem</a:t>
            </a:r>
          </a:p>
          <a:p>
            <a:pPr lvl="1" algn="just"/>
            <a:r>
              <a:rPr lang="en-US" altLang="zh-TW" sz="1800" dirty="0" smtClean="0"/>
              <a:t>Key ideas</a:t>
            </a:r>
          </a:p>
          <a:p>
            <a:pPr lvl="2" algn="just"/>
            <a:r>
              <a:rPr lang="en-US" altLang="zh-TW" sz="1800" dirty="0" smtClean="0"/>
              <a:t>Minimize the number of pins by matching value</a:t>
            </a:r>
          </a:p>
          <a:p>
            <a:pPr lvl="2" algn="just"/>
            <a:r>
              <a:rPr lang="en-US" altLang="zh-TW" sz="1800" dirty="0" smtClean="0"/>
              <a:t>Minimize </a:t>
            </a:r>
            <a:r>
              <a:rPr lang="en-US" altLang="zh-TW" sz="1800" dirty="0" err="1" smtClean="0"/>
              <a:t>AU</a:t>
            </a:r>
            <a:r>
              <a:rPr lang="en-US" altLang="zh-TW" sz="1800" baseline="-25000" dirty="0" err="1" smtClean="0"/>
              <a:t>k</a:t>
            </a:r>
            <a:r>
              <a:rPr lang="en-US" altLang="zh-TW" sz="1800" dirty="0" smtClean="0"/>
              <a:t> and the number of inserted grounding vectors by cost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645024"/>
            <a:ext cx="3981450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線接點 2"/>
          <p:cNvCxnSpPr/>
          <p:nvPr/>
        </p:nvCxnSpPr>
        <p:spPr bwMode="auto">
          <a:xfrm flipH="1">
            <a:off x="1259632" y="4451598"/>
            <a:ext cx="1183531" cy="7055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2" name="直線接點 11"/>
          <p:cNvCxnSpPr/>
          <p:nvPr/>
        </p:nvCxnSpPr>
        <p:spPr bwMode="auto">
          <a:xfrm>
            <a:off x="1619673" y="4451598"/>
            <a:ext cx="432047" cy="7055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5" name="直線接點 14"/>
          <p:cNvCxnSpPr/>
          <p:nvPr/>
        </p:nvCxnSpPr>
        <p:spPr bwMode="auto">
          <a:xfrm>
            <a:off x="3307260" y="4451598"/>
            <a:ext cx="400644" cy="70559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7" name="直線接點 16"/>
          <p:cNvCxnSpPr/>
          <p:nvPr/>
        </p:nvCxnSpPr>
        <p:spPr bwMode="auto">
          <a:xfrm>
            <a:off x="4139953" y="4451598"/>
            <a:ext cx="398710" cy="70485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2900363"/>
            <a:ext cx="28860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019550"/>
            <a:ext cx="3324225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749342"/>
            <a:ext cx="3779912" cy="326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Problems</a:t>
            </a:r>
          </a:p>
          <a:p>
            <a:r>
              <a:rPr lang="en-US" altLang="zh-TW" dirty="0" smtClean="0"/>
              <a:t>Algorithm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Experimental results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onclusion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8032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DNA sample preparation</a:t>
            </a:r>
          </a:p>
          <a:p>
            <a:pPr lvl="1"/>
            <a:r>
              <a:rPr lang="en-US" altLang="zh-TW" dirty="0" smtClean="0"/>
              <a:t>86 electrodes</a:t>
            </a:r>
          </a:p>
          <a:p>
            <a:pPr lvl="1"/>
            <a:r>
              <a:rPr lang="en-US" altLang="zh-TW" dirty="0" smtClean="0"/>
              <a:t>Limited number of 32 signal ports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79" y="1268760"/>
            <a:ext cx="3839547" cy="2200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36" y="2369118"/>
            <a:ext cx="4973389" cy="1759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橢圓 4"/>
          <p:cNvSpPr/>
          <p:nvPr/>
        </p:nvSpPr>
        <p:spPr bwMode="auto">
          <a:xfrm>
            <a:off x="7030820" y="1701010"/>
            <a:ext cx="997564" cy="935901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7" name="直線單箭頭接點 6"/>
          <p:cNvCxnSpPr/>
          <p:nvPr/>
        </p:nvCxnSpPr>
        <p:spPr bwMode="auto">
          <a:xfrm flipH="1">
            <a:off x="5148064" y="2369118"/>
            <a:ext cx="1882756" cy="267793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60333"/>
            <a:ext cx="8945790" cy="2037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線單箭頭接點 8"/>
          <p:cNvCxnSpPr/>
          <p:nvPr/>
        </p:nvCxnSpPr>
        <p:spPr bwMode="auto">
          <a:xfrm flipV="1">
            <a:off x="2635593" y="3068960"/>
            <a:ext cx="712271" cy="116369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971600" y="4128285"/>
            <a:ext cx="21034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Rarely actuated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6" name="直線單箭頭接點 15"/>
          <p:cNvCxnSpPr/>
          <p:nvPr/>
        </p:nvCxnSpPr>
        <p:spPr bwMode="auto">
          <a:xfrm flipV="1">
            <a:off x="3493172" y="3248701"/>
            <a:ext cx="979723" cy="94233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sp>
        <p:nvSpPr>
          <p:cNvPr id="17" name="文字方塊 16"/>
          <p:cNvSpPr txBox="1"/>
          <p:nvPr/>
        </p:nvSpPr>
        <p:spPr>
          <a:xfrm>
            <a:off x="3421164" y="4098227"/>
            <a:ext cx="174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altLang="zh-TW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ot actuated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1475656" y="5576408"/>
            <a:ext cx="2175858" cy="3704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5167155" y="5578842"/>
            <a:ext cx="2223705" cy="37043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65037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/>
      <p:bldP spid="17" grpId="0"/>
      <p:bldP spid="14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</a:t>
            </a:r>
            <a:r>
              <a:rPr lang="en-US" altLang="zh-TW" dirty="0" smtClean="0"/>
              <a:t>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n-</a:t>
            </a:r>
            <a:r>
              <a:rPr lang="en-US" altLang="zh-TW" dirty="0" err="1" smtClean="0"/>
              <a:t>plex</a:t>
            </a:r>
            <a:r>
              <a:rPr lang="en-US" altLang="zh-TW" dirty="0" smtClean="0"/>
              <a:t> immunoassay</a:t>
            </a:r>
          </a:p>
          <a:p>
            <a:pPr lvl="1"/>
            <a:r>
              <a:rPr lang="en-US" altLang="zh-TW" dirty="0" smtClean="0"/>
              <a:t>1140 electrodes</a:t>
            </a:r>
          </a:p>
          <a:p>
            <a:pPr lvl="1"/>
            <a:r>
              <a:rPr lang="en-US" altLang="zh-TW" dirty="0" smtClean="0"/>
              <a:t>Limited number of 64 control pins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420888"/>
            <a:ext cx="6228043" cy="410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6102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Experimental results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3400" y="780256"/>
            <a:ext cx="8077200" cy="4953000"/>
          </a:xfrm>
        </p:spPr>
        <p:txBody>
          <a:bodyPr/>
          <a:lstStyle/>
          <a:p>
            <a:r>
              <a:rPr lang="en-US" altLang="zh-TW" dirty="0" smtClean="0"/>
              <a:t>Routing region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Reaction region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26</a:t>
            </a:fld>
            <a:endParaRPr lang="en-US" altLang="zh-TW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242359"/>
            <a:ext cx="6624736" cy="2546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379296"/>
            <a:ext cx="5211409" cy="2478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橢圓 6"/>
          <p:cNvSpPr/>
          <p:nvPr/>
        </p:nvSpPr>
        <p:spPr bwMode="auto">
          <a:xfrm flipH="1">
            <a:off x="1475655" y="1844824"/>
            <a:ext cx="383761" cy="3600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橢圓 7"/>
          <p:cNvSpPr/>
          <p:nvPr/>
        </p:nvSpPr>
        <p:spPr bwMode="auto">
          <a:xfrm flipH="1">
            <a:off x="2771800" y="1869806"/>
            <a:ext cx="383761" cy="3600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橢圓 8"/>
          <p:cNvSpPr/>
          <p:nvPr/>
        </p:nvSpPr>
        <p:spPr bwMode="auto">
          <a:xfrm flipH="1">
            <a:off x="1475656" y="2515699"/>
            <a:ext cx="383761" cy="3600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橢圓 9"/>
          <p:cNvSpPr/>
          <p:nvPr/>
        </p:nvSpPr>
        <p:spPr bwMode="auto">
          <a:xfrm flipH="1">
            <a:off x="2758874" y="2515699"/>
            <a:ext cx="383761" cy="3600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142635" y="780694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Excessively actuated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橢圓 11"/>
          <p:cNvSpPr/>
          <p:nvPr/>
        </p:nvSpPr>
        <p:spPr bwMode="auto">
          <a:xfrm flipH="1">
            <a:off x="767788" y="4359516"/>
            <a:ext cx="1065055" cy="3600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3" name="橢圓 12"/>
          <p:cNvSpPr/>
          <p:nvPr/>
        </p:nvSpPr>
        <p:spPr bwMode="auto">
          <a:xfrm flipH="1">
            <a:off x="2226345" y="4323783"/>
            <a:ext cx="1065055" cy="36003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227594" y="3809933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Controlled together</a:t>
            </a:r>
            <a:endParaRPr lang="zh-TW" altLang="en-US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5" name="直線單箭頭接點 14"/>
          <p:cNvCxnSpPr>
            <a:endCxn id="8" idx="1"/>
          </p:cNvCxnSpPr>
          <p:nvPr/>
        </p:nvCxnSpPr>
        <p:spPr bwMode="auto">
          <a:xfrm flipH="1">
            <a:off x="3099361" y="1242360"/>
            <a:ext cx="1201443" cy="68017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7" name="直線單箭頭接點 16"/>
          <p:cNvCxnSpPr>
            <a:endCxn id="7" idx="1"/>
          </p:cNvCxnSpPr>
          <p:nvPr/>
        </p:nvCxnSpPr>
        <p:spPr bwMode="auto">
          <a:xfrm flipH="1">
            <a:off x="1803216" y="1226208"/>
            <a:ext cx="2497588" cy="67134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19" name="直線單箭頭接點 18"/>
          <p:cNvCxnSpPr/>
          <p:nvPr/>
        </p:nvCxnSpPr>
        <p:spPr bwMode="auto">
          <a:xfrm flipH="1">
            <a:off x="3167382" y="1242360"/>
            <a:ext cx="1133423" cy="145335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3" name="直線單箭頭接點 22"/>
          <p:cNvCxnSpPr/>
          <p:nvPr/>
        </p:nvCxnSpPr>
        <p:spPr bwMode="auto">
          <a:xfrm flipH="1">
            <a:off x="1800592" y="1242360"/>
            <a:ext cx="2500212" cy="13515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6" name="直線單箭頭接點 25"/>
          <p:cNvCxnSpPr/>
          <p:nvPr/>
        </p:nvCxnSpPr>
        <p:spPr bwMode="auto">
          <a:xfrm flipH="1">
            <a:off x="2891158" y="4149080"/>
            <a:ext cx="400242" cy="175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  <p:cxnSp>
        <p:nvCxnSpPr>
          <p:cNvPr id="29" name="直線單箭頭接點 28"/>
          <p:cNvCxnSpPr/>
          <p:nvPr/>
        </p:nvCxnSpPr>
        <p:spPr bwMode="auto">
          <a:xfrm flipH="1">
            <a:off x="1667536" y="4149080"/>
            <a:ext cx="1657636" cy="17592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="" xmlns:p14="http://schemas.microsoft.com/office/powerpoint/2010/main" val="221014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3" grpId="0" animBg="1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Experimental results (</a:t>
            </a:r>
            <a:r>
              <a:rPr lang="en-US" altLang="zh-TW" dirty="0" smtClean="0"/>
              <a:t>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27</a:t>
            </a:fld>
            <a:endParaRPr lang="en-US" altLang="zh-TW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124744"/>
            <a:ext cx="8211841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 bwMode="auto">
          <a:xfrm>
            <a:off x="2843808" y="2060848"/>
            <a:ext cx="792088" cy="11521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5752121" y="2060848"/>
            <a:ext cx="792088" cy="1224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123728" y="2060848"/>
            <a:ext cx="792088" cy="115212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5032041" y="2060848"/>
            <a:ext cx="792088" cy="122413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75684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 smtClean="0"/>
              <a:t>Problems</a:t>
            </a:r>
          </a:p>
          <a:p>
            <a:r>
              <a:rPr lang="en-US" altLang="zh-TW" dirty="0" smtClean="0"/>
              <a:t>Algorithm</a:t>
            </a:r>
          </a:p>
          <a:p>
            <a:r>
              <a:rPr lang="en-US" altLang="zh-TW" dirty="0" smtClean="0"/>
              <a:t>Experimental results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</a:t>
            </a:r>
            <a:r>
              <a:rPr lang="en-US" altLang="zh-TW" dirty="0" smtClean="0">
                <a:solidFill>
                  <a:srgbClr val="FF0000"/>
                </a:solidFill>
              </a:rPr>
              <a:t>onclusion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8032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/>
              <a:t>W</a:t>
            </a:r>
            <a:r>
              <a:rPr lang="en-US" altLang="zh-TW" sz="2000" dirty="0" smtClean="0"/>
              <a:t>e </a:t>
            </a:r>
            <a:r>
              <a:rPr lang="en-US" altLang="zh-TW" sz="2000" dirty="0"/>
              <a:t>have presented a novel matching-based </a:t>
            </a:r>
            <a:r>
              <a:rPr lang="en-US" altLang="zh-TW" sz="2000" dirty="0" smtClean="0"/>
              <a:t>broadcast </a:t>
            </a:r>
            <a:r>
              <a:rPr lang="en-US" altLang="zh-TW" sz="2000" dirty="0"/>
              <a:t>electrode-addressing algorithm for PDMFBs to deal with </a:t>
            </a:r>
            <a:r>
              <a:rPr lang="en-US" altLang="zh-TW" sz="2000" dirty="0" smtClean="0"/>
              <a:t>the involved </a:t>
            </a:r>
            <a:r>
              <a:rPr lang="en-US" altLang="zh-TW" sz="2000" dirty="0"/>
              <a:t>reliability problem in pin-constrained </a:t>
            </a:r>
            <a:r>
              <a:rPr lang="en-US" altLang="zh-TW" sz="2000" dirty="0" smtClean="0"/>
              <a:t>designs.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We have identified </a:t>
            </a:r>
            <a:r>
              <a:rPr lang="en-US" altLang="zh-TW" sz="2000" dirty="0"/>
              <a:t>the causes of reliability degradation and introduced a </a:t>
            </a:r>
            <a:r>
              <a:rPr lang="en-US" altLang="zh-TW" sz="2000" dirty="0" smtClean="0"/>
              <a:t>new and </a:t>
            </a:r>
            <a:r>
              <a:rPr lang="en-US" altLang="zh-TW" sz="2000" dirty="0"/>
              <a:t>practical formulation of reliability-oriented </a:t>
            </a:r>
            <a:r>
              <a:rPr lang="en-US" altLang="zh-TW" sz="2000" dirty="0" smtClean="0"/>
              <a:t>electrode-addressing.</a:t>
            </a:r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Two </a:t>
            </a:r>
            <a:r>
              <a:rPr lang="en-US" altLang="zh-TW" sz="2000" dirty="0"/>
              <a:t>commercial PDMFBs of point-of-care </a:t>
            </a:r>
            <a:r>
              <a:rPr lang="en-US" altLang="zh-TW" sz="2000" dirty="0" smtClean="0"/>
              <a:t>testing have </a:t>
            </a:r>
            <a:r>
              <a:rPr lang="en-US" altLang="zh-TW" sz="2000" dirty="0"/>
              <a:t>been used </a:t>
            </a:r>
            <a:r>
              <a:rPr lang="en-US" altLang="zh-TW" sz="2000" dirty="0" smtClean="0"/>
              <a:t>to evaluate </a:t>
            </a:r>
            <a:r>
              <a:rPr lang="en-US" altLang="zh-TW" sz="2000" dirty="0"/>
              <a:t>the </a:t>
            </a:r>
            <a:r>
              <a:rPr lang="en-US" altLang="zh-TW" sz="2000" dirty="0" smtClean="0"/>
              <a:t>effectiveness </a:t>
            </a:r>
            <a:r>
              <a:rPr lang="en-US" altLang="zh-TW" sz="2000" dirty="0"/>
              <a:t>of </a:t>
            </a:r>
            <a:r>
              <a:rPr lang="en-US" altLang="zh-TW" sz="2000" dirty="0" smtClean="0"/>
              <a:t>our addressing </a:t>
            </a:r>
            <a:r>
              <a:rPr lang="en-US" altLang="zh-TW" sz="2000" dirty="0"/>
              <a:t>algorithm on </a:t>
            </a:r>
            <a:r>
              <a:rPr lang="en-US" altLang="zh-TW" sz="2000" dirty="0" smtClean="0"/>
              <a:t>preventing pin-constrained design </a:t>
            </a:r>
            <a:r>
              <a:rPr lang="en-US" altLang="zh-TW" sz="2000" dirty="0"/>
              <a:t>from reliability </a:t>
            </a:r>
            <a:r>
              <a:rPr lang="en-US" altLang="zh-TW" sz="2000" dirty="0" smtClean="0"/>
              <a:t>degradation.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29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42105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TW" dirty="0" smtClean="0"/>
              <a:t>Problems</a:t>
            </a:r>
          </a:p>
          <a:p>
            <a:r>
              <a:rPr lang="en-US" altLang="zh-TW" dirty="0" smtClean="0"/>
              <a:t>Algorithm</a:t>
            </a:r>
          </a:p>
          <a:p>
            <a:r>
              <a:rPr lang="en-US" altLang="zh-TW" dirty="0" smtClean="0"/>
              <a:t>Experimental results</a:t>
            </a:r>
          </a:p>
          <a:p>
            <a:r>
              <a:rPr lang="en-US" altLang="zh-TW" dirty="0"/>
              <a:t>C</a:t>
            </a:r>
            <a:r>
              <a:rPr lang="en-US" altLang="zh-TW" dirty="0" smtClean="0"/>
              <a:t>onclusion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E2AEF4-D7BC-4075-8CAB-B04627003958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="" xmlns:p14="http://schemas.microsoft.com/office/powerpoint/2010/main" val="80323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TW" altLang="en-US" smtClean="0"/>
          </a:p>
        </p:txBody>
      </p:sp>
      <p:sp>
        <p:nvSpPr>
          <p:cNvPr id="34820" name="WordArt 4"/>
          <p:cNvSpPr>
            <a:spLocks noChangeArrowheads="1" noChangeShapeType="1" noTextEdit="1"/>
          </p:cNvSpPr>
          <p:nvPr/>
        </p:nvSpPr>
        <p:spPr bwMode="gray">
          <a:xfrm>
            <a:off x="1143000" y="2643188"/>
            <a:ext cx="6589713" cy="1679575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TW" sz="5400" b="1" kern="10">
                <a:ln w="28575">
                  <a:solidFill>
                    <a:schemeClr val="tx1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chemeClr val="bg1"/>
                    </a:gs>
                    <a:gs pos="100000">
                      <a:schemeClr val="accent2"/>
                    </a:gs>
                  </a:gsLst>
                  <a:lin ang="5400000" scaled="1"/>
                </a:gradFill>
                <a:effectLst>
                  <a:outerShdw dist="107763" dir="2700000" algn="ctr" rotWithShape="0">
                    <a:srgbClr val="000000">
                      <a:alpha val="50000"/>
                    </a:srgbClr>
                  </a:outerShdw>
                </a:effectLst>
                <a:latin typeface="Verdana"/>
                <a:ea typeface="Verdana"/>
                <a:cs typeface="Verdana"/>
              </a:rPr>
              <a:t>Thank You!</a:t>
            </a:r>
            <a:endParaRPr lang="zh-TW" altLang="en-US" sz="5400" b="1" kern="10">
              <a:ln w="28575">
                <a:solidFill>
                  <a:schemeClr val="tx1"/>
                </a:solidFill>
                <a:round/>
                <a:headEnd/>
                <a:tailEnd/>
              </a:ln>
              <a:gradFill rotWithShape="1">
                <a:gsLst>
                  <a:gs pos="0">
                    <a:schemeClr val="bg1"/>
                  </a:gs>
                  <a:gs pos="100000">
                    <a:schemeClr val="accent2"/>
                  </a:gs>
                </a:gsLst>
                <a:lin ang="5400000" scaled="1"/>
              </a:gradFill>
              <a:effectLst>
                <a:outerShdw dist="107763" dir="2700000" algn="ctr" rotWithShape="0">
                  <a:srgbClr val="000000">
                    <a:alpha val="50000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34821" name="投影片編號版面配置區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FE6E265F-A494-44E9-8CE6-F61AB23CCC50}" type="slidenum">
              <a:rPr kumimoji="0" lang="zh-TW" altLang="en-US" sz="1400" smtClean="0"/>
              <a:pPr eaLnBrk="1" hangingPunct="1"/>
              <a:t>30</a:t>
            </a:fld>
            <a:endParaRPr kumimoji="0" lang="en-US" altLang="zh-TW" sz="1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23850" y="979488"/>
            <a:ext cx="8610600" cy="489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Char char="․"/>
              <a:defRPr/>
            </a:pPr>
            <a:r>
              <a:rPr lang="en-US" altLang="zh-TW" sz="2000" kern="0" dirty="0">
                <a:latin typeface="+mj-lt"/>
              </a:rPr>
              <a:t>Digital Microfluidic Biochips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b="1" kern="0" dirty="0">
                <a:solidFill>
                  <a:srgbClr val="000099"/>
                </a:solidFill>
                <a:latin typeface="+mj-lt"/>
              </a:rPr>
              <a:t>Droplets:</a:t>
            </a:r>
            <a:r>
              <a:rPr lang="en-US" altLang="zh-TW" sz="1800" kern="0" dirty="0">
                <a:solidFill>
                  <a:srgbClr val="000099"/>
                </a:solidFill>
                <a:latin typeface="+mj-lt"/>
              </a:rPr>
              <a:t> biological sample carrier; basic units to perform the laboratory procedures on DMFBs</a:t>
            </a:r>
            <a:endParaRPr lang="en-US" altLang="zh-TW" sz="1800" b="1" kern="0" dirty="0">
              <a:solidFill>
                <a:srgbClr val="000099"/>
              </a:solidFill>
              <a:latin typeface="+mj-lt"/>
            </a:endParaRP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b="1" kern="0" dirty="0">
                <a:solidFill>
                  <a:srgbClr val="000099"/>
                </a:solidFill>
                <a:latin typeface="+mj-lt"/>
              </a:rPr>
              <a:t>2D microfluidic array: </a:t>
            </a:r>
            <a:r>
              <a:rPr lang="en-US" altLang="zh-TW" sz="1800" kern="0" dirty="0">
                <a:solidFill>
                  <a:srgbClr val="000099"/>
                </a:solidFill>
                <a:latin typeface="+mj-lt"/>
              </a:rPr>
              <a:t>set of </a:t>
            </a:r>
            <a:r>
              <a:rPr lang="en-US" altLang="zh-TW" sz="1800" kern="0" dirty="0" smtClean="0">
                <a:solidFill>
                  <a:srgbClr val="000099"/>
                </a:solidFill>
                <a:latin typeface="+mj-lt"/>
              </a:rPr>
              <a:t>electrodes </a:t>
            </a:r>
            <a:r>
              <a:rPr lang="en-US" altLang="zh-TW" sz="1800" kern="0" dirty="0">
                <a:solidFill>
                  <a:srgbClr val="000099"/>
                </a:solidFill>
                <a:latin typeface="+mj-lt"/>
              </a:rPr>
              <a:t>for biological reactions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b="1" kern="0" dirty="0">
                <a:solidFill>
                  <a:srgbClr val="000099"/>
                </a:solidFill>
                <a:latin typeface="+mj-lt"/>
              </a:rPr>
              <a:t>Reservoirs/dispensing ports: </a:t>
            </a:r>
            <a:r>
              <a:rPr lang="en-US" altLang="zh-TW" sz="1800" kern="0" dirty="0">
                <a:solidFill>
                  <a:srgbClr val="000099"/>
                </a:solidFill>
                <a:latin typeface="+mj-lt"/>
              </a:rPr>
              <a:t>for droplet generation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r>
              <a:rPr lang="en-US" altLang="zh-TW" sz="1800" b="1" kern="0" dirty="0">
                <a:solidFill>
                  <a:srgbClr val="000099"/>
                </a:solidFill>
                <a:latin typeface="+mj-lt"/>
              </a:rPr>
              <a:t>Optical detectors: </a:t>
            </a:r>
            <a:r>
              <a:rPr lang="en-US" altLang="zh-TW" sz="1800" kern="0" dirty="0">
                <a:solidFill>
                  <a:srgbClr val="000099"/>
                </a:solidFill>
                <a:latin typeface="+mj-lt"/>
              </a:rPr>
              <a:t>detection of reaction result</a:t>
            </a:r>
          </a:p>
          <a:p>
            <a:pPr marL="742950" lvl="1" indent="-285750" eaLnBrk="0" hangingPunct="0">
              <a:spcBef>
                <a:spcPct val="20000"/>
              </a:spcBef>
              <a:buClr>
                <a:srgbClr val="000099"/>
              </a:buClr>
              <a:buSzPct val="55000"/>
              <a:buFont typeface="Symbol" pitchFamily="18" charset="2"/>
              <a:buChar char="¾"/>
              <a:defRPr/>
            </a:pPr>
            <a:endParaRPr lang="en-US" altLang="zh-TW" sz="2000" kern="0" dirty="0">
              <a:solidFill>
                <a:srgbClr val="000099"/>
              </a:solidFill>
              <a:latin typeface="+mj-lt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Digital Microfluidic Biochips (DMFBs)</a:t>
            </a:r>
            <a:endParaRPr lang="zh-TW" altLang="en-US" dirty="0" smtClean="0"/>
          </a:p>
        </p:txBody>
      </p:sp>
      <p:sp>
        <p:nvSpPr>
          <p:cNvPr id="14340" name="Text Box 75"/>
          <p:cNvSpPr txBox="1">
            <a:spLocks noChangeArrowheads="1"/>
          </p:cNvSpPr>
          <p:nvPr/>
        </p:nvSpPr>
        <p:spPr bwMode="auto">
          <a:xfrm>
            <a:off x="892175" y="5984875"/>
            <a:ext cx="5408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 b="1">
                <a:solidFill>
                  <a:srgbClr val="008000"/>
                </a:solidFill>
              </a:rPr>
              <a:t>Schematic view of a DMFB (Duke Univ.)</a:t>
            </a:r>
          </a:p>
        </p:txBody>
      </p:sp>
      <p:sp>
        <p:nvSpPr>
          <p:cNvPr id="14341" name="AutoShape 76"/>
          <p:cNvSpPr>
            <a:spLocks noChangeArrowheads="1"/>
          </p:cNvSpPr>
          <p:nvPr/>
        </p:nvSpPr>
        <p:spPr bwMode="auto">
          <a:xfrm>
            <a:off x="1622425" y="3536950"/>
            <a:ext cx="5199063" cy="1820863"/>
          </a:xfrm>
          <a:prstGeom prst="cube">
            <a:avLst>
              <a:gd name="adj" fmla="val 93986"/>
            </a:avLst>
          </a:prstGeom>
          <a:solidFill>
            <a:srgbClr val="99CC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342" name="Group 77"/>
          <p:cNvGrpSpPr>
            <a:grpSpLocks/>
          </p:cNvGrpSpPr>
          <p:nvPr/>
        </p:nvGrpSpPr>
        <p:grpSpPr bwMode="auto">
          <a:xfrm>
            <a:off x="2906713" y="4641850"/>
            <a:ext cx="625475" cy="536575"/>
            <a:chOff x="2037" y="2962"/>
            <a:chExt cx="394" cy="338"/>
          </a:xfrm>
        </p:grpSpPr>
        <p:sp>
          <p:nvSpPr>
            <p:cNvPr id="14406" name="AutoShape 78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407" name="AutoShape 79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grpSp>
        <p:nvGrpSpPr>
          <p:cNvPr id="14343" name="Group 80"/>
          <p:cNvGrpSpPr>
            <a:grpSpLocks/>
          </p:cNvGrpSpPr>
          <p:nvPr/>
        </p:nvGrpSpPr>
        <p:grpSpPr bwMode="auto">
          <a:xfrm>
            <a:off x="3648075" y="4635500"/>
            <a:ext cx="625475" cy="536575"/>
            <a:chOff x="2037" y="2962"/>
            <a:chExt cx="394" cy="338"/>
          </a:xfrm>
        </p:grpSpPr>
        <p:sp>
          <p:nvSpPr>
            <p:cNvPr id="14404" name="AutoShape 81"/>
            <p:cNvSpPr>
              <a:spLocks noChangeArrowheads="1"/>
            </p:cNvSpPr>
            <p:nvPr/>
          </p:nvSpPr>
          <p:spPr bwMode="auto">
            <a:xfrm>
              <a:off x="2094" y="2962"/>
              <a:ext cx="337" cy="238"/>
            </a:xfrm>
            <a:prstGeom prst="cube">
              <a:avLst>
                <a:gd name="adj" fmla="val 62185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405" name="AutoShape 82"/>
            <p:cNvSpPr>
              <a:spLocks noChangeArrowheads="1"/>
            </p:cNvSpPr>
            <p:nvPr/>
          </p:nvSpPr>
          <p:spPr bwMode="auto">
            <a:xfrm>
              <a:off x="2037" y="3100"/>
              <a:ext cx="229" cy="200"/>
            </a:xfrm>
            <a:prstGeom prst="can">
              <a:avLst>
                <a:gd name="adj" fmla="val 435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344" name="Text Box 119"/>
          <p:cNvSpPr txBox="1">
            <a:spLocks noChangeArrowheads="1"/>
          </p:cNvSpPr>
          <p:nvPr/>
        </p:nvSpPr>
        <p:spPr bwMode="auto">
          <a:xfrm>
            <a:off x="1547813" y="5470525"/>
            <a:ext cx="3478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/>
              <a:t>Reservoirs/Dispensing ports</a:t>
            </a:r>
          </a:p>
        </p:txBody>
      </p:sp>
      <p:cxnSp>
        <p:nvCxnSpPr>
          <p:cNvPr id="14345" name="AutoShape 120"/>
          <p:cNvCxnSpPr>
            <a:cxnSpLocks noChangeShapeType="1"/>
            <a:stCxn id="14344" idx="0"/>
            <a:endCxn id="14407" idx="3"/>
          </p:cNvCxnSpPr>
          <p:nvPr/>
        </p:nvCxnSpPr>
        <p:spPr bwMode="auto">
          <a:xfrm flipH="1" flipV="1">
            <a:off x="3089275" y="5178425"/>
            <a:ext cx="198438" cy="2921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46" name="AutoShape 121"/>
          <p:cNvCxnSpPr>
            <a:cxnSpLocks noChangeShapeType="1"/>
            <a:stCxn id="14344" idx="0"/>
            <a:endCxn id="14405" idx="3"/>
          </p:cNvCxnSpPr>
          <p:nvPr/>
        </p:nvCxnSpPr>
        <p:spPr bwMode="auto">
          <a:xfrm flipV="1">
            <a:off x="3287713" y="5172075"/>
            <a:ext cx="542925" cy="298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47" name="Text Box 122"/>
          <p:cNvSpPr txBox="1">
            <a:spLocks noChangeArrowheads="1"/>
          </p:cNvSpPr>
          <p:nvPr/>
        </p:nvSpPr>
        <p:spPr bwMode="auto">
          <a:xfrm>
            <a:off x="6215063" y="4929188"/>
            <a:ext cx="1139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endParaRPr lang="zh-TW" altLang="en-US" sz="1800"/>
          </a:p>
        </p:txBody>
      </p:sp>
      <p:sp>
        <p:nvSpPr>
          <p:cNvPr id="14348" name="Text Box 123"/>
          <p:cNvSpPr txBox="1">
            <a:spLocks noChangeArrowheads="1"/>
          </p:cNvSpPr>
          <p:nvPr/>
        </p:nvSpPr>
        <p:spPr bwMode="auto">
          <a:xfrm>
            <a:off x="6500813" y="4000500"/>
            <a:ext cx="2016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/>
              <a:t>Optical detector</a:t>
            </a:r>
          </a:p>
        </p:txBody>
      </p:sp>
      <p:sp>
        <p:nvSpPr>
          <p:cNvPr id="14349" name="Text Box 124"/>
          <p:cNvSpPr txBox="1">
            <a:spLocks noChangeArrowheads="1"/>
          </p:cNvSpPr>
          <p:nvPr/>
        </p:nvSpPr>
        <p:spPr bwMode="auto">
          <a:xfrm>
            <a:off x="1692275" y="3598863"/>
            <a:ext cx="1138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/>
              <a:t>Droplets</a:t>
            </a:r>
          </a:p>
        </p:txBody>
      </p:sp>
      <p:sp>
        <p:nvSpPr>
          <p:cNvPr id="14350" name="Text Box 125"/>
          <p:cNvSpPr txBox="1">
            <a:spLocks noChangeArrowheads="1"/>
          </p:cNvSpPr>
          <p:nvPr/>
        </p:nvSpPr>
        <p:spPr bwMode="auto">
          <a:xfrm>
            <a:off x="5786438" y="4572000"/>
            <a:ext cx="14509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/>
              <a:t>Electrodes</a:t>
            </a:r>
          </a:p>
        </p:txBody>
      </p:sp>
      <p:sp>
        <p:nvSpPr>
          <p:cNvPr id="14351" name="Oval 128"/>
          <p:cNvSpPr>
            <a:spLocks noChangeArrowheads="1"/>
          </p:cNvSpPr>
          <p:nvPr/>
        </p:nvSpPr>
        <p:spPr bwMode="auto">
          <a:xfrm>
            <a:off x="3714750" y="3857625"/>
            <a:ext cx="355600" cy="203200"/>
          </a:xfrm>
          <a:prstGeom prst="ellipse">
            <a:avLst/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2" name="Oval 129"/>
          <p:cNvSpPr>
            <a:spLocks noChangeArrowheads="1"/>
          </p:cNvSpPr>
          <p:nvPr/>
        </p:nvSpPr>
        <p:spPr bwMode="auto">
          <a:xfrm>
            <a:off x="3071813" y="4214813"/>
            <a:ext cx="355600" cy="196850"/>
          </a:xfrm>
          <a:prstGeom prst="ellipse">
            <a:avLst/>
          </a:prstGeom>
          <a:solidFill>
            <a:srgbClr val="FF66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3" name="Oval 130"/>
          <p:cNvSpPr>
            <a:spLocks noChangeArrowheads="1"/>
          </p:cNvSpPr>
          <p:nvPr/>
        </p:nvSpPr>
        <p:spPr bwMode="auto">
          <a:xfrm>
            <a:off x="4071938" y="4286250"/>
            <a:ext cx="355600" cy="196850"/>
          </a:xfrm>
          <a:prstGeom prst="ellipse">
            <a:avLst/>
          </a:prstGeom>
          <a:solidFill>
            <a:schemeClr val="folHlink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pSp>
        <p:nvGrpSpPr>
          <p:cNvPr id="14354" name="群組 77"/>
          <p:cNvGrpSpPr>
            <a:grpSpLocks/>
          </p:cNvGrpSpPr>
          <p:nvPr/>
        </p:nvGrpSpPr>
        <p:grpSpPr bwMode="auto">
          <a:xfrm>
            <a:off x="2643188" y="3746500"/>
            <a:ext cx="3273425" cy="968375"/>
            <a:chOff x="2670175" y="3571876"/>
            <a:chExt cx="3273425" cy="968375"/>
          </a:xfrm>
        </p:grpSpPr>
        <p:sp>
          <p:nvSpPr>
            <p:cNvPr id="14367" name="AutoShape 131"/>
            <p:cNvSpPr>
              <a:spLocks noChangeArrowheads="1"/>
            </p:cNvSpPr>
            <p:nvPr/>
          </p:nvSpPr>
          <p:spPr bwMode="auto">
            <a:xfrm>
              <a:off x="2670175" y="3571876"/>
              <a:ext cx="3273425" cy="968375"/>
            </a:xfrm>
            <a:prstGeom prst="cube">
              <a:avLst>
                <a:gd name="adj" fmla="val 91014"/>
              </a:avLst>
            </a:prstGeom>
            <a:solidFill>
              <a:srgbClr val="99CC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68" name="AutoShape 83"/>
            <p:cNvSpPr>
              <a:spLocks noChangeArrowheads="1"/>
            </p:cNvSpPr>
            <p:nvPr/>
          </p:nvSpPr>
          <p:spPr bwMode="auto">
            <a:xfrm>
              <a:off x="283843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69" name="AutoShape 84"/>
            <p:cNvSpPr>
              <a:spLocks noChangeArrowheads="1"/>
            </p:cNvSpPr>
            <p:nvPr/>
          </p:nvSpPr>
          <p:spPr bwMode="auto">
            <a:xfrm>
              <a:off x="3198801" y="42830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0" name="AutoShape 85"/>
            <p:cNvSpPr>
              <a:spLocks noChangeArrowheads="1"/>
            </p:cNvSpPr>
            <p:nvPr/>
          </p:nvSpPr>
          <p:spPr bwMode="auto">
            <a:xfrm>
              <a:off x="3557576" y="42830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1" name="AutoShape 86"/>
            <p:cNvSpPr>
              <a:spLocks noChangeArrowheads="1"/>
            </p:cNvSpPr>
            <p:nvPr/>
          </p:nvSpPr>
          <p:spPr bwMode="auto">
            <a:xfrm>
              <a:off x="297337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2" name="AutoShape 87"/>
            <p:cNvSpPr>
              <a:spLocks noChangeArrowheads="1"/>
            </p:cNvSpPr>
            <p:nvPr/>
          </p:nvSpPr>
          <p:spPr bwMode="auto">
            <a:xfrm>
              <a:off x="3333738" y="4148140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3" name="AutoShape 88"/>
            <p:cNvSpPr>
              <a:spLocks noChangeArrowheads="1"/>
            </p:cNvSpPr>
            <p:nvPr/>
          </p:nvSpPr>
          <p:spPr bwMode="auto">
            <a:xfrm>
              <a:off x="3694101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4" name="AutoShape 89"/>
            <p:cNvSpPr>
              <a:spLocks noChangeArrowheads="1"/>
            </p:cNvSpPr>
            <p:nvPr/>
          </p:nvSpPr>
          <p:spPr bwMode="auto">
            <a:xfrm>
              <a:off x="391793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5" name="AutoShape 90"/>
            <p:cNvSpPr>
              <a:spLocks noChangeArrowheads="1"/>
            </p:cNvSpPr>
            <p:nvPr/>
          </p:nvSpPr>
          <p:spPr bwMode="auto">
            <a:xfrm>
              <a:off x="405287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6" name="AutoShape 91"/>
            <p:cNvSpPr>
              <a:spLocks noChangeArrowheads="1"/>
            </p:cNvSpPr>
            <p:nvPr/>
          </p:nvSpPr>
          <p:spPr bwMode="auto">
            <a:xfrm>
              <a:off x="4279888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7" name="AutoShape 92"/>
            <p:cNvSpPr>
              <a:spLocks noChangeArrowheads="1"/>
            </p:cNvSpPr>
            <p:nvPr/>
          </p:nvSpPr>
          <p:spPr bwMode="auto">
            <a:xfrm>
              <a:off x="4414826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8" name="AutoShape 93"/>
            <p:cNvSpPr>
              <a:spLocks noChangeArrowheads="1"/>
            </p:cNvSpPr>
            <p:nvPr/>
          </p:nvSpPr>
          <p:spPr bwMode="auto">
            <a:xfrm>
              <a:off x="4619613" y="42830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79" name="AutoShape 94"/>
            <p:cNvSpPr>
              <a:spLocks noChangeArrowheads="1"/>
            </p:cNvSpPr>
            <p:nvPr/>
          </p:nvSpPr>
          <p:spPr bwMode="auto">
            <a:xfrm>
              <a:off x="4760901" y="4148140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0" name="AutoShape 95"/>
            <p:cNvSpPr>
              <a:spLocks noChangeArrowheads="1"/>
            </p:cNvSpPr>
            <p:nvPr/>
          </p:nvSpPr>
          <p:spPr bwMode="auto">
            <a:xfrm>
              <a:off x="308450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1" name="AutoShape 96"/>
            <p:cNvSpPr>
              <a:spLocks noChangeArrowheads="1"/>
            </p:cNvSpPr>
            <p:nvPr/>
          </p:nvSpPr>
          <p:spPr bwMode="auto">
            <a:xfrm>
              <a:off x="3444863" y="40243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2" name="AutoShape 97"/>
            <p:cNvSpPr>
              <a:spLocks noChangeArrowheads="1"/>
            </p:cNvSpPr>
            <p:nvPr/>
          </p:nvSpPr>
          <p:spPr bwMode="auto">
            <a:xfrm>
              <a:off x="3803638" y="40243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3" name="AutoShape 98"/>
            <p:cNvSpPr>
              <a:spLocks noChangeArrowheads="1"/>
            </p:cNvSpPr>
            <p:nvPr/>
          </p:nvSpPr>
          <p:spPr bwMode="auto">
            <a:xfrm>
              <a:off x="3219438" y="387032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4" name="AutoShape 99"/>
            <p:cNvSpPr>
              <a:spLocks noChangeArrowheads="1"/>
            </p:cNvSpPr>
            <p:nvPr/>
          </p:nvSpPr>
          <p:spPr bwMode="auto">
            <a:xfrm>
              <a:off x="3579801" y="387032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5" name="AutoShape 100"/>
            <p:cNvSpPr>
              <a:spLocks noChangeArrowheads="1"/>
            </p:cNvSpPr>
            <p:nvPr/>
          </p:nvSpPr>
          <p:spPr bwMode="auto">
            <a:xfrm>
              <a:off x="3940163" y="387032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6" name="AutoShape 101"/>
            <p:cNvSpPr>
              <a:spLocks noChangeArrowheads="1"/>
            </p:cNvSpPr>
            <p:nvPr/>
          </p:nvSpPr>
          <p:spPr bwMode="auto">
            <a:xfrm>
              <a:off x="416400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7" name="AutoShape 102"/>
            <p:cNvSpPr>
              <a:spLocks noChangeArrowheads="1"/>
            </p:cNvSpPr>
            <p:nvPr/>
          </p:nvSpPr>
          <p:spPr bwMode="auto">
            <a:xfrm>
              <a:off x="4298938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8" name="AutoShape 103"/>
            <p:cNvSpPr>
              <a:spLocks noChangeArrowheads="1"/>
            </p:cNvSpPr>
            <p:nvPr/>
          </p:nvSpPr>
          <p:spPr bwMode="auto">
            <a:xfrm>
              <a:off x="4525951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89" name="AutoShape 104"/>
            <p:cNvSpPr>
              <a:spLocks noChangeArrowheads="1"/>
            </p:cNvSpPr>
            <p:nvPr/>
          </p:nvSpPr>
          <p:spPr bwMode="auto">
            <a:xfrm>
              <a:off x="4660888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0" name="AutoShape 105"/>
            <p:cNvSpPr>
              <a:spLocks noChangeArrowheads="1"/>
            </p:cNvSpPr>
            <p:nvPr/>
          </p:nvSpPr>
          <p:spPr bwMode="auto">
            <a:xfrm>
              <a:off x="4865676" y="40243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1" name="AutoShape 106"/>
            <p:cNvSpPr>
              <a:spLocks noChangeArrowheads="1"/>
            </p:cNvSpPr>
            <p:nvPr/>
          </p:nvSpPr>
          <p:spPr bwMode="auto">
            <a:xfrm>
              <a:off x="5000613" y="38893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2" name="AutoShape 107"/>
            <p:cNvSpPr>
              <a:spLocks noChangeArrowheads="1"/>
            </p:cNvSpPr>
            <p:nvPr/>
          </p:nvSpPr>
          <p:spPr bwMode="auto">
            <a:xfrm>
              <a:off x="335120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3" name="AutoShape 108"/>
            <p:cNvSpPr>
              <a:spLocks noChangeArrowheads="1"/>
            </p:cNvSpPr>
            <p:nvPr/>
          </p:nvSpPr>
          <p:spPr bwMode="auto">
            <a:xfrm>
              <a:off x="3711563" y="37576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4" name="AutoShape 109"/>
            <p:cNvSpPr>
              <a:spLocks noChangeArrowheads="1"/>
            </p:cNvSpPr>
            <p:nvPr/>
          </p:nvSpPr>
          <p:spPr bwMode="auto">
            <a:xfrm>
              <a:off x="4070338" y="3757615"/>
              <a:ext cx="449263" cy="90487"/>
            </a:xfrm>
            <a:prstGeom prst="parallelogram">
              <a:avLst>
                <a:gd name="adj" fmla="val 124124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5" name="AutoShape 110"/>
            <p:cNvSpPr>
              <a:spLocks noChangeArrowheads="1"/>
            </p:cNvSpPr>
            <p:nvPr/>
          </p:nvSpPr>
          <p:spPr bwMode="auto">
            <a:xfrm>
              <a:off x="348613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6" name="AutoShape 111"/>
            <p:cNvSpPr>
              <a:spLocks noChangeArrowheads="1"/>
            </p:cNvSpPr>
            <p:nvPr/>
          </p:nvSpPr>
          <p:spPr bwMode="auto">
            <a:xfrm>
              <a:off x="3846501" y="3622677"/>
              <a:ext cx="449262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7" name="AutoShape 112"/>
            <p:cNvSpPr>
              <a:spLocks noChangeArrowheads="1"/>
            </p:cNvSpPr>
            <p:nvPr/>
          </p:nvSpPr>
          <p:spPr bwMode="auto">
            <a:xfrm>
              <a:off x="4206863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8" name="AutoShape 113"/>
            <p:cNvSpPr>
              <a:spLocks noChangeArrowheads="1"/>
            </p:cNvSpPr>
            <p:nvPr/>
          </p:nvSpPr>
          <p:spPr bwMode="auto">
            <a:xfrm>
              <a:off x="443070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399" name="AutoShape 114"/>
            <p:cNvSpPr>
              <a:spLocks noChangeArrowheads="1"/>
            </p:cNvSpPr>
            <p:nvPr/>
          </p:nvSpPr>
          <p:spPr bwMode="auto">
            <a:xfrm>
              <a:off x="456563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400" name="AutoShape 115"/>
            <p:cNvSpPr>
              <a:spLocks noChangeArrowheads="1"/>
            </p:cNvSpPr>
            <p:nvPr/>
          </p:nvSpPr>
          <p:spPr bwMode="auto">
            <a:xfrm>
              <a:off x="4792651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401" name="AutoShape 116"/>
            <p:cNvSpPr>
              <a:spLocks noChangeArrowheads="1"/>
            </p:cNvSpPr>
            <p:nvPr/>
          </p:nvSpPr>
          <p:spPr bwMode="auto">
            <a:xfrm>
              <a:off x="4927588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402" name="AutoShape 117"/>
            <p:cNvSpPr>
              <a:spLocks noChangeArrowheads="1"/>
            </p:cNvSpPr>
            <p:nvPr/>
          </p:nvSpPr>
          <p:spPr bwMode="auto">
            <a:xfrm>
              <a:off x="5132376" y="3757615"/>
              <a:ext cx="449262" cy="90487"/>
            </a:xfrm>
            <a:prstGeom prst="parallelogram">
              <a:avLst>
                <a:gd name="adj" fmla="val 124123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4403" name="AutoShape 118"/>
            <p:cNvSpPr>
              <a:spLocks noChangeArrowheads="1"/>
            </p:cNvSpPr>
            <p:nvPr/>
          </p:nvSpPr>
          <p:spPr bwMode="auto">
            <a:xfrm>
              <a:off x="5267313" y="3622677"/>
              <a:ext cx="449263" cy="90488"/>
            </a:xfrm>
            <a:prstGeom prst="parallelogram">
              <a:avLst>
                <a:gd name="adj" fmla="val 124122"/>
              </a:avLst>
            </a:prstGeom>
            <a:solidFill>
              <a:srgbClr val="CCFF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4355" name="AutoShape 133"/>
          <p:cNvSpPr>
            <a:spLocks noChangeArrowheads="1"/>
          </p:cNvSpPr>
          <p:nvPr/>
        </p:nvSpPr>
        <p:spPr bwMode="auto">
          <a:xfrm>
            <a:off x="5214938" y="3714750"/>
            <a:ext cx="539750" cy="211138"/>
          </a:xfrm>
          <a:prstGeom prst="cube">
            <a:avLst>
              <a:gd name="adj" fmla="val 68667"/>
            </a:avLst>
          </a:prstGeom>
          <a:solidFill>
            <a:srgbClr val="3399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6" name="Line 141"/>
          <p:cNvSpPr>
            <a:spLocks noChangeShapeType="1"/>
          </p:cNvSpPr>
          <p:nvPr/>
        </p:nvSpPr>
        <p:spPr bwMode="auto">
          <a:xfrm flipH="1" flipV="1">
            <a:off x="5786438" y="3751263"/>
            <a:ext cx="1143000" cy="2492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57" name="Text Box 142"/>
          <p:cNvSpPr txBox="1">
            <a:spLocks noChangeArrowheads="1"/>
          </p:cNvSpPr>
          <p:nvPr/>
        </p:nvSpPr>
        <p:spPr bwMode="auto">
          <a:xfrm>
            <a:off x="444500" y="4187825"/>
            <a:ext cx="1865313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2000"/>
              <a:t>2D microfluidic array</a:t>
            </a:r>
          </a:p>
        </p:txBody>
      </p:sp>
      <p:sp>
        <p:nvSpPr>
          <p:cNvPr id="14358" name="Line 143"/>
          <p:cNvSpPr>
            <a:spLocks noChangeShapeType="1"/>
          </p:cNvSpPr>
          <p:nvPr/>
        </p:nvSpPr>
        <p:spPr bwMode="auto">
          <a:xfrm>
            <a:off x="1928813" y="4643438"/>
            <a:ext cx="69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cxnSp>
        <p:nvCxnSpPr>
          <p:cNvPr id="14359" name="AutoShape 126"/>
          <p:cNvCxnSpPr>
            <a:cxnSpLocks noChangeShapeType="1"/>
          </p:cNvCxnSpPr>
          <p:nvPr/>
        </p:nvCxnSpPr>
        <p:spPr bwMode="auto">
          <a:xfrm rot="10800000">
            <a:off x="5072063" y="4214813"/>
            <a:ext cx="1101725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360" name="Line 137"/>
          <p:cNvSpPr>
            <a:spLocks noChangeShapeType="1"/>
          </p:cNvSpPr>
          <p:nvPr/>
        </p:nvSpPr>
        <p:spPr bwMode="auto">
          <a:xfrm>
            <a:off x="2571750" y="4000500"/>
            <a:ext cx="428625" cy="214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1" name="Line 137"/>
          <p:cNvSpPr>
            <a:spLocks noChangeShapeType="1"/>
          </p:cNvSpPr>
          <p:nvPr/>
        </p:nvSpPr>
        <p:spPr bwMode="auto">
          <a:xfrm flipV="1">
            <a:off x="2571750" y="3929063"/>
            <a:ext cx="1143000" cy="714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62" name="投影片編號版面配置區 67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B2A5D2DA-DCF2-4039-B494-01F918F68299}" type="slidenum">
              <a:rPr kumimoji="0" lang="zh-TW" altLang="en-US" sz="1400" smtClean="0"/>
              <a:pPr eaLnBrk="1" hangingPunct="1"/>
              <a:t>4</a:t>
            </a:fld>
            <a:endParaRPr kumimoji="0" lang="en-US" altLang="zh-TW" sz="1400" smtClean="0"/>
          </a:p>
        </p:txBody>
      </p:sp>
      <p:pic>
        <p:nvPicPr>
          <p:cNvPr id="143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3357563"/>
            <a:ext cx="928687" cy="74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364" name="群組 355"/>
          <p:cNvGrpSpPr>
            <a:grpSpLocks/>
          </p:cNvGrpSpPr>
          <p:nvPr/>
        </p:nvGrpSpPr>
        <p:grpSpPr bwMode="auto">
          <a:xfrm>
            <a:off x="6227763" y="5157788"/>
            <a:ext cx="2579687" cy="1214437"/>
            <a:chOff x="12593637" y="8316912"/>
            <a:chExt cx="2600325" cy="1590675"/>
          </a:xfrm>
        </p:grpSpPr>
        <p:pic>
          <p:nvPicPr>
            <p:cNvPr id="14365" name="Picture 55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3637" y="8316912"/>
              <a:ext cx="2600325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1" name="矩形 70"/>
            <p:cNvSpPr/>
            <p:nvPr/>
          </p:nvSpPr>
          <p:spPr>
            <a:xfrm>
              <a:off x="12593637" y="8316912"/>
              <a:ext cx="2590724" cy="1584438"/>
            </a:xfrm>
            <a:prstGeom prst="rect">
              <a:avLst/>
            </a:prstGeom>
            <a:solidFill>
              <a:schemeClr val="bg1">
                <a:alpha val="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Droplet Movement on DMFBs</a:t>
            </a:r>
            <a:endParaRPr lang="zh-TW" altLang="en-US" smtClean="0"/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890713" y="3810000"/>
            <a:ext cx="1439862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Side view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1974850" y="5683250"/>
            <a:ext cx="1439863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Top view</a:t>
            </a:r>
          </a:p>
        </p:txBody>
      </p:sp>
      <p:sp>
        <p:nvSpPr>
          <p:cNvPr id="20485" name="Oval 8"/>
          <p:cNvSpPr>
            <a:spLocks noChangeArrowheads="1"/>
          </p:cNvSpPr>
          <p:nvPr/>
        </p:nvSpPr>
        <p:spPr bwMode="auto">
          <a:xfrm>
            <a:off x="1023938" y="2730500"/>
            <a:ext cx="1741487" cy="601663"/>
          </a:xfrm>
          <a:prstGeom prst="ellipse">
            <a:avLst/>
          </a:prstGeom>
          <a:solidFill>
            <a:srgbClr val="CC00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r>
              <a:rPr lang="en-US" altLang="zh-TW" sz="16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Droplet</a:t>
            </a:r>
          </a:p>
        </p:txBody>
      </p:sp>
      <p:sp>
        <p:nvSpPr>
          <p:cNvPr id="15366" name="Rectangle 9"/>
          <p:cNvSpPr>
            <a:spLocks noChangeArrowheads="1"/>
          </p:cNvSpPr>
          <p:nvPr/>
        </p:nvSpPr>
        <p:spPr bwMode="auto">
          <a:xfrm>
            <a:off x="396875" y="3489325"/>
            <a:ext cx="4097338" cy="27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Bottom plate</a:t>
            </a:r>
          </a:p>
        </p:txBody>
      </p:sp>
      <p:sp>
        <p:nvSpPr>
          <p:cNvPr id="15367" name="Rectangle 10"/>
          <p:cNvSpPr>
            <a:spLocks noChangeArrowheads="1"/>
          </p:cNvSpPr>
          <p:nvPr/>
        </p:nvSpPr>
        <p:spPr bwMode="auto">
          <a:xfrm>
            <a:off x="396875" y="2654300"/>
            <a:ext cx="4097338" cy="112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8" name="Rectangle 11"/>
          <p:cNvSpPr>
            <a:spLocks noChangeArrowheads="1"/>
          </p:cNvSpPr>
          <p:nvPr/>
        </p:nvSpPr>
        <p:spPr bwMode="auto">
          <a:xfrm>
            <a:off x="396875" y="2376488"/>
            <a:ext cx="4097338" cy="2778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Top plate</a:t>
            </a:r>
          </a:p>
        </p:txBody>
      </p:sp>
      <p:sp>
        <p:nvSpPr>
          <p:cNvPr id="15369" name="Rectangle 12"/>
          <p:cNvSpPr>
            <a:spLocks noChangeArrowheads="1"/>
          </p:cNvSpPr>
          <p:nvPr/>
        </p:nvSpPr>
        <p:spPr bwMode="auto">
          <a:xfrm>
            <a:off x="396875" y="2767013"/>
            <a:ext cx="4097338" cy="109537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0" name="Rectangle 13"/>
          <p:cNvSpPr>
            <a:spLocks noChangeArrowheads="1"/>
          </p:cNvSpPr>
          <p:nvPr/>
        </p:nvSpPr>
        <p:spPr bwMode="auto">
          <a:xfrm>
            <a:off x="396875" y="3265488"/>
            <a:ext cx="4097338" cy="112712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1" name="Rectangle 14"/>
          <p:cNvSpPr>
            <a:spLocks noChangeArrowheads="1"/>
          </p:cNvSpPr>
          <p:nvPr/>
        </p:nvSpPr>
        <p:spPr bwMode="auto">
          <a:xfrm>
            <a:off x="3690938" y="3378200"/>
            <a:ext cx="803275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72" name="Text Box 15"/>
          <p:cNvSpPr txBox="1">
            <a:spLocks noChangeArrowheads="1"/>
          </p:cNvSpPr>
          <p:nvPr/>
        </p:nvSpPr>
        <p:spPr bwMode="auto">
          <a:xfrm>
            <a:off x="1930400" y="1703388"/>
            <a:ext cx="114776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Ground </a:t>
            </a:r>
            <a:br>
              <a:rPr lang="en-US" altLang="zh-TW" sz="1600" b="1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electrode</a:t>
            </a:r>
          </a:p>
        </p:txBody>
      </p:sp>
      <p:sp>
        <p:nvSpPr>
          <p:cNvPr id="15373" name="Line 16"/>
          <p:cNvSpPr>
            <a:spLocks noChangeShapeType="1"/>
          </p:cNvSpPr>
          <p:nvPr/>
        </p:nvSpPr>
        <p:spPr bwMode="auto">
          <a:xfrm flipH="1">
            <a:off x="1920875" y="2274888"/>
            <a:ext cx="60325" cy="3857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3132138" y="1412875"/>
            <a:ext cx="13382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Control </a:t>
            </a:r>
            <a:br>
              <a:rPr lang="en-US" altLang="zh-TW" sz="1600" b="1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electrodes (cells)</a:t>
            </a:r>
          </a:p>
        </p:txBody>
      </p:sp>
      <p:sp>
        <p:nvSpPr>
          <p:cNvPr id="15375" name="Line 18"/>
          <p:cNvSpPr>
            <a:spLocks noChangeShapeType="1"/>
          </p:cNvSpPr>
          <p:nvPr/>
        </p:nvSpPr>
        <p:spPr bwMode="auto">
          <a:xfrm flipH="1">
            <a:off x="3349625" y="2260600"/>
            <a:ext cx="271463" cy="1114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6" name="Text Box 19"/>
          <p:cNvSpPr txBox="1">
            <a:spLocks noChangeArrowheads="1"/>
          </p:cNvSpPr>
          <p:nvPr/>
        </p:nvSpPr>
        <p:spPr bwMode="auto">
          <a:xfrm>
            <a:off x="411163" y="1735138"/>
            <a:ext cx="1709737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Hydrophobic insulation</a:t>
            </a:r>
          </a:p>
        </p:txBody>
      </p:sp>
      <p:sp>
        <p:nvSpPr>
          <p:cNvPr id="15377" name="Line 20"/>
          <p:cNvSpPr>
            <a:spLocks noChangeShapeType="1"/>
          </p:cNvSpPr>
          <p:nvPr/>
        </p:nvSpPr>
        <p:spPr bwMode="auto">
          <a:xfrm flipH="1">
            <a:off x="889000" y="2303463"/>
            <a:ext cx="46038" cy="1000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78" name="Line 21"/>
          <p:cNvSpPr>
            <a:spLocks noChangeShapeType="1"/>
          </p:cNvSpPr>
          <p:nvPr/>
        </p:nvSpPr>
        <p:spPr bwMode="auto">
          <a:xfrm flipH="1">
            <a:off x="735013" y="2303463"/>
            <a:ext cx="200025" cy="5365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20500" name="Rectangle 23"/>
          <p:cNvSpPr>
            <a:spLocks noChangeArrowheads="1"/>
          </p:cNvSpPr>
          <p:nvPr/>
        </p:nvSpPr>
        <p:spPr bwMode="auto">
          <a:xfrm>
            <a:off x="2598738" y="3370263"/>
            <a:ext cx="803275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0" name="Rectangle 24"/>
          <p:cNvSpPr>
            <a:spLocks noChangeArrowheads="1"/>
          </p:cNvSpPr>
          <p:nvPr/>
        </p:nvSpPr>
        <p:spPr bwMode="auto">
          <a:xfrm>
            <a:off x="1476375" y="3370263"/>
            <a:ext cx="801688" cy="1111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1" name="Rectangle 25"/>
          <p:cNvSpPr>
            <a:spLocks noChangeArrowheads="1"/>
          </p:cNvSpPr>
          <p:nvPr/>
        </p:nvSpPr>
        <p:spPr bwMode="auto">
          <a:xfrm>
            <a:off x="393700" y="3381375"/>
            <a:ext cx="801688" cy="1127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2" name="Rectangle 27"/>
          <p:cNvSpPr>
            <a:spLocks noChangeArrowheads="1"/>
          </p:cNvSpPr>
          <p:nvPr/>
        </p:nvSpPr>
        <p:spPr bwMode="auto">
          <a:xfrm>
            <a:off x="441325" y="4618038"/>
            <a:ext cx="3978275" cy="1058862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3" name="Rectangle 28"/>
          <p:cNvSpPr>
            <a:spLocks noChangeArrowheads="1"/>
          </p:cNvSpPr>
          <p:nvPr/>
        </p:nvSpPr>
        <p:spPr bwMode="auto">
          <a:xfrm>
            <a:off x="561975" y="4779963"/>
            <a:ext cx="833438" cy="76835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4" name="Rectangle 29"/>
          <p:cNvSpPr>
            <a:spLocks noChangeArrowheads="1"/>
          </p:cNvSpPr>
          <p:nvPr/>
        </p:nvSpPr>
        <p:spPr bwMode="auto">
          <a:xfrm>
            <a:off x="3452813" y="4781550"/>
            <a:ext cx="831850" cy="7699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07" name="Rectangle 30"/>
          <p:cNvSpPr>
            <a:spLocks noChangeArrowheads="1"/>
          </p:cNvSpPr>
          <p:nvPr/>
        </p:nvSpPr>
        <p:spPr bwMode="auto">
          <a:xfrm>
            <a:off x="2478088" y="4781550"/>
            <a:ext cx="833437" cy="7699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86" name="Rectangle 31"/>
          <p:cNvSpPr>
            <a:spLocks noChangeArrowheads="1"/>
          </p:cNvSpPr>
          <p:nvPr/>
        </p:nvSpPr>
        <p:spPr bwMode="auto">
          <a:xfrm>
            <a:off x="1522413" y="4781550"/>
            <a:ext cx="831850" cy="7699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群組 103"/>
          <p:cNvGrpSpPr>
            <a:grpSpLocks/>
          </p:cNvGrpSpPr>
          <p:nvPr/>
        </p:nvGrpSpPr>
        <p:grpSpPr bwMode="auto">
          <a:xfrm>
            <a:off x="2579688" y="3068638"/>
            <a:ext cx="801687" cy="2114550"/>
            <a:chOff x="2327275" y="3028558"/>
            <a:chExt cx="801688" cy="2114942"/>
          </a:xfrm>
        </p:grpSpPr>
        <p:sp>
          <p:nvSpPr>
            <p:cNvPr id="15470" name="Line 26"/>
            <p:cNvSpPr>
              <a:spLocks noChangeShapeType="1"/>
            </p:cNvSpPr>
            <p:nvPr/>
          </p:nvSpPr>
          <p:spPr bwMode="auto">
            <a:xfrm>
              <a:off x="2547938" y="3028558"/>
              <a:ext cx="5810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  <p:sp>
          <p:nvSpPr>
            <p:cNvPr id="15471" name="Line 33"/>
            <p:cNvSpPr>
              <a:spLocks noChangeShapeType="1"/>
            </p:cNvSpPr>
            <p:nvPr/>
          </p:nvSpPr>
          <p:spPr bwMode="auto">
            <a:xfrm>
              <a:off x="2327275" y="5143500"/>
              <a:ext cx="60007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TW" altLang="en-US"/>
            </a:p>
          </p:txBody>
        </p:sp>
      </p:grpSp>
      <p:grpSp>
        <p:nvGrpSpPr>
          <p:cNvPr id="3" name="群組 104"/>
          <p:cNvGrpSpPr>
            <a:grpSpLocks/>
          </p:cNvGrpSpPr>
          <p:nvPr/>
        </p:nvGrpSpPr>
        <p:grpSpPr bwMode="auto">
          <a:xfrm>
            <a:off x="620713" y="4160838"/>
            <a:ext cx="1787525" cy="1444625"/>
            <a:chOff x="368300" y="4121150"/>
            <a:chExt cx="1787525" cy="1444625"/>
          </a:xfrm>
        </p:grpSpPr>
        <p:sp>
          <p:nvSpPr>
            <p:cNvPr id="15467" name="Oval 32"/>
            <p:cNvSpPr>
              <a:spLocks noChangeArrowheads="1"/>
            </p:cNvSpPr>
            <p:nvPr/>
          </p:nvSpPr>
          <p:spPr bwMode="auto">
            <a:xfrm>
              <a:off x="1195388" y="4689475"/>
              <a:ext cx="960437" cy="8763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TW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68" name="Text Box 34"/>
            <p:cNvSpPr txBox="1">
              <a:spLocks noChangeArrowheads="1"/>
            </p:cNvSpPr>
            <p:nvPr/>
          </p:nvSpPr>
          <p:spPr bwMode="auto">
            <a:xfrm>
              <a:off x="368300" y="4121150"/>
              <a:ext cx="113506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 b="1">
                  <a:latin typeface="Times New Roman" pitchFamily="18" charset="0"/>
                  <a:cs typeface="Times New Roman" pitchFamily="18" charset="0"/>
                </a:rPr>
                <a:t>Droplet</a:t>
              </a:r>
            </a:p>
          </p:txBody>
        </p:sp>
        <p:cxnSp>
          <p:nvCxnSpPr>
            <p:cNvPr id="15469" name="AutoShape 35"/>
            <p:cNvCxnSpPr>
              <a:cxnSpLocks noChangeShapeType="1"/>
              <a:stCxn id="15468" idx="2"/>
              <a:endCxn id="15467" idx="0"/>
            </p:cNvCxnSpPr>
            <p:nvPr/>
          </p:nvCxnSpPr>
          <p:spPr bwMode="auto">
            <a:xfrm rot="16200000" flipH="1">
              <a:off x="1190834" y="4204701"/>
              <a:ext cx="229771" cy="739775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5389" name="Line 36"/>
          <p:cNvSpPr>
            <a:spLocks noChangeShapeType="1"/>
          </p:cNvSpPr>
          <p:nvPr/>
        </p:nvSpPr>
        <p:spPr bwMode="auto">
          <a:xfrm>
            <a:off x="3324225" y="4505325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0" name="Line 37"/>
          <p:cNvSpPr>
            <a:spLocks noChangeShapeType="1"/>
          </p:cNvSpPr>
          <p:nvPr/>
        </p:nvSpPr>
        <p:spPr bwMode="auto">
          <a:xfrm>
            <a:off x="3438525" y="4505325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1" name="Text Box 38"/>
          <p:cNvSpPr txBox="1">
            <a:spLocks noChangeArrowheads="1"/>
          </p:cNvSpPr>
          <p:nvPr/>
        </p:nvSpPr>
        <p:spPr bwMode="auto">
          <a:xfrm>
            <a:off x="2927350" y="4138613"/>
            <a:ext cx="13462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Spacing</a:t>
            </a:r>
          </a:p>
        </p:txBody>
      </p:sp>
      <p:sp>
        <p:nvSpPr>
          <p:cNvPr id="15392" name="Line 39"/>
          <p:cNvSpPr>
            <a:spLocks noChangeShapeType="1"/>
          </p:cNvSpPr>
          <p:nvPr/>
        </p:nvSpPr>
        <p:spPr bwMode="auto">
          <a:xfrm flipH="1">
            <a:off x="3522663" y="4618038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5393" name="Line 40"/>
          <p:cNvSpPr>
            <a:spLocks noChangeShapeType="1"/>
          </p:cNvSpPr>
          <p:nvPr/>
        </p:nvSpPr>
        <p:spPr bwMode="auto">
          <a:xfrm flipH="1">
            <a:off x="2894013" y="4618038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6" name="Text Box 22"/>
          <p:cNvSpPr txBox="1">
            <a:spLocks noChangeArrowheads="1"/>
          </p:cNvSpPr>
          <p:nvPr/>
        </p:nvSpPr>
        <p:spPr bwMode="auto">
          <a:xfrm>
            <a:off x="2411413" y="5949950"/>
            <a:ext cx="3143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High voltage to generate an </a:t>
            </a:r>
            <a:br>
              <a:rPr lang="en-US" altLang="zh-TW" sz="1600" b="1">
                <a:latin typeface="Times New Roman" pitchFamily="18" charset="0"/>
                <a:cs typeface="Times New Roman" pitchFamily="18" charset="0"/>
              </a:rPr>
            </a:b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electric field</a:t>
            </a:r>
          </a:p>
        </p:txBody>
      </p:sp>
      <p:cxnSp>
        <p:nvCxnSpPr>
          <p:cNvPr id="107" name="AutoShape 24"/>
          <p:cNvCxnSpPr>
            <a:cxnSpLocks noChangeShapeType="1"/>
          </p:cNvCxnSpPr>
          <p:nvPr/>
        </p:nvCxnSpPr>
        <p:spPr bwMode="auto">
          <a:xfrm rot="10800000">
            <a:off x="2995613" y="5540375"/>
            <a:ext cx="784225" cy="409575"/>
          </a:xfrm>
          <a:prstGeom prst="straightConnector1">
            <a:avLst/>
          </a:prstGeom>
          <a:noFill/>
          <a:ln w="2857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15396" name="群組 110"/>
          <p:cNvGrpSpPr>
            <a:grpSpLocks/>
          </p:cNvGrpSpPr>
          <p:nvPr/>
        </p:nvGrpSpPr>
        <p:grpSpPr bwMode="auto">
          <a:xfrm>
            <a:off x="5054600" y="2055813"/>
            <a:ext cx="3883025" cy="2943225"/>
            <a:chOff x="428596" y="1071546"/>
            <a:chExt cx="2857520" cy="2200289"/>
          </a:xfrm>
        </p:grpSpPr>
        <p:sp>
          <p:nvSpPr>
            <p:cNvPr id="15464" name="流程圖: 資料 111"/>
            <p:cNvSpPr>
              <a:spLocks noChangeArrowheads="1"/>
            </p:cNvSpPr>
            <p:nvPr/>
          </p:nvSpPr>
          <p:spPr bwMode="auto">
            <a:xfrm>
              <a:off x="428596" y="1071546"/>
              <a:ext cx="2857520" cy="2071702"/>
            </a:xfrm>
            <a:prstGeom prst="flowChartInputOutpu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TW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3" name="手繪多邊形 112"/>
            <p:cNvSpPr/>
            <p:nvPr/>
          </p:nvSpPr>
          <p:spPr>
            <a:xfrm>
              <a:off x="428596" y="1071546"/>
              <a:ext cx="2857520" cy="2200289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solidFill>
              <a:srgbClr val="CCFFFF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14" name="直線接點 113"/>
            <p:cNvCxnSpPr/>
            <p:nvPr/>
          </p:nvCxnSpPr>
          <p:spPr>
            <a:xfrm rot="5400000">
              <a:off x="2639551" y="3200044"/>
              <a:ext cx="142414" cy="1168"/>
            </a:xfrm>
            <a:prstGeom prst="line">
              <a:avLst/>
            </a:prstGeom>
            <a:solidFill>
              <a:srgbClr val="CCFFFF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97" name="Text Box 48"/>
          <p:cNvSpPr txBox="1">
            <a:spLocks noChangeArrowheads="1"/>
          </p:cNvSpPr>
          <p:nvPr/>
        </p:nvSpPr>
        <p:spPr bwMode="auto">
          <a:xfrm>
            <a:off x="4851400" y="5311775"/>
            <a:ext cx="2644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1600" b="1">
                <a:latin typeface="Times New Roman" pitchFamily="18" charset="0"/>
                <a:cs typeface="Times New Roman" pitchFamily="18" charset="0"/>
              </a:rPr>
              <a:t>Reservoir/Dispensing port</a:t>
            </a:r>
          </a:p>
        </p:txBody>
      </p:sp>
      <p:cxnSp>
        <p:nvCxnSpPr>
          <p:cNvPr id="15398" name="AutoShape 49"/>
          <p:cNvCxnSpPr>
            <a:cxnSpLocks noChangeShapeType="1"/>
          </p:cNvCxnSpPr>
          <p:nvPr/>
        </p:nvCxnSpPr>
        <p:spPr bwMode="auto">
          <a:xfrm rot="16200000" flipV="1">
            <a:off x="5976144" y="4990306"/>
            <a:ext cx="428625" cy="214313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399" name="AutoShape 50"/>
          <p:cNvCxnSpPr>
            <a:cxnSpLocks noChangeShapeType="1"/>
          </p:cNvCxnSpPr>
          <p:nvPr/>
        </p:nvCxnSpPr>
        <p:spPr bwMode="auto">
          <a:xfrm rot="5400000" flipH="1" flipV="1">
            <a:off x="6261894" y="4918869"/>
            <a:ext cx="428625" cy="3571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5400" name="流程圖: 資料 117"/>
          <p:cNvSpPr>
            <a:spLocks noChangeArrowheads="1"/>
          </p:cNvSpPr>
          <p:nvPr/>
        </p:nvSpPr>
        <p:spPr bwMode="auto">
          <a:xfrm>
            <a:off x="5949950" y="4076700"/>
            <a:ext cx="395288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1" name="流程圖: 資料 118"/>
          <p:cNvSpPr>
            <a:spLocks noChangeArrowheads="1"/>
          </p:cNvSpPr>
          <p:nvPr/>
        </p:nvSpPr>
        <p:spPr bwMode="auto">
          <a:xfrm>
            <a:off x="5865813" y="310515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2" name="流程圖: 資料 119"/>
          <p:cNvSpPr>
            <a:spLocks noChangeArrowheads="1"/>
          </p:cNvSpPr>
          <p:nvPr/>
        </p:nvSpPr>
        <p:spPr bwMode="auto">
          <a:xfrm>
            <a:off x="5951538" y="2782888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3" name="流程圖: 資料 120"/>
          <p:cNvSpPr>
            <a:spLocks noChangeArrowheads="1"/>
          </p:cNvSpPr>
          <p:nvPr/>
        </p:nvSpPr>
        <p:spPr bwMode="auto">
          <a:xfrm>
            <a:off x="6048375" y="2454275"/>
            <a:ext cx="395288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4" name="流程圖: 資料 121"/>
          <p:cNvSpPr>
            <a:spLocks noChangeArrowheads="1"/>
          </p:cNvSpPr>
          <p:nvPr/>
        </p:nvSpPr>
        <p:spPr bwMode="auto">
          <a:xfrm>
            <a:off x="5583238" y="40735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5" name="流程圖: 資料 122"/>
          <p:cNvSpPr>
            <a:spLocks noChangeArrowheads="1"/>
          </p:cNvSpPr>
          <p:nvPr/>
        </p:nvSpPr>
        <p:spPr bwMode="auto">
          <a:xfrm>
            <a:off x="5673725" y="37496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6" name="流程圖: 資料 123"/>
          <p:cNvSpPr>
            <a:spLocks noChangeArrowheads="1"/>
          </p:cNvSpPr>
          <p:nvPr/>
        </p:nvSpPr>
        <p:spPr bwMode="auto">
          <a:xfrm>
            <a:off x="5772150" y="3427413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7" name="流程圖: 資料 124"/>
          <p:cNvSpPr>
            <a:spLocks noChangeArrowheads="1"/>
          </p:cNvSpPr>
          <p:nvPr/>
        </p:nvSpPr>
        <p:spPr bwMode="auto">
          <a:xfrm>
            <a:off x="6232525" y="310515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8" name="流程圖: 資料 125"/>
          <p:cNvSpPr>
            <a:spLocks noChangeArrowheads="1"/>
          </p:cNvSpPr>
          <p:nvPr/>
        </p:nvSpPr>
        <p:spPr bwMode="auto">
          <a:xfrm>
            <a:off x="6327775" y="2782888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09" name="流程圖: 資料 126"/>
          <p:cNvSpPr>
            <a:spLocks noChangeArrowheads="1"/>
          </p:cNvSpPr>
          <p:nvPr/>
        </p:nvSpPr>
        <p:spPr bwMode="auto">
          <a:xfrm>
            <a:off x="6583363" y="310515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0" name="流程圖: 資料 127"/>
          <p:cNvSpPr>
            <a:spLocks noChangeArrowheads="1"/>
          </p:cNvSpPr>
          <p:nvPr/>
        </p:nvSpPr>
        <p:spPr bwMode="auto">
          <a:xfrm>
            <a:off x="6418263" y="24542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1" name="流程圖: 資料 128"/>
          <p:cNvSpPr>
            <a:spLocks noChangeArrowheads="1"/>
          </p:cNvSpPr>
          <p:nvPr/>
        </p:nvSpPr>
        <p:spPr bwMode="auto">
          <a:xfrm>
            <a:off x="6675438" y="2782888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2" name="流程圖: 資料 129"/>
          <p:cNvSpPr>
            <a:spLocks noChangeArrowheads="1"/>
          </p:cNvSpPr>
          <p:nvPr/>
        </p:nvSpPr>
        <p:spPr bwMode="auto">
          <a:xfrm>
            <a:off x="6772275" y="24542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3" name="流程圖: 資料 130"/>
          <p:cNvSpPr>
            <a:spLocks noChangeArrowheads="1"/>
          </p:cNvSpPr>
          <p:nvPr/>
        </p:nvSpPr>
        <p:spPr bwMode="auto">
          <a:xfrm>
            <a:off x="6045200" y="37496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4" name="流程圖: 資料 131"/>
          <p:cNvSpPr>
            <a:spLocks noChangeArrowheads="1"/>
          </p:cNvSpPr>
          <p:nvPr/>
        </p:nvSpPr>
        <p:spPr bwMode="auto">
          <a:xfrm>
            <a:off x="6305550" y="40735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5" name="流程圖: 資料 132"/>
          <p:cNvSpPr>
            <a:spLocks noChangeArrowheads="1"/>
          </p:cNvSpPr>
          <p:nvPr/>
        </p:nvSpPr>
        <p:spPr bwMode="auto">
          <a:xfrm>
            <a:off x="6143625" y="3427413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6" name="流程圖: 資料 133"/>
          <p:cNvSpPr>
            <a:spLocks noChangeArrowheads="1"/>
          </p:cNvSpPr>
          <p:nvPr/>
        </p:nvSpPr>
        <p:spPr bwMode="auto">
          <a:xfrm>
            <a:off x="6397625" y="37496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7" name="流程圖: 資料 134"/>
          <p:cNvSpPr>
            <a:spLocks noChangeArrowheads="1"/>
          </p:cNvSpPr>
          <p:nvPr/>
        </p:nvSpPr>
        <p:spPr bwMode="auto">
          <a:xfrm>
            <a:off x="6489700" y="3427413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8" name="流程圖: 資料 135"/>
          <p:cNvSpPr>
            <a:spLocks noChangeArrowheads="1"/>
          </p:cNvSpPr>
          <p:nvPr/>
        </p:nvSpPr>
        <p:spPr bwMode="auto">
          <a:xfrm>
            <a:off x="6969125" y="310515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19" name="流程圖: 資料 136"/>
          <p:cNvSpPr>
            <a:spLocks noChangeArrowheads="1"/>
          </p:cNvSpPr>
          <p:nvPr/>
        </p:nvSpPr>
        <p:spPr bwMode="auto">
          <a:xfrm>
            <a:off x="7059613" y="2782888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0" name="流程圖: 資料 137"/>
          <p:cNvSpPr>
            <a:spLocks noChangeArrowheads="1"/>
          </p:cNvSpPr>
          <p:nvPr/>
        </p:nvSpPr>
        <p:spPr bwMode="auto">
          <a:xfrm>
            <a:off x="7335838" y="3105150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1" name="流程圖: 資料 138"/>
          <p:cNvSpPr>
            <a:spLocks noChangeArrowheads="1"/>
          </p:cNvSpPr>
          <p:nvPr/>
        </p:nvSpPr>
        <p:spPr bwMode="auto">
          <a:xfrm>
            <a:off x="7153275" y="24542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2" name="流程圖: 資料 139"/>
          <p:cNvSpPr>
            <a:spLocks noChangeArrowheads="1"/>
          </p:cNvSpPr>
          <p:nvPr/>
        </p:nvSpPr>
        <p:spPr bwMode="auto">
          <a:xfrm>
            <a:off x="7427913" y="2782888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3" name="流程圖: 資料 140"/>
          <p:cNvSpPr>
            <a:spLocks noChangeArrowheads="1"/>
          </p:cNvSpPr>
          <p:nvPr/>
        </p:nvSpPr>
        <p:spPr bwMode="auto">
          <a:xfrm>
            <a:off x="7521575" y="24542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4" name="流程圖: 資料 141"/>
          <p:cNvSpPr>
            <a:spLocks noChangeArrowheads="1"/>
          </p:cNvSpPr>
          <p:nvPr/>
        </p:nvSpPr>
        <p:spPr bwMode="auto">
          <a:xfrm>
            <a:off x="6691313" y="40735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5" name="流程圖: 資料 142"/>
          <p:cNvSpPr>
            <a:spLocks noChangeArrowheads="1"/>
          </p:cNvSpPr>
          <p:nvPr/>
        </p:nvSpPr>
        <p:spPr bwMode="auto">
          <a:xfrm>
            <a:off x="6786563" y="374967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6" name="流程圖: 資料 143"/>
          <p:cNvSpPr>
            <a:spLocks noChangeArrowheads="1"/>
          </p:cNvSpPr>
          <p:nvPr/>
        </p:nvSpPr>
        <p:spPr bwMode="auto">
          <a:xfrm>
            <a:off x="7058025" y="40735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7" name="流程圖: 資料 144"/>
          <p:cNvSpPr>
            <a:spLocks noChangeArrowheads="1"/>
          </p:cNvSpPr>
          <p:nvPr/>
        </p:nvSpPr>
        <p:spPr bwMode="auto">
          <a:xfrm>
            <a:off x="7151688" y="37496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8" name="流程圖: 資料 145"/>
          <p:cNvSpPr>
            <a:spLocks noChangeArrowheads="1"/>
          </p:cNvSpPr>
          <p:nvPr/>
        </p:nvSpPr>
        <p:spPr bwMode="auto">
          <a:xfrm>
            <a:off x="7242175" y="3427413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29" name="流程圖: 資料 146"/>
          <p:cNvSpPr>
            <a:spLocks noChangeArrowheads="1"/>
          </p:cNvSpPr>
          <p:nvPr/>
        </p:nvSpPr>
        <p:spPr bwMode="auto">
          <a:xfrm>
            <a:off x="7693025" y="310515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30" name="流程圖: 資料 147"/>
          <p:cNvSpPr>
            <a:spLocks noChangeArrowheads="1"/>
          </p:cNvSpPr>
          <p:nvPr/>
        </p:nvSpPr>
        <p:spPr bwMode="auto">
          <a:xfrm>
            <a:off x="7783513" y="278447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31" name="流程圖: 資料 148"/>
          <p:cNvSpPr>
            <a:spLocks noChangeArrowheads="1"/>
          </p:cNvSpPr>
          <p:nvPr/>
        </p:nvSpPr>
        <p:spPr bwMode="auto">
          <a:xfrm>
            <a:off x="7878763" y="2454275"/>
            <a:ext cx="395287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32" name="流程圖: 資料 149"/>
          <p:cNvSpPr>
            <a:spLocks noChangeArrowheads="1"/>
          </p:cNvSpPr>
          <p:nvPr/>
        </p:nvSpPr>
        <p:spPr bwMode="auto">
          <a:xfrm>
            <a:off x="7416800" y="4073525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33" name="流程圖: 資料 150"/>
          <p:cNvSpPr>
            <a:spLocks noChangeArrowheads="1"/>
          </p:cNvSpPr>
          <p:nvPr/>
        </p:nvSpPr>
        <p:spPr bwMode="auto">
          <a:xfrm>
            <a:off x="7508875" y="3749675"/>
            <a:ext cx="396875" cy="288925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34" name="流程圖: 資料 151"/>
          <p:cNvSpPr>
            <a:spLocks noChangeArrowheads="1"/>
          </p:cNvSpPr>
          <p:nvPr/>
        </p:nvSpPr>
        <p:spPr bwMode="auto">
          <a:xfrm>
            <a:off x="7600950" y="3429000"/>
            <a:ext cx="396875" cy="287338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35" name="流程圖: 資料 152"/>
          <p:cNvSpPr>
            <a:spLocks noChangeArrowheads="1"/>
          </p:cNvSpPr>
          <p:nvPr/>
        </p:nvSpPr>
        <p:spPr bwMode="auto">
          <a:xfrm>
            <a:off x="6878638" y="3433763"/>
            <a:ext cx="395287" cy="2873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36" name="流程圖: 資料 153"/>
          <p:cNvSpPr>
            <a:spLocks noChangeArrowheads="1"/>
          </p:cNvSpPr>
          <p:nvPr/>
        </p:nvSpPr>
        <p:spPr bwMode="auto">
          <a:xfrm>
            <a:off x="5481638" y="2382838"/>
            <a:ext cx="2928937" cy="2052637"/>
          </a:xfrm>
          <a:prstGeom prst="flowChartInputOutput">
            <a:avLst/>
          </a:prstGeom>
          <a:solidFill>
            <a:srgbClr val="CCFFFF">
              <a:alpha val="30196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群組 162"/>
          <p:cNvGrpSpPr/>
          <p:nvPr/>
        </p:nvGrpSpPr>
        <p:grpSpPr>
          <a:xfrm>
            <a:off x="5875448" y="4410063"/>
            <a:ext cx="357190" cy="285752"/>
            <a:chOff x="428596" y="1071546"/>
            <a:chExt cx="2857520" cy="2200289"/>
          </a:xfrm>
          <a:solidFill>
            <a:schemeClr val="bg1">
              <a:lumMod val="75000"/>
            </a:schemeClr>
          </a:solidFill>
        </p:grpSpPr>
        <p:sp>
          <p:nvSpPr>
            <p:cNvPr id="164" name="流程圖: 資料 163"/>
            <p:cNvSpPr/>
            <p:nvPr/>
          </p:nvSpPr>
          <p:spPr>
            <a:xfrm>
              <a:off x="428596" y="1071546"/>
              <a:ext cx="2857520" cy="2071702"/>
            </a:xfrm>
            <a:prstGeom prst="flowChartInputOutpu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5" name="手繪多邊形 164"/>
            <p:cNvSpPr/>
            <p:nvPr/>
          </p:nvSpPr>
          <p:spPr>
            <a:xfrm>
              <a:off x="428609" y="1071546"/>
              <a:ext cx="2857500" cy="2200275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66" name="直線接點 165"/>
            <p:cNvCxnSpPr/>
            <p:nvPr/>
          </p:nvCxnSpPr>
          <p:spPr>
            <a:xfrm rot="5400000">
              <a:off x="2639205" y="3199603"/>
              <a:ext cx="14287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38" name="群組 166"/>
          <p:cNvGrpSpPr>
            <a:grpSpLocks/>
          </p:cNvGrpSpPr>
          <p:nvPr/>
        </p:nvGrpSpPr>
        <p:grpSpPr bwMode="auto">
          <a:xfrm>
            <a:off x="5862638" y="4603750"/>
            <a:ext cx="285750" cy="238125"/>
            <a:chOff x="214282" y="5476838"/>
            <a:chExt cx="214314" cy="238178"/>
          </a:xfrm>
        </p:grpSpPr>
        <p:sp>
          <p:nvSpPr>
            <p:cNvPr id="168" name="橢圓 167"/>
            <p:cNvSpPr/>
            <p:nvPr/>
          </p:nvSpPr>
          <p:spPr>
            <a:xfrm>
              <a:off x="214282" y="5500656"/>
              <a:ext cx="214314" cy="21436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9" name="橢圓 168"/>
            <p:cNvSpPr/>
            <p:nvPr/>
          </p:nvSpPr>
          <p:spPr>
            <a:xfrm>
              <a:off x="214282" y="5476838"/>
              <a:ext cx="214314" cy="21436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" name="群組 169"/>
          <p:cNvGrpSpPr/>
          <p:nvPr/>
        </p:nvGrpSpPr>
        <p:grpSpPr>
          <a:xfrm>
            <a:off x="6615719" y="4423365"/>
            <a:ext cx="357190" cy="285752"/>
            <a:chOff x="428596" y="1071546"/>
            <a:chExt cx="2857520" cy="2200289"/>
          </a:xfrm>
          <a:solidFill>
            <a:schemeClr val="bg1">
              <a:lumMod val="75000"/>
            </a:schemeClr>
          </a:solidFill>
        </p:grpSpPr>
        <p:sp>
          <p:nvSpPr>
            <p:cNvPr id="171" name="流程圖: 資料 170"/>
            <p:cNvSpPr/>
            <p:nvPr/>
          </p:nvSpPr>
          <p:spPr>
            <a:xfrm>
              <a:off x="428596" y="1071546"/>
              <a:ext cx="2857520" cy="2071702"/>
            </a:xfrm>
            <a:prstGeom prst="flowChartInputOutpu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zh-TW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2" name="手繪多邊形 171"/>
            <p:cNvSpPr/>
            <p:nvPr/>
          </p:nvSpPr>
          <p:spPr>
            <a:xfrm>
              <a:off x="428609" y="1071546"/>
              <a:ext cx="2857500" cy="2200275"/>
            </a:xfrm>
            <a:custGeom>
              <a:avLst/>
              <a:gdLst>
                <a:gd name="connsiteX0" fmla="*/ 2857500 w 2857500"/>
                <a:gd name="connsiteY0" fmla="*/ 0 h 2200275"/>
                <a:gd name="connsiteX1" fmla="*/ 2857500 w 2857500"/>
                <a:gd name="connsiteY1" fmla="*/ 128587 h 2200275"/>
                <a:gd name="connsiteX2" fmla="*/ 2281237 w 2857500"/>
                <a:gd name="connsiteY2" fmla="*/ 2200275 h 2200275"/>
                <a:gd name="connsiteX3" fmla="*/ 0 w 2857500"/>
                <a:gd name="connsiteY3" fmla="*/ 2200275 h 2200275"/>
                <a:gd name="connsiteX4" fmla="*/ 0 w 2857500"/>
                <a:gd name="connsiteY4" fmla="*/ 2062162 h 2200275"/>
                <a:gd name="connsiteX5" fmla="*/ 2281237 w 2857500"/>
                <a:gd name="connsiteY5" fmla="*/ 2062162 h 2200275"/>
                <a:gd name="connsiteX6" fmla="*/ 2857500 w 2857500"/>
                <a:gd name="connsiteY6" fmla="*/ 0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0" h="2200275">
                  <a:moveTo>
                    <a:pt x="2857500" y="0"/>
                  </a:moveTo>
                  <a:lnTo>
                    <a:pt x="2857500" y="128587"/>
                  </a:lnTo>
                  <a:lnTo>
                    <a:pt x="2281237" y="2200275"/>
                  </a:lnTo>
                  <a:lnTo>
                    <a:pt x="0" y="2200275"/>
                  </a:lnTo>
                  <a:lnTo>
                    <a:pt x="0" y="2062162"/>
                  </a:lnTo>
                  <a:lnTo>
                    <a:pt x="2281237" y="2062162"/>
                  </a:lnTo>
                  <a:lnTo>
                    <a:pt x="2857500" y="0"/>
                  </a:lnTo>
                  <a:close/>
                </a:path>
              </a:pathLst>
            </a:custGeom>
            <a:grp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3" name="直線接點 172"/>
            <p:cNvCxnSpPr/>
            <p:nvPr/>
          </p:nvCxnSpPr>
          <p:spPr>
            <a:xfrm rot="5400000">
              <a:off x="2639205" y="3199603"/>
              <a:ext cx="142876" cy="1588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40" name="群組 173"/>
          <p:cNvGrpSpPr>
            <a:grpSpLocks/>
          </p:cNvGrpSpPr>
          <p:nvPr/>
        </p:nvGrpSpPr>
        <p:grpSpPr bwMode="auto">
          <a:xfrm>
            <a:off x="6604000" y="4616450"/>
            <a:ext cx="285750" cy="238125"/>
            <a:chOff x="214282" y="5476838"/>
            <a:chExt cx="214314" cy="238178"/>
          </a:xfrm>
        </p:grpSpPr>
        <p:sp>
          <p:nvSpPr>
            <p:cNvPr id="175" name="橢圓 174"/>
            <p:cNvSpPr/>
            <p:nvPr/>
          </p:nvSpPr>
          <p:spPr>
            <a:xfrm>
              <a:off x="214282" y="5500656"/>
              <a:ext cx="214314" cy="214360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6" name="橢圓 175"/>
            <p:cNvSpPr/>
            <p:nvPr/>
          </p:nvSpPr>
          <p:spPr>
            <a:xfrm>
              <a:off x="214282" y="5476838"/>
              <a:ext cx="214314" cy="214361"/>
            </a:xfrm>
            <a:prstGeom prst="ellipse">
              <a:avLst/>
            </a:prstGeom>
            <a:solidFill>
              <a:srgbClr val="969696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TW" altLang="en-US" sz="28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群組 176"/>
          <p:cNvGrpSpPr>
            <a:grpSpLocks/>
          </p:cNvGrpSpPr>
          <p:nvPr/>
        </p:nvGrpSpPr>
        <p:grpSpPr bwMode="auto">
          <a:xfrm>
            <a:off x="4643438" y="2838450"/>
            <a:ext cx="2457450" cy="1524000"/>
            <a:chOff x="4561830" y="3241982"/>
            <a:chExt cx="2456134" cy="1523736"/>
          </a:xfrm>
        </p:grpSpPr>
        <p:sp>
          <p:nvSpPr>
            <p:cNvPr id="15455" name="Text Box 53"/>
            <p:cNvSpPr txBox="1">
              <a:spLocks noChangeArrowheads="1"/>
            </p:cNvSpPr>
            <p:nvPr/>
          </p:nvSpPr>
          <p:spPr bwMode="auto">
            <a:xfrm>
              <a:off x="4561830" y="3241982"/>
              <a:ext cx="113866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 b="1">
                  <a:latin typeface="Times New Roman" pitchFamily="18" charset="0"/>
                  <a:cs typeface="Times New Roman" pitchFamily="18" charset="0"/>
                </a:rPr>
                <a:t>Droplets</a:t>
              </a:r>
            </a:p>
          </p:txBody>
        </p:sp>
        <p:sp>
          <p:nvSpPr>
            <p:cNvPr id="15456" name="Oval 57"/>
            <p:cNvSpPr>
              <a:spLocks noChangeArrowheads="1"/>
            </p:cNvSpPr>
            <p:nvPr/>
          </p:nvSpPr>
          <p:spPr bwMode="auto">
            <a:xfrm>
              <a:off x="5871532" y="4477718"/>
              <a:ext cx="424800" cy="288000"/>
            </a:xfrm>
            <a:prstGeom prst="ellipse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57" name="Oval 59"/>
            <p:cNvSpPr>
              <a:spLocks noChangeArrowheads="1"/>
            </p:cNvSpPr>
            <p:nvPr/>
          </p:nvSpPr>
          <p:spPr bwMode="auto">
            <a:xfrm>
              <a:off x="6593164" y="4460872"/>
              <a:ext cx="424800" cy="288000"/>
            </a:xfrm>
            <a:prstGeom prst="ellipse">
              <a:avLst/>
            </a:prstGeom>
            <a:solidFill>
              <a:schemeClr val="folHlink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58" name="Line 66"/>
            <p:cNvSpPr>
              <a:spLocks noChangeShapeType="1"/>
            </p:cNvSpPr>
            <p:nvPr/>
          </p:nvSpPr>
          <p:spPr bwMode="auto">
            <a:xfrm>
              <a:off x="5143504" y="3571876"/>
              <a:ext cx="1500198" cy="9286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5459" name="Line 66"/>
            <p:cNvSpPr>
              <a:spLocks noChangeShapeType="1"/>
            </p:cNvSpPr>
            <p:nvPr/>
          </p:nvSpPr>
          <p:spPr bwMode="auto">
            <a:xfrm>
              <a:off x="5143503" y="3571876"/>
              <a:ext cx="785819" cy="8572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15442" name="Text Box 51"/>
          <p:cNvSpPr txBox="1">
            <a:spLocks noChangeArrowheads="1"/>
          </p:cNvSpPr>
          <p:nvPr/>
        </p:nvSpPr>
        <p:spPr bwMode="auto">
          <a:xfrm>
            <a:off x="4252913" y="3594100"/>
            <a:ext cx="11398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TW" altLang="en-US" sz="2800" b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群組 195"/>
          <p:cNvGrpSpPr>
            <a:grpSpLocks/>
          </p:cNvGrpSpPr>
          <p:nvPr/>
        </p:nvGrpSpPr>
        <p:grpSpPr bwMode="auto">
          <a:xfrm>
            <a:off x="7594600" y="3413125"/>
            <a:ext cx="1901825" cy="2247900"/>
            <a:chOff x="7099626" y="3214686"/>
            <a:chExt cx="1901498" cy="2248037"/>
          </a:xfrm>
        </p:grpSpPr>
        <p:sp>
          <p:nvSpPr>
            <p:cNvPr id="15452" name="Text Box 54"/>
            <p:cNvSpPr txBox="1">
              <a:spLocks noChangeArrowheads="1"/>
            </p:cNvSpPr>
            <p:nvPr/>
          </p:nvSpPr>
          <p:spPr bwMode="auto">
            <a:xfrm>
              <a:off x="7358050" y="4877948"/>
              <a:ext cx="164307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TW" sz="1600" b="1">
                  <a:latin typeface="Times New Roman" pitchFamily="18" charset="0"/>
                  <a:cs typeface="Times New Roman" pitchFamily="18" charset="0"/>
                </a:rPr>
                <a:t>Control electrodes</a:t>
              </a:r>
            </a:p>
          </p:txBody>
        </p:sp>
        <p:cxnSp>
          <p:nvCxnSpPr>
            <p:cNvPr id="15453" name="AutoShape 55"/>
            <p:cNvCxnSpPr>
              <a:cxnSpLocks noChangeShapeType="1"/>
            </p:cNvCxnSpPr>
            <p:nvPr/>
          </p:nvCxnSpPr>
          <p:spPr bwMode="auto">
            <a:xfrm rot="16200000" flipV="1">
              <a:off x="7022964" y="4022575"/>
              <a:ext cx="1285884" cy="3844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91" name="流程圖: 資料 190"/>
            <p:cNvSpPr/>
            <p:nvPr/>
          </p:nvSpPr>
          <p:spPr>
            <a:xfrm>
              <a:off x="7099626" y="3214686"/>
              <a:ext cx="401569" cy="307994"/>
            </a:xfrm>
            <a:prstGeom prst="flowChartInputOutpu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zh-TW" altLang="en-US" sz="1600" b="1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5444" name="群組 154"/>
          <p:cNvGrpSpPr>
            <a:grpSpLocks/>
          </p:cNvGrpSpPr>
          <p:nvPr/>
        </p:nvGrpSpPr>
        <p:grpSpPr bwMode="auto">
          <a:xfrm>
            <a:off x="7726363" y="2097088"/>
            <a:ext cx="738187" cy="228600"/>
            <a:chOff x="6834266" y="2702745"/>
            <a:chExt cx="1023882" cy="285752"/>
          </a:xfrm>
        </p:grpSpPr>
        <p:grpSp>
          <p:nvGrpSpPr>
            <p:cNvPr id="12" name="群組 547"/>
            <p:cNvGrpSpPr/>
            <p:nvPr/>
          </p:nvGrpSpPr>
          <p:grpSpPr>
            <a:xfrm>
              <a:off x="6834266" y="2702745"/>
              <a:ext cx="714380" cy="285752"/>
              <a:chOff x="428596" y="1071546"/>
              <a:chExt cx="2857520" cy="2200289"/>
            </a:xfrm>
            <a:solidFill>
              <a:srgbClr val="339966"/>
            </a:solidFill>
          </p:grpSpPr>
          <p:sp>
            <p:nvSpPr>
              <p:cNvPr id="160" name="流程圖: 資料 159"/>
              <p:cNvSpPr/>
              <p:nvPr/>
            </p:nvSpPr>
            <p:spPr>
              <a:xfrm>
                <a:off x="428596" y="1071546"/>
                <a:ext cx="2857520" cy="2071702"/>
              </a:xfrm>
              <a:prstGeom prst="flowChartInputOutpu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zh-TW" altLang="en-US" sz="16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61" name="手繪多邊形 160"/>
              <p:cNvSpPr/>
              <p:nvPr/>
            </p:nvSpPr>
            <p:spPr>
              <a:xfrm>
                <a:off x="428609" y="1071546"/>
                <a:ext cx="2857500" cy="2200275"/>
              </a:xfrm>
              <a:custGeom>
                <a:avLst/>
                <a:gdLst>
                  <a:gd name="connsiteX0" fmla="*/ 2857500 w 2857500"/>
                  <a:gd name="connsiteY0" fmla="*/ 0 h 2200275"/>
                  <a:gd name="connsiteX1" fmla="*/ 2857500 w 2857500"/>
                  <a:gd name="connsiteY1" fmla="*/ 128587 h 2200275"/>
                  <a:gd name="connsiteX2" fmla="*/ 2281237 w 2857500"/>
                  <a:gd name="connsiteY2" fmla="*/ 2200275 h 2200275"/>
                  <a:gd name="connsiteX3" fmla="*/ 0 w 2857500"/>
                  <a:gd name="connsiteY3" fmla="*/ 2200275 h 2200275"/>
                  <a:gd name="connsiteX4" fmla="*/ 0 w 2857500"/>
                  <a:gd name="connsiteY4" fmla="*/ 2062162 h 2200275"/>
                  <a:gd name="connsiteX5" fmla="*/ 2281237 w 2857500"/>
                  <a:gd name="connsiteY5" fmla="*/ 2062162 h 2200275"/>
                  <a:gd name="connsiteX6" fmla="*/ 2857500 w 2857500"/>
                  <a:gd name="connsiteY6" fmla="*/ 0 h 2200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57500" h="2200275">
                    <a:moveTo>
                      <a:pt x="2857500" y="0"/>
                    </a:moveTo>
                    <a:lnTo>
                      <a:pt x="2857500" y="128587"/>
                    </a:lnTo>
                    <a:lnTo>
                      <a:pt x="2281237" y="2200275"/>
                    </a:lnTo>
                    <a:lnTo>
                      <a:pt x="0" y="2200275"/>
                    </a:lnTo>
                    <a:lnTo>
                      <a:pt x="0" y="2062162"/>
                    </a:lnTo>
                    <a:lnTo>
                      <a:pt x="2281237" y="2062162"/>
                    </a:lnTo>
                    <a:lnTo>
                      <a:pt x="2857500" y="0"/>
                    </a:lnTo>
                    <a:close/>
                  </a:path>
                </a:pathLst>
              </a:custGeom>
              <a:grp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TW" altLang="en-US" sz="2800" b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62" name="直線接點 161"/>
              <p:cNvCxnSpPr/>
              <p:nvPr/>
            </p:nvCxnSpPr>
            <p:spPr>
              <a:xfrm rot="5400000">
                <a:off x="2639205" y="3199603"/>
                <a:ext cx="142876" cy="1588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7" name="直線接點 156"/>
            <p:cNvCxnSpPr/>
            <p:nvPr/>
          </p:nvCxnSpPr>
          <p:spPr>
            <a:xfrm>
              <a:off x="7501440" y="2786089"/>
              <a:ext cx="356708" cy="198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/>
            <p:cNvCxnSpPr/>
            <p:nvPr/>
          </p:nvCxnSpPr>
          <p:spPr>
            <a:xfrm>
              <a:off x="7428779" y="2938887"/>
              <a:ext cx="358909" cy="1985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接點 158"/>
            <p:cNvCxnSpPr/>
            <p:nvPr/>
          </p:nvCxnSpPr>
          <p:spPr>
            <a:xfrm>
              <a:off x="7466210" y="2857527"/>
              <a:ext cx="356708" cy="1984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Oval 59"/>
          <p:cNvSpPr>
            <a:spLocks noChangeArrowheads="1"/>
          </p:cNvSpPr>
          <p:nvPr/>
        </p:nvSpPr>
        <p:spPr bwMode="auto">
          <a:xfrm>
            <a:off x="7210425" y="3413125"/>
            <a:ext cx="423863" cy="287338"/>
          </a:xfrm>
          <a:prstGeom prst="ellipse">
            <a:avLst/>
          </a:prstGeom>
          <a:solidFill>
            <a:srgbClr val="7030A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 sz="1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446" name="投影片編號版面配置區 15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68C68EBD-24F7-439D-8D65-B23B675D9E2A}" type="slidenum">
              <a:rPr kumimoji="0" lang="zh-TW" altLang="en-US" sz="1400" smtClean="0"/>
              <a:pPr eaLnBrk="1" hangingPunct="1"/>
              <a:t>5</a:t>
            </a:fld>
            <a:endParaRPr kumimoji="0" lang="en-US" altLang="zh-TW" sz="1400" smtClean="0"/>
          </a:p>
        </p:txBody>
      </p:sp>
      <p:sp>
        <p:nvSpPr>
          <p:cNvPr id="163" name="Rectangle 3"/>
          <p:cNvSpPr txBox="1">
            <a:spLocks noChangeArrowheads="1"/>
          </p:cNvSpPr>
          <p:nvPr/>
        </p:nvSpPr>
        <p:spPr bwMode="auto">
          <a:xfrm>
            <a:off x="250825" y="922338"/>
            <a:ext cx="8642350" cy="514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tx1"/>
              </a:buClr>
              <a:buSzPct val="120000"/>
              <a:buFont typeface="標楷體" pitchFamily="65" charset="-120"/>
              <a:buChar char="․"/>
              <a:defRPr/>
            </a:pPr>
            <a:r>
              <a:rPr lang="en-US" altLang="zh-TW" sz="2100" kern="0" dirty="0">
                <a:latin typeface="+mn-lt"/>
              </a:rPr>
              <a:t>Droplet movements are controlled by electrical manipulation</a:t>
            </a:r>
            <a:endParaRPr lang="en-US" altLang="zh-TW" sz="2100" kern="0" dirty="0">
              <a:solidFill>
                <a:srgbClr val="00009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05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205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3.7037E-6 L 0.12362 3.7037E-6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00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0.10504 -0.00162 " pathEditMode="relative" rAng="0" ptsTypes="AA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00" y="-100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3941 0 " pathEditMode="relative" ptsTypes="AA">
                                      <p:cBhvr>
                                        <p:cTn id="52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/>
      <p:bldP spid="20485" grpId="1" animBg="1"/>
      <p:bldP spid="106" grpId="0"/>
      <p:bldP spid="200" grpId="0" animBg="1"/>
      <p:bldP spid="20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171221"/>
            <a:ext cx="8143932" cy="567355"/>
          </a:xfrm>
        </p:spPr>
        <p:txBody>
          <a:bodyPr/>
          <a:lstStyle/>
          <a:p>
            <a:pPr eaLnBrk="1" hangingPunct="1"/>
            <a:r>
              <a:rPr lang="en-US" altLang="zh-TW" dirty="0" smtClean="0"/>
              <a:t>Pin Assignment for Droplet Control</a:t>
            </a:r>
            <a:endParaRPr lang="zh-TW" altLang="en-US" dirty="0" smtClean="0"/>
          </a:p>
        </p:txBody>
      </p:sp>
      <p:sp>
        <p:nvSpPr>
          <p:cNvPr id="298" name="Rectangle 3"/>
          <p:cNvSpPr>
            <a:spLocks noGrp="1" noChangeArrowheads="1"/>
          </p:cNvSpPr>
          <p:nvPr>
            <p:ph idx="1"/>
          </p:nvPr>
        </p:nvSpPr>
        <p:spPr>
          <a:xfrm>
            <a:off x="306388" y="1133475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dirty="0" smtClean="0">
                <a:ea typeface="新細明體" charset="-120"/>
              </a:rPr>
              <a:t>Direct-addressing method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Dedicated control pin for each electrode</a:t>
            </a:r>
          </a:p>
          <a:p>
            <a:pPr lvl="1" eaLnBrk="1" hangingPunct="1"/>
            <a:r>
              <a:rPr lang="en-US" altLang="zh-TW" dirty="0" smtClean="0">
                <a:ea typeface="新細明體" charset="-120"/>
              </a:rPr>
              <a:t>Maximum freedom of droplets</a:t>
            </a:r>
          </a:p>
          <a:p>
            <a:pPr lvl="1" eaLnBrk="1" hangingPunct="1"/>
            <a:r>
              <a:rPr lang="en-US" altLang="zh-TW" dirty="0" smtClean="0">
                <a:solidFill>
                  <a:srgbClr val="FF0000"/>
                </a:solidFill>
                <a:ea typeface="新細明體" charset="-120"/>
              </a:rPr>
              <a:t>High demanded control pins</a:t>
            </a:r>
          </a:p>
          <a:p>
            <a:pPr lvl="1" eaLnBrk="1" hangingPunct="1"/>
            <a:endParaRPr lang="en-US" altLang="zh-TW" dirty="0" smtClean="0">
              <a:ea typeface="新細明體" charset="-120"/>
            </a:endParaRPr>
          </a:p>
        </p:txBody>
      </p:sp>
      <p:sp>
        <p:nvSpPr>
          <p:cNvPr id="30" name="投影片編號版面配置區 2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1A9410-A59B-462C-8BAF-7125C7F4925D}" type="slidenum">
              <a:rPr lang="zh-TW" altLang="en-US" smtClean="0"/>
              <a:pPr/>
              <a:t>6</a:t>
            </a:fld>
            <a:endParaRPr lang="en-US" altLang="zh-TW" dirty="0"/>
          </a:p>
        </p:txBody>
      </p:sp>
      <p:sp>
        <p:nvSpPr>
          <p:cNvPr id="31" name="Rectangle 5"/>
          <p:cNvSpPr txBox="1">
            <a:spLocks noChangeArrowheads="1"/>
          </p:cNvSpPr>
          <p:nvPr/>
        </p:nvSpPr>
        <p:spPr bwMode="auto">
          <a:xfrm>
            <a:off x="395536" y="3652316"/>
            <a:ext cx="8293100" cy="532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20000"/>
              </a:spcAft>
              <a:buClr>
                <a:schemeClr val="tx1"/>
              </a:buClr>
              <a:buSzPct val="120000"/>
              <a:buFont typeface="標楷體" pitchFamily="65" charset="-120"/>
              <a:buChar char="․"/>
              <a:tabLst/>
              <a:defRPr/>
            </a:pPr>
            <a:r>
              <a:rPr kumimoji="1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itchFamily="-110" charset="-122"/>
                <a:cs typeface="+mn-cs"/>
              </a:rPr>
              <a:t>For large arrays (e.g., &gt; 100 x 100 electrodes)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宋体" pitchFamily="-110" charset="-122"/>
              </a:rPr>
              <a:t>Too many control pins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宋体" pitchFamily="-110" charset="-122"/>
                <a:sym typeface="Symbol" pitchFamily="18" charset="2"/>
              </a:rPr>
              <a:t> </a:t>
            </a: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宋体" pitchFamily="-110" charset="-122"/>
              </a:rPr>
              <a:t>high fabrication cost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50000"/>
              </a:spcAft>
              <a:buClr>
                <a:srgbClr val="000099"/>
              </a:buClr>
              <a:buSzPct val="55000"/>
              <a:buFont typeface="Symbol" pitchFamily="18" charset="2"/>
              <a:buChar char="¾"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宋体" pitchFamily="-110" charset="-122"/>
              </a:rPr>
              <a:t>Wiring plan is not available</a:t>
            </a: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50000"/>
              </a:spcAft>
              <a:buClr>
                <a:srgbClr val="000099"/>
              </a:buClr>
              <a:buSzPct val="55000"/>
              <a:buFontTx/>
              <a:buNone/>
              <a:tabLst/>
              <a:defRPr/>
            </a:pPr>
            <a:r>
              <a:rPr kumimoji="1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+mn-lt"/>
                <a:ea typeface="宋体" pitchFamily="-110" charset="-122"/>
              </a:rPr>
              <a:t>   PCB design: 250 um via hole, 500 um x 500 um electrode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120000"/>
              <a:buFontTx/>
              <a:buNone/>
              <a:tabLst/>
              <a:defRPr/>
            </a:pPr>
            <a:endParaRPr kumimoji="1" lang="en-US" altLang="zh-CN" sz="1600" b="0" i="1" u="none" strike="noStrike" kern="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宋体" pitchFamily="-110" charset="-122"/>
              <a:cs typeface="+mn-cs"/>
            </a:endParaRPr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2895600" y="5151512"/>
            <a:ext cx="1143000" cy="1143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3" name="Rectangle 7"/>
          <p:cNvSpPr>
            <a:spLocks noChangeArrowheads="1"/>
          </p:cNvSpPr>
          <p:nvPr/>
        </p:nvSpPr>
        <p:spPr bwMode="auto">
          <a:xfrm>
            <a:off x="4191000" y="5151512"/>
            <a:ext cx="1143000" cy="1143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4" name="Oval 8"/>
          <p:cNvSpPr>
            <a:spLocks noChangeArrowheads="1"/>
          </p:cNvSpPr>
          <p:nvPr/>
        </p:nvSpPr>
        <p:spPr bwMode="auto">
          <a:xfrm>
            <a:off x="3060700" y="5776987"/>
            <a:ext cx="203200" cy="500063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zh-CN" altLang="en-US" sz="1800" b="1">
              <a:latin typeface="Garamond" pitchFamily="-110" charset="0"/>
              <a:ea typeface="宋体" pitchFamily="-110" charset="-122"/>
            </a:endParaRPr>
          </a:p>
        </p:txBody>
      </p:sp>
      <p:sp>
        <p:nvSpPr>
          <p:cNvPr id="35" name="Oval 9"/>
          <p:cNvSpPr>
            <a:spLocks noChangeArrowheads="1"/>
          </p:cNvSpPr>
          <p:nvPr/>
        </p:nvSpPr>
        <p:spPr bwMode="auto">
          <a:xfrm>
            <a:off x="4191000" y="5456312"/>
            <a:ext cx="533400" cy="5334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486400" y="5151512"/>
            <a:ext cx="1143000" cy="11430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7" name="Oval 11"/>
          <p:cNvSpPr>
            <a:spLocks noChangeArrowheads="1"/>
          </p:cNvSpPr>
          <p:nvPr/>
        </p:nvSpPr>
        <p:spPr bwMode="auto">
          <a:xfrm>
            <a:off x="5486400" y="5151512"/>
            <a:ext cx="533400" cy="5334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38" name="Rectangle 12"/>
          <p:cNvSpPr>
            <a:spLocks noChangeArrowheads="1"/>
          </p:cNvSpPr>
          <p:nvPr/>
        </p:nvSpPr>
        <p:spPr bwMode="auto">
          <a:xfrm>
            <a:off x="4419600" y="5684912"/>
            <a:ext cx="2438400" cy="762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39" name="Rectangle 13"/>
          <p:cNvSpPr>
            <a:spLocks noChangeArrowheads="1"/>
          </p:cNvSpPr>
          <p:nvPr/>
        </p:nvSpPr>
        <p:spPr bwMode="auto">
          <a:xfrm>
            <a:off x="5715000" y="5380112"/>
            <a:ext cx="1143000" cy="762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sp>
        <p:nvSpPr>
          <p:cNvPr id="40" name="Oval 14"/>
          <p:cNvSpPr>
            <a:spLocks noChangeArrowheads="1"/>
          </p:cNvSpPr>
          <p:nvPr/>
        </p:nvSpPr>
        <p:spPr bwMode="auto">
          <a:xfrm>
            <a:off x="2895600" y="5761112"/>
            <a:ext cx="533400" cy="533400"/>
          </a:xfrm>
          <a:prstGeom prst="ellipse">
            <a:avLst/>
          </a:prstGeom>
          <a:solidFill>
            <a:srgbClr val="00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>
            <a:off x="2362200" y="5608712"/>
            <a:ext cx="7620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2362200" y="5608712"/>
            <a:ext cx="1981200" cy="76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3" name="Line 17"/>
          <p:cNvSpPr>
            <a:spLocks noChangeShapeType="1"/>
          </p:cNvSpPr>
          <p:nvPr/>
        </p:nvSpPr>
        <p:spPr bwMode="auto">
          <a:xfrm flipV="1">
            <a:off x="2362200" y="5303912"/>
            <a:ext cx="33528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1066800" y="5456312"/>
            <a:ext cx="1219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0" charset="0"/>
                <a:ea typeface="SimSun" pitchFamily="2" charset="-122"/>
                <a:cs typeface="SimSun" pitchFamily="2" charset="-122"/>
              </a:rPr>
              <a:t>Via Holes</a:t>
            </a:r>
          </a:p>
        </p:txBody>
      </p:sp>
      <p:sp>
        <p:nvSpPr>
          <p:cNvPr id="45" name="Line 19"/>
          <p:cNvSpPr>
            <a:spLocks noChangeShapeType="1"/>
          </p:cNvSpPr>
          <p:nvPr/>
        </p:nvSpPr>
        <p:spPr bwMode="auto">
          <a:xfrm flipH="1" flipV="1">
            <a:off x="6858000" y="5380112"/>
            <a:ext cx="91440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 flipH="1">
            <a:off x="6858000" y="5761112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 flipH="1">
            <a:off x="6858000" y="5761112"/>
            <a:ext cx="91440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zh-TW" altLang="en-US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7772400" y="5761112"/>
            <a:ext cx="121920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800" b="1"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-110" charset="0"/>
                <a:ea typeface="SimSun" pitchFamily="2" charset="-122"/>
                <a:cs typeface="SimSun" pitchFamily="2" charset="-122"/>
              </a:rPr>
              <a:t>Wires</a:t>
            </a:r>
          </a:p>
        </p:txBody>
      </p:sp>
      <p:sp>
        <p:nvSpPr>
          <p:cNvPr id="49" name="Rectangle 23"/>
          <p:cNvSpPr>
            <a:spLocks noChangeArrowheads="1"/>
          </p:cNvSpPr>
          <p:nvPr/>
        </p:nvSpPr>
        <p:spPr bwMode="auto">
          <a:xfrm>
            <a:off x="3124200" y="5989712"/>
            <a:ext cx="3733800" cy="76200"/>
          </a:xfrm>
          <a:prstGeom prst="rect">
            <a:avLst/>
          </a:prstGeom>
          <a:solidFill>
            <a:schemeClr val="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ru-RU"/>
          </a:p>
        </p:txBody>
      </p:sp>
      <p:grpSp>
        <p:nvGrpSpPr>
          <p:cNvPr id="50" name="群組 115"/>
          <p:cNvGrpSpPr/>
          <p:nvPr/>
        </p:nvGrpSpPr>
        <p:grpSpPr>
          <a:xfrm>
            <a:off x="5822926" y="1882244"/>
            <a:ext cx="2551113" cy="1674812"/>
            <a:chOff x="5927725" y="2849563"/>
            <a:chExt cx="2551113" cy="1674812"/>
          </a:xfrm>
        </p:grpSpPr>
        <p:sp>
          <p:nvSpPr>
            <p:cNvPr id="51" name="矩形 50"/>
            <p:cNvSpPr/>
            <p:nvPr/>
          </p:nvSpPr>
          <p:spPr bwMode="auto">
            <a:xfrm>
              <a:off x="592772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636587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680402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矩形 54"/>
            <p:cNvSpPr/>
            <p:nvPr/>
          </p:nvSpPr>
          <p:spPr bwMode="auto">
            <a:xfrm>
              <a:off x="724217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 bwMode="auto">
            <a:xfrm>
              <a:off x="7680325" y="28495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5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矩形 56"/>
            <p:cNvSpPr/>
            <p:nvPr/>
          </p:nvSpPr>
          <p:spPr bwMode="auto">
            <a:xfrm>
              <a:off x="8118475" y="2849563"/>
              <a:ext cx="360363" cy="360362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矩形 57"/>
            <p:cNvSpPr/>
            <p:nvPr/>
          </p:nvSpPr>
          <p:spPr bwMode="auto">
            <a:xfrm>
              <a:off x="592772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/>
            <p:cNvSpPr/>
            <p:nvPr/>
          </p:nvSpPr>
          <p:spPr bwMode="auto">
            <a:xfrm>
              <a:off x="636587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 bwMode="auto">
            <a:xfrm>
              <a:off x="680402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1" name="矩形 60"/>
            <p:cNvSpPr/>
            <p:nvPr/>
          </p:nvSpPr>
          <p:spPr bwMode="auto">
            <a:xfrm>
              <a:off x="724217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10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/>
            <p:cNvSpPr/>
            <p:nvPr/>
          </p:nvSpPr>
          <p:spPr bwMode="auto">
            <a:xfrm>
              <a:off x="768032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3" name="矩形 62"/>
            <p:cNvSpPr/>
            <p:nvPr/>
          </p:nvSpPr>
          <p:spPr bwMode="auto">
            <a:xfrm>
              <a:off x="8118475" y="32877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4" name="矩形 63"/>
            <p:cNvSpPr/>
            <p:nvPr/>
          </p:nvSpPr>
          <p:spPr bwMode="auto">
            <a:xfrm>
              <a:off x="592772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 bwMode="auto">
            <a:xfrm>
              <a:off x="636587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6" name="矩形 65"/>
            <p:cNvSpPr/>
            <p:nvPr/>
          </p:nvSpPr>
          <p:spPr bwMode="auto">
            <a:xfrm>
              <a:off x="680402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15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7" name="矩形 66"/>
            <p:cNvSpPr/>
            <p:nvPr/>
          </p:nvSpPr>
          <p:spPr bwMode="auto">
            <a:xfrm>
              <a:off x="724217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16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/>
            <p:cNvSpPr/>
            <p:nvPr/>
          </p:nvSpPr>
          <p:spPr bwMode="auto">
            <a:xfrm>
              <a:off x="768032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/>
            <p:cNvSpPr/>
            <p:nvPr/>
          </p:nvSpPr>
          <p:spPr bwMode="auto">
            <a:xfrm>
              <a:off x="8118475" y="372586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矩形 78"/>
            <p:cNvSpPr/>
            <p:nvPr/>
          </p:nvSpPr>
          <p:spPr bwMode="auto">
            <a:xfrm>
              <a:off x="592772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19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矩形 79"/>
            <p:cNvSpPr/>
            <p:nvPr/>
          </p:nvSpPr>
          <p:spPr bwMode="auto">
            <a:xfrm>
              <a:off x="636587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20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/>
            <p:cNvSpPr/>
            <p:nvPr/>
          </p:nvSpPr>
          <p:spPr bwMode="auto">
            <a:xfrm>
              <a:off x="680402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/>
            <p:cNvSpPr/>
            <p:nvPr/>
          </p:nvSpPr>
          <p:spPr bwMode="auto">
            <a:xfrm>
              <a:off x="724217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/>
            <p:cNvSpPr/>
            <p:nvPr/>
          </p:nvSpPr>
          <p:spPr bwMode="auto">
            <a:xfrm>
              <a:off x="768032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88" name="矩形 87"/>
            <p:cNvSpPr/>
            <p:nvPr/>
          </p:nvSpPr>
          <p:spPr bwMode="auto">
            <a:xfrm>
              <a:off x="8118475" y="4164013"/>
              <a:ext cx="360363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 smtClean="0">
                  <a:solidFill>
                    <a:schemeClr val="tx1"/>
                  </a:solidFill>
                </a:rPr>
                <a:t>24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9" name="文字方塊 88"/>
          <p:cNvSpPr txBox="1"/>
          <p:nvPr/>
        </p:nvSpPr>
        <p:spPr>
          <a:xfrm>
            <a:off x="3851920" y="2996952"/>
            <a:ext cx="18573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solidFill>
                  <a:srgbClr val="009900"/>
                </a:solidFill>
              </a:rPr>
              <a:t>Control pins: 24</a:t>
            </a:r>
            <a:endParaRPr lang="zh-TW" altLang="en-US" sz="1600" b="1" dirty="0">
              <a:solidFill>
                <a:srgbClr val="009900"/>
              </a:solidFill>
            </a:endParaRPr>
          </a:p>
        </p:txBody>
      </p:sp>
      <p:sp>
        <p:nvSpPr>
          <p:cNvPr id="90" name="文字方塊 89"/>
          <p:cNvSpPr txBox="1"/>
          <p:nvPr/>
        </p:nvSpPr>
        <p:spPr>
          <a:xfrm>
            <a:off x="6322992" y="980728"/>
            <a:ext cx="2857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b="1" dirty="0" smtClean="0">
                <a:latin typeface="+mj-lt"/>
              </a:rPr>
              <a:t>Dedicated pin to identify the control signal</a:t>
            </a:r>
            <a:endParaRPr lang="zh-TW" altLang="en-US" sz="1600" b="1" dirty="0">
              <a:latin typeface="+mj-lt"/>
            </a:endParaRPr>
          </a:p>
        </p:txBody>
      </p:sp>
      <p:sp>
        <p:nvSpPr>
          <p:cNvPr id="91" name="矩形 90"/>
          <p:cNvSpPr/>
          <p:nvPr/>
        </p:nvSpPr>
        <p:spPr bwMode="auto">
          <a:xfrm>
            <a:off x="6693830" y="1883488"/>
            <a:ext cx="360000" cy="36000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cxnSp>
        <p:nvCxnSpPr>
          <p:cNvPr id="92" name="直線單箭頭接點 91"/>
          <p:cNvCxnSpPr/>
          <p:nvPr/>
        </p:nvCxnSpPr>
        <p:spPr bwMode="auto">
          <a:xfrm rot="5400000" flipH="1" flipV="1">
            <a:off x="6702253" y="1735387"/>
            <a:ext cx="428628" cy="7143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4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0"/>
            <a:ext cx="8143875" cy="838200"/>
          </a:xfrm>
        </p:spPr>
        <p:txBody>
          <a:bodyPr/>
          <a:lstStyle/>
          <a:p>
            <a:pPr eaLnBrk="1" hangingPunct="1"/>
            <a:r>
              <a:rPr lang="en-US" altLang="zh-TW" smtClean="0"/>
              <a:t>Pin-Constrained DMFBs (PDMFBs)</a:t>
            </a:r>
            <a:endParaRPr lang="zh-TW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305800" cy="5311775"/>
          </a:xfrm>
        </p:spPr>
        <p:txBody>
          <a:bodyPr/>
          <a:lstStyle/>
          <a:p>
            <a:pPr eaLnBrk="1" hangingPunct="1"/>
            <a:r>
              <a:rPr lang="en-US" altLang="zh-TW" sz="2000" dirty="0" smtClean="0"/>
              <a:t>Broadcast-addressing algorithm</a:t>
            </a:r>
            <a:r>
              <a:rPr lang="en-US" altLang="zh-TW" b="1" baseline="-25000" dirty="0" smtClean="0">
                <a:solidFill>
                  <a:srgbClr val="002060"/>
                </a:solidFill>
              </a:rPr>
              <a:t>*[1]</a:t>
            </a:r>
            <a:endParaRPr lang="en-US" altLang="zh-TW" b="1" dirty="0" smtClean="0">
              <a:solidFill>
                <a:srgbClr val="002060"/>
              </a:solidFill>
            </a:endParaRPr>
          </a:p>
          <a:p>
            <a:pPr lvl="1" eaLnBrk="1" hangingPunct="1"/>
            <a:r>
              <a:rPr lang="en-US" altLang="zh-TW" sz="1800" dirty="0" smtClean="0"/>
              <a:t>A control pin is shared by multiple electrodes</a:t>
            </a:r>
          </a:p>
          <a:p>
            <a:pPr lvl="1" eaLnBrk="1" hangingPunct="1"/>
            <a:r>
              <a:rPr lang="en-US" altLang="zh-TW" sz="1800" dirty="0" smtClean="0"/>
              <a:t>Control signal/pin sharing</a:t>
            </a:r>
          </a:p>
          <a:p>
            <a:pPr lvl="1" eaLnBrk="1" hangingPunct="1"/>
            <a:r>
              <a:rPr lang="en-US" altLang="zh-TW" sz="1800" dirty="0" smtClean="0"/>
              <a:t>Flexible for pin-constrained DMFBs (PDMFBs)</a:t>
            </a:r>
          </a:p>
          <a:p>
            <a:pPr lvl="1" eaLnBrk="1" hangingPunct="1"/>
            <a:r>
              <a:rPr lang="en-US" altLang="zh-TW" sz="1800" dirty="0" smtClean="0"/>
              <a:t>Feasible for large design</a:t>
            </a:r>
          </a:p>
          <a:p>
            <a:pPr lvl="1" eaLnBrk="1" hangingPunct="1"/>
            <a:r>
              <a:rPr lang="en-US" altLang="zh-TW" sz="1800" dirty="0" smtClean="0"/>
              <a:t>Low pin-count demand reduces product cost</a:t>
            </a:r>
          </a:p>
        </p:txBody>
      </p:sp>
      <p:grpSp>
        <p:nvGrpSpPr>
          <p:cNvPr id="17412" name="群組 142"/>
          <p:cNvGrpSpPr>
            <a:grpSpLocks/>
          </p:cNvGrpSpPr>
          <p:nvPr/>
        </p:nvGrpSpPr>
        <p:grpSpPr bwMode="auto">
          <a:xfrm>
            <a:off x="6227763" y="1698625"/>
            <a:ext cx="2551112" cy="1677988"/>
            <a:chOff x="5927725" y="2846391"/>
            <a:chExt cx="2551113" cy="1677984"/>
          </a:xfrm>
        </p:grpSpPr>
        <p:sp>
          <p:nvSpPr>
            <p:cNvPr id="144" name="矩形 143"/>
            <p:cNvSpPr/>
            <p:nvPr/>
          </p:nvSpPr>
          <p:spPr bwMode="auto">
            <a:xfrm>
              <a:off x="5927725" y="2849566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5" name="矩形 144"/>
            <p:cNvSpPr/>
            <p:nvPr/>
          </p:nvSpPr>
          <p:spPr bwMode="auto">
            <a:xfrm>
              <a:off x="6365875" y="2849566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6804025" y="2849566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7" name="矩形 146"/>
            <p:cNvSpPr/>
            <p:nvPr/>
          </p:nvSpPr>
          <p:spPr bwMode="auto">
            <a:xfrm>
              <a:off x="7242176" y="2849566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7680326" y="2846391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49" name="矩形 148"/>
            <p:cNvSpPr/>
            <p:nvPr/>
          </p:nvSpPr>
          <p:spPr bwMode="auto">
            <a:xfrm>
              <a:off x="8118476" y="2849566"/>
              <a:ext cx="360362" cy="360362"/>
            </a:xfrm>
            <a:prstGeom prst="rect">
              <a:avLst/>
            </a:prstGeom>
            <a:solidFill>
              <a:schemeClr val="accent5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0" name="矩形 149"/>
            <p:cNvSpPr/>
            <p:nvPr/>
          </p:nvSpPr>
          <p:spPr bwMode="auto">
            <a:xfrm>
              <a:off x="5927725" y="3287715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1" name="矩形 150"/>
            <p:cNvSpPr/>
            <p:nvPr/>
          </p:nvSpPr>
          <p:spPr bwMode="auto">
            <a:xfrm>
              <a:off x="6365875" y="3287715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2" name="矩形 151"/>
            <p:cNvSpPr/>
            <p:nvPr/>
          </p:nvSpPr>
          <p:spPr bwMode="auto">
            <a:xfrm>
              <a:off x="6804025" y="3287715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9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3" name="矩形 152"/>
            <p:cNvSpPr/>
            <p:nvPr/>
          </p:nvSpPr>
          <p:spPr bwMode="auto">
            <a:xfrm>
              <a:off x="7242176" y="3287715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10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4" name="矩形 153"/>
            <p:cNvSpPr/>
            <p:nvPr/>
          </p:nvSpPr>
          <p:spPr bwMode="auto">
            <a:xfrm>
              <a:off x="7680326" y="3287715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5" name="矩形 154"/>
            <p:cNvSpPr/>
            <p:nvPr/>
          </p:nvSpPr>
          <p:spPr bwMode="auto">
            <a:xfrm>
              <a:off x="8118476" y="3287715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6" name="矩形 155"/>
            <p:cNvSpPr/>
            <p:nvPr/>
          </p:nvSpPr>
          <p:spPr bwMode="auto">
            <a:xfrm>
              <a:off x="5927725" y="3725864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7" name="矩形 156"/>
            <p:cNvSpPr/>
            <p:nvPr/>
          </p:nvSpPr>
          <p:spPr bwMode="auto">
            <a:xfrm>
              <a:off x="6365875" y="3725864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8" name="矩形 157"/>
            <p:cNvSpPr/>
            <p:nvPr/>
          </p:nvSpPr>
          <p:spPr bwMode="auto">
            <a:xfrm>
              <a:off x="6804025" y="3725864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15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59" name="矩形 158"/>
            <p:cNvSpPr/>
            <p:nvPr/>
          </p:nvSpPr>
          <p:spPr bwMode="auto">
            <a:xfrm>
              <a:off x="7242176" y="3725864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0" name="矩形 159"/>
            <p:cNvSpPr/>
            <p:nvPr/>
          </p:nvSpPr>
          <p:spPr bwMode="auto">
            <a:xfrm>
              <a:off x="7680326" y="3725864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8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1" name="矩形 160"/>
            <p:cNvSpPr/>
            <p:nvPr/>
          </p:nvSpPr>
          <p:spPr bwMode="auto">
            <a:xfrm>
              <a:off x="8118476" y="3725864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7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2" name="矩形 161"/>
            <p:cNvSpPr/>
            <p:nvPr/>
          </p:nvSpPr>
          <p:spPr bwMode="auto">
            <a:xfrm>
              <a:off x="5927725" y="4164013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4" name="矩形 163"/>
            <p:cNvSpPr/>
            <p:nvPr/>
          </p:nvSpPr>
          <p:spPr bwMode="auto">
            <a:xfrm>
              <a:off x="6365875" y="4164013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5" name="矩形 164"/>
            <p:cNvSpPr/>
            <p:nvPr/>
          </p:nvSpPr>
          <p:spPr bwMode="auto">
            <a:xfrm>
              <a:off x="6804025" y="4164013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4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6" name="矩形 165"/>
            <p:cNvSpPr/>
            <p:nvPr/>
          </p:nvSpPr>
          <p:spPr bwMode="auto">
            <a:xfrm>
              <a:off x="7242176" y="4164013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3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8" name="矩形 167"/>
            <p:cNvSpPr/>
            <p:nvPr/>
          </p:nvSpPr>
          <p:spPr bwMode="auto">
            <a:xfrm>
              <a:off x="7680326" y="4164013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2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169" name="矩形 168"/>
            <p:cNvSpPr/>
            <p:nvPr/>
          </p:nvSpPr>
          <p:spPr bwMode="auto">
            <a:xfrm>
              <a:off x="8118476" y="4164013"/>
              <a:ext cx="360362" cy="3603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en-US" altLang="zh-TW" sz="1200" b="1" dirty="0">
                  <a:solidFill>
                    <a:schemeClr val="tx1"/>
                  </a:solidFill>
                </a:rPr>
                <a:t>1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413" name="文字方塊 54"/>
          <p:cNvSpPr txBox="1">
            <a:spLocks noChangeArrowheads="1"/>
          </p:cNvSpPr>
          <p:nvPr/>
        </p:nvSpPr>
        <p:spPr bwMode="auto">
          <a:xfrm>
            <a:off x="6229350" y="3451225"/>
            <a:ext cx="25911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r>
              <a:rPr lang="en-US" altLang="zh-TW" sz="1600" b="1" dirty="0">
                <a:solidFill>
                  <a:srgbClr val="009900"/>
                </a:solidFill>
              </a:rPr>
              <a:t>Control pins: </a:t>
            </a:r>
            <a:r>
              <a:rPr lang="en-US" altLang="zh-TW" sz="1600" b="1" dirty="0" smtClean="0">
                <a:solidFill>
                  <a:srgbClr val="009900"/>
                </a:solidFill>
              </a:rPr>
              <a:t>24 -&gt; </a:t>
            </a:r>
            <a:r>
              <a:rPr lang="en-US" altLang="zh-TW" sz="1600" b="1" dirty="0" smtClean="0">
                <a:solidFill>
                  <a:srgbClr val="FF0000"/>
                </a:solidFill>
              </a:rPr>
              <a:t>15</a:t>
            </a:r>
            <a:endParaRPr lang="zh-TW" altLang="en-US" sz="1600" b="1" dirty="0">
              <a:solidFill>
                <a:srgbClr val="FF0000"/>
              </a:solidFill>
            </a:endParaRPr>
          </a:p>
        </p:txBody>
      </p:sp>
      <p:sp>
        <p:nvSpPr>
          <p:cNvPr id="17414" name="矩形 59"/>
          <p:cNvSpPr>
            <a:spLocks noChangeArrowheads="1"/>
          </p:cNvSpPr>
          <p:nvPr/>
        </p:nvSpPr>
        <p:spPr bwMode="auto">
          <a:xfrm>
            <a:off x="6227763" y="1701800"/>
            <a:ext cx="360362" cy="3603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5" name="矩形 60"/>
          <p:cNvSpPr>
            <a:spLocks noChangeArrowheads="1"/>
          </p:cNvSpPr>
          <p:nvPr/>
        </p:nvSpPr>
        <p:spPr bwMode="auto">
          <a:xfrm>
            <a:off x="7969250" y="1701800"/>
            <a:ext cx="360363" cy="3603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6" name="矩形 61"/>
          <p:cNvSpPr>
            <a:spLocks noChangeArrowheads="1"/>
          </p:cNvSpPr>
          <p:nvPr/>
        </p:nvSpPr>
        <p:spPr bwMode="auto">
          <a:xfrm>
            <a:off x="6664325" y="3001963"/>
            <a:ext cx="358775" cy="3587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17417" name="矩形 62"/>
          <p:cNvSpPr>
            <a:spLocks noChangeArrowheads="1"/>
          </p:cNvSpPr>
          <p:nvPr/>
        </p:nvSpPr>
        <p:spPr bwMode="auto">
          <a:xfrm>
            <a:off x="8424863" y="3008313"/>
            <a:ext cx="360362" cy="360362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611188" y="3284538"/>
            <a:ext cx="4572000" cy="3698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800" b="1" dirty="0">
                <a:solidFill>
                  <a:srgbClr val="002060"/>
                </a:solidFill>
                <a:latin typeface="+mj-lt"/>
              </a:rPr>
              <a:t>*[1]: </a:t>
            </a:r>
            <a:r>
              <a:rPr lang="en-US" altLang="zh-TW" sz="1800" dirty="0">
                <a:solidFill>
                  <a:srgbClr val="002060"/>
                </a:solidFill>
                <a:ea typeface="新細明體" pitchFamily="18" charset="-120"/>
              </a:rPr>
              <a:t>T. </a:t>
            </a:r>
            <a:r>
              <a:rPr lang="en-US" altLang="zh-TW" sz="1800" dirty="0" err="1">
                <a:solidFill>
                  <a:srgbClr val="002060"/>
                </a:solidFill>
                <a:ea typeface="新細明體" pitchFamily="18" charset="-120"/>
              </a:rPr>
              <a:t>Xu</a:t>
            </a:r>
            <a:r>
              <a:rPr lang="en-US" altLang="zh-TW" sz="1800" dirty="0">
                <a:solidFill>
                  <a:srgbClr val="002060"/>
                </a:solidFill>
                <a:ea typeface="新細明體" pitchFamily="18" charset="-120"/>
              </a:rPr>
              <a:t> and K. Chakrabarty, DAC’08</a:t>
            </a:r>
            <a:r>
              <a:rPr lang="en-US" altLang="zh-TW" sz="1800" b="1" dirty="0">
                <a:solidFill>
                  <a:srgbClr val="002060"/>
                </a:solidFill>
                <a:latin typeface="+mj-lt"/>
              </a:rPr>
              <a:t> </a:t>
            </a:r>
            <a:endParaRPr lang="zh-TW" altLang="en-US" sz="1800" dirty="0">
              <a:solidFill>
                <a:srgbClr val="002060"/>
              </a:solidFill>
              <a:latin typeface="+mj-lt"/>
              <a:ea typeface="新細明體" pitchFamily="18" charset="-120"/>
            </a:endParaRPr>
          </a:p>
        </p:txBody>
      </p:sp>
      <p:sp>
        <p:nvSpPr>
          <p:cNvPr id="66" name="文字方塊 65"/>
          <p:cNvSpPr txBox="1"/>
          <p:nvPr/>
        </p:nvSpPr>
        <p:spPr>
          <a:xfrm>
            <a:off x="6459538" y="1062038"/>
            <a:ext cx="2495550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600" b="1" dirty="0">
                <a:latin typeface="+mj-lt"/>
                <a:ea typeface="新細明體" pitchFamily="18" charset="-120"/>
              </a:rPr>
              <a:t>Control signal sharing</a:t>
            </a:r>
            <a:endParaRPr lang="zh-TW" altLang="en-US" sz="1600" b="1" dirty="0">
              <a:latin typeface="+mj-lt"/>
              <a:ea typeface="新細明體" pitchFamily="18" charset="-120"/>
            </a:endParaRPr>
          </a:p>
        </p:txBody>
      </p:sp>
      <p:cxnSp>
        <p:nvCxnSpPr>
          <p:cNvPr id="17420" name="直線單箭頭接點 66"/>
          <p:cNvCxnSpPr>
            <a:cxnSpLocks noChangeShapeType="1"/>
          </p:cNvCxnSpPr>
          <p:nvPr/>
        </p:nvCxnSpPr>
        <p:spPr bwMode="auto">
          <a:xfrm rot="16200000" flipH="1">
            <a:off x="7974012" y="1512888"/>
            <a:ext cx="276225" cy="9525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直線單箭頭接點 72"/>
          <p:cNvCxnSpPr>
            <a:cxnSpLocks noChangeShapeType="1"/>
          </p:cNvCxnSpPr>
          <p:nvPr/>
        </p:nvCxnSpPr>
        <p:spPr bwMode="auto">
          <a:xfrm rot="10800000" flipV="1">
            <a:off x="6553200" y="1422400"/>
            <a:ext cx="1511300" cy="2873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7422" name="投影片編號版面配置區 36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/>
            <a:fld id="{336E5717-9A96-42E5-8070-3B3F629C30C3}" type="slidenum">
              <a:rPr kumimoji="0" lang="zh-TW" altLang="en-US" sz="1400" smtClean="0"/>
              <a:pPr eaLnBrk="1" hangingPunct="1"/>
              <a:t>7</a:t>
            </a:fld>
            <a:endParaRPr kumimoji="0" lang="en-US" altLang="zh-TW" sz="1400" smtClean="0"/>
          </a:p>
        </p:txBody>
      </p:sp>
      <p:pic>
        <p:nvPicPr>
          <p:cNvPr id="17423" name="Picture 4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005263"/>
            <a:ext cx="4319588" cy="223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Rectangle 3"/>
          <p:cNvSpPr txBox="1">
            <a:spLocks noChangeArrowheads="1"/>
          </p:cNvSpPr>
          <p:nvPr/>
        </p:nvSpPr>
        <p:spPr bwMode="auto">
          <a:xfrm>
            <a:off x="4824413" y="4221163"/>
            <a:ext cx="4211637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defRPr/>
            </a:pPr>
            <a:r>
              <a:rPr lang="en-US" altLang="zh-TW" sz="1800" kern="0" dirty="0">
                <a:latin typeface="+mn-lt"/>
                <a:ea typeface="+mn-ea"/>
              </a:rPr>
              <a:t>A fabricated PDMFB for PCR</a:t>
            </a:r>
            <a:r>
              <a:rPr lang="en-US" altLang="zh-TW" sz="1800" kern="0" baseline="-25000" dirty="0">
                <a:latin typeface="+mn-lt"/>
                <a:ea typeface="+mn-ea"/>
              </a:rPr>
              <a:t>*[2]</a:t>
            </a:r>
            <a:endParaRPr lang="en-US" altLang="zh-TW" sz="2000" kern="0" baseline="-25000" dirty="0">
              <a:latin typeface="+mn-lt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defRPr/>
            </a:pP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</a:rPr>
              <a:t>   - over 1000 electrodes</a:t>
            </a:r>
          </a:p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defRPr/>
            </a:pPr>
            <a:r>
              <a:rPr lang="en-US" altLang="zh-TW" sz="1800" b="1" kern="0" dirty="0">
                <a:solidFill>
                  <a:srgbClr val="FF0000"/>
                </a:solidFill>
                <a:latin typeface="+mn-lt"/>
                <a:ea typeface="+mn-ea"/>
              </a:rPr>
              <a:t>   - only 64 signal ports</a:t>
            </a:r>
            <a:r>
              <a:rPr lang="en-US" altLang="zh-TW" sz="2000" b="1" kern="0" dirty="0">
                <a:solidFill>
                  <a:srgbClr val="002060"/>
                </a:solidFill>
                <a:latin typeface="+mn-lt"/>
                <a:ea typeface="+mn-ea"/>
              </a:rPr>
              <a:t>	</a:t>
            </a:r>
            <a:endParaRPr lang="en-US" altLang="zh-TW" sz="1800" kern="0" dirty="0">
              <a:solidFill>
                <a:srgbClr val="000099"/>
              </a:solidFill>
              <a:latin typeface="+mn-lt"/>
              <a:ea typeface="+mn-ea"/>
            </a:endParaRPr>
          </a:p>
        </p:txBody>
      </p:sp>
      <p:sp>
        <p:nvSpPr>
          <p:cNvPr id="17425" name="Rectangle 3"/>
          <p:cNvSpPr txBox="1">
            <a:spLocks noChangeArrowheads="1"/>
          </p:cNvSpPr>
          <p:nvPr/>
        </p:nvSpPr>
        <p:spPr bwMode="auto">
          <a:xfrm>
            <a:off x="4716463" y="5661025"/>
            <a:ext cx="37433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新細明體" charset="-12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120000"/>
            </a:pPr>
            <a:r>
              <a:rPr lang="zh-TW" altLang="en-US" sz="1800">
                <a:solidFill>
                  <a:srgbClr val="002060"/>
                </a:solidFill>
                <a:cs typeface="Tahoma" pitchFamily="34" charset="0"/>
              </a:rPr>
              <a:t>*</a:t>
            </a:r>
            <a:r>
              <a:rPr lang="en-US" altLang="zh-TW" sz="1800">
                <a:solidFill>
                  <a:srgbClr val="002060"/>
                </a:solidFill>
                <a:cs typeface="Tahoma" pitchFamily="34" charset="0"/>
              </a:rPr>
              <a:t>[2] Advanced Liquid Logic, inc.</a:t>
            </a:r>
            <a:r>
              <a:rPr lang="en-US" altLang="zh-TW" sz="2000" b="1">
                <a:solidFill>
                  <a:srgbClr val="002060"/>
                </a:solidFill>
                <a:cs typeface="Tahoma" pitchFamily="34" charset="0"/>
              </a:rPr>
              <a:t>	</a:t>
            </a:r>
            <a:endParaRPr lang="en-US" altLang="zh-TW" sz="1800">
              <a:solidFill>
                <a:srgbClr val="002060"/>
              </a:solidFill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9552" y="0"/>
            <a:ext cx="8136904" cy="838200"/>
          </a:xfrm>
        </p:spPr>
        <p:txBody>
          <a:bodyPr/>
          <a:lstStyle/>
          <a:p>
            <a:r>
              <a:rPr lang="en-US" altLang="zh-TW" dirty="0" smtClean="0"/>
              <a:t>Broadcast Electrode Addressing (1/2)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Broadcast-addressing</a:t>
            </a:r>
          </a:p>
          <a:p>
            <a:pPr lvl="1"/>
            <a:r>
              <a:rPr lang="en-US" altLang="zh-TW" dirty="0"/>
              <a:t>D</a:t>
            </a:r>
            <a:r>
              <a:rPr lang="en-US" altLang="zh-TW" dirty="0" smtClean="0"/>
              <a:t>roplet-controlling </a:t>
            </a:r>
            <a:r>
              <a:rPr lang="en-US" altLang="zh-TW" dirty="0"/>
              <a:t>information is stored in the form of </a:t>
            </a:r>
            <a:r>
              <a:rPr lang="en-US" altLang="zh-TW" dirty="0" smtClean="0"/>
              <a:t>electrode </a:t>
            </a:r>
            <a:r>
              <a:rPr lang="en-US" altLang="zh-TW" dirty="0" smtClean="0">
                <a:solidFill>
                  <a:srgbClr val="FF0000"/>
                </a:solidFill>
              </a:rPr>
              <a:t>actuation sequences</a:t>
            </a:r>
            <a:r>
              <a:rPr lang="en-US" altLang="zh-TW" dirty="0" smtClean="0"/>
              <a:t>:</a:t>
            </a:r>
          </a:p>
          <a:p>
            <a:pPr lvl="2"/>
            <a:r>
              <a:rPr lang="en-US" altLang="zh-TW" sz="2000" dirty="0" smtClean="0"/>
              <a:t>“1” – actuated</a:t>
            </a:r>
          </a:p>
          <a:p>
            <a:pPr lvl="2"/>
            <a:r>
              <a:rPr lang="en-US" altLang="zh-TW" sz="2000" dirty="0" smtClean="0"/>
              <a:t>“0” – de-actuated</a:t>
            </a:r>
          </a:p>
          <a:p>
            <a:pPr lvl="2"/>
            <a:r>
              <a:rPr lang="en-US" altLang="zh-TW" sz="2000" dirty="0" smtClean="0"/>
              <a:t>“X” – can be either “0” or “1”</a:t>
            </a:r>
            <a:endParaRPr lang="en-US" altLang="zh-TW" sz="2000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3748650"/>
            <a:ext cx="3657600" cy="18288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</p:pic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-36512" y="5467350"/>
            <a:ext cx="4267200" cy="5810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1600" dirty="0">
                <a:solidFill>
                  <a:srgbClr val="0033CC"/>
                </a:solidFill>
                <a:ea typeface="宋体" pitchFamily="-110" charset="-122"/>
              </a:rPr>
              <a:t>Example: A droplet routed counterclockwise on a loop of electrodes</a:t>
            </a:r>
          </a:p>
        </p:txBody>
      </p:sp>
      <p:grpSp>
        <p:nvGrpSpPr>
          <p:cNvPr id="4" name="群組 12"/>
          <p:cNvGrpSpPr/>
          <p:nvPr/>
        </p:nvGrpSpPr>
        <p:grpSpPr>
          <a:xfrm>
            <a:off x="4074028" y="3717032"/>
            <a:ext cx="5034476" cy="2110358"/>
            <a:chOff x="4116519" y="3356992"/>
            <a:chExt cx="5034476" cy="2110358"/>
          </a:xfrm>
        </p:grpSpPr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116519" y="3356992"/>
              <a:ext cx="5034476" cy="2110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sp>
          <p:nvSpPr>
            <p:cNvPr id="9" name="文字方塊 8"/>
            <p:cNvSpPr txBox="1"/>
            <p:nvPr/>
          </p:nvSpPr>
          <p:spPr>
            <a:xfrm>
              <a:off x="4189100" y="3711904"/>
              <a:ext cx="114245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Actuation</a:t>
              </a:r>
            </a:p>
            <a:p>
              <a:r>
                <a:rPr lang="en-US" altLang="zh-TW" sz="1600" dirty="0"/>
                <a:t>s</a:t>
              </a:r>
              <a:r>
                <a:rPr lang="en-US" altLang="zh-TW" sz="1600" dirty="0" smtClean="0"/>
                <a:t>equence</a:t>
              </a:r>
              <a:endParaRPr lang="zh-TW" altLang="en-US" sz="1600" dirty="0"/>
            </a:p>
          </p:txBody>
        </p:sp>
      </p:grpSp>
      <p:sp>
        <p:nvSpPr>
          <p:cNvPr id="15" name="投影片編號版面配置區 36"/>
          <p:cNvSpPr>
            <a:spLocks noGrp="1"/>
          </p:cNvSpPr>
          <p:nvPr>
            <p:ph type="sldNum" sz="quarter" idx="10"/>
          </p:nvPr>
        </p:nvSpPr>
        <p:spPr>
          <a:xfrm>
            <a:off x="6781800" y="6324600"/>
            <a:ext cx="1905000" cy="457200"/>
          </a:xfrm>
          <a:noFill/>
        </p:spPr>
        <p:txBody>
          <a:bodyPr/>
          <a:lstStyle/>
          <a:p>
            <a:fld id="{29FED056-532E-44E4-81E7-CD299E67AFEF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 smtClean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419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88676" y="0"/>
            <a:ext cx="8459788" cy="838200"/>
          </a:xfrm>
        </p:spPr>
        <p:txBody>
          <a:bodyPr/>
          <a:lstStyle/>
          <a:p>
            <a:r>
              <a:rPr lang="en-US" altLang="zh-TW" dirty="0" smtClean="0"/>
              <a:t>Broadcast Electrode Addressing (2/2)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Clr>
                <a:schemeClr val="tx1"/>
              </a:buClr>
              <a:buSzPct val="120000"/>
              <a:buFont typeface="標楷體" pitchFamily="65" charset="-120"/>
              <a:buChar char="․"/>
            </a:pPr>
            <a:r>
              <a:rPr lang="en-US" altLang="zh-TW" dirty="0" smtClean="0"/>
              <a:t>By </a:t>
            </a:r>
            <a:r>
              <a:rPr lang="en-US" altLang="zh-TW" dirty="0"/>
              <a:t>carefully replacing these don’t care terms </a:t>
            </a:r>
            <a:r>
              <a:rPr lang="en-US" altLang="zh-TW" dirty="0" smtClean="0"/>
              <a:t>“X” with </a:t>
            </a:r>
            <a:r>
              <a:rPr lang="en-US" altLang="zh-TW" dirty="0"/>
              <a:t>“1”, or “0”, multiple actuation sequences can be merged to an identical </a:t>
            </a:r>
            <a:r>
              <a:rPr lang="en-US" altLang="zh-TW" dirty="0" smtClean="0"/>
              <a:t>outcome</a:t>
            </a:r>
          </a:p>
          <a:p>
            <a:pPr marL="342900" lvl="1" indent="-342900">
              <a:buClr>
                <a:schemeClr val="tx1"/>
              </a:buClr>
              <a:buSzPct val="120000"/>
              <a:buFont typeface="標楷體" pitchFamily="65" charset="-120"/>
              <a:buChar char="․"/>
            </a:pPr>
            <a:r>
              <a:rPr lang="en-US" altLang="zh-TW" dirty="0" smtClean="0"/>
              <a:t>Assign a single control pin to multiple electrodes</a:t>
            </a:r>
          </a:p>
          <a:p>
            <a:pPr marL="342900" lvl="1" indent="-342900">
              <a:buClr>
                <a:schemeClr val="tx1"/>
              </a:buClr>
              <a:buSzPct val="120000"/>
              <a:buFont typeface="標楷體" pitchFamily="65" charset="-120"/>
              <a:buChar char="․"/>
            </a:pPr>
            <a:endParaRPr lang="en-US" altLang="zh-TW" dirty="0"/>
          </a:p>
          <a:p>
            <a:pPr marL="342900" lvl="1" indent="-342900">
              <a:buClr>
                <a:schemeClr val="tx1"/>
              </a:buClr>
              <a:buSzPct val="120000"/>
              <a:buFont typeface="標楷體" pitchFamily="65" charset="-120"/>
              <a:buChar char="․"/>
            </a:pPr>
            <a:endParaRPr lang="en-US" altLang="zh-TW" dirty="0" smtClean="0"/>
          </a:p>
          <a:p>
            <a:pPr marL="342900" lvl="1" indent="-342900">
              <a:buClr>
                <a:schemeClr val="tx1"/>
              </a:buClr>
              <a:buSzPct val="120000"/>
              <a:buFont typeface="標楷體" pitchFamily="65" charset="-120"/>
              <a:buChar char="․"/>
            </a:pPr>
            <a:endParaRPr lang="en-US" altLang="zh-TW" dirty="0"/>
          </a:p>
          <a:p>
            <a:pPr marL="342900" lvl="1" indent="-342900">
              <a:buClr>
                <a:schemeClr val="tx1"/>
              </a:buClr>
              <a:buSzPct val="120000"/>
              <a:buFont typeface="標楷體" pitchFamily="65" charset="-120"/>
              <a:buChar char="․"/>
            </a:pPr>
            <a:endParaRPr lang="en-US" altLang="zh-TW" dirty="0" smtClean="0"/>
          </a:p>
          <a:p>
            <a:pPr marL="342900" lvl="1" indent="-342900">
              <a:buClr>
                <a:schemeClr val="tx1"/>
              </a:buClr>
              <a:buSzPct val="120000"/>
              <a:buFont typeface="標楷體" pitchFamily="65" charset="-120"/>
              <a:buChar char="․"/>
            </a:pPr>
            <a:endParaRPr lang="en-US" altLang="zh-TW" dirty="0"/>
          </a:p>
        </p:txBody>
      </p:sp>
      <p:grpSp>
        <p:nvGrpSpPr>
          <p:cNvPr id="4" name="群組 3"/>
          <p:cNvGrpSpPr/>
          <p:nvPr/>
        </p:nvGrpSpPr>
        <p:grpSpPr>
          <a:xfrm>
            <a:off x="683568" y="2779325"/>
            <a:ext cx="5496812" cy="2304160"/>
            <a:chOff x="4116519" y="3356992"/>
            <a:chExt cx="5034476" cy="2110358"/>
          </a:xfrm>
        </p:grpSpPr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116519" y="3356992"/>
              <a:ext cx="5034476" cy="211035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</p:pic>
        <p:sp>
          <p:nvSpPr>
            <p:cNvPr id="6" name="文字方塊 5"/>
            <p:cNvSpPr txBox="1"/>
            <p:nvPr/>
          </p:nvSpPr>
          <p:spPr>
            <a:xfrm>
              <a:off x="4189099" y="3711904"/>
              <a:ext cx="114245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TW" sz="1600" dirty="0" smtClean="0"/>
                <a:t>Actuation</a:t>
              </a:r>
            </a:p>
            <a:p>
              <a:r>
                <a:rPr lang="en-US" altLang="zh-TW" sz="1600" dirty="0"/>
                <a:t>s</a:t>
              </a:r>
              <a:r>
                <a:rPr lang="en-US" altLang="zh-TW" sz="1600" dirty="0" smtClean="0"/>
                <a:t>equence</a:t>
              </a:r>
              <a:endParaRPr lang="zh-TW" altLang="en-US" sz="1600" dirty="0"/>
            </a:p>
          </p:txBody>
        </p:sp>
      </p:grpSp>
      <p:sp>
        <p:nvSpPr>
          <p:cNvPr id="7" name="矩形 6"/>
          <p:cNvSpPr/>
          <p:nvPr/>
        </p:nvSpPr>
        <p:spPr bwMode="auto">
          <a:xfrm>
            <a:off x="2010186" y="2779326"/>
            <a:ext cx="510983" cy="237616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79512" y="4391233"/>
            <a:ext cx="316112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b="1" dirty="0" smtClean="0"/>
              <a:t>0</a:t>
            </a:r>
          </a:p>
          <a:p>
            <a:r>
              <a:rPr lang="en-US" altLang="zh-TW" sz="1600" b="1" dirty="0" smtClean="0"/>
              <a:t>1</a:t>
            </a:r>
          </a:p>
          <a:p>
            <a:r>
              <a:rPr lang="en-US" altLang="zh-TW" sz="1600" b="1" dirty="0" smtClean="0"/>
              <a:t>0</a:t>
            </a:r>
          </a:p>
          <a:p>
            <a:r>
              <a:rPr lang="en-US" altLang="zh-TW" sz="1600" b="1" dirty="0" smtClean="0"/>
              <a:t>0</a:t>
            </a:r>
          </a:p>
          <a:p>
            <a:r>
              <a:rPr lang="en-US" altLang="zh-TW" sz="1600" b="1" dirty="0" smtClean="0"/>
              <a:t>0</a:t>
            </a:r>
          </a:p>
          <a:p>
            <a:r>
              <a:rPr lang="en-US" altLang="zh-TW" sz="1600" b="1" dirty="0"/>
              <a:t>0</a:t>
            </a:r>
            <a:endParaRPr lang="en-US" altLang="zh-TW" sz="1600" b="1" dirty="0" smtClean="0"/>
          </a:p>
          <a:p>
            <a:r>
              <a:rPr lang="en-US" altLang="zh-TW" sz="1600" b="1" dirty="0" smtClean="0"/>
              <a:t>1</a:t>
            </a:r>
          </a:p>
          <a:p>
            <a:r>
              <a:rPr lang="en-US" altLang="zh-TW" sz="1600" b="1" dirty="0"/>
              <a:t>0</a:t>
            </a:r>
            <a:endParaRPr lang="zh-TW" altLang="en-US" sz="1600" b="1" dirty="0"/>
          </a:p>
        </p:txBody>
      </p:sp>
      <p:sp>
        <p:nvSpPr>
          <p:cNvPr id="9" name="右彎箭號 8"/>
          <p:cNvSpPr/>
          <p:nvPr/>
        </p:nvSpPr>
        <p:spPr bwMode="auto">
          <a:xfrm flipH="1" flipV="1">
            <a:off x="611559" y="5206828"/>
            <a:ext cx="2647630" cy="658595"/>
          </a:xfrm>
          <a:prstGeom prst="bentArrow">
            <a:avLst>
              <a:gd name="adj1" fmla="val 25000"/>
              <a:gd name="adj2" fmla="val 26857"/>
              <a:gd name="adj3" fmla="val 25000"/>
              <a:gd name="adj4" fmla="val 43750"/>
            </a:avLst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3602388" y="2799111"/>
            <a:ext cx="452827" cy="235638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新細明體" pitchFamily="18" charset="-120"/>
            </a:endParaRPr>
          </a:p>
        </p:txBody>
      </p:sp>
      <p:sp>
        <p:nvSpPr>
          <p:cNvPr id="12" name="投影片編號版面配置區 36"/>
          <p:cNvSpPr>
            <a:spLocks noGrp="1"/>
          </p:cNvSpPr>
          <p:nvPr>
            <p:ph type="sldNum" sz="quarter" idx="10"/>
          </p:nvPr>
        </p:nvSpPr>
        <p:spPr>
          <a:xfrm>
            <a:off x="6781800" y="6309320"/>
            <a:ext cx="1905000" cy="457200"/>
          </a:xfrm>
          <a:noFill/>
        </p:spPr>
        <p:txBody>
          <a:bodyPr/>
          <a:lstStyle/>
          <a:p>
            <a:fld id="{29FED056-532E-44E4-81E7-CD299E67AFEF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 dirty="0" smtClean="0">
              <a:ea typeface="新細明體" charset="-12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3816983" y="3409298"/>
            <a:ext cx="284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>
                <a:solidFill>
                  <a:srgbClr val="0070C0"/>
                </a:solidFill>
              </a:rPr>
              <a:t>1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r>
              <a:rPr lang="en-US" altLang="zh-TW" sz="1400" b="1" dirty="0" smtClean="0">
                <a:solidFill>
                  <a:srgbClr val="0070C0"/>
                </a:solidFill>
              </a:rPr>
              <a:t>0</a:t>
            </a:r>
          </a:p>
          <a:p>
            <a:r>
              <a:rPr lang="en-US" altLang="zh-TW" sz="1400" b="1" dirty="0" smtClean="0">
                <a:solidFill>
                  <a:srgbClr val="0070C0"/>
                </a:solidFill>
              </a:rPr>
              <a:t>0</a:t>
            </a:r>
          </a:p>
          <a:p>
            <a:r>
              <a:rPr lang="en-US" altLang="zh-TW" sz="1400" b="1" dirty="0">
                <a:solidFill>
                  <a:srgbClr val="0070C0"/>
                </a:solidFill>
              </a:rPr>
              <a:t>0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79712" y="4077072"/>
            <a:ext cx="2840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rgbClr val="0070C0"/>
                </a:solidFill>
              </a:rPr>
              <a:t>0</a:t>
            </a:r>
          </a:p>
          <a:p>
            <a:r>
              <a:rPr lang="en-US" altLang="zh-TW" sz="1400" b="1" dirty="0" smtClean="0">
                <a:solidFill>
                  <a:srgbClr val="0070C0"/>
                </a:solidFill>
              </a:rPr>
              <a:t>0</a:t>
            </a:r>
          </a:p>
          <a:p>
            <a:r>
              <a:rPr lang="en-US" altLang="zh-TW" sz="1400" b="1" dirty="0">
                <a:solidFill>
                  <a:srgbClr val="0070C0"/>
                </a:solidFill>
              </a:rPr>
              <a:t>1</a:t>
            </a:r>
            <a:endParaRPr lang="en-US" altLang="zh-TW" sz="1400" b="1" dirty="0" smtClean="0">
              <a:solidFill>
                <a:srgbClr val="0070C0"/>
              </a:solidFill>
            </a:endParaRPr>
          </a:p>
          <a:p>
            <a:r>
              <a:rPr lang="en-US" altLang="zh-TW" sz="1400" b="1" dirty="0">
                <a:solidFill>
                  <a:srgbClr val="0070C0"/>
                </a:solidFill>
              </a:rPr>
              <a:t>0</a:t>
            </a:r>
            <a:endParaRPr lang="zh-TW" altLang="en-US" sz="1400" b="1" dirty="0">
              <a:solidFill>
                <a:srgbClr val="0070C0"/>
              </a:solidFill>
            </a:endParaRPr>
          </a:p>
        </p:txBody>
      </p:sp>
      <p:grpSp>
        <p:nvGrpSpPr>
          <p:cNvPr id="11" name="群組 14"/>
          <p:cNvGrpSpPr/>
          <p:nvPr/>
        </p:nvGrpSpPr>
        <p:grpSpPr>
          <a:xfrm>
            <a:off x="6700644" y="2671737"/>
            <a:ext cx="2175086" cy="2175086"/>
            <a:chOff x="6700644" y="2959769"/>
            <a:chExt cx="2175086" cy="2175086"/>
          </a:xfrm>
          <a:noFill/>
        </p:grpSpPr>
        <p:sp>
          <p:nvSpPr>
            <p:cNvPr id="16" name="手繪多邊形 15"/>
            <p:cNvSpPr/>
            <p:nvPr/>
          </p:nvSpPr>
          <p:spPr>
            <a:xfrm>
              <a:off x="7567452" y="2959769"/>
              <a:ext cx="441471" cy="441471"/>
            </a:xfrm>
            <a:custGeom>
              <a:avLst/>
              <a:gdLst>
                <a:gd name="connsiteX0" fmla="*/ 0 w 441471"/>
                <a:gd name="connsiteY0" fmla="*/ 220736 h 441471"/>
                <a:gd name="connsiteX1" fmla="*/ 220736 w 441471"/>
                <a:gd name="connsiteY1" fmla="*/ 0 h 441471"/>
                <a:gd name="connsiteX2" fmla="*/ 441472 w 441471"/>
                <a:gd name="connsiteY2" fmla="*/ 220736 h 441471"/>
                <a:gd name="connsiteX3" fmla="*/ 220736 w 441471"/>
                <a:gd name="connsiteY3" fmla="*/ 441472 h 441471"/>
                <a:gd name="connsiteX4" fmla="*/ 0 w 441471"/>
                <a:gd name="connsiteY4" fmla="*/ 220736 h 44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71" h="441471">
                  <a:moveTo>
                    <a:pt x="0" y="220736"/>
                  </a:moveTo>
                  <a:cubicBezTo>
                    <a:pt x="0" y="98827"/>
                    <a:pt x="98827" y="0"/>
                    <a:pt x="220736" y="0"/>
                  </a:cubicBezTo>
                  <a:cubicBezTo>
                    <a:pt x="342645" y="0"/>
                    <a:pt x="441472" y="98827"/>
                    <a:pt x="441472" y="220736"/>
                  </a:cubicBezTo>
                  <a:cubicBezTo>
                    <a:pt x="441472" y="342645"/>
                    <a:pt x="342645" y="441472"/>
                    <a:pt x="220736" y="441472"/>
                  </a:cubicBezTo>
                  <a:cubicBezTo>
                    <a:pt x="98827" y="441472"/>
                    <a:pt x="0" y="342645"/>
                    <a:pt x="0" y="2207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82" tIns="88782" rIns="88782" bIns="8878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900" kern="1200" dirty="0" smtClean="0">
                  <a:solidFill>
                    <a:schemeClr val="tx1"/>
                  </a:solidFill>
                </a:rPr>
                <a:t>1</a:t>
              </a:r>
              <a:endParaRPr lang="zh-TW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手繪多邊形 17"/>
            <p:cNvSpPr/>
            <p:nvPr/>
          </p:nvSpPr>
          <p:spPr>
            <a:xfrm>
              <a:off x="8180377" y="3213651"/>
              <a:ext cx="441471" cy="441471"/>
            </a:xfrm>
            <a:custGeom>
              <a:avLst/>
              <a:gdLst>
                <a:gd name="connsiteX0" fmla="*/ 0 w 441471"/>
                <a:gd name="connsiteY0" fmla="*/ 220736 h 441471"/>
                <a:gd name="connsiteX1" fmla="*/ 220736 w 441471"/>
                <a:gd name="connsiteY1" fmla="*/ 0 h 441471"/>
                <a:gd name="connsiteX2" fmla="*/ 441472 w 441471"/>
                <a:gd name="connsiteY2" fmla="*/ 220736 h 441471"/>
                <a:gd name="connsiteX3" fmla="*/ 220736 w 441471"/>
                <a:gd name="connsiteY3" fmla="*/ 441472 h 441471"/>
                <a:gd name="connsiteX4" fmla="*/ 0 w 441471"/>
                <a:gd name="connsiteY4" fmla="*/ 220736 h 44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71" h="441471">
                  <a:moveTo>
                    <a:pt x="0" y="220736"/>
                  </a:moveTo>
                  <a:cubicBezTo>
                    <a:pt x="0" y="98827"/>
                    <a:pt x="98827" y="0"/>
                    <a:pt x="220736" y="0"/>
                  </a:cubicBezTo>
                  <a:cubicBezTo>
                    <a:pt x="342645" y="0"/>
                    <a:pt x="441472" y="98827"/>
                    <a:pt x="441472" y="220736"/>
                  </a:cubicBezTo>
                  <a:cubicBezTo>
                    <a:pt x="441472" y="342645"/>
                    <a:pt x="342645" y="441472"/>
                    <a:pt x="220736" y="441472"/>
                  </a:cubicBezTo>
                  <a:cubicBezTo>
                    <a:pt x="98827" y="441472"/>
                    <a:pt x="0" y="342645"/>
                    <a:pt x="0" y="2207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82" tIns="88782" rIns="88782" bIns="8878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900" kern="1200" dirty="0" smtClean="0">
                  <a:solidFill>
                    <a:schemeClr val="tx1"/>
                  </a:solidFill>
                </a:rPr>
                <a:t>2</a:t>
              </a:r>
              <a:endParaRPr lang="zh-TW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手繪多邊形 19"/>
            <p:cNvSpPr/>
            <p:nvPr/>
          </p:nvSpPr>
          <p:spPr>
            <a:xfrm>
              <a:off x="8434259" y="3826577"/>
              <a:ext cx="441471" cy="441471"/>
            </a:xfrm>
            <a:custGeom>
              <a:avLst/>
              <a:gdLst>
                <a:gd name="connsiteX0" fmla="*/ 0 w 441471"/>
                <a:gd name="connsiteY0" fmla="*/ 220736 h 441471"/>
                <a:gd name="connsiteX1" fmla="*/ 220736 w 441471"/>
                <a:gd name="connsiteY1" fmla="*/ 0 h 441471"/>
                <a:gd name="connsiteX2" fmla="*/ 441472 w 441471"/>
                <a:gd name="connsiteY2" fmla="*/ 220736 h 441471"/>
                <a:gd name="connsiteX3" fmla="*/ 220736 w 441471"/>
                <a:gd name="connsiteY3" fmla="*/ 441472 h 441471"/>
                <a:gd name="connsiteX4" fmla="*/ 0 w 441471"/>
                <a:gd name="connsiteY4" fmla="*/ 220736 h 44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71" h="441471">
                  <a:moveTo>
                    <a:pt x="0" y="220736"/>
                  </a:moveTo>
                  <a:cubicBezTo>
                    <a:pt x="0" y="98827"/>
                    <a:pt x="98827" y="0"/>
                    <a:pt x="220736" y="0"/>
                  </a:cubicBezTo>
                  <a:cubicBezTo>
                    <a:pt x="342645" y="0"/>
                    <a:pt x="441472" y="98827"/>
                    <a:pt x="441472" y="220736"/>
                  </a:cubicBezTo>
                  <a:cubicBezTo>
                    <a:pt x="441472" y="342645"/>
                    <a:pt x="342645" y="441472"/>
                    <a:pt x="220736" y="441472"/>
                  </a:cubicBezTo>
                  <a:cubicBezTo>
                    <a:pt x="98827" y="441472"/>
                    <a:pt x="0" y="342645"/>
                    <a:pt x="0" y="2207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82" tIns="88782" rIns="88782" bIns="8878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900" kern="1200" dirty="0" smtClean="0">
                  <a:solidFill>
                    <a:schemeClr val="tx1"/>
                  </a:solidFill>
                </a:rPr>
                <a:t>3</a:t>
              </a:r>
              <a:endParaRPr lang="zh-TW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手繪多邊形 21"/>
            <p:cNvSpPr/>
            <p:nvPr/>
          </p:nvSpPr>
          <p:spPr>
            <a:xfrm>
              <a:off x="8180377" y="4439502"/>
              <a:ext cx="441471" cy="441471"/>
            </a:xfrm>
            <a:custGeom>
              <a:avLst/>
              <a:gdLst>
                <a:gd name="connsiteX0" fmla="*/ 0 w 441471"/>
                <a:gd name="connsiteY0" fmla="*/ 220736 h 441471"/>
                <a:gd name="connsiteX1" fmla="*/ 220736 w 441471"/>
                <a:gd name="connsiteY1" fmla="*/ 0 h 441471"/>
                <a:gd name="connsiteX2" fmla="*/ 441472 w 441471"/>
                <a:gd name="connsiteY2" fmla="*/ 220736 h 441471"/>
                <a:gd name="connsiteX3" fmla="*/ 220736 w 441471"/>
                <a:gd name="connsiteY3" fmla="*/ 441472 h 441471"/>
                <a:gd name="connsiteX4" fmla="*/ 0 w 441471"/>
                <a:gd name="connsiteY4" fmla="*/ 220736 h 44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71" h="441471">
                  <a:moveTo>
                    <a:pt x="0" y="220736"/>
                  </a:moveTo>
                  <a:cubicBezTo>
                    <a:pt x="0" y="98827"/>
                    <a:pt x="98827" y="0"/>
                    <a:pt x="220736" y="0"/>
                  </a:cubicBezTo>
                  <a:cubicBezTo>
                    <a:pt x="342645" y="0"/>
                    <a:pt x="441472" y="98827"/>
                    <a:pt x="441472" y="220736"/>
                  </a:cubicBezTo>
                  <a:cubicBezTo>
                    <a:pt x="441472" y="342645"/>
                    <a:pt x="342645" y="441472"/>
                    <a:pt x="220736" y="441472"/>
                  </a:cubicBezTo>
                  <a:cubicBezTo>
                    <a:pt x="98827" y="441472"/>
                    <a:pt x="0" y="342645"/>
                    <a:pt x="0" y="2207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82" tIns="88782" rIns="88782" bIns="8878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900" kern="1200" dirty="0" smtClean="0">
                  <a:solidFill>
                    <a:schemeClr val="tx1"/>
                  </a:solidFill>
                </a:rPr>
                <a:t>4</a:t>
              </a:r>
              <a:endParaRPr lang="zh-TW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手繪多邊形 23"/>
            <p:cNvSpPr/>
            <p:nvPr/>
          </p:nvSpPr>
          <p:spPr>
            <a:xfrm>
              <a:off x="7567452" y="4693384"/>
              <a:ext cx="441471" cy="441471"/>
            </a:xfrm>
            <a:custGeom>
              <a:avLst/>
              <a:gdLst>
                <a:gd name="connsiteX0" fmla="*/ 0 w 441471"/>
                <a:gd name="connsiteY0" fmla="*/ 220736 h 441471"/>
                <a:gd name="connsiteX1" fmla="*/ 220736 w 441471"/>
                <a:gd name="connsiteY1" fmla="*/ 0 h 441471"/>
                <a:gd name="connsiteX2" fmla="*/ 441472 w 441471"/>
                <a:gd name="connsiteY2" fmla="*/ 220736 h 441471"/>
                <a:gd name="connsiteX3" fmla="*/ 220736 w 441471"/>
                <a:gd name="connsiteY3" fmla="*/ 441472 h 441471"/>
                <a:gd name="connsiteX4" fmla="*/ 0 w 441471"/>
                <a:gd name="connsiteY4" fmla="*/ 220736 h 44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71" h="441471">
                  <a:moveTo>
                    <a:pt x="0" y="220736"/>
                  </a:moveTo>
                  <a:cubicBezTo>
                    <a:pt x="0" y="98827"/>
                    <a:pt x="98827" y="0"/>
                    <a:pt x="220736" y="0"/>
                  </a:cubicBezTo>
                  <a:cubicBezTo>
                    <a:pt x="342645" y="0"/>
                    <a:pt x="441472" y="98827"/>
                    <a:pt x="441472" y="220736"/>
                  </a:cubicBezTo>
                  <a:cubicBezTo>
                    <a:pt x="441472" y="342645"/>
                    <a:pt x="342645" y="441472"/>
                    <a:pt x="220736" y="441472"/>
                  </a:cubicBezTo>
                  <a:cubicBezTo>
                    <a:pt x="98827" y="441472"/>
                    <a:pt x="0" y="342645"/>
                    <a:pt x="0" y="2207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82" tIns="88782" rIns="88782" bIns="8878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900" kern="1200" dirty="0" smtClean="0">
                  <a:solidFill>
                    <a:schemeClr val="tx1"/>
                  </a:solidFill>
                </a:rPr>
                <a:t>5</a:t>
              </a:r>
              <a:endParaRPr lang="zh-TW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手繪多邊形 25"/>
            <p:cNvSpPr/>
            <p:nvPr/>
          </p:nvSpPr>
          <p:spPr>
            <a:xfrm>
              <a:off x="6954526" y="4439502"/>
              <a:ext cx="441471" cy="441471"/>
            </a:xfrm>
            <a:custGeom>
              <a:avLst/>
              <a:gdLst>
                <a:gd name="connsiteX0" fmla="*/ 0 w 441471"/>
                <a:gd name="connsiteY0" fmla="*/ 220736 h 441471"/>
                <a:gd name="connsiteX1" fmla="*/ 220736 w 441471"/>
                <a:gd name="connsiteY1" fmla="*/ 0 h 441471"/>
                <a:gd name="connsiteX2" fmla="*/ 441472 w 441471"/>
                <a:gd name="connsiteY2" fmla="*/ 220736 h 441471"/>
                <a:gd name="connsiteX3" fmla="*/ 220736 w 441471"/>
                <a:gd name="connsiteY3" fmla="*/ 441472 h 441471"/>
                <a:gd name="connsiteX4" fmla="*/ 0 w 441471"/>
                <a:gd name="connsiteY4" fmla="*/ 220736 h 44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71" h="441471">
                  <a:moveTo>
                    <a:pt x="0" y="220736"/>
                  </a:moveTo>
                  <a:cubicBezTo>
                    <a:pt x="0" y="98827"/>
                    <a:pt x="98827" y="0"/>
                    <a:pt x="220736" y="0"/>
                  </a:cubicBezTo>
                  <a:cubicBezTo>
                    <a:pt x="342645" y="0"/>
                    <a:pt x="441472" y="98827"/>
                    <a:pt x="441472" y="220736"/>
                  </a:cubicBezTo>
                  <a:cubicBezTo>
                    <a:pt x="441472" y="342645"/>
                    <a:pt x="342645" y="441472"/>
                    <a:pt x="220736" y="441472"/>
                  </a:cubicBezTo>
                  <a:cubicBezTo>
                    <a:pt x="98827" y="441472"/>
                    <a:pt x="0" y="342645"/>
                    <a:pt x="0" y="2207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82" tIns="88782" rIns="88782" bIns="8878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900" kern="1200" dirty="0" smtClean="0">
                  <a:solidFill>
                    <a:schemeClr val="tx1"/>
                  </a:solidFill>
                </a:rPr>
                <a:t>6</a:t>
              </a:r>
              <a:endParaRPr lang="zh-TW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手繪多邊形 27"/>
            <p:cNvSpPr/>
            <p:nvPr/>
          </p:nvSpPr>
          <p:spPr>
            <a:xfrm>
              <a:off x="6700644" y="3826577"/>
              <a:ext cx="441471" cy="441471"/>
            </a:xfrm>
            <a:custGeom>
              <a:avLst/>
              <a:gdLst>
                <a:gd name="connsiteX0" fmla="*/ 0 w 441471"/>
                <a:gd name="connsiteY0" fmla="*/ 220736 h 441471"/>
                <a:gd name="connsiteX1" fmla="*/ 220736 w 441471"/>
                <a:gd name="connsiteY1" fmla="*/ 0 h 441471"/>
                <a:gd name="connsiteX2" fmla="*/ 441472 w 441471"/>
                <a:gd name="connsiteY2" fmla="*/ 220736 h 441471"/>
                <a:gd name="connsiteX3" fmla="*/ 220736 w 441471"/>
                <a:gd name="connsiteY3" fmla="*/ 441472 h 441471"/>
                <a:gd name="connsiteX4" fmla="*/ 0 w 441471"/>
                <a:gd name="connsiteY4" fmla="*/ 220736 h 44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71" h="441471">
                  <a:moveTo>
                    <a:pt x="0" y="220736"/>
                  </a:moveTo>
                  <a:cubicBezTo>
                    <a:pt x="0" y="98827"/>
                    <a:pt x="98827" y="0"/>
                    <a:pt x="220736" y="0"/>
                  </a:cubicBezTo>
                  <a:cubicBezTo>
                    <a:pt x="342645" y="0"/>
                    <a:pt x="441472" y="98827"/>
                    <a:pt x="441472" y="220736"/>
                  </a:cubicBezTo>
                  <a:cubicBezTo>
                    <a:pt x="441472" y="342645"/>
                    <a:pt x="342645" y="441472"/>
                    <a:pt x="220736" y="441472"/>
                  </a:cubicBezTo>
                  <a:cubicBezTo>
                    <a:pt x="98827" y="441472"/>
                    <a:pt x="0" y="342645"/>
                    <a:pt x="0" y="2207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82" tIns="88782" rIns="88782" bIns="8878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900" kern="1200" dirty="0" smtClean="0">
                  <a:solidFill>
                    <a:schemeClr val="tx1"/>
                  </a:solidFill>
                </a:rPr>
                <a:t>7</a:t>
              </a:r>
              <a:endParaRPr lang="zh-TW" altLang="en-US" sz="1900" kern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手繪多邊形 29"/>
            <p:cNvSpPr/>
            <p:nvPr/>
          </p:nvSpPr>
          <p:spPr>
            <a:xfrm>
              <a:off x="6954526" y="3213651"/>
              <a:ext cx="441471" cy="441471"/>
            </a:xfrm>
            <a:custGeom>
              <a:avLst/>
              <a:gdLst>
                <a:gd name="connsiteX0" fmla="*/ 0 w 441471"/>
                <a:gd name="connsiteY0" fmla="*/ 220736 h 441471"/>
                <a:gd name="connsiteX1" fmla="*/ 220736 w 441471"/>
                <a:gd name="connsiteY1" fmla="*/ 0 h 441471"/>
                <a:gd name="connsiteX2" fmla="*/ 441472 w 441471"/>
                <a:gd name="connsiteY2" fmla="*/ 220736 h 441471"/>
                <a:gd name="connsiteX3" fmla="*/ 220736 w 441471"/>
                <a:gd name="connsiteY3" fmla="*/ 441472 h 441471"/>
                <a:gd name="connsiteX4" fmla="*/ 0 w 441471"/>
                <a:gd name="connsiteY4" fmla="*/ 220736 h 441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1471" h="441471">
                  <a:moveTo>
                    <a:pt x="0" y="220736"/>
                  </a:moveTo>
                  <a:cubicBezTo>
                    <a:pt x="0" y="98827"/>
                    <a:pt x="98827" y="0"/>
                    <a:pt x="220736" y="0"/>
                  </a:cubicBezTo>
                  <a:cubicBezTo>
                    <a:pt x="342645" y="0"/>
                    <a:pt x="441472" y="98827"/>
                    <a:pt x="441472" y="220736"/>
                  </a:cubicBezTo>
                  <a:cubicBezTo>
                    <a:pt x="441472" y="342645"/>
                    <a:pt x="342645" y="441472"/>
                    <a:pt x="220736" y="441472"/>
                  </a:cubicBezTo>
                  <a:cubicBezTo>
                    <a:pt x="98827" y="441472"/>
                    <a:pt x="0" y="342645"/>
                    <a:pt x="0" y="220736"/>
                  </a:cubicBez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8782" tIns="88782" rIns="88782" bIns="88782" numCol="1" spcCol="1270" anchor="ctr" anchorCtr="0">
              <a:noAutofit/>
            </a:bodyPr>
            <a:lstStyle/>
            <a:p>
              <a:pPr lvl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altLang="zh-TW" sz="1900" kern="1200" dirty="0" smtClean="0">
                  <a:solidFill>
                    <a:schemeClr val="tx1"/>
                  </a:solidFill>
                </a:rPr>
                <a:t>8</a:t>
              </a:r>
              <a:endParaRPr lang="zh-TW" altLang="en-US" sz="1900" kern="12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直線接點 32"/>
          <p:cNvCxnSpPr>
            <a:stCxn id="16" idx="3"/>
            <a:endCxn id="22" idx="1"/>
          </p:cNvCxnSpPr>
          <p:nvPr/>
        </p:nvCxnSpPr>
        <p:spPr bwMode="auto">
          <a:xfrm>
            <a:off x="7788188" y="3113209"/>
            <a:ext cx="612925" cy="1038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5" name="直線接點 34"/>
          <p:cNvCxnSpPr>
            <a:stCxn id="16" idx="3"/>
            <a:endCxn id="24" idx="1"/>
          </p:cNvCxnSpPr>
          <p:nvPr/>
        </p:nvCxnSpPr>
        <p:spPr bwMode="auto">
          <a:xfrm>
            <a:off x="7788188" y="3113209"/>
            <a:ext cx="0" cy="12921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7" name="直線接點 36"/>
          <p:cNvCxnSpPr>
            <a:stCxn id="16" idx="3"/>
            <a:endCxn id="26" idx="1"/>
          </p:cNvCxnSpPr>
          <p:nvPr/>
        </p:nvCxnSpPr>
        <p:spPr bwMode="auto">
          <a:xfrm flipH="1">
            <a:off x="7175262" y="3113209"/>
            <a:ext cx="612926" cy="1038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9" name="直線接點 38"/>
          <p:cNvCxnSpPr>
            <a:stCxn id="18" idx="3"/>
            <a:endCxn id="24" idx="1"/>
          </p:cNvCxnSpPr>
          <p:nvPr/>
        </p:nvCxnSpPr>
        <p:spPr bwMode="auto">
          <a:xfrm flipH="1">
            <a:off x="7788188" y="3367091"/>
            <a:ext cx="612925" cy="103826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1" name="直線接點 40"/>
          <p:cNvCxnSpPr>
            <a:stCxn id="18" idx="3"/>
            <a:endCxn id="26" idx="1"/>
          </p:cNvCxnSpPr>
          <p:nvPr/>
        </p:nvCxnSpPr>
        <p:spPr bwMode="auto">
          <a:xfrm flipH="1">
            <a:off x="7175262" y="3367091"/>
            <a:ext cx="1225851" cy="78437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3" name="直線接點 42"/>
          <p:cNvCxnSpPr>
            <a:stCxn id="18" idx="3"/>
            <a:endCxn id="28" idx="2"/>
          </p:cNvCxnSpPr>
          <p:nvPr/>
        </p:nvCxnSpPr>
        <p:spPr bwMode="auto">
          <a:xfrm flipH="1">
            <a:off x="7142116" y="3367091"/>
            <a:ext cx="1258997" cy="39219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5" name="直線接點 44"/>
          <p:cNvCxnSpPr>
            <a:stCxn id="20" idx="0"/>
            <a:endCxn id="26" idx="1"/>
          </p:cNvCxnSpPr>
          <p:nvPr/>
        </p:nvCxnSpPr>
        <p:spPr bwMode="auto">
          <a:xfrm flipH="1">
            <a:off x="7175262" y="3759281"/>
            <a:ext cx="1258997" cy="392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7" name="直線接點 46"/>
          <p:cNvCxnSpPr>
            <a:stCxn id="20" idx="0"/>
            <a:endCxn id="28" idx="2"/>
          </p:cNvCxnSpPr>
          <p:nvPr/>
        </p:nvCxnSpPr>
        <p:spPr bwMode="auto">
          <a:xfrm flipH="1">
            <a:off x="7142116" y="3759281"/>
            <a:ext cx="129214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9" name="直線接點 48"/>
          <p:cNvCxnSpPr>
            <a:stCxn id="20" idx="0"/>
            <a:endCxn id="30" idx="2"/>
          </p:cNvCxnSpPr>
          <p:nvPr/>
        </p:nvCxnSpPr>
        <p:spPr bwMode="auto">
          <a:xfrm flipH="1" flipV="1">
            <a:off x="7395998" y="3146355"/>
            <a:ext cx="1038261" cy="61292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1" name="直線接點 50"/>
          <p:cNvCxnSpPr>
            <a:stCxn id="22" idx="1"/>
            <a:endCxn id="28" idx="2"/>
          </p:cNvCxnSpPr>
          <p:nvPr/>
        </p:nvCxnSpPr>
        <p:spPr bwMode="auto">
          <a:xfrm flipH="1" flipV="1">
            <a:off x="7142116" y="3759281"/>
            <a:ext cx="1258997" cy="39218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3" name="直線接點 52"/>
          <p:cNvCxnSpPr>
            <a:stCxn id="22" idx="1"/>
            <a:endCxn id="30" idx="2"/>
          </p:cNvCxnSpPr>
          <p:nvPr/>
        </p:nvCxnSpPr>
        <p:spPr bwMode="auto">
          <a:xfrm flipH="1" flipV="1">
            <a:off x="7395998" y="3146355"/>
            <a:ext cx="1005115" cy="100511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5" name="直線接點 54"/>
          <p:cNvCxnSpPr>
            <a:stCxn id="24" idx="1"/>
            <a:endCxn id="30" idx="2"/>
          </p:cNvCxnSpPr>
          <p:nvPr/>
        </p:nvCxnSpPr>
        <p:spPr bwMode="auto">
          <a:xfrm flipH="1" flipV="1">
            <a:off x="7395998" y="3146355"/>
            <a:ext cx="392190" cy="12589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grpSp>
        <p:nvGrpSpPr>
          <p:cNvPr id="15" name="群組 102"/>
          <p:cNvGrpSpPr/>
          <p:nvPr/>
        </p:nvGrpSpPr>
        <p:grpSpPr>
          <a:xfrm>
            <a:off x="7084149" y="4797152"/>
            <a:ext cx="1736323" cy="1683745"/>
            <a:chOff x="7084149" y="5085184"/>
            <a:chExt cx="1736323" cy="1683745"/>
          </a:xfrm>
        </p:grpSpPr>
        <p:cxnSp>
          <p:nvCxnSpPr>
            <p:cNvPr id="87" name="直線接點 86"/>
            <p:cNvCxnSpPr>
              <a:stCxn id="79" idx="3"/>
              <a:endCxn id="82" idx="1"/>
            </p:cNvCxnSpPr>
            <p:nvPr/>
          </p:nvCxnSpPr>
          <p:spPr bwMode="auto">
            <a:xfrm>
              <a:off x="7824016" y="5589534"/>
              <a:ext cx="416979" cy="70633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00B05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線接點 87"/>
            <p:cNvCxnSpPr>
              <a:stCxn id="79" idx="3"/>
              <a:endCxn id="83" idx="1"/>
            </p:cNvCxnSpPr>
            <p:nvPr/>
          </p:nvCxnSpPr>
          <p:spPr bwMode="auto">
            <a:xfrm>
              <a:off x="7824016" y="5589534"/>
              <a:ext cx="0" cy="87905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線接點 88"/>
            <p:cNvCxnSpPr>
              <a:stCxn id="79" idx="3"/>
              <a:endCxn id="84" idx="1"/>
            </p:cNvCxnSpPr>
            <p:nvPr/>
          </p:nvCxnSpPr>
          <p:spPr bwMode="auto">
            <a:xfrm flipH="1">
              <a:off x="7407036" y="5589534"/>
              <a:ext cx="416980" cy="70633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線接點 89"/>
            <p:cNvCxnSpPr>
              <a:stCxn id="80" idx="3"/>
              <a:endCxn id="83" idx="1"/>
            </p:cNvCxnSpPr>
            <p:nvPr/>
          </p:nvCxnSpPr>
          <p:spPr bwMode="auto">
            <a:xfrm flipH="1">
              <a:off x="7824016" y="5762252"/>
              <a:ext cx="416979" cy="70634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線接點 90"/>
            <p:cNvCxnSpPr>
              <a:stCxn id="80" idx="3"/>
              <a:endCxn id="84" idx="1"/>
            </p:cNvCxnSpPr>
            <p:nvPr/>
          </p:nvCxnSpPr>
          <p:spPr bwMode="auto">
            <a:xfrm flipH="1">
              <a:off x="7407036" y="5762252"/>
              <a:ext cx="833959" cy="53362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線接點 91"/>
            <p:cNvCxnSpPr>
              <a:stCxn id="80" idx="3"/>
              <a:endCxn id="85" idx="2"/>
            </p:cNvCxnSpPr>
            <p:nvPr/>
          </p:nvCxnSpPr>
          <p:spPr bwMode="auto">
            <a:xfrm flipH="1">
              <a:off x="7384487" y="5762252"/>
              <a:ext cx="856508" cy="266811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FF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線接點 92"/>
            <p:cNvCxnSpPr>
              <a:stCxn id="81" idx="0"/>
              <a:endCxn id="84" idx="1"/>
            </p:cNvCxnSpPr>
            <p:nvPr/>
          </p:nvCxnSpPr>
          <p:spPr bwMode="auto">
            <a:xfrm flipH="1">
              <a:off x="7407036" y="6029063"/>
              <a:ext cx="856509" cy="266810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線接點 93"/>
            <p:cNvCxnSpPr>
              <a:stCxn id="81" idx="0"/>
              <a:endCxn id="85" idx="2"/>
            </p:cNvCxnSpPr>
            <p:nvPr/>
          </p:nvCxnSpPr>
          <p:spPr bwMode="auto">
            <a:xfrm flipH="1">
              <a:off x="7384487" y="6029063"/>
              <a:ext cx="87905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線接點 94"/>
            <p:cNvCxnSpPr>
              <a:stCxn id="81" idx="0"/>
              <a:endCxn id="86" idx="2"/>
            </p:cNvCxnSpPr>
            <p:nvPr/>
          </p:nvCxnSpPr>
          <p:spPr bwMode="auto">
            <a:xfrm flipH="1" flipV="1">
              <a:off x="7557205" y="5612083"/>
              <a:ext cx="706340" cy="416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線接點 95"/>
            <p:cNvCxnSpPr>
              <a:stCxn id="82" idx="1"/>
              <a:endCxn id="85" idx="2"/>
            </p:cNvCxnSpPr>
            <p:nvPr/>
          </p:nvCxnSpPr>
          <p:spPr bwMode="auto">
            <a:xfrm flipH="1" flipV="1">
              <a:off x="7384487" y="6029063"/>
              <a:ext cx="856508" cy="26681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線接點 96"/>
            <p:cNvCxnSpPr>
              <a:stCxn id="82" idx="1"/>
              <a:endCxn id="86" idx="2"/>
            </p:cNvCxnSpPr>
            <p:nvPr/>
          </p:nvCxnSpPr>
          <p:spPr bwMode="auto">
            <a:xfrm flipH="1" flipV="1">
              <a:off x="7557205" y="5612083"/>
              <a:ext cx="683790" cy="68379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線接點 97"/>
            <p:cNvCxnSpPr>
              <a:stCxn id="83" idx="1"/>
              <a:endCxn id="86" idx="2"/>
            </p:cNvCxnSpPr>
            <p:nvPr/>
          </p:nvCxnSpPr>
          <p:spPr bwMode="auto">
            <a:xfrm flipH="1" flipV="1">
              <a:off x="7557205" y="5612083"/>
              <a:ext cx="266811" cy="856509"/>
            </a:xfrm>
            <a:prstGeom prst="line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群組 100"/>
            <p:cNvGrpSpPr/>
            <p:nvPr/>
          </p:nvGrpSpPr>
          <p:grpSpPr>
            <a:xfrm>
              <a:off x="7084149" y="5085184"/>
              <a:ext cx="1736323" cy="1683745"/>
              <a:chOff x="7084149" y="5085184"/>
              <a:chExt cx="1736323" cy="1683745"/>
            </a:xfrm>
          </p:grpSpPr>
          <p:grpSp>
            <p:nvGrpSpPr>
              <p:cNvPr id="19" name="群組 77"/>
              <p:cNvGrpSpPr/>
              <p:nvPr/>
            </p:nvGrpSpPr>
            <p:grpSpPr>
              <a:xfrm>
                <a:off x="7084149" y="5289196"/>
                <a:ext cx="1479733" cy="1479733"/>
                <a:chOff x="6700644" y="2959769"/>
                <a:chExt cx="2175086" cy="2175086"/>
              </a:xfrm>
              <a:noFill/>
            </p:grpSpPr>
            <p:sp>
              <p:nvSpPr>
                <p:cNvPr id="79" name="手繪多邊形 78"/>
                <p:cNvSpPr/>
                <p:nvPr/>
              </p:nvSpPr>
              <p:spPr>
                <a:xfrm>
                  <a:off x="7567452" y="2959769"/>
                  <a:ext cx="441471" cy="441471"/>
                </a:xfrm>
                <a:custGeom>
                  <a:avLst/>
                  <a:gdLst>
                    <a:gd name="connsiteX0" fmla="*/ 0 w 441471"/>
                    <a:gd name="connsiteY0" fmla="*/ 220736 h 441471"/>
                    <a:gd name="connsiteX1" fmla="*/ 220736 w 441471"/>
                    <a:gd name="connsiteY1" fmla="*/ 0 h 441471"/>
                    <a:gd name="connsiteX2" fmla="*/ 441472 w 441471"/>
                    <a:gd name="connsiteY2" fmla="*/ 220736 h 441471"/>
                    <a:gd name="connsiteX3" fmla="*/ 220736 w 441471"/>
                    <a:gd name="connsiteY3" fmla="*/ 441472 h 441471"/>
                    <a:gd name="connsiteX4" fmla="*/ 0 w 441471"/>
                    <a:gd name="connsiteY4" fmla="*/ 220736 h 44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1471" h="441471">
                      <a:moveTo>
                        <a:pt x="0" y="220736"/>
                      </a:moveTo>
                      <a:cubicBezTo>
                        <a:pt x="0" y="98827"/>
                        <a:pt x="98827" y="0"/>
                        <a:pt x="220736" y="0"/>
                      </a:cubicBezTo>
                      <a:cubicBezTo>
                        <a:pt x="342645" y="0"/>
                        <a:pt x="441472" y="98827"/>
                        <a:pt x="441472" y="220736"/>
                      </a:cubicBezTo>
                      <a:cubicBezTo>
                        <a:pt x="441472" y="342645"/>
                        <a:pt x="342645" y="441472"/>
                        <a:pt x="220736" y="441472"/>
                      </a:cubicBezTo>
                      <a:cubicBezTo>
                        <a:pt x="98827" y="441472"/>
                        <a:pt x="0" y="342645"/>
                        <a:pt x="0" y="22073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782" tIns="88782" rIns="88782" bIns="88782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sz="1900" kern="1200" dirty="0" smtClean="0">
                      <a:solidFill>
                        <a:schemeClr val="tx1"/>
                      </a:solidFill>
                    </a:rPr>
                    <a:t>1</a:t>
                  </a:r>
                  <a:endParaRPr lang="zh-TW" altLang="en-US" sz="19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0" name="手繪多邊形 79"/>
                <p:cNvSpPr/>
                <p:nvPr/>
              </p:nvSpPr>
              <p:spPr>
                <a:xfrm>
                  <a:off x="8180377" y="3213651"/>
                  <a:ext cx="441471" cy="441471"/>
                </a:xfrm>
                <a:custGeom>
                  <a:avLst/>
                  <a:gdLst>
                    <a:gd name="connsiteX0" fmla="*/ 0 w 441471"/>
                    <a:gd name="connsiteY0" fmla="*/ 220736 h 441471"/>
                    <a:gd name="connsiteX1" fmla="*/ 220736 w 441471"/>
                    <a:gd name="connsiteY1" fmla="*/ 0 h 441471"/>
                    <a:gd name="connsiteX2" fmla="*/ 441472 w 441471"/>
                    <a:gd name="connsiteY2" fmla="*/ 220736 h 441471"/>
                    <a:gd name="connsiteX3" fmla="*/ 220736 w 441471"/>
                    <a:gd name="connsiteY3" fmla="*/ 441472 h 441471"/>
                    <a:gd name="connsiteX4" fmla="*/ 0 w 441471"/>
                    <a:gd name="connsiteY4" fmla="*/ 220736 h 44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1471" h="441471">
                      <a:moveTo>
                        <a:pt x="0" y="220736"/>
                      </a:moveTo>
                      <a:cubicBezTo>
                        <a:pt x="0" y="98827"/>
                        <a:pt x="98827" y="0"/>
                        <a:pt x="220736" y="0"/>
                      </a:cubicBezTo>
                      <a:cubicBezTo>
                        <a:pt x="342645" y="0"/>
                        <a:pt x="441472" y="98827"/>
                        <a:pt x="441472" y="220736"/>
                      </a:cubicBezTo>
                      <a:cubicBezTo>
                        <a:pt x="441472" y="342645"/>
                        <a:pt x="342645" y="441472"/>
                        <a:pt x="220736" y="441472"/>
                      </a:cubicBezTo>
                      <a:cubicBezTo>
                        <a:pt x="98827" y="441472"/>
                        <a:pt x="0" y="342645"/>
                        <a:pt x="0" y="22073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782" tIns="88782" rIns="88782" bIns="88782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sz="1900" kern="1200" dirty="0" smtClean="0">
                      <a:solidFill>
                        <a:schemeClr val="tx1"/>
                      </a:solidFill>
                    </a:rPr>
                    <a:t>2</a:t>
                  </a:r>
                  <a:endParaRPr lang="zh-TW" altLang="en-US" sz="19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1" name="手繪多邊形 80"/>
                <p:cNvSpPr/>
                <p:nvPr/>
              </p:nvSpPr>
              <p:spPr>
                <a:xfrm>
                  <a:off x="8434259" y="3826577"/>
                  <a:ext cx="441471" cy="441471"/>
                </a:xfrm>
                <a:custGeom>
                  <a:avLst/>
                  <a:gdLst>
                    <a:gd name="connsiteX0" fmla="*/ 0 w 441471"/>
                    <a:gd name="connsiteY0" fmla="*/ 220736 h 441471"/>
                    <a:gd name="connsiteX1" fmla="*/ 220736 w 441471"/>
                    <a:gd name="connsiteY1" fmla="*/ 0 h 441471"/>
                    <a:gd name="connsiteX2" fmla="*/ 441472 w 441471"/>
                    <a:gd name="connsiteY2" fmla="*/ 220736 h 441471"/>
                    <a:gd name="connsiteX3" fmla="*/ 220736 w 441471"/>
                    <a:gd name="connsiteY3" fmla="*/ 441472 h 441471"/>
                    <a:gd name="connsiteX4" fmla="*/ 0 w 441471"/>
                    <a:gd name="connsiteY4" fmla="*/ 220736 h 44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1471" h="441471">
                      <a:moveTo>
                        <a:pt x="0" y="220736"/>
                      </a:moveTo>
                      <a:cubicBezTo>
                        <a:pt x="0" y="98827"/>
                        <a:pt x="98827" y="0"/>
                        <a:pt x="220736" y="0"/>
                      </a:cubicBezTo>
                      <a:cubicBezTo>
                        <a:pt x="342645" y="0"/>
                        <a:pt x="441472" y="98827"/>
                        <a:pt x="441472" y="220736"/>
                      </a:cubicBezTo>
                      <a:cubicBezTo>
                        <a:pt x="441472" y="342645"/>
                        <a:pt x="342645" y="441472"/>
                        <a:pt x="220736" y="441472"/>
                      </a:cubicBezTo>
                      <a:cubicBezTo>
                        <a:pt x="98827" y="441472"/>
                        <a:pt x="0" y="342645"/>
                        <a:pt x="0" y="22073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782" tIns="88782" rIns="88782" bIns="88782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sz="1900" kern="1200" dirty="0" smtClean="0">
                      <a:solidFill>
                        <a:schemeClr val="tx1"/>
                      </a:solidFill>
                    </a:rPr>
                    <a:t>3</a:t>
                  </a:r>
                  <a:endParaRPr lang="zh-TW" altLang="en-US" sz="19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手繪多邊形 81"/>
                <p:cNvSpPr/>
                <p:nvPr/>
              </p:nvSpPr>
              <p:spPr>
                <a:xfrm>
                  <a:off x="8180377" y="4439502"/>
                  <a:ext cx="441471" cy="441471"/>
                </a:xfrm>
                <a:custGeom>
                  <a:avLst/>
                  <a:gdLst>
                    <a:gd name="connsiteX0" fmla="*/ 0 w 441471"/>
                    <a:gd name="connsiteY0" fmla="*/ 220736 h 441471"/>
                    <a:gd name="connsiteX1" fmla="*/ 220736 w 441471"/>
                    <a:gd name="connsiteY1" fmla="*/ 0 h 441471"/>
                    <a:gd name="connsiteX2" fmla="*/ 441472 w 441471"/>
                    <a:gd name="connsiteY2" fmla="*/ 220736 h 441471"/>
                    <a:gd name="connsiteX3" fmla="*/ 220736 w 441471"/>
                    <a:gd name="connsiteY3" fmla="*/ 441472 h 441471"/>
                    <a:gd name="connsiteX4" fmla="*/ 0 w 441471"/>
                    <a:gd name="connsiteY4" fmla="*/ 220736 h 44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1471" h="441471">
                      <a:moveTo>
                        <a:pt x="0" y="220736"/>
                      </a:moveTo>
                      <a:cubicBezTo>
                        <a:pt x="0" y="98827"/>
                        <a:pt x="98827" y="0"/>
                        <a:pt x="220736" y="0"/>
                      </a:cubicBezTo>
                      <a:cubicBezTo>
                        <a:pt x="342645" y="0"/>
                        <a:pt x="441472" y="98827"/>
                        <a:pt x="441472" y="220736"/>
                      </a:cubicBezTo>
                      <a:cubicBezTo>
                        <a:pt x="441472" y="342645"/>
                        <a:pt x="342645" y="441472"/>
                        <a:pt x="220736" y="441472"/>
                      </a:cubicBezTo>
                      <a:cubicBezTo>
                        <a:pt x="98827" y="441472"/>
                        <a:pt x="0" y="342645"/>
                        <a:pt x="0" y="22073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782" tIns="88782" rIns="88782" bIns="88782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sz="1900" kern="1200" dirty="0" smtClean="0">
                      <a:solidFill>
                        <a:schemeClr val="tx1"/>
                      </a:solidFill>
                    </a:rPr>
                    <a:t>4</a:t>
                  </a:r>
                  <a:endParaRPr lang="zh-TW" altLang="en-US" sz="19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手繪多邊形 82"/>
                <p:cNvSpPr/>
                <p:nvPr/>
              </p:nvSpPr>
              <p:spPr>
                <a:xfrm>
                  <a:off x="7567452" y="4693384"/>
                  <a:ext cx="441471" cy="441471"/>
                </a:xfrm>
                <a:custGeom>
                  <a:avLst/>
                  <a:gdLst>
                    <a:gd name="connsiteX0" fmla="*/ 0 w 441471"/>
                    <a:gd name="connsiteY0" fmla="*/ 220736 h 441471"/>
                    <a:gd name="connsiteX1" fmla="*/ 220736 w 441471"/>
                    <a:gd name="connsiteY1" fmla="*/ 0 h 441471"/>
                    <a:gd name="connsiteX2" fmla="*/ 441472 w 441471"/>
                    <a:gd name="connsiteY2" fmla="*/ 220736 h 441471"/>
                    <a:gd name="connsiteX3" fmla="*/ 220736 w 441471"/>
                    <a:gd name="connsiteY3" fmla="*/ 441472 h 441471"/>
                    <a:gd name="connsiteX4" fmla="*/ 0 w 441471"/>
                    <a:gd name="connsiteY4" fmla="*/ 220736 h 44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1471" h="441471">
                      <a:moveTo>
                        <a:pt x="0" y="220736"/>
                      </a:moveTo>
                      <a:cubicBezTo>
                        <a:pt x="0" y="98827"/>
                        <a:pt x="98827" y="0"/>
                        <a:pt x="220736" y="0"/>
                      </a:cubicBezTo>
                      <a:cubicBezTo>
                        <a:pt x="342645" y="0"/>
                        <a:pt x="441472" y="98827"/>
                        <a:pt x="441472" y="220736"/>
                      </a:cubicBezTo>
                      <a:cubicBezTo>
                        <a:pt x="441472" y="342645"/>
                        <a:pt x="342645" y="441472"/>
                        <a:pt x="220736" y="441472"/>
                      </a:cubicBezTo>
                      <a:cubicBezTo>
                        <a:pt x="98827" y="441472"/>
                        <a:pt x="0" y="342645"/>
                        <a:pt x="0" y="22073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782" tIns="88782" rIns="88782" bIns="88782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sz="1900" kern="1200" dirty="0" smtClean="0">
                      <a:solidFill>
                        <a:schemeClr val="tx1"/>
                      </a:solidFill>
                    </a:rPr>
                    <a:t>5</a:t>
                  </a:r>
                  <a:endParaRPr lang="zh-TW" altLang="en-US" sz="19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手繪多邊形 83"/>
                <p:cNvSpPr/>
                <p:nvPr/>
              </p:nvSpPr>
              <p:spPr>
                <a:xfrm>
                  <a:off x="6954526" y="4439502"/>
                  <a:ext cx="441471" cy="441471"/>
                </a:xfrm>
                <a:custGeom>
                  <a:avLst/>
                  <a:gdLst>
                    <a:gd name="connsiteX0" fmla="*/ 0 w 441471"/>
                    <a:gd name="connsiteY0" fmla="*/ 220736 h 441471"/>
                    <a:gd name="connsiteX1" fmla="*/ 220736 w 441471"/>
                    <a:gd name="connsiteY1" fmla="*/ 0 h 441471"/>
                    <a:gd name="connsiteX2" fmla="*/ 441472 w 441471"/>
                    <a:gd name="connsiteY2" fmla="*/ 220736 h 441471"/>
                    <a:gd name="connsiteX3" fmla="*/ 220736 w 441471"/>
                    <a:gd name="connsiteY3" fmla="*/ 441472 h 441471"/>
                    <a:gd name="connsiteX4" fmla="*/ 0 w 441471"/>
                    <a:gd name="connsiteY4" fmla="*/ 220736 h 44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1471" h="441471">
                      <a:moveTo>
                        <a:pt x="0" y="220736"/>
                      </a:moveTo>
                      <a:cubicBezTo>
                        <a:pt x="0" y="98827"/>
                        <a:pt x="98827" y="0"/>
                        <a:pt x="220736" y="0"/>
                      </a:cubicBezTo>
                      <a:cubicBezTo>
                        <a:pt x="342645" y="0"/>
                        <a:pt x="441472" y="98827"/>
                        <a:pt x="441472" y="220736"/>
                      </a:cubicBezTo>
                      <a:cubicBezTo>
                        <a:pt x="441472" y="342645"/>
                        <a:pt x="342645" y="441472"/>
                        <a:pt x="220736" y="441472"/>
                      </a:cubicBezTo>
                      <a:cubicBezTo>
                        <a:pt x="98827" y="441472"/>
                        <a:pt x="0" y="342645"/>
                        <a:pt x="0" y="22073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782" tIns="88782" rIns="88782" bIns="88782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sz="1900" kern="1200" dirty="0" smtClean="0">
                      <a:solidFill>
                        <a:schemeClr val="tx1"/>
                      </a:solidFill>
                    </a:rPr>
                    <a:t>6</a:t>
                  </a:r>
                  <a:endParaRPr lang="zh-TW" altLang="en-US" sz="19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手繪多邊形 84"/>
                <p:cNvSpPr/>
                <p:nvPr/>
              </p:nvSpPr>
              <p:spPr>
                <a:xfrm>
                  <a:off x="6700644" y="3826577"/>
                  <a:ext cx="441471" cy="441471"/>
                </a:xfrm>
                <a:custGeom>
                  <a:avLst/>
                  <a:gdLst>
                    <a:gd name="connsiteX0" fmla="*/ 0 w 441471"/>
                    <a:gd name="connsiteY0" fmla="*/ 220736 h 441471"/>
                    <a:gd name="connsiteX1" fmla="*/ 220736 w 441471"/>
                    <a:gd name="connsiteY1" fmla="*/ 0 h 441471"/>
                    <a:gd name="connsiteX2" fmla="*/ 441472 w 441471"/>
                    <a:gd name="connsiteY2" fmla="*/ 220736 h 441471"/>
                    <a:gd name="connsiteX3" fmla="*/ 220736 w 441471"/>
                    <a:gd name="connsiteY3" fmla="*/ 441472 h 441471"/>
                    <a:gd name="connsiteX4" fmla="*/ 0 w 441471"/>
                    <a:gd name="connsiteY4" fmla="*/ 220736 h 44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1471" h="441471">
                      <a:moveTo>
                        <a:pt x="0" y="220736"/>
                      </a:moveTo>
                      <a:cubicBezTo>
                        <a:pt x="0" y="98827"/>
                        <a:pt x="98827" y="0"/>
                        <a:pt x="220736" y="0"/>
                      </a:cubicBezTo>
                      <a:cubicBezTo>
                        <a:pt x="342645" y="0"/>
                        <a:pt x="441472" y="98827"/>
                        <a:pt x="441472" y="220736"/>
                      </a:cubicBezTo>
                      <a:cubicBezTo>
                        <a:pt x="441472" y="342645"/>
                        <a:pt x="342645" y="441472"/>
                        <a:pt x="220736" y="441472"/>
                      </a:cubicBezTo>
                      <a:cubicBezTo>
                        <a:pt x="98827" y="441472"/>
                        <a:pt x="0" y="342645"/>
                        <a:pt x="0" y="220736"/>
                      </a:cubicBezTo>
                      <a:close/>
                    </a:path>
                  </a:pathLst>
                </a:custGeom>
                <a:grpFill/>
                <a:ln>
                  <a:solidFill>
                    <a:srgbClr val="FFFF00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782" tIns="88782" rIns="88782" bIns="88782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sz="1900" kern="1200" dirty="0" smtClean="0">
                      <a:solidFill>
                        <a:schemeClr val="tx1"/>
                      </a:solidFill>
                    </a:rPr>
                    <a:t>7</a:t>
                  </a:r>
                  <a:endParaRPr lang="zh-TW" altLang="en-US" sz="1900" kern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手繪多邊形 85"/>
                <p:cNvSpPr/>
                <p:nvPr/>
              </p:nvSpPr>
              <p:spPr>
                <a:xfrm>
                  <a:off x="6954526" y="3213651"/>
                  <a:ext cx="441471" cy="441471"/>
                </a:xfrm>
                <a:custGeom>
                  <a:avLst/>
                  <a:gdLst>
                    <a:gd name="connsiteX0" fmla="*/ 0 w 441471"/>
                    <a:gd name="connsiteY0" fmla="*/ 220736 h 441471"/>
                    <a:gd name="connsiteX1" fmla="*/ 220736 w 441471"/>
                    <a:gd name="connsiteY1" fmla="*/ 0 h 441471"/>
                    <a:gd name="connsiteX2" fmla="*/ 441472 w 441471"/>
                    <a:gd name="connsiteY2" fmla="*/ 220736 h 441471"/>
                    <a:gd name="connsiteX3" fmla="*/ 220736 w 441471"/>
                    <a:gd name="connsiteY3" fmla="*/ 441472 h 441471"/>
                    <a:gd name="connsiteX4" fmla="*/ 0 w 441471"/>
                    <a:gd name="connsiteY4" fmla="*/ 220736 h 441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1471" h="441471">
                      <a:moveTo>
                        <a:pt x="0" y="220736"/>
                      </a:moveTo>
                      <a:cubicBezTo>
                        <a:pt x="0" y="98827"/>
                        <a:pt x="98827" y="0"/>
                        <a:pt x="220736" y="0"/>
                      </a:cubicBezTo>
                      <a:cubicBezTo>
                        <a:pt x="342645" y="0"/>
                        <a:pt x="441472" y="98827"/>
                        <a:pt x="441472" y="220736"/>
                      </a:cubicBezTo>
                      <a:cubicBezTo>
                        <a:pt x="441472" y="342645"/>
                        <a:pt x="342645" y="441472"/>
                        <a:pt x="220736" y="441472"/>
                      </a:cubicBezTo>
                      <a:cubicBezTo>
                        <a:pt x="98827" y="441472"/>
                        <a:pt x="0" y="342645"/>
                        <a:pt x="0" y="220736"/>
                      </a:cubicBezTo>
                      <a:close/>
                    </a:path>
                  </a:pathLst>
                </a:cu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l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 spcFirstLastPara="0" vert="horz" wrap="square" lIns="88782" tIns="88782" rIns="88782" bIns="88782" numCol="1" spcCol="1270" anchor="ctr" anchorCtr="0">
                  <a:noAutofit/>
                </a:bodyPr>
                <a:lstStyle/>
                <a:p>
                  <a:pPr lvl="0" algn="ctr" defTabSz="8445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</a:pPr>
                  <a:r>
                    <a:rPr lang="en-US" altLang="zh-TW" sz="1900" kern="1200" dirty="0" smtClean="0">
                      <a:solidFill>
                        <a:schemeClr val="tx1"/>
                      </a:solidFill>
                    </a:rPr>
                    <a:t>8</a:t>
                  </a:r>
                  <a:endParaRPr lang="zh-TW" altLang="en-US" sz="1900" kern="1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9" name="文字方塊 98"/>
              <p:cNvSpPr txBox="1"/>
              <p:nvPr/>
            </p:nvSpPr>
            <p:spPr>
              <a:xfrm>
                <a:off x="8020253" y="5085184"/>
                <a:ext cx="800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800" dirty="0"/>
                  <a:t>4</a:t>
                </a:r>
                <a:r>
                  <a:rPr lang="en-US" altLang="zh-TW" sz="1800" dirty="0" smtClean="0"/>
                  <a:t> pins</a:t>
                </a:r>
                <a:endParaRPr lang="zh-TW" altLang="en-US" sz="1800" dirty="0"/>
              </a:p>
            </p:txBody>
          </p:sp>
        </p:grpSp>
      </p:grpSp>
      <p:sp>
        <p:nvSpPr>
          <p:cNvPr id="104" name="文字方塊 103"/>
          <p:cNvSpPr txBox="1"/>
          <p:nvPr/>
        </p:nvSpPr>
        <p:spPr>
          <a:xfrm>
            <a:off x="1386499" y="580122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compatible</a:t>
            </a:r>
            <a:endParaRPr lang="zh-TW" altLang="en-US" dirty="0"/>
          </a:p>
        </p:txBody>
      </p:sp>
      <p:sp>
        <p:nvSpPr>
          <p:cNvPr id="105" name="文字方塊 104"/>
          <p:cNvSpPr txBox="1"/>
          <p:nvPr/>
        </p:nvSpPr>
        <p:spPr>
          <a:xfrm>
            <a:off x="6876256" y="2132856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800" dirty="0" smtClean="0"/>
              <a:t>Compatible graph</a:t>
            </a:r>
            <a:endParaRPr lang="zh-TW" altLang="en-US" sz="1800" dirty="0"/>
          </a:p>
        </p:txBody>
      </p:sp>
      <p:sp>
        <p:nvSpPr>
          <p:cNvPr id="106" name="文字方塊 105"/>
          <p:cNvSpPr txBox="1"/>
          <p:nvPr/>
        </p:nvSpPr>
        <p:spPr>
          <a:xfrm>
            <a:off x="5724128" y="5301208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 smtClean="0"/>
              <a:t>Minimum Clique Partition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xmlns="" val="97766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 animBg="1"/>
      <p:bldP spid="13" grpId="0"/>
      <p:bldP spid="14" grpId="0"/>
      <p:bldP spid="104" grpId="0"/>
      <p:bldP spid="105" grpId="0"/>
      <p:bldP spid="106" grpId="0"/>
    </p:bldLst>
  </p:timing>
</p:sld>
</file>

<file path=ppt/theme/theme1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20274</TotalTime>
  <Words>1736</Words>
  <Application>Microsoft Office PowerPoint</Application>
  <PresentationFormat>如螢幕大小 (4:3)</PresentationFormat>
  <Paragraphs>584</Paragraphs>
  <Slides>30</Slides>
  <Notes>12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1" baseType="lpstr">
      <vt:lpstr>1_Blends</vt:lpstr>
      <vt:lpstr>投影片 1</vt:lpstr>
      <vt:lpstr>Outline</vt:lpstr>
      <vt:lpstr>Outline</vt:lpstr>
      <vt:lpstr>Digital Microfluidic Biochips (DMFBs)</vt:lpstr>
      <vt:lpstr>Droplet Movement on DMFBs</vt:lpstr>
      <vt:lpstr>Pin Assignment for Droplet Control</vt:lpstr>
      <vt:lpstr>Pin-Constrained DMFBs (PDMFBs)</vt:lpstr>
      <vt:lpstr>Broadcast Electrode Addressing (1/2)</vt:lpstr>
      <vt:lpstr>Broadcast Electrode Addressing (2/2)</vt:lpstr>
      <vt:lpstr>Problem of Broadcast Addressing</vt:lpstr>
      <vt:lpstr>Influence of Excessive Actuations (1/2) – Trapped Charge</vt:lpstr>
      <vt:lpstr>Influence of Excessive Actuations (2/2) – Residual Charge</vt:lpstr>
      <vt:lpstr>Avoidance of RC Problem by Grounding Vectors (GV)</vt:lpstr>
      <vt:lpstr>Preservation of Critical Operations</vt:lpstr>
      <vt:lpstr>Problem Formulation</vt:lpstr>
      <vt:lpstr>Outline</vt:lpstr>
      <vt:lpstr>Algorithm - Motivation</vt:lpstr>
      <vt:lpstr>Concept of the Proposed Algorithm (1/5)</vt:lpstr>
      <vt:lpstr>Concept of the Proposed Algorithm (2/5)</vt:lpstr>
      <vt:lpstr>Concept of the Proposed Algorithm (3/5)</vt:lpstr>
      <vt:lpstr>Concept of the Proposed Algorithm (4/5)</vt:lpstr>
      <vt:lpstr>Concept of the Proposed Algorithm (5/5)</vt:lpstr>
      <vt:lpstr>Outline</vt:lpstr>
      <vt:lpstr>Experimental results (1/2)</vt:lpstr>
      <vt:lpstr>Experimental results (2/2)</vt:lpstr>
      <vt:lpstr>Experimental results (2/2)</vt:lpstr>
      <vt:lpstr>Experimental results (2/2)</vt:lpstr>
      <vt:lpstr>Outline</vt:lpstr>
      <vt:lpstr>Conclusion</vt:lpstr>
      <vt:lpstr>投影片 30</vt:lpstr>
    </vt:vector>
  </TitlesOfParts>
  <Company>dep. of comp. &amp; inf. science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Traveling Salesman Problem (TSP)</dc:title>
  <dc:creator>jarvis</dc:creator>
  <cp:lastModifiedBy>tyho</cp:lastModifiedBy>
  <cp:revision>1914</cp:revision>
  <cp:lastPrinted>1601-01-01T00:00:00Z</cp:lastPrinted>
  <dcterms:created xsi:type="dcterms:W3CDTF">2001-08-18T06:21:00Z</dcterms:created>
  <dcterms:modified xsi:type="dcterms:W3CDTF">2011-11-08T20:54:18Z</dcterms:modified>
</cp:coreProperties>
</file>