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37"/>
  </p:notesMasterIdLst>
  <p:handoutMasterIdLst>
    <p:handoutMasterId r:id="rId38"/>
  </p:handoutMasterIdLst>
  <p:sldIdLst>
    <p:sldId id="306" r:id="rId2"/>
    <p:sldId id="330" r:id="rId3"/>
    <p:sldId id="368" r:id="rId4"/>
    <p:sldId id="344" r:id="rId5"/>
    <p:sldId id="375" r:id="rId6"/>
    <p:sldId id="336" r:id="rId7"/>
    <p:sldId id="308" r:id="rId8"/>
    <p:sldId id="309" r:id="rId9"/>
    <p:sldId id="370" r:id="rId10"/>
    <p:sldId id="371" r:id="rId11"/>
    <p:sldId id="339" r:id="rId12"/>
    <p:sldId id="362" r:id="rId13"/>
    <p:sldId id="367" r:id="rId14"/>
    <p:sldId id="373" r:id="rId15"/>
    <p:sldId id="358" r:id="rId16"/>
    <p:sldId id="348" r:id="rId17"/>
    <p:sldId id="364" r:id="rId18"/>
    <p:sldId id="365" r:id="rId19"/>
    <p:sldId id="349" r:id="rId20"/>
    <p:sldId id="350" r:id="rId21"/>
    <p:sldId id="351" r:id="rId22"/>
    <p:sldId id="352" r:id="rId23"/>
    <p:sldId id="353" r:id="rId24"/>
    <p:sldId id="354" r:id="rId25"/>
    <p:sldId id="355" r:id="rId26"/>
    <p:sldId id="356" r:id="rId27"/>
    <p:sldId id="357" r:id="rId28"/>
    <p:sldId id="359" r:id="rId29"/>
    <p:sldId id="340" r:id="rId30"/>
    <p:sldId id="343" r:id="rId31"/>
    <p:sldId id="360" r:id="rId32"/>
    <p:sldId id="361" r:id="rId33"/>
    <p:sldId id="341" r:id="rId34"/>
    <p:sldId id="342" r:id="rId35"/>
    <p:sldId id="346" r:id="rId36"/>
  </p:sldIdLst>
  <p:sldSz cx="9144000" cy="6858000" type="screen4x3"/>
  <p:notesSz cx="6797675" cy="9874250"/>
  <p:defaultTextStyle>
    <a:defPPr>
      <a:defRPr lang="en-US"/>
    </a:defPPr>
    <a:lvl1pPr algn="l" rtl="0" fontAlgn="base">
      <a:spcBef>
        <a:spcPct val="0"/>
      </a:spcBef>
      <a:spcAft>
        <a:spcPct val="0"/>
      </a:spcAft>
      <a:defRPr kumimoji="1" sz="2400" kern="1200">
        <a:solidFill>
          <a:schemeClr val="tx1"/>
        </a:solidFill>
        <a:latin typeface="Tahoma" pitchFamily="34" charset="0"/>
        <a:ea typeface="新細明體" pitchFamily="18" charset="-120"/>
        <a:cs typeface="+mn-cs"/>
      </a:defRPr>
    </a:lvl1pPr>
    <a:lvl2pPr marL="457200" algn="l" rtl="0" fontAlgn="base">
      <a:spcBef>
        <a:spcPct val="0"/>
      </a:spcBef>
      <a:spcAft>
        <a:spcPct val="0"/>
      </a:spcAft>
      <a:defRPr kumimoji="1" sz="2400" kern="1200">
        <a:solidFill>
          <a:schemeClr val="tx1"/>
        </a:solidFill>
        <a:latin typeface="Tahoma" pitchFamily="34" charset="0"/>
        <a:ea typeface="新細明體" pitchFamily="18" charset="-120"/>
        <a:cs typeface="+mn-cs"/>
      </a:defRPr>
    </a:lvl2pPr>
    <a:lvl3pPr marL="914400" algn="l" rtl="0" fontAlgn="base">
      <a:spcBef>
        <a:spcPct val="0"/>
      </a:spcBef>
      <a:spcAft>
        <a:spcPct val="0"/>
      </a:spcAft>
      <a:defRPr kumimoji="1" sz="2400" kern="1200">
        <a:solidFill>
          <a:schemeClr val="tx1"/>
        </a:solidFill>
        <a:latin typeface="Tahoma" pitchFamily="34" charset="0"/>
        <a:ea typeface="新細明體" pitchFamily="18" charset="-120"/>
        <a:cs typeface="+mn-cs"/>
      </a:defRPr>
    </a:lvl3pPr>
    <a:lvl4pPr marL="1371600" algn="l" rtl="0" fontAlgn="base">
      <a:spcBef>
        <a:spcPct val="0"/>
      </a:spcBef>
      <a:spcAft>
        <a:spcPct val="0"/>
      </a:spcAft>
      <a:defRPr kumimoji="1" sz="2400" kern="1200">
        <a:solidFill>
          <a:schemeClr val="tx1"/>
        </a:solidFill>
        <a:latin typeface="Tahoma" pitchFamily="34" charset="0"/>
        <a:ea typeface="新細明體" pitchFamily="18" charset="-120"/>
        <a:cs typeface="+mn-cs"/>
      </a:defRPr>
    </a:lvl4pPr>
    <a:lvl5pPr marL="1828800" algn="l" rtl="0" fontAlgn="base">
      <a:spcBef>
        <a:spcPct val="0"/>
      </a:spcBef>
      <a:spcAft>
        <a:spcPct val="0"/>
      </a:spcAft>
      <a:defRPr kumimoji="1" sz="2400" kern="1200">
        <a:solidFill>
          <a:schemeClr val="tx1"/>
        </a:solidFill>
        <a:latin typeface="Tahoma" pitchFamily="34" charset="0"/>
        <a:ea typeface="新細明體" pitchFamily="18" charset="-120"/>
        <a:cs typeface="+mn-cs"/>
      </a:defRPr>
    </a:lvl5pPr>
    <a:lvl6pPr marL="2286000" algn="l" defTabSz="914400" rtl="0" eaLnBrk="1" latinLnBrk="0" hangingPunct="1">
      <a:defRPr kumimoji="1" sz="2400" kern="1200">
        <a:solidFill>
          <a:schemeClr val="tx1"/>
        </a:solidFill>
        <a:latin typeface="Tahoma" pitchFamily="34" charset="0"/>
        <a:ea typeface="新細明體" pitchFamily="18" charset="-120"/>
        <a:cs typeface="+mn-cs"/>
      </a:defRPr>
    </a:lvl6pPr>
    <a:lvl7pPr marL="2743200" algn="l" defTabSz="914400" rtl="0" eaLnBrk="1" latinLnBrk="0" hangingPunct="1">
      <a:defRPr kumimoji="1" sz="2400" kern="1200">
        <a:solidFill>
          <a:schemeClr val="tx1"/>
        </a:solidFill>
        <a:latin typeface="Tahoma" pitchFamily="34" charset="0"/>
        <a:ea typeface="新細明體" pitchFamily="18" charset="-120"/>
        <a:cs typeface="+mn-cs"/>
      </a:defRPr>
    </a:lvl7pPr>
    <a:lvl8pPr marL="3200400" algn="l" defTabSz="914400" rtl="0" eaLnBrk="1" latinLnBrk="0" hangingPunct="1">
      <a:defRPr kumimoji="1" sz="2400" kern="1200">
        <a:solidFill>
          <a:schemeClr val="tx1"/>
        </a:solidFill>
        <a:latin typeface="Tahoma" pitchFamily="34" charset="0"/>
        <a:ea typeface="新細明體" pitchFamily="18" charset="-120"/>
        <a:cs typeface="+mn-cs"/>
      </a:defRPr>
    </a:lvl8pPr>
    <a:lvl9pPr marL="3657600" algn="l" defTabSz="914400" rtl="0" eaLnBrk="1" latinLnBrk="0" hangingPunct="1">
      <a:defRPr kumimoji="1" sz="2400" kern="1200">
        <a:solidFill>
          <a:schemeClr val="tx1"/>
        </a:solidFill>
        <a:latin typeface="Tahoma" pitchFamily="34"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6600"/>
    <a:srgbClr val="009900"/>
    <a:srgbClr val="B2B2B2"/>
    <a:srgbClr val="A3A3E0"/>
    <a:srgbClr val="00E4A8"/>
    <a:srgbClr val="3366FF"/>
    <a:srgbClr val="66FF33"/>
    <a:srgbClr val="C7FFF0"/>
    <a:srgbClr val="FF66FF"/>
  </p:clrMru>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48" autoAdjust="0"/>
    <p:restoredTop sz="95076" autoAdjust="0"/>
  </p:normalViewPr>
  <p:slideViewPr>
    <p:cSldViewPr>
      <p:cViewPr>
        <p:scale>
          <a:sx n="70" d="100"/>
          <a:sy n="70" d="100"/>
        </p:scale>
        <p:origin x="-840" y="-4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2982" y="-78"/>
      </p:cViewPr>
      <p:guideLst>
        <p:guide orient="horz" pos="3110"/>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674" name="Rectangle 2"/>
          <p:cNvSpPr>
            <a:spLocks noGrp="1" noChangeArrowheads="1"/>
          </p:cNvSpPr>
          <p:nvPr>
            <p:ph type="hdr" sz="quarter"/>
          </p:nvPr>
        </p:nvSpPr>
        <p:spPr bwMode="auto">
          <a:xfrm>
            <a:off x="0" y="1"/>
            <a:ext cx="2945862" cy="493176"/>
          </a:xfrm>
          <a:prstGeom prst="rect">
            <a:avLst/>
          </a:prstGeom>
          <a:noFill/>
          <a:ln w="9525">
            <a:noFill/>
            <a:miter lim="800000"/>
            <a:headEnd/>
            <a:tailEnd/>
          </a:ln>
          <a:effectLst/>
        </p:spPr>
        <p:txBody>
          <a:bodyPr vert="horz" wrap="square" lIns="95264" tIns="47632" rIns="95264" bIns="47632" numCol="1" anchor="t" anchorCtr="0" compatLnSpc="1">
            <a:prstTxWarp prst="textNoShape">
              <a:avLst/>
            </a:prstTxWarp>
          </a:bodyPr>
          <a:lstStyle>
            <a:lvl1pPr defTabSz="952759">
              <a:defRPr sz="1300">
                <a:ea typeface="新細明體" pitchFamily="18" charset="-120"/>
              </a:defRPr>
            </a:lvl1pPr>
          </a:lstStyle>
          <a:p>
            <a:pPr>
              <a:defRPr/>
            </a:pPr>
            <a:endParaRPr lang="en-US" altLang="zh-TW"/>
          </a:p>
        </p:txBody>
      </p:sp>
      <p:sp>
        <p:nvSpPr>
          <p:cNvPr id="156675" name="Rectangle 3"/>
          <p:cNvSpPr>
            <a:spLocks noGrp="1" noChangeArrowheads="1"/>
          </p:cNvSpPr>
          <p:nvPr>
            <p:ph type="dt" sz="quarter" idx="1"/>
          </p:nvPr>
        </p:nvSpPr>
        <p:spPr bwMode="auto">
          <a:xfrm>
            <a:off x="3851814" y="1"/>
            <a:ext cx="2945862" cy="493176"/>
          </a:xfrm>
          <a:prstGeom prst="rect">
            <a:avLst/>
          </a:prstGeom>
          <a:noFill/>
          <a:ln w="9525">
            <a:noFill/>
            <a:miter lim="800000"/>
            <a:headEnd/>
            <a:tailEnd/>
          </a:ln>
          <a:effectLst/>
        </p:spPr>
        <p:txBody>
          <a:bodyPr vert="horz" wrap="square" lIns="95264" tIns="47632" rIns="95264" bIns="47632" numCol="1" anchor="t" anchorCtr="0" compatLnSpc="1">
            <a:prstTxWarp prst="textNoShape">
              <a:avLst/>
            </a:prstTxWarp>
          </a:bodyPr>
          <a:lstStyle>
            <a:lvl1pPr algn="r" defTabSz="952759">
              <a:defRPr sz="1300">
                <a:ea typeface="新細明體" pitchFamily="18" charset="-120"/>
              </a:defRPr>
            </a:lvl1pPr>
          </a:lstStyle>
          <a:p>
            <a:pPr>
              <a:defRPr/>
            </a:pPr>
            <a:endParaRPr lang="en-US" altLang="zh-TW"/>
          </a:p>
        </p:txBody>
      </p:sp>
      <p:sp>
        <p:nvSpPr>
          <p:cNvPr id="156676" name="Rectangle 4"/>
          <p:cNvSpPr>
            <a:spLocks noGrp="1" noChangeArrowheads="1"/>
          </p:cNvSpPr>
          <p:nvPr>
            <p:ph type="ftr" sz="quarter" idx="2"/>
          </p:nvPr>
        </p:nvSpPr>
        <p:spPr bwMode="auto">
          <a:xfrm>
            <a:off x="0" y="9381074"/>
            <a:ext cx="2945862" cy="493176"/>
          </a:xfrm>
          <a:prstGeom prst="rect">
            <a:avLst/>
          </a:prstGeom>
          <a:noFill/>
          <a:ln w="9525">
            <a:noFill/>
            <a:miter lim="800000"/>
            <a:headEnd/>
            <a:tailEnd/>
          </a:ln>
          <a:effectLst/>
        </p:spPr>
        <p:txBody>
          <a:bodyPr vert="horz" wrap="square" lIns="95264" tIns="47632" rIns="95264" bIns="47632" numCol="1" anchor="b" anchorCtr="0" compatLnSpc="1">
            <a:prstTxWarp prst="textNoShape">
              <a:avLst/>
            </a:prstTxWarp>
          </a:bodyPr>
          <a:lstStyle>
            <a:lvl1pPr defTabSz="952759">
              <a:defRPr sz="1300">
                <a:ea typeface="新細明體" pitchFamily="18" charset="-120"/>
              </a:defRPr>
            </a:lvl1pPr>
          </a:lstStyle>
          <a:p>
            <a:pPr>
              <a:defRPr/>
            </a:pPr>
            <a:endParaRPr lang="en-US" altLang="zh-TW"/>
          </a:p>
        </p:txBody>
      </p:sp>
      <p:sp>
        <p:nvSpPr>
          <p:cNvPr id="156677" name="Rectangle 5"/>
          <p:cNvSpPr>
            <a:spLocks noGrp="1" noChangeArrowheads="1"/>
          </p:cNvSpPr>
          <p:nvPr>
            <p:ph type="sldNum" sz="quarter" idx="3"/>
          </p:nvPr>
        </p:nvSpPr>
        <p:spPr bwMode="auto">
          <a:xfrm>
            <a:off x="3851814" y="9381074"/>
            <a:ext cx="2945862" cy="493176"/>
          </a:xfrm>
          <a:prstGeom prst="rect">
            <a:avLst/>
          </a:prstGeom>
          <a:noFill/>
          <a:ln w="9525">
            <a:noFill/>
            <a:miter lim="800000"/>
            <a:headEnd/>
            <a:tailEnd/>
          </a:ln>
          <a:effectLst/>
        </p:spPr>
        <p:txBody>
          <a:bodyPr vert="horz" wrap="square" lIns="95264" tIns="47632" rIns="95264" bIns="47632" numCol="1" anchor="b" anchorCtr="0" compatLnSpc="1">
            <a:prstTxWarp prst="textNoShape">
              <a:avLst/>
            </a:prstTxWarp>
          </a:bodyPr>
          <a:lstStyle>
            <a:lvl1pPr algn="r" defTabSz="952759">
              <a:defRPr sz="1300">
                <a:ea typeface="新細明體" pitchFamily="18" charset="-120"/>
              </a:defRPr>
            </a:lvl1pPr>
          </a:lstStyle>
          <a:p>
            <a:pPr>
              <a:defRPr/>
            </a:pPr>
            <a:fld id="{85A8A697-E538-4855-97E0-40268696B7CD}"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bwMode="auto">
          <a:xfrm>
            <a:off x="0" y="1"/>
            <a:ext cx="2945862" cy="493176"/>
          </a:xfrm>
          <a:prstGeom prst="rect">
            <a:avLst/>
          </a:prstGeom>
          <a:noFill/>
          <a:ln w="9525">
            <a:noFill/>
            <a:miter lim="800000"/>
            <a:headEnd/>
            <a:tailEnd/>
          </a:ln>
          <a:effectLst/>
        </p:spPr>
        <p:txBody>
          <a:bodyPr vert="horz" wrap="square" lIns="95264" tIns="47632" rIns="95264" bIns="47632" numCol="1" anchor="t" anchorCtr="0" compatLnSpc="1">
            <a:prstTxWarp prst="textNoShape">
              <a:avLst/>
            </a:prstTxWarp>
          </a:bodyPr>
          <a:lstStyle>
            <a:lvl1pPr defTabSz="952759">
              <a:defRPr sz="1300">
                <a:ea typeface="新細明體" pitchFamily="18" charset="-120"/>
              </a:defRPr>
            </a:lvl1pPr>
          </a:lstStyle>
          <a:p>
            <a:pPr>
              <a:defRPr/>
            </a:pPr>
            <a:endParaRPr lang="en-US" altLang="zh-TW"/>
          </a:p>
        </p:txBody>
      </p:sp>
      <p:sp>
        <p:nvSpPr>
          <p:cNvPr id="157699" name="Rectangle 3"/>
          <p:cNvSpPr>
            <a:spLocks noGrp="1" noChangeArrowheads="1"/>
          </p:cNvSpPr>
          <p:nvPr>
            <p:ph type="dt" idx="1"/>
          </p:nvPr>
        </p:nvSpPr>
        <p:spPr bwMode="auto">
          <a:xfrm>
            <a:off x="3851814" y="1"/>
            <a:ext cx="2945862" cy="493176"/>
          </a:xfrm>
          <a:prstGeom prst="rect">
            <a:avLst/>
          </a:prstGeom>
          <a:noFill/>
          <a:ln w="9525">
            <a:noFill/>
            <a:miter lim="800000"/>
            <a:headEnd/>
            <a:tailEnd/>
          </a:ln>
          <a:effectLst/>
        </p:spPr>
        <p:txBody>
          <a:bodyPr vert="horz" wrap="square" lIns="95264" tIns="47632" rIns="95264" bIns="47632" numCol="1" anchor="t" anchorCtr="0" compatLnSpc="1">
            <a:prstTxWarp prst="textNoShape">
              <a:avLst/>
            </a:prstTxWarp>
          </a:bodyPr>
          <a:lstStyle>
            <a:lvl1pPr algn="r" defTabSz="952759">
              <a:defRPr sz="1300">
                <a:ea typeface="新細明體" pitchFamily="18" charset="-120"/>
              </a:defRPr>
            </a:lvl1pPr>
          </a:lstStyle>
          <a:p>
            <a:pPr>
              <a:defRPr/>
            </a:pPr>
            <a:endParaRPr lang="en-US" altLang="zh-TW"/>
          </a:p>
        </p:txBody>
      </p:sp>
      <p:sp>
        <p:nvSpPr>
          <p:cNvPr id="48132" name="Rectangle 4"/>
          <p:cNvSpPr>
            <a:spLocks noGrp="1" noRot="1" noChangeAspect="1" noChangeArrowheads="1" noTextEdit="1"/>
          </p:cNvSpPr>
          <p:nvPr>
            <p:ph type="sldImg" idx="2"/>
          </p:nvPr>
        </p:nvSpPr>
        <p:spPr bwMode="auto">
          <a:xfrm>
            <a:off x="931863" y="741363"/>
            <a:ext cx="4933950" cy="3702050"/>
          </a:xfrm>
          <a:prstGeom prst="rect">
            <a:avLst/>
          </a:prstGeom>
          <a:noFill/>
          <a:ln w="9525">
            <a:solidFill>
              <a:srgbClr val="000000"/>
            </a:solidFill>
            <a:miter lim="800000"/>
            <a:headEnd/>
            <a:tailEnd/>
          </a:ln>
        </p:spPr>
      </p:sp>
      <p:sp>
        <p:nvSpPr>
          <p:cNvPr id="157701" name="Rectangle 5"/>
          <p:cNvSpPr>
            <a:spLocks noGrp="1" noChangeArrowheads="1"/>
          </p:cNvSpPr>
          <p:nvPr>
            <p:ph type="body" sz="quarter" idx="3"/>
          </p:nvPr>
        </p:nvSpPr>
        <p:spPr bwMode="auto">
          <a:xfrm>
            <a:off x="905952" y="4689771"/>
            <a:ext cx="4985772" cy="4443183"/>
          </a:xfrm>
          <a:prstGeom prst="rect">
            <a:avLst/>
          </a:prstGeom>
          <a:noFill/>
          <a:ln w="9525">
            <a:noFill/>
            <a:miter lim="800000"/>
            <a:headEnd/>
            <a:tailEnd/>
          </a:ln>
          <a:effectLst/>
        </p:spPr>
        <p:txBody>
          <a:bodyPr vert="horz" wrap="square" lIns="95264" tIns="47632" rIns="95264" bIns="47632"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157702" name="Rectangle 6"/>
          <p:cNvSpPr>
            <a:spLocks noGrp="1" noChangeArrowheads="1"/>
          </p:cNvSpPr>
          <p:nvPr>
            <p:ph type="ftr" sz="quarter" idx="4"/>
          </p:nvPr>
        </p:nvSpPr>
        <p:spPr bwMode="auto">
          <a:xfrm>
            <a:off x="0" y="9381074"/>
            <a:ext cx="2945862" cy="493176"/>
          </a:xfrm>
          <a:prstGeom prst="rect">
            <a:avLst/>
          </a:prstGeom>
          <a:noFill/>
          <a:ln w="9525">
            <a:noFill/>
            <a:miter lim="800000"/>
            <a:headEnd/>
            <a:tailEnd/>
          </a:ln>
          <a:effectLst/>
        </p:spPr>
        <p:txBody>
          <a:bodyPr vert="horz" wrap="square" lIns="95264" tIns="47632" rIns="95264" bIns="47632" numCol="1" anchor="b" anchorCtr="0" compatLnSpc="1">
            <a:prstTxWarp prst="textNoShape">
              <a:avLst/>
            </a:prstTxWarp>
          </a:bodyPr>
          <a:lstStyle>
            <a:lvl1pPr defTabSz="952759">
              <a:defRPr sz="1300">
                <a:ea typeface="新細明體" pitchFamily="18" charset="-120"/>
              </a:defRPr>
            </a:lvl1pPr>
          </a:lstStyle>
          <a:p>
            <a:pPr>
              <a:defRPr/>
            </a:pPr>
            <a:endParaRPr lang="en-US" altLang="zh-TW"/>
          </a:p>
        </p:txBody>
      </p:sp>
      <p:sp>
        <p:nvSpPr>
          <p:cNvPr id="157703" name="Rectangle 7"/>
          <p:cNvSpPr>
            <a:spLocks noGrp="1" noChangeArrowheads="1"/>
          </p:cNvSpPr>
          <p:nvPr>
            <p:ph type="sldNum" sz="quarter" idx="5"/>
          </p:nvPr>
        </p:nvSpPr>
        <p:spPr bwMode="auto">
          <a:xfrm>
            <a:off x="3851814" y="9381074"/>
            <a:ext cx="2945862" cy="493176"/>
          </a:xfrm>
          <a:prstGeom prst="rect">
            <a:avLst/>
          </a:prstGeom>
          <a:noFill/>
          <a:ln w="9525">
            <a:noFill/>
            <a:miter lim="800000"/>
            <a:headEnd/>
            <a:tailEnd/>
          </a:ln>
          <a:effectLst/>
        </p:spPr>
        <p:txBody>
          <a:bodyPr vert="horz" wrap="square" lIns="95264" tIns="47632" rIns="95264" bIns="47632" numCol="1" anchor="b" anchorCtr="0" compatLnSpc="1">
            <a:prstTxWarp prst="textNoShape">
              <a:avLst/>
            </a:prstTxWarp>
          </a:bodyPr>
          <a:lstStyle>
            <a:lvl1pPr algn="r" defTabSz="952759">
              <a:defRPr sz="1300">
                <a:ea typeface="新細明體" pitchFamily="18" charset="-120"/>
              </a:defRPr>
            </a:lvl1pPr>
          </a:lstStyle>
          <a:p>
            <a:pPr>
              <a:defRPr/>
            </a:pPr>
            <a:fld id="{D7597A35-5C99-4E39-8DAB-AA5A6E204E16}"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投影片圖像版面配置區 1"/>
          <p:cNvSpPr>
            <a:spLocks noGrp="1" noRot="1" noChangeAspect="1" noTextEdit="1"/>
          </p:cNvSpPr>
          <p:nvPr>
            <p:ph type="sldImg"/>
          </p:nvPr>
        </p:nvSpPr>
        <p:spPr>
          <a:xfrm>
            <a:off x="931863" y="741363"/>
            <a:ext cx="4933950" cy="3702050"/>
          </a:xfrm>
          <a:ln/>
        </p:spPr>
      </p:sp>
      <p:sp>
        <p:nvSpPr>
          <p:cNvPr id="49155" name="備忘稿版面配置區 2"/>
          <p:cNvSpPr>
            <a:spLocks noGrp="1"/>
          </p:cNvSpPr>
          <p:nvPr>
            <p:ph type="body" idx="1"/>
          </p:nvPr>
        </p:nvSpPr>
        <p:spPr>
          <a:noFill/>
          <a:ln/>
        </p:spPr>
        <p:txBody>
          <a:bodyPr/>
          <a:lstStyle/>
          <a:p>
            <a:endParaRPr lang="zh-TW" altLang="en-US" dirty="0" smtClean="0"/>
          </a:p>
        </p:txBody>
      </p:sp>
      <p:sp>
        <p:nvSpPr>
          <p:cNvPr id="49156" name="投影片編號版面配置區 3"/>
          <p:cNvSpPr>
            <a:spLocks noGrp="1"/>
          </p:cNvSpPr>
          <p:nvPr>
            <p:ph type="sldNum" sz="quarter" idx="5"/>
          </p:nvPr>
        </p:nvSpPr>
        <p:spPr>
          <a:noFill/>
        </p:spPr>
        <p:txBody>
          <a:bodyPr/>
          <a:lstStyle/>
          <a:p>
            <a:fld id="{EAABDA5C-C353-4392-B85B-85ED95CEB2A1}" type="slidenum">
              <a:rPr lang="zh-TW" altLang="en-US" smtClean="0"/>
              <a:pPr/>
              <a:t>1</a:t>
            </a:fld>
            <a:endParaRPr lang="en-US" altLang="zh-TW"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pPr>
              <a:defRPr/>
            </a:pPr>
            <a:fld id="{D7597A35-5C99-4E39-8DAB-AA5A6E204E16}" type="slidenum">
              <a:rPr lang="zh-TW" altLang="en-US" smtClean="0"/>
              <a:pPr>
                <a:defRPr/>
              </a:pPr>
              <a:t>10</a:t>
            </a:fld>
            <a:endParaRPr lang="en-US" altLang="zh-TW"/>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pPr>
              <a:defRPr/>
            </a:pPr>
            <a:fld id="{D7597A35-5C99-4E39-8DAB-AA5A6E204E16}" type="slidenum">
              <a:rPr lang="zh-TW" altLang="en-US" smtClean="0"/>
              <a:pPr>
                <a:defRPr/>
              </a:pPr>
              <a:t>11</a:t>
            </a:fld>
            <a:endParaRPr lang="en-US" altLang="zh-TW"/>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D7597A35-5C99-4E39-8DAB-AA5A6E204E16}" type="slidenum">
              <a:rPr lang="zh-TW" altLang="en-US" smtClean="0"/>
              <a:pPr>
                <a:defRPr/>
              </a:pPr>
              <a:t>12</a:t>
            </a:fld>
            <a:endParaRPr lang="en-US" altLang="zh-TW"/>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D7597A35-5C99-4E39-8DAB-AA5A6E204E16}" type="slidenum">
              <a:rPr lang="zh-TW" altLang="en-US" smtClean="0"/>
              <a:pPr>
                <a:defRPr/>
              </a:pPr>
              <a:t>13</a:t>
            </a:fld>
            <a:endParaRPr lang="en-US" altLang="zh-TW"/>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pPr>
              <a:defRPr/>
            </a:pPr>
            <a:fld id="{D7597A35-5C99-4E39-8DAB-AA5A6E204E16}" type="slidenum">
              <a:rPr lang="zh-TW" altLang="en-US" smtClean="0"/>
              <a:pPr>
                <a:defRPr/>
              </a:pPr>
              <a:t>14</a:t>
            </a:fld>
            <a:endParaRPr lang="en-US" altLang="zh-TW"/>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pPr>
              <a:defRPr/>
            </a:pPr>
            <a:fld id="{D7597A35-5C99-4E39-8DAB-AA5A6E204E16}" type="slidenum">
              <a:rPr lang="zh-TW" altLang="en-US" smtClean="0"/>
              <a:pPr>
                <a:defRPr/>
              </a:pPr>
              <a:t>15</a:t>
            </a:fld>
            <a:endParaRPr lang="en-US" altLang="zh-TW"/>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pPr>
              <a:defRPr/>
            </a:pPr>
            <a:fld id="{D7597A35-5C99-4E39-8DAB-AA5A6E204E16}" type="slidenum">
              <a:rPr lang="zh-TW" altLang="en-US" smtClean="0"/>
              <a:pPr>
                <a:defRPr/>
              </a:pPr>
              <a:t>16</a:t>
            </a:fld>
            <a:endParaRPr lang="en-US" altLang="zh-TW"/>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pPr>
              <a:defRPr/>
            </a:pPr>
            <a:fld id="{D7597A35-5C99-4E39-8DAB-AA5A6E204E16}" type="slidenum">
              <a:rPr lang="zh-TW" altLang="en-US" smtClean="0"/>
              <a:pPr>
                <a:defRPr/>
              </a:pPr>
              <a:t>17</a:t>
            </a:fld>
            <a:endParaRPr lang="en-US" altLang="zh-TW"/>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pPr>
              <a:defRPr/>
            </a:pPr>
            <a:fld id="{D7597A35-5C99-4E39-8DAB-AA5A6E204E16}" type="slidenum">
              <a:rPr lang="zh-TW" altLang="en-US" smtClean="0"/>
              <a:pPr>
                <a:defRPr/>
              </a:pPr>
              <a:t>18</a:t>
            </a:fld>
            <a:endParaRPr lang="en-US" altLang="zh-TW"/>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pPr>
              <a:defRPr/>
            </a:pPr>
            <a:fld id="{D7597A35-5C99-4E39-8DAB-AA5A6E204E16}" type="slidenum">
              <a:rPr lang="zh-TW" altLang="en-US" smtClean="0"/>
              <a:pPr>
                <a:defRPr/>
              </a:pPr>
              <a:t>19</a:t>
            </a:fld>
            <a:endParaRPr lang="en-US" altLang="zh-TW"/>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pPr>
              <a:defRPr/>
            </a:pPr>
            <a:fld id="{D7597A35-5C99-4E39-8DAB-AA5A6E204E16}" type="slidenum">
              <a:rPr lang="zh-TW" altLang="en-US" smtClean="0"/>
              <a:pPr>
                <a:defRPr/>
              </a:pPr>
              <a:t>2</a:t>
            </a:fld>
            <a:endParaRPr lang="en-US" altLang="zh-TW"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pPr>
              <a:defRPr/>
            </a:pPr>
            <a:fld id="{D7597A35-5C99-4E39-8DAB-AA5A6E204E16}" type="slidenum">
              <a:rPr lang="zh-TW" altLang="en-US" smtClean="0"/>
              <a:pPr>
                <a:defRPr/>
              </a:pPr>
              <a:t>20</a:t>
            </a:fld>
            <a:endParaRPr lang="en-US" altLang="zh-TW"/>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pPr>
              <a:defRPr/>
            </a:pPr>
            <a:fld id="{D7597A35-5C99-4E39-8DAB-AA5A6E204E16}" type="slidenum">
              <a:rPr lang="zh-TW" altLang="en-US" smtClean="0"/>
              <a:pPr>
                <a:defRPr/>
              </a:pPr>
              <a:t>21</a:t>
            </a:fld>
            <a:endParaRPr lang="en-US" altLang="zh-TW"/>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D7597A35-5C99-4E39-8DAB-AA5A6E204E16}" type="slidenum">
              <a:rPr lang="zh-TW" altLang="en-US" smtClean="0"/>
              <a:pPr>
                <a:defRPr/>
              </a:pPr>
              <a:t>22</a:t>
            </a:fld>
            <a:endParaRPr lang="en-US" altLang="zh-TW"/>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D7597A35-5C99-4E39-8DAB-AA5A6E204E16}" type="slidenum">
              <a:rPr lang="zh-TW" altLang="en-US" smtClean="0"/>
              <a:pPr>
                <a:defRPr/>
              </a:pPr>
              <a:t>23</a:t>
            </a:fld>
            <a:endParaRPr lang="en-US" altLang="zh-TW"/>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D7597A35-5C99-4E39-8DAB-AA5A6E204E16}" type="slidenum">
              <a:rPr lang="zh-TW" altLang="en-US" smtClean="0"/>
              <a:pPr>
                <a:defRPr/>
              </a:pPr>
              <a:t>24</a:t>
            </a:fld>
            <a:endParaRPr lang="en-US" altLang="zh-TW"/>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pPr>
              <a:defRPr/>
            </a:pPr>
            <a:fld id="{D7597A35-5C99-4E39-8DAB-AA5A6E204E16}" type="slidenum">
              <a:rPr lang="zh-TW" altLang="en-US" smtClean="0"/>
              <a:pPr>
                <a:defRPr/>
              </a:pPr>
              <a:t>25</a:t>
            </a:fld>
            <a:endParaRPr lang="en-US" altLang="zh-TW"/>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pPr>
              <a:defRPr/>
            </a:pPr>
            <a:fld id="{D7597A35-5C99-4E39-8DAB-AA5A6E204E16}" type="slidenum">
              <a:rPr lang="zh-TW" altLang="en-US" smtClean="0"/>
              <a:pPr>
                <a:defRPr/>
              </a:pPr>
              <a:t>26</a:t>
            </a:fld>
            <a:endParaRPr lang="en-US" altLang="zh-TW"/>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D7597A35-5C99-4E39-8DAB-AA5A6E204E16}" type="slidenum">
              <a:rPr lang="zh-TW" altLang="en-US" smtClean="0"/>
              <a:pPr>
                <a:defRPr/>
              </a:pPr>
              <a:t>27</a:t>
            </a:fld>
            <a:endParaRPr lang="en-US" altLang="zh-TW"/>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pPr>
              <a:defRPr/>
            </a:pPr>
            <a:fld id="{D7597A35-5C99-4E39-8DAB-AA5A6E204E16}" type="slidenum">
              <a:rPr lang="zh-TW" altLang="en-US" smtClean="0"/>
              <a:pPr>
                <a:defRPr/>
              </a:pPr>
              <a:t>28</a:t>
            </a:fld>
            <a:endParaRPr lang="en-US" altLang="zh-TW"/>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pPr>
              <a:defRPr/>
            </a:pPr>
            <a:fld id="{D7597A35-5C99-4E39-8DAB-AA5A6E204E16}" type="slidenum">
              <a:rPr lang="zh-TW" altLang="en-US" smtClean="0"/>
              <a:pPr>
                <a:defRPr/>
              </a:pPr>
              <a:t>29</a:t>
            </a:fld>
            <a:endParaRPr lang="en-US" altLang="zh-TW"/>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pPr>
              <a:defRPr/>
            </a:pPr>
            <a:fld id="{D7597A35-5C99-4E39-8DAB-AA5A6E204E16}" type="slidenum">
              <a:rPr lang="zh-TW" altLang="en-US" smtClean="0"/>
              <a:pPr>
                <a:defRPr/>
              </a:pPr>
              <a:t>3</a:t>
            </a:fld>
            <a:endParaRPr lang="en-US" altLang="zh-TW"/>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pPr>
              <a:defRPr/>
            </a:pPr>
            <a:fld id="{D7597A35-5C99-4E39-8DAB-AA5A6E204E16}" type="slidenum">
              <a:rPr lang="zh-TW" altLang="en-US" smtClean="0"/>
              <a:pPr>
                <a:defRPr/>
              </a:pPr>
              <a:t>30</a:t>
            </a:fld>
            <a:endParaRPr lang="en-US" altLang="zh-TW"/>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pPr>
              <a:defRPr/>
            </a:pPr>
            <a:fld id="{D7597A35-5C99-4E39-8DAB-AA5A6E204E16}" type="slidenum">
              <a:rPr lang="zh-TW" altLang="en-US" smtClean="0"/>
              <a:pPr>
                <a:defRPr/>
              </a:pPr>
              <a:t>31</a:t>
            </a:fld>
            <a:endParaRPr lang="en-US" altLang="zh-TW"/>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pPr>
              <a:defRPr/>
            </a:pPr>
            <a:fld id="{D7597A35-5C99-4E39-8DAB-AA5A6E204E16}" type="slidenum">
              <a:rPr lang="zh-TW" altLang="en-US" smtClean="0"/>
              <a:pPr>
                <a:defRPr/>
              </a:pPr>
              <a:t>32</a:t>
            </a:fld>
            <a:endParaRPr lang="en-US" altLang="zh-TW"/>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pPr>
              <a:defRPr/>
            </a:pPr>
            <a:fld id="{D7597A35-5C99-4E39-8DAB-AA5A6E204E16}" type="slidenum">
              <a:rPr lang="zh-TW" altLang="en-US" smtClean="0"/>
              <a:pPr>
                <a:defRPr/>
              </a:pPr>
              <a:t>33</a:t>
            </a:fld>
            <a:endParaRPr lang="en-US" altLang="zh-TW"/>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pPr>
              <a:defRPr/>
            </a:pPr>
            <a:fld id="{D7597A35-5C99-4E39-8DAB-AA5A6E204E16}" type="slidenum">
              <a:rPr lang="zh-TW" altLang="en-US" smtClean="0"/>
              <a:pPr>
                <a:defRPr/>
              </a:pPr>
              <a:t>34</a:t>
            </a:fld>
            <a:endParaRPr lang="en-US" altLang="zh-TW"/>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pPr>
              <a:defRPr/>
            </a:pPr>
            <a:fld id="{D7597A35-5C99-4E39-8DAB-AA5A6E204E16}" type="slidenum">
              <a:rPr lang="zh-TW" altLang="en-US" smtClean="0"/>
              <a:pPr>
                <a:defRPr/>
              </a:pPr>
              <a:t>35</a:t>
            </a:fld>
            <a:endParaRPr lang="en-US" altLang="zh-TW"/>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pPr>
              <a:defRPr/>
            </a:pPr>
            <a:fld id="{D7597A35-5C99-4E39-8DAB-AA5A6E204E16}" type="slidenum">
              <a:rPr lang="zh-TW" altLang="en-US" smtClean="0"/>
              <a:pPr>
                <a:defRPr/>
              </a:pPr>
              <a:t>4</a:t>
            </a:fld>
            <a:endParaRPr lang="en-US" altLang="zh-TW"/>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pPr>
              <a:defRPr/>
            </a:pPr>
            <a:fld id="{D7597A35-5C99-4E39-8DAB-AA5A6E204E16}" type="slidenum">
              <a:rPr lang="zh-TW" altLang="en-US" smtClean="0"/>
              <a:pPr>
                <a:defRPr/>
              </a:pPr>
              <a:t>5</a:t>
            </a:fld>
            <a:endParaRPr lang="en-US" altLang="zh-TW"/>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pPr>
              <a:defRPr/>
            </a:pPr>
            <a:fld id="{D7597A35-5C99-4E39-8DAB-AA5A6E204E16}" type="slidenum">
              <a:rPr lang="zh-TW" altLang="en-US" smtClean="0"/>
              <a:pPr>
                <a:defRPr/>
              </a:pPr>
              <a:t>6</a:t>
            </a:fld>
            <a:endParaRPr lang="en-US" altLang="zh-TW"/>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511678CA-33A9-4F98-9A4B-A6781411F74D}" type="slidenum">
              <a:rPr lang="zh-TW" altLang="en-US" smtClean="0">
                <a:latin typeface="Arial" charset="0"/>
              </a:rPr>
              <a:pPr/>
              <a:t>7</a:t>
            </a:fld>
            <a:endParaRPr lang="en-US" altLang="zh-TW" smtClean="0">
              <a:latin typeface="Arial" charset="0"/>
            </a:endParaRPr>
          </a:p>
        </p:txBody>
      </p:sp>
      <p:sp>
        <p:nvSpPr>
          <p:cNvPr id="52227" name="Rectangle 2"/>
          <p:cNvSpPr>
            <a:spLocks noGrp="1" noRot="1" noChangeAspect="1" noChangeArrowheads="1" noTextEdit="1"/>
          </p:cNvSpPr>
          <p:nvPr>
            <p:ph type="sldImg"/>
          </p:nvPr>
        </p:nvSpPr>
        <p:spPr>
          <a:xfrm>
            <a:off x="931863" y="741363"/>
            <a:ext cx="4933950" cy="3702050"/>
          </a:xfrm>
          <a:ln/>
        </p:spPr>
      </p:sp>
      <p:sp>
        <p:nvSpPr>
          <p:cNvPr id="52228" name="Rectangle 3"/>
          <p:cNvSpPr>
            <a:spLocks noGrp="1" noChangeArrowheads="1"/>
          </p:cNvSpPr>
          <p:nvPr>
            <p:ph type="body" idx="1"/>
          </p:nvPr>
        </p:nvSpPr>
        <p:spPr>
          <a:noFill/>
          <a:ln/>
        </p:spPr>
        <p:txBody>
          <a:bodyPr/>
          <a:lstStyle/>
          <a:p>
            <a:r>
              <a:rPr lang="en-US" altLang="zh-TW" smtClean="0"/>
              <a:t>Biochip synthesis is divided into the placement and routing stages, where droplet routing is to transport droplets among different assay operations.</a:t>
            </a:r>
          </a:p>
          <a:p>
            <a:r>
              <a:rPr lang="en-US" altLang="zh-TW" smtClean="0"/>
              <a:t>Therefore, droplet routing is a critical problem for biochip design automation.</a:t>
            </a:r>
          </a:p>
          <a:p>
            <a:r>
              <a:rPr lang="en-US" altLang="zh-TW" smtClean="0"/>
              <a:t>There are at least three differences between droplet routing and traditional VLSI routing.</a:t>
            </a:r>
          </a:p>
          <a:p>
            <a:r>
              <a:rPr lang="en-US" altLang="zh-TW" smtClean="0"/>
              <a:t>The first one is that cells can be temporally shared by multiple droplets at different time steps; that is, we do not have physical wires on a biochip.</a:t>
            </a:r>
          </a:p>
          <a:p>
            <a:r>
              <a:rPr lang="en-US" altLang="zh-TW" smtClean="0"/>
              <a:t>The second one is that we need to perform droplet routing and scheduling, where scheduling is to determine the locations of droplets at each time step.</a:t>
            </a:r>
          </a:p>
          <a:p>
            <a:r>
              <a:rPr lang="en-US" altLang="zh-TW" smtClean="0"/>
              <a:t>The third one is that we have unique fluidic properties for the correctness of droplet movement.</a:t>
            </a:r>
          </a:p>
          <a:p>
            <a:r>
              <a:rPr lang="en-US" altLang="zh-TW" smtClean="0"/>
              <a:t>Therefore, we need an efficient and effective algorithm to perform droplet routing and scheduling at the same time.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26071E5E-C50D-4943-AB4C-DBC9BFA46C88}" type="slidenum">
              <a:rPr lang="zh-TW" altLang="en-US" smtClean="0">
                <a:latin typeface="Arial" charset="0"/>
              </a:rPr>
              <a:pPr/>
              <a:t>8</a:t>
            </a:fld>
            <a:endParaRPr lang="en-US" altLang="zh-TW" dirty="0" smtClean="0">
              <a:latin typeface="Arial" charset="0"/>
            </a:endParaRPr>
          </a:p>
        </p:txBody>
      </p:sp>
      <p:sp>
        <p:nvSpPr>
          <p:cNvPr id="53251" name="Rectangle 2"/>
          <p:cNvSpPr>
            <a:spLocks noGrp="1" noRot="1" noChangeAspect="1" noChangeArrowheads="1" noTextEdit="1"/>
          </p:cNvSpPr>
          <p:nvPr>
            <p:ph type="sldImg"/>
          </p:nvPr>
        </p:nvSpPr>
        <p:spPr>
          <a:xfrm>
            <a:off x="931863" y="741363"/>
            <a:ext cx="4933950" cy="3702050"/>
          </a:xfrm>
          <a:ln/>
        </p:spPr>
      </p:sp>
      <p:sp>
        <p:nvSpPr>
          <p:cNvPr id="53252" name="Rectangle 3"/>
          <p:cNvSpPr>
            <a:spLocks noGrp="1" noChangeArrowheads="1"/>
          </p:cNvSpPr>
          <p:nvPr>
            <p:ph type="body" idx="1"/>
          </p:nvPr>
        </p:nvSpPr>
        <p:spPr>
          <a:noFill/>
          <a:ln/>
        </p:spPr>
        <p:txBody>
          <a:bodyPr/>
          <a:lstStyle/>
          <a:p>
            <a:r>
              <a:rPr lang="en-US" altLang="zh-TW" dirty="0" smtClean="0"/>
              <a:t>In the literature, there are three methods to handle the droplet routing problem.</a:t>
            </a:r>
          </a:p>
          <a:p>
            <a:r>
              <a:rPr lang="en-US" altLang="zh-TW" dirty="0" smtClean="0"/>
              <a:t>The first one is the prioritized A*-search algorithm that is proposed in TCAD 2006.</a:t>
            </a:r>
          </a:p>
          <a:p>
            <a:r>
              <a:rPr lang="en-US" altLang="zh-TW" dirty="0" smtClean="0"/>
              <a:t>They use A*-search algorithm to route each droplet based on its priority.</a:t>
            </a:r>
          </a:p>
          <a:p>
            <a:r>
              <a:rPr lang="en-US" altLang="zh-TW" dirty="0" smtClean="0"/>
              <a:t>However, high priority droplets may block low priority droplets, therefore, their algorithm may not find a feasible solution.</a:t>
            </a:r>
          </a:p>
          <a:p>
            <a:r>
              <a:rPr lang="en-US" altLang="zh-TW" dirty="0" smtClean="0"/>
              <a:t>The second one is the open shortest path first algorithm that is also proposed in TCAD 2006.</a:t>
            </a:r>
          </a:p>
          <a:p>
            <a:r>
              <a:rPr lang="en-US" altLang="zh-TW" dirty="0" smtClean="0"/>
              <a:t>They defined layout patterns of a biochip, where each layout pattern has its own routing table.</a:t>
            </a:r>
          </a:p>
          <a:p>
            <a:r>
              <a:rPr lang="en-US" altLang="zh-TW" dirty="0" smtClean="0"/>
              <a:t>However, their algorithm does not consider one important property of a biochip; that is, the dynamical reconfiguration.</a:t>
            </a:r>
          </a:p>
          <a:p>
            <a:r>
              <a:rPr lang="en-US" altLang="zh-TW" dirty="0" smtClean="0"/>
              <a:t>The third one is the two-stage routing algorithm proposed in DATE 2006.</a:t>
            </a:r>
          </a:p>
          <a:p>
            <a:r>
              <a:rPr lang="en-US" altLang="zh-TW" dirty="0" smtClean="0"/>
              <a:t>Their algorithm consists of alternative routing path generation stage and droplet scheduling stage.</a:t>
            </a:r>
          </a:p>
          <a:p>
            <a:r>
              <a:rPr lang="en-US" altLang="zh-TW" dirty="0" smtClean="0"/>
              <a:t>However, they do not consider the interaction between droplet routing and scheduling, therefore, their algorithm may not find a good solution.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pPr>
              <a:defRPr/>
            </a:pPr>
            <a:fld id="{D7597A35-5C99-4E39-8DAB-AA5A6E204E16}" type="slidenum">
              <a:rPr lang="zh-TW" altLang="en-US" smtClean="0"/>
              <a:pPr>
                <a:defRPr/>
              </a:pPr>
              <a:t>9</a:t>
            </a:fld>
            <a:endParaRPr lang="en-US" altLang="zh-TW"/>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4"/>
          <p:cNvSpPr>
            <a:spLocks noChangeArrowheads="1"/>
          </p:cNvSpPr>
          <p:nvPr userDrawn="1"/>
        </p:nvSpPr>
        <p:spPr bwMode="gray">
          <a:xfrm>
            <a:off x="457200" y="3143250"/>
            <a:ext cx="8226425" cy="28575"/>
          </a:xfrm>
          <a:prstGeom prst="rect">
            <a:avLst/>
          </a:prstGeom>
          <a:gradFill rotWithShape="0">
            <a:gsLst>
              <a:gs pos="0">
                <a:schemeClr val="tx1"/>
              </a:gs>
              <a:gs pos="50000">
                <a:srgbClr val="C0C0C0"/>
              </a:gs>
              <a:gs pos="100000">
                <a:schemeClr val="tx1"/>
              </a:gs>
            </a:gsLst>
            <a:lin ang="0" scaled="1"/>
          </a:gradFill>
          <a:ln w="9525">
            <a:noFill/>
            <a:miter lim="800000"/>
            <a:headEnd/>
            <a:tailEnd/>
          </a:ln>
          <a:effectLst/>
        </p:spPr>
        <p:txBody>
          <a:bodyPr wrap="none" anchor="ctr"/>
          <a:lstStyle/>
          <a:p>
            <a:pPr algn="ctr">
              <a:defRPr/>
            </a:pPr>
            <a:endParaRPr lang="zh-TW" altLang="en-US"/>
          </a:p>
        </p:txBody>
      </p:sp>
      <p:sp>
        <p:nvSpPr>
          <p:cNvPr id="5" name="Line 5"/>
          <p:cNvSpPr>
            <a:spLocks noChangeShapeType="1"/>
          </p:cNvSpPr>
          <p:nvPr userDrawn="1"/>
        </p:nvSpPr>
        <p:spPr bwMode="auto">
          <a:xfrm>
            <a:off x="304800" y="6553200"/>
            <a:ext cx="5715000" cy="0"/>
          </a:xfrm>
          <a:prstGeom prst="line">
            <a:avLst/>
          </a:prstGeom>
          <a:noFill/>
          <a:ln w="6350">
            <a:solidFill>
              <a:schemeClr val="tx1"/>
            </a:solidFill>
            <a:round/>
            <a:headEnd/>
            <a:tailEnd/>
          </a:ln>
          <a:effectLst/>
        </p:spPr>
        <p:txBody>
          <a:bodyPr/>
          <a:lstStyle/>
          <a:p>
            <a:pPr>
              <a:defRPr/>
            </a:pPr>
            <a:endParaRPr lang="zh-TW" altLang="en-US"/>
          </a:p>
        </p:txBody>
      </p:sp>
      <p:pic>
        <p:nvPicPr>
          <p:cNvPr id="6" name="Picture 7" descr="ncku1"/>
          <p:cNvPicPr>
            <a:picLocks noChangeAspect="1" noChangeArrowheads="1"/>
          </p:cNvPicPr>
          <p:nvPr userDrawn="1"/>
        </p:nvPicPr>
        <p:blipFill>
          <a:blip r:embed="rId2" cstate="print"/>
          <a:srcRect/>
          <a:stretch>
            <a:fillRect/>
          </a:stretch>
        </p:blipFill>
        <p:spPr bwMode="auto">
          <a:xfrm>
            <a:off x="8243888" y="5989638"/>
            <a:ext cx="900112" cy="868362"/>
          </a:xfrm>
          <a:prstGeom prst="rect">
            <a:avLst/>
          </a:prstGeom>
          <a:noFill/>
          <a:ln w="9525">
            <a:noFill/>
            <a:miter lim="800000"/>
            <a:headEnd/>
            <a:tailEnd/>
          </a:ln>
        </p:spPr>
      </p:pic>
      <p:sp>
        <p:nvSpPr>
          <p:cNvPr id="7" name="文字方塊 6"/>
          <p:cNvSpPr txBox="1"/>
          <p:nvPr userDrawn="1"/>
        </p:nvSpPr>
        <p:spPr>
          <a:xfrm>
            <a:off x="6072188" y="6357938"/>
            <a:ext cx="2000250" cy="338137"/>
          </a:xfrm>
          <a:prstGeom prst="rect">
            <a:avLst/>
          </a:prstGeom>
          <a:noFill/>
        </p:spPr>
        <p:txBody>
          <a:bodyPr>
            <a:spAutoFit/>
          </a:bodyPr>
          <a:lstStyle/>
          <a:p>
            <a:pPr>
              <a:defRPr/>
            </a:pPr>
            <a:r>
              <a:rPr lang="en-US" altLang="zh-TW" sz="1600" dirty="0">
                <a:latin typeface="Calibri" pitchFamily="34" charset="0"/>
              </a:rPr>
              <a:t>NCKU CSIE EDALAB</a:t>
            </a:r>
            <a:endParaRPr lang="zh-TW" altLang="en-US" sz="1600" dirty="0">
              <a:latin typeface="Calibri" pitchFamily="34" charset="0"/>
            </a:endParaRPr>
          </a:p>
        </p:txBody>
      </p:sp>
      <p:sp>
        <p:nvSpPr>
          <p:cNvPr id="280578" name="Rectangle 2"/>
          <p:cNvSpPr>
            <a:spLocks noGrp="1" noChangeArrowheads="1"/>
          </p:cNvSpPr>
          <p:nvPr>
            <p:ph type="ctrTitle"/>
          </p:nvPr>
        </p:nvSpPr>
        <p:spPr>
          <a:xfrm>
            <a:off x="685800" y="762000"/>
            <a:ext cx="7772400" cy="1143000"/>
          </a:xfrm>
        </p:spPr>
        <p:txBody>
          <a:bodyPr/>
          <a:lstStyle>
            <a:lvl1pPr>
              <a:defRPr/>
            </a:lvl1pPr>
          </a:lstStyle>
          <a:p>
            <a:r>
              <a:rPr lang="zh-TW" altLang="en-US"/>
              <a:t>按一下以編輯母片標題樣式</a:t>
            </a:r>
          </a:p>
        </p:txBody>
      </p:sp>
      <p:sp>
        <p:nvSpPr>
          <p:cNvPr id="280579" name="Rectangle 3"/>
          <p:cNvSpPr>
            <a:spLocks noGrp="1" noChangeArrowheads="1"/>
          </p:cNvSpPr>
          <p:nvPr>
            <p:ph type="subTitle" idx="1"/>
          </p:nvPr>
        </p:nvSpPr>
        <p:spPr>
          <a:xfrm>
            <a:off x="1295400" y="3124200"/>
            <a:ext cx="6400800" cy="1752600"/>
          </a:xfrm>
        </p:spPr>
        <p:txBody>
          <a:bodyPr/>
          <a:lstStyle>
            <a:lvl1pPr marL="0" indent="0" algn="ctr">
              <a:buFont typeface="標楷體" pitchFamily="65" charset="-120"/>
              <a:buNone/>
              <a:defRPr/>
            </a:lvl1pPr>
          </a:lstStyle>
          <a:p>
            <a:r>
              <a:rPr lang="zh-TW" altLang="en-US"/>
              <a:t>按一下以編輯母片副標題樣式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5"/>
          <p:cNvSpPr>
            <a:spLocks noGrp="1" noChangeArrowheads="1"/>
          </p:cNvSpPr>
          <p:nvPr>
            <p:ph type="dt" sz="half" idx="10"/>
          </p:nvPr>
        </p:nvSpPr>
        <p:spPr>
          <a:xfrm>
            <a:off x="482600" y="6324600"/>
            <a:ext cx="1905000" cy="457200"/>
          </a:xfrm>
          <a:prstGeom prst="rect">
            <a:avLst/>
          </a:prstGeom>
        </p:spPr>
        <p:txBody>
          <a:bodyPr/>
          <a:lstStyle>
            <a:lvl1pPr>
              <a:defRPr>
                <a:ea typeface="新細明體" charset="-120"/>
              </a:defRPr>
            </a:lvl1pPr>
          </a:lstStyle>
          <a:p>
            <a:pPr>
              <a:defRPr/>
            </a:pPr>
            <a:r>
              <a:rPr lang="en-US" altLang="zh-TW"/>
              <a:t>Unit </a:t>
            </a:r>
            <a:r>
              <a:rPr lang="en-US" altLang="zh-TW" dirty="0"/>
              <a:t>3</a:t>
            </a:r>
          </a:p>
        </p:txBody>
      </p:sp>
      <p:sp>
        <p:nvSpPr>
          <p:cNvPr id="5" name="Rectangle 7"/>
          <p:cNvSpPr>
            <a:spLocks noGrp="1" noChangeArrowheads="1"/>
          </p:cNvSpPr>
          <p:nvPr>
            <p:ph type="sldNum" sz="quarter" idx="11"/>
          </p:nvPr>
        </p:nvSpPr>
        <p:spPr/>
        <p:txBody>
          <a:bodyPr/>
          <a:lstStyle>
            <a:lvl1pPr>
              <a:defRPr/>
            </a:lvl1pPr>
          </a:lstStyle>
          <a:p>
            <a:pPr>
              <a:defRPr/>
            </a:pPr>
            <a:fld id="{9ED65CED-EC3F-4F13-BCE7-A95402A7D3EA}" type="slidenum">
              <a:rPr lang="zh-TW" altLang="en-US"/>
              <a:pPr>
                <a:defRPr/>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91300" y="0"/>
            <a:ext cx="2019300" cy="60960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533400" y="0"/>
            <a:ext cx="5905500" cy="60960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5"/>
          <p:cNvSpPr>
            <a:spLocks noGrp="1" noChangeArrowheads="1"/>
          </p:cNvSpPr>
          <p:nvPr>
            <p:ph type="dt" sz="half" idx="10"/>
          </p:nvPr>
        </p:nvSpPr>
        <p:spPr>
          <a:xfrm>
            <a:off x="482600" y="6324600"/>
            <a:ext cx="1905000" cy="457200"/>
          </a:xfrm>
          <a:prstGeom prst="rect">
            <a:avLst/>
          </a:prstGeom>
        </p:spPr>
        <p:txBody>
          <a:bodyPr/>
          <a:lstStyle>
            <a:lvl1pPr>
              <a:defRPr>
                <a:ea typeface="新細明體" charset="-120"/>
              </a:defRPr>
            </a:lvl1pPr>
          </a:lstStyle>
          <a:p>
            <a:pPr>
              <a:defRPr/>
            </a:pPr>
            <a:r>
              <a:rPr lang="en-US" altLang="zh-TW"/>
              <a:t>Unit </a:t>
            </a:r>
            <a:r>
              <a:rPr lang="en-US" altLang="zh-TW" dirty="0"/>
              <a:t>3</a:t>
            </a:r>
          </a:p>
        </p:txBody>
      </p:sp>
      <p:sp>
        <p:nvSpPr>
          <p:cNvPr id="5" name="Rectangle 7"/>
          <p:cNvSpPr>
            <a:spLocks noGrp="1" noChangeArrowheads="1"/>
          </p:cNvSpPr>
          <p:nvPr>
            <p:ph type="sldNum" sz="quarter" idx="11"/>
          </p:nvPr>
        </p:nvSpPr>
        <p:spPr/>
        <p:txBody>
          <a:bodyPr/>
          <a:lstStyle>
            <a:lvl1pPr>
              <a:defRPr/>
            </a:lvl1pPr>
          </a:lstStyle>
          <a:p>
            <a:pPr>
              <a:defRPr/>
            </a:pPr>
            <a:fld id="{66DD9949-C92A-4FA2-A97D-6CA730137343}" type="slidenum">
              <a:rPr lang="zh-TW" altLang="en-US"/>
              <a:pPr>
                <a:defRPr/>
              </a:pPr>
              <a:t>‹#›</a:t>
            </a:fld>
            <a:endParaRPr lang="en-US" altLang="zh-TW"/>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685800" y="0"/>
            <a:ext cx="7773988" cy="838200"/>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533400" y="1143000"/>
            <a:ext cx="3962400" cy="49530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143000"/>
            <a:ext cx="3962400" cy="49530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5"/>
          <p:cNvSpPr>
            <a:spLocks noGrp="1" noChangeArrowheads="1"/>
          </p:cNvSpPr>
          <p:nvPr>
            <p:ph type="dt" sz="half" idx="10"/>
          </p:nvPr>
        </p:nvSpPr>
        <p:spPr>
          <a:xfrm>
            <a:off x="482600" y="6324600"/>
            <a:ext cx="1905000" cy="457200"/>
          </a:xfrm>
          <a:prstGeom prst="rect">
            <a:avLst/>
          </a:prstGeom>
        </p:spPr>
        <p:txBody>
          <a:bodyPr/>
          <a:lstStyle>
            <a:lvl1pPr>
              <a:defRPr>
                <a:ea typeface="新細明體" charset="-120"/>
              </a:defRPr>
            </a:lvl1pPr>
          </a:lstStyle>
          <a:p>
            <a:pPr>
              <a:defRPr/>
            </a:pPr>
            <a:r>
              <a:rPr lang="en-US" altLang="zh-TW"/>
              <a:t>Unit </a:t>
            </a:r>
            <a:r>
              <a:rPr lang="en-US" altLang="zh-TW" dirty="0"/>
              <a:t>3</a:t>
            </a:r>
          </a:p>
        </p:txBody>
      </p:sp>
      <p:sp>
        <p:nvSpPr>
          <p:cNvPr id="6" name="Rectangle 7"/>
          <p:cNvSpPr>
            <a:spLocks noGrp="1" noChangeArrowheads="1"/>
          </p:cNvSpPr>
          <p:nvPr>
            <p:ph type="sldNum" sz="quarter" idx="11"/>
          </p:nvPr>
        </p:nvSpPr>
        <p:spPr/>
        <p:txBody>
          <a:bodyPr/>
          <a:lstStyle>
            <a:lvl1pPr>
              <a:defRPr/>
            </a:lvl1pPr>
          </a:lstStyle>
          <a:p>
            <a:pPr>
              <a:defRPr/>
            </a:pPr>
            <a:fld id="{C595FCF1-8030-407B-AAD5-5E31E4475F12}" type="slidenum">
              <a:rPr lang="zh-TW" altLang="en-US"/>
              <a:pPr>
                <a:defRPr/>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4" name="文字方塊 3"/>
          <p:cNvSpPr txBox="1"/>
          <p:nvPr userDrawn="1"/>
        </p:nvSpPr>
        <p:spPr>
          <a:xfrm>
            <a:off x="6072188" y="6357938"/>
            <a:ext cx="2000250" cy="338137"/>
          </a:xfrm>
          <a:prstGeom prst="rect">
            <a:avLst/>
          </a:prstGeom>
          <a:noFill/>
        </p:spPr>
        <p:txBody>
          <a:bodyPr>
            <a:spAutoFit/>
          </a:bodyPr>
          <a:lstStyle/>
          <a:p>
            <a:pPr>
              <a:defRPr/>
            </a:pPr>
            <a:r>
              <a:rPr lang="en-US" altLang="zh-TW" sz="1600" dirty="0">
                <a:latin typeface="Calibri" pitchFamily="34" charset="0"/>
              </a:rPr>
              <a:t>NCKU CSIE EDALAB</a:t>
            </a:r>
            <a:endParaRPr lang="zh-TW" altLang="en-US" sz="1600" dirty="0">
              <a:latin typeface="Calibri" pitchFamily="34" charset="0"/>
            </a:endParaRPr>
          </a:p>
        </p:txBody>
      </p:sp>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7"/>
          <p:cNvSpPr>
            <a:spLocks noGrp="1" noChangeArrowheads="1"/>
          </p:cNvSpPr>
          <p:nvPr>
            <p:ph type="sldNum" sz="quarter" idx="10"/>
          </p:nvPr>
        </p:nvSpPr>
        <p:spPr/>
        <p:txBody>
          <a:bodyPr/>
          <a:lstStyle>
            <a:lvl1pPr>
              <a:defRPr/>
            </a:lvl1pPr>
          </a:lstStyle>
          <a:p>
            <a:pPr>
              <a:defRPr/>
            </a:pPr>
            <a:fld id="{3E4D64AA-C053-4FB3-853B-D9F18CD280FA}" type="slidenum">
              <a:rPr lang="zh-TW" altLang="en-US"/>
              <a:pPr>
                <a:defRPr/>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5"/>
          <p:cNvSpPr>
            <a:spLocks noGrp="1" noChangeArrowheads="1"/>
          </p:cNvSpPr>
          <p:nvPr>
            <p:ph type="dt" sz="half" idx="10"/>
          </p:nvPr>
        </p:nvSpPr>
        <p:spPr>
          <a:xfrm>
            <a:off x="482600" y="6324600"/>
            <a:ext cx="1905000" cy="457200"/>
          </a:xfrm>
          <a:prstGeom prst="rect">
            <a:avLst/>
          </a:prstGeom>
        </p:spPr>
        <p:txBody>
          <a:bodyPr/>
          <a:lstStyle>
            <a:lvl1pPr>
              <a:defRPr>
                <a:ea typeface="新細明體" charset="-120"/>
              </a:defRPr>
            </a:lvl1pPr>
          </a:lstStyle>
          <a:p>
            <a:pPr>
              <a:defRPr/>
            </a:pPr>
            <a:r>
              <a:rPr lang="en-US" altLang="zh-TW"/>
              <a:t>Unit </a:t>
            </a:r>
            <a:r>
              <a:rPr lang="en-US" altLang="zh-TW" dirty="0"/>
              <a:t>3</a:t>
            </a:r>
          </a:p>
        </p:txBody>
      </p:sp>
      <p:sp>
        <p:nvSpPr>
          <p:cNvPr id="5" name="Rectangle 7"/>
          <p:cNvSpPr>
            <a:spLocks noGrp="1" noChangeArrowheads="1"/>
          </p:cNvSpPr>
          <p:nvPr>
            <p:ph type="sldNum" sz="quarter" idx="11"/>
          </p:nvPr>
        </p:nvSpPr>
        <p:spPr/>
        <p:txBody>
          <a:bodyPr/>
          <a:lstStyle>
            <a:lvl1pPr>
              <a:defRPr/>
            </a:lvl1pPr>
          </a:lstStyle>
          <a:p>
            <a:pPr>
              <a:defRPr/>
            </a:pPr>
            <a:fld id="{1C1FDD63-B611-4F8B-B68A-E264BBF15628}" type="slidenum">
              <a:rPr lang="zh-TW" altLang="en-US"/>
              <a:pPr>
                <a:defRPr/>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533400" y="1143000"/>
            <a:ext cx="39624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143000"/>
            <a:ext cx="39624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5"/>
          <p:cNvSpPr>
            <a:spLocks noGrp="1" noChangeArrowheads="1"/>
          </p:cNvSpPr>
          <p:nvPr>
            <p:ph type="dt" sz="half" idx="10"/>
          </p:nvPr>
        </p:nvSpPr>
        <p:spPr>
          <a:xfrm>
            <a:off x="482600" y="6324600"/>
            <a:ext cx="1905000" cy="457200"/>
          </a:xfrm>
          <a:prstGeom prst="rect">
            <a:avLst/>
          </a:prstGeom>
        </p:spPr>
        <p:txBody>
          <a:bodyPr/>
          <a:lstStyle>
            <a:lvl1pPr>
              <a:defRPr>
                <a:ea typeface="新細明體" charset="-120"/>
              </a:defRPr>
            </a:lvl1pPr>
          </a:lstStyle>
          <a:p>
            <a:pPr>
              <a:defRPr/>
            </a:pPr>
            <a:r>
              <a:rPr lang="en-US" altLang="zh-TW"/>
              <a:t>Unit </a:t>
            </a:r>
            <a:r>
              <a:rPr lang="en-US" altLang="zh-TW" dirty="0"/>
              <a:t>3</a:t>
            </a:r>
          </a:p>
        </p:txBody>
      </p:sp>
      <p:sp>
        <p:nvSpPr>
          <p:cNvPr id="6" name="Rectangle 7"/>
          <p:cNvSpPr>
            <a:spLocks noGrp="1" noChangeArrowheads="1"/>
          </p:cNvSpPr>
          <p:nvPr>
            <p:ph type="sldNum" sz="quarter" idx="11"/>
          </p:nvPr>
        </p:nvSpPr>
        <p:spPr/>
        <p:txBody>
          <a:bodyPr/>
          <a:lstStyle>
            <a:lvl1pPr>
              <a:defRPr/>
            </a:lvl1pPr>
          </a:lstStyle>
          <a:p>
            <a:pPr>
              <a:defRPr/>
            </a:pPr>
            <a:fld id="{7462EAB8-2352-43EF-989B-7A517AB93DDA}" type="slidenum">
              <a:rPr lang="zh-TW" altLang="en-US"/>
              <a:pPr>
                <a:defRPr/>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5"/>
          <p:cNvSpPr>
            <a:spLocks noGrp="1" noChangeArrowheads="1"/>
          </p:cNvSpPr>
          <p:nvPr>
            <p:ph type="dt" sz="half" idx="10"/>
          </p:nvPr>
        </p:nvSpPr>
        <p:spPr>
          <a:xfrm>
            <a:off x="482600" y="6324600"/>
            <a:ext cx="1905000" cy="457200"/>
          </a:xfrm>
          <a:prstGeom prst="rect">
            <a:avLst/>
          </a:prstGeom>
        </p:spPr>
        <p:txBody>
          <a:bodyPr/>
          <a:lstStyle>
            <a:lvl1pPr>
              <a:defRPr>
                <a:ea typeface="新細明體" charset="-120"/>
              </a:defRPr>
            </a:lvl1pPr>
          </a:lstStyle>
          <a:p>
            <a:pPr>
              <a:defRPr/>
            </a:pPr>
            <a:r>
              <a:rPr lang="en-US" altLang="zh-TW"/>
              <a:t>Unit </a:t>
            </a:r>
            <a:r>
              <a:rPr lang="en-US" altLang="zh-TW" dirty="0"/>
              <a:t>3</a:t>
            </a:r>
          </a:p>
        </p:txBody>
      </p:sp>
      <p:sp>
        <p:nvSpPr>
          <p:cNvPr id="8" name="Rectangle 7"/>
          <p:cNvSpPr>
            <a:spLocks noGrp="1" noChangeArrowheads="1"/>
          </p:cNvSpPr>
          <p:nvPr>
            <p:ph type="sldNum" sz="quarter" idx="11"/>
          </p:nvPr>
        </p:nvSpPr>
        <p:spPr/>
        <p:txBody>
          <a:bodyPr/>
          <a:lstStyle>
            <a:lvl1pPr>
              <a:defRPr/>
            </a:lvl1pPr>
          </a:lstStyle>
          <a:p>
            <a:pPr>
              <a:defRPr/>
            </a:pPr>
            <a:fld id="{DD4C796F-ED9A-4796-A728-FCB10E9C20CE}" type="slidenum">
              <a:rPr lang="zh-TW" altLang="en-US"/>
              <a:pPr>
                <a:defRPr/>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5"/>
          <p:cNvSpPr>
            <a:spLocks noGrp="1" noChangeArrowheads="1"/>
          </p:cNvSpPr>
          <p:nvPr>
            <p:ph type="dt" sz="half" idx="10"/>
          </p:nvPr>
        </p:nvSpPr>
        <p:spPr>
          <a:xfrm>
            <a:off x="482600" y="6324600"/>
            <a:ext cx="1905000" cy="457200"/>
          </a:xfrm>
          <a:prstGeom prst="rect">
            <a:avLst/>
          </a:prstGeom>
        </p:spPr>
        <p:txBody>
          <a:bodyPr/>
          <a:lstStyle>
            <a:lvl1pPr>
              <a:defRPr>
                <a:ea typeface="新細明體" charset="-120"/>
              </a:defRPr>
            </a:lvl1pPr>
          </a:lstStyle>
          <a:p>
            <a:pPr>
              <a:defRPr/>
            </a:pPr>
            <a:r>
              <a:rPr lang="en-US" altLang="zh-TW"/>
              <a:t>Unit </a:t>
            </a:r>
            <a:r>
              <a:rPr lang="en-US" altLang="zh-TW" dirty="0"/>
              <a:t>3</a:t>
            </a:r>
          </a:p>
        </p:txBody>
      </p:sp>
      <p:sp>
        <p:nvSpPr>
          <p:cNvPr id="4" name="Rectangle 7"/>
          <p:cNvSpPr>
            <a:spLocks noGrp="1" noChangeArrowheads="1"/>
          </p:cNvSpPr>
          <p:nvPr>
            <p:ph type="sldNum" sz="quarter" idx="11"/>
          </p:nvPr>
        </p:nvSpPr>
        <p:spPr/>
        <p:txBody>
          <a:bodyPr/>
          <a:lstStyle>
            <a:lvl1pPr>
              <a:defRPr/>
            </a:lvl1pPr>
          </a:lstStyle>
          <a:p>
            <a:pPr>
              <a:defRPr/>
            </a:pPr>
            <a:fld id="{513DF5F2-7C99-42C7-9FAE-956A05976372}" type="slidenum">
              <a:rPr lang="zh-TW" altLang="en-US"/>
              <a:pPr>
                <a:defRPr/>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矩形 1"/>
          <p:cNvSpPr/>
          <p:nvPr userDrawn="1"/>
        </p:nvSpPr>
        <p:spPr bwMode="auto">
          <a:xfrm>
            <a:off x="214313" y="571500"/>
            <a:ext cx="8643937" cy="428625"/>
          </a:xfrm>
          <a:prstGeom prst="rect">
            <a:avLst/>
          </a:prstGeom>
          <a:solidFill>
            <a:schemeClr val="bg1"/>
          </a:solidFill>
          <a:ln w="9525" cap="flat" cmpd="sng" algn="ctr">
            <a:noFill/>
            <a:prstDash val="solid"/>
            <a:miter lim="800000"/>
            <a:headEnd type="none" w="med" len="med"/>
            <a:tailEnd type="none" w="med" len="med"/>
          </a:ln>
          <a:effectLst/>
        </p:spPr>
        <p:txBody>
          <a:bodyPr wrap="none"/>
          <a:lstStyle/>
          <a:p>
            <a:pPr>
              <a:defRPr/>
            </a:pPr>
            <a:endParaRPr lang="zh-TW" altLang="en-US"/>
          </a:p>
        </p:txBody>
      </p:sp>
      <p:sp>
        <p:nvSpPr>
          <p:cNvPr id="3" name="矩形 2"/>
          <p:cNvSpPr/>
          <p:nvPr userDrawn="1"/>
        </p:nvSpPr>
        <p:spPr bwMode="auto">
          <a:xfrm>
            <a:off x="0" y="6286500"/>
            <a:ext cx="7429500" cy="428625"/>
          </a:xfrm>
          <a:prstGeom prst="rect">
            <a:avLst/>
          </a:prstGeom>
          <a:solidFill>
            <a:schemeClr val="bg1"/>
          </a:solidFill>
          <a:ln w="9525" cap="flat" cmpd="sng" algn="ctr">
            <a:noFill/>
            <a:prstDash val="solid"/>
            <a:miter lim="800000"/>
            <a:headEnd type="none" w="med" len="med"/>
            <a:tailEnd type="none" w="med" len="med"/>
          </a:ln>
          <a:effectLst/>
        </p:spPr>
        <p:txBody>
          <a:bodyPr wrap="none"/>
          <a:lstStyle/>
          <a:p>
            <a:pPr>
              <a:defRPr/>
            </a:pPr>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5"/>
          <p:cNvSpPr>
            <a:spLocks noGrp="1" noChangeArrowheads="1"/>
          </p:cNvSpPr>
          <p:nvPr>
            <p:ph type="dt" sz="half" idx="10"/>
          </p:nvPr>
        </p:nvSpPr>
        <p:spPr>
          <a:xfrm>
            <a:off x="482600" y="6324600"/>
            <a:ext cx="1905000" cy="457200"/>
          </a:xfrm>
          <a:prstGeom prst="rect">
            <a:avLst/>
          </a:prstGeom>
        </p:spPr>
        <p:txBody>
          <a:bodyPr/>
          <a:lstStyle>
            <a:lvl1pPr>
              <a:defRPr>
                <a:ea typeface="新細明體" charset="-120"/>
              </a:defRPr>
            </a:lvl1pPr>
          </a:lstStyle>
          <a:p>
            <a:pPr>
              <a:defRPr/>
            </a:pPr>
            <a:r>
              <a:rPr lang="en-US" altLang="zh-TW"/>
              <a:t>Unit </a:t>
            </a:r>
            <a:r>
              <a:rPr lang="en-US" altLang="zh-TW" dirty="0"/>
              <a:t>3</a:t>
            </a:r>
          </a:p>
        </p:txBody>
      </p:sp>
      <p:sp>
        <p:nvSpPr>
          <p:cNvPr id="6" name="Rectangle 7"/>
          <p:cNvSpPr>
            <a:spLocks noGrp="1" noChangeArrowheads="1"/>
          </p:cNvSpPr>
          <p:nvPr>
            <p:ph type="sldNum" sz="quarter" idx="11"/>
          </p:nvPr>
        </p:nvSpPr>
        <p:spPr/>
        <p:txBody>
          <a:bodyPr/>
          <a:lstStyle>
            <a:lvl1pPr>
              <a:defRPr/>
            </a:lvl1pPr>
          </a:lstStyle>
          <a:p>
            <a:pPr>
              <a:defRPr/>
            </a:pPr>
            <a:fld id="{447D3DB7-D2D0-4171-AF76-DA92697E6198}" type="slidenum">
              <a:rPr lang="zh-TW" altLang="en-US"/>
              <a:pPr>
                <a:defRPr/>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5"/>
          <p:cNvSpPr>
            <a:spLocks noGrp="1" noChangeArrowheads="1"/>
          </p:cNvSpPr>
          <p:nvPr>
            <p:ph type="dt" sz="half" idx="10"/>
          </p:nvPr>
        </p:nvSpPr>
        <p:spPr>
          <a:xfrm>
            <a:off x="482600" y="6324600"/>
            <a:ext cx="1905000" cy="457200"/>
          </a:xfrm>
          <a:prstGeom prst="rect">
            <a:avLst/>
          </a:prstGeom>
        </p:spPr>
        <p:txBody>
          <a:bodyPr/>
          <a:lstStyle>
            <a:lvl1pPr>
              <a:defRPr>
                <a:ea typeface="新細明體" charset="-120"/>
              </a:defRPr>
            </a:lvl1pPr>
          </a:lstStyle>
          <a:p>
            <a:pPr>
              <a:defRPr/>
            </a:pPr>
            <a:r>
              <a:rPr lang="en-US" altLang="zh-TW"/>
              <a:t>Unit </a:t>
            </a:r>
            <a:r>
              <a:rPr lang="en-US" altLang="zh-TW" dirty="0"/>
              <a:t>3</a:t>
            </a:r>
          </a:p>
        </p:txBody>
      </p:sp>
      <p:sp>
        <p:nvSpPr>
          <p:cNvPr id="6" name="Rectangle 7"/>
          <p:cNvSpPr>
            <a:spLocks noGrp="1" noChangeArrowheads="1"/>
          </p:cNvSpPr>
          <p:nvPr>
            <p:ph type="sldNum" sz="quarter" idx="11"/>
          </p:nvPr>
        </p:nvSpPr>
        <p:spPr/>
        <p:txBody>
          <a:bodyPr/>
          <a:lstStyle>
            <a:lvl1pPr>
              <a:defRPr/>
            </a:lvl1pPr>
          </a:lstStyle>
          <a:p>
            <a:pPr>
              <a:defRPr/>
            </a:pPr>
            <a:fld id="{F3439EFA-AA6A-4AAF-AF1D-6B56F1021006}" type="slidenum">
              <a:rPr lang="zh-TW" altLang="en-US"/>
              <a:pPr>
                <a:defRPr/>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9554" name="Rectangle 2"/>
          <p:cNvSpPr>
            <a:spLocks noChangeArrowheads="1"/>
          </p:cNvSpPr>
          <p:nvPr/>
        </p:nvSpPr>
        <p:spPr bwMode="gray">
          <a:xfrm>
            <a:off x="457200" y="838200"/>
            <a:ext cx="8226425" cy="28575"/>
          </a:xfrm>
          <a:prstGeom prst="rect">
            <a:avLst/>
          </a:prstGeom>
          <a:gradFill rotWithShape="0">
            <a:gsLst>
              <a:gs pos="0">
                <a:schemeClr val="tx1"/>
              </a:gs>
              <a:gs pos="50000">
                <a:srgbClr val="C0C0C0"/>
              </a:gs>
              <a:gs pos="100000">
                <a:schemeClr val="tx1"/>
              </a:gs>
            </a:gsLst>
            <a:lin ang="0" scaled="1"/>
          </a:gradFill>
          <a:ln w="9525">
            <a:noFill/>
            <a:miter lim="800000"/>
            <a:headEnd/>
            <a:tailEnd/>
          </a:ln>
          <a:effectLst/>
        </p:spPr>
        <p:txBody>
          <a:bodyPr wrap="none" anchor="ctr"/>
          <a:lstStyle/>
          <a:p>
            <a:pPr algn="ctr">
              <a:defRPr/>
            </a:pPr>
            <a:endParaRPr lang="zh-TW" altLang="en-US"/>
          </a:p>
        </p:txBody>
      </p:sp>
      <p:sp>
        <p:nvSpPr>
          <p:cNvPr id="1027" name="Rectangle 3"/>
          <p:cNvSpPr>
            <a:spLocks noGrp="1" noChangeArrowheads="1"/>
          </p:cNvSpPr>
          <p:nvPr>
            <p:ph type="title"/>
          </p:nvPr>
        </p:nvSpPr>
        <p:spPr bwMode="auto">
          <a:xfrm>
            <a:off x="685800" y="0"/>
            <a:ext cx="7773988" cy="838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TW" altLang="en-US" smtClean="0"/>
              <a:t>按一下以編輯母片標題樣式</a:t>
            </a:r>
          </a:p>
        </p:txBody>
      </p:sp>
      <p:sp>
        <p:nvSpPr>
          <p:cNvPr id="1028" name="Rectangle 4"/>
          <p:cNvSpPr>
            <a:spLocks noGrp="1" noChangeArrowheads="1"/>
          </p:cNvSpPr>
          <p:nvPr>
            <p:ph type="body" idx="1"/>
          </p:nvPr>
        </p:nvSpPr>
        <p:spPr bwMode="auto">
          <a:xfrm>
            <a:off x="533400" y="1143000"/>
            <a:ext cx="80772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279559" name="Rectangle 7"/>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ea typeface="新細明體" pitchFamily="18" charset="-120"/>
              </a:defRPr>
            </a:lvl1pPr>
          </a:lstStyle>
          <a:p>
            <a:pPr>
              <a:defRPr/>
            </a:pPr>
            <a:fld id="{5C8716C7-16CD-427E-A3D7-346007421BF2}" type="slidenum">
              <a:rPr lang="zh-TW" altLang="en-US"/>
              <a:pPr>
                <a:defRPr/>
              </a:pPr>
              <a:t>‹#›</a:t>
            </a:fld>
            <a:endParaRPr lang="en-US" altLang="zh-TW"/>
          </a:p>
        </p:txBody>
      </p:sp>
      <p:sp>
        <p:nvSpPr>
          <p:cNvPr id="279561" name="Line 9"/>
          <p:cNvSpPr>
            <a:spLocks noChangeShapeType="1"/>
          </p:cNvSpPr>
          <p:nvPr/>
        </p:nvSpPr>
        <p:spPr bwMode="auto">
          <a:xfrm>
            <a:off x="304800" y="6553200"/>
            <a:ext cx="5715000" cy="0"/>
          </a:xfrm>
          <a:prstGeom prst="line">
            <a:avLst/>
          </a:prstGeom>
          <a:noFill/>
          <a:ln w="6350">
            <a:solidFill>
              <a:schemeClr val="tx1"/>
            </a:solidFill>
            <a:round/>
            <a:headEnd/>
            <a:tailEnd/>
          </a:ln>
          <a:effectLst/>
        </p:spPr>
        <p:txBody>
          <a:bodyPr/>
          <a:lstStyle/>
          <a:p>
            <a:pPr>
              <a:defRPr/>
            </a:pPr>
            <a:endParaRPr lang="zh-TW" altLang="en-US"/>
          </a:p>
        </p:txBody>
      </p:sp>
      <p:pic>
        <p:nvPicPr>
          <p:cNvPr id="1031" name="Picture 11" descr="ncku1"/>
          <p:cNvPicPr>
            <a:picLocks noChangeAspect="1" noChangeArrowheads="1"/>
          </p:cNvPicPr>
          <p:nvPr/>
        </p:nvPicPr>
        <p:blipFill>
          <a:blip r:embed="rId14" cstate="print"/>
          <a:srcRect/>
          <a:stretch>
            <a:fillRect/>
          </a:stretch>
        </p:blipFill>
        <p:spPr bwMode="auto">
          <a:xfrm>
            <a:off x="8243888" y="5989638"/>
            <a:ext cx="900112" cy="8683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22" r:id="rId1"/>
    <p:sldLayoutId id="2147484023" r:id="rId2"/>
    <p:sldLayoutId id="2147484024" r:id="rId3"/>
    <p:sldLayoutId id="2147484025" r:id="rId4"/>
    <p:sldLayoutId id="2147484026" r:id="rId5"/>
    <p:sldLayoutId id="2147484027" r:id="rId6"/>
    <p:sldLayoutId id="2147484028" r:id="rId7"/>
    <p:sldLayoutId id="2147484029" r:id="rId8"/>
    <p:sldLayoutId id="2147484030" r:id="rId9"/>
    <p:sldLayoutId id="2147484031" r:id="rId10"/>
    <p:sldLayoutId id="2147484032" r:id="rId11"/>
    <p:sldLayoutId id="2147484033" r:id="rId12"/>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kumimoji="1" sz="2800" b="1">
          <a:solidFill>
            <a:srgbClr val="000099"/>
          </a:solidFill>
          <a:latin typeface="+mj-lt"/>
          <a:ea typeface="+mj-ea"/>
          <a:cs typeface="+mj-cs"/>
        </a:defRPr>
      </a:lvl1pPr>
      <a:lvl2pPr algn="ctr" rtl="0" eaLnBrk="0" fontAlgn="base" hangingPunct="0">
        <a:spcBef>
          <a:spcPct val="0"/>
        </a:spcBef>
        <a:spcAft>
          <a:spcPct val="0"/>
        </a:spcAft>
        <a:defRPr kumimoji="1" sz="2800" b="1">
          <a:solidFill>
            <a:srgbClr val="000099"/>
          </a:solidFill>
          <a:latin typeface="Arial" charset="0"/>
          <a:ea typeface="新細明體" pitchFamily="18" charset="-120"/>
        </a:defRPr>
      </a:lvl2pPr>
      <a:lvl3pPr algn="ctr" rtl="0" eaLnBrk="0" fontAlgn="base" hangingPunct="0">
        <a:spcBef>
          <a:spcPct val="0"/>
        </a:spcBef>
        <a:spcAft>
          <a:spcPct val="0"/>
        </a:spcAft>
        <a:defRPr kumimoji="1" sz="2800" b="1">
          <a:solidFill>
            <a:srgbClr val="000099"/>
          </a:solidFill>
          <a:latin typeface="Arial" charset="0"/>
          <a:ea typeface="新細明體" pitchFamily="18" charset="-120"/>
        </a:defRPr>
      </a:lvl3pPr>
      <a:lvl4pPr algn="ctr" rtl="0" eaLnBrk="0" fontAlgn="base" hangingPunct="0">
        <a:spcBef>
          <a:spcPct val="0"/>
        </a:spcBef>
        <a:spcAft>
          <a:spcPct val="0"/>
        </a:spcAft>
        <a:defRPr kumimoji="1" sz="2800" b="1">
          <a:solidFill>
            <a:srgbClr val="000099"/>
          </a:solidFill>
          <a:latin typeface="Arial" charset="0"/>
          <a:ea typeface="新細明體" pitchFamily="18" charset="-120"/>
        </a:defRPr>
      </a:lvl4pPr>
      <a:lvl5pPr algn="ctr" rtl="0" eaLnBrk="0" fontAlgn="base" hangingPunct="0">
        <a:spcBef>
          <a:spcPct val="0"/>
        </a:spcBef>
        <a:spcAft>
          <a:spcPct val="0"/>
        </a:spcAft>
        <a:defRPr kumimoji="1" sz="2800" b="1">
          <a:solidFill>
            <a:srgbClr val="000099"/>
          </a:solidFill>
          <a:latin typeface="Arial" charset="0"/>
          <a:ea typeface="新細明體" pitchFamily="18" charset="-120"/>
        </a:defRPr>
      </a:lvl5pPr>
      <a:lvl6pPr marL="457200" algn="ctr" rtl="0" fontAlgn="base">
        <a:spcBef>
          <a:spcPct val="0"/>
        </a:spcBef>
        <a:spcAft>
          <a:spcPct val="0"/>
        </a:spcAft>
        <a:defRPr kumimoji="1" sz="2800" b="1">
          <a:solidFill>
            <a:srgbClr val="000099"/>
          </a:solidFill>
          <a:latin typeface="Arial" charset="0"/>
          <a:ea typeface="新細明體" pitchFamily="18" charset="-120"/>
        </a:defRPr>
      </a:lvl6pPr>
      <a:lvl7pPr marL="914400" algn="ctr" rtl="0" fontAlgn="base">
        <a:spcBef>
          <a:spcPct val="0"/>
        </a:spcBef>
        <a:spcAft>
          <a:spcPct val="0"/>
        </a:spcAft>
        <a:defRPr kumimoji="1" sz="2800" b="1">
          <a:solidFill>
            <a:srgbClr val="000099"/>
          </a:solidFill>
          <a:latin typeface="Arial" charset="0"/>
          <a:ea typeface="新細明體" pitchFamily="18" charset="-120"/>
        </a:defRPr>
      </a:lvl7pPr>
      <a:lvl8pPr marL="1371600" algn="ctr" rtl="0" fontAlgn="base">
        <a:spcBef>
          <a:spcPct val="0"/>
        </a:spcBef>
        <a:spcAft>
          <a:spcPct val="0"/>
        </a:spcAft>
        <a:defRPr kumimoji="1" sz="2800" b="1">
          <a:solidFill>
            <a:srgbClr val="000099"/>
          </a:solidFill>
          <a:latin typeface="Arial" charset="0"/>
          <a:ea typeface="新細明體" pitchFamily="18" charset="-120"/>
        </a:defRPr>
      </a:lvl8pPr>
      <a:lvl9pPr marL="1828800" algn="ctr" rtl="0" fontAlgn="base">
        <a:spcBef>
          <a:spcPct val="0"/>
        </a:spcBef>
        <a:spcAft>
          <a:spcPct val="0"/>
        </a:spcAft>
        <a:defRPr kumimoji="1" sz="2800" b="1">
          <a:solidFill>
            <a:srgbClr val="000099"/>
          </a:solidFill>
          <a:latin typeface="Arial" charset="0"/>
          <a:ea typeface="新細明體" pitchFamily="18" charset="-120"/>
        </a:defRPr>
      </a:lvl9pPr>
    </p:titleStyle>
    <p:bodyStyle>
      <a:lvl1pPr marL="342900" indent="-342900" algn="l" rtl="0" eaLnBrk="0" fontAlgn="base" hangingPunct="0">
        <a:spcBef>
          <a:spcPct val="20000"/>
        </a:spcBef>
        <a:spcAft>
          <a:spcPct val="0"/>
        </a:spcAft>
        <a:buClr>
          <a:schemeClr val="tx1"/>
        </a:buClr>
        <a:buSzPct val="120000"/>
        <a:buFont typeface="標楷體" pitchFamily="65" charset="-12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000099"/>
        </a:buClr>
        <a:buSzPct val="55000"/>
        <a:buFont typeface="Symbol" pitchFamily="18" charset="2"/>
        <a:buChar char="¾"/>
        <a:defRPr kumimoji="1" sz="2000">
          <a:solidFill>
            <a:srgbClr val="000099"/>
          </a:solidFill>
          <a:latin typeface="+mn-lt"/>
          <a:ea typeface="+mn-ea"/>
        </a:defRPr>
      </a:lvl2pPr>
      <a:lvl3pPr marL="1143000" indent="-228600" algn="l" rtl="0" eaLnBrk="0" fontAlgn="base" hangingPunct="0">
        <a:spcBef>
          <a:spcPct val="20000"/>
        </a:spcBef>
        <a:spcAft>
          <a:spcPct val="0"/>
        </a:spcAft>
        <a:buClr>
          <a:srgbClr val="003300"/>
        </a:buClr>
        <a:buSzPct val="50000"/>
        <a:buFont typeface="Wingdings" pitchFamily="2" charset="2"/>
        <a:buChar char="n"/>
        <a:defRPr kumimoji="1" sz="2400">
          <a:solidFill>
            <a:srgbClr val="003300"/>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rgbClr val="660033"/>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rgbClr val="996600"/>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rgbClr val="996600"/>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rgbClr val="996600"/>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rgbClr val="996600"/>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rgbClr val="996600"/>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22.xml"/><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23.xml"/><Relationship Id="rId7" Type="http://schemas.openxmlformats.org/officeDocument/2006/relationships/oleObject" Target="../embeddings/oleObject22.bin"/><Relationship Id="rId12"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1.bin"/><Relationship Id="rId11" Type="http://schemas.openxmlformats.org/officeDocument/2006/relationships/oleObject" Target="../embeddings/oleObject26.bin"/><Relationship Id="rId5" Type="http://schemas.openxmlformats.org/officeDocument/2006/relationships/oleObject" Target="../embeddings/oleObject20.bin"/><Relationship Id="rId10" Type="http://schemas.openxmlformats.org/officeDocument/2006/relationships/oleObject" Target="../embeddings/oleObject25.bin"/><Relationship Id="rId4" Type="http://schemas.openxmlformats.org/officeDocument/2006/relationships/oleObject" Target="../embeddings/oleObject19.bin"/><Relationship Id="rId9" Type="http://schemas.openxmlformats.org/officeDocument/2006/relationships/oleObject" Target="../embeddings/oleObject24.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28.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7"/>
          <p:cNvSpPr>
            <a:spLocks noChangeArrowheads="1"/>
          </p:cNvSpPr>
          <p:nvPr/>
        </p:nvSpPr>
        <p:spPr bwMode="auto">
          <a:xfrm>
            <a:off x="0" y="3932238"/>
            <a:ext cx="9144000" cy="2568575"/>
          </a:xfrm>
          <a:prstGeom prst="rect">
            <a:avLst/>
          </a:prstGeom>
          <a:noFill/>
          <a:ln w="9525">
            <a:noFill/>
            <a:miter lim="800000"/>
            <a:headEnd/>
            <a:tailEnd/>
          </a:ln>
        </p:spPr>
        <p:txBody>
          <a:bodyPr/>
          <a:lstStyle/>
          <a:p>
            <a:pPr algn="ctr">
              <a:lnSpc>
                <a:spcPct val="90000"/>
              </a:lnSpc>
              <a:spcBef>
                <a:spcPct val="20000"/>
              </a:spcBef>
              <a:buClr>
                <a:schemeClr val="tx1"/>
              </a:buClr>
              <a:buSzPct val="120000"/>
              <a:buFont typeface="標楷體" pitchFamily="65" charset="-120"/>
              <a:buNone/>
            </a:pPr>
            <a:endParaRPr lang="en-US" altLang="zh-TW" sz="2000" dirty="0" smtClean="0">
              <a:latin typeface="Arial" charset="0"/>
            </a:endParaRPr>
          </a:p>
          <a:p>
            <a:pPr algn="ctr">
              <a:lnSpc>
                <a:spcPct val="90000"/>
              </a:lnSpc>
              <a:spcBef>
                <a:spcPct val="20000"/>
              </a:spcBef>
              <a:buClr>
                <a:schemeClr val="tx1"/>
              </a:buClr>
              <a:buSzPct val="120000"/>
              <a:buFont typeface="標楷體" pitchFamily="65" charset="-120"/>
              <a:buNone/>
            </a:pPr>
            <a:r>
              <a:rPr lang="en-US" altLang="zh-TW" sz="2000" dirty="0" smtClean="0">
                <a:latin typeface="Arial" charset="0"/>
              </a:rPr>
              <a:t>Tsung-Wei Huang, Chun-Hsien Lin, and Tsung-Yi Ho</a:t>
            </a:r>
          </a:p>
          <a:p>
            <a:pPr algn="ctr">
              <a:lnSpc>
                <a:spcPct val="90000"/>
              </a:lnSpc>
              <a:spcBef>
                <a:spcPct val="20000"/>
              </a:spcBef>
              <a:buClr>
                <a:schemeClr val="tx1"/>
              </a:buClr>
              <a:buSzPct val="120000"/>
              <a:buFont typeface="標楷體" pitchFamily="65" charset="-120"/>
              <a:buNone/>
            </a:pPr>
            <a:r>
              <a:rPr lang="en-US" altLang="zh-TW" sz="2000" dirty="0" smtClean="0">
                <a:latin typeface="Arial" charset="0"/>
              </a:rPr>
              <a:t>http</a:t>
            </a:r>
            <a:r>
              <a:rPr lang="en-US" altLang="zh-TW" sz="2000" dirty="0">
                <a:latin typeface="Arial" charset="0"/>
              </a:rPr>
              <a:t>://eda.csie.ncku.edu.tw</a:t>
            </a:r>
          </a:p>
          <a:p>
            <a:pPr algn="ctr">
              <a:lnSpc>
                <a:spcPct val="60000"/>
              </a:lnSpc>
              <a:spcBef>
                <a:spcPct val="20000"/>
              </a:spcBef>
              <a:buClr>
                <a:schemeClr val="tx1"/>
              </a:buClr>
              <a:buSzPct val="120000"/>
              <a:buFont typeface="標楷體" pitchFamily="65" charset="-120"/>
              <a:buNone/>
            </a:pPr>
            <a:r>
              <a:rPr lang="en-US" altLang="zh-TW" sz="2000" dirty="0">
                <a:latin typeface="Arial" charset="0"/>
              </a:rPr>
              <a:t>Department of Computer Science and Information Engineering</a:t>
            </a:r>
          </a:p>
          <a:p>
            <a:pPr algn="ctr">
              <a:lnSpc>
                <a:spcPct val="60000"/>
              </a:lnSpc>
              <a:spcBef>
                <a:spcPct val="20000"/>
              </a:spcBef>
              <a:buClr>
                <a:schemeClr val="tx1"/>
              </a:buClr>
              <a:buSzPct val="120000"/>
              <a:buFont typeface="標楷體" pitchFamily="65" charset="-120"/>
              <a:buNone/>
            </a:pPr>
            <a:r>
              <a:rPr lang="en-US" altLang="zh-TW" sz="2000" dirty="0">
                <a:latin typeface="Arial" charset="0"/>
              </a:rPr>
              <a:t>National Cheng Kung University</a:t>
            </a:r>
          </a:p>
          <a:p>
            <a:pPr algn="ctr">
              <a:lnSpc>
                <a:spcPct val="60000"/>
              </a:lnSpc>
              <a:spcBef>
                <a:spcPct val="20000"/>
              </a:spcBef>
              <a:buClr>
                <a:schemeClr val="tx1"/>
              </a:buClr>
              <a:buSzPct val="120000"/>
              <a:buFont typeface="標楷體" pitchFamily="65" charset="-120"/>
              <a:buNone/>
            </a:pPr>
            <a:r>
              <a:rPr lang="en-US" altLang="zh-TW" sz="2000" dirty="0">
                <a:latin typeface="Arial" charset="0"/>
              </a:rPr>
              <a:t>Tainan, Taiwan</a:t>
            </a:r>
          </a:p>
        </p:txBody>
      </p:sp>
      <p:pic>
        <p:nvPicPr>
          <p:cNvPr id="14339" name="Picture 18" descr="ncku2"/>
          <p:cNvPicPr>
            <a:picLocks noChangeAspect="1" noChangeArrowheads="1"/>
          </p:cNvPicPr>
          <p:nvPr/>
        </p:nvPicPr>
        <p:blipFill>
          <a:blip r:embed="rId3" cstate="print"/>
          <a:srcRect/>
          <a:stretch>
            <a:fillRect/>
          </a:stretch>
        </p:blipFill>
        <p:spPr bwMode="auto">
          <a:xfrm>
            <a:off x="4211638" y="5788994"/>
            <a:ext cx="720725" cy="654050"/>
          </a:xfrm>
          <a:prstGeom prst="rect">
            <a:avLst/>
          </a:prstGeom>
          <a:noFill/>
          <a:ln w="9525">
            <a:noFill/>
            <a:miter lim="800000"/>
            <a:headEnd/>
            <a:tailEnd/>
          </a:ln>
        </p:spPr>
      </p:pic>
      <p:sp>
        <p:nvSpPr>
          <p:cNvPr id="14340" name="WordArt 19"/>
          <p:cNvSpPr>
            <a:spLocks noChangeArrowheads="1" noChangeShapeType="1" noTextEdit="1"/>
          </p:cNvSpPr>
          <p:nvPr/>
        </p:nvSpPr>
        <p:spPr bwMode="gray">
          <a:xfrm>
            <a:off x="288925" y="857250"/>
            <a:ext cx="8497888" cy="2000250"/>
          </a:xfrm>
          <a:prstGeom prst="rect">
            <a:avLst/>
          </a:prstGeom>
        </p:spPr>
        <p:txBody>
          <a:bodyPr wrap="none" fromWordArt="1">
            <a:prstTxWarp prst="textDeflate">
              <a:avLst>
                <a:gd name="adj" fmla="val 0"/>
              </a:avLst>
            </a:prstTxWarp>
          </a:bodyPr>
          <a:lstStyle/>
          <a:p>
            <a:pPr algn="ctr"/>
            <a:r>
              <a:rPr lang="en-US" altLang="zh-TW" sz="5400" b="1" kern="10" dirty="0">
                <a:ln w="28575">
                  <a:solidFill>
                    <a:schemeClr val="tx1"/>
                  </a:solidFill>
                  <a:round/>
                  <a:headEnd/>
                  <a:tailEnd/>
                </a:ln>
                <a:gradFill rotWithShape="1">
                  <a:gsLst>
                    <a:gs pos="0">
                      <a:schemeClr val="bg1"/>
                    </a:gs>
                    <a:gs pos="100000">
                      <a:schemeClr val="accent2"/>
                    </a:gs>
                  </a:gsLst>
                  <a:lin ang="5400000" scaled="1"/>
                </a:gradFill>
                <a:effectLst>
                  <a:outerShdw blurRad="38100" dist="38100" dir="2700000" algn="tl">
                    <a:srgbClr val="000000">
                      <a:alpha val="43137"/>
                    </a:srgbClr>
                  </a:outerShdw>
                </a:effectLst>
                <a:latin typeface="Verdana"/>
                <a:ea typeface="Verdana"/>
                <a:cs typeface="Verdana"/>
              </a:rPr>
              <a:t>A </a:t>
            </a:r>
            <a:r>
              <a:rPr lang="en-US" altLang="zh-TW"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blurRad="38100" dist="38100" dir="2700000" algn="tl">
                    <a:srgbClr val="000000">
                      <a:alpha val="43137"/>
                    </a:srgbClr>
                  </a:outerShdw>
                </a:effectLst>
                <a:latin typeface="Verdana"/>
                <a:ea typeface="Verdana"/>
                <a:cs typeface="Verdana"/>
              </a:rPr>
              <a:t>Contamination Aware</a:t>
            </a:r>
            <a:endParaRPr lang="en-US" altLang="zh-TW" sz="5400" b="1" kern="10" dirty="0">
              <a:ln w="28575">
                <a:solidFill>
                  <a:schemeClr val="tx1"/>
                </a:solidFill>
                <a:round/>
                <a:headEnd/>
                <a:tailEnd/>
              </a:ln>
              <a:gradFill rotWithShape="1">
                <a:gsLst>
                  <a:gs pos="0">
                    <a:schemeClr val="bg1"/>
                  </a:gs>
                  <a:gs pos="100000">
                    <a:schemeClr val="accent2"/>
                  </a:gs>
                </a:gsLst>
                <a:lin ang="5400000" scaled="1"/>
              </a:gradFill>
              <a:effectLst>
                <a:outerShdw blurRad="38100" dist="38100" dir="2700000" algn="tl">
                  <a:srgbClr val="000000">
                    <a:alpha val="43137"/>
                  </a:srgbClr>
                </a:outerShdw>
              </a:effectLst>
              <a:latin typeface="Verdana"/>
              <a:ea typeface="Verdana"/>
              <a:cs typeface="Verdana"/>
            </a:endParaRPr>
          </a:p>
          <a:p>
            <a:pPr algn="ctr"/>
            <a:r>
              <a:rPr lang="en-US" altLang="zh-TW" sz="5400" b="1" kern="10" dirty="0">
                <a:ln w="28575">
                  <a:solidFill>
                    <a:schemeClr val="tx1"/>
                  </a:solidFill>
                  <a:round/>
                  <a:headEnd/>
                  <a:tailEnd/>
                </a:ln>
                <a:gradFill rotWithShape="1">
                  <a:gsLst>
                    <a:gs pos="0">
                      <a:schemeClr val="bg1"/>
                    </a:gs>
                    <a:gs pos="100000">
                      <a:schemeClr val="accent2"/>
                    </a:gs>
                  </a:gsLst>
                  <a:lin ang="5400000" scaled="1"/>
                </a:gradFill>
                <a:effectLst>
                  <a:outerShdw blurRad="38100" dist="38100" dir="2700000" algn="tl">
                    <a:srgbClr val="000000">
                      <a:alpha val="43137"/>
                    </a:srgbClr>
                  </a:outerShdw>
                </a:effectLst>
                <a:latin typeface="Verdana"/>
                <a:ea typeface="Verdana"/>
                <a:cs typeface="Verdana"/>
              </a:rPr>
              <a:t>Droplet Routing Algorithm </a:t>
            </a:r>
          </a:p>
          <a:p>
            <a:pPr algn="ctr"/>
            <a:r>
              <a:rPr lang="en-US" altLang="zh-TW" sz="5400" b="1" kern="10" dirty="0">
                <a:ln w="28575">
                  <a:solidFill>
                    <a:schemeClr val="tx1"/>
                  </a:solidFill>
                  <a:round/>
                  <a:headEnd/>
                  <a:tailEnd/>
                </a:ln>
                <a:gradFill rotWithShape="1">
                  <a:gsLst>
                    <a:gs pos="0">
                      <a:schemeClr val="bg1"/>
                    </a:gs>
                    <a:gs pos="100000">
                      <a:schemeClr val="accent2"/>
                    </a:gs>
                  </a:gsLst>
                  <a:lin ang="5400000" scaled="1"/>
                </a:gradFill>
                <a:effectLst>
                  <a:outerShdw blurRad="38100" dist="38100" dir="2700000" algn="tl">
                    <a:srgbClr val="000000">
                      <a:alpha val="43137"/>
                    </a:srgbClr>
                  </a:outerShdw>
                </a:effectLst>
                <a:latin typeface="Verdana"/>
                <a:ea typeface="Verdana"/>
                <a:cs typeface="Verdana"/>
              </a:rPr>
              <a:t>for Digital Microfluidic </a:t>
            </a:r>
            <a:r>
              <a:rPr lang="en-US" altLang="zh-TW"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blurRad="38100" dist="38100" dir="2700000" algn="tl">
                    <a:srgbClr val="000000">
                      <a:alpha val="43137"/>
                    </a:srgbClr>
                  </a:outerShdw>
                </a:effectLst>
                <a:latin typeface="Verdana"/>
                <a:ea typeface="Verdana"/>
                <a:cs typeface="Verdana"/>
              </a:rPr>
              <a:t>Biochips</a:t>
            </a:r>
            <a:endParaRPr lang="zh-TW" altLang="en-US" sz="5400" b="1" kern="10" dirty="0">
              <a:ln w="28575">
                <a:solidFill>
                  <a:schemeClr val="tx1"/>
                </a:solidFill>
                <a:round/>
                <a:headEnd/>
                <a:tailEnd/>
              </a:ln>
              <a:gradFill rotWithShape="1">
                <a:gsLst>
                  <a:gs pos="0">
                    <a:schemeClr val="bg1"/>
                  </a:gs>
                  <a:gs pos="100000">
                    <a:schemeClr val="accent2"/>
                  </a:gs>
                </a:gsLst>
                <a:lin ang="5400000" scaled="1"/>
              </a:gradFill>
              <a:effectLst>
                <a:outerShdw blurRad="38100" dist="38100" dir="2700000" algn="tl">
                  <a:srgbClr val="000000">
                    <a:alpha val="43137"/>
                  </a:srgbClr>
                </a:outerShdw>
              </a:effectLst>
              <a:latin typeface="Verdana"/>
              <a:cs typeface="Verdana"/>
            </a:endParaRPr>
          </a:p>
        </p:txBody>
      </p:sp>
      <p:sp>
        <p:nvSpPr>
          <p:cNvPr id="14341" name="Rectangle 17"/>
          <p:cNvSpPr>
            <a:spLocks noChangeArrowheads="1"/>
          </p:cNvSpPr>
          <p:nvPr/>
        </p:nvSpPr>
        <p:spPr bwMode="auto">
          <a:xfrm>
            <a:off x="0" y="3360738"/>
            <a:ext cx="9144000" cy="2568575"/>
          </a:xfrm>
          <a:prstGeom prst="rect">
            <a:avLst/>
          </a:prstGeom>
          <a:noFill/>
          <a:ln w="9525">
            <a:noFill/>
            <a:miter lim="800000"/>
            <a:headEnd/>
            <a:tailEnd/>
          </a:ln>
        </p:spPr>
        <p:txBody>
          <a:bodyPr/>
          <a:lstStyle/>
          <a:p>
            <a:pPr algn="ctr">
              <a:lnSpc>
                <a:spcPct val="90000"/>
              </a:lnSpc>
              <a:spcBef>
                <a:spcPct val="20000"/>
              </a:spcBef>
              <a:buClr>
                <a:schemeClr val="tx1"/>
              </a:buClr>
              <a:buSzPct val="120000"/>
              <a:buFont typeface="標楷體" pitchFamily="65" charset="-120"/>
              <a:buNone/>
            </a:pPr>
            <a:r>
              <a:rPr lang="en-US" altLang="zh-TW" b="1" dirty="0" smtClean="0">
                <a:effectLst>
                  <a:outerShdw blurRad="38100" dist="38100" dir="2700000" algn="tl">
                    <a:srgbClr val="000000">
                      <a:alpha val="43137"/>
                    </a:srgbClr>
                  </a:outerShdw>
                </a:effectLst>
                <a:latin typeface="Times New Roman" pitchFamily="18" charset="0"/>
                <a:ea typeface="標楷體" pitchFamily="65" charset="-120"/>
              </a:rPr>
              <a:t>ACM/IEEE </a:t>
            </a:r>
            <a:r>
              <a:rPr lang="en-US" altLang="zh-TW" b="1" dirty="0">
                <a:effectLst>
                  <a:outerShdw blurRad="38100" dist="38100" dir="2700000" algn="tl">
                    <a:srgbClr val="000000">
                      <a:alpha val="43137"/>
                    </a:srgbClr>
                  </a:outerShdw>
                </a:effectLst>
                <a:latin typeface="Times New Roman" pitchFamily="18" charset="0"/>
                <a:ea typeface="標楷體" pitchFamily="65" charset="-120"/>
              </a:rPr>
              <a:t>International Conference on Computer </a:t>
            </a:r>
            <a:r>
              <a:rPr lang="en-US" altLang="zh-TW" b="1" dirty="0" smtClean="0">
                <a:effectLst>
                  <a:outerShdw blurRad="38100" dist="38100" dir="2700000" algn="tl">
                    <a:srgbClr val="000000">
                      <a:alpha val="43137"/>
                    </a:srgbClr>
                  </a:outerShdw>
                </a:effectLst>
                <a:latin typeface="Times New Roman" pitchFamily="18" charset="0"/>
                <a:ea typeface="標楷體" pitchFamily="65" charset="-120"/>
              </a:rPr>
              <a:t>Aided Design</a:t>
            </a:r>
            <a:endParaRPr lang="en-US" altLang="zh-TW" dirty="0">
              <a:effectLst>
                <a:outerShdw blurRad="38100" dist="38100" dir="2700000" algn="tl">
                  <a:srgbClr val="000000">
                    <a:alpha val="43137"/>
                  </a:srgbClr>
                </a:outerShdw>
              </a:effectLst>
              <a:latin typeface="Arial"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標題 1"/>
          <p:cNvSpPr>
            <a:spLocks noGrp="1"/>
          </p:cNvSpPr>
          <p:nvPr>
            <p:ph type="title"/>
          </p:nvPr>
        </p:nvSpPr>
        <p:spPr/>
        <p:txBody>
          <a:bodyPr/>
          <a:lstStyle/>
          <a:p>
            <a:r>
              <a:rPr lang="en-US" altLang="zh-TW" dirty="0" smtClean="0"/>
              <a:t>Ours</a:t>
            </a:r>
            <a:endParaRPr lang="zh-TW" altLang="en-US" dirty="0" smtClean="0"/>
          </a:p>
        </p:txBody>
      </p:sp>
      <p:sp>
        <p:nvSpPr>
          <p:cNvPr id="12" name="Text Box 71"/>
          <p:cNvSpPr txBox="1">
            <a:spLocks noChangeArrowheads="1"/>
          </p:cNvSpPr>
          <p:nvPr/>
        </p:nvSpPr>
        <p:spPr bwMode="auto">
          <a:xfrm>
            <a:off x="2092325" y="6280150"/>
            <a:ext cx="3551238" cy="338138"/>
          </a:xfrm>
          <a:prstGeom prst="rect">
            <a:avLst/>
          </a:prstGeom>
          <a:noFill/>
          <a:ln w="9525">
            <a:noFill/>
            <a:miter lim="800000"/>
            <a:headEnd/>
            <a:tailEnd/>
          </a:ln>
        </p:spPr>
        <p:txBody>
          <a:bodyPr>
            <a:spAutoFit/>
          </a:bodyPr>
          <a:lstStyle/>
          <a:p>
            <a:pPr>
              <a:spcBef>
                <a:spcPct val="50000"/>
              </a:spcBef>
              <a:defRPr/>
            </a:pPr>
            <a:r>
              <a:rPr lang="en-US" altLang="zh-TW" sz="1600" b="1" dirty="0">
                <a:latin typeface="+mn-lt"/>
              </a:rPr>
              <a:t>Total execution time for bioassay </a:t>
            </a:r>
          </a:p>
        </p:txBody>
      </p:sp>
      <p:sp>
        <p:nvSpPr>
          <p:cNvPr id="14" name="Text Box 68"/>
          <p:cNvSpPr txBox="1">
            <a:spLocks noChangeArrowheads="1"/>
          </p:cNvSpPr>
          <p:nvPr/>
        </p:nvSpPr>
        <p:spPr bwMode="auto">
          <a:xfrm>
            <a:off x="5800725" y="1947863"/>
            <a:ext cx="1628775" cy="307975"/>
          </a:xfrm>
          <a:prstGeom prst="rect">
            <a:avLst/>
          </a:prstGeom>
          <a:noFill/>
          <a:ln w="9525">
            <a:noFill/>
            <a:miter lim="800000"/>
            <a:headEnd/>
            <a:tailEnd/>
          </a:ln>
        </p:spPr>
        <p:txBody>
          <a:bodyPr>
            <a:spAutoFit/>
          </a:bodyPr>
          <a:lstStyle/>
          <a:p>
            <a:pPr algn="just">
              <a:spcBef>
                <a:spcPct val="50000"/>
              </a:spcBef>
              <a:defRPr/>
            </a:pPr>
            <a:r>
              <a:rPr lang="en-US" altLang="zh-TW" sz="1400" b="1" dirty="0">
                <a:latin typeface="+mn-lt"/>
              </a:rPr>
              <a:t>Subproblem SP</a:t>
            </a:r>
            <a:r>
              <a:rPr lang="en-US" altLang="zh-TW" sz="1400" b="1" baseline="-25000" dirty="0">
                <a:latin typeface="+mn-lt"/>
              </a:rPr>
              <a:t>1</a:t>
            </a:r>
            <a:endParaRPr lang="en-US" altLang="zh-TW" sz="1400" b="1" i="1" baseline="-25000" dirty="0">
              <a:latin typeface="+mn-lt"/>
            </a:endParaRPr>
          </a:p>
        </p:txBody>
      </p:sp>
      <p:sp>
        <p:nvSpPr>
          <p:cNvPr id="15" name="Text Box 69"/>
          <p:cNvSpPr txBox="1">
            <a:spLocks noChangeArrowheads="1"/>
          </p:cNvSpPr>
          <p:nvPr/>
        </p:nvSpPr>
        <p:spPr bwMode="auto">
          <a:xfrm>
            <a:off x="5786438" y="2963863"/>
            <a:ext cx="1643062" cy="307975"/>
          </a:xfrm>
          <a:prstGeom prst="rect">
            <a:avLst/>
          </a:prstGeom>
          <a:noFill/>
          <a:ln w="9525">
            <a:noFill/>
            <a:miter lim="800000"/>
            <a:headEnd/>
            <a:tailEnd/>
          </a:ln>
        </p:spPr>
        <p:txBody>
          <a:bodyPr>
            <a:spAutoFit/>
          </a:bodyPr>
          <a:lstStyle/>
          <a:p>
            <a:pPr algn="just">
              <a:spcBef>
                <a:spcPct val="50000"/>
              </a:spcBef>
              <a:defRPr/>
            </a:pPr>
            <a:r>
              <a:rPr lang="en-US" altLang="zh-TW" sz="1400" b="1" dirty="0">
                <a:latin typeface="+mn-lt"/>
              </a:rPr>
              <a:t>Subproblem SP</a:t>
            </a:r>
            <a:r>
              <a:rPr lang="en-US" altLang="zh-TW" sz="1400" b="1" baseline="-25000" dirty="0">
                <a:latin typeface="+mn-lt"/>
              </a:rPr>
              <a:t>2</a:t>
            </a:r>
            <a:endParaRPr lang="en-US" altLang="zh-TW" sz="1400" b="1" i="1" dirty="0">
              <a:latin typeface="+mn-lt"/>
            </a:endParaRPr>
          </a:p>
        </p:txBody>
      </p:sp>
      <p:sp>
        <p:nvSpPr>
          <p:cNvPr id="17" name="Text Box 71"/>
          <p:cNvSpPr txBox="1">
            <a:spLocks noChangeArrowheads="1"/>
          </p:cNvSpPr>
          <p:nvPr/>
        </p:nvSpPr>
        <p:spPr bwMode="auto">
          <a:xfrm>
            <a:off x="5800725" y="5284788"/>
            <a:ext cx="1628775" cy="307975"/>
          </a:xfrm>
          <a:prstGeom prst="rect">
            <a:avLst/>
          </a:prstGeom>
          <a:noFill/>
          <a:ln w="9525">
            <a:noFill/>
            <a:miter lim="800000"/>
            <a:headEnd/>
            <a:tailEnd/>
          </a:ln>
        </p:spPr>
        <p:txBody>
          <a:bodyPr>
            <a:spAutoFit/>
          </a:bodyPr>
          <a:lstStyle/>
          <a:p>
            <a:pPr>
              <a:spcBef>
                <a:spcPct val="50000"/>
              </a:spcBef>
              <a:defRPr/>
            </a:pPr>
            <a:r>
              <a:rPr lang="en-US" altLang="zh-TW" sz="1400" b="1" dirty="0">
                <a:latin typeface="+mn-lt"/>
              </a:rPr>
              <a:t>Subproblem </a:t>
            </a:r>
            <a:r>
              <a:rPr lang="en-US" altLang="zh-TW" sz="1400" b="1" dirty="0" err="1">
                <a:latin typeface="+mn-lt"/>
              </a:rPr>
              <a:t>SP</a:t>
            </a:r>
            <a:r>
              <a:rPr lang="en-US" altLang="zh-TW" sz="1400" b="1" baseline="-25000" dirty="0" err="1">
                <a:latin typeface="+mn-lt"/>
              </a:rPr>
              <a:t>n</a:t>
            </a:r>
            <a:endParaRPr lang="en-US" altLang="zh-TW" sz="1400" b="1" i="1" dirty="0">
              <a:latin typeface="+mn-lt"/>
            </a:endParaRPr>
          </a:p>
        </p:txBody>
      </p:sp>
      <p:sp>
        <p:nvSpPr>
          <p:cNvPr id="18" name="Text Box 71"/>
          <p:cNvSpPr txBox="1">
            <a:spLocks noChangeArrowheads="1"/>
          </p:cNvSpPr>
          <p:nvPr/>
        </p:nvSpPr>
        <p:spPr bwMode="auto">
          <a:xfrm>
            <a:off x="5794375" y="4368800"/>
            <a:ext cx="1706563" cy="307975"/>
          </a:xfrm>
          <a:prstGeom prst="rect">
            <a:avLst/>
          </a:prstGeom>
          <a:noFill/>
          <a:ln w="9525">
            <a:noFill/>
            <a:miter lim="800000"/>
            <a:headEnd/>
            <a:tailEnd/>
          </a:ln>
        </p:spPr>
        <p:txBody>
          <a:bodyPr>
            <a:spAutoFit/>
          </a:bodyPr>
          <a:lstStyle/>
          <a:p>
            <a:pPr>
              <a:spcBef>
                <a:spcPct val="50000"/>
              </a:spcBef>
              <a:defRPr/>
            </a:pPr>
            <a:r>
              <a:rPr lang="en-US" altLang="zh-TW" sz="1400" b="1" dirty="0">
                <a:latin typeface="+mn-lt"/>
              </a:rPr>
              <a:t>Subproblem SP</a:t>
            </a:r>
            <a:r>
              <a:rPr lang="en-US" altLang="zh-TW" sz="1400" b="1" baseline="-25000" dirty="0">
                <a:latin typeface="+mn-lt"/>
              </a:rPr>
              <a:t>n-1</a:t>
            </a:r>
            <a:endParaRPr lang="en-US" altLang="zh-TW" sz="1400" b="1" i="1" dirty="0">
              <a:latin typeface="+mn-lt"/>
            </a:endParaRPr>
          </a:p>
        </p:txBody>
      </p:sp>
      <p:graphicFrame>
        <p:nvGraphicFramePr>
          <p:cNvPr id="19" name="Object 77"/>
          <p:cNvGraphicFramePr>
            <a:graphicFrameLocks noChangeAspect="1"/>
          </p:cNvGraphicFramePr>
          <p:nvPr/>
        </p:nvGraphicFramePr>
        <p:xfrm>
          <a:off x="5734050" y="4402138"/>
          <a:ext cx="207963" cy="323850"/>
        </p:xfrm>
        <a:graphic>
          <a:graphicData uri="http://schemas.openxmlformats.org/presentationml/2006/ole">
            <p:oleObj spid="_x0000_s51202" name="Equation" r:id="rId4" imgW="164880" imgH="215640" progId="Equation.3">
              <p:embed/>
            </p:oleObj>
          </a:graphicData>
        </a:graphic>
      </p:graphicFrame>
      <p:graphicFrame>
        <p:nvGraphicFramePr>
          <p:cNvPr id="20" name="Object 79"/>
          <p:cNvGraphicFramePr>
            <a:graphicFrameLocks noChangeAspect="1"/>
          </p:cNvGraphicFramePr>
          <p:nvPr/>
        </p:nvGraphicFramePr>
        <p:xfrm>
          <a:off x="5734050" y="2984460"/>
          <a:ext cx="207963" cy="320675"/>
        </p:xfrm>
        <a:graphic>
          <a:graphicData uri="http://schemas.openxmlformats.org/presentationml/2006/ole">
            <p:oleObj spid="_x0000_s51203" name="Equation" r:id="rId5" imgW="164880" imgH="215640" progId="Equation.3">
              <p:embed/>
            </p:oleObj>
          </a:graphicData>
        </a:graphic>
      </p:graphicFrame>
      <p:graphicFrame>
        <p:nvGraphicFramePr>
          <p:cNvPr id="2052" name="Object 81"/>
          <p:cNvGraphicFramePr>
            <a:graphicFrameLocks noChangeAspect="1"/>
          </p:cNvGraphicFramePr>
          <p:nvPr/>
        </p:nvGraphicFramePr>
        <p:xfrm>
          <a:off x="5734050" y="1978025"/>
          <a:ext cx="207963" cy="320675"/>
        </p:xfrm>
        <a:graphic>
          <a:graphicData uri="http://schemas.openxmlformats.org/presentationml/2006/ole">
            <p:oleObj spid="_x0000_s51204" name="Equation" r:id="rId6" imgW="164880" imgH="215640" progId="Equation.3">
              <p:embed/>
            </p:oleObj>
          </a:graphicData>
        </a:graphic>
      </p:graphicFrame>
      <p:sp>
        <p:nvSpPr>
          <p:cNvPr id="22" name="Text Box 131"/>
          <p:cNvSpPr txBox="1">
            <a:spLocks noChangeArrowheads="1"/>
          </p:cNvSpPr>
          <p:nvPr/>
        </p:nvSpPr>
        <p:spPr bwMode="auto">
          <a:xfrm>
            <a:off x="1900238" y="1493838"/>
            <a:ext cx="4029075" cy="338137"/>
          </a:xfrm>
          <a:prstGeom prst="rect">
            <a:avLst/>
          </a:prstGeom>
          <a:noFill/>
          <a:ln w="9525">
            <a:noFill/>
            <a:miter lim="800000"/>
            <a:headEnd/>
            <a:tailEnd/>
          </a:ln>
        </p:spPr>
        <p:txBody>
          <a:bodyPr>
            <a:spAutoFit/>
          </a:bodyPr>
          <a:lstStyle/>
          <a:p>
            <a:pPr>
              <a:spcBef>
                <a:spcPct val="50000"/>
              </a:spcBef>
              <a:defRPr/>
            </a:pPr>
            <a:r>
              <a:rPr lang="en-US" altLang="zh-TW" sz="1600" b="1" dirty="0">
                <a:latin typeface="+mn-lt"/>
              </a:rPr>
              <a:t>Execution time of bioassay (time cycle)</a:t>
            </a:r>
          </a:p>
        </p:txBody>
      </p:sp>
      <p:sp>
        <p:nvSpPr>
          <p:cNvPr id="23" name="Text Box 132"/>
          <p:cNvSpPr txBox="1">
            <a:spLocks noChangeArrowheads="1"/>
          </p:cNvSpPr>
          <p:nvPr/>
        </p:nvSpPr>
        <p:spPr bwMode="auto">
          <a:xfrm rot="10800000">
            <a:off x="1111250" y="2500313"/>
            <a:ext cx="431800" cy="2568575"/>
          </a:xfrm>
          <a:prstGeom prst="rect">
            <a:avLst/>
          </a:prstGeom>
          <a:noFill/>
          <a:ln w="9525">
            <a:noFill/>
            <a:miter lim="800000"/>
            <a:headEnd/>
            <a:tailEnd/>
          </a:ln>
        </p:spPr>
        <p:txBody>
          <a:bodyPr vert="eaVert">
            <a:spAutoFit/>
          </a:bodyPr>
          <a:lstStyle/>
          <a:p>
            <a:pPr>
              <a:spcBef>
                <a:spcPct val="50000"/>
              </a:spcBef>
              <a:defRPr/>
            </a:pPr>
            <a:r>
              <a:rPr lang="en-US" altLang="zh-TW" sz="1600" b="1" dirty="0">
                <a:latin typeface="+mn-lt"/>
              </a:rPr>
              <a:t>Biological reaction order</a:t>
            </a:r>
          </a:p>
        </p:txBody>
      </p:sp>
      <p:graphicFrame>
        <p:nvGraphicFramePr>
          <p:cNvPr id="24" name="Object 75"/>
          <p:cNvGraphicFramePr>
            <a:graphicFrameLocks noChangeAspect="1"/>
          </p:cNvGraphicFramePr>
          <p:nvPr/>
        </p:nvGraphicFramePr>
        <p:xfrm>
          <a:off x="5734050" y="5349875"/>
          <a:ext cx="207963" cy="252413"/>
        </p:xfrm>
        <a:graphic>
          <a:graphicData uri="http://schemas.openxmlformats.org/presentationml/2006/ole">
            <p:oleObj spid="_x0000_s51205" name="Equation" r:id="rId7" imgW="164880" imgH="215640" progId="Equation.3">
              <p:embed/>
            </p:oleObj>
          </a:graphicData>
        </a:graphic>
      </p:graphicFrame>
      <p:sp>
        <p:nvSpPr>
          <p:cNvPr id="25" name="Line 93"/>
          <p:cNvSpPr>
            <a:spLocks noChangeShapeType="1"/>
          </p:cNvSpPr>
          <p:nvPr/>
        </p:nvSpPr>
        <p:spPr bwMode="auto">
          <a:xfrm>
            <a:off x="1533525" y="4238625"/>
            <a:ext cx="4503738" cy="0"/>
          </a:xfrm>
          <a:prstGeom prst="line">
            <a:avLst/>
          </a:prstGeom>
          <a:noFill/>
          <a:ln w="9525">
            <a:solidFill>
              <a:schemeClr val="tx1"/>
            </a:solidFill>
            <a:round/>
            <a:headEnd/>
            <a:tailEnd/>
          </a:ln>
        </p:spPr>
        <p:txBody>
          <a:bodyPr/>
          <a:lstStyle/>
          <a:p>
            <a:pPr>
              <a:defRPr/>
            </a:pPr>
            <a:endParaRPr lang="zh-TW" altLang="en-US">
              <a:latin typeface="+mn-lt"/>
            </a:endParaRPr>
          </a:p>
        </p:txBody>
      </p:sp>
      <p:sp>
        <p:nvSpPr>
          <p:cNvPr id="26" name="Line 95"/>
          <p:cNvSpPr>
            <a:spLocks noChangeShapeType="1"/>
          </p:cNvSpPr>
          <p:nvPr/>
        </p:nvSpPr>
        <p:spPr bwMode="auto">
          <a:xfrm>
            <a:off x="1535113" y="2487613"/>
            <a:ext cx="4506912" cy="0"/>
          </a:xfrm>
          <a:prstGeom prst="line">
            <a:avLst/>
          </a:prstGeom>
          <a:noFill/>
          <a:ln w="9525">
            <a:solidFill>
              <a:schemeClr val="tx1"/>
            </a:solidFill>
            <a:round/>
            <a:headEnd/>
            <a:tailEnd/>
          </a:ln>
        </p:spPr>
        <p:txBody>
          <a:bodyPr/>
          <a:lstStyle/>
          <a:p>
            <a:pPr>
              <a:defRPr/>
            </a:pPr>
            <a:endParaRPr lang="zh-TW" altLang="en-US">
              <a:latin typeface="+mn-lt"/>
            </a:endParaRPr>
          </a:p>
        </p:txBody>
      </p:sp>
      <p:sp>
        <p:nvSpPr>
          <p:cNvPr id="27" name="Line 96"/>
          <p:cNvSpPr>
            <a:spLocks noChangeShapeType="1"/>
          </p:cNvSpPr>
          <p:nvPr/>
        </p:nvSpPr>
        <p:spPr bwMode="auto">
          <a:xfrm>
            <a:off x="1536700" y="3800475"/>
            <a:ext cx="4505325" cy="0"/>
          </a:xfrm>
          <a:prstGeom prst="line">
            <a:avLst/>
          </a:prstGeom>
          <a:noFill/>
          <a:ln w="9525">
            <a:solidFill>
              <a:schemeClr val="tx1"/>
            </a:solidFill>
            <a:round/>
            <a:headEnd/>
            <a:tailEnd/>
          </a:ln>
        </p:spPr>
        <p:txBody>
          <a:bodyPr/>
          <a:lstStyle/>
          <a:p>
            <a:pPr>
              <a:defRPr/>
            </a:pPr>
            <a:endParaRPr lang="zh-TW" altLang="en-US">
              <a:latin typeface="+mn-lt"/>
            </a:endParaRPr>
          </a:p>
        </p:txBody>
      </p:sp>
      <p:sp>
        <p:nvSpPr>
          <p:cNvPr id="28" name="Line 100"/>
          <p:cNvSpPr>
            <a:spLocks noChangeShapeType="1"/>
          </p:cNvSpPr>
          <p:nvPr/>
        </p:nvSpPr>
        <p:spPr bwMode="auto">
          <a:xfrm>
            <a:off x="1533525" y="1835150"/>
            <a:ext cx="4616450" cy="0"/>
          </a:xfrm>
          <a:prstGeom prst="line">
            <a:avLst/>
          </a:prstGeom>
          <a:noFill/>
          <a:ln w="15875">
            <a:solidFill>
              <a:schemeClr val="tx1"/>
            </a:solidFill>
            <a:round/>
            <a:headEnd/>
            <a:tailEnd type="triangle" w="med" len="med"/>
          </a:ln>
        </p:spPr>
        <p:txBody>
          <a:bodyPr/>
          <a:lstStyle/>
          <a:p>
            <a:pPr>
              <a:defRPr/>
            </a:pPr>
            <a:endParaRPr lang="zh-TW" altLang="en-US">
              <a:latin typeface="+mn-lt"/>
            </a:endParaRPr>
          </a:p>
        </p:txBody>
      </p:sp>
      <p:sp>
        <p:nvSpPr>
          <p:cNvPr id="29" name="Line 105"/>
          <p:cNvSpPr>
            <a:spLocks noChangeShapeType="1"/>
          </p:cNvSpPr>
          <p:nvPr/>
        </p:nvSpPr>
        <p:spPr bwMode="auto">
          <a:xfrm>
            <a:off x="1536700" y="2827338"/>
            <a:ext cx="4505325" cy="0"/>
          </a:xfrm>
          <a:prstGeom prst="line">
            <a:avLst/>
          </a:prstGeom>
          <a:noFill/>
          <a:ln w="9525">
            <a:solidFill>
              <a:schemeClr val="tx1"/>
            </a:solidFill>
            <a:round/>
            <a:headEnd/>
            <a:tailEnd/>
          </a:ln>
        </p:spPr>
        <p:txBody>
          <a:bodyPr/>
          <a:lstStyle/>
          <a:p>
            <a:pPr>
              <a:defRPr/>
            </a:pPr>
            <a:endParaRPr lang="zh-TW" altLang="en-US">
              <a:latin typeface="+mn-lt"/>
            </a:endParaRPr>
          </a:p>
        </p:txBody>
      </p:sp>
      <p:sp>
        <p:nvSpPr>
          <p:cNvPr id="30" name="Line 106"/>
          <p:cNvSpPr>
            <a:spLocks noChangeShapeType="1"/>
          </p:cNvSpPr>
          <p:nvPr/>
        </p:nvSpPr>
        <p:spPr bwMode="auto">
          <a:xfrm>
            <a:off x="1536700" y="3470275"/>
            <a:ext cx="4505325" cy="0"/>
          </a:xfrm>
          <a:prstGeom prst="line">
            <a:avLst/>
          </a:prstGeom>
          <a:noFill/>
          <a:ln w="9525">
            <a:solidFill>
              <a:schemeClr val="tx1"/>
            </a:solidFill>
            <a:round/>
            <a:headEnd/>
            <a:tailEnd/>
          </a:ln>
        </p:spPr>
        <p:txBody>
          <a:bodyPr/>
          <a:lstStyle/>
          <a:p>
            <a:pPr>
              <a:defRPr/>
            </a:pPr>
            <a:endParaRPr lang="zh-TW" altLang="en-US">
              <a:latin typeface="+mn-lt"/>
            </a:endParaRPr>
          </a:p>
        </p:txBody>
      </p:sp>
      <p:sp>
        <p:nvSpPr>
          <p:cNvPr id="31" name="Line 119"/>
          <p:cNvSpPr>
            <a:spLocks noChangeShapeType="1"/>
          </p:cNvSpPr>
          <p:nvPr/>
        </p:nvSpPr>
        <p:spPr bwMode="auto">
          <a:xfrm>
            <a:off x="1882775" y="2005013"/>
            <a:ext cx="881063" cy="0"/>
          </a:xfrm>
          <a:prstGeom prst="line">
            <a:avLst/>
          </a:prstGeom>
          <a:noFill/>
          <a:ln w="28575">
            <a:solidFill>
              <a:srgbClr val="FF0000"/>
            </a:solidFill>
            <a:round/>
            <a:headEnd/>
            <a:tailEnd/>
          </a:ln>
        </p:spPr>
        <p:txBody>
          <a:bodyPr/>
          <a:lstStyle/>
          <a:p>
            <a:pPr>
              <a:defRPr/>
            </a:pPr>
            <a:endParaRPr lang="zh-TW" altLang="en-US">
              <a:latin typeface="+mn-lt"/>
            </a:endParaRPr>
          </a:p>
        </p:txBody>
      </p:sp>
      <p:sp>
        <p:nvSpPr>
          <p:cNvPr id="32" name="Line 130"/>
          <p:cNvSpPr>
            <a:spLocks noChangeShapeType="1"/>
          </p:cNvSpPr>
          <p:nvPr/>
        </p:nvSpPr>
        <p:spPr bwMode="auto">
          <a:xfrm>
            <a:off x="1528763" y="1825625"/>
            <a:ext cx="0" cy="3997325"/>
          </a:xfrm>
          <a:prstGeom prst="line">
            <a:avLst/>
          </a:prstGeom>
          <a:noFill/>
          <a:ln w="15875">
            <a:solidFill>
              <a:schemeClr val="tx1"/>
            </a:solidFill>
            <a:round/>
            <a:headEnd/>
            <a:tailEnd type="triangle" w="med" len="med"/>
          </a:ln>
        </p:spPr>
        <p:txBody>
          <a:bodyPr/>
          <a:lstStyle/>
          <a:p>
            <a:pPr>
              <a:defRPr/>
            </a:pPr>
            <a:endParaRPr lang="zh-TW" altLang="en-US">
              <a:latin typeface="+mn-lt"/>
            </a:endParaRPr>
          </a:p>
        </p:txBody>
      </p:sp>
      <p:sp>
        <p:nvSpPr>
          <p:cNvPr id="33" name="Text Box 136"/>
          <p:cNvSpPr txBox="1">
            <a:spLocks noChangeArrowheads="1"/>
          </p:cNvSpPr>
          <p:nvPr/>
        </p:nvSpPr>
        <p:spPr bwMode="auto">
          <a:xfrm>
            <a:off x="2057400" y="5884863"/>
            <a:ext cx="539750" cy="215900"/>
          </a:xfrm>
          <a:prstGeom prst="rect">
            <a:avLst/>
          </a:prstGeom>
          <a:noFill/>
          <a:ln w="9525">
            <a:noFill/>
            <a:miter lim="800000"/>
            <a:headEnd/>
            <a:tailEnd/>
          </a:ln>
        </p:spPr>
        <p:txBody>
          <a:bodyPr>
            <a:spAutoFit/>
          </a:bodyPr>
          <a:lstStyle/>
          <a:p>
            <a:pPr>
              <a:spcBef>
                <a:spcPct val="50000"/>
              </a:spcBef>
              <a:defRPr/>
            </a:pPr>
            <a:r>
              <a:rPr lang="en-US" altLang="zh-TW" sz="800" b="1" i="1" dirty="0">
                <a:latin typeface="+mn-lt"/>
              </a:rPr>
              <a:t>I(1,2)</a:t>
            </a:r>
            <a:endParaRPr lang="en-US" altLang="zh-TW" sz="800" b="1" i="1" baseline="-25000" dirty="0">
              <a:latin typeface="+mn-lt"/>
            </a:endParaRPr>
          </a:p>
        </p:txBody>
      </p:sp>
      <p:sp>
        <p:nvSpPr>
          <p:cNvPr id="34" name="Line 155"/>
          <p:cNvSpPr>
            <a:spLocks noChangeShapeType="1"/>
          </p:cNvSpPr>
          <p:nvPr/>
        </p:nvSpPr>
        <p:spPr bwMode="auto">
          <a:xfrm>
            <a:off x="1531938" y="5208588"/>
            <a:ext cx="4508500" cy="0"/>
          </a:xfrm>
          <a:prstGeom prst="line">
            <a:avLst/>
          </a:prstGeom>
          <a:noFill/>
          <a:ln w="9525">
            <a:solidFill>
              <a:schemeClr val="tx1"/>
            </a:solidFill>
            <a:round/>
            <a:headEnd/>
            <a:tailEnd/>
          </a:ln>
        </p:spPr>
        <p:txBody>
          <a:bodyPr/>
          <a:lstStyle/>
          <a:p>
            <a:pPr>
              <a:defRPr/>
            </a:pPr>
            <a:endParaRPr lang="zh-TW" altLang="en-US">
              <a:latin typeface="+mn-lt"/>
            </a:endParaRPr>
          </a:p>
        </p:txBody>
      </p:sp>
      <p:sp>
        <p:nvSpPr>
          <p:cNvPr id="35" name="Line 156"/>
          <p:cNvSpPr>
            <a:spLocks noChangeShapeType="1"/>
          </p:cNvSpPr>
          <p:nvPr/>
        </p:nvSpPr>
        <p:spPr bwMode="auto">
          <a:xfrm>
            <a:off x="1538288" y="4889500"/>
            <a:ext cx="4506912" cy="0"/>
          </a:xfrm>
          <a:prstGeom prst="line">
            <a:avLst/>
          </a:prstGeom>
          <a:noFill/>
          <a:ln w="9525">
            <a:solidFill>
              <a:schemeClr val="tx1"/>
            </a:solidFill>
            <a:round/>
            <a:headEnd/>
            <a:tailEnd/>
          </a:ln>
        </p:spPr>
        <p:txBody>
          <a:bodyPr/>
          <a:lstStyle/>
          <a:p>
            <a:pPr>
              <a:defRPr/>
            </a:pPr>
            <a:endParaRPr lang="zh-TW" altLang="en-US">
              <a:latin typeface="+mn-lt"/>
            </a:endParaRPr>
          </a:p>
        </p:txBody>
      </p:sp>
      <p:cxnSp>
        <p:nvCxnSpPr>
          <p:cNvPr id="36" name="AutoShape 160"/>
          <p:cNvCxnSpPr>
            <a:cxnSpLocks noChangeShapeType="1"/>
          </p:cNvCxnSpPr>
          <p:nvPr/>
        </p:nvCxnSpPr>
        <p:spPr bwMode="auto">
          <a:xfrm>
            <a:off x="1985963" y="5892800"/>
            <a:ext cx="609600" cy="0"/>
          </a:xfrm>
          <a:prstGeom prst="straightConnector1">
            <a:avLst/>
          </a:prstGeom>
          <a:noFill/>
          <a:ln w="28575">
            <a:solidFill>
              <a:srgbClr val="FF33CC"/>
            </a:solidFill>
            <a:round/>
            <a:headEnd type="triangle" w="med" len="med"/>
            <a:tailEnd type="triangle" w="med" len="med"/>
          </a:ln>
        </p:spPr>
      </p:cxnSp>
      <p:sp>
        <p:nvSpPr>
          <p:cNvPr id="37" name="AutoShape 163"/>
          <p:cNvSpPr>
            <a:spLocks noChangeArrowheads="1"/>
          </p:cNvSpPr>
          <p:nvPr/>
        </p:nvSpPr>
        <p:spPr bwMode="auto">
          <a:xfrm>
            <a:off x="1989138" y="2959100"/>
            <a:ext cx="565150" cy="454025"/>
          </a:xfrm>
          <a:prstGeom prst="leftRightArrow">
            <a:avLst>
              <a:gd name="adj1" fmla="val 50000"/>
              <a:gd name="adj2" fmla="val 21283"/>
            </a:avLst>
          </a:prstGeom>
          <a:solidFill>
            <a:schemeClr val="accent1"/>
          </a:solidFill>
          <a:ln w="9525">
            <a:solidFill>
              <a:schemeClr val="tx1"/>
            </a:solidFill>
            <a:miter lim="800000"/>
            <a:headEnd/>
            <a:tailEnd/>
          </a:ln>
        </p:spPr>
        <p:txBody>
          <a:bodyPr wrap="none" anchor="ctr"/>
          <a:lstStyle/>
          <a:p>
            <a:pPr>
              <a:defRPr/>
            </a:pPr>
            <a:endParaRPr lang="zh-TW" altLang="zh-TW">
              <a:latin typeface="+mn-lt"/>
            </a:endParaRPr>
          </a:p>
        </p:txBody>
      </p:sp>
      <p:grpSp>
        <p:nvGrpSpPr>
          <p:cNvPr id="2" name="群組 67"/>
          <p:cNvGrpSpPr>
            <a:grpSpLocks/>
          </p:cNvGrpSpPr>
          <p:nvPr/>
        </p:nvGrpSpPr>
        <p:grpSpPr bwMode="auto">
          <a:xfrm>
            <a:off x="1528763" y="6137275"/>
            <a:ext cx="4117975" cy="160338"/>
            <a:chOff x="928663" y="6426198"/>
            <a:chExt cx="6105997" cy="209083"/>
          </a:xfrm>
        </p:grpSpPr>
        <p:sp>
          <p:nvSpPr>
            <p:cNvPr id="39" name="矩形 38"/>
            <p:cNvSpPr>
              <a:spLocks noChangeArrowheads="1"/>
            </p:cNvSpPr>
            <p:nvPr/>
          </p:nvSpPr>
          <p:spPr bwMode="auto">
            <a:xfrm>
              <a:off x="1145221" y="6500722"/>
              <a:ext cx="5614033" cy="70384"/>
            </a:xfrm>
            <a:prstGeom prst="rect">
              <a:avLst/>
            </a:prstGeom>
            <a:solidFill>
              <a:srgbClr val="00CCFF"/>
            </a:solidFill>
            <a:ln w="25400" algn="ctr">
              <a:solidFill>
                <a:srgbClr val="00CCFF"/>
              </a:solidFill>
              <a:miter lim="800000"/>
              <a:headEnd/>
              <a:tailEnd/>
            </a:ln>
          </p:spPr>
          <p:txBody>
            <a:bodyPr anchor="ctr"/>
            <a:lstStyle/>
            <a:p>
              <a:pPr algn="ctr">
                <a:defRPr/>
              </a:pPr>
              <a:endParaRPr lang="zh-TW" altLang="en-US">
                <a:solidFill>
                  <a:schemeClr val="lt1"/>
                </a:solidFill>
                <a:latin typeface="+mn-lt"/>
                <a:ea typeface="+mn-ea"/>
              </a:endParaRPr>
            </a:p>
          </p:txBody>
        </p:sp>
        <p:sp>
          <p:nvSpPr>
            <p:cNvPr id="40" name="等腰三角形 39"/>
            <p:cNvSpPr>
              <a:spLocks noChangeArrowheads="1"/>
            </p:cNvSpPr>
            <p:nvPr/>
          </p:nvSpPr>
          <p:spPr bwMode="auto">
            <a:xfrm rot="5400000" flipH="1">
              <a:off x="6808608" y="6409231"/>
              <a:ext cx="204943" cy="247159"/>
            </a:xfrm>
            <a:prstGeom prst="triangle">
              <a:avLst>
                <a:gd name="adj" fmla="val 50000"/>
              </a:avLst>
            </a:prstGeom>
            <a:solidFill>
              <a:srgbClr val="00CCFF"/>
            </a:solidFill>
            <a:ln w="25400" algn="ctr">
              <a:solidFill>
                <a:srgbClr val="00CCFF"/>
              </a:solidFill>
              <a:miter lim="800000"/>
              <a:headEnd/>
              <a:tailEnd/>
            </a:ln>
          </p:spPr>
          <p:txBody>
            <a:bodyPr rot="10800000" vert="eaVert" anchor="ctr"/>
            <a:lstStyle/>
            <a:p>
              <a:pPr algn="ctr">
                <a:defRPr/>
              </a:pPr>
              <a:endParaRPr lang="zh-TW" altLang="en-US">
                <a:solidFill>
                  <a:schemeClr val="lt1"/>
                </a:solidFill>
                <a:latin typeface="+mn-lt"/>
                <a:ea typeface="+mn-ea"/>
              </a:endParaRPr>
            </a:p>
          </p:txBody>
        </p:sp>
        <p:sp>
          <p:nvSpPr>
            <p:cNvPr id="41" name="等腰三角形 40"/>
            <p:cNvSpPr>
              <a:spLocks noChangeArrowheads="1"/>
            </p:cNvSpPr>
            <p:nvPr/>
          </p:nvSpPr>
          <p:spPr bwMode="auto">
            <a:xfrm rot="16200000" flipH="1">
              <a:off x="949771" y="6405090"/>
              <a:ext cx="204943" cy="247158"/>
            </a:xfrm>
            <a:prstGeom prst="triangle">
              <a:avLst>
                <a:gd name="adj" fmla="val 50000"/>
              </a:avLst>
            </a:prstGeom>
            <a:solidFill>
              <a:srgbClr val="00CCFF"/>
            </a:solidFill>
            <a:ln w="25400" algn="ctr">
              <a:solidFill>
                <a:srgbClr val="00CCFF"/>
              </a:solidFill>
              <a:miter lim="800000"/>
              <a:headEnd/>
              <a:tailEnd/>
            </a:ln>
          </p:spPr>
          <p:txBody>
            <a:bodyPr vert="eaVert" anchor="ctr"/>
            <a:lstStyle/>
            <a:p>
              <a:pPr algn="ctr">
                <a:defRPr/>
              </a:pPr>
              <a:endParaRPr lang="zh-TW" altLang="en-US">
                <a:solidFill>
                  <a:schemeClr val="lt1"/>
                </a:solidFill>
                <a:latin typeface="+mn-lt"/>
                <a:ea typeface="+mn-ea"/>
              </a:endParaRPr>
            </a:p>
          </p:txBody>
        </p:sp>
      </p:grpSp>
      <p:sp>
        <p:nvSpPr>
          <p:cNvPr id="42" name="Line 59"/>
          <p:cNvSpPr>
            <a:spLocks noChangeShapeType="1"/>
          </p:cNvSpPr>
          <p:nvPr/>
        </p:nvSpPr>
        <p:spPr bwMode="auto">
          <a:xfrm>
            <a:off x="1970088" y="1839913"/>
            <a:ext cx="12700" cy="3997325"/>
          </a:xfrm>
          <a:prstGeom prst="line">
            <a:avLst/>
          </a:prstGeom>
          <a:noFill/>
          <a:ln w="15875">
            <a:solidFill>
              <a:schemeClr val="tx1"/>
            </a:solidFill>
            <a:prstDash val="dash"/>
            <a:round/>
            <a:headEnd/>
            <a:tailEnd/>
          </a:ln>
        </p:spPr>
        <p:txBody>
          <a:bodyPr/>
          <a:lstStyle/>
          <a:p>
            <a:pPr>
              <a:defRPr/>
            </a:pPr>
            <a:endParaRPr lang="zh-TW" altLang="en-US">
              <a:latin typeface="+mn-lt"/>
            </a:endParaRPr>
          </a:p>
        </p:txBody>
      </p:sp>
      <p:sp>
        <p:nvSpPr>
          <p:cNvPr id="43" name="AutoShape 41"/>
          <p:cNvSpPr>
            <a:spLocks noChangeArrowheads="1"/>
          </p:cNvSpPr>
          <p:nvPr/>
        </p:nvSpPr>
        <p:spPr bwMode="auto">
          <a:xfrm>
            <a:off x="1635098" y="1912938"/>
            <a:ext cx="258763" cy="520700"/>
          </a:xfrm>
          <a:prstGeom prst="roundRect">
            <a:avLst>
              <a:gd name="adj" fmla="val 16667"/>
            </a:avLst>
          </a:prstGeom>
          <a:solidFill>
            <a:srgbClr val="FFFF99"/>
          </a:solidFill>
          <a:ln w="9525">
            <a:round/>
            <a:headEnd/>
            <a:tailEnd/>
          </a:ln>
          <a:scene3d>
            <a:camera prst="legacyObliqueTopLeft"/>
            <a:lightRig rig="legacyNormal1" dir="t"/>
          </a:scene3d>
          <a:sp3d extrusionH="36500" prstMaterial="legacyMatte">
            <a:bevelT w="13500" h="13500" prst="angle"/>
            <a:bevelB w="13500" h="13500" prst="angle"/>
            <a:extrusionClr>
              <a:srgbClr val="FFFF99"/>
            </a:extrusionClr>
          </a:sp3d>
        </p:spPr>
        <p:txBody>
          <a:bodyPr wrap="none" anchor="ctr">
            <a:flatTx/>
          </a:bodyPr>
          <a:lstStyle/>
          <a:p>
            <a:pPr>
              <a:defRPr/>
            </a:pPr>
            <a:endParaRPr lang="zh-TW" altLang="zh-TW">
              <a:latin typeface="+mn-lt"/>
            </a:endParaRPr>
          </a:p>
        </p:txBody>
      </p:sp>
      <p:sp>
        <p:nvSpPr>
          <p:cNvPr id="44" name="Text Box 43"/>
          <p:cNvSpPr txBox="1">
            <a:spLocks noChangeArrowheads="1"/>
          </p:cNvSpPr>
          <p:nvPr/>
        </p:nvSpPr>
        <p:spPr bwMode="auto">
          <a:xfrm>
            <a:off x="1530296" y="1871649"/>
            <a:ext cx="500063" cy="276225"/>
          </a:xfrm>
          <a:prstGeom prst="rect">
            <a:avLst/>
          </a:prstGeom>
          <a:noFill/>
          <a:ln w="9525">
            <a:noFill/>
            <a:miter lim="800000"/>
            <a:headEnd/>
            <a:tailEnd/>
          </a:ln>
        </p:spPr>
        <p:txBody>
          <a:bodyPr>
            <a:spAutoFit/>
          </a:bodyPr>
          <a:lstStyle/>
          <a:p>
            <a:pPr>
              <a:defRPr/>
            </a:pPr>
            <a:r>
              <a:rPr lang="en-US" altLang="zh-TW" sz="1200" b="1" dirty="0">
                <a:latin typeface="+mn-lt"/>
              </a:rPr>
              <a:t>SP</a:t>
            </a:r>
            <a:r>
              <a:rPr lang="en-US" altLang="zh-TW" sz="1200" b="1" baseline="-25000" dirty="0">
                <a:latin typeface="+mn-lt"/>
              </a:rPr>
              <a:t>1</a:t>
            </a:r>
          </a:p>
        </p:txBody>
      </p:sp>
      <p:sp>
        <p:nvSpPr>
          <p:cNvPr id="45" name="Oval 64"/>
          <p:cNvSpPr>
            <a:spLocks noChangeArrowheads="1"/>
          </p:cNvSpPr>
          <p:nvPr/>
        </p:nvSpPr>
        <p:spPr bwMode="auto">
          <a:xfrm>
            <a:off x="1635098" y="2176463"/>
            <a:ext cx="290513" cy="269875"/>
          </a:xfrm>
          <a:prstGeom prst="ellipse">
            <a:avLst/>
          </a:prstGeom>
          <a:solidFill>
            <a:srgbClr val="3399FF"/>
          </a:solidFill>
          <a:ln w="9525">
            <a:round/>
            <a:headEnd/>
            <a:tailEnd/>
          </a:ln>
          <a:scene3d>
            <a:camera prst="legacyObliqueLeft">
              <a:rot lat="0" lon="21299994" rev="0"/>
            </a:camera>
            <a:lightRig rig="legacyFlat1" dir="t"/>
          </a:scene3d>
          <a:sp3d extrusionH="11100" prstMaterial="legacyMatte">
            <a:bevelT w="13500" h="13500" prst="angle"/>
            <a:bevelB w="13500" h="13500" prst="angle"/>
            <a:extrusionClr>
              <a:srgbClr val="3399FF"/>
            </a:extrusionClr>
          </a:sp3d>
        </p:spPr>
        <p:txBody>
          <a:bodyPr wrap="none" anchor="ctr">
            <a:flatTx/>
          </a:bodyPr>
          <a:lstStyle/>
          <a:p>
            <a:pPr>
              <a:defRPr/>
            </a:pPr>
            <a:endParaRPr lang="zh-TW" altLang="en-US">
              <a:latin typeface="+mn-lt"/>
            </a:endParaRPr>
          </a:p>
        </p:txBody>
      </p:sp>
      <p:sp>
        <p:nvSpPr>
          <p:cNvPr id="46" name="Text Box 44"/>
          <p:cNvSpPr txBox="1">
            <a:spLocks noChangeArrowheads="1"/>
          </p:cNvSpPr>
          <p:nvPr/>
        </p:nvSpPr>
        <p:spPr bwMode="auto">
          <a:xfrm>
            <a:off x="1584298" y="2168525"/>
            <a:ext cx="447675" cy="277813"/>
          </a:xfrm>
          <a:prstGeom prst="rect">
            <a:avLst/>
          </a:prstGeom>
          <a:noFill/>
          <a:ln w="9525">
            <a:noFill/>
            <a:miter lim="800000"/>
            <a:headEnd/>
            <a:tailEnd/>
          </a:ln>
        </p:spPr>
        <p:txBody>
          <a:bodyPr>
            <a:spAutoFit/>
          </a:bodyPr>
          <a:lstStyle/>
          <a:p>
            <a:pPr>
              <a:defRPr/>
            </a:pPr>
            <a:r>
              <a:rPr lang="en-US" altLang="zh-TW" sz="1200" b="1" dirty="0">
                <a:latin typeface="+mn-lt"/>
              </a:rPr>
              <a:t>W</a:t>
            </a:r>
            <a:r>
              <a:rPr lang="en-US" altLang="zh-TW" sz="1200" b="1" baseline="-25000" dirty="0">
                <a:latin typeface="+mn-lt"/>
              </a:rPr>
              <a:t>1</a:t>
            </a:r>
          </a:p>
        </p:txBody>
      </p:sp>
      <p:sp>
        <p:nvSpPr>
          <p:cNvPr id="47" name="AutoShape 42"/>
          <p:cNvSpPr>
            <a:spLocks noChangeArrowheads="1"/>
          </p:cNvSpPr>
          <p:nvPr/>
        </p:nvSpPr>
        <p:spPr bwMode="auto">
          <a:xfrm>
            <a:off x="2062163" y="2557463"/>
            <a:ext cx="469900" cy="215900"/>
          </a:xfrm>
          <a:prstGeom prst="roundRect">
            <a:avLst>
              <a:gd name="adj" fmla="val 16667"/>
            </a:avLst>
          </a:prstGeom>
          <a:solidFill>
            <a:srgbClr val="00FF99"/>
          </a:solidFill>
          <a:ln w="9525">
            <a:round/>
            <a:headEnd/>
            <a:tailEnd/>
          </a:ln>
          <a:scene3d>
            <a:camera prst="legacyObliqueTopLeft"/>
            <a:lightRig rig="legacyNormal1" dir="t"/>
          </a:scene3d>
          <a:sp3d extrusionH="23800" prstMaterial="legacyMatte">
            <a:bevelT w="13500" h="13500" prst="angle"/>
            <a:bevelB w="13500" h="13500" prst="angle"/>
            <a:extrusionClr>
              <a:schemeClr val="accent1"/>
            </a:extrusionClr>
          </a:sp3d>
        </p:spPr>
        <p:txBody>
          <a:bodyPr wrap="none" anchor="ctr">
            <a:flatTx/>
          </a:bodyPr>
          <a:lstStyle/>
          <a:p>
            <a:pPr>
              <a:defRPr/>
            </a:pPr>
            <a:endParaRPr lang="zh-TW" altLang="en-US" dirty="0">
              <a:solidFill>
                <a:schemeClr val="accent1">
                  <a:lumMod val="75000"/>
                </a:schemeClr>
              </a:solidFill>
              <a:latin typeface="+mn-lt"/>
            </a:endParaRPr>
          </a:p>
        </p:txBody>
      </p:sp>
      <p:sp>
        <p:nvSpPr>
          <p:cNvPr id="48" name="Text Box 44"/>
          <p:cNvSpPr txBox="1">
            <a:spLocks noChangeArrowheads="1"/>
          </p:cNvSpPr>
          <p:nvPr/>
        </p:nvSpPr>
        <p:spPr bwMode="auto">
          <a:xfrm>
            <a:off x="2032000" y="2509838"/>
            <a:ext cx="623888" cy="277812"/>
          </a:xfrm>
          <a:prstGeom prst="rect">
            <a:avLst/>
          </a:prstGeom>
          <a:noFill/>
          <a:ln w="9525">
            <a:noFill/>
            <a:miter lim="800000"/>
            <a:headEnd/>
            <a:tailEnd/>
          </a:ln>
        </p:spPr>
        <p:txBody>
          <a:bodyPr>
            <a:spAutoFit/>
          </a:bodyPr>
          <a:lstStyle/>
          <a:p>
            <a:pPr>
              <a:defRPr/>
            </a:pPr>
            <a:r>
              <a:rPr lang="en-US" altLang="zh-TW" sz="1200" b="1" dirty="0">
                <a:latin typeface="+mn-lt"/>
              </a:rPr>
              <a:t>W</a:t>
            </a:r>
            <a:r>
              <a:rPr lang="en-US" altLang="zh-TW" sz="1200" b="1" baseline="-25000" dirty="0">
                <a:latin typeface="+mn-lt"/>
              </a:rPr>
              <a:t>1,2</a:t>
            </a:r>
          </a:p>
        </p:txBody>
      </p:sp>
      <p:sp>
        <p:nvSpPr>
          <p:cNvPr id="49" name="Line 111"/>
          <p:cNvSpPr>
            <a:spLocks noChangeShapeType="1"/>
          </p:cNvSpPr>
          <p:nvPr/>
        </p:nvSpPr>
        <p:spPr bwMode="auto">
          <a:xfrm flipH="1">
            <a:off x="2755900" y="1997075"/>
            <a:ext cx="3175" cy="863600"/>
          </a:xfrm>
          <a:prstGeom prst="line">
            <a:avLst/>
          </a:prstGeom>
          <a:noFill/>
          <a:ln w="28575">
            <a:solidFill>
              <a:srgbClr val="FF0000"/>
            </a:solidFill>
            <a:round/>
            <a:headEnd/>
            <a:tailEnd type="triangle" w="med" len="med"/>
          </a:ln>
        </p:spPr>
        <p:txBody>
          <a:bodyPr/>
          <a:lstStyle/>
          <a:p>
            <a:pPr>
              <a:defRPr/>
            </a:pPr>
            <a:endParaRPr lang="zh-TW" altLang="en-US">
              <a:latin typeface="+mn-lt"/>
            </a:endParaRPr>
          </a:p>
        </p:txBody>
      </p:sp>
      <p:sp>
        <p:nvSpPr>
          <p:cNvPr id="50" name="Text Box 40"/>
          <p:cNvSpPr txBox="1">
            <a:spLocks noChangeArrowheads="1"/>
          </p:cNvSpPr>
          <p:nvPr/>
        </p:nvSpPr>
        <p:spPr bwMode="auto">
          <a:xfrm>
            <a:off x="3714750" y="3851275"/>
            <a:ext cx="554038" cy="357188"/>
          </a:xfrm>
          <a:prstGeom prst="rect">
            <a:avLst/>
          </a:prstGeom>
          <a:noFill/>
          <a:ln w="9525">
            <a:noFill/>
            <a:miter lim="800000"/>
            <a:headEnd/>
            <a:tailEnd/>
          </a:ln>
        </p:spPr>
        <p:txBody>
          <a:bodyPr vert="eaVert">
            <a:spAutoFit/>
          </a:bodyPr>
          <a:lstStyle/>
          <a:p>
            <a:pPr>
              <a:spcBef>
                <a:spcPct val="50000"/>
              </a:spcBef>
              <a:defRPr/>
            </a:pPr>
            <a:r>
              <a:rPr lang="en-US" altLang="zh-TW" dirty="0">
                <a:latin typeface="+mn-lt"/>
              </a:rPr>
              <a:t>…</a:t>
            </a:r>
          </a:p>
        </p:txBody>
      </p:sp>
      <p:sp>
        <p:nvSpPr>
          <p:cNvPr id="51" name="Line 59"/>
          <p:cNvSpPr>
            <a:spLocks noChangeShapeType="1"/>
          </p:cNvSpPr>
          <p:nvPr/>
        </p:nvSpPr>
        <p:spPr bwMode="auto">
          <a:xfrm>
            <a:off x="3038475" y="1844675"/>
            <a:ext cx="12700" cy="3997325"/>
          </a:xfrm>
          <a:prstGeom prst="line">
            <a:avLst/>
          </a:prstGeom>
          <a:noFill/>
          <a:ln w="15875">
            <a:solidFill>
              <a:schemeClr val="tx1"/>
            </a:solidFill>
            <a:prstDash val="dash"/>
            <a:round/>
            <a:headEnd/>
            <a:tailEnd/>
          </a:ln>
        </p:spPr>
        <p:txBody>
          <a:bodyPr/>
          <a:lstStyle/>
          <a:p>
            <a:pPr>
              <a:defRPr/>
            </a:pPr>
            <a:endParaRPr lang="zh-TW" altLang="en-US">
              <a:latin typeface="+mn-lt"/>
            </a:endParaRPr>
          </a:p>
        </p:txBody>
      </p:sp>
      <p:sp>
        <p:nvSpPr>
          <p:cNvPr id="52" name="Line 127"/>
          <p:cNvSpPr>
            <a:spLocks noChangeShapeType="1"/>
          </p:cNvSpPr>
          <p:nvPr/>
        </p:nvSpPr>
        <p:spPr bwMode="auto">
          <a:xfrm>
            <a:off x="4000500" y="3884613"/>
            <a:ext cx="373063" cy="0"/>
          </a:xfrm>
          <a:prstGeom prst="line">
            <a:avLst/>
          </a:prstGeom>
          <a:noFill/>
          <a:ln w="28575">
            <a:solidFill>
              <a:srgbClr val="FF0000"/>
            </a:solidFill>
            <a:round/>
            <a:headEnd/>
            <a:tailEnd/>
          </a:ln>
        </p:spPr>
        <p:txBody>
          <a:bodyPr/>
          <a:lstStyle/>
          <a:p>
            <a:pPr>
              <a:defRPr/>
            </a:pPr>
            <a:endParaRPr lang="zh-TW" altLang="en-US">
              <a:latin typeface="+mn-lt"/>
            </a:endParaRPr>
          </a:p>
        </p:txBody>
      </p:sp>
      <p:sp>
        <p:nvSpPr>
          <p:cNvPr id="53" name="Text Box 141"/>
          <p:cNvSpPr txBox="1">
            <a:spLocks noChangeArrowheads="1"/>
          </p:cNvSpPr>
          <p:nvPr/>
        </p:nvSpPr>
        <p:spPr bwMode="auto">
          <a:xfrm>
            <a:off x="3140075" y="5892800"/>
            <a:ext cx="503238" cy="214313"/>
          </a:xfrm>
          <a:prstGeom prst="rect">
            <a:avLst/>
          </a:prstGeom>
          <a:noFill/>
          <a:ln w="9525">
            <a:noFill/>
            <a:miter lim="800000"/>
            <a:headEnd/>
            <a:tailEnd/>
          </a:ln>
        </p:spPr>
        <p:txBody>
          <a:bodyPr>
            <a:spAutoFit/>
          </a:bodyPr>
          <a:lstStyle/>
          <a:p>
            <a:pPr>
              <a:spcBef>
                <a:spcPct val="50000"/>
              </a:spcBef>
              <a:defRPr/>
            </a:pPr>
            <a:r>
              <a:rPr lang="en-US" altLang="zh-TW" sz="800" b="1" i="1" dirty="0">
                <a:latin typeface="+mn-lt"/>
              </a:rPr>
              <a:t>I(2,3</a:t>
            </a:r>
            <a:r>
              <a:rPr lang="en-US" altLang="zh-TW" sz="800" b="1" dirty="0">
                <a:latin typeface="+mn-lt"/>
              </a:rPr>
              <a:t>)</a:t>
            </a:r>
          </a:p>
        </p:txBody>
      </p:sp>
      <p:sp>
        <p:nvSpPr>
          <p:cNvPr id="54" name="Text Box 142"/>
          <p:cNvSpPr txBox="1">
            <a:spLocks noChangeArrowheads="1"/>
          </p:cNvSpPr>
          <p:nvPr/>
        </p:nvSpPr>
        <p:spPr bwMode="auto">
          <a:xfrm>
            <a:off x="4705350" y="5878513"/>
            <a:ext cx="652463" cy="215900"/>
          </a:xfrm>
          <a:prstGeom prst="rect">
            <a:avLst/>
          </a:prstGeom>
          <a:noFill/>
          <a:ln w="9525">
            <a:noFill/>
            <a:miter lim="800000"/>
            <a:headEnd/>
            <a:tailEnd/>
          </a:ln>
        </p:spPr>
        <p:txBody>
          <a:bodyPr>
            <a:spAutoFit/>
          </a:bodyPr>
          <a:lstStyle/>
          <a:p>
            <a:pPr>
              <a:spcBef>
                <a:spcPct val="50000"/>
              </a:spcBef>
              <a:defRPr/>
            </a:pPr>
            <a:r>
              <a:rPr lang="en-US" altLang="zh-TW" sz="800" b="1" i="1" dirty="0">
                <a:latin typeface="+mn-lt"/>
              </a:rPr>
              <a:t>I(n-1,n)</a:t>
            </a:r>
          </a:p>
        </p:txBody>
      </p:sp>
      <p:sp>
        <p:nvSpPr>
          <p:cNvPr id="55" name="Line 128"/>
          <p:cNvSpPr>
            <a:spLocks noChangeShapeType="1"/>
          </p:cNvSpPr>
          <p:nvPr/>
        </p:nvSpPr>
        <p:spPr bwMode="auto">
          <a:xfrm>
            <a:off x="4362450" y="3884613"/>
            <a:ext cx="0" cy="373062"/>
          </a:xfrm>
          <a:prstGeom prst="line">
            <a:avLst/>
          </a:prstGeom>
          <a:noFill/>
          <a:ln w="28575">
            <a:solidFill>
              <a:srgbClr val="FF0000"/>
            </a:solidFill>
            <a:round/>
            <a:headEnd/>
            <a:tailEnd type="triangle" w="med" len="med"/>
          </a:ln>
        </p:spPr>
        <p:txBody>
          <a:bodyPr/>
          <a:lstStyle/>
          <a:p>
            <a:pPr>
              <a:defRPr/>
            </a:pPr>
            <a:endParaRPr lang="zh-TW" altLang="en-US">
              <a:latin typeface="+mn-lt"/>
            </a:endParaRPr>
          </a:p>
        </p:txBody>
      </p:sp>
      <p:cxnSp>
        <p:nvCxnSpPr>
          <p:cNvPr id="56" name="AutoShape 161"/>
          <p:cNvCxnSpPr>
            <a:cxnSpLocks noChangeShapeType="1"/>
          </p:cNvCxnSpPr>
          <p:nvPr/>
        </p:nvCxnSpPr>
        <p:spPr bwMode="auto">
          <a:xfrm>
            <a:off x="3054350" y="5892800"/>
            <a:ext cx="581025" cy="0"/>
          </a:xfrm>
          <a:prstGeom prst="straightConnector1">
            <a:avLst/>
          </a:prstGeom>
          <a:noFill/>
          <a:ln w="28575">
            <a:solidFill>
              <a:srgbClr val="FF33CC"/>
            </a:solidFill>
            <a:round/>
            <a:headEnd type="triangle" w="med" len="med"/>
            <a:tailEnd type="triangle" w="med" len="med"/>
          </a:ln>
        </p:spPr>
      </p:cxnSp>
      <p:cxnSp>
        <p:nvCxnSpPr>
          <p:cNvPr id="57" name="AutoShape 162"/>
          <p:cNvCxnSpPr>
            <a:cxnSpLocks noChangeShapeType="1"/>
          </p:cNvCxnSpPr>
          <p:nvPr/>
        </p:nvCxnSpPr>
        <p:spPr bwMode="auto">
          <a:xfrm>
            <a:off x="4676775" y="5888038"/>
            <a:ext cx="536575" cy="0"/>
          </a:xfrm>
          <a:prstGeom prst="straightConnector1">
            <a:avLst/>
          </a:prstGeom>
          <a:noFill/>
          <a:ln w="28575">
            <a:solidFill>
              <a:srgbClr val="FF33CC"/>
            </a:solidFill>
            <a:round/>
            <a:headEnd type="triangle" w="med" len="med"/>
            <a:tailEnd type="triangle" w="med" len="med"/>
          </a:ln>
        </p:spPr>
      </p:cxnSp>
      <p:sp>
        <p:nvSpPr>
          <p:cNvPr id="58" name="AutoShape 164"/>
          <p:cNvSpPr>
            <a:spLocks noChangeArrowheads="1"/>
          </p:cNvSpPr>
          <p:nvPr/>
        </p:nvSpPr>
        <p:spPr bwMode="auto">
          <a:xfrm>
            <a:off x="3063875" y="3824288"/>
            <a:ext cx="568325" cy="398462"/>
          </a:xfrm>
          <a:prstGeom prst="leftRightArrow">
            <a:avLst>
              <a:gd name="adj1" fmla="val 50000"/>
              <a:gd name="adj2" fmla="val 24481"/>
            </a:avLst>
          </a:prstGeom>
          <a:solidFill>
            <a:schemeClr val="accent1"/>
          </a:solidFill>
          <a:ln w="9525">
            <a:solidFill>
              <a:schemeClr val="tx1"/>
            </a:solidFill>
            <a:miter lim="800000"/>
            <a:headEnd/>
            <a:tailEnd/>
          </a:ln>
        </p:spPr>
        <p:txBody>
          <a:bodyPr wrap="none" anchor="ctr"/>
          <a:lstStyle/>
          <a:p>
            <a:pPr>
              <a:defRPr/>
            </a:pPr>
            <a:endParaRPr lang="zh-TW" altLang="zh-TW">
              <a:latin typeface="+mn-lt"/>
            </a:endParaRPr>
          </a:p>
        </p:txBody>
      </p:sp>
      <p:sp>
        <p:nvSpPr>
          <p:cNvPr id="59" name="AutoShape 165"/>
          <p:cNvSpPr>
            <a:spLocks noChangeArrowheads="1"/>
          </p:cNvSpPr>
          <p:nvPr/>
        </p:nvSpPr>
        <p:spPr bwMode="auto">
          <a:xfrm>
            <a:off x="4673600" y="5251450"/>
            <a:ext cx="558800" cy="398463"/>
          </a:xfrm>
          <a:prstGeom prst="leftRightArrow">
            <a:avLst>
              <a:gd name="adj1" fmla="val 50000"/>
              <a:gd name="adj2" fmla="val 24073"/>
            </a:avLst>
          </a:prstGeom>
          <a:solidFill>
            <a:schemeClr val="accent1"/>
          </a:solidFill>
          <a:ln w="10160">
            <a:solidFill>
              <a:schemeClr val="tx1"/>
            </a:solidFill>
            <a:miter lim="800000"/>
            <a:headEnd/>
            <a:tailEnd/>
          </a:ln>
        </p:spPr>
        <p:txBody>
          <a:bodyPr wrap="none" anchor="ctr"/>
          <a:lstStyle/>
          <a:p>
            <a:pPr>
              <a:defRPr/>
            </a:pPr>
            <a:endParaRPr lang="zh-TW" altLang="zh-TW">
              <a:latin typeface="+mn-lt"/>
            </a:endParaRPr>
          </a:p>
        </p:txBody>
      </p:sp>
      <p:sp>
        <p:nvSpPr>
          <p:cNvPr id="60" name="Line 61"/>
          <p:cNvSpPr>
            <a:spLocks noChangeShapeType="1"/>
          </p:cNvSpPr>
          <p:nvPr/>
        </p:nvSpPr>
        <p:spPr bwMode="auto">
          <a:xfrm>
            <a:off x="3651250" y="1830388"/>
            <a:ext cx="3175" cy="3998912"/>
          </a:xfrm>
          <a:prstGeom prst="line">
            <a:avLst/>
          </a:prstGeom>
          <a:noFill/>
          <a:ln w="15875">
            <a:solidFill>
              <a:schemeClr val="tx1"/>
            </a:solidFill>
            <a:prstDash val="dash"/>
            <a:round/>
            <a:headEnd/>
            <a:tailEnd/>
          </a:ln>
        </p:spPr>
        <p:txBody>
          <a:bodyPr/>
          <a:lstStyle/>
          <a:p>
            <a:pPr>
              <a:defRPr/>
            </a:pPr>
            <a:endParaRPr lang="zh-TW" altLang="en-US">
              <a:latin typeface="+mn-lt"/>
            </a:endParaRPr>
          </a:p>
        </p:txBody>
      </p:sp>
      <p:sp>
        <p:nvSpPr>
          <p:cNvPr id="61" name="Line 59"/>
          <p:cNvSpPr>
            <a:spLocks noChangeShapeType="1"/>
          </p:cNvSpPr>
          <p:nvPr/>
        </p:nvSpPr>
        <p:spPr bwMode="auto">
          <a:xfrm>
            <a:off x="2570163" y="1839913"/>
            <a:ext cx="9525" cy="3997325"/>
          </a:xfrm>
          <a:prstGeom prst="line">
            <a:avLst/>
          </a:prstGeom>
          <a:noFill/>
          <a:ln w="15875">
            <a:solidFill>
              <a:schemeClr val="tx1"/>
            </a:solidFill>
            <a:prstDash val="dash"/>
            <a:round/>
            <a:headEnd/>
            <a:tailEnd/>
          </a:ln>
        </p:spPr>
        <p:txBody>
          <a:bodyPr/>
          <a:lstStyle/>
          <a:p>
            <a:pPr>
              <a:defRPr/>
            </a:pPr>
            <a:endParaRPr lang="zh-TW" altLang="en-US">
              <a:latin typeface="+mn-lt"/>
            </a:endParaRPr>
          </a:p>
        </p:txBody>
      </p:sp>
      <p:sp>
        <p:nvSpPr>
          <p:cNvPr id="62" name="Line 61"/>
          <p:cNvSpPr>
            <a:spLocks noChangeShapeType="1"/>
          </p:cNvSpPr>
          <p:nvPr/>
        </p:nvSpPr>
        <p:spPr bwMode="auto">
          <a:xfrm>
            <a:off x="4159250" y="1839913"/>
            <a:ext cx="3175" cy="3992562"/>
          </a:xfrm>
          <a:prstGeom prst="line">
            <a:avLst/>
          </a:prstGeom>
          <a:noFill/>
          <a:ln w="15875">
            <a:solidFill>
              <a:schemeClr val="tx1"/>
            </a:solidFill>
            <a:prstDash val="dash"/>
            <a:round/>
            <a:headEnd/>
            <a:tailEnd/>
          </a:ln>
        </p:spPr>
        <p:txBody>
          <a:bodyPr/>
          <a:lstStyle/>
          <a:p>
            <a:pPr>
              <a:defRPr/>
            </a:pPr>
            <a:endParaRPr lang="zh-TW" altLang="en-US">
              <a:latin typeface="+mn-lt"/>
            </a:endParaRPr>
          </a:p>
        </p:txBody>
      </p:sp>
      <p:sp>
        <p:nvSpPr>
          <p:cNvPr id="63" name="Line 61"/>
          <p:cNvSpPr>
            <a:spLocks noChangeShapeType="1"/>
          </p:cNvSpPr>
          <p:nvPr/>
        </p:nvSpPr>
        <p:spPr bwMode="auto">
          <a:xfrm>
            <a:off x="5681663" y="1839913"/>
            <a:ext cx="3175" cy="3992562"/>
          </a:xfrm>
          <a:prstGeom prst="line">
            <a:avLst/>
          </a:prstGeom>
          <a:noFill/>
          <a:ln w="15875">
            <a:solidFill>
              <a:schemeClr val="tx1"/>
            </a:solidFill>
            <a:prstDash val="dash"/>
            <a:round/>
            <a:headEnd/>
            <a:tailEnd/>
          </a:ln>
        </p:spPr>
        <p:txBody>
          <a:bodyPr/>
          <a:lstStyle/>
          <a:p>
            <a:pPr>
              <a:defRPr/>
            </a:pPr>
            <a:endParaRPr lang="zh-TW" altLang="en-US">
              <a:latin typeface="+mn-lt"/>
            </a:endParaRPr>
          </a:p>
        </p:txBody>
      </p:sp>
      <p:sp>
        <p:nvSpPr>
          <p:cNvPr id="64" name="Line 61"/>
          <p:cNvSpPr>
            <a:spLocks noChangeShapeType="1"/>
          </p:cNvSpPr>
          <p:nvPr/>
        </p:nvSpPr>
        <p:spPr bwMode="auto">
          <a:xfrm>
            <a:off x="4635500" y="1828800"/>
            <a:ext cx="3175" cy="3994150"/>
          </a:xfrm>
          <a:prstGeom prst="line">
            <a:avLst/>
          </a:prstGeom>
          <a:noFill/>
          <a:ln w="15875">
            <a:solidFill>
              <a:schemeClr val="tx1"/>
            </a:solidFill>
            <a:prstDash val="dash"/>
            <a:round/>
            <a:headEnd/>
            <a:tailEnd/>
          </a:ln>
        </p:spPr>
        <p:txBody>
          <a:bodyPr/>
          <a:lstStyle/>
          <a:p>
            <a:pPr>
              <a:defRPr/>
            </a:pPr>
            <a:endParaRPr lang="zh-TW" altLang="en-US">
              <a:latin typeface="+mn-lt"/>
            </a:endParaRPr>
          </a:p>
        </p:txBody>
      </p:sp>
      <p:sp>
        <p:nvSpPr>
          <p:cNvPr id="65" name="Line 61"/>
          <p:cNvSpPr>
            <a:spLocks noChangeShapeType="1"/>
          </p:cNvSpPr>
          <p:nvPr/>
        </p:nvSpPr>
        <p:spPr bwMode="auto">
          <a:xfrm>
            <a:off x="5254625" y="1836738"/>
            <a:ext cx="0" cy="3995737"/>
          </a:xfrm>
          <a:prstGeom prst="line">
            <a:avLst/>
          </a:prstGeom>
          <a:noFill/>
          <a:ln w="15875">
            <a:solidFill>
              <a:schemeClr val="tx1"/>
            </a:solidFill>
            <a:prstDash val="dash"/>
            <a:round/>
            <a:headEnd/>
            <a:tailEnd/>
          </a:ln>
        </p:spPr>
        <p:txBody>
          <a:bodyPr/>
          <a:lstStyle/>
          <a:p>
            <a:pPr>
              <a:defRPr/>
            </a:pPr>
            <a:endParaRPr lang="zh-TW" altLang="en-US">
              <a:latin typeface="+mn-lt"/>
            </a:endParaRPr>
          </a:p>
        </p:txBody>
      </p:sp>
      <p:sp>
        <p:nvSpPr>
          <p:cNvPr id="66" name="AutoShape 41"/>
          <p:cNvSpPr>
            <a:spLocks noChangeArrowheads="1"/>
          </p:cNvSpPr>
          <p:nvPr/>
        </p:nvSpPr>
        <p:spPr bwMode="auto">
          <a:xfrm>
            <a:off x="2690813" y="2890838"/>
            <a:ext cx="255587" cy="522287"/>
          </a:xfrm>
          <a:prstGeom prst="roundRect">
            <a:avLst>
              <a:gd name="adj" fmla="val 16667"/>
            </a:avLst>
          </a:prstGeom>
          <a:solidFill>
            <a:srgbClr val="FFFF99"/>
          </a:solidFill>
          <a:ln w="9525">
            <a:round/>
            <a:headEnd/>
            <a:tailEnd/>
          </a:ln>
          <a:scene3d>
            <a:camera prst="legacyObliqueTopLeft"/>
            <a:lightRig rig="legacyNormal1" dir="t"/>
          </a:scene3d>
          <a:sp3d extrusionH="36500" prstMaterial="legacyMatte">
            <a:bevelT w="13500" h="13500" prst="angle"/>
            <a:bevelB w="13500" h="13500" prst="angle"/>
            <a:extrusionClr>
              <a:srgbClr val="FFFF99"/>
            </a:extrusionClr>
          </a:sp3d>
        </p:spPr>
        <p:txBody>
          <a:bodyPr wrap="none" anchor="ctr">
            <a:flatTx/>
          </a:bodyPr>
          <a:lstStyle/>
          <a:p>
            <a:pPr>
              <a:defRPr/>
            </a:pPr>
            <a:endParaRPr lang="zh-TW" altLang="zh-TW">
              <a:latin typeface="+mn-lt"/>
            </a:endParaRPr>
          </a:p>
        </p:txBody>
      </p:sp>
      <p:sp>
        <p:nvSpPr>
          <p:cNvPr id="67" name="Text Box 43"/>
          <p:cNvSpPr txBox="1">
            <a:spLocks noChangeArrowheads="1"/>
          </p:cNvSpPr>
          <p:nvPr/>
        </p:nvSpPr>
        <p:spPr bwMode="auto">
          <a:xfrm>
            <a:off x="2584450" y="2851164"/>
            <a:ext cx="487363" cy="277812"/>
          </a:xfrm>
          <a:prstGeom prst="rect">
            <a:avLst/>
          </a:prstGeom>
          <a:noFill/>
          <a:ln w="9525">
            <a:noFill/>
            <a:miter lim="800000"/>
            <a:headEnd/>
            <a:tailEnd/>
          </a:ln>
        </p:spPr>
        <p:txBody>
          <a:bodyPr>
            <a:spAutoFit/>
          </a:bodyPr>
          <a:lstStyle/>
          <a:p>
            <a:pPr>
              <a:defRPr/>
            </a:pPr>
            <a:r>
              <a:rPr lang="en-US" altLang="zh-TW" sz="1200" b="1" dirty="0">
                <a:latin typeface="+mn-lt"/>
              </a:rPr>
              <a:t>SP</a:t>
            </a:r>
            <a:r>
              <a:rPr lang="en-US" altLang="zh-TW" sz="1200" b="1" baseline="-25000" dirty="0">
                <a:latin typeface="+mn-lt"/>
              </a:rPr>
              <a:t>2</a:t>
            </a:r>
          </a:p>
        </p:txBody>
      </p:sp>
      <p:sp>
        <p:nvSpPr>
          <p:cNvPr id="68" name="Oval 60"/>
          <p:cNvSpPr>
            <a:spLocks noChangeArrowheads="1"/>
          </p:cNvSpPr>
          <p:nvPr/>
        </p:nvSpPr>
        <p:spPr bwMode="auto">
          <a:xfrm>
            <a:off x="2690813" y="3157538"/>
            <a:ext cx="284162" cy="266700"/>
          </a:xfrm>
          <a:prstGeom prst="ellipse">
            <a:avLst/>
          </a:prstGeom>
          <a:solidFill>
            <a:srgbClr val="3399FF"/>
          </a:solidFill>
          <a:ln w="9525">
            <a:round/>
            <a:headEnd/>
            <a:tailEnd/>
          </a:ln>
          <a:scene3d>
            <a:camera prst="legacyObliqueLeft">
              <a:rot lat="0" lon="21299994" rev="0"/>
            </a:camera>
            <a:lightRig rig="legacyFlat1" dir="t"/>
          </a:scene3d>
          <a:sp3d extrusionH="11100" prstMaterial="legacyMatte">
            <a:bevelT w="13500" h="13500" prst="angle"/>
            <a:bevelB w="13500" h="13500" prst="angle"/>
            <a:extrusionClr>
              <a:srgbClr val="3399FF"/>
            </a:extrusionClr>
          </a:sp3d>
        </p:spPr>
        <p:txBody>
          <a:bodyPr wrap="none" anchor="ctr">
            <a:flatTx/>
          </a:bodyPr>
          <a:lstStyle/>
          <a:p>
            <a:pPr>
              <a:defRPr/>
            </a:pPr>
            <a:endParaRPr lang="zh-TW" altLang="en-US">
              <a:latin typeface="+mn-lt"/>
            </a:endParaRPr>
          </a:p>
        </p:txBody>
      </p:sp>
      <p:sp>
        <p:nvSpPr>
          <p:cNvPr id="69" name="Text Box 44"/>
          <p:cNvSpPr txBox="1">
            <a:spLocks noChangeArrowheads="1"/>
          </p:cNvSpPr>
          <p:nvPr/>
        </p:nvSpPr>
        <p:spPr bwMode="auto">
          <a:xfrm>
            <a:off x="2624124" y="3132138"/>
            <a:ext cx="439738" cy="276225"/>
          </a:xfrm>
          <a:prstGeom prst="rect">
            <a:avLst/>
          </a:prstGeom>
          <a:noFill/>
          <a:ln w="9525">
            <a:noFill/>
            <a:miter lim="800000"/>
            <a:headEnd/>
            <a:tailEnd/>
          </a:ln>
        </p:spPr>
        <p:txBody>
          <a:bodyPr>
            <a:spAutoFit/>
          </a:bodyPr>
          <a:lstStyle/>
          <a:p>
            <a:pPr>
              <a:defRPr/>
            </a:pPr>
            <a:r>
              <a:rPr lang="en-US" altLang="zh-TW" sz="1200" b="1" dirty="0">
                <a:latin typeface="+mn-lt"/>
              </a:rPr>
              <a:t>W</a:t>
            </a:r>
            <a:r>
              <a:rPr lang="en-US" altLang="zh-TW" sz="1200" b="1" baseline="-25000" dirty="0">
                <a:latin typeface="+mn-lt"/>
              </a:rPr>
              <a:t>2</a:t>
            </a:r>
          </a:p>
        </p:txBody>
      </p:sp>
      <p:sp>
        <p:nvSpPr>
          <p:cNvPr id="70" name="AutoShape 42"/>
          <p:cNvSpPr>
            <a:spLocks noChangeArrowheads="1"/>
          </p:cNvSpPr>
          <p:nvPr/>
        </p:nvSpPr>
        <p:spPr bwMode="auto">
          <a:xfrm>
            <a:off x="3128963" y="3538538"/>
            <a:ext cx="469900" cy="215900"/>
          </a:xfrm>
          <a:prstGeom prst="roundRect">
            <a:avLst>
              <a:gd name="adj" fmla="val 16667"/>
            </a:avLst>
          </a:prstGeom>
          <a:solidFill>
            <a:srgbClr val="00FF99"/>
          </a:solidFill>
          <a:ln w="9525">
            <a:round/>
            <a:headEnd/>
            <a:tailEnd/>
          </a:ln>
          <a:scene3d>
            <a:camera prst="legacyObliqueTopLeft"/>
            <a:lightRig rig="legacyNormal1" dir="t"/>
          </a:scene3d>
          <a:sp3d extrusionH="23800" prstMaterial="legacyMatte">
            <a:bevelT w="13500" h="13500" prst="angle"/>
            <a:bevelB w="13500" h="13500" prst="angle"/>
            <a:extrusionClr>
              <a:schemeClr val="accent1"/>
            </a:extrusionClr>
          </a:sp3d>
        </p:spPr>
        <p:txBody>
          <a:bodyPr wrap="none" anchor="ctr">
            <a:flatTx/>
          </a:bodyPr>
          <a:lstStyle/>
          <a:p>
            <a:pPr>
              <a:defRPr/>
            </a:pPr>
            <a:endParaRPr lang="zh-TW" altLang="en-US" dirty="0">
              <a:solidFill>
                <a:schemeClr val="accent1">
                  <a:lumMod val="75000"/>
                </a:schemeClr>
              </a:solidFill>
              <a:latin typeface="+mn-lt"/>
            </a:endParaRPr>
          </a:p>
        </p:txBody>
      </p:sp>
      <p:sp>
        <p:nvSpPr>
          <p:cNvPr id="71" name="Text Box 44"/>
          <p:cNvSpPr txBox="1">
            <a:spLocks noChangeArrowheads="1"/>
          </p:cNvSpPr>
          <p:nvPr/>
        </p:nvSpPr>
        <p:spPr bwMode="auto">
          <a:xfrm>
            <a:off x="3135313" y="3494088"/>
            <a:ext cx="528637" cy="276225"/>
          </a:xfrm>
          <a:prstGeom prst="rect">
            <a:avLst/>
          </a:prstGeom>
          <a:noFill/>
          <a:ln w="9525">
            <a:noFill/>
            <a:miter lim="800000"/>
            <a:headEnd/>
            <a:tailEnd/>
          </a:ln>
        </p:spPr>
        <p:txBody>
          <a:bodyPr>
            <a:spAutoFit/>
          </a:bodyPr>
          <a:lstStyle/>
          <a:p>
            <a:pPr>
              <a:defRPr/>
            </a:pPr>
            <a:r>
              <a:rPr lang="en-US" altLang="zh-TW" sz="1200" b="1" dirty="0">
                <a:latin typeface="+mn-lt"/>
              </a:rPr>
              <a:t>W</a:t>
            </a:r>
            <a:r>
              <a:rPr lang="en-US" altLang="zh-TW" sz="1200" b="1" baseline="-25000" dirty="0">
                <a:latin typeface="+mn-lt"/>
              </a:rPr>
              <a:t>2,3</a:t>
            </a:r>
          </a:p>
        </p:txBody>
      </p:sp>
      <p:sp>
        <p:nvSpPr>
          <p:cNvPr id="72" name="AutoShape 42"/>
          <p:cNvSpPr>
            <a:spLocks noChangeArrowheads="1"/>
          </p:cNvSpPr>
          <p:nvPr/>
        </p:nvSpPr>
        <p:spPr bwMode="auto">
          <a:xfrm>
            <a:off x="4708525" y="4954588"/>
            <a:ext cx="469900" cy="212725"/>
          </a:xfrm>
          <a:prstGeom prst="roundRect">
            <a:avLst>
              <a:gd name="adj" fmla="val 16667"/>
            </a:avLst>
          </a:prstGeom>
          <a:solidFill>
            <a:srgbClr val="00FF99"/>
          </a:solidFill>
          <a:ln w="9525">
            <a:round/>
            <a:headEnd/>
            <a:tailEnd/>
          </a:ln>
          <a:scene3d>
            <a:camera prst="legacyObliqueTopLeft"/>
            <a:lightRig rig="legacyNormal1" dir="t"/>
          </a:scene3d>
          <a:sp3d extrusionH="23800" prstMaterial="legacyMatte">
            <a:bevelT w="13500" h="13500" prst="angle"/>
            <a:bevelB w="13500" h="13500" prst="angle"/>
            <a:extrusionClr>
              <a:schemeClr val="accent1"/>
            </a:extrusionClr>
          </a:sp3d>
        </p:spPr>
        <p:txBody>
          <a:bodyPr wrap="none" anchor="ctr">
            <a:flatTx/>
          </a:bodyPr>
          <a:lstStyle/>
          <a:p>
            <a:pPr>
              <a:defRPr/>
            </a:pPr>
            <a:endParaRPr lang="zh-TW" altLang="en-US" dirty="0">
              <a:solidFill>
                <a:schemeClr val="accent1">
                  <a:lumMod val="75000"/>
                </a:schemeClr>
              </a:solidFill>
              <a:latin typeface="+mn-lt"/>
            </a:endParaRPr>
          </a:p>
        </p:txBody>
      </p:sp>
      <p:sp>
        <p:nvSpPr>
          <p:cNvPr id="73" name="Text Box 44"/>
          <p:cNvSpPr txBox="1">
            <a:spLocks noChangeArrowheads="1"/>
          </p:cNvSpPr>
          <p:nvPr/>
        </p:nvSpPr>
        <p:spPr bwMode="auto">
          <a:xfrm>
            <a:off x="4651375" y="4903788"/>
            <a:ext cx="706438" cy="276225"/>
          </a:xfrm>
          <a:prstGeom prst="rect">
            <a:avLst/>
          </a:prstGeom>
          <a:noFill/>
          <a:ln w="9525">
            <a:noFill/>
            <a:miter lim="800000"/>
            <a:headEnd/>
            <a:tailEnd/>
          </a:ln>
        </p:spPr>
        <p:txBody>
          <a:bodyPr>
            <a:spAutoFit/>
          </a:bodyPr>
          <a:lstStyle/>
          <a:p>
            <a:pPr>
              <a:defRPr/>
            </a:pPr>
            <a:r>
              <a:rPr lang="en-US" altLang="zh-TW" sz="1200" b="1" dirty="0">
                <a:latin typeface="+mn-lt"/>
              </a:rPr>
              <a:t>W</a:t>
            </a:r>
            <a:r>
              <a:rPr lang="en-US" altLang="zh-TW" sz="1200" b="1" baseline="-25000" dirty="0">
                <a:latin typeface="+mn-lt"/>
              </a:rPr>
              <a:t>n-1,n</a:t>
            </a:r>
          </a:p>
        </p:txBody>
      </p:sp>
      <p:sp>
        <p:nvSpPr>
          <p:cNvPr id="74" name="AutoShape 41"/>
          <p:cNvSpPr>
            <a:spLocks noChangeArrowheads="1"/>
          </p:cNvSpPr>
          <p:nvPr/>
        </p:nvSpPr>
        <p:spPr bwMode="auto">
          <a:xfrm>
            <a:off x="5353050" y="5286375"/>
            <a:ext cx="258763" cy="520700"/>
          </a:xfrm>
          <a:prstGeom prst="roundRect">
            <a:avLst>
              <a:gd name="adj" fmla="val 16667"/>
            </a:avLst>
          </a:prstGeom>
          <a:solidFill>
            <a:srgbClr val="FFFF99"/>
          </a:solidFill>
          <a:ln w="9525">
            <a:round/>
            <a:headEnd/>
            <a:tailEnd/>
          </a:ln>
          <a:scene3d>
            <a:camera prst="legacyObliqueTopLeft"/>
            <a:lightRig rig="legacyNormal1" dir="t"/>
          </a:scene3d>
          <a:sp3d extrusionH="36500" prstMaterial="legacyMatte">
            <a:bevelT w="13500" h="13500" prst="angle"/>
            <a:bevelB w="13500" h="13500" prst="angle"/>
            <a:extrusionClr>
              <a:srgbClr val="FFFF99"/>
            </a:extrusionClr>
          </a:sp3d>
        </p:spPr>
        <p:txBody>
          <a:bodyPr wrap="none" anchor="ctr">
            <a:flatTx/>
          </a:bodyPr>
          <a:lstStyle/>
          <a:p>
            <a:pPr>
              <a:defRPr/>
            </a:pPr>
            <a:endParaRPr lang="zh-TW" altLang="zh-TW">
              <a:latin typeface="+mn-lt"/>
            </a:endParaRPr>
          </a:p>
        </p:txBody>
      </p:sp>
      <p:sp>
        <p:nvSpPr>
          <p:cNvPr id="75" name="Text Box 43"/>
          <p:cNvSpPr txBox="1">
            <a:spLocks noChangeArrowheads="1"/>
          </p:cNvSpPr>
          <p:nvPr/>
        </p:nvSpPr>
        <p:spPr bwMode="auto">
          <a:xfrm>
            <a:off x="5243513" y="5245100"/>
            <a:ext cx="514350" cy="277813"/>
          </a:xfrm>
          <a:prstGeom prst="rect">
            <a:avLst/>
          </a:prstGeom>
          <a:noFill/>
          <a:ln w="9525">
            <a:noFill/>
            <a:miter lim="800000"/>
            <a:headEnd/>
            <a:tailEnd/>
          </a:ln>
        </p:spPr>
        <p:txBody>
          <a:bodyPr>
            <a:spAutoFit/>
          </a:bodyPr>
          <a:lstStyle/>
          <a:p>
            <a:pPr>
              <a:defRPr/>
            </a:pPr>
            <a:r>
              <a:rPr lang="en-US" altLang="zh-TW" sz="1200" b="1" dirty="0" err="1">
                <a:latin typeface="+mn-lt"/>
              </a:rPr>
              <a:t>SP</a:t>
            </a:r>
            <a:r>
              <a:rPr lang="en-US" altLang="zh-TW" sz="1200" b="1" baseline="-25000" dirty="0" err="1">
                <a:latin typeface="+mn-lt"/>
              </a:rPr>
              <a:t>n</a:t>
            </a:r>
            <a:endParaRPr lang="en-US" altLang="zh-TW" sz="1200" b="1" baseline="-25000" dirty="0">
              <a:latin typeface="+mn-lt"/>
            </a:endParaRPr>
          </a:p>
        </p:txBody>
      </p:sp>
      <p:sp>
        <p:nvSpPr>
          <p:cNvPr id="76" name="Oval 74"/>
          <p:cNvSpPr>
            <a:spLocks noChangeArrowheads="1"/>
          </p:cNvSpPr>
          <p:nvPr/>
        </p:nvSpPr>
        <p:spPr bwMode="auto">
          <a:xfrm>
            <a:off x="5353050" y="5519738"/>
            <a:ext cx="287338" cy="266700"/>
          </a:xfrm>
          <a:prstGeom prst="ellipse">
            <a:avLst/>
          </a:prstGeom>
          <a:solidFill>
            <a:srgbClr val="3399FF"/>
          </a:solidFill>
          <a:ln w="9525">
            <a:round/>
            <a:headEnd/>
            <a:tailEnd/>
          </a:ln>
          <a:scene3d>
            <a:camera prst="legacyObliqueLeft">
              <a:rot lat="0" lon="21299994" rev="0"/>
            </a:camera>
            <a:lightRig rig="legacyFlat1" dir="t"/>
          </a:scene3d>
          <a:sp3d extrusionH="11100" prstMaterial="legacyMatte">
            <a:bevelT w="13500" h="13500" prst="angle"/>
            <a:bevelB w="13500" h="13500" prst="angle"/>
            <a:extrusionClr>
              <a:srgbClr val="3399FF"/>
            </a:extrusionClr>
          </a:sp3d>
        </p:spPr>
        <p:txBody>
          <a:bodyPr wrap="none" anchor="ctr">
            <a:flatTx/>
          </a:bodyPr>
          <a:lstStyle/>
          <a:p>
            <a:pPr>
              <a:defRPr/>
            </a:pPr>
            <a:endParaRPr lang="zh-TW" altLang="en-US">
              <a:latin typeface="+mn-lt"/>
            </a:endParaRPr>
          </a:p>
        </p:txBody>
      </p:sp>
      <p:sp>
        <p:nvSpPr>
          <p:cNvPr id="77" name="Text Box 44"/>
          <p:cNvSpPr txBox="1">
            <a:spLocks noChangeArrowheads="1"/>
          </p:cNvSpPr>
          <p:nvPr/>
        </p:nvSpPr>
        <p:spPr bwMode="auto">
          <a:xfrm>
            <a:off x="5300663" y="5500688"/>
            <a:ext cx="414337" cy="276225"/>
          </a:xfrm>
          <a:prstGeom prst="rect">
            <a:avLst/>
          </a:prstGeom>
          <a:noFill/>
          <a:ln w="9525">
            <a:noFill/>
            <a:miter lim="800000"/>
            <a:headEnd/>
            <a:tailEnd/>
          </a:ln>
        </p:spPr>
        <p:txBody>
          <a:bodyPr>
            <a:spAutoFit/>
          </a:bodyPr>
          <a:lstStyle/>
          <a:p>
            <a:pPr>
              <a:defRPr/>
            </a:pPr>
            <a:r>
              <a:rPr lang="en-US" altLang="zh-TW" sz="1200" b="1" dirty="0" err="1">
                <a:latin typeface="+mn-lt"/>
              </a:rPr>
              <a:t>W</a:t>
            </a:r>
            <a:r>
              <a:rPr lang="en-US" altLang="zh-TW" sz="1200" b="1" baseline="-25000" dirty="0" err="1">
                <a:latin typeface="+mn-lt"/>
              </a:rPr>
              <a:t>n</a:t>
            </a:r>
            <a:endParaRPr lang="en-US" altLang="zh-TW" sz="1200" b="1" baseline="-25000" dirty="0">
              <a:latin typeface="+mn-lt"/>
            </a:endParaRPr>
          </a:p>
        </p:txBody>
      </p:sp>
      <p:sp>
        <p:nvSpPr>
          <p:cNvPr id="78" name="AutoShape 41"/>
          <p:cNvSpPr>
            <a:spLocks noChangeArrowheads="1"/>
          </p:cNvSpPr>
          <p:nvPr/>
        </p:nvSpPr>
        <p:spPr bwMode="auto">
          <a:xfrm>
            <a:off x="4244975" y="4311650"/>
            <a:ext cx="327025" cy="520700"/>
          </a:xfrm>
          <a:prstGeom prst="roundRect">
            <a:avLst>
              <a:gd name="adj" fmla="val 16667"/>
            </a:avLst>
          </a:prstGeom>
          <a:solidFill>
            <a:srgbClr val="FFFF99"/>
          </a:solidFill>
          <a:ln w="9525">
            <a:round/>
            <a:headEnd/>
            <a:tailEnd/>
          </a:ln>
          <a:scene3d>
            <a:camera prst="legacyObliqueTopLeft"/>
            <a:lightRig rig="legacyNormal1" dir="t"/>
          </a:scene3d>
          <a:sp3d extrusionH="36500" prstMaterial="legacyMatte">
            <a:bevelT w="13500" h="13500" prst="angle"/>
            <a:bevelB w="13500" h="13500" prst="angle"/>
            <a:extrusionClr>
              <a:srgbClr val="FFFF99"/>
            </a:extrusionClr>
          </a:sp3d>
        </p:spPr>
        <p:txBody>
          <a:bodyPr wrap="none" anchor="ctr">
            <a:flatTx/>
          </a:bodyPr>
          <a:lstStyle/>
          <a:p>
            <a:pPr>
              <a:defRPr/>
            </a:pPr>
            <a:endParaRPr lang="zh-TW" altLang="zh-TW">
              <a:latin typeface="+mn-lt"/>
            </a:endParaRPr>
          </a:p>
        </p:txBody>
      </p:sp>
      <p:sp>
        <p:nvSpPr>
          <p:cNvPr id="79" name="Text Box 43"/>
          <p:cNvSpPr txBox="1">
            <a:spLocks noChangeArrowheads="1"/>
          </p:cNvSpPr>
          <p:nvPr/>
        </p:nvSpPr>
        <p:spPr bwMode="auto">
          <a:xfrm>
            <a:off x="4132276" y="4294188"/>
            <a:ext cx="554038" cy="276225"/>
          </a:xfrm>
          <a:prstGeom prst="rect">
            <a:avLst/>
          </a:prstGeom>
          <a:noFill/>
          <a:ln w="9525">
            <a:noFill/>
            <a:miter lim="800000"/>
            <a:headEnd/>
            <a:tailEnd/>
          </a:ln>
        </p:spPr>
        <p:txBody>
          <a:bodyPr>
            <a:spAutoFit/>
          </a:bodyPr>
          <a:lstStyle/>
          <a:p>
            <a:pPr>
              <a:defRPr/>
            </a:pPr>
            <a:r>
              <a:rPr lang="en-US" altLang="zh-TW" sz="1200" b="1" dirty="0">
                <a:latin typeface="+mn-lt"/>
              </a:rPr>
              <a:t>SP</a:t>
            </a:r>
            <a:r>
              <a:rPr lang="en-US" altLang="zh-TW" sz="1200" b="1" baseline="-25000" dirty="0">
                <a:latin typeface="+mn-lt"/>
              </a:rPr>
              <a:t>n-1</a:t>
            </a:r>
          </a:p>
        </p:txBody>
      </p:sp>
      <p:sp>
        <p:nvSpPr>
          <p:cNvPr id="80" name="Oval 78"/>
          <p:cNvSpPr>
            <a:spLocks noChangeArrowheads="1"/>
          </p:cNvSpPr>
          <p:nvPr/>
        </p:nvSpPr>
        <p:spPr bwMode="auto">
          <a:xfrm>
            <a:off x="4244975" y="4578350"/>
            <a:ext cx="368300" cy="268288"/>
          </a:xfrm>
          <a:prstGeom prst="ellipse">
            <a:avLst/>
          </a:prstGeom>
          <a:solidFill>
            <a:srgbClr val="3399FF"/>
          </a:solidFill>
          <a:ln w="9525">
            <a:round/>
            <a:headEnd/>
            <a:tailEnd/>
          </a:ln>
          <a:scene3d>
            <a:camera prst="legacyObliqueLeft">
              <a:rot lat="0" lon="21299994" rev="0"/>
            </a:camera>
            <a:lightRig rig="legacyFlat1" dir="t"/>
          </a:scene3d>
          <a:sp3d extrusionH="11100" prstMaterial="legacyMatte">
            <a:bevelT w="13500" h="13500" prst="angle"/>
            <a:bevelB w="13500" h="13500" prst="angle"/>
            <a:extrusionClr>
              <a:srgbClr val="3399FF"/>
            </a:extrusionClr>
          </a:sp3d>
        </p:spPr>
        <p:txBody>
          <a:bodyPr wrap="none" anchor="ctr">
            <a:flatTx/>
          </a:bodyPr>
          <a:lstStyle/>
          <a:p>
            <a:pPr>
              <a:defRPr/>
            </a:pPr>
            <a:endParaRPr lang="zh-TW" altLang="en-US">
              <a:latin typeface="+mn-lt"/>
            </a:endParaRPr>
          </a:p>
        </p:txBody>
      </p:sp>
      <p:sp>
        <p:nvSpPr>
          <p:cNvPr id="81" name="Text Box 44"/>
          <p:cNvSpPr txBox="1">
            <a:spLocks noChangeArrowheads="1"/>
          </p:cNvSpPr>
          <p:nvPr/>
        </p:nvSpPr>
        <p:spPr bwMode="auto">
          <a:xfrm>
            <a:off x="4178300" y="4559300"/>
            <a:ext cx="561975" cy="277813"/>
          </a:xfrm>
          <a:prstGeom prst="rect">
            <a:avLst/>
          </a:prstGeom>
          <a:noFill/>
          <a:ln w="9525">
            <a:noFill/>
            <a:miter lim="800000"/>
            <a:headEnd/>
            <a:tailEnd/>
          </a:ln>
        </p:spPr>
        <p:txBody>
          <a:bodyPr>
            <a:spAutoFit/>
          </a:bodyPr>
          <a:lstStyle/>
          <a:p>
            <a:pPr>
              <a:defRPr/>
            </a:pPr>
            <a:r>
              <a:rPr lang="en-US" altLang="zh-TW" sz="1200" b="1" dirty="0">
                <a:latin typeface="+mn-lt"/>
              </a:rPr>
              <a:t>W</a:t>
            </a:r>
            <a:r>
              <a:rPr lang="en-US" altLang="zh-TW" sz="1200" b="1" baseline="-25000" dirty="0">
                <a:latin typeface="+mn-lt"/>
              </a:rPr>
              <a:t>n-1</a:t>
            </a:r>
          </a:p>
        </p:txBody>
      </p:sp>
      <p:sp>
        <p:nvSpPr>
          <p:cNvPr id="82" name="Line 119"/>
          <p:cNvSpPr>
            <a:spLocks noChangeShapeType="1"/>
          </p:cNvSpPr>
          <p:nvPr/>
        </p:nvSpPr>
        <p:spPr bwMode="auto">
          <a:xfrm>
            <a:off x="2947988" y="3001963"/>
            <a:ext cx="877887" cy="0"/>
          </a:xfrm>
          <a:prstGeom prst="line">
            <a:avLst/>
          </a:prstGeom>
          <a:noFill/>
          <a:ln w="28575">
            <a:solidFill>
              <a:srgbClr val="FF0000"/>
            </a:solidFill>
            <a:round/>
            <a:headEnd/>
            <a:tailEnd/>
          </a:ln>
        </p:spPr>
        <p:txBody>
          <a:bodyPr/>
          <a:lstStyle/>
          <a:p>
            <a:pPr>
              <a:defRPr/>
            </a:pPr>
            <a:endParaRPr lang="zh-TW" altLang="en-US">
              <a:latin typeface="+mn-lt"/>
            </a:endParaRPr>
          </a:p>
        </p:txBody>
      </p:sp>
      <p:sp>
        <p:nvSpPr>
          <p:cNvPr id="83" name="Line 111"/>
          <p:cNvSpPr>
            <a:spLocks noChangeShapeType="1"/>
          </p:cNvSpPr>
          <p:nvPr/>
        </p:nvSpPr>
        <p:spPr bwMode="auto">
          <a:xfrm flipH="1">
            <a:off x="3808413" y="2994025"/>
            <a:ext cx="9525" cy="863600"/>
          </a:xfrm>
          <a:prstGeom prst="line">
            <a:avLst/>
          </a:prstGeom>
          <a:noFill/>
          <a:ln w="28575">
            <a:solidFill>
              <a:srgbClr val="FF0000"/>
            </a:solidFill>
            <a:round/>
            <a:headEnd/>
            <a:tailEnd type="triangle" w="med" len="med"/>
          </a:ln>
        </p:spPr>
        <p:txBody>
          <a:bodyPr/>
          <a:lstStyle/>
          <a:p>
            <a:pPr>
              <a:defRPr/>
            </a:pPr>
            <a:endParaRPr lang="zh-TW" altLang="en-US">
              <a:latin typeface="+mn-lt"/>
            </a:endParaRPr>
          </a:p>
        </p:txBody>
      </p:sp>
      <p:sp>
        <p:nvSpPr>
          <p:cNvPr id="84" name="Line 119"/>
          <p:cNvSpPr>
            <a:spLocks noChangeShapeType="1"/>
          </p:cNvSpPr>
          <p:nvPr/>
        </p:nvSpPr>
        <p:spPr bwMode="auto">
          <a:xfrm>
            <a:off x="4570399" y="4421181"/>
            <a:ext cx="877888" cy="0"/>
          </a:xfrm>
          <a:prstGeom prst="line">
            <a:avLst/>
          </a:prstGeom>
          <a:noFill/>
          <a:ln w="28575">
            <a:solidFill>
              <a:srgbClr val="FF0000"/>
            </a:solidFill>
            <a:round/>
            <a:headEnd/>
            <a:tailEnd/>
          </a:ln>
        </p:spPr>
        <p:txBody>
          <a:bodyPr/>
          <a:lstStyle/>
          <a:p>
            <a:pPr>
              <a:defRPr/>
            </a:pPr>
            <a:endParaRPr lang="zh-TW" altLang="en-US">
              <a:latin typeface="+mn-lt"/>
            </a:endParaRPr>
          </a:p>
        </p:txBody>
      </p:sp>
      <p:sp>
        <p:nvSpPr>
          <p:cNvPr id="85" name="Line 111"/>
          <p:cNvSpPr>
            <a:spLocks noChangeShapeType="1"/>
          </p:cNvSpPr>
          <p:nvPr/>
        </p:nvSpPr>
        <p:spPr bwMode="auto">
          <a:xfrm flipH="1">
            <a:off x="5433986" y="4402138"/>
            <a:ext cx="9525" cy="863600"/>
          </a:xfrm>
          <a:prstGeom prst="line">
            <a:avLst/>
          </a:prstGeom>
          <a:noFill/>
          <a:ln w="28575">
            <a:solidFill>
              <a:srgbClr val="FF0000"/>
            </a:solidFill>
            <a:round/>
            <a:headEnd/>
            <a:tailEnd type="triangle" w="med" len="med"/>
          </a:ln>
        </p:spPr>
        <p:txBody>
          <a:bodyPr/>
          <a:lstStyle/>
          <a:p>
            <a:pPr>
              <a:defRPr/>
            </a:pPr>
            <a:endParaRPr lang="zh-TW" altLang="en-US">
              <a:latin typeface="+mn-lt"/>
            </a:endParaRPr>
          </a:p>
        </p:txBody>
      </p:sp>
      <p:sp>
        <p:nvSpPr>
          <p:cNvPr id="86" name="Text Box 72"/>
          <p:cNvSpPr txBox="1">
            <a:spLocks noChangeArrowheads="1"/>
          </p:cNvSpPr>
          <p:nvPr/>
        </p:nvSpPr>
        <p:spPr bwMode="auto">
          <a:xfrm>
            <a:off x="6080125" y="3873406"/>
            <a:ext cx="492125" cy="422275"/>
          </a:xfrm>
          <a:prstGeom prst="rect">
            <a:avLst/>
          </a:prstGeom>
          <a:noFill/>
          <a:ln w="9525">
            <a:noFill/>
            <a:miter lim="800000"/>
            <a:headEnd/>
            <a:tailEnd/>
          </a:ln>
        </p:spPr>
        <p:txBody>
          <a:bodyPr vert="eaVert">
            <a:spAutoFit/>
          </a:bodyPr>
          <a:lstStyle/>
          <a:p>
            <a:pPr>
              <a:spcBef>
                <a:spcPct val="50000"/>
              </a:spcBef>
              <a:defRPr/>
            </a:pPr>
            <a:r>
              <a:rPr lang="en-US" altLang="zh-TW" sz="2000" dirty="0">
                <a:latin typeface="+mn-lt"/>
              </a:rPr>
              <a:t>…</a:t>
            </a:r>
          </a:p>
        </p:txBody>
      </p:sp>
      <p:sp>
        <p:nvSpPr>
          <p:cNvPr id="87" name="Line 167"/>
          <p:cNvSpPr>
            <a:spLocks noChangeShapeType="1"/>
          </p:cNvSpPr>
          <p:nvPr/>
        </p:nvSpPr>
        <p:spPr bwMode="auto">
          <a:xfrm>
            <a:off x="1404938" y="1385888"/>
            <a:ext cx="209550" cy="0"/>
          </a:xfrm>
          <a:prstGeom prst="line">
            <a:avLst/>
          </a:prstGeom>
          <a:noFill/>
          <a:ln w="28575">
            <a:solidFill>
              <a:srgbClr val="FF0000"/>
            </a:solidFill>
            <a:round/>
            <a:headEnd/>
            <a:tailEnd type="triangle" w="med" len="med"/>
          </a:ln>
        </p:spPr>
        <p:txBody>
          <a:bodyPr/>
          <a:lstStyle/>
          <a:p>
            <a:pPr>
              <a:defRPr/>
            </a:pPr>
            <a:endParaRPr lang="zh-TW" altLang="en-US">
              <a:latin typeface="+mn-lt"/>
            </a:endParaRPr>
          </a:p>
        </p:txBody>
      </p:sp>
      <p:sp>
        <p:nvSpPr>
          <p:cNvPr id="88" name="Text Box 168"/>
          <p:cNvSpPr txBox="1">
            <a:spLocks noChangeArrowheads="1"/>
          </p:cNvSpPr>
          <p:nvPr/>
        </p:nvSpPr>
        <p:spPr bwMode="auto">
          <a:xfrm>
            <a:off x="1631950" y="1231900"/>
            <a:ext cx="2011363" cy="276225"/>
          </a:xfrm>
          <a:prstGeom prst="rect">
            <a:avLst/>
          </a:prstGeom>
          <a:noFill/>
          <a:ln w="9525">
            <a:noFill/>
            <a:miter lim="800000"/>
            <a:headEnd/>
            <a:tailEnd/>
          </a:ln>
        </p:spPr>
        <p:txBody>
          <a:bodyPr>
            <a:spAutoFit/>
          </a:bodyPr>
          <a:lstStyle/>
          <a:p>
            <a:pPr>
              <a:spcBef>
                <a:spcPct val="50000"/>
              </a:spcBef>
              <a:defRPr/>
            </a:pPr>
            <a:r>
              <a:rPr lang="en-US" altLang="zh-TW" sz="1200" b="1" dirty="0">
                <a:latin typeface="+mn-lt"/>
              </a:rPr>
              <a:t>Sequencing relationship</a:t>
            </a:r>
          </a:p>
        </p:txBody>
      </p:sp>
      <p:sp>
        <p:nvSpPr>
          <p:cNvPr id="89" name="AutoShape 42"/>
          <p:cNvSpPr>
            <a:spLocks noChangeArrowheads="1"/>
          </p:cNvSpPr>
          <p:nvPr/>
        </p:nvSpPr>
        <p:spPr bwMode="auto">
          <a:xfrm>
            <a:off x="3797300" y="1017588"/>
            <a:ext cx="214313" cy="171450"/>
          </a:xfrm>
          <a:prstGeom prst="roundRect">
            <a:avLst>
              <a:gd name="adj" fmla="val 16667"/>
            </a:avLst>
          </a:prstGeom>
          <a:solidFill>
            <a:srgbClr val="00FF99"/>
          </a:solidFill>
          <a:ln w="9525">
            <a:round/>
            <a:headEnd/>
            <a:tailEnd/>
          </a:ln>
          <a:scene3d>
            <a:camera prst="legacyObliqueTopLeft"/>
            <a:lightRig rig="legacyNormal1" dir="t"/>
          </a:scene3d>
          <a:sp3d extrusionH="23800" prstMaterial="legacyMatte">
            <a:bevelT w="13500" h="13500" prst="angle"/>
            <a:bevelB w="13500" h="13500" prst="angle"/>
            <a:extrusionClr>
              <a:schemeClr val="accent1"/>
            </a:extrusionClr>
          </a:sp3d>
        </p:spPr>
        <p:txBody>
          <a:bodyPr wrap="none" anchor="ctr">
            <a:flatTx/>
          </a:bodyPr>
          <a:lstStyle/>
          <a:p>
            <a:pPr>
              <a:defRPr/>
            </a:pPr>
            <a:endParaRPr lang="zh-TW" altLang="zh-TW" sz="800">
              <a:solidFill>
                <a:srgbClr val="72BFC5"/>
              </a:solidFill>
              <a:latin typeface="+mn-lt"/>
            </a:endParaRPr>
          </a:p>
        </p:txBody>
      </p:sp>
      <p:sp>
        <p:nvSpPr>
          <p:cNvPr id="90" name="Text Box 168"/>
          <p:cNvSpPr txBox="1">
            <a:spLocks noChangeArrowheads="1"/>
          </p:cNvSpPr>
          <p:nvPr/>
        </p:nvSpPr>
        <p:spPr bwMode="auto">
          <a:xfrm>
            <a:off x="4071938" y="996950"/>
            <a:ext cx="3071812" cy="277813"/>
          </a:xfrm>
          <a:prstGeom prst="rect">
            <a:avLst/>
          </a:prstGeom>
          <a:noFill/>
          <a:ln w="9525">
            <a:noFill/>
            <a:miter lim="800000"/>
            <a:headEnd/>
            <a:tailEnd/>
          </a:ln>
        </p:spPr>
        <p:txBody>
          <a:bodyPr>
            <a:spAutoFit/>
          </a:bodyPr>
          <a:lstStyle/>
          <a:p>
            <a:pPr>
              <a:spcBef>
                <a:spcPct val="50000"/>
              </a:spcBef>
              <a:defRPr/>
            </a:pPr>
            <a:r>
              <a:rPr lang="en-US" altLang="zh-TW" sz="1200" b="1" dirty="0">
                <a:latin typeface="+mn-lt"/>
              </a:rPr>
              <a:t>Wash operation between subproblems</a:t>
            </a:r>
          </a:p>
        </p:txBody>
      </p:sp>
      <p:sp>
        <p:nvSpPr>
          <p:cNvPr id="91" name="AutoShape 41"/>
          <p:cNvSpPr>
            <a:spLocks noChangeArrowheads="1"/>
          </p:cNvSpPr>
          <p:nvPr/>
        </p:nvSpPr>
        <p:spPr bwMode="auto">
          <a:xfrm>
            <a:off x="1439863" y="987425"/>
            <a:ext cx="142875" cy="238125"/>
          </a:xfrm>
          <a:prstGeom prst="roundRect">
            <a:avLst>
              <a:gd name="adj" fmla="val 16667"/>
            </a:avLst>
          </a:prstGeom>
          <a:solidFill>
            <a:srgbClr val="FFFF99"/>
          </a:solidFill>
          <a:ln w="9525">
            <a:round/>
            <a:headEnd/>
            <a:tailEnd/>
          </a:ln>
          <a:scene3d>
            <a:camera prst="legacyObliqueTopLeft"/>
            <a:lightRig rig="legacyNormal1" dir="t"/>
          </a:scene3d>
          <a:sp3d extrusionH="23800" prstMaterial="legacyMatte">
            <a:bevelT w="13500" h="13500" prst="angle"/>
            <a:bevelB w="13500" h="13500" prst="angle"/>
            <a:extrusionClr>
              <a:srgbClr val="FFFF99"/>
            </a:extrusionClr>
          </a:sp3d>
        </p:spPr>
        <p:txBody>
          <a:bodyPr wrap="none" anchor="ctr">
            <a:flatTx/>
          </a:bodyPr>
          <a:lstStyle/>
          <a:p>
            <a:pPr>
              <a:defRPr/>
            </a:pPr>
            <a:endParaRPr lang="zh-TW" altLang="zh-TW" sz="800">
              <a:latin typeface="+mn-lt"/>
            </a:endParaRPr>
          </a:p>
        </p:txBody>
      </p:sp>
      <p:sp>
        <p:nvSpPr>
          <p:cNvPr id="92" name="Text Box 168"/>
          <p:cNvSpPr txBox="1">
            <a:spLocks noChangeArrowheads="1"/>
          </p:cNvSpPr>
          <p:nvPr/>
        </p:nvSpPr>
        <p:spPr bwMode="auto">
          <a:xfrm>
            <a:off x="1643063" y="1009650"/>
            <a:ext cx="2071687" cy="276225"/>
          </a:xfrm>
          <a:prstGeom prst="rect">
            <a:avLst/>
          </a:prstGeom>
          <a:noFill/>
          <a:ln w="9525">
            <a:noFill/>
            <a:miter lim="800000"/>
            <a:headEnd/>
            <a:tailEnd/>
          </a:ln>
        </p:spPr>
        <p:txBody>
          <a:bodyPr>
            <a:spAutoFit/>
          </a:bodyPr>
          <a:lstStyle/>
          <a:p>
            <a:pPr>
              <a:spcBef>
                <a:spcPct val="50000"/>
              </a:spcBef>
              <a:defRPr/>
            </a:pPr>
            <a:r>
              <a:rPr lang="en-US" altLang="zh-TW" sz="1200" b="1" dirty="0">
                <a:latin typeface="+mn-lt"/>
              </a:rPr>
              <a:t>Subproblem of bioassay</a:t>
            </a:r>
          </a:p>
        </p:txBody>
      </p:sp>
      <p:sp>
        <p:nvSpPr>
          <p:cNvPr id="93" name="Text Box 168"/>
          <p:cNvSpPr txBox="1">
            <a:spLocks noChangeArrowheads="1"/>
          </p:cNvSpPr>
          <p:nvPr/>
        </p:nvSpPr>
        <p:spPr bwMode="auto">
          <a:xfrm>
            <a:off x="4071938" y="1220788"/>
            <a:ext cx="3071812" cy="276225"/>
          </a:xfrm>
          <a:prstGeom prst="rect">
            <a:avLst/>
          </a:prstGeom>
          <a:noFill/>
          <a:ln w="9525">
            <a:noFill/>
            <a:miter lim="800000"/>
            <a:headEnd/>
            <a:tailEnd/>
          </a:ln>
        </p:spPr>
        <p:txBody>
          <a:bodyPr>
            <a:spAutoFit/>
          </a:bodyPr>
          <a:lstStyle/>
          <a:p>
            <a:pPr>
              <a:spcBef>
                <a:spcPct val="50000"/>
              </a:spcBef>
              <a:defRPr/>
            </a:pPr>
            <a:r>
              <a:rPr lang="en-US" altLang="zh-TW" sz="1200" b="1" dirty="0">
                <a:latin typeface="+mn-lt"/>
              </a:rPr>
              <a:t>Wash operation within one subproblem</a:t>
            </a:r>
          </a:p>
        </p:txBody>
      </p:sp>
      <p:sp>
        <p:nvSpPr>
          <p:cNvPr id="94" name="Oval 12"/>
          <p:cNvSpPr>
            <a:spLocks noChangeArrowheads="1"/>
          </p:cNvSpPr>
          <p:nvPr/>
        </p:nvSpPr>
        <p:spPr bwMode="auto">
          <a:xfrm>
            <a:off x="3810000" y="1266825"/>
            <a:ext cx="214313" cy="206375"/>
          </a:xfrm>
          <a:prstGeom prst="ellipse">
            <a:avLst/>
          </a:prstGeom>
          <a:solidFill>
            <a:srgbClr val="3399FF"/>
          </a:solidFill>
          <a:ln w="9525">
            <a:round/>
            <a:headEnd/>
            <a:tailEnd/>
          </a:ln>
          <a:scene3d>
            <a:camera prst="legacyObliqueLeft">
              <a:rot lat="0" lon="21299994" rev="0"/>
            </a:camera>
            <a:lightRig rig="legacyFlat1" dir="t"/>
          </a:scene3d>
          <a:sp3d extrusionH="23800" prstMaterial="legacyMatte">
            <a:bevelT w="13500" h="13500" prst="angle"/>
            <a:bevelB w="13500" h="13500" prst="angle"/>
            <a:extrusionClr>
              <a:srgbClr val="3399FF"/>
            </a:extrusionClr>
          </a:sp3d>
        </p:spPr>
        <p:txBody>
          <a:bodyPr wrap="none" anchor="ctr">
            <a:flatTx/>
          </a:bodyPr>
          <a:lstStyle/>
          <a:p>
            <a:pPr>
              <a:defRPr/>
            </a:pPr>
            <a:endParaRPr lang="zh-TW" altLang="en-US">
              <a:latin typeface="+mn-lt"/>
            </a:endParaRPr>
          </a:p>
        </p:txBody>
      </p:sp>
      <p:sp>
        <p:nvSpPr>
          <p:cNvPr id="95" name="AutoShape 41"/>
          <p:cNvSpPr>
            <a:spLocks noChangeArrowheads="1"/>
          </p:cNvSpPr>
          <p:nvPr/>
        </p:nvSpPr>
        <p:spPr bwMode="auto">
          <a:xfrm>
            <a:off x="1590675" y="1890713"/>
            <a:ext cx="450850" cy="669925"/>
          </a:xfrm>
          <a:prstGeom prst="roundRect">
            <a:avLst>
              <a:gd name="adj" fmla="val 16667"/>
            </a:avLst>
          </a:prstGeom>
          <a:solidFill>
            <a:srgbClr val="FFFF99"/>
          </a:solidFill>
          <a:ln w="9525">
            <a:round/>
            <a:headEnd/>
            <a:tailEnd/>
          </a:ln>
          <a:scene3d>
            <a:camera prst="legacyObliqueTopLeft"/>
            <a:lightRig rig="legacyNormal1" dir="t"/>
          </a:scene3d>
          <a:sp3d extrusionH="36500" prstMaterial="legacyMatte">
            <a:bevelT w="13500" h="13500" prst="angle"/>
            <a:bevelB w="13500" h="13500" prst="angle"/>
            <a:extrusionClr>
              <a:srgbClr val="FFFF99"/>
            </a:extrusionClr>
          </a:sp3d>
        </p:spPr>
        <p:txBody>
          <a:bodyPr wrap="none" anchor="ctr">
            <a:flatTx/>
          </a:bodyPr>
          <a:lstStyle/>
          <a:p>
            <a:pPr>
              <a:defRPr/>
            </a:pPr>
            <a:endParaRPr lang="zh-TW" altLang="zh-TW">
              <a:latin typeface="+mn-lt"/>
            </a:endParaRPr>
          </a:p>
        </p:txBody>
      </p:sp>
      <p:sp>
        <p:nvSpPr>
          <p:cNvPr id="96" name="Text Box 43"/>
          <p:cNvSpPr txBox="1">
            <a:spLocks noChangeArrowheads="1"/>
          </p:cNvSpPr>
          <p:nvPr/>
        </p:nvSpPr>
        <p:spPr bwMode="auto">
          <a:xfrm>
            <a:off x="1606532" y="1828800"/>
            <a:ext cx="457200" cy="277813"/>
          </a:xfrm>
          <a:prstGeom prst="rect">
            <a:avLst/>
          </a:prstGeom>
          <a:noFill/>
          <a:ln w="9525">
            <a:noFill/>
            <a:miter lim="800000"/>
            <a:headEnd/>
            <a:tailEnd/>
          </a:ln>
        </p:spPr>
        <p:txBody>
          <a:bodyPr>
            <a:spAutoFit/>
          </a:bodyPr>
          <a:lstStyle/>
          <a:p>
            <a:pPr>
              <a:defRPr/>
            </a:pPr>
            <a:r>
              <a:rPr lang="en-US" altLang="zh-TW" sz="1200" b="1" dirty="0">
                <a:latin typeface="+mn-lt"/>
              </a:rPr>
              <a:t>SP</a:t>
            </a:r>
            <a:r>
              <a:rPr lang="en-US" altLang="zh-TW" sz="1200" b="1" baseline="-25000" dirty="0">
                <a:latin typeface="+mn-lt"/>
              </a:rPr>
              <a:t>1</a:t>
            </a:r>
          </a:p>
        </p:txBody>
      </p:sp>
      <p:sp>
        <p:nvSpPr>
          <p:cNvPr id="97" name="AutoShape 42"/>
          <p:cNvSpPr>
            <a:spLocks noChangeArrowheads="1"/>
          </p:cNvSpPr>
          <p:nvPr/>
        </p:nvSpPr>
        <p:spPr bwMode="auto">
          <a:xfrm>
            <a:off x="1585895" y="2349500"/>
            <a:ext cx="439737" cy="193675"/>
          </a:xfrm>
          <a:prstGeom prst="roundRect">
            <a:avLst>
              <a:gd name="adj" fmla="val 16667"/>
            </a:avLst>
          </a:prstGeom>
          <a:solidFill>
            <a:srgbClr val="00FF99"/>
          </a:solidFill>
          <a:ln w="9525">
            <a:round/>
            <a:headEnd/>
            <a:tailEnd/>
          </a:ln>
          <a:scene3d>
            <a:camera prst="legacyObliqueTopLeft"/>
            <a:lightRig rig="legacyNormal1" dir="t"/>
          </a:scene3d>
          <a:sp3d extrusionH="23800" prstMaterial="legacyMatte">
            <a:bevelT w="13500" h="13500" prst="angle"/>
            <a:bevelB w="13500" h="13500" prst="angle"/>
            <a:extrusionClr>
              <a:schemeClr val="accent1"/>
            </a:extrusionClr>
          </a:sp3d>
        </p:spPr>
        <p:txBody>
          <a:bodyPr wrap="none" anchor="ctr">
            <a:flatTx/>
          </a:bodyPr>
          <a:lstStyle/>
          <a:p>
            <a:pPr>
              <a:defRPr/>
            </a:pPr>
            <a:endParaRPr lang="zh-TW" altLang="en-US" dirty="0">
              <a:solidFill>
                <a:schemeClr val="accent1">
                  <a:lumMod val="75000"/>
                </a:schemeClr>
              </a:solidFill>
              <a:latin typeface="+mn-lt"/>
            </a:endParaRPr>
          </a:p>
        </p:txBody>
      </p:sp>
      <p:sp>
        <p:nvSpPr>
          <p:cNvPr id="98" name="Text Box 44"/>
          <p:cNvSpPr txBox="1">
            <a:spLocks noChangeArrowheads="1"/>
          </p:cNvSpPr>
          <p:nvPr/>
        </p:nvSpPr>
        <p:spPr bwMode="auto">
          <a:xfrm>
            <a:off x="1571607" y="2287588"/>
            <a:ext cx="500063" cy="277812"/>
          </a:xfrm>
          <a:prstGeom prst="rect">
            <a:avLst/>
          </a:prstGeom>
          <a:noFill/>
          <a:ln w="9525">
            <a:noFill/>
            <a:miter lim="800000"/>
            <a:headEnd/>
            <a:tailEnd/>
          </a:ln>
        </p:spPr>
        <p:txBody>
          <a:bodyPr>
            <a:spAutoFit/>
          </a:bodyPr>
          <a:lstStyle/>
          <a:p>
            <a:pPr>
              <a:defRPr/>
            </a:pPr>
            <a:r>
              <a:rPr lang="en-US" altLang="zh-TW" sz="1200" b="1" dirty="0">
                <a:latin typeface="+mn-lt"/>
              </a:rPr>
              <a:t>W</a:t>
            </a:r>
            <a:r>
              <a:rPr lang="en-US" altLang="zh-TW" sz="1200" b="1" baseline="-25000" dirty="0">
                <a:latin typeface="+mn-lt"/>
              </a:rPr>
              <a:t>1,2</a:t>
            </a:r>
          </a:p>
        </p:txBody>
      </p:sp>
      <p:sp>
        <p:nvSpPr>
          <p:cNvPr id="99" name="Oval 104"/>
          <p:cNvSpPr>
            <a:spLocks noChangeArrowheads="1"/>
          </p:cNvSpPr>
          <p:nvPr/>
        </p:nvSpPr>
        <p:spPr bwMode="auto">
          <a:xfrm>
            <a:off x="1600182" y="2065338"/>
            <a:ext cx="447675" cy="241300"/>
          </a:xfrm>
          <a:prstGeom prst="ellipse">
            <a:avLst/>
          </a:prstGeom>
          <a:solidFill>
            <a:srgbClr val="3399FF"/>
          </a:solidFill>
          <a:ln w="9525">
            <a:round/>
            <a:headEnd/>
            <a:tailEnd/>
          </a:ln>
          <a:scene3d>
            <a:camera prst="legacyObliqueLeft">
              <a:rot lat="0" lon="21299994" rev="0"/>
            </a:camera>
            <a:lightRig rig="legacyFlat1" dir="t"/>
          </a:scene3d>
          <a:sp3d extrusionH="23800" prstMaterial="legacyMatte">
            <a:bevelT w="13500" h="13500" prst="angle"/>
            <a:bevelB w="13500" h="13500" prst="angle"/>
            <a:extrusionClr>
              <a:srgbClr val="3399FF"/>
            </a:extrusionClr>
          </a:sp3d>
        </p:spPr>
        <p:txBody>
          <a:bodyPr wrap="none" anchor="ctr">
            <a:flatTx/>
          </a:bodyPr>
          <a:lstStyle/>
          <a:p>
            <a:pPr>
              <a:defRPr/>
            </a:pPr>
            <a:endParaRPr lang="zh-TW" altLang="en-US">
              <a:latin typeface="+mn-lt"/>
            </a:endParaRPr>
          </a:p>
        </p:txBody>
      </p:sp>
      <p:sp>
        <p:nvSpPr>
          <p:cNvPr id="100" name="Text Box 44"/>
          <p:cNvSpPr txBox="1">
            <a:spLocks noChangeArrowheads="1"/>
          </p:cNvSpPr>
          <p:nvPr/>
        </p:nvSpPr>
        <p:spPr bwMode="auto">
          <a:xfrm>
            <a:off x="1630345" y="2043113"/>
            <a:ext cx="404812" cy="277812"/>
          </a:xfrm>
          <a:prstGeom prst="rect">
            <a:avLst/>
          </a:prstGeom>
          <a:noFill/>
          <a:ln w="9525">
            <a:noFill/>
            <a:miter lim="800000"/>
            <a:headEnd/>
            <a:tailEnd/>
          </a:ln>
        </p:spPr>
        <p:txBody>
          <a:bodyPr>
            <a:spAutoFit/>
          </a:bodyPr>
          <a:lstStyle/>
          <a:p>
            <a:pPr>
              <a:defRPr/>
            </a:pPr>
            <a:r>
              <a:rPr lang="en-US" altLang="zh-TW" sz="1200" b="1" dirty="0">
                <a:latin typeface="+mn-lt"/>
              </a:rPr>
              <a:t>W</a:t>
            </a:r>
            <a:r>
              <a:rPr lang="en-US" altLang="zh-TW" sz="1200" b="1" baseline="-25000" dirty="0">
                <a:latin typeface="+mn-lt"/>
              </a:rPr>
              <a:t>1</a:t>
            </a:r>
          </a:p>
        </p:txBody>
      </p:sp>
      <p:sp>
        <p:nvSpPr>
          <p:cNvPr id="101" name="Line 111"/>
          <p:cNvSpPr>
            <a:spLocks noChangeShapeType="1"/>
          </p:cNvSpPr>
          <p:nvPr/>
        </p:nvSpPr>
        <p:spPr bwMode="auto">
          <a:xfrm flipH="1">
            <a:off x="2316163" y="1949450"/>
            <a:ext cx="11112" cy="703263"/>
          </a:xfrm>
          <a:prstGeom prst="line">
            <a:avLst/>
          </a:prstGeom>
          <a:noFill/>
          <a:ln w="15875">
            <a:solidFill>
              <a:srgbClr val="FF0000"/>
            </a:solidFill>
            <a:round/>
            <a:headEnd/>
            <a:tailEnd type="triangle" w="med" len="med"/>
          </a:ln>
        </p:spPr>
        <p:txBody>
          <a:bodyPr/>
          <a:lstStyle/>
          <a:p>
            <a:pPr>
              <a:defRPr/>
            </a:pPr>
            <a:endParaRPr lang="zh-TW" altLang="en-US">
              <a:latin typeface="+mn-lt"/>
            </a:endParaRPr>
          </a:p>
        </p:txBody>
      </p:sp>
      <p:sp>
        <p:nvSpPr>
          <p:cNvPr id="102" name="Line 127"/>
          <p:cNvSpPr>
            <a:spLocks noChangeShapeType="1"/>
          </p:cNvSpPr>
          <p:nvPr/>
        </p:nvSpPr>
        <p:spPr bwMode="auto">
          <a:xfrm>
            <a:off x="2032000" y="1952625"/>
            <a:ext cx="300038" cy="0"/>
          </a:xfrm>
          <a:prstGeom prst="line">
            <a:avLst/>
          </a:prstGeom>
          <a:noFill/>
          <a:ln w="15875">
            <a:solidFill>
              <a:srgbClr val="FF0000"/>
            </a:solidFill>
            <a:round/>
            <a:headEnd/>
            <a:tailEnd/>
          </a:ln>
        </p:spPr>
        <p:txBody>
          <a:bodyPr/>
          <a:lstStyle/>
          <a:p>
            <a:pPr>
              <a:defRPr/>
            </a:pPr>
            <a:endParaRPr lang="zh-TW" altLang="en-US">
              <a:latin typeface="+mn-lt"/>
            </a:endParaRPr>
          </a:p>
        </p:txBody>
      </p:sp>
      <p:sp>
        <p:nvSpPr>
          <p:cNvPr id="103" name="Line 60"/>
          <p:cNvSpPr>
            <a:spLocks noChangeShapeType="1"/>
          </p:cNvSpPr>
          <p:nvPr/>
        </p:nvSpPr>
        <p:spPr bwMode="auto">
          <a:xfrm>
            <a:off x="5680075" y="1857375"/>
            <a:ext cx="7938" cy="3992563"/>
          </a:xfrm>
          <a:prstGeom prst="line">
            <a:avLst/>
          </a:prstGeom>
          <a:noFill/>
          <a:ln w="15875">
            <a:solidFill>
              <a:schemeClr val="tx1"/>
            </a:solidFill>
            <a:prstDash val="lgDash"/>
            <a:round/>
            <a:headEnd/>
            <a:tailEnd/>
          </a:ln>
        </p:spPr>
        <p:txBody>
          <a:bodyPr/>
          <a:lstStyle/>
          <a:p>
            <a:pPr>
              <a:defRPr/>
            </a:pPr>
            <a:endParaRPr lang="zh-TW" altLang="en-US">
              <a:latin typeface="+mn-lt"/>
            </a:endParaRPr>
          </a:p>
        </p:txBody>
      </p:sp>
      <p:sp>
        <p:nvSpPr>
          <p:cNvPr id="104" name="AutoShape 41"/>
          <p:cNvSpPr>
            <a:spLocks noChangeArrowheads="1"/>
          </p:cNvSpPr>
          <p:nvPr/>
        </p:nvSpPr>
        <p:spPr bwMode="auto">
          <a:xfrm>
            <a:off x="2203450" y="2668588"/>
            <a:ext cx="449263" cy="669925"/>
          </a:xfrm>
          <a:prstGeom prst="roundRect">
            <a:avLst>
              <a:gd name="adj" fmla="val 16667"/>
            </a:avLst>
          </a:prstGeom>
          <a:solidFill>
            <a:srgbClr val="FFFF99"/>
          </a:solidFill>
          <a:ln w="9525">
            <a:round/>
            <a:headEnd/>
            <a:tailEnd/>
          </a:ln>
          <a:scene3d>
            <a:camera prst="legacyObliqueTopLeft"/>
            <a:lightRig rig="legacyNormal1" dir="t"/>
          </a:scene3d>
          <a:sp3d extrusionH="36500" prstMaterial="legacyMatte">
            <a:bevelT w="13500" h="13500" prst="angle"/>
            <a:bevelB w="13500" h="13500" prst="angle"/>
            <a:extrusionClr>
              <a:srgbClr val="FFFF99"/>
            </a:extrusionClr>
          </a:sp3d>
        </p:spPr>
        <p:txBody>
          <a:bodyPr wrap="none" anchor="ctr">
            <a:flatTx/>
          </a:bodyPr>
          <a:lstStyle/>
          <a:p>
            <a:pPr>
              <a:defRPr/>
            </a:pPr>
            <a:endParaRPr lang="zh-TW" altLang="zh-TW">
              <a:latin typeface="+mn-lt"/>
            </a:endParaRPr>
          </a:p>
        </p:txBody>
      </p:sp>
      <p:sp>
        <p:nvSpPr>
          <p:cNvPr id="105" name="Text Box 43"/>
          <p:cNvSpPr txBox="1">
            <a:spLocks noChangeArrowheads="1"/>
          </p:cNvSpPr>
          <p:nvPr/>
        </p:nvSpPr>
        <p:spPr bwMode="auto">
          <a:xfrm>
            <a:off x="2195513" y="2627313"/>
            <a:ext cx="496887" cy="276225"/>
          </a:xfrm>
          <a:prstGeom prst="rect">
            <a:avLst/>
          </a:prstGeom>
          <a:noFill/>
          <a:ln w="9525">
            <a:noFill/>
            <a:miter lim="800000"/>
            <a:headEnd/>
            <a:tailEnd/>
          </a:ln>
        </p:spPr>
        <p:txBody>
          <a:bodyPr>
            <a:spAutoFit/>
          </a:bodyPr>
          <a:lstStyle/>
          <a:p>
            <a:pPr>
              <a:defRPr/>
            </a:pPr>
            <a:r>
              <a:rPr lang="en-US" altLang="zh-TW" sz="1200" b="1" dirty="0">
                <a:latin typeface="+mn-lt"/>
              </a:rPr>
              <a:t>SP</a:t>
            </a:r>
            <a:r>
              <a:rPr lang="en-US" altLang="zh-TW" sz="1200" b="1" baseline="-25000" dirty="0">
                <a:latin typeface="+mn-lt"/>
              </a:rPr>
              <a:t>2</a:t>
            </a:r>
          </a:p>
        </p:txBody>
      </p:sp>
      <p:sp>
        <p:nvSpPr>
          <p:cNvPr id="106" name="AutoShape 42"/>
          <p:cNvSpPr>
            <a:spLocks noChangeArrowheads="1"/>
          </p:cNvSpPr>
          <p:nvPr/>
        </p:nvSpPr>
        <p:spPr bwMode="auto">
          <a:xfrm>
            <a:off x="2203450" y="3144838"/>
            <a:ext cx="438150" cy="193675"/>
          </a:xfrm>
          <a:prstGeom prst="roundRect">
            <a:avLst>
              <a:gd name="adj" fmla="val 16667"/>
            </a:avLst>
          </a:prstGeom>
          <a:solidFill>
            <a:srgbClr val="00FF99"/>
          </a:solidFill>
          <a:ln w="9525">
            <a:round/>
            <a:headEnd/>
            <a:tailEnd/>
          </a:ln>
          <a:scene3d>
            <a:camera prst="legacyObliqueTopLeft"/>
            <a:lightRig rig="legacyNormal1" dir="t"/>
          </a:scene3d>
          <a:sp3d extrusionH="23800" prstMaterial="legacyMatte">
            <a:bevelT w="13500" h="13500" prst="angle"/>
            <a:bevelB w="13500" h="13500" prst="angle"/>
            <a:extrusionClr>
              <a:schemeClr val="accent1"/>
            </a:extrusionClr>
          </a:sp3d>
        </p:spPr>
        <p:txBody>
          <a:bodyPr wrap="none" anchor="ctr">
            <a:flatTx/>
          </a:bodyPr>
          <a:lstStyle/>
          <a:p>
            <a:pPr>
              <a:defRPr/>
            </a:pPr>
            <a:endParaRPr lang="zh-TW" altLang="en-US" dirty="0">
              <a:solidFill>
                <a:schemeClr val="accent1">
                  <a:lumMod val="75000"/>
                </a:schemeClr>
              </a:solidFill>
              <a:latin typeface="+mn-lt"/>
            </a:endParaRPr>
          </a:p>
        </p:txBody>
      </p:sp>
      <p:sp>
        <p:nvSpPr>
          <p:cNvPr id="107" name="Text Box 44"/>
          <p:cNvSpPr txBox="1">
            <a:spLocks noChangeArrowheads="1"/>
          </p:cNvSpPr>
          <p:nvPr/>
        </p:nvSpPr>
        <p:spPr bwMode="auto">
          <a:xfrm>
            <a:off x="2174875" y="3078163"/>
            <a:ext cx="539750" cy="276225"/>
          </a:xfrm>
          <a:prstGeom prst="rect">
            <a:avLst/>
          </a:prstGeom>
          <a:noFill/>
          <a:ln w="9525">
            <a:noFill/>
            <a:miter lim="800000"/>
            <a:headEnd/>
            <a:tailEnd/>
          </a:ln>
        </p:spPr>
        <p:txBody>
          <a:bodyPr>
            <a:spAutoFit/>
          </a:bodyPr>
          <a:lstStyle/>
          <a:p>
            <a:pPr>
              <a:defRPr/>
            </a:pPr>
            <a:r>
              <a:rPr lang="en-US" altLang="zh-TW" sz="1200" b="1" dirty="0">
                <a:latin typeface="+mn-lt"/>
              </a:rPr>
              <a:t>W</a:t>
            </a:r>
            <a:r>
              <a:rPr lang="en-US" altLang="zh-TW" sz="1200" b="1" baseline="-25000" dirty="0">
                <a:latin typeface="+mn-lt"/>
              </a:rPr>
              <a:t>2,3</a:t>
            </a:r>
          </a:p>
        </p:txBody>
      </p:sp>
      <p:sp>
        <p:nvSpPr>
          <p:cNvPr id="108" name="Oval 136"/>
          <p:cNvSpPr>
            <a:spLocks noChangeArrowheads="1"/>
          </p:cNvSpPr>
          <p:nvPr/>
        </p:nvSpPr>
        <p:spPr bwMode="auto">
          <a:xfrm>
            <a:off x="2203450" y="2878138"/>
            <a:ext cx="438150" cy="241300"/>
          </a:xfrm>
          <a:prstGeom prst="ellipse">
            <a:avLst/>
          </a:prstGeom>
          <a:solidFill>
            <a:srgbClr val="3399FF"/>
          </a:solidFill>
          <a:ln w="9525">
            <a:round/>
            <a:headEnd/>
            <a:tailEnd/>
          </a:ln>
          <a:scene3d>
            <a:camera prst="legacyObliqueLeft">
              <a:rot lat="0" lon="21299994" rev="0"/>
            </a:camera>
            <a:lightRig rig="legacyFlat1" dir="t"/>
          </a:scene3d>
          <a:sp3d extrusionH="23800" prstMaterial="legacyMatte">
            <a:bevelT w="13500" h="13500" prst="angle"/>
            <a:bevelB w="13500" h="13500" prst="angle"/>
            <a:extrusionClr>
              <a:srgbClr val="3399FF"/>
            </a:extrusionClr>
          </a:sp3d>
        </p:spPr>
        <p:txBody>
          <a:bodyPr wrap="none" anchor="ctr">
            <a:flatTx/>
          </a:bodyPr>
          <a:lstStyle/>
          <a:p>
            <a:pPr>
              <a:defRPr/>
            </a:pPr>
            <a:endParaRPr lang="zh-TW" altLang="en-US">
              <a:latin typeface="+mn-lt"/>
            </a:endParaRPr>
          </a:p>
        </p:txBody>
      </p:sp>
      <p:sp>
        <p:nvSpPr>
          <p:cNvPr id="109" name="Text Box 44"/>
          <p:cNvSpPr txBox="1">
            <a:spLocks noChangeArrowheads="1"/>
          </p:cNvSpPr>
          <p:nvPr/>
        </p:nvSpPr>
        <p:spPr bwMode="auto">
          <a:xfrm>
            <a:off x="2212975" y="2844800"/>
            <a:ext cx="396875" cy="277813"/>
          </a:xfrm>
          <a:prstGeom prst="rect">
            <a:avLst/>
          </a:prstGeom>
          <a:noFill/>
          <a:ln w="9525">
            <a:noFill/>
            <a:miter lim="800000"/>
            <a:headEnd/>
            <a:tailEnd/>
          </a:ln>
        </p:spPr>
        <p:txBody>
          <a:bodyPr>
            <a:spAutoFit/>
          </a:bodyPr>
          <a:lstStyle/>
          <a:p>
            <a:pPr>
              <a:defRPr/>
            </a:pPr>
            <a:r>
              <a:rPr lang="en-US" altLang="zh-TW" sz="1200" b="1" dirty="0">
                <a:latin typeface="+mn-lt"/>
              </a:rPr>
              <a:t>W</a:t>
            </a:r>
            <a:r>
              <a:rPr lang="en-US" altLang="zh-TW" sz="1200" b="1" baseline="-25000" dirty="0">
                <a:latin typeface="+mn-lt"/>
              </a:rPr>
              <a:t>2</a:t>
            </a:r>
          </a:p>
        </p:txBody>
      </p:sp>
      <p:sp>
        <p:nvSpPr>
          <p:cNvPr id="110" name="Line 111"/>
          <p:cNvSpPr>
            <a:spLocks noChangeShapeType="1"/>
          </p:cNvSpPr>
          <p:nvPr/>
        </p:nvSpPr>
        <p:spPr bwMode="auto">
          <a:xfrm flipH="1">
            <a:off x="2930525" y="2778125"/>
            <a:ext cx="11113" cy="725488"/>
          </a:xfrm>
          <a:prstGeom prst="line">
            <a:avLst/>
          </a:prstGeom>
          <a:noFill/>
          <a:ln w="15875">
            <a:solidFill>
              <a:srgbClr val="FF0000"/>
            </a:solidFill>
            <a:round/>
            <a:headEnd/>
            <a:tailEnd type="triangle" w="med" len="med"/>
          </a:ln>
        </p:spPr>
        <p:txBody>
          <a:bodyPr/>
          <a:lstStyle/>
          <a:p>
            <a:pPr>
              <a:defRPr/>
            </a:pPr>
            <a:endParaRPr lang="zh-TW" altLang="en-US">
              <a:latin typeface="+mn-lt"/>
            </a:endParaRPr>
          </a:p>
        </p:txBody>
      </p:sp>
      <p:sp>
        <p:nvSpPr>
          <p:cNvPr id="111" name="Line 127"/>
          <p:cNvSpPr>
            <a:spLocks noChangeShapeType="1"/>
          </p:cNvSpPr>
          <p:nvPr/>
        </p:nvSpPr>
        <p:spPr bwMode="auto">
          <a:xfrm>
            <a:off x="2649538" y="2779713"/>
            <a:ext cx="298450" cy="0"/>
          </a:xfrm>
          <a:prstGeom prst="line">
            <a:avLst/>
          </a:prstGeom>
          <a:noFill/>
          <a:ln w="15875">
            <a:solidFill>
              <a:srgbClr val="FF0000"/>
            </a:solidFill>
            <a:round/>
            <a:headEnd/>
            <a:tailEnd/>
          </a:ln>
        </p:spPr>
        <p:txBody>
          <a:bodyPr/>
          <a:lstStyle/>
          <a:p>
            <a:pPr>
              <a:defRPr/>
            </a:pPr>
            <a:endParaRPr lang="zh-TW" altLang="en-US">
              <a:latin typeface="+mn-lt"/>
            </a:endParaRPr>
          </a:p>
        </p:txBody>
      </p:sp>
      <p:sp>
        <p:nvSpPr>
          <p:cNvPr id="112" name="AutoShape 41"/>
          <p:cNvSpPr>
            <a:spLocks noChangeArrowheads="1"/>
          </p:cNvSpPr>
          <p:nvPr/>
        </p:nvSpPr>
        <p:spPr bwMode="auto">
          <a:xfrm>
            <a:off x="3340100" y="3856038"/>
            <a:ext cx="449263" cy="669925"/>
          </a:xfrm>
          <a:prstGeom prst="roundRect">
            <a:avLst>
              <a:gd name="adj" fmla="val 16667"/>
            </a:avLst>
          </a:prstGeom>
          <a:solidFill>
            <a:srgbClr val="FFFF99"/>
          </a:solidFill>
          <a:ln w="9525">
            <a:round/>
            <a:headEnd/>
            <a:tailEnd/>
          </a:ln>
          <a:scene3d>
            <a:camera prst="legacyObliqueTopLeft"/>
            <a:lightRig rig="legacyNormal1" dir="t"/>
          </a:scene3d>
          <a:sp3d extrusionH="36500" prstMaterial="legacyMatte">
            <a:bevelT w="13500" h="13500" prst="angle"/>
            <a:bevelB w="13500" h="13500" prst="angle"/>
            <a:extrusionClr>
              <a:srgbClr val="FFFF99"/>
            </a:extrusionClr>
          </a:sp3d>
        </p:spPr>
        <p:txBody>
          <a:bodyPr wrap="none" anchor="ctr">
            <a:flatTx/>
          </a:bodyPr>
          <a:lstStyle/>
          <a:p>
            <a:pPr>
              <a:defRPr/>
            </a:pPr>
            <a:endParaRPr lang="zh-TW" altLang="zh-TW">
              <a:latin typeface="+mn-lt"/>
            </a:endParaRPr>
          </a:p>
        </p:txBody>
      </p:sp>
      <p:sp>
        <p:nvSpPr>
          <p:cNvPr id="113" name="Text Box 43"/>
          <p:cNvSpPr txBox="1">
            <a:spLocks noChangeArrowheads="1"/>
          </p:cNvSpPr>
          <p:nvPr/>
        </p:nvSpPr>
        <p:spPr bwMode="auto">
          <a:xfrm>
            <a:off x="3289300" y="3800475"/>
            <a:ext cx="546100" cy="276225"/>
          </a:xfrm>
          <a:prstGeom prst="rect">
            <a:avLst/>
          </a:prstGeom>
          <a:noFill/>
          <a:ln w="9525">
            <a:noFill/>
            <a:miter lim="800000"/>
            <a:headEnd/>
            <a:tailEnd/>
          </a:ln>
        </p:spPr>
        <p:txBody>
          <a:bodyPr>
            <a:spAutoFit/>
          </a:bodyPr>
          <a:lstStyle/>
          <a:p>
            <a:pPr>
              <a:defRPr/>
            </a:pPr>
            <a:r>
              <a:rPr lang="en-US" altLang="zh-TW" sz="1200" b="1" dirty="0">
                <a:latin typeface="+mn-lt"/>
              </a:rPr>
              <a:t>SP</a:t>
            </a:r>
            <a:r>
              <a:rPr lang="en-US" altLang="zh-TW" sz="1200" b="1" baseline="-25000" dirty="0">
                <a:latin typeface="+mn-lt"/>
              </a:rPr>
              <a:t>n-1</a:t>
            </a:r>
          </a:p>
        </p:txBody>
      </p:sp>
      <p:sp>
        <p:nvSpPr>
          <p:cNvPr id="114" name="AutoShape 42"/>
          <p:cNvSpPr>
            <a:spLocks noChangeArrowheads="1"/>
          </p:cNvSpPr>
          <p:nvPr/>
        </p:nvSpPr>
        <p:spPr bwMode="auto">
          <a:xfrm>
            <a:off x="3340100" y="4330700"/>
            <a:ext cx="438150" cy="195263"/>
          </a:xfrm>
          <a:prstGeom prst="roundRect">
            <a:avLst>
              <a:gd name="adj" fmla="val 16667"/>
            </a:avLst>
          </a:prstGeom>
          <a:solidFill>
            <a:srgbClr val="00FF99"/>
          </a:solidFill>
          <a:ln w="9525">
            <a:round/>
            <a:headEnd/>
            <a:tailEnd/>
          </a:ln>
          <a:scene3d>
            <a:camera prst="legacyObliqueTopLeft"/>
            <a:lightRig rig="legacyNormal1" dir="t"/>
          </a:scene3d>
          <a:sp3d extrusionH="23800" prstMaterial="legacyMatte">
            <a:bevelT w="13500" h="13500" prst="angle"/>
            <a:bevelB w="13500" h="13500" prst="angle"/>
            <a:extrusionClr>
              <a:schemeClr val="accent1"/>
            </a:extrusionClr>
          </a:sp3d>
        </p:spPr>
        <p:txBody>
          <a:bodyPr wrap="none" anchor="ctr">
            <a:flatTx/>
          </a:bodyPr>
          <a:lstStyle/>
          <a:p>
            <a:pPr>
              <a:defRPr/>
            </a:pPr>
            <a:endParaRPr lang="zh-TW" altLang="en-US" dirty="0">
              <a:solidFill>
                <a:schemeClr val="accent1">
                  <a:lumMod val="75000"/>
                </a:schemeClr>
              </a:solidFill>
              <a:latin typeface="+mn-lt"/>
            </a:endParaRPr>
          </a:p>
        </p:txBody>
      </p:sp>
      <p:sp>
        <p:nvSpPr>
          <p:cNvPr id="115" name="Text Box 44"/>
          <p:cNvSpPr txBox="1">
            <a:spLocks noChangeArrowheads="1"/>
          </p:cNvSpPr>
          <p:nvPr/>
        </p:nvSpPr>
        <p:spPr bwMode="auto">
          <a:xfrm>
            <a:off x="3275013" y="4262438"/>
            <a:ext cx="642937" cy="282575"/>
          </a:xfrm>
          <a:prstGeom prst="rect">
            <a:avLst/>
          </a:prstGeom>
          <a:noFill/>
          <a:ln w="9525">
            <a:noFill/>
            <a:miter lim="800000"/>
            <a:headEnd/>
            <a:tailEnd/>
          </a:ln>
        </p:spPr>
        <p:txBody>
          <a:bodyPr>
            <a:spAutoFit/>
          </a:bodyPr>
          <a:lstStyle/>
          <a:p>
            <a:pPr>
              <a:defRPr/>
            </a:pPr>
            <a:r>
              <a:rPr lang="en-US" altLang="zh-TW" sz="1200" b="1" dirty="0">
                <a:latin typeface="+mn-lt"/>
              </a:rPr>
              <a:t>W</a:t>
            </a:r>
            <a:r>
              <a:rPr lang="en-US" altLang="zh-TW" sz="1200" b="1" baseline="-25000" dirty="0">
                <a:latin typeface="+mn-lt"/>
              </a:rPr>
              <a:t>n-1,n</a:t>
            </a:r>
          </a:p>
        </p:txBody>
      </p:sp>
      <p:sp>
        <p:nvSpPr>
          <p:cNvPr id="116" name="Oval 136"/>
          <p:cNvSpPr>
            <a:spLocks noChangeArrowheads="1"/>
          </p:cNvSpPr>
          <p:nvPr/>
        </p:nvSpPr>
        <p:spPr bwMode="auto">
          <a:xfrm>
            <a:off x="3340100" y="4065588"/>
            <a:ext cx="438150" cy="241300"/>
          </a:xfrm>
          <a:prstGeom prst="ellipse">
            <a:avLst/>
          </a:prstGeom>
          <a:solidFill>
            <a:srgbClr val="3399FF"/>
          </a:solidFill>
          <a:ln w="9525">
            <a:round/>
            <a:headEnd/>
            <a:tailEnd/>
          </a:ln>
          <a:scene3d>
            <a:camera prst="legacyObliqueLeft">
              <a:rot lat="0" lon="21299994" rev="0"/>
            </a:camera>
            <a:lightRig rig="legacyFlat1" dir="t"/>
          </a:scene3d>
          <a:sp3d extrusionH="23800" prstMaterial="legacyMatte">
            <a:bevelT w="13500" h="13500" prst="angle"/>
            <a:bevelB w="13500" h="13500" prst="angle"/>
            <a:extrusionClr>
              <a:srgbClr val="3399FF"/>
            </a:extrusionClr>
          </a:sp3d>
        </p:spPr>
        <p:txBody>
          <a:bodyPr wrap="none" anchor="ctr">
            <a:flatTx/>
          </a:bodyPr>
          <a:lstStyle/>
          <a:p>
            <a:pPr>
              <a:defRPr/>
            </a:pPr>
            <a:endParaRPr lang="zh-TW" altLang="en-US">
              <a:latin typeface="+mn-lt"/>
            </a:endParaRPr>
          </a:p>
        </p:txBody>
      </p:sp>
      <p:sp>
        <p:nvSpPr>
          <p:cNvPr id="117" name="Text Box 44"/>
          <p:cNvSpPr txBox="1">
            <a:spLocks noChangeArrowheads="1"/>
          </p:cNvSpPr>
          <p:nvPr/>
        </p:nvSpPr>
        <p:spPr bwMode="auto">
          <a:xfrm>
            <a:off x="3309938" y="4035425"/>
            <a:ext cx="519112" cy="277813"/>
          </a:xfrm>
          <a:prstGeom prst="rect">
            <a:avLst/>
          </a:prstGeom>
          <a:noFill/>
          <a:ln w="9525">
            <a:noFill/>
            <a:miter lim="800000"/>
            <a:headEnd/>
            <a:tailEnd/>
          </a:ln>
        </p:spPr>
        <p:txBody>
          <a:bodyPr>
            <a:spAutoFit/>
          </a:bodyPr>
          <a:lstStyle/>
          <a:p>
            <a:pPr>
              <a:defRPr/>
            </a:pPr>
            <a:r>
              <a:rPr lang="en-US" altLang="zh-TW" sz="1200" b="1" dirty="0">
                <a:latin typeface="+mn-lt"/>
              </a:rPr>
              <a:t>W</a:t>
            </a:r>
            <a:r>
              <a:rPr lang="en-US" altLang="zh-TW" sz="1200" b="1" baseline="-25000" dirty="0">
                <a:latin typeface="+mn-lt"/>
              </a:rPr>
              <a:t>n-1</a:t>
            </a:r>
          </a:p>
        </p:txBody>
      </p:sp>
      <p:sp>
        <p:nvSpPr>
          <p:cNvPr id="118" name="Line 111"/>
          <p:cNvSpPr>
            <a:spLocks noChangeShapeType="1"/>
          </p:cNvSpPr>
          <p:nvPr/>
        </p:nvSpPr>
        <p:spPr bwMode="auto">
          <a:xfrm flipH="1">
            <a:off x="4019550" y="3963988"/>
            <a:ext cx="12700" cy="684212"/>
          </a:xfrm>
          <a:prstGeom prst="line">
            <a:avLst/>
          </a:prstGeom>
          <a:noFill/>
          <a:ln w="15875">
            <a:solidFill>
              <a:srgbClr val="FF0000"/>
            </a:solidFill>
            <a:round/>
            <a:headEnd/>
            <a:tailEnd type="triangle" w="med" len="med"/>
          </a:ln>
        </p:spPr>
        <p:txBody>
          <a:bodyPr/>
          <a:lstStyle/>
          <a:p>
            <a:pPr>
              <a:defRPr/>
            </a:pPr>
            <a:endParaRPr lang="zh-TW" altLang="en-US">
              <a:latin typeface="+mn-lt"/>
            </a:endParaRPr>
          </a:p>
        </p:txBody>
      </p:sp>
      <p:sp>
        <p:nvSpPr>
          <p:cNvPr id="119" name="Line 127"/>
          <p:cNvSpPr>
            <a:spLocks noChangeShapeType="1"/>
          </p:cNvSpPr>
          <p:nvPr/>
        </p:nvSpPr>
        <p:spPr bwMode="auto">
          <a:xfrm>
            <a:off x="3786188" y="3967163"/>
            <a:ext cx="252412" cy="0"/>
          </a:xfrm>
          <a:prstGeom prst="line">
            <a:avLst/>
          </a:prstGeom>
          <a:noFill/>
          <a:ln w="15875">
            <a:solidFill>
              <a:srgbClr val="FF0000"/>
            </a:solidFill>
            <a:round/>
            <a:headEnd/>
            <a:tailEnd/>
          </a:ln>
        </p:spPr>
        <p:txBody>
          <a:bodyPr/>
          <a:lstStyle/>
          <a:p>
            <a:pPr>
              <a:defRPr/>
            </a:pPr>
            <a:endParaRPr lang="zh-TW" altLang="en-US">
              <a:latin typeface="+mn-lt"/>
            </a:endParaRPr>
          </a:p>
        </p:txBody>
      </p:sp>
      <p:sp>
        <p:nvSpPr>
          <p:cNvPr id="120" name="Text Box 71"/>
          <p:cNvSpPr txBox="1">
            <a:spLocks noChangeArrowheads="1"/>
          </p:cNvSpPr>
          <p:nvPr/>
        </p:nvSpPr>
        <p:spPr bwMode="auto">
          <a:xfrm>
            <a:off x="4269736" y="6036335"/>
            <a:ext cx="1479550" cy="307975"/>
          </a:xfrm>
          <a:prstGeom prst="rect">
            <a:avLst/>
          </a:prstGeom>
          <a:noFill/>
          <a:ln w="9525">
            <a:noFill/>
            <a:miter lim="800000"/>
            <a:headEnd/>
            <a:tailEnd/>
          </a:ln>
        </p:spPr>
        <p:txBody>
          <a:bodyPr>
            <a:spAutoFit/>
          </a:bodyPr>
          <a:lstStyle/>
          <a:p>
            <a:pPr>
              <a:spcBef>
                <a:spcPct val="50000"/>
              </a:spcBef>
              <a:defRPr/>
            </a:pPr>
            <a:r>
              <a:rPr lang="en-US" altLang="zh-TW" sz="1400" b="1" dirty="0" smtClean="0">
                <a:latin typeface="+mn-lt"/>
              </a:rPr>
              <a:t>Reduced </a:t>
            </a:r>
            <a:r>
              <a:rPr lang="en-US" altLang="zh-TW" sz="1400" b="1" dirty="0">
                <a:latin typeface="+mn-lt"/>
              </a:rPr>
              <a:t>time</a:t>
            </a:r>
          </a:p>
        </p:txBody>
      </p:sp>
      <p:grpSp>
        <p:nvGrpSpPr>
          <p:cNvPr id="3" name="Group 148"/>
          <p:cNvGrpSpPr>
            <a:grpSpLocks/>
          </p:cNvGrpSpPr>
          <p:nvPr/>
        </p:nvGrpSpPr>
        <p:grpSpPr bwMode="auto">
          <a:xfrm>
            <a:off x="4270390" y="5833987"/>
            <a:ext cx="1357322" cy="166781"/>
            <a:chOff x="839" y="3838"/>
            <a:chExt cx="969" cy="137"/>
          </a:xfrm>
          <a:solidFill>
            <a:srgbClr val="FF0000"/>
          </a:solidFill>
        </p:grpSpPr>
        <p:sp>
          <p:nvSpPr>
            <p:cNvPr id="122" name="矩形 63"/>
            <p:cNvSpPr>
              <a:spLocks noChangeArrowheads="1"/>
            </p:cNvSpPr>
            <p:nvPr/>
          </p:nvSpPr>
          <p:spPr bwMode="auto">
            <a:xfrm>
              <a:off x="930" y="3884"/>
              <a:ext cx="767" cy="47"/>
            </a:xfrm>
            <a:prstGeom prst="rect">
              <a:avLst/>
            </a:prstGeom>
            <a:grpFill/>
            <a:ln w="25400" algn="ctr">
              <a:solidFill>
                <a:srgbClr val="FF0000"/>
              </a:solidFill>
              <a:miter lim="800000"/>
              <a:headEnd/>
              <a:tailEnd/>
            </a:ln>
          </p:spPr>
          <p:txBody>
            <a:bodyPr anchor="ctr"/>
            <a:lstStyle/>
            <a:p>
              <a:pPr algn="ctr">
                <a:defRPr/>
              </a:pPr>
              <a:endParaRPr lang="zh-TW" altLang="en-US">
                <a:solidFill>
                  <a:srgbClr val="FF0000"/>
                </a:solidFill>
                <a:latin typeface="+mn-lt"/>
                <a:ea typeface="+mn-ea"/>
              </a:endParaRPr>
            </a:p>
          </p:txBody>
        </p:sp>
        <p:sp>
          <p:nvSpPr>
            <p:cNvPr id="123" name="等腰三角形 64"/>
            <p:cNvSpPr>
              <a:spLocks noChangeArrowheads="1"/>
            </p:cNvSpPr>
            <p:nvPr/>
          </p:nvSpPr>
          <p:spPr bwMode="auto">
            <a:xfrm rot="5400000" flipH="1">
              <a:off x="1687" y="3854"/>
              <a:ext cx="135" cy="107"/>
            </a:xfrm>
            <a:prstGeom prst="triangle">
              <a:avLst>
                <a:gd name="adj" fmla="val 50000"/>
              </a:avLst>
            </a:prstGeom>
            <a:grpFill/>
            <a:ln w="25400" algn="ctr">
              <a:solidFill>
                <a:srgbClr val="FF0000"/>
              </a:solidFill>
              <a:miter lim="800000"/>
              <a:headEnd/>
              <a:tailEnd/>
            </a:ln>
          </p:spPr>
          <p:txBody>
            <a:bodyPr rot="10800000" vert="eaVert" anchor="ctr"/>
            <a:lstStyle/>
            <a:p>
              <a:pPr algn="ctr">
                <a:defRPr/>
              </a:pPr>
              <a:endParaRPr lang="zh-TW" altLang="en-US">
                <a:solidFill>
                  <a:srgbClr val="FF0000"/>
                </a:solidFill>
                <a:latin typeface="+mn-lt"/>
                <a:ea typeface="+mn-ea"/>
              </a:endParaRPr>
            </a:p>
          </p:txBody>
        </p:sp>
        <p:sp>
          <p:nvSpPr>
            <p:cNvPr id="124" name="等腰三角形 65"/>
            <p:cNvSpPr>
              <a:spLocks noChangeArrowheads="1"/>
            </p:cNvSpPr>
            <p:nvPr/>
          </p:nvSpPr>
          <p:spPr bwMode="auto">
            <a:xfrm rot="16200000" flipH="1">
              <a:off x="825" y="3852"/>
              <a:ext cx="135" cy="107"/>
            </a:xfrm>
            <a:prstGeom prst="triangle">
              <a:avLst>
                <a:gd name="adj" fmla="val 50000"/>
              </a:avLst>
            </a:prstGeom>
            <a:grpFill/>
            <a:ln w="25400" algn="ctr">
              <a:solidFill>
                <a:srgbClr val="FF0000"/>
              </a:solidFill>
              <a:miter lim="800000"/>
              <a:headEnd/>
              <a:tailEnd/>
            </a:ln>
          </p:spPr>
          <p:txBody>
            <a:bodyPr vert="eaVert" anchor="ctr"/>
            <a:lstStyle/>
            <a:p>
              <a:pPr algn="ctr">
                <a:defRPr/>
              </a:pPr>
              <a:endParaRPr lang="zh-TW" altLang="en-US">
                <a:solidFill>
                  <a:srgbClr val="FF0000"/>
                </a:solidFill>
                <a:latin typeface="+mn-lt"/>
                <a:ea typeface="+mn-ea"/>
              </a:endParaRPr>
            </a:p>
          </p:txBody>
        </p:sp>
      </p:grpSp>
      <p:sp>
        <p:nvSpPr>
          <p:cNvPr id="125" name="Text Box 71"/>
          <p:cNvSpPr txBox="1">
            <a:spLocks noChangeArrowheads="1"/>
          </p:cNvSpPr>
          <p:nvPr/>
        </p:nvSpPr>
        <p:spPr bwMode="auto">
          <a:xfrm>
            <a:off x="1377950" y="6022975"/>
            <a:ext cx="3122613" cy="307975"/>
          </a:xfrm>
          <a:prstGeom prst="rect">
            <a:avLst/>
          </a:prstGeom>
          <a:noFill/>
          <a:ln w="9525">
            <a:noFill/>
            <a:miter lim="800000"/>
            <a:headEnd/>
            <a:tailEnd/>
          </a:ln>
        </p:spPr>
        <p:txBody>
          <a:bodyPr>
            <a:spAutoFit/>
          </a:bodyPr>
          <a:lstStyle/>
          <a:p>
            <a:pPr>
              <a:spcBef>
                <a:spcPct val="50000"/>
              </a:spcBef>
              <a:defRPr/>
            </a:pPr>
            <a:r>
              <a:rPr lang="en-US" altLang="zh-TW" sz="1400" b="1" dirty="0">
                <a:latin typeface="+mn-lt"/>
              </a:rPr>
              <a:t>Total execution time for bioassay </a:t>
            </a:r>
          </a:p>
        </p:txBody>
      </p:sp>
      <p:grpSp>
        <p:nvGrpSpPr>
          <p:cNvPr id="4" name="群組 67"/>
          <p:cNvGrpSpPr>
            <a:grpSpLocks/>
          </p:cNvGrpSpPr>
          <p:nvPr/>
        </p:nvGrpSpPr>
        <p:grpSpPr bwMode="auto">
          <a:xfrm>
            <a:off x="1571625" y="5786438"/>
            <a:ext cx="2663825" cy="285750"/>
            <a:chOff x="928663" y="6426198"/>
            <a:chExt cx="6105997" cy="209083"/>
          </a:xfrm>
        </p:grpSpPr>
        <p:sp>
          <p:nvSpPr>
            <p:cNvPr id="127" name="矩形 126"/>
            <p:cNvSpPr>
              <a:spLocks noChangeArrowheads="1"/>
            </p:cNvSpPr>
            <p:nvPr/>
          </p:nvSpPr>
          <p:spPr bwMode="auto">
            <a:xfrm>
              <a:off x="1143357" y="6500539"/>
              <a:ext cx="5614751" cy="70856"/>
            </a:xfrm>
            <a:prstGeom prst="rect">
              <a:avLst/>
            </a:prstGeom>
            <a:solidFill>
              <a:srgbClr val="00CCFF"/>
            </a:solidFill>
            <a:ln w="25400" algn="ctr">
              <a:solidFill>
                <a:srgbClr val="00CCFF"/>
              </a:solidFill>
              <a:miter lim="800000"/>
              <a:headEnd/>
              <a:tailEnd/>
            </a:ln>
          </p:spPr>
          <p:txBody>
            <a:bodyPr anchor="ctr"/>
            <a:lstStyle/>
            <a:p>
              <a:pPr algn="ctr">
                <a:defRPr/>
              </a:pPr>
              <a:endParaRPr lang="zh-TW" altLang="en-US">
                <a:solidFill>
                  <a:schemeClr val="lt1"/>
                </a:solidFill>
                <a:latin typeface="+mn-lt"/>
                <a:ea typeface="+mn-ea"/>
              </a:endParaRPr>
            </a:p>
          </p:txBody>
        </p:sp>
        <p:sp>
          <p:nvSpPr>
            <p:cNvPr id="128" name="等腰三角形 127"/>
            <p:cNvSpPr>
              <a:spLocks noChangeArrowheads="1"/>
            </p:cNvSpPr>
            <p:nvPr/>
          </p:nvSpPr>
          <p:spPr bwMode="auto">
            <a:xfrm rot="5400000" flipH="1">
              <a:off x="6808140" y="6408761"/>
              <a:ext cx="205599" cy="247442"/>
            </a:xfrm>
            <a:prstGeom prst="triangle">
              <a:avLst>
                <a:gd name="adj" fmla="val 50000"/>
              </a:avLst>
            </a:prstGeom>
            <a:solidFill>
              <a:srgbClr val="00CCFF"/>
            </a:solidFill>
            <a:ln w="25400" algn="ctr">
              <a:solidFill>
                <a:srgbClr val="00CCFF"/>
              </a:solidFill>
              <a:miter lim="800000"/>
              <a:headEnd/>
              <a:tailEnd/>
            </a:ln>
          </p:spPr>
          <p:txBody>
            <a:bodyPr rot="10800000" vert="eaVert" anchor="ctr"/>
            <a:lstStyle/>
            <a:p>
              <a:pPr algn="ctr">
                <a:defRPr/>
              </a:pPr>
              <a:endParaRPr lang="zh-TW" altLang="en-US">
                <a:solidFill>
                  <a:schemeClr val="lt1"/>
                </a:solidFill>
                <a:latin typeface="+mn-lt"/>
                <a:ea typeface="+mn-ea"/>
              </a:endParaRPr>
            </a:p>
          </p:txBody>
        </p:sp>
        <p:sp>
          <p:nvSpPr>
            <p:cNvPr id="129" name="等腰三角形 128"/>
            <p:cNvSpPr>
              <a:spLocks noChangeArrowheads="1"/>
            </p:cNvSpPr>
            <p:nvPr/>
          </p:nvSpPr>
          <p:spPr bwMode="auto">
            <a:xfrm rot="16200000" flipH="1">
              <a:off x="949584" y="6405276"/>
              <a:ext cx="205598" cy="247442"/>
            </a:xfrm>
            <a:prstGeom prst="triangle">
              <a:avLst>
                <a:gd name="adj" fmla="val 50000"/>
              </a:avLst>
            </a:prstGeom>
            <a:solidFill>
              <a:srgbClr val="00CCFF"/>
            </a:solidFill>
            <a:ln w="25400" algn="ctr">
              <a:solidFill>
                <a:srgbClr val="00CCFF"/>
              </a:solidFill>
              <a:miter lim="800000"/>
              <a:headEnd/>
              <a:tailEnd/>
            </a:ln>
          </p:spPr>
          <p:txBody>
            <a:bodyPr vert="eaVert" anchor="ctr"/>
            <a:lstStyle/>
            <a:p>
              <a:pPr algn="ctr">
                <a:defRPr/>
              </a:pPr>
              <a:endParaRPr lang="zh-TW" altLang="en-US">
                <a:solidFill>
                  <a:schemeClr val="lt1"/>
                </a:solidFill>
                <a:latin typeface="+mn-lt"/>
                <a:ea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1"/>
                                        </p:tgtEl>
                                      </p:cBhvr>
                                    </p:animEffect>
                                    <p:set>
                                      <p:cBhvr>
                                        <p:cTn id="7" dur="1" fill="hold">
                                          <p:stCondLst>
                                            <p:cond delay="499"/>
                                          </p:stCondLst>
                                        </p:cTn>
                                        <p:tgtEl>
                                          <p:spTgt spid="31"/>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7"/>
                                        </p:tgtEl>
                                      </p:cBhvr>
                                    </p:animEffect>
                                    <p:set>
                                      <p:cBhvr>
                                        <p:cTn id="10" dur="1" fill="hold">
                                          <p:stCondLst>
                                            <p:cond delay="499"/>
                                          </p:stCondLst>
                                        </p:cTn>
                                        <p:tgtEl>
                                          <p:spTgt spid="47"/>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8"/>
                                        </p:tgtEl>
                                      </p:cBhvr>
                                    </p:animEffect>
                                    <p:set>
                                      <p:cBhvr>
                                        <p:cTn id="13" dur="1" fill="hold">
                                          <p:stCondLst>
                                            <p:cond delay="499"/>
                                          </p:stCondLst>
                                        </p:cTn>
                                        <p:tgtEl>
                                          <p:spTgt spid="48"/>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49"/>
                                        </p:tgtEl>
                                      </p:cBhvr>
                                    </p:animEffect>
                                    <p:set>
                                      <p:cBhvr>
                                        <p:cTn id="16" dur="1" fill="hold">
                                          <p:stCondLst>
                                            <p:cond delay="499"/>
                                          </p:stCondLst>
                                        </p:cTn>
                                        <p:tgtEl>
                                          <p:spTgt spid="49"/>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37"/>
                                        </p:tgtEl>
                                      </p:cBhvr>
                                    </p:animEffect>
                                    <p:set>
                                      <p:cBhvr>
                                        <p:cTn id="19" dur="1" fill="hold">
                                          <p:stCondLst>
                                            <p:cond delay="499"/>
                                          </p:stCondLst>
                                        </p:cTn>
                                        <p:tgtEl>
                                          <p:spTgt spid="37"/>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6"/>
                                        </p:tgtEl>
                                      </p:cBhvr>
                                    </p:animEffect>
                                    <p:set>
                                      <p:cBhvr>
                                        <p:cTn id="22" dur="1" fill="hold">
                                          <p:stCondLst>
                                            <p:cond delay="499"/>
                                          </p:stCondLst>
                                        </p:cTn>
                                        <p:tgtEl>
                                          <p:spTgt spid="36"/>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33"/>
                                        </p:tgtEl>
                                      </p:cBhvr>
                                    </p:animEffect>
                                    <p:set>
                                      <p:cBhvr>
                                        <p:cTn id="25" dur="1" fill="hold">
                                          <p:stCondLst>
                                            <p:cond delay="499"/>
                                          </p:stCondLst>
                                        </p:cTn>
                                        <p:tgtEl>
                                          <p:spTgt spid="33"/>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42"/>
                                        </p:tgtEl>
                                      </p:cBhvr>
                                    </p:animEffect>
                                    <p:set>
                                      <p:cBhvr>
                                        <p:cTn id="28" dur="1" fill="hold">
                                          <p:stCondLst>
                                            <p:cond delay="499"/>
                                          </p:stCondLst>
                                        </p:cTn>
                                        <p:tgtEl>
                                          <p:spTgt spid="42"/>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26"/>
                                        </p:tgtEl>
                                      </p:cBhvr>
                                    </p:animEffect>
                                    <p:set>
                                      <p:cBhvr>
                                        <p:cTn id="31" dur="1" fill="hold">
                                          <p:stCondLst>
                                            <p:cond delay="499"/>
                                          </p:stCondLst>
                                        </p:cTn>
                                        <p:tgtEl>
                                          <p:spTgt spid="2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0" nodeType="clickEffect">
                                  <p:stCondLst>
                                    <p:cond delay="0"/>
                                  </p:stCondLst>
                                  <p:childTnLst>
                                    <p:animEffect transition="out" filter="fade">
                                      <p:cBhvr>
                                        <p:cTn id="35" dur="1000"/>
                                        <p:tgtEl>
                                          <p:spTgt spid="12"/>
                                        </p:tgtEl>
                                      </p:cBhvr>
                                    </p:animEffect>
                                    <p:set>
                                      <p:cBhvr>
                                        <p:cTn id="36" dur="1" fill="hold">
                                          <p:stCondLst>
                                            <p:cond delay="999"/>
                                          </p:stCondLst>
                                        </p:cTn>
                                        <p:tgtEl>
                                          <p:spTgt spid="12"/>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1000"/>
                                        <p:tgtEl>
                                          <p:spTgt spid="2"/>
                                        </p:tgtEl>
                                      </p:cBhvr>
                                    </p:animEffect>
                                    <p:set>
                                      <p:cBhvr>
                                        <p:cTn id="39" dur="1" fill="hold">
                                          <p:stCondLst>
                                            <p:cond delay="999"/>
                                          </p:stCondLst>
                                        </p:cTn>
                                        <p:tgtEl>
                                          <p:spTgt spid="2"/>
                                        </p:tgtEl>
                                        <p:attrNameLst>
                                          <p:attrName>style.visibility</p:attrName>
                                        </p:attrNameLst>
                                      </p:cBhvr>
                                      <p:to>
                                        <p:strVal val="hidden"/>
                                      </p:to>
                                    </p:set>
                                  </p:childTnLst>
                                </p:cTn>
                              </p:par>
                              <p:par>
                                <p:cTn id="40" presetID="10" presetClass="entr" presetSubtype="0" fill="hold" grpId="0" nodeType="withEffect">
                                  <p:stCondLst>
                                    <p:cond delay="0"/>
                                  </p:stCondLst>
                                  <p:childTnLst>
                                    <p:set>
                                      <p:cBhvr>
                                        <p:cTn id="41" dur="1" fill="hold">
                                          <p:stCondLst>
                                            <p:cond delay="0"/>
                                          </p:stCondLst>
                                        </p:cTn>
                                        <p:tgtEl>
                                          <p:spTgt spid="95"/>
                                        </p:tgtEl>
                                        <p:attrNameLst>
                                          <p:attrName>style.visibility</p:attrName>
                                        </p:attrNameLst>
                                      </p:cBhvr>
                                      <p:to>
                                        <p:strVal val="visible"/>
                                      </p:to>
                                    </p:set>
                                    <p:animEffect transition="in" filter="fade">
                                      <p:cBhvr>
                                        <p:cTn id="42" dur="500"/>
                                        <p:tgtEl>
                                          <p:spTgt spid="9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9"/>
                                        </p:tgtEl>
                                        <p:attrNameLst>
                                          <p:attrName>style.visibility</p:attrName>
                                        </p:attrNameLst>
                                      </p:cBhvr>
                                      <p:to>
                                        <p:strVal val="visible"/>
                                      </p:to>
                                    </p:set>
                                    <p:animEffect transition="in" filter="fade">
                                      <p:cBhvr>
                                        <p:cTn id="54" dur="500"/>
                                        <p:tgtEl>
                                          <p:spTgt spid="9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00"/>
                                        </p:tgtEl>
                                        <p:attrNameLst>
                                          <p:attrName>style.visibility</p:attrName>
                                        </p:attrNameLst>
                                      </p:cBhvr>
                                      <p:to>
                                        <p:strVal val="visible"/>
                                      </p:to>
                                    </p:set>
                                    <p:animEffect transition="in" filter="fade">
                                      <p:cBhvr>
                                        <p:cTn id="57" dur="500"/>
                                        <p:tgtEl>
                                          <p:spTgt spid="100"/>
                                        </p:tgtEl>
                                      </p:cBhvr>
                                    </p:animEffect>
                                  </p:childTnLst>
                                </p:cTn>
                              </p:par>
                              <p:par>
                                <p:cTn id="58" presetID="10" presetClass="entr" presetSubtype="0" fill="hold" nodeType="withEffect">
                                  <p:stCondLst>
                                    <p:cond delay="0"/>
                                  </p:stCondLst>
                                  <p:childTnLst>
                                    <p:set>
                                      <p:cBhvr>
                                        <p:cTn id="59" dur="1" fill="hold">
                                          <p:stCondLst>
                                            <p:cond delay="0"/>
                                          </p:stCondLst>
                                        </p:cTn>
                                        <p:tgtEl>
                                          <p:spTgt spid="101"/>
                                        </p:tgtEl>
                                        <p:attrNameLst>
                                          <p:attrName>style.visibility</p:attrName>
                                        </p:attrNameLst>
                                      </p:cBhvr>
                                      <p:to>
                                        <p:strVal val="visible"/>
                                      </p:to>
                                    </p:set>
                                    <p:animEffect transition="in" filter="fade">
                                      <p:cBhvr>
                                        <p:cTn id="60" dur="500"/>
                                        <p:tgtEl>
                                          <p:spTgt spid="101"/>
                                        </p:tgtEl>
                                      </p:cBhvr>
                                    </p:animEffect>
                                  </p:childTnLst>
                                </p:cTn>
                              </p:par>
                              <p:par>
                                <p:cTn id="61" presetID="10" presetClass="entr" presetSubtype="0" fill="hold" nodeType="withEffect">
                                  <p:stCondLst>
                                    <p:cond delay="0"/>
                                  </p:stCondLst>
                                  <p:childTnLst>
                                    <p:set>
                                      <p:cBhvr>
                                        <p:cTn id="62" dur="1" fill="hold">
                                          <p:stCondLst>
                                            <p:cond delay="0"/>
                                          </p:stCondLst>
                                        </p:cTn>
                                        <p:tgtEl>
                                          <p:spTgt spid="102"/>
                                        </p:tgtEl>
                                        <p:attrNameLst>
                                          <p:attrName>style.visibility</p:attrName>
                                        </p:attrNameLst>
                                      </p:cBhvr>
                                      <p:to>
                                        <p:strVal val="visible"/>
                                      </p:to>
                                    </p:set>
                                    <p:animEffect transition="in" filter="fade">
                                      <p:cBhvr>
                                        <p:cTn id="63" dur="500"/>
                                        <p:tgtEl>
                                          <p:spTgt spid="102"/>
                                        </p:tgtEl>
                                      </p:cBhvr>
                                    </p:animEffect>
                                  </p:childTnLst>
                                </p:cTn>
                              </p:par>
                            </p:childTnLst>
                          </p:cTn>
                        </p:par>
                        <p:par>
                          <p:cTn id="64" fill="hold">
                            <p:stCondLst>
                              <p:cond delay="1000"/>
                            </p:stCondLst>
                            <p:childTnLst>
                              <p:par>
                                <p:cTn id="65" presetID="10" presetClass="exit" presetSubtype="0" fill="hold" grpId="0" nodeType="afterEffect">
                                  <p:stCondLst>
                                    <p:cond delay="0"/>
                                  </p:stCondLst>
                                  <p:childTnLst>
                                    <p:animEffect transition="out" filter="fade">
                                      <p:cBhvr>
                                        <p:cTn id="66" dur="500"/>
                                        <p:tgtEl>
                                          <p:spTgt spid="43"/>
                                        </p:tgtEl>
                                      </p:cBhvr>
                                    </p:animEffect>
                                    <p:set>
                                      <p:cBhvr>
                                        <p:cTn id="67" dur="1" fill="hold">
                                          <p:stCondLst>
                                            <p:cond delay="499"/>
                                          </p:stCondLst>
                                        </p:cTn>
                                        <p:tgtEl>
                                          <p:spTgt spid="43"/>
                                        </p:tgtEl>
                                        <p:attrNameLst>
                                          <p:attrName>style.visibility</p:attrName>
                                        </p:attrNameLst>
                                      </p:cBhvr>
                                      <p:to>
                                        <p:strVal val="hidden"/>
                                      </p:to>
                                    </p:set>
                                  </p:childTnLst>
                                </p:cTn>
                              </p:par>
                              <p:par>
                                <p:cTn id="68" presetID="10" presetClass="exit" presetSubtype="0" fill="hold" grpId="0" nodeType="withEffect">
                                  <p:stCondLst>
                                    <p:cond delay="0"/>
                                  </p:stCondLst>
                                  <p:childTnLst>
                                    <p:animEffect transition="out" filter="fade">
                                      <p:cBhvr>
                                        <p:cTn id="69" dur="500"/>
                                        <p:tgtEl>
                                          <p:spTgt spid="44"/>
                                        </p:tgtEl>
                                      </p:cBhvr>
                                    </p:animEffect>
                                    <p:set>
                                      <p:cBhvr>
                                        <p:cTn id="70" dur="1" fill="hold">
                                          <p:stCondLst>
                                            <p:cond delay="499"/>
                                          </p:stCondLst>
                                        </p:cTn>
                                        <p:tgtEl>
                                          <p:spTgt spid="44"/>
                                        </p:tgtEl>
                                        <p:attrNameLst>
                                          <p:attrName>style.visibility</p:attrName>
                                        </p:attrNameLst>
                                      </p:cBhvr>
                                      <p:to>
                                        <p:strVal val="hidden"/>
                                      </p:to>
                                    </p:set>
                                  </p:childTnLst>
                                </p:cTn>
                              </p:par>
                              <p:par>
                                <p:cTn id="71" presetID="10" presetClass="exit" presetSubtype="0" fill="hold" grpId="0" nodeType="withEffect">
                                  <p:stCondLst>
                                    <p:cond delay="0"/>
                                  </p:stCondLst>
                                  <p:childTnLst>
                                    <p:animEffect transition="out" filter="fade">
                                      <p:cBhvr>
                                        <p:cTn id="72" dur="500"/>
                                        <p:tgtEl>
                                          <p:spTgt spid="45"/>
                                        </p:tgtEl>
                                      </p:cBhvr>
                                    </p:animEffect>
                                    <p:set>
                                      <p:cBhvr>
                                        <p:cTn id="73" dur="1" fill="hold">
                                          <p:stCondLst>
                                            <p:cond delay="499"/>
                                          </p:stCondLst>
                                        </p:cTn>
                                        <p:tgtEl>
                                          <p:spTgt spid="45"/>
                                        </p:tgtEl>
                                        <p:attrNameLst>
                                          <p:attrName>style.visibility</p:attrName>
                                        </p:attrNameLst>
                                      </p:cBhvr>
                                      <p:to>
                                        <p:strVal val="hidden"/>
                                      </p:to>
                                    </p:set>
                                  </p:childTnLst>
                                </p:cTn>
                              </p:par>
                              <p:par>
                                <p:cTn id="74" presetID="10" presetClass="exit" presetSubtype="0" fill="hold" grpId="0" nodeType="withEffect">
                                  <p:stCondLst>
                                    <p:cond delay="0"/>
                                  </p:stCondLst>
                                  <p:childTnLst>
                                    <p:animEffect transition="out" filter="fade">
                                      <p:cBhvr>
                                        <p:cTn id="75" dur="500"/>
                                        <p:tgtEl>
                                          <p:spTgt spid="46"/>
                                        </p:tgtEl>
                                      </p:cBhvr>
                                    </p:animEffect>
                                    <p:set>
                                      <p:cBhvr>
                                        <p:cTn id="76" dur="1" fill="hold">
                                          <p:stCondLst>
                                            <p:cond delay="499"/>
                                          </p:stCondLst>
                                        </p:cTn>
                                        <p:tgtEl>
                                          <p:spTgt spid="46"/>
                                        </p:tgtEl>
                                        <p:attrNameLst>
                                          <p:attrName>style.visibility</p:attrName>
                                        </p:attrNameLst>
                                      </p:cBhvr>
                                      <p:to>
                                        <p:strVal val="hidden"/>
                                      </p:to>
                                    </p:set>
                                  </p:childTnLst>
                                </p:cTn>
                              </p:par>
                              <p:par>
                                <p:cTn id="77" presetID="0" presetClass="path" presetSubtype="0" accel="50000" decel="50000" fill="hold" nodeType="withEffect">
                                  <p:stCondLst>
                                    <p:cond delay="0"/>
                                  </p:stCondLst>
                                  <p:childTnLst>
                                    <p:animMotion origin="layout" path="M 0 0 L -0.04722 0 " pathEditMode="relative" ptsTypes="AA">
                                      <p:cBhvr>
                                        <p:cTn id="78" dur="500" fill="hold"/>
                                        <p:tgtEl>
                                          <p:spTgt spid="51"/>
                                        </p:tgtEl>
                                        <p:attrNameLst>
                                          <p:attrName>ppt_x</p:attrName>
                                          <p:attrName>ppt_y</p:attrName>
                                        </p:attrNameLst>
                                      </p:cBhvr>
                                    </p:animMotion>
                                  </p:childTnLst>
                                </p:cTn>
                              </p:par>
                              <p:par>
                                <p:cTn id="79" presetID="0" presetClass="path" presetSubtype="0" accel="50000" decel="50000" fill="hold" nodeType="withEffect">
                                  <p:stCondLst>
                                    <p:cond delay="0"/>
                                  </p:stCondLst>
                                  <p:childTnLst>
                                    <p:animMotion origin="layout" path="M 0 0 L -0.04722 0 " pathEditMode="relative" ptsTypes="AA">
                                      <p:cBhvr>
                                        <p:cTn id="80" dur="500" fill="hold"/>
                                        <p:tgtEl>
                                          <p:spTgt spid="60"/>
                                        </p:tgtEl>
                                        <p:attrNameLst>
                                          <p:attrName>ppt_x</p:attrName>
                                          <p:attrName>ppt_y</p:attrName>
                                        </p:attrNameLst>
                                      </p:cBhvr>
                                    </p:animMotion>
                                  </p:childTnLst>
                                </p:cTn>
                              </p:par>
                              <p:par>
                                <p:cTn id="81" presetID="0" presetClass="path" presetSubtype="0" accel="50000" decel="50000" fill="hold" nodeType="withEffect">
                                  <p:stCondLst>
                                    <p:cond delay="0"/>
                                  </p:stCondLst>
                                  <p:childTnLst>
                                    <p:animMotion origin="layout" path="M 2.77778E-6 2.61453E-6 L -0.04931 2.61453E-6 " pathEditMode="relative" rAng="0" ptsTypes="AA">
                                      <p:cBhvr>
                                        <p:cTn id="82" dur="500" fill="hold"/>
                                        <p:tgtEl>
                                          <p:spTgt spid="61"/>
                                        </p:tgtEl>
                                        <p:attrNameLst>
                                          <p:attrName>ppt_x</p:attrName>
                                          <p:attrName>ppt_y</p:attrName>
                                        </p:attrNameLst>
                                      </p:cBhvr>
                                      <p:rCtr x="-25" y="0"/>
                                    </p:animMotion>
                                  </p:childTnLst>
                                </p:cTn>
                              </p:par>
                              <p:par>
                                <p:cTn id="83" presetID="0" presetClass="path" presetSubtype="0" accel="50000" decel="50000" fill="hold" nodeType="withEffect">
                                  <p:stCondLst>
                                    <p:cond delay="0"/>
                                  </p:stCondLst>
                                  <p:childTnLst>
                                    <p:animMotion origin="layout" path="M 0 0 L -0.04722 0 " pathEditMode="relative" ptsTypes="AA">
                                      <p:cBhvr>
                                        <p:cTn id="84" dur="500" fill="hold"/>
                                        <p:tgtEl>
                                          <p:spTgt spid="62"/>
                                        </p:tgtEl>
                                        <p:attrNameLst>
                                          <p:attrName>ppt_x</p:attrName>
                                          <p:attrName>ppt_y</p:attrName>
                                        </p:attrNameLst>
                                      </p:cBhvr>
                                    </p:animMotion>
                                  </p:childTnLst>
                                </p:cTn>
                              </p:par>
                              <p:par>
                                <p:cTn id="85" presetID="0" presetClass="path" presetSubtype="0" accel="50000" decel="50000" fill="hold" nodeType="withEffect">
                                  <p:stCondLst>
                                    <p:cond delay="0"/>
                                  </p:stCondLst>
                                  <p:childTnLst>
                                    <p:animMotion origin="layout" path="M 0 0 L -0.04722 0 " pathEditMode="relative" ptsTypes="AA">
                                      <p:cBhvr>
                                        <p:cTn id="86" dur="500" fill="hold"/>
                                        <p:tgtEl>
                                          <p:spTgt spid="63"/>
                                        </p:tgtEl>
                                        <p:attrNameLst>
                                          <p:attrName>ppt_x</p:attrName>
                                          <p:attrName>ppt_y</p:attrName>
                                        </p:attrNameLst>
                                      </p:cBhvr>
                                    </p:animMotion>
                                  </p:childTnLst>
                                </p:cTn>
                              </p:par>
                              <p:par>
                                <p:cTn id="87" presetID="0" presetClass="path" presetSubtype="0" accel="50000" decel="50000" fill="hold" nodeType="withEffect">
                                  <p:stCondLst>
                                    <p:cond delay="0"/>
                                  </p:stCondLst>
                                  <p:childTnLst>
                                    <p:animMotion origin="layout" path="M 0 0 L -0.04722 0 " pathEditMode="relative" ptsTypes="AA">
                                      <p:cBhvr>
                                        <p:cTn id="88" dur="500" fill="hold"/>
                                        <p:tgtEl>
                                          <p:spTgt spid="64"/>
                                        </p:tgtEl>
                                        <p:attrNameLst>
                                          <p:attrName>ppt_x</p:attrName>
                                          <p:attrName>ppt_y</p:attrName>
                                        </p:attrNameLst>
                                      </p:cBhvr>
                                    </p:animMotion>
                                  </p:childTnLst>
                                </p:cTn>
                              </p:par>
                              <p:par>
                                <p:cTn id="89" presetID="0" presetClass="path" presetSubtype="0" accel="50000" decel="50000" fill="hold" nodeType="withEffect">
                                  <p:stCondLst>
                                    <p:cond delay="0"/>
                                  </p:stCondLst>
                                  <p:childTnLst>
                                    <p:animMotion origin="layout" path="M 0 0 L -0.04722 0 " pathEditMode="relative" ptsTypes="AA">
                                      <p:cBhvr>
                                        <p:cTn id="90" dur="500" fill="hold"/>
                                        <p:tgtEl>
                                          <p:spTgt spid="65"/>
                                        </p:tgtEl>
                                        <p:attrNameLst>
                                          <p:attrName>ppt_x</p:attrName>
                                          <p:attrName>ppt_y</p:attrName>
                                        </p:attrNameLst>
                                      </p:cBhvr>
                                    </p:animMotion>
                                  </p:childTnLst>
                                </p:cTn>
                              </p:par>
                              <p:par>
                                <p:cTn id="91" presetID="10" presetClass="entr" presetSubtype="0" fill="hold" nodeType="withEffect">
                                  <p:stCondLst>
                                    <p:cond delay="0"/>
                                  </p:stCondLst>
                                  <p:childTnLst>
                                    <p:set>
                                      <p:cBhvr>
                                        <p:cTn id="92" dur="1" fill="hold">
                                          <p:stCondLst>
                                            <p:cond delay="0"/>
                                          </p:stCondLst>
                                        </p:cTn>
                                        <p:tgtEl>
                                          <p:spTgt spid="103"/>
                                        </p:tgtEl>
                                        <p:attrNameLst>
                                          <p:attrName>style.visibility</p:attrName>
                                        </p:attrNameLst>
                                      </p:cBhvr>
                                      <p:to>
                                        <p:strVal val="visible"/>
                                      </p:to>
                                    </p:set>
                                    <p:animEffect transition="in" filter="fade">
                                      <p:cBhvr>
                                        <p:cTn id="93" dur="500"/>
                                        <p:tgtEl>
                                          <p:spTgt spid="103"/>
                                        </p:tgtEl>
                                      </p:cBhvr>
                                    </p:animEffect>
                                  </p:childTnLst>
                                </p:cTn>
                              </p:par>
                              <p:par>
                                <p:cTn id="94" presetID="0" presetClass="path" presetSubtype="0" accel="50000" decel="50000" fill="hold" nodeType="withEffect">
                                  <p:stCondLst>
                                    <p:cond delay="0"/>
                                  </p:stCondLst>
                                  <p:childTnLst>
                                    <p:animMotion origin="layout" path="M 0 0 L 0 -0.03149 " pathEditMode="relative" ptsTypes="AA">
                                      <p:cBhvr>
                                        <p:cTn id="95" dur="500" fill="hold"/>
                                        <p:tgtEl>
                                          <p:spTgt spid="34"/>
                                        </p:tgtEl>
                                        <p:attrNameLst>
                                          <p:attrName>ppt_x</p:attrName>
                                          <p:attrName>ppt_y</p:attrName>
                                        </p:attrNameLst>
                                      </p:cBhvr>
                                    </p:animMotion>
                                  </p:childTnLst>
                                </p:cTn>
                              </p:par>
                              <p:par>
                                <p:cTn id="96" presetID="0" presetClass="path" presetSubtype="0" accel="50000" decel="50000" fill="hold" nodeType="withEffect">
                                  <p:stCondLst>
                                    <p:cond delay="0"/>
                                  </p:stCondLst>
                                  <p:childTnLst>
                                    <p:animMotion origin="layout" path="M 0 0 L 0 -0.03149 " pathEditMode="relative" ptsTypes="AA">
                                      <p:cBhvr>
                                        <p:cTn id="97" dur="500" fill="hold"/>
                                        <p:tgtEl>
                                          <p:spTgt spid="35"/>
                                        </p:tgtEl>
                                        <p:attrNameLst>
                                          <p:attrName>ppt_x</p:attrName>
                                          <p:attrName>ppt_y</p:attrName>
                                        </p:attrNameLst>
                                      </p:cBhvr>
                                    </p:animMotion>
                                  </p:childTnLst>
                                </p:cTn>
                              </p:par>
                              <p:par>
                                <p:cTn id="98" presetID="0" presetClass="path" presetSubtype="0" accel="50000" decel="50000" fill="hold" nodeType="withEffect">
                                  <p:stCondLst>
                                    <p:cond delay="0"/>
                                  </p:stCondLst>
                                  <p:childTnLst>
                                    <p:animMotion origin="layout" path="M 0 0 L 0 -0.03149 " pathEditMode="relative" ptsTypes="AA">
                                      <p:cBhvr>
                                        <p:cTn id="99" dur="500" fill="hold"/>
                                        <p:tgtEl>
                                          <p:spTgt spid="25"/>
                                        </p:tgtEl>
                                        <p:attrNameLst>
                                          <p:attrName>ppt_x</p:attrName>
                                          <p:attrName>ppt_y</p:attrName>
                                        </p:attrNameLst>
                                      </p:cBhvr>
                                    </p:animMotion>
                                  </p:childTnLst>
                                </p:cTn>
                              </p:par>
                              <p:par>
                                <p:cTn id="100" presetID="0" presetClass="path" presetSubtype="0" accel="50000" decel="50000" fill="hold" nodeType="withEffect">
                                  <p:stCondLst>
                                    <p:cond delay="0"/>
                                  </p:stCondLst>
                                  <p:childTnLst>
                                    <p:animMotion origin="layout" path="M 0 0 L 0 -0.03149 " pathEditMode="relative" ptsTypes="AA">
                                      <p:cBhvr>
                                        <p:cTn id="101" dur="500" fill="hold"/>
                                        <p:tgtEl>
                                          <p:spTgt spid="27"/>
                                        </p:tgtEl>
                                        <p:attrNameLst>
                                          <p:attrName>ppt_x</p:attrName>
                                          <p:attrName>ppt_y</p:attrName>
                                        </p:attrNameLst>
                                      </p:cBhvr>
                                    </p:animMotion>
                                  </p:childTnLst>
                                </p:cTn>
                              </p:par>
                              <p:par>
                                <p:cTn id="102" presetID="0" presetClass="path" presetSubtype="0" accel="50000" decel="50000" fill="hold" nodeType="withEffect">
                                  <p:stCondLst>
                                    <p:cond delay="0"/>
                                  </p:stCondLst>
                                  <p:childTnLst>
                                    <p:animMotion origin="layout" path="M 0 0 L 0 -0.03149 " pathEditMode="relative" ptsTypes="AA">
                                      <p:cBhvr>
                                        <p:cTn id="103" dur="500" fill="hold"/>
                                        <p:tgtEl>
                                          <p:spTgt spid="30"/>
                                        </p:tgtEl>
                                        <p:attrNameLst>
                                          <p:attrName>ppt_x</p:attrName>
                                          <p:attrName>ppt_y</p:attrName>
                                        </p:attrNameLst>
                                      </p:cBhvr>
                                    </p:animMotion>
                                  </p:childTnLst>
                                </p:cTn>
                              </p:par>
                              <p:par>
                                <p:cTn id="104" presetID="0" presetClass="path" presetSubtype="0" accel="50000" decel="50000" fill="hold" nodeType="withEffect">
                                  <p:stCondLst>
                                    <p:cond delay="0"/>
                                  </p:stCondLst>
                                  <p:childTnLst>
                                    <p:animMotion origin="layout" path="M 0 0 L 0 -0.03149 " pathEditMode="relative" ptsTypes="AA">
                                      <p:cBhvr>
                                        <p:cTn id="105" dur="500" fill="hold"/>
                                        <p:tgtEl>
                                          <p:spTgt spid="29"/>
                                        </p:tgtEl>
                                        <p:attrNameLst>
                                          <p:attrName>ppt_x</p:attrName>
                                          <p:attrName>ppt_y</p:attrName>
                                        </p:attrNameLst>
                                      </p:cBhvr>
                                    </p:animMotion>
                                  </p:childTnLst>
                                </p:cTn>
                              </p:par>
                              <p:par>
                                <p:cTn id="106" presetID="0" presetClass="path" presetSubtype="0" accel="50000" decel="50000" fill="hold" grpId="0" nodeType="withEffect">
                                  <p:stCondLst>
                                    <p:cond delay="0"/>
                                  </p:stCondLst>
                                  <p:childTnLst>
                                    <p:animMotion origin="layout" path="M 0 0 L -0.04722 -0.03148 " pathEditMode="relative" ptsTypes="AA">
                                      <p:cBhvr>
                                        <p:cTn id="107" dur="500" fill="hold"/>
                                        <p:tgtEl>
                                          <p:spTgt spid="50"/>
                                        </p:tgtEl>
                                        <p:attrNameLst>
                                          <p:attrName>ppt_x</p:attrName>
                                          <p:attrName>ppt_y</p:attrName>
                                        </p:attrNameLst>
                                      </p:cBhvr>
                                    </p:animMotion>
                                  </p:childTnLst>
                                </p:cTn>
                              </p:par>
                              <p:par>
                                <p:cTn id="108" presetID="0" presetClass="path" presetSubtype="0" accel="50000" decel="50000" fill="hold" nodeType="withEffect">
                                  <p:stCondLst>
                                    <p:cond delay="0"/>
                                  </p:stCondLst>
                                  <p:childTnLst>
                                    <p:animMotion origin="layout" path="M 0 0 L -0.04722 -0.03148 " pathEditMode="relative" ptsTypes="AA">
                                      <p:cBhvr>
                                        <p:cTn id="109" dur="500" fill="hold"/>
                                        <p:tgtEl>
                                          <p:spTgt spid="52"/>
                                        </p:tgtEl>
                                        <p:attrNameLst>
                                          <p:attrName>ppt_x</p:attrName>
                                          <p:attrName>ppt_y</p:attrName>
                                        </p:attrNameLst>
                                      </p:cBhvr>
                                    </p:animMotion>
                                  </p:childTnLst>
                                </p:cTn>
                              </p:par>
                              <p:par>
                                <p:cTn id="110" presetID="0" presetClass="path" presetSubtype="0" accel="50000" decel="50000" fill="hold" grpId="0" nodeType="withEffect">
                                  <p:stCondLst>
                                    <p:cond delay="0"/>
                                  </p:stCondLst>
                                  <p:childTnLst>
                                    <p:animMotion origin="layout" path="M 0 0 L -0.04722 -0.03148 " pathEditMode="relative" ptsTypes="AA">
                                      <p:cBhvr>
                                        <p:cTn id="111" dur="500" fill="hold"/>
                                        <p:tgtEl>
                                          <p:spTgt spid="54"/>
                                        </p:tgtEl>
                                        <p:attrNameLst>
                                          <p:attrName>ppt_x</p:attrName>
                                          <p:attrName>ppt_y</p:attrName>
                                        </p:attrNameLst>
                                      </p:cBhvr>
                                    </p:animMotion>
                                  </p:childTnLst>
                                </p:cTn>
                              </p:par>
                              <p:par>
                                <p:cTn id="112" presetID="0" presetClass="path" presetSubtype="0" accel="50000" decel="50000" fill="hold" nodeType="withEffect">
                                  <p:stCondLst>
                                    <p:cond delay="0"/>
                                  </p:stCondLst>
                                  <p:childTnLst>
                                    <p:animMotion origin="layout" path="M 0 0 L -0.04722 -0.03148 " pathEditMode="relative" ptsTypes="AA">
                                      <p:cBhvr>
                                        <p:cTn id="113" dur="500" fill="hold"/>
                                        <p:tgtEl>
                                          <p:spTgt spid="55"/>
                                        </p:tgtEl>
                                        <p:attrNameLst>
                                          <p:attrName>ppt_x</p:attrName>
                                          <p:attrName>ppt_y</p:attrName>
                                        </p:attrNameLst>
                                      </p:cBhvr>
                                    </p:animMotion>
                                  </p:childTnLst>
                                </p:cTn>
                              </p:par>
                              <p:par>
                                <p:cTn id="114" presetID="0" presetClass="path" presetSubtype="0" accel="50000" decel="50000" fill="hold" nodeType="withEffect">
                                  <p:stCondLst>
                                    <p:cond delay="0"/>
                                  </p:stCondLst>
                                  <p:childTnLst>
                                    <p:animMotion origin="layout" path="M 0 0 L -0.04722 -0.03148 " pathEditMode="relative" ptsTypes="AA">
                                      <p:cBhvr>
                                        <p:cTn id="115" dur="500" fill="hold"/>
                                        <p:tgtEl>
                                          <p:spTgt spid="56"/>
                                        </p:tgtEl>
                                        <p:attrNameLst>
                                          <p:attrName>ppt_x</p:attrName>
                                          <p:attrName>ppt_y</p:attrName>
                                        </p:attrNameLst>
                                      </p:cBhvr>
                                    </p:animMotion>
                                  </p:childTnLst>
                                </p:cTn>
                              </p:par>
                              <p:par>
                                <p:cTn id="116" presetID="0" presetClass="path" presetSubtype="0" accel="50000" decel="50000" fill="hold" nodeType="withEffect">
                                  <p:stCondLst>
                                    <p:cond delay="0"/>
                                  </p:stCondLst>
                                  <p:childTnLst>
                                    <p:animMotion origin="layout" path="M 0 0 L -0.04722 -0.03148 " pathEditMode="relative" ptsTypes="AA">
                                      <p:cBhvr>
                                        <p:cTn id="117" dur="500" fill="hold"/>
                                        <p:tgtEl>
                                          <p:spTgt spid="57"/>
                                        </p:tgtEl>
                                        <p:attrNameLst>
                                          <p:attrName>ppt_x</p:attrName>
                                          <p:attrName>ppt_y</p:attrName>
                                        </p:attrNameLst>
                                      </p:cBhvr>
                                    </p:animMotion>
                                  </p:childTnLst>
                                </p:cTn>
                              </p:par>
                              <p:par>
                                <p:cTn id="118" presetID="0" presetClass="path" presetSubtype="0" accel="50000" decel="50000" fill="hold" grpId="0" nodeType="withEffect">
                                  <p:stCondLst>
                                    <p:cond delay="0"/>
                                  </p:stCondLst>
                                  <p:childTnLst>
                                    <p:animMotion origin="layout" path="M 0 0 L -0.04722 -0.03148 " pathEditMode="relative" ptsTypes="AA">
                                      <p:cBhvr>
                                        <p:cTn id="119" dur="500" fill="hold"/>
                                        <p:tgtEl>
                                          <p:spTgt spid="58"/>
                                        </p:tgtEl>
                                        <p:attrNameLst>
                                          <p:attrName>ppt_x</p:attrName>
                                          <p:attrName>ppt_y</p:attrName>
                                        </p:attrNameLst>
                                      </p:cBhvr>
                                    </p:animMotion>
                                  </p:childTnLst>
                                </p:cTn>
                              </p:par>
                              <p:par>
                                <p:cTn id="120" presetID="0" presetClass="path" presetSubtype="0" accel="50000" decel="50000" fill="hold" grpId="0" nodeType="withEffect">
                                  <p:stCondLst>
                                    <p:cond delay="0"/>
                                  </p:stCondLst>
                                  <p:childTnLst>
                                    <p:animMotion origin="layout" path="M 0 0 L -0.04722 -0.03148 " pathEditMode="relative" ptsTypes="AA">
                                      <p:cBhvr>
                                        <p:cTn id="121" dur="500" fill="hold"/>
                                        <p:tgtEl>
                                          <p:spTgt spid="59"/>
                                        </p:tgtEl>
                                        <p:attrNameLst>
                                          <p:attrName>ppt_x</p:attrName>
                                          <p:attrName>ppt_y</p:attrName>
                                        </p:attrNameLst>
                                      </p:cBhvr>
                                    </p:animMotion>
                                  </p:childTnLst>
                                </p:cTn>
                              </p:par>
                              <p:par>
                                <p:cTn id="122" presetID="0" presetClass="path" presetSubtype="0" accel="50000" decel="50000" fill="hold" grpId="0" nodeType="withEffect">
                                  <p:stCondLst>
                                    <p:cond delay="0"/>
                                  </p:stCondLst>
                                  <p:childTnLst>
                                    <p:animMotion origin="layout" path="M 0 0 L -0.04722 -0.03148 " pathEditMode="relative" ptsTypes="AA">
                                      <p:cBhvr>
                                        <p:cTn id="123" dur="500" fill="hold"/>
                                        <p:tgtEl>
                                          <p:spTgt spid="66"/>
                                        </p:tgtEl>
                                        <p:attrNameLst>
                                          <p:attrName>ppt_x</p:attrName>
                                          <p:attrName>ppt_y</p:attrName>
                                        </p:attrNameLst>
                                      </p:cBhvr>
                                    </p:animMotion>
                                  </p:childTnLst>
                                </p:cTn>
                              </p:par>
                              <p:par>
                                <p:cTn id="124" presetID="0" presetClass="path" presetSubtype="0" accel="50000" decel="50000" fill="hold" grpId="0" nodeType="withEffect">
                                  <p:stCondLst>
                                    <p:cond delay="0"/>
                                  </p:stCondLst>
                                  <p:childTnLst>
                                    <p:animMotion origin="layout" path="M 0 0 L -0.04722 -0.03148 " pathEditMode="relative" ptsTypes="AA">
                                      <p:cBhvr>
                                        <p:cTn id="125" dur="500" fill="hold"/>
                                        <p:tgtEl>
                                          <p:spTgt spid="67"/>
                                        </p:tgtEl>
                                        <p:attrNameLst>
                                          <p:attrName>ppt_x</p:attrName>
                                          <p:attrName>ppt_y</p:attrName>
                                        </p:attrNameLst>
                                      </p:cBhvr>
                                    </p:animMotion>
                                  </p:childTnLst>
                                </p:cTn>
                              </p:par>
                              <p:par>
                                <p:cTn id="126" presetID="0" presetClass="path" presetSubtype="0" accel="50000" decel="50000" fill="hold" grpId="0" nodeType="withEffect">
                                  <p:stCondLst>
                                    <p:cond delay="0"/>
                                  </p:stCondLst>
                                  <p:childTnLst>
                                    <p:animMotion origin="layout" path="M 0 0 L -0.04722 -0.03148 " pathEditMode="relative" ptsTypes="AA">
                                      <p:cBhvr>
                                        <p:cTn id="127" dur="500" fill="hold"/>
                                        <p:tgtEl>
                                          <p:spTgt spid="68"/>
                                        </p:tgtEl>
                                        <p:attrNameLst>
                                          <p:attrName>ppt_x</p:attrName>
                                          <p:attrName>ppt_y</p:attrName>
                                        </p:attrNameLst>
                                      </p:cBhvr>
                                    </p:animMotion>
                                  </p:childTnLst>
                                </p:cTn>
                              </p:par>
                              <p:par>
                                <p:cTn id="128" presetID="0" presetClass="path" presetSubtype="0" accel="50000" decel="50000" fill="hold" grpId="0" nodeType="withEffect">
                                  <p:stCondLst>
                                    <p:cond delay="0"/>
                                  </p:stCondLst>
                                  <p:childTnLst>
                                    <p:animMotion origin="layout" path="M 0 0 L -0.04722 -0.03148 " pathEditMode="relative" ptsTypes="AA">
                                      <p:cBhvr>
                                        <p:cTn id="129" dur="500" fill="hold"/>
                                        <p:tgtEl>
                                          <p:spTgt spid="69"/>
                                        </p:tgtEl>
                                        <p:attrNameLst>
                                          <p:attrName>ppt_x</p:attrName>
                                          <p:attrName>ppt_y</p:attrName>
                                        </p:attrNameLst>
                                      </p:cBhvr>
                                    </p:animMotion>
                                  </p:childTnLst>
                                </p:cTn>
                              </p:par>
                              <p:par>
                                <p:cTn id="130" presetID="0" presetClass="path" presetSubtype="0" accel="50000" decel="50000" fill="hold" grpId="0" nodeType="withEffect">
                                  <p:stCondLst>
                                    <p:cond delay="0"/>
                                  </p:stCondLst>
                                  <p:childTnLst>
                                    <p:animMotion origin="layout" path="M 0 0 L -0.04722 -0.03148 " pathEditMode="relative" ptsTypes="AA">
                                      <p:cBhvr>
                                        <p:cTn id="131" dur="500" fill="hold"/>
                                        <p:tgtEl>
                                          <p:spTgt spid="70"/>
                                        </p:tgtEl>
                                        <p:attrNameLst>
                                          <p:attrName>ppt_x</p:attrName>
                                          <p:attrName>ppt_y</p:attrName>
                                        </p:attrNameLst>
                                      </p:cBhvr>
                                    </p:animMotion>
                                  </p:childTnLst>
                                </p:cTn>
                              </p:par>
                              <p:par>
                                <p:cTn id="132" presetID="0" presetClass="path" presetSubtype="0" accel="50000" decel="50000" fill="hold" grpId="0" nodeType="withEffect">
                                  <p:stCondLst>
                                    <p:cond delay="0"/>
                                  </p:stCondLst>
                                  <p:childTnLst>
                                    <p:animMotion origin="layout" path="M 0 0 L -0.04722 -0.03148 " pathEditMode="relative" ptsTypes="AA">
                                      <p:cBhvr>
                                        <p:cTn id="133" dur="500" fill="hold"/>
                                        <p:tgtEl>
                                          <p:spTgt spid="71"/>
                                        </p:tgtEl>
                                        <p:attrNameLst>
                                          <p:attrName>ppt_x</p:attrName>
                                          <p:attrName>ppt_y</p:attrName>
                                        </p:attrNameLst>
                                      </p:cBhvr>
                                    </p:animMotion>
                                  </p:childTnLst>
                                </p:cTn>
                              </p:par>
                              <p:par>
                                <p:cTn id="134" presetID="0" presetClass="path" presetSubtype="0" accel="50000" decel="50000" fill="hold" grpId="0" nodeType="withEffect">
                                  <p:stCondLst>
                                    <p:cond delay="0"/>
                                  </p:stCondLst>
                                  <p:childTnLst>
                                    <p:animMotion origin="layout" path="M 0 0 L -0.04722 -0.03148 " pathEditMode="relative" ptsTypes="AA">
                                      <p:cBhvr>
                                        <p:cTn id="135" dur="500" fill="hold"/>
                                        <p:tgtEl>
                                          <p:spTgt spid="72"/>
                                        </p:tgtEl>
                                        <p:attrNameLst>
                                          <p:attrName>ppt_x</p:attrName>
                                          <p:attrName>ppt_y</p:attrName>
                                        </p:attrNameLst>
                                      </p:cBhvr>
                                    </p:animMotion>
                                  </p:childTnLst>
                                </p:cTn>
                              </p:par>
                              <p:par>
                                <p:cTn id="136" presetID="0" presetClass="path" presetSubtype="0" accel="50000" decel="50000" fill="hold" grpId="0" nodeType="withEffect">
                                  <p:stCondLst>
                                    <p:cond delay="0"/>
                                  </p:stCondLst>
                                  <p:childTnLst>
                                    <p:animMotion origin="layout" path="M 0 0 L -0.04722 -0.03148 " pathEditMode="relative" ptsTypes="AA">
                                      <p:cBhvr>
                                        <p:cTn id="137" dur="500" fill="hold"/>
                                        <p:tgtEl>
                                          <p:spTgt spid="73"/>
                                        </p:tgtEl>
                                        <p:attrNameLst>
                                          <p:attrName>ppt_x</p:attrName>
                                          <p:attrName>ppt_y</p:attrName>
                                        </p:attrNameLst>
                                      </p:cBhvr>
                                    </p:animMotion>
                                  </p:childTnLst>
                                </p:cTn>
                              </p:par>
                              <p:par>
                                <p:cTn id="138" presetID="0" presetClass="path" presetSubtype="0" accel="50000" decel="50000" fill="hold" grpId="0" nodeType="withEffect">
                                  <p:stCondLst>
                                    <p:cond delay="0"/>
                                  </p:stCondLst>
                                  <p:childTnLst>
                                    <p:animMotion origin="layout" path="M 0 0 L -0.04722 -0.03148 " pathEditMode="relative" ptsTypes="AA">
                                      <p:cBhvr>
                                        <p:cTn id="139" dur="500" fill="hold"/>
                                        <p:tgtEl>
                                          <p:spTgt spid="74"/>
                                        </p:tgtEl>
                                        <p:attrNameLst>
                                          <p:attrName>ppt_x</p:attrName>
                                          <p:attrName>ppt_y</p:attrName>
                                        </p:attrNameLst>
                                      </p:cBhvr>
                                    </p:animMotion>
                                  </p:childTnLst>
                                </p:cTn>
                              </p:par>
                              <p:par>
                                <p:cTn id="140" presetID="0" presetClass="path" presetSubtype="0" accel="50000" decel="50000" fill="hold" grpId="0" nodeType="withEffect">
                                  <p:stCondLst>
                                    <p:cond delay="0"/>
                                  </p:stCondLst>
                                  <p:childTnLst>
                                    <p:animMotion origin="layout" path="M 0 0 L -0.04722 -0.03148 " pathEditMode="relative" ptsTypes="AA">
                                      <p:cBhvr>
                                        <p:cTn id="141" dur="500" fill="hold"/>
                                        <p:tgtEl>
                                          <p:spTgt spid="75"/>
                                        </p:tgtEl>
                                        <p:attrNameLst>
                                          <p:attrName>ppt_x</p:attrName>
                                          <p:attrName>ppt_y</p:attrName>
                                        </p:attrNameLst>
                                      </p:cBhvr>
                                    </p:animMotion>
                                  </p:childTnLst>
                                </p:cTn>
                              </p:par>
                              <p:par>
                                <p:cTn id="142" presetID="0" presetClass="path" presetSubtype="0" accel="50000" decel="50000" fill="hold" grpId="0" nodeType="withEffect">
                                  <p:stCondLst>
                                    <p:cond delay="0"/>
                                  </p:stCondLst>
                                  <p:childTnLst>
                                    <p:animMotion origin="layout" path="M 0 0 L -0.04722 -0.03148 " pathEditMode="relative" ptsTypes="AA">
                                      <p:cBhvr>
                                        <p:cTn id="143" dur="500" fill="hold"/>
                                        <p:tgtEl>
                                          <p:spTgt spid="76"/>
                                        </p:tgtEl>
                                        <p:attrNameLst>
                                          <p:attrName>ppt_x</p:attrName>
                                          <p:attrName>ppt_y</p:attrName>
                                        </p:attrNameLst>
                                      </p:cBhvr>
                                    </p:animMotion>
                                  </p:childTnLst>
                                </p:cTn>
                              </p:par>
                              <p:par>
                                <p:cTn id="144" presetID="0" presetClass="path" presetSubtype="0" accel="50000" decel="50000" fill="hold" grpId="0" nodeType="withEffect">
                                  <p:stCondLst>
                                    <p:cond delay="0"/>
                                  </p:stCondLst>
                                  <p:childTnLst>
                                    <p:animMotion origin="layout" path="M 0 0 L -0.04722 -0.03148 " pathEditMode="relative" ptsTypes="AA">
                                      <p:cBhvr>
                                        <p:cTn id="145" dur="500" fill="hold"/>
                                        <p:tgtEl>
                                          <p:spTgt spid="77"/>
                                        </p:tgtEl>
                                        <p:attrNameLst>
                                          <p:attrName>ppt_x</p:attrName>
                                          <p:attrName>ppt_y</p:attrName>
                                        </p:attrNameLst>
                                      </p:cBhvr>
                                    </p:animMotion>
                                  </p:childTnLst>
                                </p:cTn>
                              </p:par>
                              <p:par>
                                <p:cTn id="146" presetID="0" presetClass="path" presetSubtype="0" accel="50000" decel="50000" fill="hold" grpId="0" nodeType="withEffect">
                                  <p:stCondLst>
                                    <p:cond delay="0"/>
                                  </p:stCondLst>
                                  <p:childTnLst>
                                    <p:animMotion origin="layout" path="M 0 0 L -0.04722 -0.03148 " pathEditMode="relative" ptsTypes="AA">
                                      <p:cBhvr>
                                        <p:cTn id="147" dur="500" fill="hold"/>
                                        <p:tgtEl>
                                          <p:spTgt spid="78"/>
                                        </p:tgtEl>
                                        <p:attrNameLst>
                                          <p:attrName>ppt_x</p:attrName>
                                          <p:attrName>ppt_y</p:attrName>
                                        </p:attrNameLst>
                                      </p:cBhvr>
                                    </p:animMotion>
                                  </p:childTnLst>
                                </p:cTn>
                              </p:par>
                              <p:par>
                                <p:cTn id="148" presetID="0" presetClass="path" presetSubtype="0" accel="50000" decel="50000" fill="hold" grpId="0" nodeType="withEffect">
                                  <p:stCondLst>
                                    <p:cond delay="0"/>
                                  </p:stCondLst>
                                  <p:childTnLst>
                                    <p:animMotion origin="layout" path="M 0 0 L -0.04722 -0.03148 " pathEditMode="relative" ptsTypes="AA">
                                      <p:cBhvr>
                                        <p:cTn id="149" dur="500" fill="hold"/>
                                        <p:tgtEl>
                                          <p:spTgt spid="79"/>
                                        </p:tgtEl>
                                        <p:attrNameLst>
                                          <p:attrName>ppt_x</p:attrName>
                                          <p:attrName>ppt_y</p:attrName>
                                        </p:attrNameLst>
                                      </p:cBhvr>
                                    </p:animMotion>
                                  </p:childTnLst>
                                </p:cTn>
                              </p:par>
                              <p:par>
                                <p:cTn id="150" presetID="0" presetClass="path" presetSubtype="0" accel="50000" decel="50000" fill="hold" grpId="0" nodeType="withEffect">
                                  <p:stCondLst>
                                    <p:cond delay="0"/>
                                  </p:stCondLst>
                                  <p:childTnLst>
                                    <p:animMotion origin="layout" path="M 0 0 L -0.04722 -0.03148 " pathEditMode="relative" ptsTypes="AA">
                                      <p:cBhvr>
                                        <p:cTn id="151" dur="500" fill="hold"/>
                                        <p:tgtEl>
                                          <p:spTgt spid="80"/>
                                        </p:tgtEl>
                                        <p:attrNameLst>
                                          <p:attrName>ppt_x</p:attrName>
                                          <p:attrName>ppt_y</p:attrName>
                                        </p:attrNameLst>
                                      </p:cBhvr>
                                    </p:animMotion>
                                  </p:childTnLst>
                                </p:cTn>
                              </p:par>
                              <p:par>
                                <p:cTn id="152" presetID="0" presetClass="path" presetSubtype="0" accel="50000" decel="50000" fill="hold" grpId="0" nodeType="withEffect">
                                  <p:stCondLst>
                                    <p:cond delay="0"/>
                                  </p:stCondLst>
                                  <p:childTnLst>
                                    <p:animMotion origin="layout" path="M 0 0 L -0.04722 -0.03148 " pathEditMode="relative" ptsTypes="AA">
                                      <p:cBhvr>
                                        <p:cTn id="153" dur="500" fill="hold"/>
                                        <p:tgtEl>
                                          <p:spTgt spid="81"/>
                                        </p:tgtEl>
                                        <p:attrNameLst>
                                          <p:attrName>ppt_x</p:attrName>
                                          <p:attrName>ppt_y</p:attrName>
                                        </p:attrNameLst>
                                      </p:cBhvr>
                                    </p:animMotion>
                                  </p:childTnLst>
                                </p:cTn>
                              </p:par>
                              <p:par>
                                <p:cTn id="154" presetID="0" presetClass="path" presetSubtype="0" accel="50000" decel="50000" fill="hold" nodeType="withEffect">
                                  <p:stCondLst>
                                    <p:cond delay="0"/>
                                  </p:stCondLst>
                                  <p:childTnLst>
                                    <p:animMotion origin="layout" path="M 0 0 L -0.04722 -0.03148 " pathEditMode="relative" ptsTypes="AA">
                                      <p:cBhvr>
                                        <p:cTn id="155" dur="500" fill="hold"/>
                                        <p:tgtEl>
                                          <p:spTgt spid="82"/>
                                        </p:tgtEl>
                                        <p:attrNameLst>
                                          <p:attrName>ppt_x</p:attrName>
                                          <p:attrName>ppt_y</p:attrName>
                                        </p:attrNameLst>
                                      </p:cBhvr>
                                    </p:animMotion>
                                  </p:childTnLst>
                                </p:cTn>
                              </p:par>
                              <p:par>
                                <p:cTn id="156" presetID="0" presetClass="path" presetSubtype="0" accel="50000" decel="50000" fill="hold" nodeType="withEffect">
                                  <p:stCondLst>
                                    <p:cond delay="0"/>
                                  </p:stCondLst>
                                  <p:childTnLst>
                                    <p:animMotion origin="layout" path="M 0 0 L -0.04722 -0.03148 " pathEditMode="relative" ptsTypes="AA">
                                      <p:cBhvr>
                                        <p:cTn id="157" dur="500" fill="hold"/>
                                        <p:tgtEl>
                                          <p:spTgt spid="83"/>
                                        </p:tgtEl>
                                        <p:attrNameLst>
                                          <p:attrName>ppt_x</p:attrName>
                                          <p:attrName>ppt_y</p:attrName>
                                        </p:attrNameLst>
                                      </p:cBhvr>
                                    </p:animMotion>
                                  </p:childTnLst>
                                </p:cTn>
                              </p:par>
                              <p:par>
                                <p:cTn id="158" presetID="0" presetClass="path" presetSubtype="0" accel="50000" decel="50000" fill="hold" nodeType="withEffect">
                                  <p:stCondLst>
                                    <p:cond delay="0"/>
                                  </p:stCondLst>
                                  <p:childTnLst>
                                    <p:animMotion origin="layout" path="M 0 0 L -0.04722 -0.03148 " pathEditMode="relative" ptsTypes="AA">
                                      <p:cBhvr>
                                        <p:cTn id="159" dur="500" fill="hold"/>
                                        <p:tgtEl>
                                          <p:spTgt spid="84"/>
                                        </p:tgtEl>
                                        <p:attrNameLst>
                                          <p:attrName>ppt_x</p:attrName>
                                          <p:attrName>ppt_y</p:attrName>
                                        </p:attrNameLst>
                                      </p:cBhvr>
                                    </p:animMotion>
                                  </p:childTnLst>
                                </p:cTn>
                              </p:par>
                              <p:par>
                                <p:cTn id="160" presetID="0" presetClass="path" presetSubtype="0" accel="50000" decel="50000" fill="hold" nodeType="withEffect">
                                  <p:stCondLst>
                                    <p:cond delay="0"/>
                                  </p:stCondLst>
                                  <p:childTnLst>
                                    <p:animMotion origin="layout" path="M 0 0 L -0.04722 -0.03148 " pathEditMode="relative" ptsTypes="AA">
                                      <p:cBhvr>
                                        <p:cTn id="161" dur="500" fill="hold"/>
                                        <p:tgtEl>
                                          <p:spTgt spid="85"/>
                                        </p:tgtEl>
                                        <p:attrNameLst>
                                          <p:attrName>ppt_x</p:attrName>
                                          <p:attrName>ppt_y</p:attrName>
                                        </p:attrNameLst>
                                      </p:cBhvr>
                                    </p:animMotion>
                                  </p:childTnLst>
                                </p:cTn>
                              </p:par>
                              <p:par>
                                <p:cTn id="162" presetID="0" presetClass="path" presetSubtype="0" accel="50000" decel="50000" fill="hold" grpId="0" nodeType="withEffect">
                                  <p:stCondLst>
                                    <p:cond delay="0"/>
                                  </p:stCondLst>
                                  <p:childTnLst>
                                    <p:animMotion origin="layout" path="M 0 0 L -0.04722 -0.03148 " pathEditMode="relative" ptsTypes="AA">
                                      <p:cBhvr>
                                        <p:cTn id="163" dur="500" fill="hold"/>
                                        <p:tgtEl>
                                          <p:spTgt spid="53"/>
                                        </p:tgtEl>
                                        <p:attrNameLst>
                                          <p:attrName>ppt_x</p:attrName>
                                          <p:attrName>ppt_y</p:attrName>
                                        </p:attrNameLst>
                                      </p:cBhvr>
                                    </p:animMotion>
                                  </p:childTnLst>
                                </p:cTn>
                              </p:par>
                              <p:par>
                                <p:cTn id="164" presetID="0" presetClass="path" presetSubtype="0" accel="50000" decel="50000" fill="hold" grpId="0" nodeType="withEffect">
                                  <p:stCondLst>
                                    <p:cond delay="0"/>
                                  </p:stCondLst>
                                  <p:childTnLst>
                                    <p:animMotion origin="layout" path="M 0 0 L 0 -0.03145 " pathEditMode="relative" ptsTypes="AA">
                                      <p:cBhvr>
                                        <p:cTn id="165" dur="500" fill="hold"/>
                                        <p:tgtEl>
                                          <p:spTgt spid="15"/>
                                        </p:tgtEl>
                                        <p:attrNameLst>
                                          <p:attrName>ppt_x</p:attrName>
                                          <p:attrName>ppt_y</p:attrName>
                                        </p:attrNameLst>
                                      </p:cBhvr>
                                    </p:animMotion>
                                  </p:childTnLst>
                                </p:cTn>
                              </p:par>
                              <p:par>
                                <p:cTn id="166" presetID="0" presetClass="path" presetSubtype="0" accel="50000" decel="50000" fill="hold" grpId="0" nodeType="withEffect">
                                  <p:stCondLst>
                                    <p:cond delay="0"/>
                                  </p:stCondLst>
                                  <p:childTnLst>
                                    <p:animMotion origin="layout" path="M 0 0 L 0 -0.03145 " pathEditMode="relative" ptsTypes="AA">
                                      <p:cBhvr>
                                        <p:cTn id="167" dur="500" fill="hold"/>
                                        <p:tgtEl>
                                          <p:spTgt spid="17"/>
                                        </p:tgtEl>
                                        <p:attrNameLst>
                                          <p:attrName>ppt_x</p:attrName>
                                          <p:attrName>ppt_y</p:attrName>
                                        </p:attrNameLst>
                                      </p:cBhvr>
                                    </p:animMotion>
                                  </p:childTnLst>
                                </p:cTn>
                              </p:par>
                              <p:par>
                                <p:cTn id="168" presetID="0" presetClass="path" presetSubtype="0" accel="50000" decel="50000" fill="hold" grpId="0" nodeType="withEffect">
                                  <p:stCondLst>
                                    <p:cond delay="0"/>
                                  </p:stCondLst>
                                  <p:childTnLst>
                                    <p:animMotion origin="layout" path="M 0 0 L 0 -0.03145 " pathEditMode="relative" ptsTypes="AA">
                                      <p:cBhvr>
                                        <p:cTn id="169" dur="500" fill="hold"/>
                                        <p:tgtEl>
                                          <p:spTgt spid="18"/>
                                        </p:tgtEl>
                                        <p:attrNameLst>
                                          <p:attrName>ppt_x</p:attrName>
                                          <p:attrName>ppt_y</p:attrName>
                                        </p:attrNameLst>
                                      </p:cBhvr>
                                    </p:animMotion>
                                  </p:childTnLst>
                                </p:cTn>
                              </p:par>
                              <p:par>
                                <p:cTn id="170" presetID="0" presetClass="path" presetSubtype="0" accel="50000" decel="50000" fill="hold" grpId="0" nodeType="withEffect">
                                  <p:stCondLst>
                                    <p:cond delay="0"/>
                                  </p:stCondLst>
                                  <p:childTnLst>
                                    <p:animMotion origin="layout" path="M 0 0 L 0 -0.03145 " pathEditMode="relative" ptsTypes="AA">
                                      <p:cBhvr>
                                        <p:cTn id="171" dur="500" fill="hold"/>
                                        <p:tgtEl>
                                          <p:spTgt spid="86"/>
                                        </p:tgtEl>
                                        <p:attrNameLst>
                                          <p:attrName>ppt_x</p:attrName>
                                          <p:attrName>ppt_y</p:attrName>
                                        </p:attrNameLst>
                                      </p:cBhvr>
                                    </p:animMotion>
                                  </p:childTnLst>
                                </p:cTn>
                              </p:par>
                              <p:par>
                                <p:cTn id="172" presetID="64" presetClass="path" presetSubtype="0" accel="50000" decel="50000" fill="hold" nodeType="withEffect">
                                  <p:stCondLst>
                                    <p:cond delay="0"/>
                                  </p:stCondLst>
                                  <p:childTnLst>
                                    <p:animMotion origin="layout" path="M -2.77778E-6 3.79278E-7 L -2.77778E-6 -0.03562 " pathEditMode="relative" rAng="0" ptsTypes="AA">
                                      <p:cBhvr>
                                        <p:cTn id="173" dur="500" fill="hold"/>
                                        <p:tgtEl>
                                          <p:spTgt spid="20"/>
                                        </p:tgtEl>
                                        <p:attrNameLst>
                                          <p:attrName>ppt_x</p:attrName>
                                          <p:attrName>ppt_y</p:attrName>
                                        </p:attrNameLst>
                                      </p:cBhvr>
                                      <p:rCtr x="0" y="-18"/>
                                    </p:animMotion>
                                  </p:childTnLst>
                                </p:cTn>
                              </p:par>
                              <p:par>
                                <p:cTn id="174" presetID="64" presetClass="path" presetSubtype="0" accel="50000" decel="50000" fill="hold" nodeType="withEffect">
                                  <p:stCondLst>
                                    <p:cond delay="0"/>
                                  </p:stCondLst>
                                  <p:childTnLst>
                                    <p:animMotion origin="layout" path="M 4.72222E-6 -3.61702E-6 L 4.72222E-6 -0.0289 " pathEditMode="relative" rAng="0" ptsTypes="AA">
                                      <p:cBhvr>
                                        <p:cTn id="175" dur="500" fill="hold"/>
                                        <p:tgtEl>
                                          <p:spTgt spid="19"/>
                                        </p:tgtEl>
                                        <p:attrNameLst>
                                          <p:attrName>ppt_x</p:attrName>
                                          <p:attrName>ppt_y</p:attrName>
                                        </p:attrNameLst>
                                      </p:cBhvr>
                                      <p:rCtr x="0" y="-15"/>
                                    </p:animMotion>
                                  </p:childTnLst>
                                </p:cTn>
                              </p:par>
                              <p:par>
                                <p:cTn id="176" presetID="64" presetClass="path" presetSubtype="0" accel="50000" decel="50000" fill="hold" nodeType="withEffect">
                                  <p:stCondLst>
                                    <p:cond delay="0"/>
                                  </p:stCondLst>
                                  <p:childTnLst>
                                    <p:animMotion origin="layout" path="M 4.72222E-6 -1.07308E-6 L 4.72222E-6 -0.03585 " pathEditMode="relative" rAng="0" ptsTypes="AA">
                                      <p:cBhvr>
                                        <p:cTn id="177" dur="500" fill="hold"/>
                                        <p:tgtEl>
                                          <p:spTgt spid="24"/>
                                        </p:tgtEl>
                                        <p:attrNameLst>
                                          <p:attrName>ppt_x</p:attrName>
                                          <p:attrName>ppt_y</p:attrName>
                                        </p:attrNameLst>
                                      </p:cBhvr>
                                      <p:rCtr x="0" y="-18"/>
                                    </p:animMotion>
                                  </p:childTnLst>
                                </p:cTn>
                              </p:par>
                            </p:childTnLst>
                          </p:cTn>
                        </p:par>
                      </p:childTnLst>
                    </p:cTn>
                  </p:par>
                  <p:par>
                    <p:cTn id="178" fill="hold">
                      <p:stCondLst>
                        <p:cond delay="indefinite"/>
                      </p:stCondLst>
                      <p:childTnLst>
                        <p:par>
                          <p:cTn id="179" fill="hold">
                            <p:stCondLst>
                              <p:cond delay="0"/>
                            </p:stCondLst>
                            <p:childTnLst>
                              <p:par>
                                <p:cTn id="180" presetID="10" presetClass="exit" presetSubtype="0" fill="hold" grpId="1" nodeType="clickEffect">
                                  <p:stCondLst>
                                    <p:cond delay="0"/>
                                  </p:stCondLst>
                                  <p:childTnLst>
                                    <p:animEffect transition="out" filter="fade">
                                      <p:cBhvr>
                                        <p:cTn id="181" dur="500"/>
                                        <p:tgtEl>
                                          <p:spTgt spid="53"/>
                                        </p:tgtEl>
                                      </p:cBhvr>
                                    </p:animEffect>
                                    <p:set>
                                      <p:cBhvr>
                                        <p:cTn id="182" dur="1" fill="hold">
                                          <p:stCondLst>
                                            <p:cond delay="499"/>
                                          </p:stCondLst>
                                        </p:cTn>
                                        <p:tgtEl>
                                          <p:spTgt spid="53"/>
                                        </p:tgtEl>
                                        <p:attrNameLst>
                                          <p:attrName>style.visibility</p:attrName>
                                        </p:attrNameLst>
                                      </p:cBhvr>
                                      <p:to>
                                        <p:strVal val="hidden"/>
                                      </p:to>
                                    </p:set>
                                  </p:childTnLst>
                                </p:cTn>
                              </p:par>
                              <p:par>
                                <p:cTn id="183" presetID="10" presetClass="exit" presetSubtype="0" fill="hold" nodeType="withEffect">
                                  <p:stCondLst>
                                    <p:cond delay="0"/>
                                  </p:stCondLst>
                                  <p:childTnLst>
                                    <p:animEffect transition="out" filter="fade">
                                      <p:cBhvr>
                                        <p:cTn id="184" dur="500"/>
                                        <p:tgtEl>
                                          <p:spTgt spid="56"/>
                                        </p:tgtEl>
                                      </p:cBhvr>
                                    </p:animEffect>
                                    <p:set>
                                      <p:cBhvr>
                                        <p:cTn id="185" dur="1" fill="hold">
                                          <p:stCondLst>
                                            <p:cond delay="499"/>
                                          </p:stCondLst>
                                        </p:cTn>
                                        <p:tgtEl>
                                          <p:spTgt spid="56"/>
                                        </p:tgtEl>
                                        <p:attrNameLst>
                                          <p:attrName>style.visibility</p:attrName>
                                        </p:attrNameLst>
                                      </p:cBhvr>
                                      <p:to>
                                        <p:strVal val="hidden"/>
                                      </p:to>
                                    </p:set>
                                  </p:childTnLst>
                                </p:cTn>
                              </p:par>
                              <p:par>
                                <p:cTn id="186" presetID="10" presetClass="exit" presetSubtype="0" fill="hold" grpId="1" nodeType="withEffect">
                                  <p:stCondLst>
                                    <p:cond delay="0"/>
                                  </p:stCondLst>
                                  <p:childTnLst>
                                    <p:animEffect transition="out" filter="fade">
                                      <p:cBhvr>
                                        <p:cTn id="187" dur="500"/>
                                        <p:tgtEl>
                                          <p:spTgt spid="58"/>
                                        </p:tgtEl>
                                      </p:cBhvr>
                                    </p:animEffect>
                                    <p:set>
                                      <p:cBhvr>
                                        <p:cTn id="188" dur="1" fill="hold">
                                          <p:stCondLst>
                                            <p:cond delay="499"/>
                                          </p:stCondLst>
                                        </p:cTn>
                                        <p:tgtEl>
                                          <p:spTgt spid="58"/>
                                        </p:tgtEl>
                                        <p:attrNameLst>
                                          <p:attrName>style.visibility</p:attrName>
                                        </p:attrNameLst>
                                      </p:cBhvr>
                                      <p:to>
                                        <p:strVal val="hidden"/>
                                      </p:to>
                                    </p:set>
                                  </p:childTnLst>
                                </p:cTn>
                              </p:par>
                              <p:par>
                                <p:cTn id="189" presetID="10" presetClass="exit" presetSubtype="0" fill="hold" grpId="1" nodeType="withEffect">
                                  <p:stCondLst>
                                    <p:cond delay="0"/>
                                  </p:stCondLst>
                                  <p:childTnLst>
                                    <p:animEffect transition="out" filter="fade">
                                      <p:cBhvr>
                                        <p:cTn id="190" dur="500"/>
                                        <p:tgtEl>
                                          <p:spTgt spid="70"/>
                                        </p:tgtEl>
                                      </p:cBhvr>
                                    </p:animEffect>
                                    <p:set>
                                      <p:cBhvr>
                                        <p:cTn id="191" dur="1" fill="hold">
                                          <p:stCondLst>
                                            <p:cond delay="499"/>
                                          </p:stCondLst>
                                        </p:cTn>
                                        <p:tgtEl>
                                          <p:spTgt spid="70"/>
                                        </p:tgtEl>
                                        <p:attrNameLst>
                                          <p:attrName>style.visibility</p:attrName>
                                        </p:attrNameLst>
                                      </p:cBhvr>
                                      <p:to>
                                        <p:strVal val="hidden"/>
                                      </p:to>
                                    </p:set>
                                  </p:childTnLst>
                                </p:cTn>
                              </p:par>
                              <p:par>
                                <p:cTn id="192" presetID="10" presetClass="exit" presetSubtype="0" fill="hold" grpId="1" nodeType="withEffect">
                                  <p:stCondLst>
                                    <p:cond delay="0"/>
                                  </p:stCondLst>
                                  <p:childTnLst>
                                    <p:animEffect transition="out" filter="fade">
                                      <p:cBhvr>
                                        <p:cTn id="193" dur="500"/>
                                        <p:tgtEl>
                                          <p:spTgt spid="71"/>
                                        </p:tgtEl>
                                      </p:cBhvr>
                                    </p:animEffect>
                                    <p:set>
                                      <p:cBhvr>
                                        <p:cTn id="194" dur="1" fill="hold">
                                          <p:stCondLst>
                                            <p:cond delay="499"/>
                                          </p:stCondLst>
                                        </p:cTn>
                                        <p:tgtEl>
                                          <p:spTgt spid="71"/>
                                        </p:tgtEl>
                                        <p:attrNameLst>
                                          <p:attrName>style.visibility</p:attrName>
                                        </p:attrNameLst>
                                      </p:cBhvr>
                                      <p:to>
                                        <p:strVal val="hidden"/>
                                      </p:to>
                                    </p:set>
                                  </p:childTnLst>
                                </p:cTn>
                              </p:par>
                              <p:par>
                                <p:cTn id="195" presetID="10" presetClass="exit" presetSubtype="0" fill="hold" nodeType="withEffect">
                                  <p:stCondLst>
                                    <p:cond delay="0"/>
                                  </p:stCondLst>
                                  <p:childTnLst>
                                    <p:animEffect transition="out" filter="fade">
                                      <p:cBhvr>
                                        <p:cTn id="196" dur="500"/>
                                        <p:tgtEl>
                                          <p:spTgt spid="82"/>
                                        </p:tgtEl>
                                      </p:cBhvr>
                                    </p:animEffect>
                                    <p:set>
                                      <p:cBhvr>
                                        <p:cTn id="197" dur="1" fill="hold">
                                          <p:stCondLst>
                                            <p:cond delay="499"/>
                                          </p:stCondLst>
                                        </p:cTn>
                                        <p:tgtEl>
                                          <p:spTgt spid="82"/>
                                        </p:tgtEl>
                                        <p:attrNameLst>
                                          <p:attrName>style.visibility</p:attrName>
                                        </p:attrNameLst>
                                      </p:cBhvr>
                                      <p:to>
                                        <p:strVal val="hidden"/>
                                      </p:to>
                                    </p:set>
                                  </p:childTnLst>
                                </p:cTn>
                              </p:par>
                              <p:par>
                                <p:cTn id="198" presetID="10" presetClass="exit" presetSubtype="0" fill="hold" nodeType="withEffect">
                                  <p:stCondLst>
                                    <p:cond delay="0"/>
                                  </p:stCondLst>
                                  <p:childTnLst>
                                    <p:animEffect transition="out" filter="fade">
                                      <p:cBhvr>
                                        <p:cTn id="199" dur="500"/>
                                        <p:tgtEl>
                                          <p:spTgt spid="83"/>
                                        </p:tgtEl>
                                      </p:cBhvr>
                                    </p:animEffect>
                                    <p:set>
                                      <p:cBhvr>
                                        <p:cTn id="200" dur="1" fill="hold">
                                          <p:stCondLst>
                                            <p:cond delay="499"/>
                                          </p:stCondLst>
                                        </p:cTn>
                                        <p:tgtEl>
                                          <p:spTgt spid="83"/>
                                        </p:tgtEl>
                                        <p:attrNameLst>
                                          <p:attrName>style.visibility</p:attrName>
                                        </p:attrNameLst>
                                      </p:cBhvr>
                                      <p:to>
                                        <p:strVal val="hidden"/>
                                      </p:to>
                                    </p:set>
                                  </p:childTnLst>
                                </p:cTn>
                              </p:par>
                              <p:par>
                                <p:cTn id="201" presetID="10" presetClass="exit" presetSubtype="0" fill="hold" nodeType="withEffect">
                                  <p:stCondLst>
                                    <p:cond delay="0"/>
                                  </p:stCondLst>
                                  <p:childTnLst>
                                    <p:animEffect transition="out" filter="fade">
                                      <p:cBhvr>
                                        <p:cTn id="202" dur="500"/>
                                        <p:tgtEl>
                                          <p:spTgt spid="51"/>
                                        </p:tgtEl>
                                      </p:cBhvr>
                                    </p:animEffect>
                                    <p:set>
                                      <p:cBhvr>
                                        <p:cTn id="203" dur="1" fill="hold">
                                          <p:stCondLst>
                                            <p:cond delay="499"/>
                                          </p:stCondLst>
                                        </p:cTn>
                                        <p:tgtEl>
                                          <p:spTgt spid="51"/>
                                        </p:tgtEl>
                                        <p:attrNameLst>
                                          <p:attrName>style.visibility</p:attrName>
                                        </p:attrNameLst>
                                      </p:cBhvr>
                                      <p:to>
                                        <p:strVal val="hidden"/>
                                      </p:to>
                                    </p:set>
                                  </p:childTnLst>
                                </p:cTn>
                              </p:par>
                              <p:par>
                                <p:cTn id="204" presetID="10" presetClass="exit" presetSubtype="0" fill="hold" nodeType="withEffect">
                                  <p:stCondLst>
                                    <p:cond delay="0"/>
                                  </p:stCondLst>
                                  <p:childTnLst>
                                    <p:animEffect transition="out" filter="fade">
                                      <p:cBhvr>
                                        <p:cTn id="205" dur="500"/>
                                        <p:tgtEl>
                                          <p:spTgt spid="30"/>
                                        </p:tgtEl>
                                      </p:cBhvr>
                                    </p:animEffect>
                                    <p:set>
                                      <p:cBhvr>
                                        <p:cTn id="206" dur="1" fill="hold">
                                          <p:stCondLst>
                                            <p:cond delay="499"/>
                                          </p:stCondLst>
                                        </p:cTn>
                                        <p:tgtEl>
                                          <p:spTgt spid="30"/>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10" presetClass="entr" presetSubtype="0" fill="hold" grpId="0" nodeType="clickEffect">
                                  <p:stCondLst>
                                    <p:cond delay="0"/>
                                  </p:stCondLst>
                                  <p:childTnLst>
                                    <p:set>
                                      <p:cBhvr>
                                        <p:cTn id="210" dur="1" fill="hold">
                                          <p:stCondLst>
                                            <p:cond delay="0"/>
                                          </p:stCondLst>
                                        </p:cTn>
                                        <p:tgtEl>
                                          <p:spTgt spid="104"/>
                                        </p:tgtEl>
                                        <p:attrNameLst>
                                          <p:attrName>style.visibility</p:attrName>
                                        </p:attrNameLst>
                                      </p:cBhvr>
                                      <p:to>
                                        <p:strVal val="visible"/>
                                      </p:to>
                                    </p:set>
                                    <p:animEffect transition="in" filter="fade">
                                      <p:cBhvr>
                                        <p:cTn id="211" dur="500"/>
                                        <p:tgtEl>
                                          <p:spTgt spid="104"/>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05"/>
                                        </p:tgtEl>
                                        <p:attrNameLst>
                                          <p:attrName>style.visibility</p:attrName>
                                        </p:attrNameLst>
                                      </p:cBhvr>
                                      <p:to>
                                        <p:strVal val="visible"/>
                                      </p:to>
                                    </p:set>
                                    <p:animEffect transition="in" filter="fade">
                                      <p:cBhvr>
                                        <p:cTn id="214" dur="500"/>
                                        <p:tgtEl>
                                          <p:spTgt spid="105"/>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06"/>
                                        </p:tgtEl>
                                        <p:attrNameLst>
                                          <p:attrName>style.visibility</p:attrName>
                                        </p:attrNameLst>
                                      </p:cBhvr>
                                      <p:to>
                                        <p:strVal val="visible"/>
                                      </p:to>
                                    </p:set>
                                    <p:animEffect transition="in" filter="fade">
                                      <p:cBhvr>
                                        <p:cTn id="217" dur="500"/>
                                        <p:tgtEl>
                                          <p:spTgt spid="106"/>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07"/>
                                        </p:tgtEl>
                                        <p:attrNameLst>
                                          <p:attrName>style.visibility</p:attrName>
                                        </p:attrNameLst>
                                      </p:cBhvr>
                                      <p:to>
                                        <p:strVal val="visible"/>
                                      </p:to>
                                    </p:set>
                                    <p:animEffect transition="in" filter="fade">
                                      <p:cBhvr>
                                        <p:cTn id="220" dur="500"/>
                                        <p:tgtEl>
                                          <p:spTgt spid="107"/>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08"/>
                                        </p:tgtEl>
                                        <p:attrNameLst>
                                          <p:attrName>style.visibility</p:attrName>
                                        </p:attrNameLst>
                                      </p:cBhvr>
                                      <p:to>
                                        <p:strVal val="visible"/>
                                      </p:to>
                                    </p:set>
                                    <p:animEffect transition="in" filter="fade">
                                      <p:cBhvr>
                                        <p:cTn id="223" dur="500"/>
                                        <p:tgtEl>
                                          <p:spTgt spid="108"/>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09"/>
                                        </p:tgtEl>
                                        <p:attrNameLst>
                                          <p:attrName>style.visibility</p:attrName>
                                        </p:attrNameLst>
                                      </p:cBhvr>
                                      <p:to>
                                        <p:strVal val="visible"/>
                                      </p:to>
                                    </p:set>
                                    <p:animEffect transition="in" filter="fade">
                                      <p:cBhvr>
                                        <p:cTn id="226" dur="500"/>
                                        <p:tgtEl>
                                          <p:spTgt spid="109"/>
                                        </p:tgtEl>
                                      </p:cBhvr>
                                    </p:animEffect>
                                  </p:childTnLst>
                                </p:cTn>
                              </p:par>
                              <p:par>
                                <p:cTn id="227" presetID="10" presetClass="entr" presetSubtype="0" fill="hold" nodeType="withEffect">
                                  <p:stCondLst>
                                    <p:cond delay="0"/>
                                  </p:stCondLst>
                                  <p:childTnLst>
                                    <p:set>
                                      <p:cBhvr>
                                        <p:cTn id="228" dur="1" fill="hold">
                                          <p:stCondLst>
                                            <p:cond delay="0"/>
                                          </p:stCondLst>
                                        </p:cTn>
                                        <p:tgtEl>
                                          <p:spTgt spid="110"/>
                                        </p:tgtEl>
                                        <p:attrNameLst>
                                          <p:attrName>style.visibility</p:attrName>
                                        </p:attrNameLst>
                                      </p:cBhvr>
                                      <p:to>
                                        <p:strVal val="visible"/>
                                      </p:to>
                                    </p:set>
                                    <p:animEffect transition="in" filter="fade">
                                      <p:cBhvr>
                                        <p:cTn id="229" dur="500"/>
                                        <p:tgtEl>
                                          <p:spTgt spid="110"/>
                                        </p:tgtEl>
                                      </p:cBhvr>
                                    </p:animEffect>
                                  </p:childTnLst>
                                </p:cTn>
                              </p:par>
                              <p:par>
                                <p:cTn id="230" presetID="10" presetClass="entr" presetSubtype="0" fill="hold" nodeType="withEffect">
                                  <p:stCondLst>
                                    <p:cond delay="0"/>
                                  </p:stCondLst>
                                  <p:childTnLst>
                                    <p:set>
                                      <p:cBhvr>
                                        <p:cTn id="231" dur="1" fill="hold">
                                          <p:stCondLst>
                                            <p:cond delay="0"/>
                                          </p:stCondLst>
                                        </p:cTn>
                                        <p:tgtEl>
                                          <p:spTgt spid="111"/>
                                        </p:tgtEl>
                                        <p:attrNameLst>
                                          <p:attrName>style.visibility</p:attrName>
                                        </p:attrNameLst>
                                      </p:cBhvr>
                                      <p:to>
                                        <p:strVal val="visible"/>
                                      </p:to>
                                    </p:set>
                                    <p:animEffect transition="in" filter="fade">
                                      <p:cBhvr>
                                        <p:cTn id="232" dur="500"/>
                                        <p:tgtEl>
                                          <p:spTgt spid="111"/>
                                        </p:tgtEl>
                                      </p:cBhvr>
                                    </p:animEffect>
                                  </p:childTnLst>
                                </p:cTn>
                              </p:par>
                            </p:childTnLst>
                          </p:cTn>
                        </p:par>
                        <p:par>
                          <p:cTn id="233" fill="hold">
                            <p:stCondLst>
                              <p:cond delay="500"/>
                            </p:stCondLst>
                            <p:childTnLst>
                              <p:par>
                                <p:cTn id="234" presetID="10" presetClass="exit" presetSubtype="0" fill="hold" grpId="1" nodeType="afterEffect">
                                  <p:stCondLst>
                                    <p:cond delay="0"/>
                                  </p:stCondLst>
                                  <p:childTnLst>
                                    <p:animEffect transition="out" filter="fade">
                                      <p:cBhvr>
                                        <p:cTn id="235" dur="500"/>
                                        <p:tgtEl>
                                          <p:spTgt spid="66"/>
                                        </p:tgtEl>
                                      </p:cBhvr>
                                    </p:animEffect>
                                    <p:set>
                                      <p:cBhvr>
                                        <p:cTn id="236" dur="1" fill="hold">
                                          <p:stCondLst>
                                            <p:cond delay="499"/>
                                          </p:stCondLst>
                                        </p:cTn>
                                        <p:tgtEl>
                                          <p:spTgt spid="66"/>
                                        </p:tgtEl>
                                        <p:attrNameLst>
                                          <p:attrName>style.visibility</p:attrName>
                                        </p:attrNameLst>
                                      </p:cBhvr>
                                      <p:to>
                                        <p:strVal val="hidden"/>
                                      </p:to>
                                    </p:set>
                                  </p:childTnLst>
                                </p:cTn>
                              </p:par>
                              <p:par>
                                <p:cTn id="237" presetID="10" presetClass="exit" presetSubtype="0" fill="hold" grpId="1" nodeType="withEffect">
                                  <p:stCondLst>
                                    <p:cond delay="0"/>
                                  </p:stCondLst>
                                  <p:childTnLst>
                                    <p:animEffect transition="out" filter="fade">
                                      <p:cBhvr>
                                        <p:cTn id="238" dur="500"/>
                                        <p:tgtEl>
                                          <p:spTgt spid="67"/>
                                        </p:tgtEl>
                                      </p:cBhvr>
                                    </p:animEffect>
                                    <p:set>
                                      <p:cBhvr>
                                        <p:cTn id="239" dur="1" fill="hold">
                                          <p:stCondLst>
                                            <p:cond delay="499"/>
                                          </p:stCondLst>
                                        </p:cTn>
                                        <p:tgtEl>
                                          <p:spTgt spid="67"/>
                                        </p:tgtEl>
                                        <p:attrNameLst>
                                          <p:attrName>style.visibility</p:attrName>
                                        </p:attrNameLst>
                                      </p:cBhvr>
                                      <p:to>
                                        <p:strVal val="hidden"/>
                                      </p:to>
                                    </p:set>
                                  </p:childTnLst>
                                </p:cTn>
                              </p:par>
                              <p:par>
                                <p:cTn id="240" presetID="10" presetClass="exit" presetSubtype="0" fill="hold" grpId="1" nodeType="withEffect">
                                  <p:stCondLst>
                                    <p:cond delay="0"/>
                                  </p:stCondLst>
                                  <p:childTnLst>
                                    <p:animEffect transition="out" filter="fade">
                                      <p:cBhvr>
                                        <p:cTn id="241" dur="500"/>
                                        <p:tgtEl>
                                          <p:spTgt spid="68"/>
                                        </p:tgtEl>
                                      </p:cBhvr>
                                    </p:animEffect>
                                    <p:set>
                                      <p:cBhvr>
                                        <p:cTn id="242" dur="1" fill="hold">
                                          <p:stCondLst>
                                            <p:cond delay="499"/>
                                          </p:stCondLst>
                                        </p:cTn>
                                        <p:tgtEl>
                                          <p:spTgt spid="68"/>
                                        </p:tgtEl>
                                        <p:attrNameLst>
                                          <p:attrName>style.visibility</p:attrName>
                                        </p:attrNameLst>
                                      </p:cBhvr>
                                      <p:to>
                                        <p:strVal val="hidden"/>
                                      </p:to>
                                    </p:set>
                                  </p:childTnLst>
                                </p:cTn>
                              </p:par>
                              <p:par>
                                <p:cTn id="243" presetID="10" presetClass="exit" presetSubtype="0" fill="hold" grpId="1" nodeType="withEffect">
                                  <p:stCondLst>
                                    <p:cond delay="0"/>
                                  </p:stCondLst>
                                  <p:childTnLst>
                                    <p:animEffect transition="out" filter="fade">
                                      <p:cBhvr>
                                        <p:cTn id="244" dur="500"/>
                                        <p:tgtEl>
                                          <p:spTgt spid="69"/>
                                        </p:tgtEl>
                                      </p:cBhvr>
                                    </p:animEffect>
                                    <p:set>
                                      <p:cBhvr>
                                        <p:cTn id="245" dur="1" fill="hold">
                                          <p:stCondLst>
                                            <p:cond delay="499"/>
                                          </p:stCondLst>
                                        </p:cTn>
                                        <p:tgtEl>
                                          <p:spTgt spid="69"/>
                                        </p:tgtEl>
                                        <p:attrNameLst>
                                          <p:attrName>style.visibility</p:attrName>
                                        </p:attrNameLst>
                                      </p:cBhvr>
                                      <p:to>
                                        <p:strVal val="hidden"/>
                                      </p:to>
                                    </p:set>
                                  </p:childTnLst>
                                </p:cTn>
                              </p:par>
                              <p:par>
                                <p:cTn id="246" presetID="0" presetClass="path" presetSubtype="0" accel="50000" decel="50000" fill="hold" grpId="1" nodeType="withEffect">
                                  <p:stCondLst>
                                    <p:cond delay="0"/>
                                  </p:stCondLst>
                                  <p:childTnLst>
                                    <p:animMotion origin="layout" path="M 1.11022E-16 -0.03033 L 1.11022E-16 -0.06181 " pathEditMode="relative" rAng="0" ptsTypes="AA">
                                      <p:cBhvr>
                                        <p:cTn id="247" dur="500" fill="hold"/>
                                        <p:tgtEl>
                                          <p:spTgt spid="17"/>
                                        </p:tgtEl>
                                        <p:attrNameLst>
                                          <p:attrName>ppt_x</p:attrName>
                                          <p:attrName>ppt_y</p:attrName>
                                        </p:attrNameLst>
                                      </p:cBhvr>
                                      <p:rCtr x="0" y="-16"/>
                                    </p:animMotion>
                                  </p:childTnLst>
                                </p:cTn>
                              </p:par>
                              <p:par>
                                <p:cTn id="248" presetID="0" presetClass="path" presetSubtype="0" accel="50000" decel="50000" fill="hold" grpId="1" nodeType="withEffect">
                                  <p:stCondLst>
                                    <p:cond delay="0"/>
                                  </p:stCondLst>
                                  <p:childTnLst>
                                    <p:animMotion origin="layout" path="M 2.22222E-6 -0.03032 L 2.22222E-6 -0.0618 " pathEditMode="relative" rAng="0" ptsTypes="AA">
                                      <p:cBhvr>
                                        <p:cTn id="249" dur="500" fill="hold"/>
                                        <p:tgtEl>
                                          <p:spTgt spid="18"/>
                                        </p:tgtEl>
                                        <p:attrNameLst>
                                          <p:attrName>ppt_x</p:attrName>
                                          <p:attrName>ppt_y</p:attrName>
                                        </p:attrNameLst>
                                      </p:cBhvr>
                                      <p:rCtr x="0" y="-16"/>
                                    </p:animMotion>
                                  </p:childTnLst>
                                </p:cTn>
                              </p:par>
                              <p:par>
                                <p:cTn id="250" presetID="0" presetClass="path" presetSubtype="0" accel="50000" decel="50000" fill="hold" grpId="1" nodeType="withEffect">
                                  <p:stCondLst>
                                    <p:cond delay="0"/>
                                  </p:stCondLst>
                                  <p:childTnLst>
                                    <p:animMotion origin="layout" path="M -2.77778E-7 -0.03032 L -2.77778E-7 -0.0618 " pathEditMode="relative" rAng="0" ptsTypes="AA">
                                      <p:cBhvr>
                                        <p:cTn id="251" dur="500" fill="hold"/>
                                        <p:tgtEl>
                                          <p:spTgt spid="86"/>
                                        </p:tgtEl>
                                        <p:attrNameLst>
                                          <p:attrName>ppt_x</p:attrName>
                                          <p:attrName>ppt_y</p:attrName>
                                        </p:attrNameLst>
                                      </p:cBhvr>
                                      <p:rCtr x="0" y="-16"/>
                                    </p:animMotion>
                                  </p:childTnLst>
                                </p:cTn>
                              </p:par>
                              <p:par>
                                <p:cTn id="252" presetID="64" presetClass="path" presetSubtype="0" accel="50000" decel="50000" fill="hold" nodeType="withEffect">
                                  <p:stCondLst>
                                    <p:cond delay="0"/>
                                  </p:stCondLst>
                                  <p:childTnLst>
                                    <p:animMotion origin="layout" path="M 1.94444E-6 -0.0338 L 1.94444E-6 -0.06736 " pathEditMode="relative" rAng="0" ptsTypes="AA">
                                      <p:cBhvr>
                                        <p:cTn id="253" dur="500" fill="hold"/>
                                        <p:tgtEl>
                                          <p:spTgt spid="24"/>
                                        </p:tgtEl>
                                        <p:attrNameLst>
                                          <p:attrName>ppt_x</p:attrName>
                                          <p:attrName>ppt_y</p:attrName>
                                        </p:attrNameLst>
                                      </p:cBhvr>
                                      <p:rCtr x="0" y="-17"/>
                                    </p:animMotion>
                                  </p:childTnLst>
                                </p:cTn>
                              </p:par>
                              <p:par>
                                <p:cTn id="254" presetID="64" presetClass="path" presetSubtype="0" accel="50000" decel="50000" fill="hold" nodeType="withEffect">
                                  <p:stCondLst>
                                    <p:cond delay="0"/>
                                  </p:stCondLst>
                                  <p:childTnLst>
                                    <p:animMotion origin="layout" path="M 1.94444E-6 -0.02685 L 1.94444E-6 -0.06644 " pathEditMode="relative" rAng="0" ptsTypes="AA">
                                      <p:cBhvr>
                                        <p:cTn id="255" dur="500" fill="hold"/>
                                        <p:tgtEl>
                                          <p:spTgt spid="19"/>
                                        </p:tgtEl>
                                        <p:attrNameLst>
                                          <p:attrName>ppt_x</p:attrName>
                                          <p:attrName>ppt_y</p:attrName>
                                        </p:attrNameLst>
                                      </p:cBhvr>
                                      <p:rCtr x="0" y="-20"/>
                                    </p:animMotion>
                                  </p:childTnLst>
                                </p:cTn>
                              </p:par>
                              <p:par>
                                <p:cTn id="256" presetID="0" presetClass="path" presetSubtype="0" accel="50000" decel="50000" fill="hold" nodeType="withEffect">
                                  <p:stCondLst>
                                    <p:cond delay="0"/>
                                  </p:stCondLst>
                                  <p:childTnLst>
                                    <p:animMotion origin="layout" path="M -0.04722 2.61453E-6 L -0.10243 2.61453E-6 " pathEditMode="relative" rAng="0" ptsTypes="AA">
                                      <p:cBhvr>
                                        <p:cTn id="257" dur="500" fill="hold"/>
                                        <p:tgtEl>
                                          <p:spTgt spid="63"/>
                                        </p:tgtEl>
                                        <p:attrNameLst>
                                          <p:attrName>ppt_x</p:attrName>
                                          <p:attrName>ppt_y</p:attrName>
                                        </p:attrNameLst>
                                      </p:cBhvr>
                                      <p:rCtr x="-28" y="0"/>
                                    </p:animMotion>
                                  </p:childTnLst>
                                </p:cTn>
                              </p:par>
                              <p:par>
                                <p:cTn id="258" presetID="0" presetClass="path" presetSubtype="0" accel="50000" decel="50000" fill="hold" nodeType="withEffect">
                                  <p:stCondLst>
                                    <p:cond delay="0"/>
                                  </p:stCondLst>
                                  <p:childTnLst>
                                    <p:animMotion origin="layout" path="M -0.04722 2.61453E-6 L -0.09878 2.61453E-6 " pathEditMode="relative" rAng="0" ptsTypes="AA">
                                      <p:cBhvr>
                                        <p:cTn id="259" dur="500" fill="hold"/>
                                        <p:tgtEl>
                                          <p:spTgt spid="65"/>
                                        </p:tgtEl>
                                        <p:attrNameLst>
                                          <p:attrName>ppt_x</p:attrName>
                                          <p:attrName>ppt_y</p:attrName>
                                        </p:attrNameLst>
                                      </p:cBhvr>
                                      <p:rCtr x="-26" y="0"/>
                                    </p:animMotion>
                                  </p:childTnLst>
                                </p:cTn>
                              </p:par>
                              <p:par>
                                <p:cTn id="260" presetID="0" presetClass="path" presetSubtype="0" accel="50000" decel="50000" fill="hold" nodeType="withEffect">
                                  <p:stCondLst>
                                    <p:cond delay="0"/>
                                  </p:stCondLst>
                                  <p:childTnLst>
                                    <p:animMotion origin="layout" path="M -0.04722 2.61453E-6 L -0.10225 2.61453E-6 " pathEditMode="relative" rAng="0" ptsTypes="AA">
                                      <p:cBhvr>
                                        <p:cTn id="261" dur="500" fill="hold"/>
                                        <p:tgtEl>
                                          <p:spTgt spid="64"/>
                                        </p:tgtEl>
                                        <p:attrNameLst>
                                          <p:attrName>ppt_x</p:attrName>
                                          <p:attrName>ppt_y</p:attrName>
                                        </p:attrNameLst>
                                      </p:cBhvr>
                                      <p:rCtr x="-28" y="0"/>
                                    </p:animMotion>
                                  </p:childTnLst>
                                </p:cTn>
                              </p:par>
                              <p:par>
                                <p:cTn id="262" presetID="0" presetClass="path" presetSubtype="0" accel="50000" decel="50000" fill="hold" nodeType="withEffect">
                                  <p:stCondLst>
                                    <p:cond delay="0"/>
                                  </p:stCondLst>
                                  <p:childTnLst>
                                    <p:animMotion origin="layout" path="M -0.04722 2.61453E-6 L -0.09792 2.61453E-6 " pathEditMode="relative" rAng="0" ptsTypes="AA">
                                      <p:cBhvr>
                                        <p:cTn id="263" dur="500" fill="hold"/>
                                        <p:tgtEl>
                                          <p:spTgt spid="62"/>
                                        </p:tgtEl>
                                        <p:attrNameLst>
                                          <p:attrName>ppt_x</p:attrName>
                                          <p:attrName>ppt_y</p:attrName>
                                        </p:attrNameLst>
                                      </p:cBhvr>
                                      <p:rCtr x="-25" y="0"/>
                                    </p:animMotion>
                                  </p:childTnLst>
                                </p:cTn>
                              </p:par>
                              <p:par>
                                <p:cTn id="264" presetID="0" presetClass="path" presetSubtype="0" accel="50000" decel="50000" fill="hold" nodeType="withEffect">
                                  <p:stCondLst>
                                    <p:cond delay="0"/>
                                  </p:stCondLst>
                                  <p:childTnLst>
                                    <p:animMotion origin="layout" path="M -0.04722 2.61453E-6 L -0.10417 2.61453E-6 " pathEditMode="relative" rAng="0" ptsTypes="AA">
                                      <p:cBhvr>
                                        <p:cTn id="265" dur="500" fill="hold"/>
                                        <p:tgtEl>
                                          <p:spTgt spid="60"/>
                                        </p:tgtEl>
                                        <p:attrNameLst>
                                          <p:attrName>ppt_x</p:attrName>
                                          <p:attrName>ppt_y</p:attrName>
                                        </p:attrNameLst>
                                      </p:cBhvr>
                                      <p:rCtr x="-28" y="0"/>
                                    </p:animMotion>
                                  </p:childTnLst>
                                </p:cTn>
                              </p:par>
                              <p:par>
                                <p:cTn id="266" presetID="0" presetClass="path" presetSubtype="0" accel="50000" decel="50000" fill="hold" nodeType="withEffect">
                                  <p:stCondLst>
                                    <p:cond delay="0"/>
                                  </p:stCondLst>
                                  <p:childTnLst>
                                    <p:animMotion origin="layout" path="M 5.55556E-7 -0.03147 L 5.55556E-7 -0.06109 " pathEditMode="relative" rAng="0" ptsTypes="AA">
                                      <p:cBhvr>
                                        <p:cTn id="267" dur="500" fill="hold"/>
                                        <p:tgtEl>
                                          <p:spTgt spid="34"/>
                                        </p:tgtEl>
                                        <p:attrNameLst>
                                          <p:attrName>ppt_x</p:attrName>
                                          <p:attrName>ppt_y</p:attrName>
                                        </p:attrNameLst>
                                      </p:cBhvr>
                                      <p:rCtr x="0" y="-15"/>
                                    </p:animMotion>
                                  </p:childTnLst>
                                </p:cTn>
                              </p:par>
                              <p:par>
                                <p:cTn id="268" presetID="0" presetClass="path" presetSubtype="0" accel="50000" decel="50000" fill="hold" nodeType="withEffect">
                                  <p:stCondLst>
                                    <p:cond delay="0"/>
                                  </p:stCondLst>
                                  <p:childTnLst>
                                    <p:animMotion origin="layout" path="M 4.44444E-6 -0.03147 L 4.44444E-6 -0.06479 " pathEditMode="relative" rAng="0" ptsTypes="AA">
                                      <p:cBhvr>
                                        <p:cTn id="269" dur="500" fill="hold"/>
                                        <p:tgtEl>
                                          <p:spTgt spid="35"/>
                                        </p:tgtEl>
                                        <p:attrNameLst>
                                          <p:attrName>ppt_x</p:attrName>
                                          <p:attrName>ppt_y</p:attrName>
                                        </p:attrNameLst>
                                      </p:cBhvr>
                                      <p:rCtr x="0" y="-17"/>
                                    </p:animMotion>
                                  </p:childTnLst>
                                </p:cTn>
                              </p:par>
                              <p:par>
                                <p:cTn id="270" presetID="0" presetClass="path" presetSubtype="0" accel="50000" decel="50000" fill="hold" nodeType="withEffect">
                                  <p:stCondLst>
                                    <p:cond delay="0"/>
                                  </p:stCondLst>
                                  <p:childTnLst>
                                    <p:animMotion origin="layout" path="M 0.00017 -0.02962 L 0.00017 -0.06363 " pathEditMode="relative" rAng="0" ptsTypes="AA">
                                      <p:cBhvr>
                                        <p:cTn id="271" dur="500" fill="hold"/>
                                        <p:tgtEl>
                                          <p:spTgt spid="25"/>
                                        </p:tgtEl>
                                        <p:attrNameLst>
                                          <p:attrName>ppt_x</p:attrName>
                                          <p:attrName>ppt_y</p:attrName>
                                        </p:attrNameLst>
                                      </p:cBhvr>
                                      <p:rCtr x="0" y="-17"/>
                                    </p:animMotion>
                                  </p:childTnLst>
                                </p:cTn>
                              </p:par>
                              <p:par>
                                <p:cTn id="272" presetID="0" presetClass="path" presetSubtype="0" accel="50000" decel="50000" fill="hold" nodeType="withEffect">
                                  <p:stCondLst>
                                    <p:cond delay="0"/>
                                  </p:stCondLst>
                                  <p:childTnLst>
                                    <p:animMotion origin="layout" path="M 2.77778E-7 -0.03054 L 2.77778E-7 -0.06363 " pathEditMode="relative" rAng="0" ptsTypes="AA">
                                      <p:cBhvr>
                                        <p:cTn id="273" dur="500" fill="hold"/>
                                        <p:tgtEl>
                                          <p:spTgt spid="27"/>
                                        </p:tgtEl>
                                        <p:attrNameLst>
                                          <p:attrName>ppt_x</p:attrName>
                                          <p:attrName>ppt_y</p:attrName>
                                        </p:attrNameLst>
                                      </p:cBhvr>
                                      <p:rCtr x="0" y="-17"/>
                                    </p:animMotion>
                                  </p:childTnLst>
                                </p:cTn>
                              </p:par>
                              <p:par>
                                <p:cTn id="274" presetID="0" presetClass="path" presetSubtype="0" accel="50000" decel="50000" fill="hold" grpId="1" nodeType="withEffect">
                                  <p:stCondLst>
                                    <p:cond delay="0"/>
                                  </p:stCondLst>
                                  <p:childTnLst>
                                    <p:animMotion origin="layout" path="M -0.04601 -0.03125 L -0.10122 -0.06273 " pathEditMode="relative" rAng="0" ptsTypes="AA">
                                      <p:cBhvr>
                                        <p:cTn id="275" dur="500" fill="hold"/>
                                        <p:tgtEl>
                                          <p:spTgt spid="50"/>
                                        </p:tgtEl>
                                        <p:attrNameLst>
                                          <p:attrName>ppt_x</p:attrName>
                                          <p:attrName>ppt_y</p:attrName>
                                        </p:attrNameLst>
                                      </p:cBhvr>
                                      <p:rCtr x="-28" y="-16"/>
                                    </p:animMotion>
                                  </p:childTnLst>
                                </p:cTn>
                              </p:par>
                              <p:par>
                                <p:cTn id="276" presetID="0" presetClass="path" presetSubtype="0" accel="50000" decel="50000" fill="hold" nodeType="withEffect">
                                  <p:stCondLst>
                                    <p:cond delay="0"/>
                                  </p:stCondLst>
                                  <p:childTnLst>
                                    <p:animMotion origin="layout" path="M -0.046 -0.03125 L -0.10121 -0.06274 " pathEditMode="relative" rAng="0" ptsTypes="AA">
                                      <p:cBhvr>
                                        <p:cTn id="277" dur="500" fill="hold"/>
                                        <p:tgtEl>
                                          <p:spTgt spid="52"/>
                                        </p:tgtEl>
                                        <p:attrNameLst>
                                          <p:attrName>ppt_x</p:attrName>
                                          <p:attrName>ppt_y</p:attrName>
                                        </p:attrNameLst>
                                      </p:cBhvr>
                                      <p:rCtr x="-28" y="-16"/>
                                    </p:animMotion>
                                  </p:childTnLst>
                                </p:cTn>
                              </p:par>
                              <p:par>
                                <p:cTn id="278" presetID="0" presetClass="path" presetSubtype="0" accel="50000" decel="50000" fill="hold" grpId="1" nodeType="withEffect">
                                  <p:stCondLst>
                                    <p:cond delay="0"/>
                                  </p:stCondLst>
                                  <p:childTnLst>
                                    <p:animMotion origin="layout" path="M -0.046 -0.03125 L -0.10121 -0.06273 " pathEditMode="relative" rAng="0" ptsTypes="AA">
                                      <p:cBhvr>
                                        <p:cTn id="279" dur="500" fill="hold"/>
                                        <p:tgtEl>
                                          <p:spTgt spid="54"/>
                                        </p:tgtEl>
                                        <p:attrNameLst>
                                          <p:attrName>ppt_x</p:attrName>
                                          <p:attrName>ppt_y</p:attrName>
                                        </p:attrNameLst>
                                      </p:cBhvr>
                                      <p:rCtr x="-28" y="-16"/>
                                    </p:animMotion>
                                  </p:childTnLst>
                                </p:cTn>
                              </p:par>
                              <p:par>
                                <p:cTn id="280" presetID="0" presetClass="path" presetSubtype="0" accel="50000" decel="50000" fill="hold" nodeType="withEffect">
                                  <p:stCondLst>
                                    <p:cond delay="0"/>
                                  </p:stCondLst>
                                  <p:childTnLst>
                                    <p:animMotion origin="layout" path="M -0.046 -0.03125 L -0.10121 -0.06273 " pathEditMode="relative" rAng="0" ptsTypes="AA">
                                      <p:cBhvr>
                                        <p:cTn id="281" dur="500" fill="hold"/>
                                        <p:tgtEl>
                                          <p:spTgt spid="55"/>
                                        </p:tgtEl>
                                        <p:attrNameLst>
                                          <p:attrName>ppt_x</p:attrName>
                                          <p:attrName>ppt_y</p:attrName>
                                        </p:attrNameLst>
                                      </p:cBhvr>
                                      <p:rCtr x="-28" y="-16"/>
                                    </p:animMotion>
                                  </p:childTnLst>
                                </p:cTn>
                              </p:par>
                              <p:par>
                                <p:cTn id="282" presetID="0" presetClass="path" presetSubtype="0" accel="50000" decel="50000" fill="hold" nodeType="withEffect">
                                  <p:stCondLst>
                                    <p:cond delay="0"/>
                                  </p:stCondLst>
                                  <p:childTnLst>
                                    <p:animMotion origin="layout" path="M -0.04601 -0.03125 L -0.10122 -0.06273 " pathEditMode="relative" rAng="0" ptsTypes="AA">
                                      <p:cBhvr>
                                        <p:cTn id="283" dur="500" fill="hold"/>
                                        <p:tgtEl>
                                          <p:spTgt spid="57"/>
                                        </p:tgtEl>
                                        <p:attrNameLst>
                                          <p:attrName>ppt_x</p:attrName>
                                          <p:attrName>ppt_y</p:attrName>
                                        </p:attrNameLst>
                                      </p:cBhvr>
                                      <p:rCtr x="-28" y="-16"/>
                                    </p:animMotion>
                                  </p:childTnLst>
                                </p:cTn>
                              </p:par>
                              <p:par>
                                <p:cTn id="284" presetID="0" presetClass="path" presetSubtype="0" accel="50000" decel="50000" fill="hold" grpId="1" nodeType="withEffect">
                                  <p:stCondLst>
                                    <p:cond delay="0"/>
                                  </p:stCondLst>
                                  <p:childTnLst>
                                    <p:animMotion origin="layout" path="M -0.04601 -0.03125 L -0.10122 -0.06274 " pathEditMode="relative" rAng="0" ptsTypes="AA">
                                      <p:cBhvr>
                                        <p:cTn id="285" dur="500" fill="hold"/>
                                        <p:tgtEl>
                                          <p:spTgt spid="59"/>
                                        </p:tgtEl>
                                        <p:attrNameLst>
                                          <p:attrName>ppt_x</p:attrName>
                                          <p:attrName>ppt_y</p:attrName>
                                        </p:attrNameLst>
                                      </p:cBhvr>
                                      <p:rCtr x="-28" y="-16"/>
                                    </p:animMotion>
                                  </p:childTnLst>
                                </p:cTn>
                              </p:par>
                              <p:par>
                                <p:cTn id="286" presetID="0" presetClass="path" presetSubtype="0" accel="50000" decel="50000" fill="hold" grpId="1" nodeType="withEffect">
                                  <p:stCondLst>
                                    <p:cond delay="0"/>
                                  </p:stCondLst>
                                  <p:childTnLst>
                                    <p:animMotion origin="layout" path="M -0.04601 -0.03125 L -0.10122 -0.06273 " pathEditMode="relative" rAng="0" ptsTypes="AA">
                                      <p:cBhvr>
                                        <p:cTn id="287" dur="500" fill="hold"/>
                                        <p:tgtEl>
                                          <p:spTgt spid="72"/>
                                        </p:tgtEl>
                                        <p:attrNameLst>
                                          <p:attrName>ppt_x</p:attrName>
                                          <p:attrName>ppt_y</p:attrName>
                                        </p:attrNameLst>
                                      </p:cBhvr>
                                      <p:rCtr x="-28" y="-16"/>
                                    </p:animMotion>
                                  </p:childTnLst>
                                </p:cTn>
                              </p:par>
                              <p:par>
                                <p:cTn id="288" presetID="0" presetClass="path" presetSubtype="0" accel="50000" decel="50000" fill="hold" grpId="1" nodeType="withEffect">
                                  <p:stCondLst>
                                    <p:cond delay="0"/>
                                  </p:stCondLst>
                                  <p:childTnLst>
                                    <p:animMotion origin="layout" path="M -0.046 -0.03125 L -0.10121 -0.06273 " pathEditMode="relative" rAng="0" ptsTypes="AA">
                                      <p:cBhvr>
                                        <p:cTn id="289" dur="500" fill="hold"/>
                                        <p:tgtEl>
                                          <p:spTgt spid="73"/>
                                        </p:tgtEl>
                                        <p:attrNameLst>
                                          <p:attrName>ppt_x</p:attrName>
                                          <p:attrName>ppt_y</p:attrName>
                                        </p:attrNameLst>
                                      </p:cBhvr>
                                      <p:rCtr x="-28" y="-16"/>
                                    </p:animMotion>
                                  </p:childTnLst>
                                </p:cTn>
                              </p:par>
                              <p:par>
                                <p:cTn id="290" presetID="0" presetClass="path" presetSubtype="0" accel="50000" decel="50000" fill="hold" grpId="1" nodeType="withEffect">
                                  <p:stCondLst>
                                    <p:cond delay="0"/>
                                  </p:stCondLst>
                                  <p:childTnLst>
                                    <p:animMotion origin="layout" path="M -0.04601 -0.03125 L -0.10122 -0.06274 " pathEditMode="relative" rAng="0" ptsTypes="AA">
                                      <p:cBhvr>
                                        <p:cTn id="291" dur="500" fill="hold"/>
                                        <p:tgtEl>
                                          <p:spTgt spid="74"/>
                                        </p:tgtEl>
                                        <p:attrNameLst>
                                          <p:attrName>ppt_x</p:attrName>
                                          <p:attrName>ppt_y</p:attrName>
                                        </p:attrNameLst>
                                      </p:cBhvr>
                                      <p:rCtr x="-28" y="-16"/>
                                    </p:animMotion>
                                  </p:childTnLst>
                                </p:cTn>
                              </p:par>
                              <p:par>
                                <p:cTn id="292" presetID="0" presetClass="path" presetSubtype="0" accel="50000" decel="50000" fill="hold" grpId="1" nodeType="withEffect">
                                  <p:stCondLst>
                                    <p:cond delay="0"/>
                                  </p:stCondLst>
                                  <p:childTnLst>
                                    <p:animMotion origin="layout" path="M -0.04601 -0.03125 L -0.10122 -0.06273 " pathEditMode="relative" rAng="0" ptsTypes="AA">
                                      <p:cBhvr>
                                        <p:cTn id="293" dur="500" fill="hold"/>
                                        <p:tgtEl>
                                          <p:spTgt spid="75"/>
                                        </p:tgtEl>
                                        <p:attrNameLst>
                                          <p:attrName>ppt_x</p:attrName>
                                          <p:attrName>ppt_y</p:attrName>
                                        </p:attrNameLst>
                                      </p:cBhvr>
                                      <p:rCtr x="-28" y="-16"/>
                                    </p:animMotion>
                                  </p:childTnLst>
                                </p:cTn>
                              </p:par>
                              <p:par>
                                <p:cTn id="294" presetID="0" presetClass="path" presetSubtype="0" accel="50000" decel="50000" fill="hold" grpId="1" nodeType="withEffect">
                                  <p:stCondLst>
                                    <p:cond delay="0"/>
                                  </p:stCondLst>
                                  <p:childTnLst>
                                    <p:animMotion origin="layout" path="M -0.04601 -0.03125 L -0.10121 -0.06273 " pathEditMode="relative" rAng="0" ptsTypes="AA">
                                      <p:cBhvr>
                                        <p:cTn id="295" dur="500" fill="hold"/>
                                        <p:tgtEl>
                                          <p:spTgt spid="76"/>
                                        </p:tgtEl>
                                        <p:attrNameLst>
                                          <p:attrName>ppt_x</p:attrName>
                                          <p:attrName>ppt_y</p:attrName>
                                        </p:attrNameLst>
                                      </p:cBhvr>
                                      <p:rCtr x="-28" y="-16"/>
                                    </p:animMotion>
                                  </p:childTnLst>
                                </p:cTn>
                              </p:par>
                              <p:par>
                                <p:cTn id="296" presetID="0" presetClass="path" presetSubtype="0" accel="50000" decel="50000" fill="hold" grpId="1" nodeType="withEffect">
                                  <p:stCondLst>
                                    <p:cond delay="0"/>
                                  </p:stCondLst>
                                  <p:childTnLst>
                                    <p:animMotion origin="layout" path="M -0.04601 -0.03125 L -0.10122 -0.06273 " pathEditMode="relative" rAng="0" ptsTypes="AA">
                                      <p:cBhvr>
                                        <p:cTn id="297" dur="500" fill="hold"/>
                                        <p:tgtEl>
                                          <p:spTgt spid="77"/>
                                        </p:tgtEl>
                                        <p:attrNameLst>
                                          <p:attrName>ppt_x</p:attrName>
                                          <p:attrName>ppt_y</p:attrName>
                                        </p:attrNameLst>
                                      </p:cBhvr>
                                      <p:rCtr x="-28" y="-16"/>
                                    </p:animMotion>
                                  </p:childTnLst>
                                </p:cTn>
                              </p:par>
                              <p:par>
                                <p:cTn id="298" presetID="0" presetClass="path" presetSubtype="0" accel="50000" decel="50000" fill="hold" grpId="1" nodeType="withEffect">
                                  <p:stCondLst>
                                    <p:cond delay="0"/>
                                  </p:stCondLst>
                                  <p:childTnLst>
                                    <p:animMotion origin="layout" path="M -0.04601 -0.03125 L -0.10122 -0.06273 " pathEditMode="relative" rAng="0" ptsTypes="AA">
                                      <p:cBhvr>
                                        <p:cTn id="299" dur="500" fill="hold"/>
                                        <p:tgtEl>
                                          <p:spTgt spid="78"/>
                                        </p:tgtEl>
                                        <p:attrNameLst>
                                          <p:attrName>ppt_x</p:attrName>
                                          <p:attrName>ppt_y</p:attrName>
                                        </p:attrNameLst>
                                      </p:cBhvr>
                                      <p:rCtr x="-28" y="-16"/>
                                    </p:animMotion>
                                  </p:childTnLst>
                                </p:cTn>
                              </p:par>
                              <p:par>
                                <p:cTn id="300" presetID="0" presetClass="path" presetSubtype="0" accel="50000" decel="50000" fill="hold" grpId="1" nodeType="withEffect">
                                  <p:stCondLst>
                                    <p:cond delay="0"/>
                                  </p:stCondLst>
                                  <p:childTnLst>
                                    <p:animMotion origin="layout" path="M -0.04601 -0.03125 L -0.10122 -0.06273 " pathEditMode="relative" rAng="0" ptsTypes="AA">
                                      <p:cBhvr>
                                        <p:cTn id="301" dur="500" fill="hold"/>
                                        <p:tgtEl>
                                          <p:spTgt spid="79"/>
                                        </p:tgtEl>
                                        <p:attrNameLst>
                                          <p:attrName>ppt_x</p:attrName>
                                          <p:attrName>ppt_y</p:attrName>
                                        </p:attrNameLst>
                                      </p:cBhvr>
                                      <p:rCtr x="-28" y="-16"/>
                                    </p:animMotion>
                                  </p:childTnLst>
                                </p:cTn>
                              </p:par>
                              <p:par>
                                <p:cTn id="302" presetID="0" presetClass="path" presetSubtype="0" accel="50000" decel="50000" fill="hold" grpId="1" nodeType="withEffect">
                                  <p:stCondLst>
                                    <p:cond delay="0"/>
                                  </p:stCondLst>
                                  <p:childTnLst>
                                    <p:animMotion origin="layout" path="M -0.046 -0.03125 L -0.10122 -0.06273 " pathEditMode="relative" rAng="0" ptsTypes="AA">
                                      <p:cBhvr>
                                        <p:cTn id="303" dur="500" fill="hold"/>
                                        <p:tgtEl>
                                          <p:spTgt spid="80"/>
                                        </p:tgtEl>
                                        <p:attrNameLst>
                                          <p:attrName>ppt_x</p:attrName>
                                          <p:attrName>ppt_y</p:attrName>
                                        </p:attrNameLst>
                                      </p:cBhvr>
                                      <p:rCtr x="-28" y="-16"/>
                                    </p:animMotion>
                                  </p:childTnLst>
                                </p:cTn>
                              </p:par>
                              <p:par>
                                <p:cTn id="304" presetID="0" presetClass="path" presetSubtype="0" accel="50000" decel="50000" fill="hold" grpId="1" nodeType="withEffect">
                                  <p:stCondLst>
                                    <p:cond delay="0"/>
                                  </p:stCondLst>
                                  <p:childTnLst>
                                    <p:animMotion origin="layout" path="M -0.04601 -0.03125 L -0.10121 -0.06273 " pathEditMode="relative" rAng="0" ptsTypes="AA">
                                      <p:cBhvr>
                                        <p:cTn id="305" dur="500" fill="hold"/>
                                        <p:tgtEl>
                                          <p:spTgt spid="81"/>
                                        </p:tgtEl>
                                        <p:attrNameLst>
                                          <p:attrName>ppt_x</p:attrName>
                                          <p:attrName>ppt_y</p:attrName>
                                        </p:attrNameLst>
                                      </p:cBhvr>
                                      <p:rCtr x="-28" y="-16"/>
                                    </p:animMotion>
                                  </p:childTnLst>
                                </p:cTn>
                              </p:par>
                              <p:par>
                                <p:cTn id="306" presetID="0" presetClass="path" presetSubtype="0" accel="50000" decel="50000" fill="hold" nodeType="withEffect">
                                  <p:stCondLst>
                                    <p:cond delay="0"/>
                                  </p:stCondLst>
                                  <p:childTnLst>
                                    <p:animMotion origin="layout" path="M -0.04601 -0.03125 L -0.10121 -0.06274 " pathEditMode="relative" rAng="0" ptsTypes="AA">
                                      <p:cBhvr>
                                        <p:cTn id="307" dur="500" fill="hold"/>
                                        <p:tgtEl>
                                          <p:spTgt spid="84"/>
                                        </p:tgtEl>
                                        <p:attrNameLst>
                                          <p:attrName>ppt_x</p:attrName>
                                          <p:attrName>ppt_y</p:attrName>
                                        </p:attrNameLst>
                                      </p:cBhvr>
                                      <p:rCtr x="-28" y="-16"/>
                                    </p:animMotion>
                                  </p:childTnLst>
                                </p:cTn>
                              </p:par>
                              <p:par>
                                <p:cTn id="308" presetID="0" presetClass="path" presetSubtype="0" accel="50000" decel="50000" fill="hold" nodeType="withEffect">
                                  <p:stCondLst>
                                    <p:cond delay="0"/>
                                  </p:stCondLst>
                                  <p:childTnLst>
                                    <p:animMotion origin="layout" path="M -0.04601 -0.03125 L -0.10122 -0.06273 " pathEditMode="relative" rAng="0" ptsTypes="AA">
                                      <p:cBhvr>
                                        <p:cTn id="309" dur="500" fill="hold"/>
                                        <p:tgtEl>
                                          <p:spTgt spid="85"/>
                                        </p:tgtEl>
                                        <p:attrNameLst>
                                          <p:attrName>ppt_x</p:attrName>
                                          <p:attrName>ppt_y</p:attrName>
                                        </p:attrNameLst>
                                      </p:cBhvr>
                                      <p:rCtr x="-28" y="-16"/>
                                    </p:animMotion>
                                  </p:childTnLst>
                                </p:cTn>
                              </p:par>
                            </p:childTnLst>
                          </p:cTn>
                        </p:par>
                      </p:childTnLst>
                    </p:cTn>
                  </p:par>
                  <p:par>
                    <p:cTn id="310" fill="hold">
                      <p:stCondLst>
                        <p:cond delay="indefinite"/>
                      </p:stCondLst>
                      <p:childTnLst>
                        <p:par>
                          <p:cTn id="311" fill="hold">
                            <p:stCondLst>
                              <p:cond delay="0"/>
                            </p:stCondLst>
                            <p:childTnLst>
                              <p:par>
                                <p:cTn id="312" presetID="10" presetClass="exit" presetSubtype="0" fill="hold" grpId="2" nodeType="clickEffect">
                                  <p:stCondLst>
                                    <p:cond delay="0"/>
                                  </p:stCondLst>
                                  <p:childTnLst>
                                    <p:animEffect transition="out" filter="fade">
                                      <p:cBhvr>
                                        <p:cTn id="313" dur="500"/>
                                        <p:tgtEl>
                                          <p:spTgt spid="54"/>
                                        </p:tgtEl>
                                      </p:cBhvr>
                                    </p:animEffect>
                                    <p:set>
                                      <p:cBhvr>
                                        <p:cTn id="314" dur="1" fill="hold">
                                          <p:stCondLst>
                                            <p:cond delay="499"/>
                                          </p:stCondLst>
                                        </p:cTn>
                                        <p:tgtEl>
                                          <p:spTgt spid="54"/>
                                        </p:tgtEl>
                                        <p:attrNameLst>
                                          <p:attrName>style.visibility</p:attrName>
                                        </p:attrNameLst>
                                      </p:cBhvr>
                                      <p:to>
                                        <p:strVal val="hidden"/>
                                      </p:to>
                                    </p:set>
                                  </p:childTnLst>
                                </p:cTn>
                              </p:par>
                              <p:par>
                                <p:cTn id="315" presetID="10" presetClass="exit" presetSubtype="0" fill="hold" nodeType="withEffect">
                                  <p:stCondLst>
                                    <p:cond delay="0"/>
                                  </p:stCondLst>
                                  <p:childTnLst>
                                    <p:animEffect transition="out" filter="fade">
                                      <p:cBhvr>
                                        <p:cTn id="316" dur="500"/>
                                        <p:tgtEl>
                                          <p:spTgt spid="57"/>
                                        </p:tgtEl>
                                      </p:cBhvr>
                                    </p:animEffect>
                                    <p:set>
                                      <p:cBhvr>
                                        <p:cTn id="317" dur="1" fill="hold">
                                          <p:stCondLst>
                                            <p:cond delay="499"/>
                                          </p:stCondLst>
                                        </p:cTn>
                                        <p:tgtEl>
                                          <p:spTgt spid="57"/>
                                        </p:tgtEl>
                                        <p:attrNameLst>
                                          <p:attrName>style.visibility</p:attrName>
                                        </p:attrNameLst>
                                      </p:cBhvr>
                                      <p:to>
                                        <p:strVal val="hidden"/>
                                      </p:to>
                                    </p:set>
                                  </p:childTnLst>
                                </p:cTn>
                              </p:par>
                              <p:par>
                                <p:cTn id="318" presetID="10" presetClass="exit" presetSubtype="0" fill="hold" grpId="2" nodeType="withEffect">
                                  <p:stCondLst>
                                    <p:cond delay="0"/>
                                  </p:stCondLst>
                                  <p:childTnLst>
                                    <p:animEffect transition="out" filter="fade">
                                      <p:cBhvr>
                                        <p:cTn id="319" dur="500"/>
                                        <p:tgtEl>
                                          <p:spTgt spid="59"/>
                                        </p:tgtEl>
                                      </p:cBhvr>
                                    </p:animEffect>
                                    <p:set>
                                      <p:cBhvr>
                                        <p:cTn id="320" dur="1" fill="hold">
                                          <p:stCondLst>
                                            <p:cond delay="499"/>
                                          </p:stCondLst>
                                        </p:cTn>
                                        <p:tgtEl>
                                          <p:spTgt spid="59"/>
                                        </p:tgtEl>
                                        <p:attrNameLst>
                                          <p:attrName>style.visibility</p:attrName>
                                        </p:attrNameLst>
                                      </p:cBhvr>
                                      <p:to>
                                        <p:strVal val="hidden"/>
                                      </p:to>
                                    </p:set>
                                  </p:childTnLst>
                                </p:cTn>
                              </p:par>
                              <p:par>
                                <p:cTn id="321" presetID="10" presetClass="exit" presetSubtype="0" fill="hold" grpId="2" nodeType="withEffect">
                                  <p:stCondLst>
                                    <p:cond delay="0"/>
                                  </p:stCondLst>
                                  <p:childTnLst>
                                    <p:animEffect transition="out" filter="fade">
                                      <p:cBhvr>
                                        <p:cTn id="322" dur="500"/>
                                        <p:tgtEl>
                                          <p:spTgt spid="72"/>
                                        </p:tgtEl>
                                      </p:cBhvr>
                                    </p:animEffect>
                                    <p:set>
                                      <p:cBhvr>
                                        <p:cTn id="323" dur="1" fill="hold">
                                          <p:stCondLst>
                                            <p:cond delay="499"/>
                                          </p:stCondLst>
                                        </p:cTn>
                                        <p:tgtEl>
                                          <p:spTgt spid="72"/>
                                        </p:tgtEl>
                                        <p:attrNameLst>
                                          <p:attrName>style.visibility</p:attrName>
                                        </p:attrNameLst>
                                      </p:cBhvr>
                                      <p:to>
                                        <p:strVal val="hidden"/>
                                      </p:to>
                                    </p:set>
                                  </p:childTnLst>
                                </p:cTn>
                              </p:par>
                              <p:par>
                                <p:cTn id="324" presetID="10" presetClass="exit" presetSubtype="0" fill="hold" grpId="2" nodeType="withEffect">
                                  <p:stCondLst>
                                    <p:cond delay="0"/>
                                  </p:stCondLst>
                                  <p:childTnLst>
                                    <p:animEffect transition="out" filter="fade">
                                      <p:cBhvr>
                                        <p:cTn id="325" dur="500"/>
                                        <p:tgtEl>
                                          <p:spTgt spid="73"/>
                                        </p:tgtEl>
                                      </p:cBhvr>
                                    </p:animEffect>
                                    <p:set>
                                      <p:cBhvr>
                                        <p:cTn id="326" dur="1" fill="hold">
                                          <p:stCondLst>
                                            <p:cond delay="499"/>
                                          </p:stCondLst>
                                        </p:cTn>
                                        <p:tgtEl>
                                          <p:spTgt spid="73"/>
                                        </p:tgtEl>
                                        <p:attrNameLst>
                                          <p:attrName>style.visibility</p:attrName>
                                        </p:attrNameLst>
                                      </p:cBhvr>
                                      <p:to>
                                        <p:strVal val="hidden"/>
                                      </p:to>
                                    </p:set>
                                  </p:childTnLst>
                                </p:cTn>
                              </p:par>
                              <p:par>
                                <p:cTn id="327" presetID="10" presetClass="exit" presetSubtype="0" fill="hold" nodeType="withEffect">
                                  <p:stCondLst>
                                    <p:cond delay="0"/>
                                  </p:stCondLst>
                                  <p:childTnLst>
                                    <p:animEffect transition="out" filter="fade">
                                      <p:cBhvr>
                                        <p:cTn id="328" dur="500"/>
                                        <p:tgtEl>
                                          <p:spTgt spid="84"/>
                                        </p:tgtEl>
                                      </p:cBhvr>
                                    </p:animEffect>
                                    <p:set>
                                      <p:cBhvr>
                                        <p:cTn id="329" dur="1" fill="hold">
                                          <p:stCondLst>
                                            <p:cond delay="499"/>
                                          </p:stCondLst>
                                        </p:cTn>
                                        <p:tgtEl>
                                          <p:spTgt spid="84"/>
                                        </p:tgtEl>
                                        <p:attrNameLst>
                                          <p:attrName>style.visibility</p:attrName>
                                        </p:attrNameLst>
                                      </p:cBhvr>
                                      <p:to>
                                        <p:strVal val="hidden"/>
                                      </p:to>
                                    </p:set>
                                  </p:childTnLst>
                                </p:cTn>
                              </p:par>
                              <p:par>
                                <p:cTn id="330" presetID="10" presetClass="exit" presetSubtype="0" fill="hold" nodeType="withEffect">
                                  <p:stCondLst>
                                    <p:cond delay="0"/>
                                  </p:stCondLst>
                                  <p:childTnLst>
                                    <p:animEffect transition="out" filter="fade">
                                      <p:cBhvr>
                                        <p:cTn id="331" dur="500"/>
                                        <p:tgtEl>
                                          <p:spTgt spid="85"/>
                                        </p:tgtEl>
                                      </p:cBhvr>
                                    </p:animEffect>
                                    <p:set>
                                      <p:cBhvr>
                                        <p:cTn id="332" dur="1" fill="hold">
                                          <p:stCondLst>
                                            <p:cond delay="499"/>
                                          </p:stCondLst>
                                        </p:cTn>
                                        <p:tgtEl>
                                          <p:spTgt spid="85"/>
                                        </p:tgtEl>
                                        <p:attrNameLst>
                                          <p:attrName>style.visibility</p:attrName>
                                        </p:attrNameLst>
                                      </p:cBhvr>
                                      <p:to>
                                        <p:strVal val="hidden"/>
                                      </p:to>
                                    </p:set>
                                  </p:childTnLst>
                                </p:cTn>
                              </p:par>
                              <p:par>
                                <p:cTn id="333" presetID="10" presetClass="exit" presetSubtype="0" fill="hold" nodeType="withEffect">
                                  <p:stCondLst>
                                    <p:cond delay="0"/>
                                  </p:stCondLst>
                                  <p:childTnLst>
                                    <p:animEffect transition="out" filter="fade">
                                      <p:cBhvr>
                                        <p:cTn id="334" dur="500"/>
                                        <p:tgtEl>
                                          <p:spTgt spid="64"/>
                                        </p:tgtEl>
                                      </p:cBhvr>
                                    </p:animEffect>
                                    <p:set>
                                      <p:cBhvr>
                                        <p:cTn id="335" dur="1" fill="hold">
                                          <p:stCondLst>
                                            <p:cond delay="499"/>
                                          </p:stCondLst>
                                        </p:cTn>
                                        <p:tgtEl>
                                          <p:spTgt spid="64"/>
                                        </p:tgtEl>
                                        <p:attrNameLst>
                                          <p:attrName>style.visibility</p:attrName>
                                        </p:attrNameLst>
                                      </p:cBhvr>
                                      <p:to>
                                        <p:strVal val="hidden"/>
                                      </p:to>
                                    </p:set>
                                  </p:childTnLst>
                                </p:cTn>
                              </p:par>
                              <p:par>
                                <p:cTn id="336" presetID="10" presetClass="exit" presetSubtype="0" fill="hold" nodeType="withEffect">
                                  <p:stCondLst>
                                    <p:cond delay="0"/>
                                  </p:stCondLst>
                                  <p:childTnLst>
                                    <p:animEffect transition="out" filter="fade">
                                      <p:cBhvr>
                                        <p:cTn id="337" dur="500"/>
                                        <p:tgtEl>
                                          <p:spTgt spid="35"/>
                                        </p:tgtEl>
                                      </p:cBhvr>
                                    </p:animEffect>
                                    <p:set>
                                      <p:cBhvr>
                                        <p:cTn id="338" dur="1" fill="hold">
                                          <p:stCondLst>
                                            <p:cond delay="499"/>
                                          </p:stCondLst>
                                        </p:cTn>
                                        <p:tgtEl>
                                          <p:spTgt spid="35"/>
                                        </p:tgtEl>
                                        <p:attrNameLst>
                                          <p:attrName>style.visibility</p:attrName>
                                        </p:attrNameLst>
                                      </p:cBhvr>
                                      <p:to>
                                        <p:strVal val="hidden"/>
                                      </p:to>
                                    </p:set>
                                  </p:childTnLst>
                                </p:cTn>
                              </p:par>
                            </p:childTnLst>
                          </p:cTn>
                        </p:par>
                        <p:par>
                          <p:cTn id="339" fill="hold">
                            <p:stCondLst>
                              <p:cond delay="500"/>
                            </p:stCondLst>
                            <p:childTnLst>
                              <p:par>
                                <p:cTn id="340" presetID="10" presetClass="entr" presetSubtype="0" fill="hold" grpId="0" nodeType="afterEffect">
                                  <p:stCondLst>
                                    <p:cond delay="0"/>
                                  </p:stCondLst>
                                  <p:childTnLst>
                                    <p:set>
                                      <p:cBhvr>
                                        <p:cTn id="341" dur="1" fill="hold">
                                          <p:stCondLst>
                                            <p:cond delay="0"/>
                                          </p:stCondLst>
                                        </p:cTn>
                                        <p:tgtEl>
                                          <p:spTgt spid="112"/>
                                        </p:tgtEl>
                                        <p:attrNameLst>
                                          <p:attrName>style.visibility</p:attrName>
                                        </p:attrNameLst>
                                      </p:cBhvr>
                                      <p:to>
                                        <p:strVal val="visible"/>
                                      </p:to>
                                    </p:set>
                                    <p:animEffect transition="in" filter="fade">
                                      <p:cBhvr>
                                        <p:cTn id="342" dur="500"/>
                                        <p:tgtEl>
                                          <p:spTgt spid="112"/>
                                        </p:tgtEl>
                                      </p:cBhvr>
                                    </p:animEffect>
                                  </p:childTnLst>
                                </p:cTn>
                              </p:par>
                              <p:par>
                                <p:cTn id="343" presetID="10" presetClass="entr" presetSubtype="0" fill="hold" grpId="0" nodeType="withEffect">
                                  <p:stCondLst>
                                    <p:cond delay="0"/>
                                  </p:stCondLst>
                                  <p:childTnLst>
                                    <p:set>
                                      <p:cBhvr>
                                        <p:cTn id="344" dur="1" fill="hold">
                                          <p:stCondLst>
                                            <p:cond delay="0"/>
                                          </p:stCondLst>
                                        </p:cTn>
                                        <p:tgtEl>
                                          <p:spTgt spid="113"/>
                                        </p:tgtEl>
                                        <p:attrNameLst>
                                          <p:attrName>style.visibility</p:attrName>
                                        </p:attrNameLst>
                                      </p:cBhvr>
                                      <p:to>
                                        <p:strVal val="visible"/>
                                      </p:to>
                                    </p:set>
                                    <p:animEffect transition="in" filter="fade">
                                      <p:cBhvr>
                                        <p:cTn id="345" dur="500"/>
                                        <p:tgtEl>
                                          <p:spTgt spid="113"/>
                                        </p:tgtEl>
                                      </p:cBhvr>
                                    </p:animEffect>
                                  </p:childTnLst>
                                </p:cTn>
                              </p:par>
                              <p:par>
                                <p:cTn id="346" presetID="10" presetClass="entr" presetSubtype="0" fill="hold" grpId="0" nodeType="withEffect">
                                  <p:stCondLst>
                                    <p:cond delay="0"/>
                                  </p:stCondLst>
                                  <p:childTnLst>
                                    <p:set>
                                      <p:cBhvr>
                                        <p:cTn id="347" dur="1" fill="hold">
                                          <p:stCondLst>
                                            <p:cond delay="0"/>
                                          </p:stCondLst>
                                        </p:cTn>
                                        <p:tgtEl>
                                          <p:spTgt spid="114"/>
                                        </p:tgtEl>
                                        <p:attrNameLst>
                                          <p:attrName>style.visibility</p:attrName>
                                        </p:attrNameLst>
                                      </p:cBhvr>
                                      <p:to>
                                        <p:strVal val="visible"/>
                                      </p:to>
                                    </p:set>
                                    <p:animEffect transition="in" filter="fade">
                                      <p:cBhvr>
                                        <p:cTn id="348" dur="500"/>
                                        <p:tgtEl>
                                          <p:spTgt spid="114"/>
                                        </p:tgtEl>
                                      </p:cBhvr>
                                    </p:animEffect>
                                  </p:childTnLst>
                                </p:cTn>
                              </p:par>
                              <p:par>
                                <p:cTn id="349" presetID="10" presetClass="entr" presetSubtype="0" fill="hold" grpId="0" nodeType="withEffect">
                                  <p:stCondLst>
                                    <p:cond delay="0"/>
                                  </p:stCondLst>
                                  <p:childTnLst>
                                    <p:set>
                                      <p:cBhvr>
                                        <p:cTn id="350" dur="1" fill="hold">
                                          <p:stCondLst>
                                            <p:cond delay="0"/>
                                          </p:stCondLst>
                                        </p:cTn>
                                        <p:tgtEl>
                                          <p:spTgt spid="115"/>
                                        </p:tgtEl>
                                        <p:attrNameLst>
                                          <p:attrName>style.visibility</p:attrName>
                                        </p:attrNameLst>
                                      </p:cBhvr>
                                      <p:to>
                                        <p:strVal val="visible"/>
                                      </p:to>
                                    </p:set>
                                    <p:animEffect transition="in" filter="fade">
                                      <p:cBhvr>
                                        <p:cTn id="351" dur="500"/>
                                        <p:tgtEl>
                                          <p:spTgt spid="115"/>
                                        </p:tgtEl>
                                      </p:cBhvr>
                                    </p:animEffect>
                                  </p:childTnLst>
                                </p:cTn>
                              </p:par>
                              <p:par>
                                <p:cTn id="352" presetID="10" presetClass="entr" presetSubtype="0" fill="hold" grpId="0" nodeType="withEffect">
                                  <p:stCondLst>
                                    <p:cond delay="0"/>
                                  </p:stCondLst>
                                  <p:childTnLst>
                                    <p:set>
                                      <p:cBhvr>
                                        <p:cTn id="353" dur="1" fill="hold">
                                          <p:stCondLst>
                                            <p:cond delay="0"/>
                                          </p:stCondLst>
                                        </p:cTn>
                                        <p:tgtEl>
                                          <p:spTgt spid="116"/>
                                        </p:tgtEl>
                                        <p:attrNameLst>
                                          <p:attrName>style.visibility</p:attrName>
                                        </p:attrNameLst>
                                      </p:cBhvr>
                                      <p:to>
                                        <p:strVal val="visible"/>
                                      </p:to>
                                    </p:set>
                                    <p:animEffect transition="in" filter="fade">
                                      <p:cBhvr>
                                        <p:cTn id="354" dur="500"/>
                                        <p:tgtEl>
                                          <p:spTgt spid="116"/>
                                        </p:tgtEl>
                                      </p:cBhvr>
                                    </p:animEffect>
                                  </p:childTnLst>
                                </p:cTn>
                              </p:par>
                              <p:par>
                                <p:cTn id="355" presetID="10" presetClass="entr" presetSubtype="0" fill="hold" grpId="0" nodeType="withEffect">
                                  <p:stCondLst>
                                    <p:cond delay="0"/>
                                  </p:stCondLst>
                                  <p:childTnLst>
                                    <p:set>
                                      <p:cBhvr>
                                        <p:cTn id="356" dur="1" fill="hold">
                                          <p:stCondLst>
                                            <p:cond delay="0"/>
                                          </p:stCondLst>
                                        </p:cTn>
                                        <p:tgtEl>
                                          <p:spTgt spid="117"/>
                                        </p:tgtEl>
                                        <p:attrNameLst>
                                          <p:attrName>style.visibility</p:attrName>
                                        </p:attrNameLst>
                                      </p:cBhvr>
                                      <p:to>
                                        <p:strVal val="visible"/>
                                      </p:to>
                                    </p:set>
                                    <p:animEffect transition="in" filter="fade">
                                      <p:cBhvr>
                                        <p:cTn id="357" dur="500"/>
                                        <p:tgtEl>
                                          <p:spTgt spid="117"/>
                                        </p:tgtEl>
                                      </p:cBhvr>
                                    </p:animEffect>
                                  </p:childTnLst>
                                </p:cTn>
                              </p:par>
                              <p:par>
                                <p:cTn id="358" presetID="10" presetClass="entr" presetSubtype="0" fill="hold" nodeType="withEffect">
                                  <p:stCondLst>
                                    <p:cond delay="0"/>
                                  </p:stCondLst>
                                  <p:childTnLst>
                                    <p:set>
                                      <p:cBhvr>
                                        <p:cTn id="359" dur="1" fill="hold">
                                          <p:stCondLst>
                                            <p:cond delay="0"/>
                                          </p:stCondLst>
                                        </p:cTn>
                                        <p:tgtEl>
                                          <p:spTgt spid="118"/>
                                        </p:tgtEl>
                                        <p:attrNameLst>
                                          <p:attrName>style.visibility</p:attrName>
                                        </p:attrNameLst>
                                      </p:cBhvr>
                                      <p:to>
                                        <p:strVal val="visible"/>
                                      </p:to>
                                    </p:set>
                                    <p:animEffect transition="in" filter="fade">
                                      <p:cBhvr>
                                        <p:cTn id="360" dur="500"/>
                                        <p:tgtEl>
                                          <p:spTgt spid="118"/>
                                        </p:tgtEl>
                                      </p:cBhvr>
                                    </p:animEffect>
                                  </p:childTnLst>
                                </p:cTn>
                              </p:par>
                              <p:par>
                                <p:cTn id="361" presetID="10" presetClass="entr" presetSubtype="0" fill="hold" nodeType="withEffect">
                                  <p:stCondLst>
                                    <p:cond delay="0"/>
                                  </p:stCondLst>
                                  <p:childTnLst>
                                    <p:set>
                                      <p:cBhvr>
                                        <p:cTn id="362" dur="1" fill="hold">
                                          <p:stCondLst>
                                            <p:cond delay="0"/>
                                          </p:stCondLst>
                                        </p:cTn>
                                        <p:tgtEl>
                                          <p:spTgt spid="119"/>
                                        </p:tgtEl>
                                        <p:attrNameLst>
                                          <p:attrName>style.visibility</p:attrName>
                                        </p:attrNameLst>
                                      </p:cBhvr>
                                      <p:to>
                                        <p:strVal val="visible"/>
                                      </p:to>
                                    </p:set>
                                    <p:animEffect transition="in" filter="fade">
                                      <p:cBhvr>
                                        <p:cTn id="363" dur="500"/>
                                        <p:tgtEl>
                                          <p:spTgt spid="119"/>
                                        </p:tgtEl>
                                      </p:cBhvr>
                                    </p:animEffect>
                                  </p:childTnLst>
                                </p:cTn>
                              </p:par>
                            </p:childTnLst>
                          </p:cTn>
                        </p:par>
                        <p:par>
                          <p:cTn id="364" fill="hold">
                            <p:stCondLst>
                              <p:cond delay="1000"/>
                            </p:stCondLst>
                            <p:childTnLst>
                              <p:par>
                                <p:cTn id="365" presetID="10" presetClass="exit" presetSubtype="0" fill="hold" grpId="2" nodeType="afterEffect">
                                  <p:stCondLst>
                                    <p:cond delay="0"/>
                                  </p:stCondLst>
                                  <p:childTnLst>
                                    <p:animEffect transition="out" filter="fade">
                                      <p:cBhvr>
                                        <p:cTn id="366" dur="500"/>
                                        <p:tgtEl>
                                          <p:spTgt spid="78"/>
                                        </p:tgtEl>
                                      </p:cBhvr>
                                    </p:animEffect>
                                    <p:set>
                                      <p:cBhvr>
                                        <p:cTn id="367" dur="1" fill="hold">
                                          <p:stCondLst>
                                            <p:cond delay="499"/>
                                          </p:stCondLst>
                                        </p:cTn>
                                        <p:tgtEl>
                                          <p:spTgt spid="78"/>
                                        </p:tgtEl>
                                        <p:attrNameLst>
                                          <p:attrName>style.visibility</p:attrName>
                                        </p:attrNameLst>
                                      </p:cBhvr>
                                      <p:to>
                                        <p:strVal val="hidden"/>
                                      </p:to>
                                    </p:set>
                                  </p:childTnLst>
                                </p:cTn>
                              </p:par>
                              <p:par>
                                <p:cTn id="368" presetID="10" presetClass="exit" presetSubtype="0" fill="hold" grpId="2" nodeType="withEffect">
                                  <p:stCondLst>
                                    <p:cond delay="0"/>
                                  </p:stCondLst>
                                  <p:childTnLst>
                                    <p:animEffect transition="out" filter="fade">
                                      <p:cBhvr>
                                        <p:cTn id="369" dur="500"/>
                                        <p:tgtEl>
                                          <p:spTgt spid="79"/>
                                        </p:tgtEl>
                                      </p:cBhvr>
                                    </p:animEffect>
                                    <p:set>
                                      <p:cBhvr>
                                        <p:cTn id="370" dur="1" fill="hold">
                                          <p:stCondLst>
                                            <p:cond delay="499"/>
                                          </p:stCondLst>
                                        </p:cTn>
                                        <p:tgtEl>
                                          <p:spTgt spid="79"/>
                                        </p:tgtEl>
                                        <p:attrNameLst>
                                          <p:attrName>style.visibility</p:attrName>
                                        </p:attrNameLst>
                                      </p:cBhvr>
                                      <p:to>
                                        <p:strVal val="hidden"/>
                                      </p:to>
                                    </p:set>
                                  </p:childTnLst>
                                </p:cTn>
                              </p:par>
                              <p:par>
                                <p:cTn id="371" presetID="10" presetClass="exit" presetSubtype="0" fill="hold" grpId="2" nodeType="withEffect">
                                  <p:stCondLst>
                                    <p:cond delay="0"/>
                                  </p:stCondLst>
                                  <p:childTnLst>
                                    <p:animEffect transition="out" filter="fade">
                                      <p:cBhvr>
                                        <p:cTn id="372" dur="500"/>
                                        <p:tgtEl>
                                          <p:spTgt spid="80"/>
                                        </p:tgtEl>
                                      </p:cBhvr>
                                    </p:animEffect>
                                    <p:set>
                                      <p:cBhvr>
                                        <p:cTn id="373" dur="1" fill="hold">
                                          <p:stCondLst>
                                            <p:cond delay="499"/>
                                          </p:stCondLst>
                                        </p:cTn>
                                        <p:tgtEl>
                                          <p:spTgt spid="80"/>
                                        </p:tgtEl>
                                        <p:attrNameLst>
                                          <p:attrName>style.visibility</p:attrName>
                                        </p:attrNameLst>
                                      </p:cBhvr>
                                      <p:to>
                                        <p:strVal val="hidden"/>
                                      </p:to>
                                    </p:set>
                                  </p:childTnLst>
                                </p:cTn>
                              </p:par>
                              <p:par>
                                <p:cTn id="374" presetID="10" presetClass="exit" presetSubtype="0" fill="hold" grpId="2" nodeType="withEffect">
                                  <p:stCondLst>
                                    <p:cond delay="0"/>
                                  </p:stCondLst>
                                  <p:childTnLst>
                                    <p:animEffect transition="out" filter="fade">
                                      <p:cBhvr>
                                        <p:cTn id="375" dur="500"/>
                                        <p:tgtEl>
                                          <p:spTgt spid="81"/>
                                        </p:tgtEl>
                                      </p:cBhvr>
                                    </p:animEffect>
                                    <p:set>
                                      <p:cBhvr>
                                        <p:cTn id="376" dur="1" fill="hold">
                                          <p:stCondLst>
                                            <p:cond delay="499"/>
                                          </p:stCondLst>
                                        </p:cTn>
                                        <p:tgtEl>
                                          <p:spTgt spid="81"/>
                                        </p:tgtEl>
                                        <p:attrNameLst>
                                          <p:attrName>style.visibility</p:attrName>
                                        </p:attrNameLst>
                                      </p:cBhvr>
                                      <p:to>
                                        <p:strVal val="hidden"/>
                                      </p:to>
                                    </p:set>
                                  </p:childTnLst>
                                </p:cTn>
                              </p:par>
                              <p:par>
                                <p:cTn id="377" presetID="0" presetClass="path" presetSubtype="0" accel="50000" decel="50000" fill="hold" nodeType="withEffect">
                                  <p:stCondLst>
                                    <p:cond delay="0"/>
                                  </p:stCondLst>
                                  <p:childTnLst>
                                    <p:animMotion origin="layout" path="M -0.09843 9.11615E-7 L -0.15347 9.11615E-7 " pathEditMode="relative" rAng="0" ptsTypes="AA">
                                      <p:cBhvr>
                                        <p:cTn id="378" dur="500" fill="hold"/>
                                        <p:tgtEl>
                                          <p:spTgt spid="65"/>
                                        </p:tgtEl>
                                        <p:attrNameLst>
                                          <p:attrName>ppt_x</p:attrName>
                                          <p:attrName>ppt_y</p:attrName>
                                        </p:attrNameLst>
                                      </p:cBhvr>
                                      <p:rCtr x="-28" y="0"/>
                                    </p:animMotion>
                                  </p:childTnLst>
                                </p:cTn>
                              </p:par>
                              <p:par>
                                <p:cTn id="379" presetID="0" presetClass="path" presetSubtype="0" accel="50000" decel="50000" fill="hold" nodeType="withEffect">
                                  <p:stCondLst>
                                    <p:cond delay="0"/>
                                  </p:stCondLst>
                                  <p:childTnLst>
                                    <p:animMotion origin="layout" path="M -0.10174 -4.62749E-7 L -0.15677 -4.62749E-7 " pathEditMode="relative" rAng="0" ptsTypes="AA">
                                      <p:cBhvr>
                                        <p:cTn id="380" dur="500" fill="hold"/>
                                        <p:tgtEl>
                                          <p:spTgt spid="63"/>
                                        </p:tgtEl>
                                        <p:attrNameLst>
                                          <p:attrName>ppt_x</p:attrName>
                                          <p:attrName>ppt_y</p:attrName>
                                        </p:attrNameLst>
                                      </p:cBhvr>
                                      <p:rCtr x="-28" y="0"/>
                                    </p:animMotion>
                                  </p:childTnLst>
                                </p:cTn>
                              </p:par>
                              <p:par>
                                <p:cTn id="381" presetID="0" presetClass="path" presetSubtype="0" accel="50000" decel="50000" fill="hold" nodeType="withEffect">
                                  <p:stCondLst>
                                    <p:cond delay="0"/>
                                  </p:stCondLst>
                                  <p:childTnLst>
                                    <p:animMotion origin="layout" path="M 0.0007 -0.05995 L 0.0007 -0.09143 " pathEditMode="relative" rAng="0" ptsTypes="AA">
                                      <p:cBhvr>
                                        <p:cTn id="382" dur="500" fill="hold"/>
                                        <p:tgtEl>
                                          <p:spTgt spid="34"/>
                                        </p:tgtEl>
                                        <p:attrNameLst>
                                          <p:attrName>ppt_x</p:attrName>
                                          <p:attrName>ppt_y</p:attrName>
                                        </p:attrNameLst>
                                      </p:cBhvr>
                                      <p:rCtr x="0" y="-16"/>
                                    </p:animMotion>
                                  </p:childTnLst>
                                </p:cTn>
                              </p:par>
                              <p:par>
                                <p:cTn id="383" presetID="0" presetClass="path" presetSubtype="0" accel="50000" decel="50000" fill="hold" grpId="2" nodeType="withEffect">
                                  <p:stCondLst>
                                    <p:cond delay="0"/>
                                  </p:stCondLst>
                                  <p:childTnLst>
                                    <p:animMotion origin="layout" path="M -0.10226 -0.06366 L -0.15729 -0.09514 " pathEditMode="relative" rAng="0" ptsTypes="AA">
                                      <p:cBhvr>
                                        <p:cTn id="384" dur="500" fill="hold"/>
                                        <p:tgtEl>
                                          <p:spTgt spid="74"/>
                                        </p:tgtEl>
                                        <p:attrNameLst>
                                          <p:attrName>ppt_x</p:attrName>
                                          <p:attrName>ppt_y</p:attrName>
                                        </p:attrNameLst>
                                      </p:cBhvr>
                                      <p:rCtr x="-28" y="-16"/>
                                    </p:animMotion>
                                  </p:childTnLst>
                                </p:cTn>
                              </p:par>
                              <p:par>
                                <p:cTn id="385" presetID="0" presetClass="path" presetSubtype="0" accel="50000" decel="50000" fill="hold" grpId="2" nodeType="withEffect">
                                  <p:stCondLst>
                                    <p:cond delay="0"/>
                                  </p:stCondLst>
                                  <p:childTnLst>
                                    <p:animMotion origin="layout" path="M -0.10226 -0.06366 L -0.1573 -0.09514 " pathEditMode="relative" rAng="0" ptsTypes="AA">
                                      <p:cBhvr>
                                        <p:cTn id="386" dur="500" fill="hold"/>
                                        <p:tgtEl>
                                          <p:spTgt spid="75"/>
                                        </p:tgtEl>
                                        <p:attrNameLst>
                                          <p:attrName>ppt_x</p:attrName>
                                          <p:attrName>ppt_y</p:attrName>
                                        </p:attrNameLst>
                                      </p:cBhvr>
                                      <p:rCtr x="-28" y="-16"/>
                                    </p:animMotion>
                                  </p:childTnLst>
                                </p:cTn>
                              </p:par>
                              <p:par>
                                <p:cTn id="387" presetID="0" presetClass="path" presetSubtype="0" accel="50000" decel="50000" fill="hold" grpId="2" nodeType="withEffect">
                                  <p:stCondLst>
                                    <p:cond delay="0"/>
                                  </p:stCondLst>
                                  <p:childTnLst>
                                    <p:animMotion origin="layout" path="M -0.10226 -0.06366 L -0.15729 -0.09514 " pathEditMode="relative" rAng="0" ptsTypes="AA">
                                      <p:cBhvr>
                                        <p:cTn id="388" dur="500" fill="hold"/>
                                        <p:tgtEl>
                                          <p:spTgt spid="76"/>
                                        </p:tgtEl>
                                        <p:attrNameLst>
                                          <p:attrName>ppt_x</p:attrName>
                                          <p:attrName>ppt_y</p:attrName>
                                        </p:attrNameLst>
                                      </p:cBhvr>
                                      <p:rCtr x="-28" y="-16"/>
                                    </p:animMotion>
                                  </p:childTnLst>
                                </p:cTn>
                              </p:par>
                              <p:par>
                                <p:cTn id="389" presetID="0" presetClass="path" presetSubtype="0" accel="50000" decel="50000" fill="hold" grpId="2" nodeType="withEffect">
                                  <p:stCondLst>
                                    <p:cond delay="0"/>
                                  </p:stCondLst>
                                  <p:childTnLst>
                                    <p:animMotion origin="layout" path="M -0.10226 -0.06366 L -0.15729 -0.09514 " pathEditMode="relative" rAng="0" ptsTypes="AA">
                                      <p:cBhvr>
                                        <p:cTn id="390" dur="500" fill="hold"/>
                                        <p:tgtEl>
                                          <p:spTgt spid="77"/>
                                        </p:tgtEl>
                                        <p:attrNameLst>
                                          <p:attrName>ppt_x</p:attrName>
                                          <p:attrName>ppt_y</p:attrName>
                                        </p:attrNameLst>
                                      </p:cBhvr>
                                      <p:rCtr x="-28" y="-16"/>
                                    </p:animMotion>
                                  </p:childTnLst>
                                </p:cTn>
                              </p:par>
                            </p:childTnLst>
                          </p:cTn>
                        </p:par>
                        <p:par>
                          <p:cTn id="391" fill="hold">
                            <p:stCondLst>
                              <p:cond delay="1500"/>
                            </p:stCondLst>
                            <p:childTnLst>
                              <p:par>
                                <p:cTn id="392" presetID="10" presetClass="entr" presetSubtype="0" fill="hold" nodeType="afterEffect">
                                  <p:stCondLst>
                                    <p:cond delay="0"/>
                                  </p:stCondLst>
                                  <p:childTnLst>
                                    <p:set>
                                      <p:cBhvr>
                                        <p:cTn id="393" dur="1" fill="hold">
                                          <p:stCondLst>
                                            <p:cond delay="0"/>
                                          </p:stCondLst>
                                        </p:cTn>
                                        <p:tgtEl>
                                          <p:spTgt spid="3"/>
                                        </p:tgtEl>
                                        <p:attrNameLst>
                                          <p:attrName>style.visibility</p:attrName>
                                        </p:attrNameLst>
                                      </p:cBhvr>
                                      <p:to>
                                        <p:strVal val="visible"/>
                                      </p:to>
                                    </p:set>
                                    <p:animEffect transition="in" filter="fade">
                                      <p:cBhvr>
                                        <p:cTn id="394" dur="500"/>
                                        <p:tgtEl>
                                          <p:spTgt spid="3"/>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0"/>
                                        </p:tgtEl>
                                        <p:attrNameLst>
                                          <p:attrName>style.visibility</p:attrName>
                                        </p:attrNameLst>
                                      </p:cBhvr>
                                      <p:to>
                                        <p:strVal val="visible"/>
                                      </p:to>
                                    </p:set>
                                    <p:animEffect transition="in" filter="fade">
                                      <p:cBhvr>
                                        <p:cTn id="397" dur="500"/>
                                        <p:tgtEl>
                                          <p:spTgt spid="120"/>
                                        </p:tgtEl>
                                      </p:cBhvr>
                                    </p:animEffect>
                                  </p:childTnLst>
                                </p:cTn>
                              </p:par>
                              <p:par>
                                <p:cTn id="398" presetID="10" presetClass="entr" presetSubtype="0" fill="hold" nodeType="withEffect">
                                  <p:stCondLst>
                                    <p:cond delay="0"/>
                                  </p:stCondLst>
                                  <p:childTnLst>
                                    <p:set>
                                      <p:cBhvr>
                                        <p:cTn id="399" dur="1" fill="hold">
                                          <p:stCondLst>
                                            <p:cond delay="0"/>
                                          </p:stCondLst>
                                        </p:cTn>
                                        <p:tgtEl>
                                          <p:spTgt spid="4"/>
                                        </p:tgtEl>
                                        <p:attrNameLst>
                                          <p:attrName>style.visibility</p:attrName>
                                        </p:attrNameLst>
                                      </p:cBhvr>
                                      <p:to>
                                        <p:strVal val="visible"/>
                                      </p:to>
                                    </p:set>
                                    <p:animEffect transition="in" filter="fade">
                                      <p:cBhvr>
                                        <p:cTn id="400" dur="500"/>
                                        <p:tgtEl>
                                          <p:spTgt spid="4"/>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5"/>
                                        </p:tgtEl>
                                        <p:attrNameLst>
                                          <p:attrName>style.visibility</p:attrName>
                                        </p:attrNameLst>
                                      </p:cBhvr>
                                      <p:to>
                                        <p:strVal val="visible"/>
                                      </p:to>
                                    </p:set>
                                    <p:animEffect transition="in" filter="fade">
                                      <p:cBhvr>
                                        <p:cTn id="403"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7" grpId="0"/>
      <p:bldP spid="17" grpId="1"/>
      <p:bldP spid="18" grpId="0"/>
      <p:bldP spid="18" grpId="1"/>
      <p:bldP spid="33" grpId="0"/>
      <p:bldP spid="37" grpId="0" animBg="1"/>
      <p:bldP spid="43" grpId="0" animBg="1"/>
      <p:bldP spid="44" grpId="0"/>
      <p:bldP spid="45" grpId="0" animBg="1"/>
      <p:bldP spid="46" grpId="0"/>
      <p:bldP spid="47" grpId="0" animBg="1"/>
      <p:bldP spid="48" grpId="0"/>
      <p:bldP spid="50" grpId="0"/>
      <p:bldP spid="50" grpId="1"/>
      <p:bldP spid="53" grpId="0"/>
      <p:bldP spid="53" grpId="1"/>
      <p:bldP spid="54" grpId="0"/>
      <p:bldP spid="54" grpId="1"/>
      <p:bldP spid="54" grpId="2"/>
      <p:bldP spid="58" grpId="0" animBg="1"/>
      <p:bldP spid="58" grpId="1" animBg="1"/>
      <p:bldP spid="59" grpId="0" animBg="1"/>
      <p:bldP spid="59" grpId="1" animBg="1"/>
      <p:bldP spid="59" grpId="2" animBg="1"/>
      <p:bldP spid="66" grpId="0" animBg="1"/>
      <p:bldP spid="66" grpId="1" animBg="1"/>
      <p:bldP spid="67" grpId="0"/>
      <p:bldP spid="67" grpId="1"/>
      <p:bldP spid="68" grpId="0" animBg="1"/>
      <p:bldP spid="68" grpId="1" animBg="1"/>
      <p:bldP spid="69" grpId="0"/>
      <p:bldP spid="69" grpId="1"/>
      <p:bldP spid="70" grpId="0" animBg="1"/>
      <p:bldP spid="70" grpId="1" animBg="1"/>
      <p:bldP spid="71" grpId="0"/>
      <p:bldP spid="71" grpId="1"/>
      <p:bldP spid="72" grpId="0" animBg="1"/>
      <p:bldP spid="72" grpId="1" animBg="1"/>
      <p:bldP spid="72" grpId="2" animBg="1"/>
      <p:bldP spid="73" grpId="0"/>
      <p:bldP spid="73" grpId="1"/>
      <p:bldP spid="73" grpId="2"/>
      <p:bldP spid="74" grpId="0" animBg="1"/>
      <p:bldP spid="74" grpId="1" animBg="1"/>
      <p:bldP spid="74" grpId="2" animBg="1"/>
      <p:bldP spid="75" grpId="0"/>
      <p:bldP spid="75" grpId="1"/>
      <p:bldP spid="75" grpId="2"/>
      <p:bldP spid="76" grpId="0" animBg="1"/>
      <p:bldP spid="76" grpId="1" animBg="1"/>
      <p:bldP spid="76" grpId="2" animBg="1"/>
      <p:bldP spid="77" grpId="0"/>
      <p:bldP spid="77" grpId="1"/>
      <p:bldP spid="77" grpId="2"/>
      <p:bldP spid="78" grpId="0" animBg="1"/>
      <p:bldP spid="78" grpId="1" animBg="1"/>
      <p:bldP spid="78" grpId="2" animBg="1"/>
      <p:bldP spid="79" grpId="0"/>
      <p:bldP spid="79" grpId="1"/>
      <p:bldP spid="79" grpId="2"/>
      <p:bldP spid="80" grpId="0" animBg="1"/>
      <p:bldP spid="80" grpId="1" animBg="1"/>
      <p:bldP spid="80" grpId="2" animBg="1"/>
      <p:bldP spid="81" grpId="0"/>
      <p:bldP spid="81" grpId="1"/>
      <p:bldP spid="81" grpId="2"/>
      <p:bldP spid="86" grpId="0"/>
      <p:bldP spid="86" grpId="1"/>
      <p:bldP spid="95" grpId="0" animBg="1"/>
      <p:bldP spid="96" grpId="0"/>
      <p:bldP spid="97" grpId="0" animBg="1"/>
      <p:bldP spid="98" grpId="0"/>
      <p:bldP spid="99" grpId="0" animBg="1"/>
      <p:bldP spid="100" grpId="0"/>
      <p:bldP spid="104" grpId="0" animBg="1"/>
      <p:bldP spid="105" grpId="0"/>
      <p:bldP spid="106" grpId="0" animBg="1"/>
      <p:bldP spid="107" grpId="0"/>
      <p:bldP spid="108" grpId="0" animBg="1"/>
      <p:bldP spid="109" grpId="0"/>
      <p:bldP spid="112" grpId="0" animBg="1"/>
      <p:bldP spid="113" grpId="0"/>
      <p:bldP spid="114" grpId="0" animBg="1"/>
      <p:bldP spid="115" grpId="0"/>
      <p:bldP spid="116" grpId="0" animBg="1"/>
      <p:bldP spid="117" grpId="0"/>
      <p:bldP spid="120" grpId="0"/>
      <p:bldP spid="1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TW" smtClean="0"/>
              <a:t>Outline</a:t>
            </a:r>
          </a:p>
        </p:txBody>
      </p:sp>
      <p:grpSp>
        <p:nvGrpSpPr>
          <p:cNvPr id="2" name="群組 11"/>
          <p:cNvGrpSpPr>
            <a:grpSpLocks/>
          </p:cNvGrpSpPr>
          <p:nvPr/>
        </p:nvGrpSpPr>
        <p:grpSpPr bwMode="auto">
          <a:xfrm>
            <a:off x="1857375" y="1071563"/>
            <a:ext cx="4897438" cy="5008562"/>
            <a:chOff x="1857375" y="1071563"/>
            <a:chExt cx="4897438" cy="5008562"/>
          </a:xfrm>
        </p:grpSpPr>
        <p:sp>
          <p:nvSpPr>
            <p:cNvPr id="1523716" name="Rectangle 4"/>
            <p:cNvSpPr>
              <a:spLocks noChangeArrowheads="1"/>
            </p:cNvSpPr>
            <p:nvPr/>
          </p:nvSpPr>
          <p:spPr bwMode="auto">
            <a:xfrm>
              <a:off x="1858963" y="1071563"/>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a:t>Introduction</a:t>
              </a:r>
            </a:p>
          </p:txBody>
        </p:sp>
        <p:sp>
          <p:nvSpPr>
            <p:cNvPr id="1523717" name="Rectangle 5"/>
            <p:cNvSpPr>
              <a:spLocks noChangeArrowheads="1"/>
            </p:cNvSpPr>
            <p:nvPr/>
          </p:nvSpPr>
          <p:spPr bwMode="auto">
            <a:xfrm>
              <a:off x="1857375" y="2173288"/>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a:t>Problem Formulation</a:t>
              </a:r>
            </a:p>
          </p:txBody>
        </p:sp>
        <p:sp>
          <p:nvSpPr>
            <p:cNvPr id="1523718" name="Rectangle 6"/>
            <p:cNvSpPr>
              <a:spLocks noChangeArrowheads="1"/>
            </p:cNvSpPr>
            <p:nvPr/>
          </p:nvSpPr>
          <p:spPr bwMode="auto">
            <a:xfrm>
              <a:off x="1858963" y="3244850"/>
              <a:ext cx="4895850" cy="684213"/>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a:t>Algorithms</a:t>
              </a:r>
            </a:p>
          </p:txBody>
        </p:sp>
        <p:sp>
          <p:nvSpPr>
            <p:cNvPr id="1523719" name="Rectangle 7"/>
            <p:cNvSpPr>
              <a:spLocks noChangeArrowheads="1"/>
            </p:cNvSpPr>
            <p:nvPr/>
          </p:nvSpPr>
          <p:spPr bwMode="auto">
            <a:xfrm>
              <a:off x="1857375" y="4316413"/>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a:t>Experimental Results</a:t>
              </a:r>
            </a:p>
          </p:txBody>
        </p:sp>
        <p:sp>
          <p:nvSpPr>
            <p:cNvPr id="1523720" name="Rectangle 8"/>
            <p:cNvSpPr>
              <a:spLocks noChangeArrowheads="1"/>
            </p:cNvSpPr>
            <p:nvPr/>
          </p:nvSpPr>
          <p:spPr bwMode="auto">
            <a:xfrm>
              <a:off x="1857375" y="5395913"/>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a:t>Conclusion</a:t>
              </a:r>
            </a:p>
          </p:txBody>
        </p:sp>
        <p:sp>
          <p:nvSpPr>
            <p:cNvPr id="27662" name="向下箭號 383"/>
            <p:cNvSpPr>
              <a:spLocks noChangeArrowheads="1"/>
            </p:cNvSpPr>
            <p:nvPr/>
          </p:nvSpPr>
          <p:spPr bwMode="auto">
            <a:xfrm>
              <a:off x="4071938" y="1857375"/>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
          <p:nvSpPr>
            <p:cNvPr id="27663" name="向下箭號 384"/>
            <p:cNvSpPr>
              <a:spLocks noChangeArrowheads="1"/>
            </p:cNvSpPr>
            <p:nvPr/>
          </p:nvSpPr>
          <p:spPr bwMode="auto">
            <a:xfrm>
              <a:off x="4071938" y="2928938"/>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
          <p:nvSpPr>
            <p:cNvPr id="27664" name="向下箭號 385"/>
            <p:cNvSpPr>
              <a:spLocks noChangeArrowheads="1"/>
            </p:cNvSpPr>
            <p:nvPr/>
          </p:nvSpPr>
          <p:spPr bwMode="auto">
            <a:xfrm>
              <a:off x="4071938" y="4000500"/>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
          <p:nvSpPr>
            <p:cNvPr id="27665" name="向下箭號 386"/>
            <p:cNvSpPr>
              <a:spLocks noChangeArrowheads="1"/>
            </p:cNvSpPr>
            <p:nvPr/>
          </p:nvSpPr>
          <p:spPr bwMode="auto">
            <a:xfrm>
              <a:off x="4071938" y="5072063"/>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grpSp>
      <p:grpSp>
        <p:nvGrpSpPr>
          <p:cNvPr id="3" name="群組 16"/>
          <p:cNvGrpSpPr>
            <a:grpSpLocks/>
          </p:cNvGrpSpPr>
          <p:nvPr/>
        </p:nvGrpSpPr>
        <p:grpSpPr bwMode="auto">
          <a:xfrm>
            <a:off x="5429250" y="2178050"/>
            <a:ext cx="3429000" cy="2822575"/>
            <a:chOff x="5429256" y="2177406"/>
            <a:chExt cx="3429024" cy="2823230"/>
          </a:xfrm>
        </p:grpSpPr>
        <p:sp>
          <p:nvSpPr>
            <p:cNvPr id="13" name="矩形 12"/>
            <p:cNvSpPr/>
            <p:nvPr/>
          </p:nvSpPr>
          <p:spPr bwMode="auto">
            <a:xfrm>
              <a:off x="5905509" y="2177406"/>
              <a:ext cx="2952771" cy="714541"/>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wrap="none" anchor="ctr"/>
            <a:lstStyle/>
            <a:p>
              <a:pPr algn="ctr">
                <a:defRPr/>
              </a:pPr>
              <a:r>
                <a:rPr lang="en-US" altLang="zh-TW" sz="1800" dirty="0" smtClean="0">
                  <a:solidFill>
                    <a:schemeClr val="tx1"/>
                  </a:solidFill>
                  <a:latin typeface="Tahoma" pitchFamily="34" charset="0"/>
                </a:rPr>
                <a:t>Preprocessing Stage</a:t>
              </a:r>
              <a:endParaRPr lang="zh-TW" altLang="en-US" sz="1800" dirty="0">
                <a:solidFill>
                  <a:schemeClr val="tx1"/>
                </a:solidFill>
                <a:latin typeface="Tahoma" pitchFamily="34" charset="0"/>
              </a:endParaRPr>
            </a:p>
          </p:txBody>
        </p:sp>
        <p:sp>
          <p:nvSpPr>
            <p:cNvPr id="14" name="矩形 13"/>
            <p:cNvSpPr/>
            <p:nvPr/>
          </p:nvSpPr>
          <p:spPr bwMode="auto">
            <a:xfrm>
              <a:off x="5905509" y="3214285"/>
              <a:ext cx="2952771" cy="714541"/>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wrap="none" anchor="ctr"/>
            <a:lstStyle/>
            <a:p>
              <a:pPr algn="ctr">
                <a:defRPr/>
              </a:pPr>
              <a:r>
                <a:rPr lang="en-US" altLang="zh-TW" sz="1800" dirty="0" smtClean="0">
                  <a:solidFill>
                    <a:schemeClr val="tx1"/>
                  </a:solidFill>
                  <a:latin typeface="Tahoma" pitchFamily="34" charset="0"/>
                </a:rPr>
                <a:t>Intra-Contamination Aware </a:t>
              </a:r>
            </a:p>
            <a:p>
              <a:pPr algn="ctr">
                <a:defRPr/>
              </a:pPr>
              <a:r>
                <a:rPr lang="en-US" altLang="zh-TW" sz="1800" dirty="0" smtClean="0">
                  <a:solidFill>
                    <a:schemeClr val="tx1"/>
                  </a:solidFill>
                  <a:latin typeface="Tahoma" pitchFamily="34" charset="0"/>
                </a:rPr>
                <a:t>Routing Stage</a:t>
              </a:r>
              <a:endParaRPr lang="zh-TW" altLang="en-US" sz="1800" dirty="0">
                <a:solidFill>
                  <a:schemeClr val="tx1"/>
                </a:solidFill>
                <a:latin typeface="Tahoma" pitchFamily="34" charset="0"/>
              </a:endParaRPr>
            </a:p>
          </p:txBody>
        </p:sp>
        <p:sp>
          <p:nvSpPr>
            <p:cNvPr id="15" name="矩形 14"/>
            <p:cNvSpPr/>
            <p:nvPr/>
          </p:nvSpPr>
          <p:spPr bwMode="auto">
            <a:xfrm>
              <a:off x="5905509" y="4286095"/>
              <a:ext cx="2952771" cy="714541"/>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wrap="none" anchor="ctr"/>
            <a:lstStyle/>
            <a:p>
              <a:pPr algn="ctr">
                <a:defRPr/>
              </a:pPr>
              <a:r>
                <a:rPr lang="en-US" altLang="zh-TW" sz="1800" dirty="0" smtClean="0">
                  <a:solidFill>
                    <a:schemeClr val="tx1"/>
                  </a:solidFill>
                  <a:latin typeface="Tahoma" pitchFamily="34" charset="0"/>
                </a:rPr>
                <a:t>Inter-Contamination Aware</a:t>
              </a:r>
            </a:p>
            <a:p>
              <a:pPr algn="ctr">
                <a:defRPr/>
              </a:pPr>
              <a:r>
                <a:rPr lang="en-US" altLang="zh-TW" sz="1800" dirty="0" smtClean="0">
                  <a:solidFill>
                    <a:schemeClr val="tx1"/>
                  </a:solidFill>
                  <a:latin typeface="Tahoma" pitchFamily="34" charset="0"/>
                </a:rPr>
                <a:t>Routing Stage</a:t>
              </a:r>
              <a:endParaRPr lang="zh-TW" altLang="en-US" sz="1800" dirty="0">
                <a:solidFill>
                  <a:schemeClr val="tx1"/>
                </a:solidFill>
                <a:latin typeface="Tahoma" pitchFamily="34" charset="0"/>
              </a:endParaRPr>
            </a:p>
          </p:txBody>
        </p:sp>
        <p:sp>
          <p:nvSpPr>
            <p:cNvPr id="27656" name="左大括弧 15"/>
            <p:cNvSpPr>
              <a:spLocks/>
            </p:cNvSpPr>
            <p:nvPr/>
          </p:nvSpPr>
          <p:spPr bwMode="auto">
            <a:xfrm>
              <a:off x="5429256" y="2571744"/>
              <a:ext cx="428628" cy="2071702"/>
            </a:xfrm>
            <a:prstGeom prst="leftBrace">
              <a:avLst>
                <a:gd name="adj1" fmla="val 8324"/>
                <a:gd name="adj2" fmla="val 50000"/>
              </a:avLst>
            </a:prstGeom>
            <a:noFill/>
            <a:ln w="38100" algn="ctr">
              <a:solidFill>
                <a:srgbClr val="FF0000"/>
              </a:solidFill>
              <a:miter lim="800000"/>
              <a:headEnd/>
              <a:tailEnd/>
            </a:ln>
          </p:spPr>
          <p:txBody>
            <a:bodyPr wrap="none"/>
            <a:lstStyle/>
            <a:p>
              <a:endParaRPr lang="zh-TW"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afterEffect">
                                  <p:stCondLst>
                                    <p:cond delay="0"/>
                                  </p:stCondLst>
                                  <p:childTnLst>
                                    <p:animMotion origin="layout" path="M -3.33333E-6 3.7037E-6 L -0.1677 3.7037E-6 " pathEditMode="relative" rAng="0" ptsTypes="AA">
                                      <p:cBhvr>
                                        <p:cTn id="6" dur="1000" fill="hold"/>
                                        <p:tgtEl>
                                          <p:spTgt spid="2"/>
                                        </p:tgtEl>
                                        <p:attrNameLst>
                                          <p:attrName>ppt_x</p:attrName>
                                          <p:attrName>ppt_y</p:attrName>
                                        </p:attrNameLst>
                                      </p:cBhvr>
                                      <p:rCtr x="-84" y="0"/>
                                    </p:animMotion>
                                  </p:childTnLst>
                                </p:cTn>
                              </p:par>
                            </p:childTnLst>
                          </p:cTn>
                        </p:par>
                        <p:par>
                          <p:cTn id="7" fill="hold">
                            <p:stCondLst>
                              <p:cond delay="1000"/>
                            </p:stCondLst>
                            <p:childTnLst>
                              <p:par>
                                <p:cTn id="8" presetID="10"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Preprocessing Stage</a:t>
            </a:r>
            <a:endParaRPr lang="zh-TW" altLang="en-US" dirty="0"/>
          </a:p>
        </p:txBody>
      </p:sp>
      <p:sp>
        <p:nvSpPr>
          <p:cNvPr id="3" name="內容版面配置區 2"/>
          <p:cNvSpPr>
            <a:spLocks noGrp="1"/>
          </p:cNvSpPr>
          <p:nvPr>
            <p:ph idx="1"/>
          </p:nvPr>
        </p:nvSpPr>
        <p:spPr>
          <a:xfrm>
            <a:off x="533400" y="1143000"/>
            <a:ext cx="8253442" cy="4953000"/>
          </a:xfrm>
        </p:spPr>
        <p:txBody>
          <a:bodyPr/>
          <a:lstStyle/>
          <a:p>
            <a:pPr algn="just"/>
            <a:r>
              <a:rPr lang="en-US" altLang="zh-TW" dirty="0" smtClean="0"/>
              <a:t>Preferred routing tracks construction</a:t>
            </a:r>
          </a:p>
          <a:p>
            <a:pPr lvl="1" algn="just"/>
            <a:r>
              <a:rPr lang="en-US" altLang="zh-TW" dirty="0" smtClean="0"/>
              <a:t>Reduce the design complexity for droplet routing</a:t>
            </a:r>
          </a:p>
          <a:p>
            <a:pPr lvl="1" algn="just"/>
            <a:r>
              <a:rPr lang="en-US" altLang="zh-TW" dirty="0" smtClean="0"/>
              <a:t>Minimize the used cells</a:t>
            </a:r>
            <a:r>
              <a:rPr lang="en-US" altLang="zh-TW" dirty="0" smtClean="0">
                <a:solidFill>
                  <a:srgbClr val="FF0000"/>
                </a:solidFill>
              </a:rPr>
              <a:t> </a:t>
            </a:r>
            <a:r>
              <a:rPr lang="en-US" altLang="zh-TW" dirty="0" smtClean="0"/>
              <a:t>for better fault-tolerance</a:t>
            </a:r>
          </a:p>
          <a:p>
            <a:pPr lvl="1" algn="just"/>
            <a:r>
              <a:rPr lang="en-US" altLang="zh-TW" dirty="0" smtClean="0"/>
              <a:t>Increase the routability by concession control</a:t>
            </a:r>
          </a:p>
          <a:p>
            <a:pPr algn="just"/>
            <a:endParaRPr lang="en-US" altLang="zh-TW" dirty="0" smtClean="0"/>
          </a:p>
          <a:p>
            <a:pPr algn="just"/>
            <a:r>
              <a:rPr lang="en-US" altLang="zh-TW" dirty="0" smtClean="0"/>
              <a:t>Routing priority calculation</a:t>
            </a:r>
          </a:p>
          <a:p>
            <a:pPr lvl="1" algn="just"/>
            <a:r>
              <a:rPr lang="en-US" altLang="zh-TW" dirty="0" smtClean="0"/>
              <a:t>Routing-resource-based equation that considers the </a:t>
            </a:r>
            <a:r>
              <a:rPr lang="en-US" altLang="zh-TW" dirty="0" smtClean="0">
                <a:solidFill>
                  <a:srgbClr val="FF0000"/>
                </a:solidFill>
              </a:rPr>
              <a:t>interference between droplets inside the routing region </a:t>
            </a:r>
            <a:r>
              <a:rPr lang="en-US" altLang="zh-TW" dirty="0" smtClean="0"/>
              <a:t> </a:t>
            </a:r>
            <a:r>
              <a:rPr lang="en-US" altLang="zh-TW" dirty="0" smtClean="0">
                <a:solidFill>
                  <a:srgbClr val="00B050"/>
                </a:solidFill>
              </a:rPr>
              <a:t>globally</a:t>
            </a:r>
          </a:p>
          <a:p>
            <a:pPr lvl="1" algn="just"/>
            <a:r>
              <a:rPr lang="en-US" altLang="zh-TW" dirty="0" smtClean="0"/>
              <a:t>Increase the routability for droplet routing</a:t>
            </a:r>
          </a:p>
          <a:p>
            <a:pPr lvl="1" algn="just"/>
            <a:endParaRPr lang="zh-TW"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標題 1"/>
          <p:cNvSpPr>
            <a:spLocks noGrp="1"/>
          </p:cNvSpPr>
          <p:nvPr>
            <p:ph type="title"/>
          </p:nvPr>
        </p:nvSpPr>
        <p:spPr/>
        <p:txBody>
          <a:bodyPr/>
          <a:lstStyle/>
          <a:p>
            <a:r>
              <a:rPr lang="en-US" altLang="zh-TW" dirty="0" smtClean="0"/>
              <a:t>Preprocessing Stage</a:t>
            </a:r>
            <a:endParaRPr lang="zh-TW" altLang="en-US" dirty="0" smtClean="0"/>
          </a:p>
        </p:txBody>
      </p:sp>
      <p:grpSp>
        <p:nvGrpSpPr>
          <p:cNvPr id="2" name="群組 273"/>
          <p:cNvGrpSpPr>
            <a:grpSpLocks/>
          </p:cNvGrpSpPr>
          <p:nvPr/>
        </p:nvGrpSpPr>
        <p:grpSpPr bwMode="auto">
          <a:xfrm>
            <a:off x="275592" y="2082819"/>
            <a:ext cx="5167312" cy="4060825"/>
            <a:chOff x="428596" y="1071546"/>
            <a:chExt cx="2857520" cy="2200289"/>
          </a:xfrm>
        </p:grpSpPr>
        <p:sp>
          <p:nvSpPr>
            <p:cNvPr id="6" name="流程圖: 資料 5"/>
            <p:cNvSpPr/>
            <p:nvPr/>
          </p:nvSpPr>
          <p:spPr>
            <a:xfrm>
              <a:off x="428596" y="1071546"/>
              <a:ext cx="2857520" cy="2072125"/>
            </a:xfrm>
            <a:prstGeom prst="flowChartInputOutput">
              <a:avLst/>
            </a:prstGeom>
            <a:solidFill>
              <a:srgbClr val="CCFFFF"/>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7" name="手繪多邊形 6"/>
            <p:cNvSpPr/>
            <p:nvPr/>
          </p:nvSpPr>
          <p:spPr>
            <a:xfrm>
              <a:off x="428596" y="1071546"/>
              <a:ext cx="2857520" cy="2200289"/>
            </a:xfrm>
            <a:custGeom>
              <a:avLst/>
              <a:gdLst>
                <a:gd name="connsiteX0" fmla="*/ 2857500 w 2857500"/>
                <a:gd name="connsiteY0" fmla="*/ 0 h 2200275"/>
                <a:gd name="connsiteX1" fmla="*/ 2857500 w 2857500"/>
                <a:gd name="connsiteY1" fmla="*/ 128587 h 2200275"/>
                <a:gd name="connsiteX2" fmla="*/ 2281237 w 2857500"/>
                <a:gd name="connsiteY2" fmla="*/ 2200275 h 2200275"/>
                <a:gd name="connsiteX3" fmla="*/ 0 w 2857500"/>
                <a:gd name="connsiteY3" fmla="*/ 2200275 h 2200275"/>
                <a:gd name="connsiteX4" fmla="*/ 0 w 2857500"/>
                <a:gd name="connsiteY4" fmla="*/ 2062162 h 2200275"/>
                <a:gd name="connsiteX5" fmla="*/ 2281237 w 2857500"/>
                <a:gd name="connsiteY5" fmla="*/ 2062162 h 2200275"/>
                <a:gd name="connsiteX6" fmla="*/ 2857500 w 2857500"/>
                <a:gd name="connsiteY6" fmla="*/ 0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00" h="2200275">
                  <a:moveTo>
                    <a:pt x="2857500" y="0"/>
                  </a:moveTo>
                  <a:lnTo>
                    <a:pt x="2857500" y="128587"/>
                  </a:lnTo>
                  <a:lnTo>
                    <a:pt x="2281237" y="2200275"/>
                  </a:lnTo>
                  <a:lnTo>
                    <a:pt x="0" y="2200275"/>
                  </a:lnTo>
                  <a:lnTo>
                    <a:pt x="0" y="2062162"/>
                  </a:lnTo>
                  <a:lnTo>
                    <a:pt x="2281237" y="2062162"/>
                  </a:lnTo>
                  <a:lnTo>
                    <a:pt x="2857500" y="0"/>
                  </a:lnTo>
                  <a:close/>
                </a:path>
              </a:pathLst>
            </a:cu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cxnSp>
          <p:nvCxnSpPr>
            <p:cNvPr id="8" name="直線接點 7"/>
            <p:cNvCxnSpPr/>
            <p:nvPr/>
          </p:nvCxnSpPr>
          <p:spPr>
            <a:xfrm rot="5400000">
              <a:off x="2639268" y="3200003"/>
              <a:ext cx="142787" cy="878"/>
            </a:xfrm>
            <a:prstGeom prst="line">
              <a:avLst/>
            </a:prstGeom>
            <a:solidFill>
              <a:srgbClr val="CCFFFF"/>
            </a:solid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流程圖: 資料 8"/>
          <p:cNvSpPr/>
          <p:nvPr/>
        </p:nvSpPr>
        <p:spPr>
          <a:xfrm>
            <a:off x="691517" y="2426387"/>
            <a:ext cx="4346575" cy="3094038"/>
          </a:xfrm>
          <a:prstGeom prst="flowChartInputOutput">
            <a:avLst/>
          </a:prstGeom>
          <a:solidFill>
            <a:srgbClr val="CCFFFF"/>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10" name="流程圖: 資料 9"/>
          <p:cNvSpPr/>
          <p:nvPr/>
        </p:nvSpPr>
        <p:spPr>
          <a:xfrm>
            <a:off x="1496379" y="2839137"/>
            <a:ext cx="396875"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11" name="流程圖: 資料 10"/>
          <p:cNvSpPr/>
          <p:nvPr/>
        </p:nvSpPr>
        <p:spPr>
          <a:xfrm>
            <a:off x="1764667" y="3162987"/>
            <a:ext cx="396875"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12" name="流程圖: 資料 11"/>
          <p:cNvSpPr/>
          <p:nvPr/>
        </p:nvSpPr>
        <p:spPr>
          <a:xfrm>
            <a:off x="1593217" y="2515287"/>
            <a:ext cx="396875" cy="288925"/>
          </a:xfrm>
          <a:prstGeom prst="flowChartInputOutput">
            <a:avLst/>
          </a:prstGeom>
          <a:solidFill>
            <a:srgbClr val="FF66CC">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13" name="流程圖: 資料 12"/>
          <p:cNvSpPr/>
          <p:nvPr/>
        </p:nvSpPr>
        <p:spPr>
          <a:xfrm>
            <a:off x="1859917" y="2839137"/>
            <a:ext cx="396875"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14" name="流程圖: 資料 13"/>
          <p:cNvSpPr/>
          <p:nvPr/>
        </p:nvSpPr>
        <p:spPr>
          <a:xfrm>
            <a:off x="1947229" y="2515287"/>
            <a:ext cx="396875" cy="288925"/>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15" name="流程圖: 資料 14"/>
          <p:cNvSpPr/>
          <p:nvPr/>
        </p:nvSpPr>
        <p:spPr>
          <a:xfrm>
            <a:off x="1134429" y="4136125"/>
            <a:ext cx="395288" cy="287337"/>
          </a:xfrm>
          <a:prstGeom prst="flowChartInputOutput">
            <a:avLst/>
          </a:prstGeom>
          <a:solidFill>
            <a:schemeClr val="tx1">
              <a:alpha val="65000"/>
            </a:scheme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16" name="流程圖: 資料 15"/>
          <p:cNvSpPr/>
          <p:nvPr/>
        </p:nvSpPr>
        <p:spPr>
          <a:xfrm>
            <a:off x="1223329" y="3813862"/>
            <a:ext cx="396875" cy="287338"/>
          </a:xfrm>
          <a:prstGeom prst="flowChartInputOutput">
            <a:avLst/>
          </a:prstGeom>
          <a:solidFill>
            <a:schemeClr val="tx1">
              <a:alpha val="65000"/>
            </a:scheme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17" name="流程圖: 資料 16"/>
          <p:cNvSpPr/>
          <p:nvPr/>
        </p:nvSpPr>
        <p:spPr>
          <a:xfrm>
            <a:off x="1483679" y="4136125"/>
            <a:ext cx="396875" cy="287337"/>
          </a:xfrm>
          <a:prstGeom prst="flowChartInputOutput">
            <a:avLst/>
          </a:prstGeom>
          <a:solidFill>
            <a:schemeClr val="tx1">
              <a:alpha val="65000"/>
            </a:scheme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18" name="流程圖: 資料 17"/>
          <p:cNvSpPr/>
          <p:nvPr/>
        </p:nvSpPr>
        <p:spPr>
          <a:xfrm>
            <a:off x="1313817" y="3483662"/>
            <a:ext cx="396875" cy="288925"/>
          </a:xfrm>
          <a:prstGeom prst="flowChartInputOutput">
            <a:avLst/>
          </a:prstGeom>
          <a:solidFill>
            <a:schemeClr val="tx1">
              <a:alpha val="65000"/>
            </a:scheme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19" name="流程圖: 資料 18"/>
          <p:cNvSpPr/>
          <p:nvPr/>
        </p:nvSpPr>
        <p:spPr>
          <a:xfrm>
            <a:off x="1582104" y="3813862"/>
            <a:ext cx="396875" cy="287338"/>
          </a:xfrm>
          <a:prstGeom prst="flowChartInputOutput">
            <a:avLst/>
          </a:prstGeom>
          <a:solidFill>
            <a:schemeClr val="tx1">
              <a:alpha val="65000"/>
            </a:scheme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20" name="流程圖: 資料 19"/>
          <p:cNvSpPr/>
          <p:nvPr/>
        </p:nvSpPr>
        <p:spPr>
          <a:xfrm>
            <a:off x="1410654" y="3162987"/>
            <a:ext cx="396875"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21" name="流程圖: 資料 20"/>
          <p:cNvSpPr/>
          <p:nvPr/>
        </p:nvSpPr>
        <p:spPr>
          <a:xfrm>
            <a:off x="1674193" y="3483662"/>
            <a:ext cx="396875" cy="288925"/>
          </a:xfrm>
          <a:prstGeom prst="flowChartInputOutput">
            <a:avLst/>
          </a:prstGeom>
          <a:solidFill>
            <a:schemeClr val="tx1">
              <a:alpha val="65000"/>
            </a:scheme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22" name="流程圖: 資料 21"/>
          <p:cNvSpPr/>
          <p:nvPr/>
        </p:nvSpPr>
        <p:spPr>
          <a:xfrm>
            <a:off x="858204" y="5104500"/>
            <a:ext cx="396875"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23" name="流程圖: 資料 22"/>
          <p:cNvSpPr/>
          <p:nvPr/>
        </p:nvSpPr>
        <p:spPr>
          <a:xfrm>
            <a:off x="947104" y="4780650"/>
            <a:ext cx="396875" cy="287337"/>
          </a:xfrm>
          <a:prstGeom prst="flowChartInputOutput">
            <a:avLst/>
          </a:prstGeom>
          <a:solidFill>
            <a:srgbClr val="009900">
              <a:alpha val="65000"/>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24" name="流程圖: 資料 23"/>
          <p:cNvSpPr/>
          <p:nvPr/>
        </p:nvSpPr>
        <p:spPr>
          <a:xfrm>
            <a:off x="1205867" y="5104500"/>
            <a:ext cx="396875"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25" name="流程圖: 資料 24"/>
          <p:cNvSpPr/>
          <p:nvPr/>
        </p:nvSpPr>
        <p:spPr>
          <a:xfrm>
            <a:off x="1040767" y="4458387"/>
            <a:ext cx="395287"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26" name="流程圖: 資料 25"/>
          <p:cNvSpPr/>
          <p:nvPr/>
        </p:nvSpPr>
        <p:spPr>
          <a:xfrm>
            <a:off x="1299529" y="4780650"/>
            <a:ext cx="395288"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27" name="流程圖: 資料 26"/>
          <p:cNvSpPr/>
          <p:nvPr/>
        </p:nvSpPr>
        <p:spPr>
          <a:xfrm>
            <a:off x="1397954" y="4458387"/>
            <a:ext cx="396875"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28" name="流程圖: 資料 27"/>
          <p:cNvSpPr/>
          <p:nvPr/>
        </p:nvSpPr>
        <p:spPr>
          <a:xfrm>
            <a:off x="2228217" y="2839137"/>
            <a:ext cx="395287"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29" name="流程圖: 資料 28"/>
          <p:cNvSpPr/>
          <p:nvPr/>
        </p:nvSpPr>
        <p:spPr>
          <a:xfrm>
            <a:off x="3601374" y="3167784"/>
            <a:ext cx="395287"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30" name="流程圖: 資料 29"/>
          <p:cNvSpPr/>
          <p:nvPr/>
        </p:nvSpPr>
        <p:spPr>
          <a:xfrm>
            <a:off x="2325054" y="2515287"/>
            <a:ext cx="395288" cy="288925"/>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31" name="流程圖: 資料 30"/>
          <p:cNvSpPr/>
          <p:nvPr/>
        </p:nvSpPr>
        <p:spPr>
          <a:xfrm>
            <a:off x="2591754" y="2839137"/>
            <a:ext cx="395288"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32" name="流程圖: 資料 31"/>
          <p:cNvSpPr/>
          <p:nvPr/>
        </p:nvSpPr>
        <p:spPr>
          <a:xfrm>
            <a:off x="2679067" y="2515287"/>
            <a:ext cx="395287" cy="288925"/>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33" name="流程圖: 資料 32"/>
          <p:cNvSpPr/>
          <p:nvPr/>
        </p:nvSpPr>
        <p:spPr>
          <a:xfrm>
            <a:off x="1856742" y="4136125"/>
            <a:ext cx="396875" cy="287337"/>
          </a:xfrm>
          <a:prstGeom prst="flowChartInputOutput">
            <a:avLst/>
          </a:prstGeom>
          <a:solidFill>
            <a:schemeClr val="tx1">
              <a:alpha val="65000"/>
            </a:scheme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34" name="流程圖: 資料 33"/>
          <p:cNvSpPr/>
          <p:nvPr/>
        </p:nvSpPr>
        <p:spPr>
          <a:xfrm>
            <a:off x="1947229" y="3813862"/>
            <a:ext cx="395288" cy="287338"/>
          </a:xfrm>
          <a:prstGeom prst="flowChartInputOutput">
            <a:avLst/>
          </a:prstGeom>
          <a:solidFill>
            <a:schemeClr val="tx1">
              <a:alpha val="65000"/>
            </a:scheme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35" name="流程圖: 資料 34"/>
          <p:cNvSpPr/>
          <p:nvPr/>
        </p:nvSpPr>
        <p:spPr>
          <a:xfrm>
            <a:off x="2220279" y="4136125"/>
            <a:ext cx="396875"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36" name="流程圖: 資料 35"/>
          <p:cNvSpPr/>
          <p:nvPr/>
        </p:nvSpPr>
        <p:spPr>
          <a:xfrm>
            <a:off x="2045654" y="3483662"/>
            <a:ext cx="395288" cy="288925"/>
          </a:xfrm>
          <a:prstGeom prst="flowChartInputOutput">
            <a:avLst/>
          </a:prstGeom>
          <a:solidFill>
            <a:schemeClr val="tx1">
              <a:alpha val="65000"/>
            </a:scheme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37" name="流程圖: 資料 36"/>
          <p:cNvSpPr/>
          <p:nvPr/>
        </p:nvSpPr>
        <p:spPr>
          <a:xfrm>
            <a:off x="2307592" y="3813862"/>
            <a:ext cx="395287"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38" name="流程圖: 資料 37"/>
          <p:cNvSpPr/>
          <p:nvPr/>
        </p:nvSpPr>
        <p:spPr>
          <a:xfrm>
            <a:off x="2137743" y="3162987"/>
            <a:ext cx="395287"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39" name="流程圖: 資料 38"/>
          <p:cNvSpPr/>
          <p:nvPr/>
        </p:nvSpPr>
        <p:spPr>
          <a:xfrm>
            <a:off x="2402842" y="3483662"/>
            <a:ext cx="396875" cy="288925"/>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40" name="流程圖: 資料 39"/>
          <p:cNvSpPr/>
          <p:nvPr/>
        </p:nvSpPr>
        <p:spPr>
          <a:xfrm>
            <a:off x="1578929" y="5104500"/>
            <a:ext cx="396875"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41" name="流程圖: 資料 40"/>
          <p:cNvSpPr/>
          <p:nvPr/>
        </p:nvSpPr>
        <p:spPr>
          <a:xfrm>
            <a:off x="1669417" y="4780650"/>
            <a:ext cx="396875"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42" name="流程圖: 資料 41"/>
          <p:cNvSpPr/>
          <p:nvPr/>
        </p:nvSpPr>
        <p:spPr>
          <a:xfrm>
            <a:off x="1937704" y="5104500"/>
            <a:ext cx="396875" cy="287337"/>
          </a:xfrm>
          <a:prstGeom prst="flowChartInputOutput">
            <a:avLst/>
          </a:prstGeom>
          <a:solidFill>
            <a:schemeClr val="tx1">
              <a:alpha val="65000"/>
            </a:scheme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43" name="流程圖: 資料 42"/>
          <p:cNvSpPr/>
          <p:nvPr/>
        </p:nvSpPr>
        <p:spPr>
          <a:xfrm>
            <a:off x="1763079" y="4464737"/>
            <a:ext cx="396875"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44" name="流程圖: 資料 43"/>
          <p:cNvSpPr/>
          <p:nvPr/>
        </p:nvSpPr>
        <p:spPr>
          <a:xfrm>
            <a:off x="2028192" y="4780650"/>
            <a:ext cx="396875" cy="287337"/>
          </a:xfrm>
          <a:prstGeom prst="flowChartInputOutput">
            <a:avLst/>
          </a:prstGeom>
          <a:solidFill>
            <a:schemeClr val="tx1">
              <a:alpha val="65000"/>
            </a:scheme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45" name="流程圖: 資料 44"/>
          <p:cNvSpPr/>
          <p:nvPr/>
        </p:nvSpPr>
        <p:spPr>
          <a:xfrm>
            <a:off x="2128204" y="4464737"/>
            <a:ext cx="395288"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46" name="流程圖: 資料 45"/>
          <p:cNvSpPr/>
          <p:nvPr/>
        </p:nvSpPr>
        <p:spPr>
          <a:xfrm>
            <a:off x="2958467" y="2839137"/>
            <a:ext cx="395287"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47" name="流程圖: 資料 46"/>
          <p:cNvSpPr/>
          <p:nvPr/>
        </p:nvSpPr>
        <p:spPr>
          <a:xfrm>
            <a:off x="3237867" y="3162987"/>
            <a:ext cx="396875"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48" name="流程圖: 資料 47"/>
          <p:cNvSpPr/>
          <p:nvPr/>
        </p:nvSpPr>
        <p:spPr>
          <a:xfrm>
            <a:off x="3055304" y="2515287"/>
            <a:ext cx="395288" cy="288925"/>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49" name="流程圖: 資料 48"/>
          <p:cNvSpPr/>
          <p:nvPr/>
        </p:nvSpPr>
        <p:spPr>
          <a:xfrm>
            <a:off x="3334704" y="2839137"/>
            <a:ext cx="395288"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50" name="流程圖: 資料 49"/>
          <p:cNvSpPr/>
          <p:nvPr/>
        </p:nvSpPr>
        <p:spPr>
          <a:xfrm>
            <a:off x="2307609" y="5101388"/>
            <a:ext cx="396875" cy="288925"/>
          </a:xfrm>
          <a:prstGeom prst="flowChartInputOutput">
            <a:avLst/>
          </a:prstGeom>
          <a:solidFill>
            <a:schemeClr val="tx1">
              <a:alpha val="65000"/>
            </a:scheme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51" name="流程圖: 資料 50"/>
          <p:cNvSpPr/>
          <p:nvPr/>
        </p:nvSpPr>
        <p:spPr>
          <a:xfrm>
            <a:off x="2586992" y="4136125"/>
            <a:ext cx="396875"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52" name="流程圖: 資料 51"/>
          <p:cNvSpPr/>
          <p:nvPr/>
        </p:nvSpPr>
        <p:spPr>
          <a:xfrm>
            <a:off x="2683829" y="3813862"/>
            <a:ext cx="395288"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53" name="流程圖: 資料 52"/>
          <p:cNvSpPr/>
          <p:nvPr/>
        </p:nvSpPr>
        <p:spPr>
          <a:xfrm>
            <a:off x="2955081" y="4136125"/>
            <a:ext cx="396875"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54" name="流程圖: 資料 53"/>
          <p:cNvSpPr/>
          <p:nvPr/>
        </p:nvSpPr>
        <p:spPr>
          <a:xfrm>
            <a:off x="2774317" y="3483662"/>
            <a:ext cx="396875" cy="288925"/>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55" name="流程圖: 資料 54"/>
          <p:cNvSpPr/>
          <p:nvPr/>
        </p:nvSpPr>
        <p:spPr>
          <a:xfrm>
            <a:off x="2864804" y="3162987"/>
            <a:ext cx="396875" cy="287338"/>
          </a:xfrm>
          <a:prstGeom prst="flowChartInputOutput">
            <a:avLst/>
          </a:prstGeom>
          <a:solidFill>
            <a:srgbClr val="009900">
              <a:alpha val="65000"/>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56" name="流程圖: 資料 55"/>
          <p:cNvSpPr/>
          <p:nvPr/>
        </p:nvSpPr>
        <p:spPr>
          <a:xfrm>
            <a:off x="3424804" y="2520815"/>
            <a:ext cx="396875"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57" name="流程圖: 資料 56"/>
          <p:cNvSpPr/>
          <p:nvPr/>
        </p:nvSpPr>
        <p:spPr>
          <a:xfrm>
            <a:off x="2399667" y="4780650"/>
            <a:ext cx="396875" cy="287337"/>
          </a:xfrm>
          <a:prstGeom prst="flowChartInputOutput">
            <a:avLst/>
          </a:prstGeom>
          <a:solidFill>
            <a:schemeClr val="tx1">
              <a:alpha val="65000"/>
            </a:scheme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58" name="流程圖: 資料 57"/>
          <p:cNvSpPr/>
          <p:nvPr/>
        </p:nvSpPr>
        <p:spPr>
          <a:xfrm>
            <a:off x="3863394" y="4787005"/>
            <a:ext cx="396875"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59" name="流程圖: 資料 58"/>
          <p:cNvSpPr/>
          <p:nvPr/>
        </p:nvSpPr>
        <p:spPr>
          <a:xfrm>
            <a:off x="2767068" y="4780650"/>
            <a:ext cx="396875"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60" name="流程圖: 資料 59"/>
          <p:cNvSpPr/>
          <p:nvPr/>
        </p:nvSpPr>
        <p:spPr>
          <a:xfrm>
            <a:off x="2860730" y="4458387"/>
            <a:ext cx="395288"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61" name="流程圖: 資料 60"/>
          <p:cNvSpPr/>
          <p:nvPr/>
        </p:nvSpPr>
        <p:spPr>
          <a:xfrm>
            <a:off x="3693479" y="2839137"/>
            <a:ext cx="396875"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62" name="流程圖: 資料 61"/>
          <p:cNvSpPr/>
          <p:nvPr/>
        </p:nvSpPr>
        <p:spPr>
          <a:xfrm>
            <a:off x="3969704" y="3162987"/>
            <a:ext cx="396875"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63" name="流程圖: 資料 62"/>
          <p:cNvSpPr/>
          <p:nvPr/>
        </p:nvSpPr>
        <p:spPr>
          <a:xfrm>
            <a:off x="3785554" y="2515287"/>
            <a:ext cx="396875" cy="288925"/>
          </a:xfrm>
          <a:prstGeom prst="flowChartInputOutput">
            <a:avLst/>
          </a:prstGeom>
          <a:solidFill>
            <a:srgbClr val="009900">
              <a:alpha val="65000"/>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64" name="流程圖: 資料 63"/>
          <p:cNvSpPr/>
          <p:nvPr/>
        </p:nvSpPr>
        <p:spPr>
          <a:xfrm>
            <a:off x="4060192" y="2839137"/>
            <a:ext cx="396875"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65" name="流程圖: 資料 64"/>
          <p:cNvSpPr/>
          <p:nvPr/>
        </p:nvSpPr>
        <p:spPr>
          <a:xfrm>
            <a:off x="4152267" y="2515287"/>
            <a:ext cx="396875" cy="288925"/>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66" name="流程圖: 資料 65"/>
          <p:cNvSpPr/>
          <p:nvPr/>
        </p:nvSpPr>
        <p:spPr>
          <a:xfrm>
            <a:off x="3325179" y="4136125"/>
            <a:ext cx="395288"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67" name="流程圖: 資料 66"/>
          <p:cNvSpPr/>
          <p:nvPr/>
        </p:nvSpPr>
        <p:spPr>
          <a:xfrm>
            <a:off x="3415667" y="3813862"/>
            <a:ext cx="395287" cy="287338"/>
          </a:xfrm>
          <a:prstGeom prst="flowChartInputOutput">
            <a:avLst/>
          </a:prstGeom>
          <a:solidFill>
            <a:schemeClr val="tx1">
              <a:alpha val="65000"/>
            </a:scheme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68" name="流程圖: 資料 67"/>
          <p:cNvSpPr/>
          <p:nvPr/>
        </p:nvSpPr>
        <p:spPr>
          <a:xfrm>
            <a:off x="3690304" y="4136125"/>
            <a:ext cx="396875"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69" name="流程圖: 資料 68"/>
          <p:cNvSpPr/>
          <p:nvPr/>
        </p:nvSpPr>
        <p:spPr>
          <a:xfrm>
            <a:off x="3507742" y="3483662"/>
            <a:ext cx="396875" cy="288925"/>
          </a:xfrm>
          <a:prstGeom prst="flowChartInputOutput">
            <a:avLst/>
          </a:prstGeom>
          <a:solidFill>
            <a:schemeClr val="tx1">
              <a:alpha val="65000"/>
            </a:scheme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70" name="流程圖: 資料 69"/>
          <p:cNvSpPr/>
          <p:nvPr/>
        </p:nvSpPr>
        <p:spPr>
          <a:xfrm>
            <a:off x="3782379" y="3813862"/>
            <a:ext cx="396875" cy="287338"/>
          </a:xfrm>
          <a:prstGeom prst="flowChartInputOutput">
            <a:avLst/>
          </a:prstGeom>
          <a:solidFill>
            <a:schemeClr val="tx1">
              <a:alpha val="65000"/>
            </a:scheme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71" name="流程圖: 資料 70"/>
          <p:cNvSpPr/>
          <p:nvPr/>
        </p:nvSpPr>
        <p:spPr>
          <a:xfrm>
            <a:off x="3877629" y="3483662"/>
            <a:ext cx="395288" cy="288925"/>
          </a:xfrm>
          <a:prstGeom prst="flowChartInputOutput">
            <a:avLst/>
          </a:prstGeom>
          <a:solidFill>
            <a:schemeClr val="tx1">
              <a:alpha val="65000"/>
            </a:scheme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72" name="流程圖: 資料 71"/>
          <p:cNvSpPr/>
          <p:nvPr/>
        </p:nvSpPr>
        <p:spPr>
          <a:xfrm>
            <a:off x="3045779" y="5104500"/>
            <a:ext cx="396875"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73" name="流程圖: 資料 72"/>
          <p:cNvSpPr/>
          <p:nvPr/>
        </p:nvSpPr>
        <p:spPr>
          <a:xfrm>
            <a:off x="3141029" y="4780650"/>
            <a:ext cx="396875"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74" name="流程圖: 資料 73"/>
          <p:cNvSpPr/>
          <p:nvPr/>
        </p:nvSpPr>
        <p:spPr>
          <a:xfrm>
            <a:off x="3412492" y="5104500"/>
            <a:ext cx="396875"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75" name="流程圖: 資料 74"/>
          <p:cNvSpPr/>
          <p:nvPr/>
        </p:nvSpPr>
        <p:spPr>
          <a:xfrm>
            <a:off x="3233104" y="4458387"/>
            <a:ext cx="396875"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dirty="0">
              <a:latin typeface="+mn-lt"/>
            </a:endParaRPr>
          </a:p>
        </p:txBody>
      </p:sp>
      <p:sp>
        <p:nvSpPr>
          <p:cNvPr id="76" name="流程圖: 資料 75"/>
          <p:cNvSpPr/>
          <p:nvPr/>
        </p:nvSpPr>
        <p:spPr>
          <a:xfrm>
            <a:off x="3506154" y="4780650"/>
            <a:ext cx="396875"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77" name="流程圖: 資料 76"/>
          <p:cNvSpPr/>
          <p:nvPr/>
        </p:nvSpPr>
        <p:spPr>
          <a:xfrm>
            <a:off x="3598229" y="4458387"/>
            <a:ext cx="395288" cy="287338"/>
          </a:xfrm>
          <a:prstGeom prst="flowChartInputOutput">
            <a:avLst/>
          </a:prstGeom>
          <a:solidFill>
            <a:srgbClr val="FF66CC">
              <a:alpha val="29804"/>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78" name="流程圖: 資料 77"/>
          <p:cNvSpPr/>
          <p:nvPr/>
        </p:nvSpPr>
        <p:spPr>
          <a:xfrm>
            <a:off x="4322129" y="3162987"/>
            <a:ext cx="396875"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79" name="流程圖: 資料 78"/>
          <p:cNvSpPr/>
          <p:nvPr/>
        </p:nvSpPr>
        <p:spPr>
          <a:xfrm>
            <a:off x="4417379" y="2839137"/>
            <a:ext cx="396875" cy="288925"/>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80" name="流程圖: 資料 79"/>
          <p:cNvSpPr/>
          <p:nvPr/>
        </p:nvSpPr>
        <p:spPr>
          <a:xfrm>
            <a:off x="4511042" y="2516875"/>
            <a:ext cx="396875"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81" name="流程圖: 資料 80"/>
          <p:cNvSpPr/>
          <p:nvPr/>
        </p:nvSpPr>
        <p:spPr>
          <a:xfrm>
            <a:off x="4049079" y="4136125"/>
            <a:ext cx="395288"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82" name="流程圖: 資料 81"/>
          <p:cNvSpPr/>
          <p:nvPr/>
        </p:nvSpPr>
        <p:spPr>
          <a:xfrm>
            <a:off x="4139567" y="3813862"/>
            <a:ext cx="395287" cy="288925"/>
          </a:xfrm>
          <a:prstGeom prst="flowChartInputOutput">
            <a:avLst/>
          </a:prstGeom>
          <a:solidFill>
            <a:schemeClr val="tx1">
              <a:alpha val="65000"/>
            </a:scheme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83" name="流程圖: 資料 82"/>
          <p:cNvSpPr/>
          <p:nvPr/>
        </p:nvSpPr>
        <p:spPr>
          <a:xfrm>
            <a:off x="4233229" y="3485250"/>
            <a:ext cx="396875" cy="287337"/>
          </a:xfrm>
          <a:prstGeom prst="flowChartInputOutput">
            <a:avLst/>
          </a:prstGeom>
          <a:solidFill>
            <a:schemeClr val="tx1">
              <a:alpha val="65000"/>
            </a:scheme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84" name="流程圖: 資料 83"/>
          <p:cNvSpPr/>
          <p:nvPr/>
        </p:nvSpPr>
        <p:spPr>
          <a:xfrm>
            <a:off x="3772854" y="5104500"/>
            <a:ext cx="395288"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85" name="流程圖: 資料 84"/>
          <p:cNvSpPr/>
          <p:nvPr/>
        </p:nvSpPr>
        <p:spPr>
          <a:xfrm>
            <a:off x="3955417" y="4459975"/>
            <a:ext cx="396875"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86" name="文字方塊 85"/>
          <p:cNvSpPr txBox="1"/>
          <p:nvPr/>
        </p:nvSpPr>
        <p:spPr>
          <a:xfrm>
            <a:off x="3595809" y="4405194"/>
            <a:ext cx="428625" cy="338137"/>
          </a:xfrm>
          <a:prstGeom prst="rect">
            <a:avLst/>
          </a:prstGeom>
          <a:noFill/>
        </p:spPr>
        <p:txBody>
          <a:bodyPr>
            <a:spAutoFit/>
          </a:bodyPr>
          <a:lstStyle/>
          <a:p>
            <a:pPr>
              <a:defRPr/>
            </a:pPr>
            <a:r>
              <a:rPr lang="en-US" altLang="zh-TW" sz="1600" dirty="0">
                <a:latin typeface="+mn-lt"/>
              </a:rPr>
              <a:t>S</a:t>
            </a:r>
            <a:r>
              <a:rPr lang="en-US" altLang="zh-TW" sz="1600" baseline="-25000" dirty="0">
                <a:latin typeface="+mn-lt"/>
              </a:rPr>
              <a:t>1</a:t>
            </a:r>
            <a:endParaRPr lang="zh-TW" altLang="en-US" sz="1600" baseline="-25000" dirty="0">
              <a:latin typeface="+mn-lt"/>
            </a:endParaRPr>
          </a:p>
        </p:txBody>
      </p:sp>
      <p:sp>
        <p:nvSpPr>
          <p:cNvPr id="87" name="文字方塊 86"/>
          <p:cNvSpPr txBox="1"/>
          <p:nvPr/>
        </p:nvSpPr>
        <p:spPr>
          <a:xfrm>
            <a:off x="1605917" y="2493062"/>
            <a:ext cx="428625" cy="338138"/>
          </a:xfrm>
          <a:prstGeom prst="rect">
            <a:avLst/>
          </a:prstGeom>
          <a:noFill/>
        </p:spPr>
        <p:txBody>
          <a:bodyPr>
            <a:spAutoFit/>
          </a:bodyPr>
          <a:lstStyle/>
          <a:p>
            <a:pPr>
              <a:defRPr/>
            </a:pPr>
            <a:r>
              <a:rPr lang="en-US" altLang="zh-TW" sz="1600" dirty="0">
                <a:latin typeface="+mn-lt"/>
              </a:rPr>
              <a:t>S</a:t>
            </a:r>
            <a:r>
              <a:rPr lang="en-US" altLang="zh-TW" sz="1600" baseline="-25000" dirty="0">
                <a:latin typeface="+mn-lt"/>
              </a:rPr>
              <a:t>2</a:t>
            </a:r>
            <a:endParaRPr lang="zh-TW" altLang="en-US" sz="1600" baseline="-25000" dirty="0">
              <a:latin typeface="+mn-lt"/>
            </a:endParaRPr>
          </a:p>
        </p:txBody>
      </p:sp>
      <p:sp>
        <p:nvSpPr>
          <p:cNvPr id="88" name="文字方塊 87"/>
          <p:cNvSpPr txBox="1"/>
          <p:nvPr/>
        </p:nvSpPr>
        <p:spPr>
          <a:xfrm>
            <a:off x="964290" y="4757687"/>
            <a:ext cx="428625" cy="338137"/>
          </a:xfrm>
          <a:prstGeom prst="rect">
            <a:avLst/>
          </a:prstGeom>
          <a:noFill/>
        </p:spPr>
        <p:txBody>
          <a:bodyPr>
            <a:spAutoFit/>
          </a:bodyPr>
          <a:lstStyle/>
          <a:p>
            <a:pPr>
              <a:defRPr/>
            </a:pPr>
            <a:r>
              <a:rPr lang="en-US" altLang="zh-TW" sz="1600" dirty="0">
                <a:latin typeface="+mn-lt"/>
              </a:rPr>
              <a:t>T</a:t>
            </a:r>
            <a:r>
              <a:rPr lang="en-US" altLang="zh-TW" sz="1600" baseline="-25000" dirty="0">
                <a:latin typeface="+mn-lt"/>
              </a:rPr>
              <a:t>1</a:t>
            </a:r>
            <a:endParaRPr lang="zh-TW" altLang="en-US" sz="1600" baseline="-25000" dirty="0">
              <a:latin typeface="+mn-lt"/>
            </a:endParaRPr>
          </a:p>
        </p:txBody>
      </p:sp>
      <p:grpSp>
        <p:nvGrpSpPr>
          <p:cNvPr id="3" name="群組 427"/>
          <p:cNvGrpSpPr>
            <a:grpSpLocks/>
          </p:cNvGrpSpPr>
          <p:nvPr/>
        </p:nvGrpSpPr>
        <p:grpSpPr bwMode="auto">
          <a:xfrm>
            <a:off x="4133217" y="2116825"/>
            <a:ext cx="1023937" cy="285750"/>
            <a:chOff x="6834266" y="2702745"/>
            <a:chExt cx="1023882" cy="285752"/>
          </a:xfrm>
        </p:grpSpPr>
        <p:grpSp>
          <p:nvGrpSpPr>
            <p:cNvPr id="4" name="群組 547"/>
            <p:cNvGrpSpPr/>
            <p:nvPr/>
          </p:nvGrpSpPr>
          <p:grpSpPr>
            <a:xfrm>
              <a:off x="6834266" y="2702745"/>
              <a:ext cx="714380" cy="285752"/>
              <a:chOff x="428596" y="1071546"/>
              <a:chExt cx="2857520" cy="2200289"/>
            </a:xfrm>
            <a:solidFill>
              <a:srgbClr val="339966"/>
            </a:solidFill>
          </p:grpSpPr>
          <p:sp>
            <p:nvSpPr>
              <p:cNvPr id="98" name="流程圖: 資料 97"/>
              <p:cNvSpPr/>
              <p:nvPr/>
            </p:nvSpPr>
            <p:spPr>
              <a:xfrm>
                <a:off x="428596" y="1071546"/>
                <a:ext cx="2857520" cy="2071702"/>
              </a:xfrm>
              <a:prstGeom prst="flowChartInputOutput">
                <a:avLst/>
              </a:prstGeom>
              <a:grpFill/>
              <a:ln w="9525">
                <a:solidFill>
                  <a:schemeClr val="tx1"/>
                </a:solidFill>
                <a:miter lim="800000"/>
                <a:headEnd/>
                <a:tailEnd/>
              </a:ln>
            </p:spPr>
            <p:txBody>
              <a:bodyPr wrap="none" anchor="ctr"/>
              <a:lstStyle/>
              <a:p>
                <a:pPr>
                  <a:defRPr/>
                </a:pPr>
                <a:endParaRPr lang="zh-TW" altLang="en-US" sz="1400">
                  <a:latin typeface="+mn-lt"/>
                </a:endParaRPr>
              </a:p>
            </p:txBody>
          </p:sp>
          <p:sp>
            <p:nvSpPr>
              <p:cNvPr id="99" name="手繪多邊形 98"/>
              <p:cNvSpPr/>
              <p:nvPr/>
            </p:nvSpPr>
            <p:spPr>
              <a:xfrm>
                <a:off x="428609" y="1071546"/>
                <a:ext cx="2857500" cy="2200275"/>
              </a:xfrm>
              <a:custGeom>
                <a:avLst/>
                <a:gdLst>
                  <a:gd name="connsiteX0" fmla="*/ 2857500 w 2857500"/>
                  <a:gd name="connsiteY0" fmla="*/ 0 h 2200275"/>
                  <a:gd name="connsiteX1" fmla="*/ 2857500 w 2857500"/>
                  <a:gd name="connsiteY1" fmla="*/ 128587 h 2200275"/>
                  <a:gd name="connsiteX2" fmla="*/ 2281237 w 2857500"/>
                  <a:gd name="connsiteY2" fmla="*/ 2200275 h 2200275"/>
                  <a:gd name="connsiteX3" fmla="*/ 0 w 2857500"/>
                  <a:gd name="connsiteY3" fmla="*/ 2200275 h 2200275"/>
                  <a:gd name="connsiteX4" fmla="*/ 0 w 2857500"/>
                  <a:gd name="connsiteY4" fmla="*/ 2062162 h 2200275"/>
                  <a:gd name="connsiteX5" fmla="*/ 2281237 w 2857500"/>
                  <a:gd name="connsiteY5" fmla="*/ 2062162 h 2200275"/>
                  <a:gd name="connsiteX6" fmla="*/ 2857500 w 2857500"/>
                  <a:gd name="connsiteY6" fmla="*/ 0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00" h="2200275">
                    <a:moveTo>
                      <a:pt x="2857500" y="0"/>
                    </a:moveTo>
                    <a:lnTo>
                      <a:pt x="2857500" y="128587"/>
                    </a:lnTo>
                    <a:lnTo>
                      <a:pt x="2281237" y="2200275"/>
                    </a:lnTo>
                    <a:lnTo>
                      <a:pt x="0" y="2200275"/>
                    </a:lnTo>
                    <a:lnTo>
                      <a:pt x="0" y="2062162"/>
                    </a:lnTo>
                    <a:lnTo>
                      <a:pt x="2281237" y="2062162"/>
                    </a:lnTo>
                    <a:lnTo>
                      <a:pt x="2857500" y="0"/>
                    </a:lnTo>
                    <a:close/>
                  </a:path>
                </a:pathLst>
              </a:cu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cxnSp>
            <p:nvCxnSpPr>
              <p:cNvPr id="100" name="直線接點 99"/>
              <p:cNvCxnSpPr/>
              <p:nvPr/>
            </p:nvCxnSpPr>
            <p:spPr>
              <a:xfrm rot="5400000">
                <a:off x="2639205" y="3199603"/>
                <a:ext cx="142876" cy="158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5" name="直線接點 94"/>
            <p:cNvCxnSpPr/>
            <p:nvPr/>
          </p:nvCxnSpPr>
          <p:spPr>
            <a:xfrm>
              <a:off x="7500980" y="2785296"/>
              <a:ext cx="357168" cy="158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接點 95"/>
            <p:cNvCxnSpPr/>
            <p:nvPr/>
          </p:nvCxnSpPr>
          <p:spPr>
            <a:xfrm>
              <a:off x="7429546" y="2937697"/>
              <a:ext cx="357169" cy="158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接點 96"/>
            <p:cNvCxnSpPr/>
            <p:nvPr/>
          </p:nvCxnSpPr>
          <p:spPr>
            <a:xfrm>
              <a:off x="7466057" y="2856733"/>
              <a:ext cx="357168"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1" name="流程圖: 資料 100"/>
          <p:cNvSpPr/>
          <p:nvPr/>
        </p:nvSpPr>
        <p:spPr>
          <a:xfrm>
            <a:off x="2490170" y="4454612"/>
            <a:ext cx="395288"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102" name="流程圖: 資料 101"/>
          <p:cNvSpPr/>
          <p:nvPr/>
        </p:nvSpPr>
        <p:spPr>
          <a:xfrm>
            <a:off x="2498121" y="3167784"/>
            <a:ext cx="396875"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103" name="流程圖: 資料 102"/>
          <p:cNvSpPr/>
          <p:nvPr/>
        </p:nvSpPr>
        <p:spPr>
          <a:xfrm>
            <a:off x="2675971" y="5097474"/>
            <a:ext cx="396875" cy="287337"/>
          </a:xfrm>
          <a:prstGeom prst="flowChartInputOutput">
            <a:avLst/>
          </a:prstGeom>
          <a:solidFill>
            <a:srgbClr val="FFC000">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104" name="文字方塊 103"/>
          <p:cNvSpPr txBox="1"/>
          <p:nvPr/>
        </p:nvSpPr>
        <p:spPr>
          <a:xfrm>
            <a:off x="3798057" y="2476556"/>
            <a:ext cx="428625" cy="338138"/>
          </a:xfrm>
          <a:prstGeom prst="rect">
            <a:avLst/>
          </a:prstGeom>
          <a:noFill/>
        </p:spPr>
        <p:txBody>
          <a:bodyPr>
            <a:spAutoFit/>
          </a:bodyPr>
          <a:lstStyle/>
          <a:p>
            <a:pPr>
              <a:defRPr/>
            </a:pPr>
            <a:r>
              <a:rPr lang="en-US" altLang="zh-TW" sz="1600" dirty="0" smtClean="0">
                <a:latin typeface="+mn-lt"/>
              </a:rPr>
              <a:t>T</a:t>
            </a:r>
            <a:r>
              <a:rPr lang="en-US" altLang="zh-TW" sz="1600" baseline="-25000" dirty="0" smtClean="0">
                <a:latin typeface="+mn-lt"/>
              </a:rPr>
              <a:t>3</a:t>
            </a:r>
            <a:endParaRPr lang="zh-TW" altLang="en-US" sz="1600" baseline="-25000" dirty="0">
              <a:latin typeface="+mn-lt"/>
            </a:endParaRPr>
          </a:p>
        </p:txBody>
      </p:sp>
      <p:sp>
        <p:nvSpPr>
          <p:cNvPr id="110" name="流程圖: 資料 109"/>
          <p:cNvSpPr/>
          <p:nvPr/>
        </p:nvSpPr>
        <p:spPr>
          <a:xfrm>
            <a:off x="3055394" y="3815419"/>
            <a:ext cx="395288"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111" name="流程圖: 資料 110"/>
          <p:cNvSpPr/>
          <p:nvPr/>
        </p:nvSpPr>
        <p:spPr>
          <a:xfrm>
            <a:off x="3145882" y="3485219"/>
            <a:ext cx="396875" cy="288925"/>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112" name="文字方塊 111"/>
          <p:cNvSpPr txBox="1"/>
          <p:nvPr/>
        </p:nvSpPr>
        <p:spPr>
          <a:xfrm>
            <a:off x="2881238" y="3119498"/>
            <a:ext cx="428625" cy="338138"/>
          </a:xfrm>
          <a:prstGeom prst="rect">
            <a:avLst/>
          </a:prstGeom>
          <a:noFill/>
        </p:spPr>
        <p:txBody>
          <a:bodyPr>
            <a:spAutoFit/>
          </a:bodyPr>
          <a:lstStyle/>
          <a:p>
            <a:pPr>
              <a:defRPr/>
            </a:pPr>
            <a:r>
              <a:rPr lang="en-US" altLang="zh-TW" sz="1600" dirty="0" smtClean="0">
                <a:latin typeface="+mn-lt"/>
              </a:rPr>
              <a:t>T</a:t>
            </a:r>
            <a:r>
              <a:rPr lang="en-US" altLang="zh-TW" sz="1600" baseline="-25000" dirty="0" smtClean="0">
                <a:latin typeface="+mn-lt"/>
              </a:rPr>
              <a:t>2</a:t>
            </a:r>
            <a:endParaRPr lang="zh-TW" altLang="en-US" sz="1600" baseline="-25000" dirty="0">
              <a:latin typeface="+mn-lt"/>
            </a:endParaRPr>
          </a:p>
        </p:txBody>
      </p:sp>
      <p:grpSp>
        <p:nvGrpSpPr>
          <p:cNvPr id="226" name="群組 170"/>
          <p:cNvGrpSpPr/>
          <p:nvPr/>
        </p:nvGrpSpPr>
        <p:grpSpPr>
          <a:xfrm>
            <a:off x="2690865" y="5072074"/>
            <a:ext cx="428625" cy="338554"/>
            <a:chOff x="5849933" y="4952930"/>
            <a:chExt cx="428625" cy="338554"/>
          </a:xfrm>
        </p:grpSpPr>
        <p:sp>
          <p:nvSpPr>
            <p:cNvPr id="108" name="Oval 59"/>
            <p:cNvSpPr>
              <a:spLocks noChangeArrowheads="1"/>
            </p:cNvSpPr>
            <p:nvPr/>
          </p:nvSpPr>
          <p:spPr bwMode="auto">
            <a:xfrm>
              <a:off x="5857884" y="5000636"/>
              <a:ext cx="355600" cy="285750"/>
            </a:xfrm>
            <a:prstGeom prst="ellipse">
              <a:avLst/>
            </a:prstGeom>
            <a:solidFill>
              <a:srgbClr val="00E4A8"/>
            </a:solidFill>
            <a:ln w="19050" algn="ctr">
              <a:solidFill>
                <a:schemeClr val="tx1"/>
              </a:solidFill>
              <a:round/>
              <a:headEnd/>
              <a:tailEnd/>
            </a:ln>
          </p:spPr>
          <p:txBody>
            <a:bodyPr wrap="none" anchor="ctr"/>
            <a:lstStyle/>
            <a:p>
              <a:pPr>
                <a:defRPr/>
              </a:pPr>
              <a:endParaRPr lang="zh-TW" altLang="en-US" sz="1400">
                <a:latin typeface="+mn-lt"/>
              </a:endParaRPr>
            </a:p>
          </p:txBody>
        </p:sp>
        <p:sp>
          <p:nvSpPr>
            <p:cNvPr id="109" name="文字方塊 108"/>
            <p:cNvSpPr txBox="1"/>
            <p:nvPr/>
          </p:nvSpPr>
          <p:spPr>
            <a:xfrm>
              <a:off x="5849933" y="4952930"/>
              <a:ext cx="428625" cy="338554"/>
            </a:xfrm>
            <a:prstGeom prst="rect">
              <a:avLst/>
            </a:prstGeom>
            <a:noFill/>
          </p:spPr>
          <p:txBody>
            <a:bodyPr>
              <a:spAutoFit/>
            </a:bodyPr>
            <a:lstStyle/>
            <a:p>
              <a:pPr>
                <a:defRPr/>
              </a:pPr>
              <a:r>
                <a:rPr lang="en-US" altLang="zh-TW" sz="1600" i="1" dirty="0" smtClean="0">
                  <a:latin typeface="+mn-lt"/>
                </a:rPr>
                <a:t>d</a:t>
              </a:r>
              <a:r>
                <a:rPr lang="en-US" altLang="zh-TW" sz="1600" i="1" baseline="-25000" dirty="0" smtClean="0">
                  <a:latin typeface="+mn-lt"/>
                </a:rPr>
                <a:t>3</a:t>
              </a:r>
              <a:endParaRPr lang="zh-TW" altLang="en-US" sz="1600" i="1" baseline="-25000" dirty="0">
                <a:latin typeface="+mn-lt"/>
              </a:endParaRPr>
            </a:p>
          </p:txBody>
        </p:sp>
      </p:grpSp>
      <p:grpSp>
        <p:nvGrpSpPr>
          <p:cNvPr id="227" name="群組 152"/>
          <p:cNvGrpSpPr/>
          <p:nvPr/>
        </p:nvGrpSpPr>
        <p:grpSpPr>
          <a:xfrm>
            <a:off x="3619556" y="4393319"/>
            <a:ext cx="428625" cy="345125"/>
            <a:chOff x="4714876" y="4584071"/>
            <a:chExt cx="428625" cy="345125"/>
          </a:xfrm>
        </p:grpSpPr>
        <p:sp>
          <p:nvSpPr>
            <p:cNvPr id="89" name="Oval 59"/>
            <p:cNvSpPr>
              <a:spLocks noChangeArrowheads="1"/>
            </p:cNvSpPr>
            <p:nvPr/>
          </p:nvSpPr>
          <p:spPr bwMode="auto">
            <a:xfrm>
              <a:off x="4714876" y="4643446"/>
              <a:ext cx="355600" cy="285750"/>
            </a:xfrm>
            <a:prstGeom prst="ellipse">
              <a:avLst/>
            </a:prstGeom>
            <a:solidFill>
              <a:schemeClr val="accent6">
                <a:lumMod val="60000"/>
                <a:lumOff val="40000"/>
              </a:schemeClr>
            </a:solidFill>
            <a:ln w="19050" algn="ctr">
              <a:solidFill>
                <a:schemeClr val="tx1"/>
              </a:solidFill>
              <a:round/>
              <a:headEnd/>
              <a:tailEnd/>
            </a:ln>
          </p:spPr>
          <p:txBody>
            <a:bodyPr wrap="none" anchor="ctr"/>
            <a:lstStyle/>
            <a:p>
              <a:pPr>
                <a:defRPr/>
              </a:pPr>
              <a:endParaRPr lang="zh-TW" altLang="en-US" sz="1400">
                <a:latin typeface="+mn-lt"/>
              </a:endParaRPr>
            </a:p>
          </p:txBody>
        </p:sp>
        <p:sp>
          <p:nvSpPr>
            <p:cNvPr id="105" name="文字方塊 104"/>
            <p:cNvSpPr txBox="1"/>
            <p:nvPr/>
          </p:nvSpPr>
          <p:spPr>
            <a:xfrm>
              <a:off x="4714876" y="4584071"/>
              <a:ext cx="428625" cy="338554"/>
            </a:xfrm>
            <a:prstGeom prst="rect">
              <a:avLst/>
            </a:prstGeom>
            <a:noFill/>
          </p:spPr>
          <p:txBody>
            <a:bodyPr>
              <a:spAutoFit/>
            </a:bodyPr>
            <a:lstStyle/>
            <a:p>
              <a:pPr>
                <a:defRPr/>
              </a:pPr>
              <a:r>
                <a:rPr lang="en-US" altLang="zh-TW" sz="1600" i="1" dirty="0" smtClean="0">
                  <a:latin typeface="+mn-lt"/>
                </a:rPr>
                <a:t>d</a:t>
              </a:r>
              <a:r>
                <a:rPr lang="en-US" altLang="zh-TW" sz="1600" i="1" baseline="-25000" dirty="0" smtClean="0">
                  <a:latin typeface="+mn-lt"/>
                </a:rPr>
                <a:t>1</a:t>
              </a:r>
              <a:endParaRPr lang="zh-TW" altLang="en-US" sz="1600" i="1" baseline="-25000" dirty="0">
                <a:latin typeface="+mn-lt"/>
              </a:endParaRPr>
            </a:p>
          </p:txBody>
        </p:sp>
      </p:grpSp>
      <p:grpSp>
        <p:nvGrpSpPr>
          <p:cNvPr id="228" name="群組 182"/>
          <p:cNvGrpSpPr/>
          <p:nvPr/>
        </p:nvGrpSpPr>
        <p:grpSpPr>
          <a:xfrm>
            <a:off x="1585185" y="2464090"/>
            <a:ext cx="428625" cy="338554"/>
            <a:chOff x="1588434" y="2464334"/>
            <a:chExt cx="428625" cy="338554"/>
          </a:xfrm>
        </p:grpSpPr>
        <p:sp>
          <p:nvSpPr>
            <p:cNvPr id="92" name="Oval 59"/>
            <p:cNvSpPr>
              <a:spLocks noChangeArrowheads="1"/>
            </p:cNvSpPr>
            <p:nvPr/>
          </p:nvSpPr>
          <p:spPr bwMode="auto">
            <a:xfrm>
              <a:off x="1610679" y="2512112"/>
              <a:ext cx="355600" cy="285750"/>
            </a:xfrm>
            <a:prstGeom prst="ellipse">
              <a:avLst/>
            </a:prstGeom>
            <a:solidFill>
              <a:srgbClr val="66FF33"/>
            </a:solidFill>
            <a:ln w="12700" algn="ctr">
              <a:solidFill>
                <a:schemeClr val="tx1"/>
              </a:solidFill>
              <a:round/>
              <a:headEnd/>
              <a:tailEnd/>
            </a:ln>
          </p:spPr>
          <p:txBody>
            <a:bodyPr wrap="none" anchor="ctr"/>
            <a:lstStyle/>
            <a:p>
              <a:pPr>
                <a:defRPr/>
              </a:pPr>
              <a:endParaRPr lang="zh-TW" altLang="en-US" sz="1400" dirty="0">
                <a:latin typeface="+mn-lt"/>
              </a:endParaRPr>
            </a:p>
          </p:txBody>
        </p:sp>
        <p:sp>
          <p:nvSpPr>
            <p:cNvPr id="106" name="文字方塊 105"/>
            <p:cNvSpPr txBox="1"/>
            <p:nvPr/>
          </p:nvSpPr>
          <p:spPr>
            <a:xfrm>
              <a:off x="1588434" y="2464334"/>
              <a:ext cx="428625" cy="338554"/>
            </a:xfrm>
            <a:prstGeom prst="rect">
              <a:avLst/>
            </a:prstGeom>
            <a:noFill/>
          </p:spPr>
          <p:txBody>
            <a:bodyPr>
              <a:spAutoFit/>
            </a:bodyPr>
            <a:lstStyle/>
            <a:p>
              <a:pPr>
                <a:defRPr/>
              </a:pPr>
              <a:r>
                <a:rPr lang="en-US" altLang="zh-TW" sz="1600" i="1" dirty="0" smtClean="0">
                  <a:latin typeface="+mn-lt"/>
                </a:rPr>
                <a:t>d</a:t>
              </a:r>
              <a:r>
                <a:rPr lang="en-US" altLang="zh-TW" sz="1600" i="1" baseline="-25000" dirty="0" smtClean="0">
                  <a:latin typeface="+mn-lt"/>
                </a:rPr>
                <a:t>2</a:t>
              </a:r>
              <a:endParaRPr lang="zh-TW" altLang="en-US" sz="1600" i="1" baseline="-25000" dirty="0">
                <a:latin typeface="+mn-lt"/>
              </a:endParaRPr>
            </a:p>
          </p:txBody>
        </p:sp>
      </p:grpSp>
      <p:sp>
        <p:nvSpPr>
          <p:cNvPr id="179" name="內容版面配置區 2"/>
          <p:cNvSpPr>
            <a:spLocks noGrp="1"/>
          </p:cNvSpPr>
          <p:nvPr>
            <p:ph idx="1"/>
          </p:nvPr>
        </p:nvSpPr>
        <p:spPr>
          <a:xfrm>
            <a:off x="533400" y="1143000"/>
            <a:ext cx="8077200" cy="1000116"/>
          </a:xfrm>
        </p:spPr>
        <p:txBody>
          <a:bodyPr/>
          <a:lstStyle/>
          <a:p>
            <a:r>
              <a:rPr lang="en-US" altLang="zh-TW" dirty="0" smtClean="0"/>
              <a:t>Example</a:t>
            </a:r>
          </a:p>
          <a:p>
            <a:pPr lvl="1"/>
            <a:endParaRPr lang="zh-TW" altLang="en-US" dirty="0"/>
          </a:p>
        </p:txBody>
      </p:sp>
      <p:grpSp>
        <p:nvGrpSpPr>
          <p:cNvPr id="204" name="群組 203"/>
          <p:cNvGrpSpPr/>
          <p:nvPr/>
        </p:nvGrpSpPr>
        <p:grpSpPr>
          <a:xfrm>
            <a:off x="1041044" y="2628541"/>
            <a:ext cx="3767164" cy="2767031"/>
            <a:chOff x="5233992" y="2595557"/>
            <a:chExt cx="3767164" cy="2767031"/>
          </a:xfrm>
        </p:grpSpPr>
        <p:cxnSp>
          <p:nvCxnSpPr>
            <p:cNvPr id="183" name="直線單箭頭接點 182"/>
            <p:cNvCxnSpPr/>
            <p:nvPr/>
          </p:nvCxnSpPr>
          <p:spPr bwMode="auto">
            <a:xfrm rot="5400000" flipH="1" flipV="1">
              <a:off x="6449148" y="3566404"/>
              <a:ext cx="2714644" cy="792000"/>
            </a:xfrm>
            <a:prstGeom prst="straightConnector1">
              <a:avLst/>
            </a:prstGeom>
            <a:solidFill>
              <a:schemeClr val="accent1"/>
            </a:solidFill>
            <a:ln w="25400" cap="flat" cmpd="sng" algn="ctr">
              <a:solidFill>
                <a:srgbClr val="FF0000"/>
              </a:solidFill>
              <a:prstDash val="dash"/>
              <a:miter lim="800000"/>
              <a:headEnd type="none" w="med" len="med"/>
              <a:tailEnd type="arrow"/>
            </a:ln>
            <a:effectLst/>
          </p:spPr>
        </p:cxnSp>
        <p:cxnSp>
          <p:nvCxnSpPr>
            <p:cNvPr id="184" name="直線單箭頭接點 183"/>
            <p:cNvCxnSpPr/>
            <p:nvPr/>
          </p:nvCxnSpPr>
          <p:spPr bwMode="auto">
            <a:xfrm rot="16200000" flipH="1" flipV="1">
              <a:off x="4272670" y="3571166"/>
              <a:ext cx="2714644" cy="792000"/>
            </a:xfrm>
            <a:prstGeom prst="straightConnector1">
              <a:avLst/>
            </a:prstGeom>
            <a:solidFill>
              <a:schemeClr val="accent1"/>
            </a:solidFill>
            <a:ln w="25400" cap="flat" cmpd="sng" algn="ctr">
              <a:solidFill>
                <a:srgbClr val="FF0000"/>
              </a:solidFill>
              <a:prstDash val="dash"/>
              <a:miter lim="800000"/>
              <a:headEnd type="none" w="med" len="med"/>
              <a:tailEnd type="arrow"/>
            </a:ln>
            <a:effectLst/>
          </p:spPr>
        </p:cxnSp>
        <p:cxnSp>
          <p:nvCxnSpPr>
            <p:cNvPr id="194" name="直線單箭頭接點 193"/>
            <p:cNvCxnSpPr/>
            <p:nvPr/>
          </p:nvCxnSpPr>
          <p:spPr bwMode="auto">
            <a:xfrm rot="5400000" flipH="1" flipV="1">
              <a:off x="4985630" y="3594979"/>
              <a:ext cx="2714644" cy="792000"/>
            </a:xfrm>
            <a:prstGeom prst="straightConnector1">
              <a:avLst/>
            </a:prstGeom>
            <a:solidFill>
              <a:schemeClr val="accent1"/>
            </a:solidFill>
            <a:ln w="25400" cap="flat" cmpd="sng" algn="ctr">
              <a:solidFill>
                <a:srgbClr val="FF0000"/>
              </a:solidFill>
              <a:prstDash val="dash"/>
              <a:miter lim="800000"/>
              <a:headEnd type="none" w="med" len="med"/>
              <a:tailEnd type="arrow"/>
            </a:ln>
            <a:effectLst/>
          </p:spPr>
        </p:cxnSp>
        <p:cxnSp>
          <p:nvCxnSpPr>
            <p:cNvPr id="197" name="直線單箭頭接點 196"/>
            <p:cNvCxnSpPr/>
            <p:nvPr/>
          </p:nvCxnSpPr>
          <p:spPr bwMode="auto">
            <a:xfrm rot="16200000" flipH="1" flipV="1">
              <a:off x="5696669" y="3609266"/>
              <a:ext cx="2714644" cy="792000"/>
            </a:xfrm>
            <a:prstGeom prst="straightConnector1">
              <a:avLst/>
            </a:prstGeom>
            <a:solidFill>
              <a:schemeClr val="accent1"/>
            </a:solidFill>
            <a:ln w="25400" cap="flat" cmpd="sng" algn="ctr">
              <a:solidFill>
                <a:srgbClr val="FF0000"/>
              </a:solidFill>
              <a:prstDash val="dash"/>
              <a:miter lim="800000"/>
              <a:headEnd type="none" w="med" len="med"/>
              <a:tailEnd type="arrow"/>
            </a:ln>
            <a:effectLst/>
          </p:spPr>
        </p:cxnSp>
        <p:cxnSp>
          <p:nvCxnSpPr>
            <p:cNvPr id="198" name="直線單箭頭接點 197"/>
            <p:cNvCxnSpPr/>
            <p:nvPr/>
          </p:nvCxnSpPr>
          <p:spPr bwMode="auto">
            <a:xfrm rot="16200000" flipH="1" flipV="1">
              <a:off x="7173053" y="3575929"/>
              <a:ext cx="2714644" cy="792000"/>
            </a:xfrm>
            <a:prstGeom prst="straightConnector1">
              <a:avLst/>
            </a:prstGeom>
            <a:solidFill>
              <a:schemeClr val="accent1"/>
            </a:solidFill>
            <a:ln w="25400" cap="flat" cmpd="sng" algn="ctr">
              <a:solidFill>
                <a:srgbClr val="FF0000"/>
              </a:solidFill>
              <a:prstDash val="dash"/>
              <a:miter lim="800000"/>
              <a:headEnd type="none" w="med" len="med"/>
              <a:tailEnd type="arrow"/>
            </a:ln>
            <a:effectLst/>
          </p:spPr>
        </p:cxnSp>
        <p:cxnSp>
          <p:nvCxnSpPr>
            <p:cNvPr id="199" name="直線單箭頭接點 198"/>
            <p:cNvCxnSpPr/>
            <p:nvPr/>
          </p:nvCxnSpPr>
          <p:spPr bwMode="auto">
            <a:xfrm flipV="1">
              <a:off x="5813692" y="3314699"/>
              <a:ext cx="2916000" cy="0"/>
            </a:xfrm>
            <a:prstGeom prst="straightConnector1">
              <a:avLst/>
            </a:prstGeom>
            <a:solidFill>
              <a:schemeClr val="accent1"/>
            </a:solidFill>
            <a:ln w="25400" cap="flat" cmpd="sng" algn="ctr">
              <a:solidFill>
                <a:srgbClr val="FF0000"/>
              </a:solidFill>
              <a:prstDash val="dash"/>
              <a:miter lim="800000"/>
              <a:headEnd type="none" w="med" len="med"/>
              <a:tailEnd type="arrow"/>
            </a:ln>
            <a:effectLst/>
          </p:spPr>
        </p:cxnSp>
        <p:cxnSp>
          <p:nvCxnSpPr>
            <p:cNvPr id="200" name="直線單箭頭接點 199"/>
            <p:cNvCxnSpPr/>
            <p:nvPr/>
          </p:nvCxnSpPr>
          <p:spPr bwMode="auto">
            <a:xfrm rot="10800000" flipV="1">
              <a:off x="5423164" y="4595820"/>
              <a:ext cx="2916000" cy="0"/>
            </a:xfrm>
            <a:prstGeom prst="straightConnector1">
              <a:avLst/>
            </a:prstGeom>
            <a:solidFill>
              <a:schemeClr val="accent1"/>
            </a:solidFill>
            <a:ln w="25400" cap="flat" cmpd="sng" algn="ctr">
              <a:solidFill>
                <a:srgbClr val="FF0000"/>
              </a:solidFill>
              <a:prstDash val="dash"/>
              <a:miter lim="800000"/>
              <a:headEnd type="none" w="med" len="med"/>
              <a:tailEnd type="arrow"/>
            </a:ln>
            <a:effectLst/>
          </p:spPr>
        </p:cxnSp>
        <p:cxnSp>
          <p:nvCxnSpPr>
            <p:cNvPr id="201" name="直線單箭頭接點 200"/>
            <p:cNvCxnSpPr/>
            <p:nvPr/>
          </p:nvCxnSpPr>
          <p:spPr bwMode="auto">
            <a:xfrm flipV="1">
              <a:off x="5608902" y="3948115"/>
              <a:ext cx="2916000" cy="0"/>
            </a:xfrm>
            <a:prstGeom prst="straightConnector1">
              <a:avLst/>
            </a:prstGeom>
            <a:solidFill>
              <a:schemeClr val="accent1"/>
            </a:solidFill>
            <a:ln w="25400" cap="flat" cmpd="sng" algn="ctr">
              <a:solidFill>
                <a:srgbClr val="FF0000"/>
              </a:solidFill>
              <a:prstDash val="dash"/>
              <a:miter lim="800000"/>
              <a:headEnd type="none" w="med" len="med"/>
              <a:tailEnd type="arrow"/>
            </a:ln>
            <a:effectLst/>
          </p:spPr>
        </p:cxnSp>
        <p:cxnSp>
          <p:nvCxnSpPr>
            <p:cNvPr id="202" name="直線單箭頭接點 201"/>
            <p:cNvCxnSpPr/>
            <p:nvPr/>
          </p:nvCxnSpPr>
          <p:spPr bwMode="auto">
            <a:xfrm flipV="1">
              <a:off x="6085156" y="2595557"/>
              <a:ext cx="2916000" cy="0"/>
            </a:xfrm>
            <a:prstGeom prst="straightConnector1">
              <a:avLst/>
            </a:prstGeom>
            <a:solidFill>
              <a:schemeClr val="accent1"/>
            </a:solidFill>
            <a:ln w="25400" cap="flat" cmpd="sng" algn="ctr">
              <a:solidFill>
                <a:srgbClr val="FF0000"/>
              </a:solidFill>
              <a:prstDash val="dash"/>
              <a:miter lim="800000"/>
              <a:headEnd type="none" w="med" len="med"/>
              <a:tailEnd type="arrow"/>
            </a:ln>
            <a:effectLst/>
          </p:spPr>
        </p:cxnSp>
        <p:cxnSp>
          <p:nvCxnSpPr>
            <p:cNvPr id="203" name="直線單箭頭接點 202"/>
            <p:cNvCxnSpPr/>
            <p:nvPr/>
          </p:nvCxnSpPr>
          <p:spPr bwMode="auto">
            <a:xfrm flipV="1">
              <a:off x="5286380" y="5191137"/>
              <a:ext cx="2916000" cy="0"/>
            </a:xfrm>
            <a:prstGeom prst="straightConnector1">
              <a:avLst/>
            </a:prstGeom>
            <a:solidFill>
              <a:schemeClr val="accent1"/>
            </a:solidFill>
            <a:ln w="25400" cap="flat" cmpd="sng" algn="ctr">
              <a:solidFill>
                <a:srgbClr val="FF0000"/>
              </a:solidFill>
              <a:prstDash val="dash"/>
              <a:miter lim="800000"/>
              <a:headEnd type="none" w="med" len="med"/>
              <a:tailEnd type="arrow"/>
            </a:ln>
            <a:effectLst/>
          </p:spPr>
        </p:cxnSp>
      </p:grpSp>
      <p:sp>
        <p:nvSpPr>
          <p:cNvPr id="241" name="文字方塊 240"/>
          <p:cNvSpPr txBox="1"/>
          <p:nvPr/>
        </p:nvSpPr>
        <p:spPr>
          <a:xfrm>
            <a:off x="5575330" y="1748180"/>
            <a:ext cx="2813378" cy="338554"/>
          </a:xfrm>
          <a:prstGeom prst="rect">
            <a:avLst/>
          </a:prstGeom>
          <a:noFill/>
        </p:spPr>
        <p:txBody>
          <a:bodyPr wrap="square" rtlCol="0">
            <a:spAutoFit/>
          </a:bodyPr>
          <a:lstStyle/>
          <a:p>
            <a:r>
              <a:rPr lang="en-US" altLang="zh-TW" sz="1600" dirty="0" smtClean="0">
                <a:effectLst>
                  <a:outerShdw blurRad="38100" dist="38100" dir="2700000" algn="tl">
                    <a:srgbClr val="000000">
                      <a:alpha val="43137"/>
                    </a:srgbClr>
                  </a:outerShdw>
                </a:effectLst>
              </a:rPr>
              <a:t>Moving vector analysis</a:t>
            </a:r>
            <a:endParaRPr lang="zh-TW" altLang="en-US" sz="1600" dirty="0">
              <a:effectLst>
                <a:outerShdw blurRad="38100" dist="38100" dir="2700000" algn="tl">
                  <a:srgbClr val="000000">
                    <a:alpha val="43137"/>
                  </a:srgbClr>
                </a:outerShdw>
              </a:effectLst>
            </a:endParaRPr>
          </a:p>
        </p:txBody>
      </p:sp>
      <p:cxnSp>
        <p:nvCxnSpPr>
          <p:cNvPr id="251" name="直線單箭頭接點 250"/>
          <p:cNvCxnSpPr/>
          <p:nvPr/>
        </p:nvCxnSpPr>
        <p:spPr bwMode="auto">
          <a:xfrm rot="5400000">
            <a:off x="6443036" y="2289190"/>
            <a:ext cx="285752" cy="1588"/>
          </a:xfrm>
          <a:prstGeom prst="straightConnector1">
            <a:avLst/>
          </a:prstGeom>
          <a:solidFill>
            <a:schemeClr val="accent1"/>
          </a:solidFill>
          <a:ln w="25400" cap="flat" cmpd="sng" algn="ctr">
            <a:solidFill>
              <a:srgbClr val="FF0000"/>
            </a:solidFill>
            <a:prstDash val="solid"/>
            <a:miter lim="800000"/>
            <a:headEnd type="none" w="med" len="med"/>
            <a:tailEnd type="arrow"/>
          </a:ln>
          <a:effectLst/>
        </p:spPr>
      </p:cxnSp>
      <p:sp>
        <p:nvSpPr>
          <p:cNvPr id="252" name="文字方塊 251"/>
          <p:cNvSpPr txBox="1"/>
          <p:nvPr/>
        </p:nvSpPr>
        <p:spPr>
          <a:xfrm>
            <a:off x="5572132" y="2447504"/>
            <a:ext cx="2813378" cy="338554"/>
          </a:xfrm>
          <a:prstGeom prst="rect">
            <a:avLst/>
          </a:prstGeom>
          <a:noFill/>
        </p:spPr>
        <p:txBody>
          <a:bodyPr wrap="square" rtlCol="0">
            <a:spAutoFit/>
          </a:bodyPr>
          <a:lstStyle/>
          <a:p>
            <a:r>
              <a:rPr lang="en-US" altLang="zh-TW" sz="1600" dirty="0" smtClean="0">
                <a:effectLst>
                  <a:outerShdw blurRad="38100" dist="38100" dir="2700000" algn="tl">
                    <a:srgbClr val="000000">
                      <a:alpha val="43137"/>
                    </a:srgbClr>
                  </a:outerShdw>
                </a:effectLst>
              </a:rPr>
              <a:t>Routing tracks construction</a:t>
            </a:r>
            <a:endParaRPr lang="zh-TW" altLang="en-US" sz="1600" dirty="0">
              <a:effectLst>
                <a:outerShdw blurRad="38100" dist="38100" dir="2700000" algn="tl">
                  <a:srgbClr val="000000">
                    <a:alpha val="43137"/>
                  </a:srgbClr>
                </a:outerShdw>
              </a:effectLst>
            </a:endParaRPr>
          </a:p>
        </p:txBody>
      </p:sp>
      <p:pic>
        <p:nvPicPr>
          <p:cNvPr id="253" name="Picture 218" descr="C:\Users\tyho\AppData\Local\Microsoft\Windows\Temporary Internet Files\Content.IE5\NR439XC3\MCj03078370000[1].wmf"/>
          <p:cNvPicPr>
            <a:picLocks noChangeAspect="1" noChangeArrowheads="1"/>
          </p:cNvPicPr>
          <p:nvPr/>
        </p:nvPicPr>
        <p:blipFill>
          <a:blip r:embed="rId3" cstate="print"/>
          <a:srcRect/>
          <a:stretch>
            <a:fillRect/>
          </a:stretch>
        </p:blipFill>
        <p:spPr bwMode="auto">
          <a:xfrm>
            <a:off x="5929322" y="3298827"/>
            <a:ext cx="1042988" cy="487363"/>
          </a:xfrm>
          <a:prstGeom prst="rect">
            <a:avLst/>
          </a:prstGeom>
          <a:noFill/>
          <a:ln w="9525">
            <a:noFill/>
            <a:miter lim="800000"/>
            <a:headEnd/>
            <a:tailEnd/>
          </a:ln>
        </p:spPr>
      </p:pic>
      <p:pic>
        <p:nvPicPr>
          <p:cNvPr id="254" name="Picture 2"/>
          <p:cNvPicPr>
            <a:picLocks noChangeAspect="1" noChangeArrowheads="1"/>
          </p:cNvPicPr>
          <p:nvPr/>
        </p:nvPicPr>
        <p:blipFill>
          <a:blip r:embed="rId4" cstate="print"/>
          <a:srcRect/>
          <a:stretch>
            <a:fillRect/>
          </a:stretch>
        </p:blipFill>
        <p:spPr bwMode="auto">
          <a:xfrm>
            <a:off x="4121181" y="4143380"/>
            <a:ext cx="4879975" cy="692150"/>
          </a:xfrm>
          <a:prstGeom prst="rect">
            <a:avLst/>
          </a:prstGeom>
          <a:noFill/>
          <a:ln w="38100">
            <a:solidFill>
              <a:srgbClr val="006600"/>
            </a:solidFill>
            <a:miter lim="800000"/>
            <a:headEnd/>
            <a:tailEnd/>
          </a:ln>
        </p:spPr>
      </p:pic>
      <p:grpSp>
        <p:nvGrpSpPr>
          <p:cNvPr id="255" name="群組 68"/>
          <p:cNvGrpSpPr>
            <a:grpSpLocks/>
          </p:cNvGrpSpPr>
          <p:nvPr/>
        </p:nvGrpSpPr>
        <p:grpSpPr bwMode="auto">
          <a:xfrm>
            <a:off x="6031274" y="4291322"/>
            <a:ext cx="2857500" cy="357188"/>
            <a:chOff x="4143372" y="5715016"/>
            <a:chExt cx="2857520" cy="357190"/>
          </a:xfrm>
        </p:grpSpPr>
        <p:sp>
          <p:nvSpPr>
            <p:cNvPr id="256" name="橢圓 25"/>
            <p:cNvSpPr>
              <a:spLocks noChangeArrowheads="1"/>
            </p:cNvSpPr>
            <p:nvPr/>
          </p:nvSpPr>
          <p:spPr bwMode="auto">
            <a:xfrm>
              <a:off x="4143372" y="5715016"/>
              <a:ext cx="571504" cy="357190"/>
            </a:xfrm>
            <a:prstGeom prst="ellipse">
              <a:avLst/>
            </a:prstGeom>
            <a:noFill/>
            <a:ln w="19050" algn="ctr">
              <a:solidFill>
                <a:srgbClr val="FF0000"/>
              </a:solidFill>
              <a:miter lim="800000"/>
              <a:headEnd/>
              <a:tailEnd/>
            </a:ln>
          </p:spPr>
          <p:txBody>
            <a:bodyPr wrap="none"/>
            <a:lstStyle/>
            <a:p>
              <a:endParaRPr lang="zh-TW" altLang="en-US"/>
            </a:p>
          </p:txBody>
        </p:sp>
        <p:sp>
          <p:nvSpPr>
            <p:cNvPr id="257" name="橢圓 26"/>
            <p:cNvSpPr>
              <a:spLocks noChangeArrowheads="1"/>
            </p:cNvSpPr>
            <p:nvPr/>
          </p:nvSpPr>
          <p:spPr bwMode="auto">
            <a:xfrm>
              <a:off x="5143504" y="5715016"/>
              <a:ext cx="642942" cy="357190"/>
            </a:xfrm>
            <a:prstGeom prst="ellipse">
              <a:avLst/>
            </a:prstGeom>
            <a:noFill/>
            <a:ln w="19050" algn="ctr">
              <a:solidFill>
                <a:srgbClr val="FF0000"/>
              </a:solidFill>
              <a:miter lim="800000"/>
              <a:headEnd/>
              <a:tailEnd/>
            </a:ln>
          </p:spPr>
          <p:txBody>
            <a:bodyPr wrap="none"/>
            <a:lstStyle/>
            <a:p>
              <a:endParaRPr lang="zh-TW" altLang="en-US"/>
            </a:p>
          </p:txBody>
        </p:sp>
        <p:sp>
          <p:nvSpPr>
            <p:cNvPr id="258" name="橢圓 27"/>
            <p:cNvSpPr>
              <a:spLocks noChangeArrowheads="1"/>
            </p:cNvSpPr>
            <p:nvPr/>
          </p:nvSpPr>
          <p:spPr bwMode="auto">
            <a:xfrm>
              <a:off x="6215074" y="5715016"/>
              <a:ext cx="785818" cy="357190"/>
            </a:xfrm>
            <a:prstGeom prst="ellipse">
              <a:avLst/>
            </a:prstGeom>
            <a:noFill/>
            <a:ln w="19050" algn="ctr">
              <a:solidFill>
                <a:srgbClr val="FF0000"/>
              </a:solidFill>
              <a:miter lim="800000"/>
              <a:headEnd/>
              <a:tailEnd/>
            </a:ln>
          </p:spPr>
          <p:txBody>
            <a:bodyPr wrap="none"/>
            <a:lstStyle/>
            <a:p>
              <a:endParaRPr lang="zh-TW" altLang="en-US"/>
            </a:p>
          </p:txBody>
        </p:sp>
      </p:grpSp>
      <p:grpSp>
        <p:nvGrpSpPr>
          <p:cNvPr id="191" name="群組 190"/>
          <p:cNvGrpSpPr/>
          <p:nvPr/>
        </p:nvGrpSpPr>
        <p:grpSpPr>
          <a:xfrm>
            <a:off x="928662" y="4437758"/>
            <a:ext cx="3091706" cy="648000"/>
            <a:chOff x="928662" y="4437758"/>
            <a:chExt cx="3091706" cy="648000"/>
          </a:xfrm>
        </p:grpSpPr>
        <p:cxnSp>
          <p:nvCxnSpPr>
            <p:cNvPr id="170" name="直線接點 169"/>
            <p:cNvCxnSpPr/>
            <p:nvPr/>
          </p:nvCxnSpPr>
          <p:spPr bwMode="auto">
            <a:xfrm>
              <a:off x="1099846" y="4448814"/>
              <a:ext cx="2916000" cy="0"/>
            </a:xfrm>
            <a:prstGeom prst="line">
              <a:avLst/>
            </a:prstGeom>
            <a:solidFill>
              <a:schemeClr val="accent1"/>
            </a:solidFill>
            <a:ln w="25400" cap="flat" cmpd="sng" algn="ctr">
              <a:solidFill>
                <a:srgbClr val="FF0000"/>
              </a:solidFill>
              <a:prstDash val="solid"/>
              <a:miter lim="800000"/>
              <a:headEnd type="none" w="med" len="med"/>
              <a:tailEnd type="none" w="med" len="med"/>
            </a:ln>
            <a:effectLst/>
          </p:spPr>
        </p:cxnSp>
        <p:cxnSp>
          <p:nvCxnSpPr>
            <p:cNvPr id="175" name="直線接點 174"/>
            <p:cNvCxnSpPr/>
            <p:nvPr/>
          </p:nvCxnSpPr>
          <p:spPr bwMode="auto">
            <a:xfrm>
              <a:off x="939718" y="5072074"/>
              <a:ext cx="2916000" cy="0"/>
            </a:xfrm>
            <a:prstGeom prst="line">
              <a:avLst/>
            </a:prstGeom>
            <a:solidFill>
              <a:schemeClr val="accent1"/>
            </a:solidFill>
            <a:ln w="25400" cap="flat" cmpd="sng" algn="ctr">
              <a:solidFill>
                <a:srgbClr val="FF0000"/>
              </a:solidFill>
              <a:prstDash val="solid"/>
              <a:miter lim="800000"/>
              <a:headEnd type="none" w="med" len="med"/>
              <a:tailEnd type="none" w="med" len="med"/>
            </a:ln>
            <a:effectLst/>
          </p:spPr>
        </p:cxnSp>
        <p:cxnSp>
          <p:nvCxnSpPr>
            <p:cNvPr id="188" name="直線接點 187"/>
            <p:cNvCxnSpPr/>
            <p:nvPr/>
          </p:nvCxnSpPr>
          <p:spPr bwMode="auto">
            <a:xfrm rot="5400000">
              <a:off x="694662" y="4671758"/>
              <a:ext cx="648000" cy="180000"/>
            </a:xfrm>
            <a:prstGeom prst="line">
              <a:avLst/>
            </a:prstGeom>
            <a:solidFill>
              <a:schemeClr val="accent1"/>
            </a:solidFill>
            <a:ln w="25400" cap="flat" cmpd="sng" algn="ctr">
              <a:solidFill>
                <a:srgbClr val="FF0000"/>
              </a:solidFill>
              <a:prstDash val="solid"/>
              <a:miter lim="800000"/>
              <a:headEnd type="none" w="med" len="med"/>
              <a:tailEnd type="none" w="med" len="med"/>
            </a:ln>
            <a:effectLst/>
          </p:spPr>
        </p:cxnSp>
        <p:cxnSp>
          <p:nvCxnSpPr>
            <p:cNvPr id="190" name="直線接點 189"/>
            <p:cNvCxnSpPr/>
            <p:nvPr/>
          </p:nvCxnSpPr>
          <p:spPr bwMode="auto">
            <a:xfrm rot="5400000">
              <a:off x="3606368" y="4671758"/>
              <a:ext cx="648000" cy="180000"/>
            </a:xfrm>
            <a:prstGeom prst="line">
              <a:avLst/>
            </a:prstGeom>
            <a:solidFill>
              <a:schemeClr val="accent1"/>
            </a:solidFill>
            <a:ln w="25400" cap="flat" cmpd="sng" algn="ctr">
              <a:solidFill>
                <a:srgbClr val="FF0000"/>
              </a:solidFill>
              <a:prstDash val="solid"/>
              <a:miter lim="800000"/>
              <a:headEnd type="none" w="med" len="med"/>
              <a:tailEnd type="none" w="med" len="med"/>
            </a:ln>
            <a:effectLst/>
          </p:spPr>
        </p:cxnSp>
      </p:grpSp>
      <p:grpSp>
        <p:nvGrpSpPr>
          <p:cNvPr id="230" name="群組 229"/>
          <p:cNvGrpSpPr/>
          <p:nvPr/>
        </p:nvGrpSpPr>
        <p:grpSpPr>
          <a:xfrm>
            <a:off x="1206616" y="4535074"/>
            <a:ext cx="2617330" cy="359779"/>
            <a:chOff x="1206616" y="4535074"/>
            <a:chExt cx="2617330" cy="359779"/>
          </a:xfrm>
        </p:grpSpPr>
        <p:sp>
          <p:nvSpPr>
            <p:cNvPr id="192" name="等腰三角形 191"/>
            <p:cNvSpPr/>
            <p:nvPr/>
          </p:nvSpPr>
          <p:spPr bwMode="auto">
            <a:xfrm rot="16200000">
              <a:off x="3498081" y="4503587"/>
              <a:ext cx="45719" cy="125626"/>
            </a:xfrm>
            <a:prstGeom prst="triangle">
              <a:avLst/>
            </a:prstGeom>
            <a:solidFill>
              <a:srgbClr val="000099"/>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93" name="等腰三角形 192"/>
            <p:cNvSpPr/>
            <p:nvPr/>
          </p:nvSpPr>
          <p:spPr bwMode="auto">
            <a:xfrm rot="16200000">
              <a:off x="3092074" y="4503747"/>
              <a:ext cx="45719" cy="125626"/>
            </a:xfrm>
            <a:prstGeom prst="triangle">
              <a:avLst/>
            </a:prstGeom>
            <a:solidFill>
              <a:srgbClr val="000099"/>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95" name="等腰三角形 194"/>
            <p:cNvSpPr/>
            <p:nvPr/>
          </p:nvSpPr>
          <p:spPr bwMode="auto">
            <a:xfrm rot="16200000">
              <a:off x="2740571" y="4503747"/>
              <a:ext cx="45719" cy="125626"/>
            </a:xfrm>
            <a:prstGeom prst="triangle">
              <a:avLst/>
            </a:prstGeom>
            <a:solidFill>
              <a:srgbClr val="000099"/>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96" name="等腰三角形 195"/>
            <p:cNvSpPr/>
            <p:nvPr/>
          </p:nvSpPr>
          <p:spPr bwMode="auto">
            <a:xfrm rot="16200000">
              <a:off x="2334564" y="4503907"/>
              <a:ext cx="45719" cy="125626"/>
            </a:xfrm>
            <a:prstGeom prst="triangle">
              <a:avLst/>
            </a:prstGeom>
            <a:solidFill>
              <a:srgbClr val="000099"/>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212" name="等腰三角形 211"/>
            <p:cNvSpPr/>
            <p:nvPr/>
          </p:nvSpPr>
          <p:spPr bwMode="auto">
            <a:xfrm rot="16200000">
              <a:off x="2008939" y="4503427"/>
              <a:ext cx="45719" cy="125626"/>
            </a:xfrm>
            <a:prstGeom prst="triangle">
              <a:avLst/>
            </a:prstGeom>
            <a:solidFill>
              <a:srgbClr val="000099"/>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213" name="等腰三角形 212"/>
            <p:cNvSpPr/>
            <p:nvPr/>
          </p:nvSpPr>
          <p:spPr bwMode="auto">
            <a:xfrm rot="16200000">
              <a:off x="1602932" y="4503587"/>
              <a:ext cx="45719" cy="125626"/>
            </a:xfrm>
            <a:prstGeom prst="triangle">
              <a:avLst/>
            </a:prstGeom>
            <a:solidFill>
              <a:srgbClr val="000099"/>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214" name="等腰三角形 213"/>
            <p:cNvSpPr/>
            <p:nvPr/>
          </p:nvSpPr>
          <p:spPr bwMode="auto">
            <a:xfrm rot="16200000">
              <a:off x="1246569" y="4495121"/>
              <a:ext cx="45719" cy="125626"/>
            </a:xfrm>
            <a:prstGeom prst="triangle">
              <a:avLst/>
            </a:prstGeom>
            <a:solidFill>
              <a:srgbClr val="000099"/>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215" name="等腰三角形 214"/>
            <p:cNvSpPr/>
            <p:nvPr/>
          </p:nvSpPr>
          <p:spPr bwMode="auto">
            <a:xfrm rot="16200000">
              <a:off x="3399938" y="4797965"/>
              <a:ext cx="45719" cy="125626"/>
            </a:xfrm>
            <a:prstGeom prst="triangle">
              <a:avLst/>
            </a:prstGeom>
            <a:solidFill>
              <a:srgbClr val="000099"/>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216" name="等腰三角形 215"/>
            <p:cNvSpPr/>
            <p:nvPr/>
          </p:nvSpPr>
          <p:spPr bwMode="auto">
            <a:xfrm rot="16200000">
              <a:off x="3011183" y="4798125"/>
              <a:ext cx="45719" cy="125626"/>
            </a:xfrm>
            <a:prstGeom prst="triangle">
              <a:avLst/>
            </a:prstGeom>
            <a:solidFill>
              <a:srgbClr val="000099"/>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219" name="等腰三角形 218"/>
            <p:cNvSpPr/>
            <p:nvPr/>
          </p:nvSpPr>
          <p:spPr bwMode="auto">
            <a:xfrm rot="16200000">
              <a:off x="1928048" y="4797805"/>
              <a:ext cx="45719" cy="125626"/>
            </a:xfrm>
            <a:prstGeom prst="triangle">
              <a:avLst/>
            </a:prstGeom>
            <a:solidFill>
              <a:srgbClr val="000099"/>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220" name="等腰三角形 219"/>
            <p:cNvSpPr/>
            <p:nvPr/>
          </p:nvSpPr>
          <p:spPr bwMode="auto">
            <a:xfrm rot="16200000">
              <a:off x="1522041" y="4797965"/>
              <a:ext cx="45719" cy="125626"/>
            </a:xfrm>
            <a:prstGeom prst="triangle">
              <a:avLst/>
            </a:prstGeom>
            <a:solidFill>
              <a:srgbClr val="000099"/>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225" name="等腰三角形 224"/>
            <p:cNvSpPr/>
            <p:nvPr/>
          </p:nvSpPr>
          <p:spPr bwMode="auto">
            <a:xfrm rot="16200000">
              <a:off x="3738273" y="4809181"/>
              <a:ext cx="45719" cy="125626"/>
            </a:xfrm>
            <a:prstGeom prst="triangle">
              <a:avLst/>
            </a:prstGeom>
            <a:solidFill>
              <a:srgbClr val="000099"/>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grpSp>
      <p:grpSp>
        <p:nvGrpSpPr>
          <p:cNvPr id="260" name="群組 259"/>
          <p:cNvGrpSpPr/>
          <p:nvPr/>
        </p:nvGrpSpPr>
        <p:grpSpPr>
          <a:xfrm>
            <a:off x="1189847" y="4602244"/>
            <a:ext cx="2576690" cy="425827"/>
            <a:chOff x="1189847" y="4602244"/>
            <a:chExt cx="2576690" cy="425827"/>
          </a:xfrm>
        </p:grpSpPr>
        <p:sp>
          <p:nvSpPr>
            <p:cNvPr id="233" name="等腰三角形 232"/>
            <p:cNvSpPr/>
            <p:nvPr/>
          </p:nvSpPr>
          <p:spPr bwMode="auto">
            <a:xfrm rot="1489301" flipV="1">
              <a:off x="3692489" y="4920071"/>
              <a:ext cx="74048" cy="108000"/>
            </a:xfrm>
            <a:prstGeom prst="triangl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234" name="等腰三角形 233"/>
            <p:cNvSpPr/>
            <p:nvPr/>
          </p:nvSpPr>
          <p:spPr bwMode="auto">
            <a:xfrm rot="1489301" flipV="1">
              <a:off x="3361573" y="4911444"/>
              <a:ext cx="74048" cy="108000"/>
            </a:xfrm>
            <a:prstGeom prst="triangl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235" name="等腰三角形 234"/>
            <p:cNvSpPr/>
            <p:nvPr/>
          </p:nvSpPr>
          <p:spPr bwMode="auto">
            <a:xfrm rot="1489301" flipV="1">
              <a:off x="2955057" y="4902818"/>
              <a:ext cx="74048" cy="108000"/>
            </a:xfrm>
            <a:prstGeom prst="triangl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236" name="等腰三角形 235"/>
            <p:cNvSpPr/>
            <p:nvPr/>
          </p:nvSpPr>
          <p:spPr bwMode="auto">
            <a:xfrm rot="1489301" flipV="1">
              <a:off x="3441637" y="4610870"/>
              <a:ext cx="74048" cy="108000"/>
            </a:xfrm>
            <a:prstGeom prst="triangl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237" name="等腰三角形 236"/>
            <p:cNvSpPr/>
            <p:nvPr/>
          </p:nvSpPr>
          <p:spPr bwMode="auto">
            <a:xfrm rot="1489301" flipV="1">
              <a:off x="3045491" y="4608440"/>
              <a:ext cx="74048" cy="108000"/>
            </a:xfrm>
            <a:prstGeom prst="triangl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244" name="等腰三角形 243"/>
            <p:cNvSpPr/>
            <p:nvPr/>
          </p:nvSpPr>
          <p:spPr bwMode="auto">
            <a:xfrm rot="1489301" flipV="1">
              <a:off x="2705553" y="4604956"/>
              <a:ext cx="74048" cy="108000"/>
            </a:xfrm>
            <a:prstGeom prst="triangl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245" name="等腰三角形 244"/>
            <p:cNvSpPr/>
            <p:nvPr/>
          </p:nvSpPr>
          <p:spPr bwMode="auto">
            <a:xfrm rot="1489301" flipV="1">
              <a:off x="2292433" y="4602244"/>
              <a:ext cx="74048" cy="108000"/>
            </a:xfrm>
            <a:prstGeom prst="triangl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246" name="等腰三角形 245"/>
            <p:cNvSpPr/>
            <p:nvPr/>
          </p:nvSpPr>
          <p:spPr bwMode="auto">
            <a:xfrm rot="1489301" flipV="1">
              <a:off x="1969747" y="4617066"/>
              <a:ext cx="74048" cy="108000"/>
            </a:xfrm>
            <a:prstGeom prst="triangl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247" name="等腰三角形 246"/>
            <p:cNvSpPr/>
            <p:nvPr/>
          </p:nvSpPr>
          <p:spPr bwMode="auto">
            <a:xfrm rot="1489301" flipV="1">
              <a:off x="1911109" y="4907960"/>
              <a:ext cx="74048" cy="108000"/>
            </a:xfrm>
            <a:prstGeom prst="triangl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248" name="等腰三角形 247"/>
            <p:cNvSpPr/>
            <p:nvPr/>
          </p:nvSpPr>
          <p:spPr bwMode="auto">
            <a:xfrm rot="1489301" flipV="1">
              <a:off x="1505929" y="4919016"/>
              <a:ext cx="74048" cy="108000"/>
            </a:xfrm>
            <a:prstGeom prst="triangl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250" name="等腰三角形 249"/>
            <p:cNvSpPr/>
            <p:nvPr/>
          </p:nvSpPr>
          <p:spPr bwMode="auto">
            <a:xfrm rot="1489301" flipV="1">
              <a:off x="1585993" y="4618442"/>
              <a:ext cx="74048" cy="108000"/>
            </a:xfrm>
            <a:prstGeom prst="triangl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259" name="等腰三角形 258"/>
            <p:cNvSpPr/>
            <p:nvPr/>
          </p:nvSpPr>
          <p:spPr bwMode="auto">
            <a:xfrm rot="1489301" flipV="1">
              <a:off x="1189847" y="4616012"/>
              <a:ext cx="74048" cy="108000"/>
            </a:xfrm>
            <a:prstGeom prst="triangl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1"/>
                                        </p:tgtEl>
                                        <p:attrNameLst>
                                          <p:attrName>style.visibility</p:attrName>
                                        </p:attrNameLst>
                                      </p:cBhvr>
                                      <p:to>
                                        <p:strVal val="visible"/>
                                      </p:to>
                                    </p:set>
                                    <p:animEffect transition="in" filter="fade">
                                      <p:cBhvr>
                                        <p:cTn id="7" dur="500"/>
                                        <p:tgtEl>
                                          <p:spTgt spid="241"/>
                                        </p:tgtEl>
                                      </p:cBhvr>
                                    </p:animEffect>
                                  </p:childTnLst>
                                </p:cTn>
                              </p:par>
                              <p:par>
                                <p:cTn id="8" presetID="10" presetClass="entr" presetSubtype="0" fill="hold" nodeType="withEffect">
                                  <p:stCondLst>
                                    <p:cond delay="0"/>
                                  </p:stCondLst>
                                  <p:childTnLst>
                                    <p:set>
                                      <p:cBhvr>
                                        <p:cTn id="9" dur="1" fill="hold">
                                          <p:stCondLst>
                                            <p:cond delay="0"/>
                                          </p:stCondLst>
                                        </p:cTn>
                                        <p:tgtEl>
                                          <p:spTgt spid="191"/>
                                        </p:tgtEl>
                                        <p:attrNameLst>
                                          <p:attrName>style.visibility</p:attrName>
                                        </p:attrNameLst>
                                      </p:cBhvr>
                                      <p:to>
                                        <p:strVal val="visible"/>
                                      </p:to>
                                    </p:set>
                                    <p:animEffect transition="in" filter="fade">
                                      <p:cBhvr>
                                        <p:cTn id="10" dur="500"/>
                                        <p:tgtEl>
                                          <p:spTgt spid="19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0"/>
                                        </p:tgtEl>
                                        <p:attrNameLst>
                                          <p:attrName>style.visibility</p:attrName>
                                        </p:attrNameLst>
                                      </p:cBhvr>
                                      <p:to>
                                        <p:strVal val="visible"/>
                                      </p:to>
                                    </p:set>
                                    <p:animEffect transition="in" filter="fade">
                                      <p:cBhvr>
                                        <p:cTn id="15" dur="500"/>
                                        <p:tgtEl>
                                          <p:spTgt spid="230"/>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260"/>
                                        </p:tgtEl>
                                        <p:attrNameLst>
                                          <p:attrName>style.visibility</p:attrName>
                                        </p:attrNameLst>
                                      </p:cBhvr>
                                      <p:to>
                                        <p:strVal val="visible"/>
                                      </p:to>
                                    </p:set>
                                    <p:animEffect transition="in" filter="fade">
                                      <p:cBhvr>
                                        <p:cTn id="19" dur="500"/>
                                        <p:tgtEl>
                                          <p:spTgt spid="26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230"/>
                                        </p:tgtEl>
                                      </p:cBhvr>
                                    </p:animEffect>
                                    <p:set>
                                      <p:cBhvr>
                                        <p:cTn id="24" dur="1" fill="hold">
                                          <p:stCondLst>
                                            <p:cond delay="499"/>
                                          </p:stCondLst>
                                        </p:cTn>
                                        <p:tgtEl>
                                          <p:spTgt spid="230"/>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260"/>
                                        </p:tgtEl>
                                      </p:cBhvr>
                                    </p:animEffect>
                                    <p:set>
                                      <p:cBhvr>
                                        <p:cTn id="27" dur="1" fill="hold">
                                          <p:stCondLst>
                                            <p:cond delay="499"/>
                                          </p:stCondLst>
                                        </p:cTn>
                                        <p:tgtEl>
                                          <p:spTgt spid="260"/>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191"/>
                                        </p:tgtEl>
                                      </p:cBhvr>
                                    </p:animEffect>
                                    <p:set>
                                      <p:cBhvr>
                                        <p:cTn id="30" dur="1" fill="hold">
                                          <p:stCondLst>
                                            <p:cond delay="499"/>
                                          </p:stCondLst>
                                        </p:cTn>
                                        <p:tgtEl>
                                          <p:spTgt spid="191"/>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251"/>
                                        </p:tgtEl>
                                        <p:attrNameLst>
                                          <p:attrName>style.visibility</p:attrName>
                                        </p:attrNameLst>
                                      </p:cBhvr>
                                      <p:to>
                                        <p:strVal val="visible"/>
                                      </p:to>
                                    </p:set>
                                    <p:animEffect transition="in" filter="fade">
                                      <p:cBhvr>
                                        <p:cTn id="34" dur="500"/>
                                        <p:tgtEl>
                                          <p:spTgt spid="251"/>
                                        </p:tgtEl>
                                      </p:cBhvr>
                                    </p:animEffect>
                                  </p:childTnLst>
                                </p:cTn>
                              </p:par>
                              <p:par>
                                <p:cTn id="35" presetID="10" presetClass="entr" presetSubtype="0" fill="hold" nodeType="withEffect">
                                  <p:stCondLst>
                                    <p:cond delay="0"/>
                                  </p:stCondLst>
                                  <p:childTnLst>
                                    <p:set>
                                      <p:cBhvr>
                                        <p:cTn id="36" dur="1" fill="hold">
                                          <p:stCondLst>
                                            <p:cond delay="0"/>
                                          </p:stCondLst>
                                        </p:cTn>
                                        <p:tgtEl>
                                          <p:spTgt spid="252"/>
                                        </p:tgtEl>
                                        <p:attrNameLst>
                                          <p:attrName>style.visibility</p:attrName>
                                        </p:attrNameLst>
                                      </p:cBhvr>
                                      <p:to>
                                        <p:strVal val="visible"/>
                                      </p:to>
                                    </p:set>
                                    <p:animEffect transition="in" filter="fade">
                                      <p:cBhvr>
                                        <p:cTn id="37" dur="500"/>
                                        <p:tgtEl>
                                          <p:spTgt spid="252"/>
                                        </p:tgtEl>
                                      </p:cBhvr>
                                    </p:animEffect>
                                  </p:childTnLst>
                                </p:cTn>
                              </p:par>
                            </p:childTnLst>
                          </p:cTn>
                        </p:par>
                        <p:par>
                          <p:cTn id="38" fill="hold">
                            <p:stCondLst>
                              <p:cond delay="1000"/>
                            </p:stCondLst>
                            <p:childTnLst>
                              <p:par>
                                <p:cTn id="39" presetID="10" presetClass="entr" presetSubtype="0" fill="hold" nodeType="afterEffect">
                                  <p:stCondLst>
                                    <p:cond delay="0"/>
                                  </p:stCondLst>
                                  <p:childTnLst>
                                    <p:set>
                                      <p:cBhvr>
                                        <p:cTn id="40" dur="1" fill="hold">
                                          <p:stCondLst>
                                            <p:cond delay="0"/>
                                          </p:stCondLst>
                                        </p:cTn>
                                        <p:tgtEl>
                                          <p:spTgt spid="204"/>
                                        </p:tgtEl>
                                        <p:attrNameLst>
                                          <p:attrName>style.visibility</p:attrName>
                                        </p:attrNameLst>
                                      </p:cBhvr>
                                      <p:to>
                                        <p:strVal val="visible"/>
                                      </p:to>
                                    </p:set>
                                    <p:animEffect transition="in" filter="fade">
                                      <p:cBhvr>
                                        <p:cTn id="41" dur="500"/>
                                        <p:tgtEl>
                                          <p:spTgt spid="20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53"/>
                                        </p:tgtEl>
                                        <p:attrNameLst>
                                          <p:attrName>style.visibility</p:attrName>
                                        </p:attrNameLst>
                                      </p:cBhvr>
                                      <p:to>
                                        <p:strVal val="visible"/>
                                      </p:to>
                                    </p:set>
                                    <p:animEffect transition="in" filter="fade">
                                      <p:cBhvr>
                                        <p:cTn id="46" dur="500"/>
                                        <p:tgtEl>
                                          <p:spTgt spid="253"/>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254"/>
                                        </p:tgtEl>
                                        <p:attrNameLst>
                                          <p:attrName>style.visibility</p:attrName>
                                        </p:attrNameLst>
                                      </p:cBhvr>
                                      <p:to>
                                        <p:strVal val="visible"/>
                                      </p:to>
                                    </p:set>
                                    <p:animEffect transition="in" filter="fade">
                                      <p:cBhvr>
                                        <p:cTn id="50" dur="500"/>
                                        <p:tgtEl>
                                          <p:spTgt spid="254"/>
                                        </p:tgtEl>
                                      </p:cBhvr>
                                    </p:animEffect>
                                  </p:childTnLst>
                                </p:cTn>
                              </p:par>
                            </p:childTnLst>
                          </p:cTn>
                        </p:par>
                        <p:par>
                          <p:cTn id="51" fill="hold">
                            <p:stCondLst>
                              <p:cond delay="1000"/>
                            </p:stCondLst>
                            <p:childTnLst>
                              <p:par>
                                <p:cTn id="52" presetID="10" presetClass="entr" presetSubtype="0" fill="hold" nodeType="afterEffect">
                                  <p:stCondLst>
                                    <p:cond delay="0"/>
                                  </p:stCondLst>
                                  <p:childTnLst>
                                    <p:set>
                                      <p:cBhvr>
                                        <p:cTn id="53" dur="1" fill="hold">
                                          <p:stCondLst>
                                            <p:cond delay="0"/>
                                          </p:stCondLst>
                                        </p:cTn>
                                        <p:tgtEl>
                                          <p:spTgt spid="255"/>
                                        </p:tgtEl>
                                        <p:attrNameLst>
                                          <p:attrName>style.visibility</p:attrName>
                                        </p:attrNameLst>
                                      </p:cBhvr>
                                      <p:to>
                                        <p:strVal val="visible"/>
                                      </p:to>
                                    </p:set>
                                    <p:animEffect transition="in" filter="fade">
                                      <p:cBhvr>
                                        <p:cTn id="54" dur="5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標題 1"/>
          <p:cNvSpPr>
            <a:spLocks noGrp="1"/>
          </p:cNvSpPr>
          <p:nvPr>
            <p:ph type="title"/>
          </p:nvPr>
        </p:nvSpPr>
        <p:spPr/>
        <p:txBody>
          <a:bodyPr/>
          <a:lstStyle/>
          <a:p>
            <a:r>
              <a:rPr lang="en-US" altLang="zh-TW" dirty="0" smtClean="0"/>
              <a:t>Preprocessing Stage</a:t>
            </a:r>
            <a:endParaRPr lang="zh-TW" altLang="en-US" dirty="0" smtClean="0"/>
          </a:p>
        </p:txBody>
      </p:sp>
      <p:grpSp>
        <p:nvGrpSpPr>
          <p:cNvPr id="2" name="群組 273"/>
          <p:cNvGrpSpPr>
            <a:grpSpLocks/>
          </p:cNvGrpSpPr>
          <p:nvPr/>
        </p:nvGrpSpPr>
        <p:grpSpPr bwMode="auto">
          <a:xfrm>
            <a:off x="275592" y="2082819"/>
            <a:ext cx="5167312" cy="4060825"/>
            <a:chOff x="428596" y="1071546"/>
            <a:chExt cx="2857520" cy="2200289"/>
          </a:xfrm>
        </p:grpSpPr>
        <p:sp>
          <p:nvSpPr>
            <p:cNvPr id="6" name="流程圖: 資料 5"/>
            <p:cNvSpPr/>
            <p:nvPr/>
          </p:nvSpPr>
          <p:spPr>
            <a:xfrm>
              <a:off x="428596" y="1071546"/>
              <a:ext cx="2857520" cy="2072125"/>
            </a:xfrm>
            <a:prstGeom prst="flowChartInputOutput">
              <a:avLst/>
            </a:prstGeom>
            <a:solidFill>
              <a:srgbClr val="CCFFFF"/>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7" name="手繪多邊形 6"/>
            <p:cNvSpPr/>
            <p:nvPr/>
          </p:nvSpPr>
          <p:spPr>
            <a:xfrm>
              <a:off x="428596" y="1071546"/>
              <a:ext cx="2857520" cy="2200289"/>
            </a:xfrm>
            <a:custGeom>
              <a:avLst/>
              <a:gdLst>
                <a:gd name="connsiteX0" fmla="*/ 2857500 w 2857500"/>
                <a:gd name="connsiteY0" fmla="*/ 0 h 2200275"/>
                <a:gd name="connsiteX1" fmla="*/ 2857500 w 2857500"/>
                <a:gd name="connsiteY1" fmla="*/ 128587 h 2200275"/>
                <a:gd name="connsiteX2" fmla="*/ 2281237 w 2857500"/>
                <a:gd name="connsiteY2" fmla="*/ 2200275 h 2200275"/>
                <a:gd name="connsiteX3" fmla="*/ 0 w 2857500"/>
                <a:gd name="connsiteY3" fmla="*/ 2200275 h 2200275"/>
                <a:gd name="connsiteX4" fmla="*/ 0 w 2857500"/>
                <a:gd name="connsiteY4" fmla="*/ 2062162 h 2200275"/>
                <a:gd name="connsiteX5" fmla="*/ 2281237 w 2857500"/>
                <a:gd name="connsiteY5" fmla="*/ 2062162 h 2200275"/>
                <a:gd name="connsiteX6" fmla="*/ 2857500 w 2857500"/>
                <a:gd name="connsiteY6" fmla="*/ 0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00" h="2200275">
                  <a:moveTo>
                    <a:pt x="2857500" y="0"/>
                  </a:moveTo>
                  <a:lnTo>
                    <a:pt x="2857500" y="128587"/>
                  </a:lnTo>
                  <a:lnTo>
                    <a:pt x="2281237" y="2200275"/>
                  </a:lnTo>
                  <a:lnTo>
                    <a:pt x="0" y="2200275"/>
                  </a:lnTo>
                  <a:lnTo>
                    <a:pt x="0" y="2062162"/>
                  </a:lnTo>
                  <a:lnTo>
                    <a:pt x="2281237" y="2062162"/>
                  </a:lnTo>
                  <a:lnTo>
                    <a:pt x="2857500" y="0"/>
                  </a:lnTo>
                  <a:close/>
                </a:path>
              </a:pathLst>
            </a:cu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cxnSp>
          <p:nvCxnSpPr>
            <p:cNvPr id="8" name="直線接點 7"/>
            <p:cNvCxnSpPr/>
            <p:nvPr/>
          </p:nvCxnSpPr>
          <p:spPr>
            <a:xfrm rot="5400000">
              <a:off x="2639268" y="3200003"/>
              <a:ext cx="142787" cy="878"/>
            </a:xfrm>
            <a:prstGeom prst="line">
              <a:avLst/>
            </a:prstGeom>
            <a:solidFill>
              <a:srgbClr val="CCFFFF"/>
            </a:solid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流程圖: 資料 8"/>
          <p:cNvSpPr/>
          <p:nvPr/>
        </p:nvSpPr>
        <p:spPr>
          <a:xfrm>
            <a:off x="691517" y="2426387"/>
            <a:ext cx="4346575" cy="3094038"/>
          </a:xfrm>
          <a:prstGeom prst="flowChartInputOutput">
            <a:avLst/>
          </a:prstGeom>
          <a:solidFill>
            <a:srgbClr val="CCFFFF"/>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10" name="流程圖: 資料 9"/>
          <p:cNvSpPr/>
          <p:nvPr/>
        </p:nvSpPr>
        <p:spPr>
          <a:xfrm>
            <a:off x="1496379" y="2839137"/>
            <a:ext cx="396875"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11" name="流程圖: 資料 10"/>
          <p:cNvSpPr/>
          <p:nvPr/>
        </p:nvSpPr>
        <p:spPr>
          <a:xfrm>
            <a:off x="1764667" y="3162987"/>
            <a:ext cx="396875"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12" name="流程圖: 資料 11"/>
          <p:cNvSpPr/>
          <p:nvPr/>
        </p:nvSpPr>
        <p:spPr>
          <a:xfrm>
            <a:off x="1593217" y="2515287"/>
            <a:ext cx="396875" cy="288925"/>
          </a:xfrm>
          <a:prstGeom prst="flowChartInputOutput">
            <a:avLst/>
          </a:prstGeom>
          <a:solidFill>
            <a:srgbClr val="FF66CC">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13" name="流程圖: 資料 12"/>
          <p:cNvSpPr/>
          <p:nvPr/>
        </p:nvSpPr>
        <p:spPr>
          <a:xfrm>
            <a:off x="1859917" y="2839137"/>
            <a:ext cx="396875"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14" name="流程圖: 資料 13"/>
          <p:cNvSpPr/>
          <p:nvPr/>
        </p:nvSpPr>
        <p:spPr>
          <a:xfrm>
            <a:off x="1947229" y="2515287"/>
            <a:ext cx="396875" cy="288925"/>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15" name="流程圖: 資料 14"/>
          <p:cNvSpPr/>
          <p:nvPr/>
        </p:nvSpPr>
        <p:spPr>
          <a:xfrm>
            <a:off x="1134429" y="4136125"/>
            <a:ext cx="395288" cy="287337"/>
          </a:xfrm>
          <a:prstGeom prst="flowChartInputOutput">
            <a:avLst/>
          </a:prstGeom>
          <a:solidFill>
            <a:schemeClr val="tx1">
              <a:alpha val="65000"/>
            </a:scheme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16" name="流程圖: 資料 15"/>
          <p:cNvSpPr/>
          <p:nvPr/>
        </p:nvSpPr>
        <p:spPr>
          <a:xfrm>
            <a:off x="1223329" y="3813862"/>
            <a:ext cx="396875" cy="287338"/>
          </a:xfrm>
          <a:prstGeom prst="flowChartInputOutput">
            <a:avLst/>
          </a:prstGeom>
          <a:solidFill>
            <a:schemeClr val="tx1">
              <a:alpha val="65000"/>
            </a:scheme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17" name="流程圖: 資料 16"/>
          <p:cNvSpPr/>
          <p:nvPr/>
        </p:nvSpPr>
        <p:spPr>
          <a:xfrm>
            <a:off x="1483679" y="4136125"/>
            <a:ext cx="396875" cy="287337"/>
          </a:xfrm>
          <a:prstGeom prst="flowChartInputOutput">
            <a:avLst/>
          </a:prstGeom>
          <a:solidFill>
            <a:schemeClr val="tx1">
              <a:alpha val="65000"/>
            </a:scheme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18" name="流程圖: 資料 17"/>
          <p:cNvSpPr/>
          <p:nvPr/>
        </p:nvSpPr>
        <p:spPr>
          <a:xfrm>
            <a:off x="1313817" y="3483662"/>
            <a:ext cx="396875" cy="288925"/>
          </a:xfrm>
          <a:prstGeom prst="flowChartInputOutput">
            <a:avLst/>
          </a:prstGeom>
          <a:solidFill>
            <a:schemeClr val="tx1">
              <a:alpha val="65000"/>
            </a:scheme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19" name="流程圖: 資料 18"/>
          <p:cNvSpPr/>
          <p:nvPr/>
        </p:nvSpPr>
        <p:spPr>
          <a:xfrm>
            <a:off x="1582104" y="3813862"/>
            <a:ext cx="396875" cy="287338"/>
          </a:xfrm>
          <a:prstGeom prst="flowChartInputOutput">
            <a:avLst/>
          </a:prstGeom>
          <a:solidFill>
            <a:schemeClr val="tx1">
              <a:alpha val="65000"/>
            </a:scheme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20" name="流程圖: 資料 19"/>
          <p:cNvSpPr/>
          <p:nvPr/>
        </p:nvSpPr>
        <p:spPr>
          <a:xfrm>
            <a:off x="1410654" y="3162987"/>
            <a:ext cx="396875"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21" name="流程圖: 資料 20"/>
          <p:cNvSpPr/>
          <p:nvPr/>
        </p:nvSpPr>
        <p:spPr>
          <a:xfrm>
            <a:off x="1674193" y="3483662"/>
            <a:ext cx="396875" cy="288925"/>
          </a:xfrm>
          <a:prstGeom prst="flowChartInputOutput">
            <a:avLst/>
          </a:prstGeom>
          <a:solidFill>
            <a:schemeClr val="tx1">
              <a:alpha val="65000"/>
            </a:scheme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22" name="流程圖: 資料 21"/>
          <p:cNvSpPr/>
          <p:nvPr/>
        </p:nvSpPr>
        <p:spPr>
          <a:xfrm>
            <a:off x="858204" y="5104500"/>
            <a:ext cx="396875"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23" name="流程圖: 資料 22"/>
          <p:cNvSpPr/>
          <p:nvPr/>
        </p:nvSpPr>
        <p:spPr>
          <a:xfrm>
            <a:off x="947104" y="4780650"/>
            <a:ext cx="396875" cy="287337"/>
          </a:xfrm>
          <a:prstGeom prst="flowChartInputOutput">
            <a:avLst/>
          </a:prstGeom>
          <a:solidFill>
            <a:srgbClr val="009900">
              <a:alpha val="65000"/>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24" name="流程圖: 資料 23"/>
          <p:cNvSpPr/>
          <p:nvPr/>
        </p:nvSpPr>
        <p:spPr>
          <a:xfrm>
            <a:off x="1205867" y="5104500"/>
            <a:ext cx="396875"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25" name="流程圖: 資料 24"/>
          <p:cNvSpPr/>
          <p:nvPr/>
        </p:nvSpPr>
        <p:spPr>
          <a:xfrm>
            <a:off x="1040767" y="4458387"/>
            <a:ext cx="395287"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26" name="流程圖: 資料 25"/>
          <p:cNvSpPr/>
          <p:nvPr/>
        </p:nvSpPr>
        <p:spPr>
          <a:xfrm>
            <a:off x="1299529" y="4780650"/>
            <a:ext cx="395288"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27" name="流程圖: 資料 26"/>
          <p:cNvSpPr/>
          <p:nvPr/>
        </p:nvSpPr>
        <p:spPr>
          <a:xfrm>
            <a:off x="1397954" y="4458387"/>
            <a:ext cx="396875"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28" name="流程圖: 資料 27"/>
          <p:cNvSpPr/>
          <p:nvPr/>
        </p:nvSpPr>
        <p:spPr>
          <a:xfrm>
            <a:off x="2228217" y="2839137"/>
            <a:ext cx="395287"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29" name="流程圖: 資料 28"/>
          <p:cNvSpPr/>
          <p:nvPr/>
        </p:nvSpPr>
        <p:spPr>
          <a:xfrm>
            <a:off x="3601374" y="3167784"/>
            <a:ext cx="395287"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30" name="流程圖: 資料 29"/>
          <p:cNvSpPr/>
          <p:nvPr/>
        </p:nvSpPr>
        <p:spPr>
          <a:xfrm>
            <a:off x="2325054" y="2515287"/>
            <a:ext cx="395288" cy="288925"/>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31" name="流程圖: 資料 30"/>
          <p:cNvSpPr/>
          <p:nvPr/>
        </p:nvSpPr>
        <p:spPr>
          <a:xfrm>
            <a:off x="2591754" y="2839137"/>
            <a:ext cx="395288"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32" name="流程圖: 資料 31"/>
          <p:cNvSpPr/>
          <p:nvPr/>
        </p:nvSpPr>
        <p:spPr>
          <a:xfrm>
            <a:off x="2679067" y="2515287"/>
            <a:ext cx="395287" cy="288925"/>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33" name="流程圖: 資料 32"/>
          <p:cNvSpPr/>
          <p:nvPr/>
        </p:nvSpPr>
        <p:spPr>
          <a:xfrm>
            <a:off x="1856742" y="4136125"/>
            <a:ext cx="396875" cy="287337"/>
          </a:xfrm>
          <a:prstGeom prst="flowChartInputOutput">
            <a:avLst/>
          </a:prstGeom>
          <a:solidFill>
            <a:schemeClr val="tx1">
              <a:alpha val="65000"/>
            </a:scheme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34" name="流程圖: 資料 33"/>
          <p:cNvSpPr/>
          <p:nvPr/>
        </p:nvSpPr>
        <p:spPr>
          <a:xfrm>
            <a:off x="1947229" y="3813862"/>
            <a:ext cx="395288" cy="287338"/>
          </a:xfrm>
          <a:prstGeom prst="flowChartInputOutput">
            <a:avLst/>
          </a:prstGeom>
          <a:solidFill>
            <a:schemeClr val="tx1">
              <a:alpha val="65000"/>
            </a:scheme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35" name="流程圖: 資料 34"/>
          <p:cNvSpPr/>
          <p:nvPr/>
        </p:nvSpPr>
        <p:spPr>
          <a:xfrm>
            <a:off x="2220279" y="4136125"/>
            <a:ext cx="396875"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36" name="流程圖: 資料 35"/>
          <p:cNvSpPr/>
          <p:nvPr/>
        </p:nvSpPr>
        <p:spPr>
          <a:xfrm>
            <a:off x="2045654" y="3483662"/>
            <a:ext cx="395288" cy="288925"/>
          </a:xfrm>
          <a:prstGeom prst="flowChartInputOutput">
            <a:avLst/>
          </a:prstGeom>
          <a:solidFill>
            <a:schemeClr val="tx1">
              <a:alpha val="65000"/>
            </a:scheme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37" name="流程圖: 資料 36"/>
          <p:cNvSpPr/>
          <p:nvPr/>
        </p:nvSpPr>
        <p:spPr>
          <a:xfrm>
            <a:off x="2307592" y="3813862"/>
            <a:ext cx="395287"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38" name="流程圖: 資料 37"/>
          <p:cNvSpPr/>
          <p:nvPr/>
        </p:nvSpPr>
        <p:spPr>
          <a:xfrm>
            <a:off x="2137743" y="3162987"/>
            <a:ext cx="395287"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39" name="流程圖: 資料 38"/>
          <p:cNvSpPr/>
          <p:nvPr/>
        </p:nvSpPr>
        <p:spPr>
          <a:xfrm>
            <a:off x="2402842" y="3483662"/>
            <a:ext cx="396875" cy="288925"/>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40" name="流程圖: 資料 39"/>
          <p:cNvSpPr/>
          <p:nvPr/>
        </p:nvSpPr>
        <p:spPr>
          <a:xfrm>
            <a:off x="1578929" y="5104500"/>
            <a:ext cx="396875"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41" name="流程圖: 資料 40"/>
          <p:cNvSpPr/>
          <p:nvPr/>
        </p:nvSpPr>
        <p:spPr>
          <a:xfrm>
            <a:off x="1669417" y="4780650"/>
            <a:ext cx="396875"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42" name="流程圖: 資料 41"/>
          <p:cNvSpPr/>
          <p:nvPr/>
        </p:nvSpPr>
        <p:spPr>
          <a:xfrm>
            <a:off x="1937704" y="5104500"/>
            <a:ext cx="396875" cy="287337"/>
          </a:xfrm>
          <a:prstGeom prst="flowChartInputOutput">
            <a:avLst/>
          </a:prstGeom>
          <a:solidFill>
            <a:schemeClr val="tx1">
              <a:alpha val="65000"/>
            </a:scheme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43" name="流程圖: 資料 42"/>
          <p:cNvSpPr/>
          <p:nvPr/>
        </p:nvSpPr>
        <p:spPr>
          <a:xfrm>
            <a:off x="1763079" y="4464737"/>
            <a:ext cx="396875"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44" name="流程圖: 資料 43"/>
          <p:cNvSpPr/>
          <p:nvPr/>
        </p:nvSpPr>
        <p:spPr>
          <a:xfrm>
            <a:off x="2028192" y="4780650"/>
            <a:ext cx="396875" cy="287337"/>
          </a:xfrm>
          <a:prstGeom prst="flowChartInputOutput">
            <a:avLst/>
          </a:prstGeom>
          <a:solidFill>
            <a:schemeClr val="tx1">
              <a:alpha val="65000"/>
            </a:scheme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45" name="流程圖: 資料 44"/>
          <p:cNvSpPr/>
          <p:nvPr/>
        </p:nvSpPr>
        <p:spPr>
          <a:xfrm>
            <a:off x="2128204" y="4464737"/>
            <a:ext cx="395288"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46" name="流程圖: 資料 45"/>
          <p:cNvSpPr/>
          <p:nvPr/>
        </p:nvSpPr>
        <p:spPr>
          <a:xfrm>
            <a:off x="2958467" y="2839137"/>
            <a:ext cx="395287"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47" name="流程圖: 資料 46"/>
          <p:cNvSpPr/>
          <p:nvPr/>
        </p:nvSpPr>
        <p:spPr>
          <a:xfrm>
            <a:off x="3237867" y="3162987"/>
            <a:ext cx="396875"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48" name="流程圖: 資料 47"/>
          <p:cNvSpPr/>
          <p:nvPr/>
        </p:nvSpPr>
        <p:spPr>
          <a:xfrm>
            <a:off x="3055304" y="2515287"/>
            <a:ext cx="395288" cy="288925"/>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49" name="流程圖: 資料 48"/>
          <p:cNvSpPr/>
          <p:nvPr/>
        </p:nvSpPr>
        <p:spPr>
          <a:xfrm>
            <a:off x="3334704" y="2839137"/>
            <a:ext cx="395288"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50" name="流程圖: 資料 49"/>
          <p:cNvSpPr/>
          <p:nvPr/>
        </p:nvSpPr>
        <p:spPr>
          <a:xfrm>
            <a:off x="2307609" y="5101388"/>
            <a:ext cx="396875" cy="288925"/>
          </a:xfrm>
          <a:prstGeom prst="flowChartInputOutput">
            <a:avLst/>
          </a:prstGeom>
          <a:solidFill>
            <a:schemeClr val="tx1">
              <a:alpha val="65000"/>
            </a:scheme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51" name="流程圖: 資料 50"/>
          <p:cNvSpPr/>
          <p:nvPr/>
        </p:nvSpPr>
        <p:spPr>
          <a:xfrm>
            <a:off x="2586992" y="4136125"/>
            <a:ext cx="396875"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52" name="流程圖: 資料 51"/>
          <p:cNvSpPr/>
          <p:nvPr/>
        </p:nvSpPr>
        <p:spPr>
          <a:xfrm>
            <a:off x="2683829" y="3813862"/>
            <a:ext cx="395288"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53" name="流程圖: 資料 52"/>
          <p:cNvSpPr/>
          <p:nvPr/>
        </p:nvSpPr>
        <p:spPr>
          <a:xfrm>
            <a:off x="2955081" y="4136125"/>
            <a:ext cx="396875"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54" name="流程圖: 資料 53"/>
          <p:cNvSpPr/>
          <p:nvPr/>
        </p:nvSpPr>
        <p:spPr>
          <a:xfrm>
            <a:off x="2774317" y="3483662"/>
            <a:ext cx="396875" cy="288925"/>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55" name="流程圖: 資料 54"/>
          <p:cNvSpPr/>
          <p:nvPr/>
        </p:nvSpPr>
        <p:spPr>
          <a:xfrm>
            <a:off x="2864804" y="3162987"/>
            <a:ext cx="396875" cy="287338"/>
          </a:xfrm>
          <a:prstGeom prst="flowChartInputOutput">
            <a:avLst/>
          </a:prstGeom>
          <a:solidFill>
            <a:srgbClr val="009900">
              <a:alpha val="65000"/>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56" name="流程圖: 資料 55"/>
          <p:cNvSpPr/>
          <p:nvPr/>
        </p:nvSpPr>
        <p:spPr>
          <a:xfrm>
            <a:off x="3424804" y="2520815"/>
            <a:ext cx="396875"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57" name="流程圖: 資料 56"/>
          <p:cNvSpPr/>
          <p:nvPr/>
        </p:nvSpPr>
        <p:spPr>
          <a:xfrm>
            <a:off x="2399667" y="4780650"/>
            <a:ext cx="396875" cy="287337"/>
          </a:xfrm>
          <a:prstGeom prst="flowChartInputOutput">
            <a:avLst/>
          </a:prstGeom>
          <a:solidFill>
            <a:schemeClr val="tx1">
              <a:alpha val="65000"/>
            </a:scheme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58" name="流程圖: 資料 57"/>
          <p:cNvSpPr/>
          <p:nvPr/>
        </p:nvSpPr>
        <p:spPr>
          <a:xfrm>
            <a:off x="3863394" y="4787005"/>
            <a:ext cx="396875"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59" name="流程圖: 資料 58"/>
          <p:cNvSpPr/>
          <p:nvPr/>
        </p:nvSpPr>
        <p:spPr>
          <a:xfrm>
            <a:off x="2767068" y="4780650"/>
            <a:ext cx="396875"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60" name="流程圖: 資料 59"/>
          <p:cNvSpPr/>
          <p:nvPr/>
        </p:nvSpPr>
        <p:spPr>
          <a:xfrm>
            <a:off x="2860730" y="4458387"/>
            <a:ext cx="395288"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61" name="流程圖: 資料 60"/>
          <p:cNvSpPr/>
          <p:nvPr/>
        </p:nvSpPr>
        <p:spPr>
          <a:xfrm>
            <a:off x="3693479" y="2839137"/>
            <a:ext cx="396875"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62" name="流程圖: 資料 61"/>
          <p:cNvSpPr/>
          <p:nvPr/>
        </p:nvSpPr>
        <p:spPr>
          <a:xfrm>
            <a:off x="3969704" y="3162987"/>
            <a:ext cx="396875"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63" name="流程圖: 資料 62"/>
          <p:cNvSpPr/>
          <p:nvPr/>
        </p:nvSpPr>
        <p:spPr>
          <a:xfrm>
            <a:off x="3785554" y="2515287"/>
            <a:ext cx="396875" cy="288925"/>
          </a:xfrm>
          <a:prstGeom prst="flowChartInputOutput">
            <a:avLst/>
          </a:prstGeom>
          <a:solidFill>
            <a:srgbClr val="009900">
              <a:alpha val="65000"/>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64" name="流程圖: 資料 63"/>
          <p:cNvSpPr/>
          <p:nvPr/>
        </p:nvSpPr>
        <p:spPr>
          <a:xfrm>
            <a:off x="4060192" y="2839137"/>
            <a:ext cx="396875"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65" name="流程圖: 資料 64"/>
          <p:cNvSpPr/>
          <p:nvPr/>
        </p:nvSpPr>
        <p:spPr>
          <a:xfrm>
            <a:off x="4152267" y="2515287"/>
            <a:ext cx="396875" cy="288925"/>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66" name="流程圖: 資料 65"/>
          <p:cNvSpPr/>
          <p:nvPr/>
        </p:nvSpPr>
        <p:spPr>
          <a:xfrm>
            <a:off x="3325179" y="4136125"/>
            <a:ext cx="395288"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67" name="流程圖: 資料 66"/>
          <p:cNvSpPr/>
          <p:nvPr/>
        </p:nvSpPr>
        <p:spPr>
          <a:xfrm>
            <a:off x="3415667" y="3813862"/>
            <a:ext cx="395287" cy="287338"/>
          </a:xfrm>
          <a:prstGeom prst="flowChartInputOutput">
            <a:avLst/>
          </a:prstGeom>
          <a:solidFill>
            <a:schemeClr val="tx1">
              <a:alpha val="65000"/>
            </a:scheme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68" name="流程圖: 資料 67"/>
          <p:cNvSpPr/>
          <p:nvPr/>
        </p:nvSpPr>
        <p:spPr>
          <a:xfrm>
            <a:off x="3690304" y="4136125"/>
            <a:ext cx="396875"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69" name="流程圖: 資料 68"/>
          <p:cNvSpPr/>
          <p:nvPr/>
        </p:nvSpPr>
        <p:spPr>
          <a:xfrm>
            <a:off x="3507742" y="3483662"/>
            <a:ext cx="396875" cy="288925"/>
          </a:xfrm>
          <a:prstGeom prst="flowChartInputOutput">
            <a:avLst/>
          </a:prstGeom>
          <a:solidFill>
            <a:schemeClr val="tx1">
              <a:alpha val="65000"/>
            </a:scheme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70" name="流程圖: 資料 69"/>
          <p:cNvSpPr/>
          <p:nvPr/>
        </p:nvSpPr>
        <p:spPr>
          <a:xfrm>
            <a:off x="3782379" y="3813862"/>
            <a:ext cx="396875" cy="287338"/>
          </a:xfrm>
          <a:prstGeom prst="flowChartInputOutput">
            <a:avLst/>
          </a:prstGeom>
          <a:solidFill>
            <a:schemeClr val="tx1">
              <a:alpha val="65000"/>
            </a:scheme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71" name="流程圖: 資料 70"/>
          <p:cNvSpPr/>
          <p:nvPr/>
        </p:nvSpPr>
        <p:spPr>
          <a:xfrm>
            <a:off x="3877629" y="3483662"/>
            <a:ext cx="395288" cy="288925"/>
          </a:xfrm>
          <a:prstGeom prst="flowChartInputOutput">
            <a:avLst/>
          </a:prstGeom>
          <a:solidFill>
            <a:schemeClr val="tx1">
              <a:alpha val="65000"/>
            </a:scheme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72" name="流程圖: 資料 71"/>
          <p:cNvSpPr/>
          <p:nvPr/>
        </p:nvSpPr>
        <p:spPr>
          <a:xfrm>
            <a:off x="3045779" y="5104500"/>
            <a:ext cx="396875"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73" name="流程圖: 資料 72"/>
          <p:cNvSpPr/>
          <p:nvPr/>
        </p:nvSpPr>
        <p:spPr>
          <a:xfrm>
            <a:off x="3141029" y="4780650"/>
            <a:ext cx="396875"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74" name="流程圖: 資料 73"/>
          <p:cNvSpPr/>
          <p:nvPr/>
        </p:nvSpPr>
        <p:spPr>
          <a:xfrm>
            <a:off x="3412492" y="5104500"/>
            <a:ext cx="396875"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75" name="流程圖: 資料 74"/>
          <p:cNvSpPr/>
          <p:nvPr/>
        </p:nvSpPr>
        <p:spPr>
          <a:xfrm>
            <a:off x="3233104" y="4458387"/>
            <a:ext cx="396875"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dirty="0">
              <a:latin typeface="+mn-lt"/>
            </a:endParaRPr>
          </a:p>
        </p:txBody>
      </p:sp>
      <p:sp>
        <p:nvSpPr>
          <p:cNvPr id="76" name="流程圖: 資料 75"/>
          <p:cNvSpPr/>
          <p:nvPr/>
        </p:nvSpPr>
        <p:spPr>
          <a:xfrm>
            <a:off x="3506154" y="4780650"/>
            <a:ext cx="396875"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77" name="流程圖: 資料 76"/>
          <p:cNvSpPr/>
          <p:nvPr/>
        </p:nvSpPr>
        <p:spPr>
          <a:xfrm>
            <a:off x="3598229" y="4458387"/>
            <a:ext cx="395288" cy="287338"/>
          </a:xfrm>
          <a:prstGeom prst="flowChartInputOutput">
            <a:avLst/>
          </a:prstGeom>
          <a:solidFill>
            <a:srgbClr val="FF66CC">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78" name="流程圖: 資料 77"/>
          <p:cNvSpPr/>
          <p:nvPr/>
        </p:nvSpPr>
        <p:spPr>
          <a:xfrm>
            <a:off x="4322129" y="3162987"/>
            <a:ext cx="396875"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79" name="流程圖: 資料 78"/>
          <p:cNvSpPr/>
          <p:nvPr/>
        </p:nvSpPr>
        <p:spPr>
          <a:xfrm>
            <a:off x="4417379" y="2839137"/>
            <a:ext cx="396875" cy="288925"/>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80" name="流程圖: 資料 79"/>
          <p:cNvSpPr/>
          <p:nvPr/>
        </p:nvSpPr>
        <p:spPr>
          <a:xfrm>
            <a:off x="4511042" y="2516875"/>
            <a:ext cx="396875"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81" name="流程圖: 資料 80"/>
          <p:cNvSpPr/>
          <p:nvPr/>
        </p:nvSpPr>
        <p:spPr>
          <a:xfrm>
            <a:off x="4049079" y="4136125"/>
            <a:ext cx="395288"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82" name="流程圖: 資料 81"/>
          <p:cNvSpPr/>
          <p:nvPr/>
        </p:nvSpPr>
        <p:spPr>
          <a:xfrm>
            <a:off x="4139567" y="3813862"/>
            <a:ext cx="395287" cy="288925"/>
          </a:xfrm>
          <a:prstGeom prst="flowChartInputOutput">
            <a:avLst/>
          </a:prstGeom>
          <a:solidFill>
            <a:schemeClr val="tx1">
              <a:alpha val="65000"/>
            </a:scheme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83" name="流程圖: 資料 82"/>
          <p:cNvSpPr/>
          <p:nvPr/>
        </p:nvSpPr>
        <p:spPr>
          <a:xfrm>
            <a:off x="4233229" y="3485250"/>
            <a:ext cx="396875" cy="287337"/>
          </a:xfrm>
          <a:prstGeom prst="flowChartInputOutput">
            <a:avLst/>
          </a:prstGeom>
          <a:solidFill>
            <a:schemeClr val="tx1">
              <a:alpha val="65000"/>
            </a:scheme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84" name="流程圖: 資料 83"/>
          <p:cNvSpPr/>
          <p:nvPr/>
        </p:nvSpPr>
        <p:spPr>
          <a:xfrm>
            <a:off x="3772854" y="5104500"/>
            <a:ext cx="395288"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85" name="流程圖: 資料 84"/>
          <p:cNvSpPr/>
          <p:nvPr/>
        </p:nvSpPr>
        <p:spPr>
          <a:xfrm>
            <a:off x="3955417" y="4459975"/>
            <a:ext cx="396875"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86" name="文字方塊 85"/>
          <p:cNvSpPr txBox="1"/>
          <p:nvPr/>
        </p:nvSpPr>
        <p:spPr>
          <a:xfrm>
            <a:off x="3605206" y="4405194"/>
            <a:ext cx="428625" cy="338137"/>
          </a:xfrm>
          <a:prstGeom prst="rect">
            <a:avLst/>
          </a:prstGeom>
          <a:noFill/>
        </p:spPr>
        <p:txBody>
          <a:bodyPr>
            <a:spAutoFit/>
          </a:bodyPr>
          <a:lstStyle/>
          <a:p>
            <a:pPr>
              <a:defRPr/>
            </a:pPr>
            <a:r>
              <a:rPr lang="en-US" altLang="zh-TW" sz="1600" dirty="0">
                <a:latin typeface="+mn-lt"/>
              </a:rPr>
              <a:t>S</a:t>
            </a:r>
            <a:r>
              <a:rPr lang="en-US" altLang="zh-TW" sz="1600" baseline="-25000" dirty="0">
                <a:latin typeface="+mn-lt"/>
              </a:rPr>
              <a:t>1</a:t>
            </a:r>
            <a:endParaRPr lang="zh-TW" altLang="en-US" sz="1600" baseline="-25000" dirty="0">
              <a:latin typeface="+mn-lt"/>
            </a:endParaRPr>
          </a:p>
        </p:txBody>
      </p:sp>
      <p:sp>
        <p:nvSpPr>
          <p:cNvPr id="87" name="文字方塊 86"/>
          <p:cNvSpPr txBox="1"/>
          <p:nvPr/>
        </p:nvSpPr>
        <p:spPr>
          <a:xfrm>
            <a:off x="1600182" y="2474012"/>
            <a:ext cx="428625" cy="338138"/>
          </a:xfrm>
          <a:prstGeom prst="rect">
            <a:avLst/>
          </a:prstGeom>
          <a:noFill/>
        </p:spPr>
        <p:txBody>
          <a:bodyPr>
            <a:spAutoFit/>
          </a:bodyPr>
          <a:lstStyle/>
          <a:p>
            <a:pPr>
              <a:defRPr/>
            </a:pPr>
            <a:r>
              <a:rPr lang="en-US" altLang="zh-TW" sz="1600" dirty="0">
                <a:latin typeface="+mn-lt"/>
              </a:rPr>
              <a:t>S</a:t>
            </a:r>
            <a:r>
              <a:rPr lang="en-US" altLang="zh-TW" sz="1600" baseline="-25000" dirty="0">
                <a:latin typeface="+mn-lt"/>
              </a:rPr>
              <a:t>2</a:t>
            </a:r>
            <a:endParaRPr lang="zh-TW" altLang="en-US" sz="1600" baseline="-25000" dirty="0">
              <a:latin typeface="+mn-lt"/>
            </a:endParaRPr>
          </a:p>
        </p:txBody>
      </p:sp>
      <p:sp>
        <p:nvSpPr>
          <p:cNvPr id="88" name="文字方塊 87"/>
          <p:cNvSpPr txBox="1"/>
          <p:nvPr/>
        </p:nvSpPr>
        <p:spPr>
          <a:xfrm>
            <a:off x="964290" y="4757687"/>
            <a:ext cx="428625" cy="338137"/>
          </a:xfrm>
          <a:prstGeom prst="rect">
            <a:avLst/>
          </a:prstGeom>
          <a:noFill/>
        </p:spPr>
        <p:txBody>
          <a:bodyPr>
            <a:spAutoFit/>
          </a:bodyPr>
          <a:lstStyle/>
          <a:p>
            <a:pPr>
              <a:defRPr/>
            </a:pPr>
            <a:r>
              <a:rPr lang="en-US" altLang="zh-TW" sz="1600" dirty="0">
                <a:latin typeface="+mn-lt"/>
              </a:rPr>
              <a:t>T</a:t>
            </a:r>
            <a:r>
              <a:rPr lang="en-US" altLang="zh-TW" sz="1600" baseline="-25000" dirty="0">
                <a:latin typeface="+mn-lt"/>
              </a:rPr>
              <a:t>1</a:t>
            </a:r>
            <a:endParaRPr lang="zh-TW" altLang="en-US" sz="1600" baseline="-25000" dirty="0">
              <a:latin typeface="+mn-lt"/>
            </a:endParaRPr>
          </a:p>
        </p:txBody>
      </p:sp>
      <p:grpSp>
        <p:nvGrpSpPr>
          <p:cNvPr id="3" name="群組 427"/>
          <p:cNvGrpSpPr>
            <a:grpSpLocks/>
          </p:cNvGrpSpPr>
          <p:nvPr/>
        </p:nvGrpSpPr>
        <p:grpSpPr bwMode="auto">
          <a:xfrm>
            <a:off x="4133217" y="2116825"/>
            <a:ext cx="1023937" cy="285750"/>
            <a:chOff x="6834266" y="2702745"/>
            <a:chExt cx="1023882" cy="285752"/>
          </a:xfrm>
        </p:grpSpPr>
        <p:grpSp>
          <p:nvGrpSpPr>
            <p:cNvPr id="4" name="群組 547"/>
            <p:cNvGrpSpPr/>
            <p:nvPr/>
          </p:nvGrpSpPr>
          <p:grpSpPr>
            <a:xfrm>
              <a:off x="6834266" y="2702745"/>
              <a:ext cx="714380" cy="285752"/>
              <a:chOff x="428596" y="1071546"/>
              <a:chExt cx="2857520" cy="2200289"/>
            </a:xfrm>
            <a:solidFill>
              <a:srgbClr val="339966"/>
            </a:solidFill>
          </p:grpSpPr>
          <p:sp>
            <p:nvSpPr>
              <p:cNvPr id="98" name="流程圖: 資料 97"/>
              <p:cNvSpPr/>
              <p:nvPr/>
            </p:nvSpPr>
            <p:spPr>
              <a:xfrm>
                <a:off x="428596" y="1071546"/>
                <a:ext cx="2857520" cy="2071702"/>
              </a:xfrm>
              <a:prstGeom prst="flowChartInputOutput">
                <a:avLst/>
              </a:prstGeom>
              <a:grpFill/>
              <a:ln w="9525">
                <a:solidFill>
                  <a:schemeClr val="tx1"/>
                </a:solidFill>
                <a:miter lim="800000"/>
                <a:headEnd/>
                <a:tailEnd/>
              </a:ln>
            </p:spPr>
            <p:txBody>
              <a:bodyPr wrap="none" anchor="ctr"/>
              <a:lstStyle/>
              <a:p>
                <a:pPr>
                  <a:defRPr/>
                </a:pPr>
                <a:endParaRPr lang="zh-TW" altLang="en-US" sz="1400">
                  <a:latin typeface="+mn-lt"/>
                </a:endParaRPr>
              </a:p>
            </p:txBody>
          </p:sp>
          <p:sp>
            <p:nvSpPr>
              <p:cNvPr id="99" name="手繪多邊形 98"/>
              <p:cNvSpPr/>
              <p:nvPr/>
            </p:nvSpPr>
            <p:spPr>
              <a:xfrm>
                <a:off x="428609" y="1071546"/>
                <a:ext cx="2857500" cy="2200275"/>
              </a:xfrm>
              <a:custGeom>
                <a:avLst/>
                <a:gdLst>
                  <a:gd name="connsiteX0" fmla="*/ 2857500 w 2857500"/>
                  <a:gd name="connsiteY0" fmla="*/ 0 h 2200275"/>
                  <a:gd name="connsiteX1" fmla="*/ 2857500 w 2857500"/>
                  <a:gd name="connsiteY1" fmla="*/ 128587 h 2200275"/>
                  <a:gd name="connsiteX2" fmla="*/ 2281237 w 2857500"/>
                  <a:gd name="connsiteY2" fmla="*/ 2200275 h 2200275"/>
                  <a:gd name="connsiteX3" fmla="*/ 0 w 2857500"/>
                  <a:gd name="connsiteY3" fmla="*/ 2200275 h 2200275"/>
                  <a:gd name="connsiteX4" fmla="*/ 0 w 2857500"/>
                  <a:gd name="connsiteY4" fmla="*/ 2062162 h 2200275"/>
                  <a:gd name="connsiteX5" fmla="*/ 2281237 w 2857500"/>
                  <a:gd name="connsiteY5" fmla="*/ 2062162 h 2200275"/>
                  <a:gd name="connsiteX6" fmla="*/ 2857500 w 2857500"/>
                  <a:gd name="connsiteY6" fmla="*/ 0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00" h="2200275">
                    <a:moveTo>
                      <a:pt x="2857500" y="0"/>
                    </a:moveTo>
                    <a:lnTo>
                      <a:pt x="2857500" y="128587"/>
                    </a:lnTo>
                    <a:lnTo>
                      <a:pt x="2281237" y="2200275"/>
                    </a:lnTo>
                    <a:lnTo>
                      <a:pt x="0" y="2200275"/>
                    </a:lnTo>
                    <a:lnTo>
                      <a:pt x="0" y="2062162"/>
                    </a:lnTo>
                    <a:lnTo>
                      <a:pt x="2281237" y="2062162"/>
                    </a:lnTo>
                    <a:lnTo>
                      <a:pt x="2857500" y="0"/>
                    </a:lnTo>
                    <a:close/>
                  </a:path>
                </a:pathLst>
              </a:cu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cxnSp>
            <p:nvCxnSpPr>
              <p:cNvPr id="100" name="直線接點 99"/>
              <p:cNvCxnSpPr/>
              <p:nvPr/>
            </p:nvCxnSpPr>
            <p:spPr>
              <a:xfrm rot="5400000">
                <a:off x="2639205" y="3199603"/>
                <a:ext cx="142876" cy="158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5" name="直線接點 94"/>
            <p:cNvCxnSpPr/>
            <p:nvPr/>
          </p:nvCxnSpPr>
          <p:spPr>
            <a:xfrm>
              <a:off x="7500980" y="2785296"/>
              <a:ext cx="357168" cy="158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接點 95"/>
            <p:cNvCxnSpPr/>
            <p:nvPr/>
          </p:nvCxnSpPr>
          <p:spPr>
            <a:xfrm>
              <a:off x="7429546" y="2937697"/>
              <a:ext cx="357169" cy="158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接點 96"/>
            <p:cNvCxnSpPr/>
            <p:nvPr/>
          </p:nvCxnSpPr>
          <p:spPr>
            <a:xfrm>
              <a:off x="7466057" y="2856733"/>
              <a:ext cx="357168"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1" name="流程圖: 資料 100"/>
          <p:cNvSpPr/>
          <p:nvPr/>
        </p:nvSpPr>
        <p:spPr>
          <a:xfrm>
            <a:off x="2490170" y="4454612"/>
            <a:ext cx="395288"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102" name="流程圖: 資料 101"/>
          <p:cNvSpPr/>
          <p:nvPr/>
        </p:nvSpPr>
        <p:spPr>
          <a:xfrm>
            <a:off x="2498121" y="3167784"/>
            <a:ext cx="396875" cy="287337"/>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103" name="流程圖: 資料 102"/>
          <p:cNvSpPr/>
          <p:nvPr/>
        </p:nvSpPr>
        <p:spPr>
          <a:xfrm>
            <a:off x="2675971" y="5097474"/>
            <a:ext cx="396875" cy="287337"/>
          </a:xfrm>
          <a:prstGeom prst="flowChartInputOutput">
            <a:avLst/>
          </a:prstGeom>
          <a:solidFill>
            <a:srgbClr val="FF66CC">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104" name="文字方塊 103"/>
          <p:cNvSpPr txBox="1"/>
          <p:nvPr/>
        </p:nvSpPr>
        <p:spPr>
          <a:xfrm>
            <a:off x="3798057" y="2476556"/>
            <a:ext cx="428625" cy="338138"/>
          </a:xfrm>
          <a:prstGeom prst="rect">
            <a:avLst/>
          </a:prstGeom>
          <a:noFill/>
        </p:spPr>
        <p:txBody>
          <a:bodyPr>
            <a:spAutoFit/>
          </a:bodyPr>
          <a:lstStyle/>
          <a:p>
            <a:pPr>
              <a:defRPr/>
            </a:pPr>
            <a:r>
              <a:rPr lang="en-US" altLang="zh-TW" sz="1600" dirty="0" smtClean="0">
                <a:latin typeface="+mn-lt"/>
              </a:rPr>
              <a:t>T</a:t>
            </a:r>
            <a:r>
              <a:rPr lang="en-US" altLang="zh-TW" sz="1600" baseline="-25000" dirty="0" smtClean="0">
                <a:latin typeface="+mn-lt"/>
              </a:rPr>
              <a:t>3</a:t>
            </a:r>
            <a:endParaRPr lang="zh-TW" altLang="en-US" sz="1600" baseline="-25000" dirty="0">
              <a:latin typeface="+mn-lt"/>
            </a:endParaRPr>
          </a:p>
        </p:txBody>
      </p:sp>
      <p:sp>
        <p:nvSpPr>
          <p:cNvPr id="110" name="流程圖: 資料 109"/>
          <p:cNvSpPr/>
          <p:nvPr/>
        </p:nvSpPr>
        <p:spPr>
          <a:xfrm>
            <a:off x="3055394" y="3815419"/>
            <a:ext cx="395288" cy="287338"/>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111" name="流程圖: 資料 110"/>
          <p:cNvSpPr/>
          <p:nvPr/>
        </p:nvSpPr>
        <p:spPr>
          <a:xfrm>
            <a:off x="3145882" y="3485219"/>
            <a:ext cx="396875" cy="288925"/>
          </a:xfrm>
          <a:prstGeom prst="flowChartInputOutput">
            <a:avLst/>
          </a:prstGeom>
          <a:solidFill>
            <a:srgbClr val="CCFFFF">
              <a:alpha val="30196"/>
            </a:srgbClr>
          </a:solidFill>
          <a:ln w="9525">
            <a:solidFill>
              <a:schemeClr val="tx1"/>
            </a:solidFill>
            <a:miter lim="800000"/>
            <a:headEnd/>
            <a:tailEnd/>
          </a:ln>
        </p:spPr>
        <p:txBody>
          <a:bodyPr wrap="none" anchor="ctr"/>
          <a:lstStyle/>
          <a:p>
            <a:pPr>
              <a:defRPr/>
            </a:pPr>
            <a:endParaRPr lang="zh-TW" altLang="en-US" sz="1400">
              <a:latin typeface="+mn-lt"/>
            </a:endParaRPr>
          </a:p>
        </p:txBody>
      </p:sp>
      <p:sp>
        <p:nvSpPr>
          <p:cNvPr id="112" name="文字方塊 111"/>
          <p:cNvSpPr txBox="1"/>
          <p:nvPr/>
        </p:nvSpPr>
        <p:spPr>
          <a:xfrm>
            <a:off x="2881238" y="3119498"/>
            <a:ext cx="428625" cy="338138"/>
          </a:xfrm>
          <a:prstGeom prst="rect">
            <a:avLst/>
          </a:prstGeom>
          <a:noFill/>
        </p:spPr>
        <p:txBody>
          <a:bodyPr>
            <a:spAutoFit/>
          </a:bodyPr>
          <a:lstStyle/>
          <a:p>
            <a:pPr>
              <a:defRPr/>
            </a:pPr>
            <a:r>
              <a:rPr lang="en-US" altLang="zh-TW" sz="1600" dirty="0" smtClean="0">
                <a:latin typeface="+mn-lt"/>
              </a:rPr>
              <a:t>T</a:t>
            </a:r>
            <a:r>
              <a:rPr lang="en-US" altLang="zh-TW" sz="1600" baseline="-25000" dirty="0" smtClean="0">
                <a:latin typeface="+mn-lt"/>
              </a:rPr>
              <a:t>2</a:t>
            </a:r>
            <a:endParaRPr lang="zh-TW" altLang="en-US" sz="1600" baseline="-25000" dirty="0">
              <a:latin typeface="+mn-lt"/>
            </a:endParaRPr>
          </a:p>
        </p:txBody>
      </p:sp>
      <p:sp>
        <p:nvSpPr>
          <p:cNvPr id="126" name="文字方塊 125"/>
          <p:cNvSpPr txBox="1"/>
          <p:nvPr/>
        </p:nvSpPr>
        <p:spPr>
          <a:xfrm>
            <a:off x="5609022" y="3692444"/>
            <a:ext cx="3857652" cy="338554"/>
          </a:xfrm>
          <a:prstGeom prst="rect">
            <a:avLst/>
          </a:prstGeom>
          <a:noFill/>
        </p:spPr>
        <p:txBody>
          <a:bodyPr wrap="square" rtlCol="0">
            <a:spAutoFit/>
          </a:bodyPr>
          <a:lstStyle/>
          <a:p>
            <a:r>
              <a:rPr lang="en-US" altLang="zh-TW" sz="1600" i="1" dirty="0" smtClean="0">
                <a:effectLst>
                  <a:outerShdw blurRad="38100" dist="38100" dir="2700000" algn="tl">
                    <a:srgbClr val="000000">
                      <a:alpha val="43137"/>
                    </a:srgbClr>
                  </a:outerShdw>
                </a:effectLst>
                <a:latin typeface="+mn-lt"/>
              </a:rPr>
              <a:t>Res</a:t>
            </a:r>
            <a:r>
              <a:rPr lang="en-US" altLang="zh-TW" sz="1600" i="1" baseline="-25000" dirty="0" smtClean="0">
                <a:effectLst>
                  <a:outerShdw blurRad="38100" dist="38100" dir="2700000" algn="tl">
                    <a:srgbClr val="000000">
                      <a:alpha val="43137"/>
                    </a:srgbClr>
                  </a:outerShdw>
                </a:effectLst>
                <a:latin typeface="+mn-lt"/>
              </a:rPr>
              <a:t>1</a:t>
            </a:r>
            <a:r>
              <a:rPr lang="en-US" altLang="zh-TW" sz="1600" i="1" baseline="30000" dirty="0" smtClean="0">
                <a:effectLst>
                  <a:outerShdw blurRad="38100" dist="38100" dir="2700000" algn="tl">
                    <a:srgbClr val="000000">
                      <a:alpha val="43137"/>
                    </a:srgbClr>
                  </a:outerShdw>
                </a:effectLst>
                <a:latin typeface="+mn-lt"/>
              </a:rPr>
              <a:t>eq</a:t>
            </a:r>
            <a:r>
              <a:rPr lang="en-US" altLang="zh-TW" sz="1600" dirty="0" smtClean="0">
                <a:effectLst>
                  <a:outerShdw blurRad="38100" dist="38100" dir="2700000" algn="tl">
                    <a:srgbClr val="000000">
                      <a:alpha val="43137"/>
                    </a:srgbClr>
                  </a:outerShdw>
                </a:effectLst>
                <a:latin typeface="+mn-lt"/>
              </a:rPr>
              <a:t>=((16+0)-(2+3))/16 = 11/16</a:t>
            </a:r>
            <a:endParaRPr lang="zh-TW" altLang="en-US" sz="1600" dirty="0">
              <a:effectLst>
                <a:outerShdw blurRad="38100" dist="38100" dir="2700000" algn="tl">
                  <a:srgbClr val="000000">
                    <a:alpha val="43137"/>
                  </a:srgbClr>
                </a:outerShdw>
              </a:effectLst>
              <a:latin typeface="+mn-lt"/>
            </a:endParaRPr>
          </a:p>
        </p:txBody>
      </p:sp>
      <p:sp>
        <p:nvSpPr>
          <p:cNvPr id="127" name="文字方塊 126"/>
          <p:cNvSpPr txBox="1"/>
          <p:nvPr/>
        </p:nvSpPr>
        <p:spPr>
          <a:xfrm>
            <a:off x="5612220" y="4019140"/>
            <a:ext cx="3929090" cy="338554"/>
          </a:xfrm>
          <a:prstGeom prst="rect">
            <a:avLst/>
          </a:prstGeom>
          <a:noFill/>
        </p:spPr>
        <p:txBody>
          <a:bodyPr wrap="square" rtlCol="0">
            <a:spAutoFit/>
          </a:bodyPr>
          <a:lstStyle/>
          <a:p>
            <a:r>
              <a:rPr lang="en-US" altLang="zh-TW" sz="1600" i="1" dirty="0" smtClean="0">
                <a:effectLst>
                  <a:outerShdw blurRad="38100" dist="38100" dir="2700000" algn="tl">
                    <a:srgbClr val="000000">
                      <a:alpha val="43137"/>
                    </a:srgbClr>
                  </a:outerShdw>
                </a:effectLst>
                <a:latin typeface="+mn-lt"/>
              </a:rPr>
              <a:t>Res</a:t>
            </a:r>
            <a:r>
              <a:rPr lang="en-US" altLang="zh-TW" sz="1600" i="1" baseline="-25000" dirty="0" smtClean="0">
                <a:effectLst>
                  <a:outerShdw blurRad="38100" dist="38100" dir="2700000" algn="tl">
                    <a:srgbClr val="000000">
                      <a:alpha val="43137"/>
                    </a:srgbClr>
                  </a:outerShdw>
                </a:effectLst>
                <a:latin typeface="+mn-lt"/>
              </a:rPr>
              <a:t>2</a:t>
            </a:r>
            <a:r>
              <a:rPr lang="en-US" altLang="zh-TW" sz="1600" i="1" baseline="30000" dirty="0" smtClean="0">
                <a:effectLst>
                  <a:outerShdw blurRad="38100" dist="38100" dir="2700000" algn="tl">
                    <a:srgbClr val="000000">
                      <a:alpha val="43137"/>
                    </a:srgbClr>
                  </a:outerShdw>
                </a:effectLst>
                <a:latin typeface="+mn-lt"/>
              </a:rPr>
              <a:t>eq</a:t>
            </a:r>
            <a:r>
              <a:rPr lang="en-US" altLang="zh-TW" sz="1600" dirty="0" smtClean="0">
                <a:effectLst>
                  <a:outerShdw blurRad="38100" dist="38100" dir="2700000" algn="tl">
                    <a:srgbClr val="000000">
                      <a:alpha val="43137"/>
                    </a:srgbClr>
                  </a:outerShdw>
                </a:effectLst>
                <a:latin typeface="+mn-lt"/>
              </a:rPr>
              <a:t>=((15+3)-(0))/18 = 1</a:t>
            </a:r>
            <a:endParaRPr lang="zh-TW" altLang="en-US" sz="1600" dirty="0">
              <a:effectLst>
                <a:outerShdw blurRad="38100" dist="38100" dir="2700000" algn="tl">
                  <a:srgbClr val="000000">
                    <a:alpha val="43137"/>
                  </a:srgbClr>
                </a:outerShdw>
              </a:effectLst>
              <a:latin typeface="+mn-lt"/>
            </a:endParaRPr>
          </a:p>
        </p:txBody>
      </p:sp>
      <p:sp>
        <p:nvSpPr>
          <p:cNvPr id="128" name="文字方塊 127"/>
          <p:cNvSpPr txBox="1"/>
          <p:nvPr/>
        </p:nvSpPr>
        <p:spPr>
          <a:xfrm>
            <a:off x="5609022" y="4362682"/>
            <a:ext cx="3786214" cy="338554"/>
          </a:xfrm>
          <a:prstGeom prst="rect">
            <a:avLst/>
          </a:prstGeom>
          <a:noFill/>
        </p:spPr>
        <p:txBody>
          <a:bodyPr wrap="square" rtlCol="0">
            <a:spAutoFit/>
          </a:bodyPr>
          <a:lstStyle/>
          <a:p>
            <a:r>
              <a:rPr lang="en-US" altLang="zh-TW" sz="1600" i="1" dirty="0" smtClean="0">
                <a:effectLst>
                  <a:outerShdw blurRad="38100" dist="38100" dir="2700000" algn="tl">
                    <a:srgbClr val="000000">
                      <a:alpha val="43137"/>
                    </a:srgbClr>
                  </a:outerShdw>
                </a:effectLst>
                <a:latin typeface="+mn-lt"/>
              </a:rPr>
              <a:t>Res</a:t>
            </a:r>
            <a:r>
              <a:rPr lang="en-US" altLang="zh-TW" sz="1600" i="1" baseline="-25000" dirty="0" smtClean="0">
                <a:effectLst>
                  <a:outerShdw blurRad="38100" dist="38100" dir="2700000" algn="tl">
                    <a:srgbClr val="000000">
                      <a:alpha val="43137"/>
                    </a:srgbClr>
                  </a:outerShdw>
                </a:effectLst>
                <a:latin typeface="+mn-lt"/>
              </a:rPr>
              <a:t>3</a:t>
            </a:r>
            <a:r>
              <a:rPr lang="en-US" altLang="zh-TW" sz="1600" i="1" baseline="30000" dirty="0" smtClean="0">
                <a:effectLst>
                  <a:outerShdw blurRad="38100" dist="38100" dir="2700000" algn="tl">
                    <a:srgbClr val="000000">
                      <a:alpha val="43137"/>
                    </a:srgbClr>
                  </a:outerShdw>
                </a:effectLst>
                <a:latin typeface="+mn-lt"/>
              </a:rPr>
              <a:t>eq</a:t>
            </a:r>
            <a:r>
              <a:rPr lang="en-US" altLang="zh-TW" sz="1600" dirty="0" smtClean="0">
                <a:effectLst>
                  <a:outerShdw blurRad="38100" dist="38100" dir="2700000" algn="tl">
                    <a:srgbClr val="000000">
                      <a:alpha val="43137"/>
                    </a:srgbClr>
                  </a:outerShdw>
                </a:effectLst>
                <a:latin typeface="+mn-lt"/>
              </a:rPr>
              <a:t>=((18+10)-(2+3))/28 =23/28 </a:t>
            </a:r>
            <a:endParaRPr lang="zh-TW" altLang="en-US" sz="1600" dirty="0">
              <a:effectLst>
                <a:outerShdw blurRad="38100" dist="38100" dir="2700000" algn="tl">
                  <a:srgbClr val="000000">
                    <a:alpha val="43137"/>
                  </a:srgbClr>
                </a:outerShdw>
              </a:effectLst>
              <a:latin typeface="+mn-lt"/>
            </a:endParaRPr>
          </a:p>
        </p:txBody>
      </p:sp>
      <p:grpSp>
        <p:nvGrpSpPr>
          <p:cNvPr id="5" name="群組 164"/>
          <p:cNvGrpSpPr/>
          <p:nvPr/>
        </p:nvGrpSpPr>
        <p:grpSpPr>
          <a:xfrm>
            <a:off x="937228" y="4448182"/>
            <a:ext cx="3071834" cy="629984"/>
            <a:chOff x="934187" y="4443117"/>
            <a:chExt cx="3071834" cy="629984"/>
          </a:xfrm>
        </p:grpSpPr>
        <p:sp>
          <p:nvSpPr>
            <p:cNvPr id="124" name="平行四邊形 123"/>
            <p:cNvSpPr/>
            <p:nvPr/>
          </p:nvSpPr>
          <p:spPr bwMode="auto">
            <a:xfrm>
              <a:off x="3226156" y="4462805"/>
              <a:ext cx="396000" cy="288000"/>
            </a:xfrm>
            <a:prstGeom prst="parallelogram">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36" name="平行四邊形 135"/>
            <p:cNvSpPr/>
            <p:nvPr/>
          </p:nvSpPr>
          <p:spPr bwMode="auto">
            <a:xfrm>
              <a:off x="1040402" y="4462480"/>
              <a:ext cx="396000" cy="288000"/>
            </a:xfrm>
            <a:prstGeom prst="parallelogram">
              <a:avLst>
                <a:gd name="adj" fmla="val 27873"/>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51" name="平行四邊形 150"/>
            <p:cNvSpPr/>
            <p:nvPr/>
          </p:nvSpPr>
          <p:spPr bwMode="auto">
            <a:xfrm>
              <a:off x="1397053" y="4460268"/>
              <a:ext cx="396000" cy="288000"/>
            </a:xfrm>
            <a:prstGeom prst="parallelogram">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54" name="平行四邊形 153"/>
            <p:cNvSpPr/>
            <p:nvPr/>
          </p:nvSpPr>
          <p:spPr bwMode="auto">
            <a:xfrm>
              <a:off x="1763121" y="4458098"/>
              <a:ext cx="396000" cy="288000"/>
            </a:xfrm>
            <a:prstGeom prst="parallelogram">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55" name="平行四邊形 154"/>
            <p:cNvSpPr/>
            <p:nvPr/>
          </p:nvSpPr>
          <p:spPr bwMode="auto">
            <a:xfrm>
              <a:off x="2121698" y="4456130"/>
              <a:ext cx="396000" cy="288000"/>
            </a:xfrm>
            <a:prstGeom prst="parallelogram">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56" name="平行四邊形 155"/>
            <p:cNvSpPr/>
            <p:nvPr/>
          </p:nvSpPr>
          <p:spPr bwMode="auto">
            <a:xfrm>
              <a:off x="2488235" y="4453960"/>
              <a:ext cx="396000" cy="288000"/>
            </a:xfrm>
            <a:prstGeom prst="parallelogram">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57" name="平行四邊形 156"/>
            <p:cNvSpPr/>
            <p:nvPr/>
          </p:nvSpPr>
          <p:spPr bwMode="auto">
            <a:xfrm>
              <a:off x="2857300" y="4460268"/>
              <a:ext cx="396000" cy="288000"/>
            </a:xfrm>
            <a:prstGeom prst="parallelogram">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58" name="平行四邊形 157"/>
            <p:cNvSpPr/>
            <p:nvPr/>
          </p:nvSpPr>
          <p:spPr bwMode="auto">
            <a:xfrm>
              <a:off x="3501383" y="4782184"/>
              <a:ext cx="396000" cy="288000"/>
            </a:xfrm>
            <a:prstGeom prst="parallelogram">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59" name="平行四邊形 158"/>
            <p:cNvSpPr/>
            <p:nvPr/>
          </p:nvSpPr>
          <p:spPr bwMode="auto">
            <a:xfrm>
              <a:off x="1302279" y="4778046"/>
              <a:ext cx="396000" cy="288000"/>
            </a:xfrm>
            <a:prstGeom prst="parallelogram">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60" name="平行四邊形 159"/>
            <p:cNvSpPr/>
            <p:nvPr/>
          </p:nvSpPr>
          <p:spPr bwMode="auto">
            <a:xfrm>
              <a:off x="1667206" y="4778046"/>
              <a:ext cx="396000" cy="288000"/>
            </a:xfrm>
            <a:prstGeom prst="parallelogram">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61" name="平行四邊形 160"/>
            <p:cNvSpPr/>
            <p:nvPr/>
          </p:nvSpPr>
          <p:spPr bwMode="auto">
            <a:xfrm>
              <a:off x="2026924" y="4778046"/>
              <a:ext cx="396000" cy="288000"/>
            </a:xfrm>
            <a:prstGeom prst="parallelogram">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62" name="平行四邊形 161"/>
            <p:cNvSpPr/>
            <p:nvPr/>
          </p:nvSpPr>
          <p:spPr bwMode="auto">
            <a:xfrm>
              <a:off x="2406477" y="4782184"/>
              <a:ext cx="396000" cy="288000"/>
            </a:xfrm>
            <a:prstGeom prst="parallelogram">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63" name="平行四邊形 162"/>
            <p:cNvSpPr/>
            <p:nvPr/>
          </p:nvSpPr>
          <p:spPr bwMode="auto">
            <a:xfrm>
              <a:off x="2773014" y="4782184"/>
              <a:ext cx="396000" cy="288000"/>
            </a:xfrm>
            <a:prstGeom prst="parallelogram">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64" name="平行四邊形 163"/>
            <p:cNvSpPr/>
            <p:nvPr/>
          </p:nvSpPr>
          <p:spPr bwMode="auto">
            <a:xfrm>
              <a:off x="3144005" y="4782184"/>
              <a:ext cx="396000" cy="288000"/>
            </a:xfrm>
            <a:prstGeom prst="parallelogram">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52" name="平行四邊形 151"/>
            <p:cNvSpPr/>
            <p:nvPr/>
          </p:nvSpPr>
          <p:spPr bwMode="auto">
            <a:xfrm>
              <a:off x="934187" y="4443117"/>
              <a:ext cx="3071834" cy="629984"/>
            </a:xfrm>
            <a:prstGeom prst="parallelogram">
              <a:avLst>
                <a:gd name="adj" fmla="val 27467"/>
              </a:avLst>
            </a:prstGeom>
            <a:solidFill>
              <a:srgbClr val="FF0000">
                <a:alpha val="0"/>
              </a:srgbClr>
            </a:solidFill>
            <a:ln w="31750" cap="flat" cmpd="sng" algn="ctr">
              <a:solidFill>
                <a:schemeClr val="tx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grpSp>
      <p:grpSp>
        <p:nvGrpSpPr>
          <p:cNvPr id="224" name="群組 183"/>
          <p:cNvGrpSpPr/>
          <p:nvPr/>
        </p:nvGrpSpPr>
        <p:grpSpPr>
          <a:xfrm>
            <a:off x="1387985" y="2500306"/>
            <a:ext cx="2071702" cy="953577"/>
            <a:chOff x="1387985" y="2500306"/>
            <a:chExt cx="2071702" cy="953577"/>
          </a:xfrm>
        </p:grpSpPr>
        <p:sp>
          <p:nvSpPr>
            <p:cNvPr id="167" name="平行四邊形 166"/>
            <p:cNvSpPr/>
            <p:nvPr/>
          </p:nvSpPr>
          <p:spPr bwMode="auto">
            <a:xfrm>
              <a:off x="2500298" y="3165883"/>
              <a:ext cx="396000" cy="288000"/>
            </a:xfrm>
            <a:prstGeom prst="parallelogram">
              <a:avLst>
                <a:gd name="adj" fmla="val 25001"/>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68" name="平行四邊形 167"/>
            <p:cNvSpPr/>
            <p:nvPr/>
          </p:nvSpPr>
          <p:spPr bwMode="auto">
            <a:xfrm>
              <a:off x="1496192" y="2837889"/>
              <a:ext cx="396000" cy="288000"/>
            </a:xfrm>
            <a:prstGeom prst="parallelogram">
              <a:avLst>
                <a:gd name="adj" fmla="val 27873"/>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69" name="平行四邊形 168"/>
            <p:cNvSpPr/>
            <p:nvPr/>
          </p:nvSpPr>
          <p:spPr bwMode="auto">
            <a:xfrm>
              <a:off x="1861897" y="2839206"/>
              <a:ext cx="396000" cy="288000"/>
            </a:xfrm>
            <a:prstGeom prst="parallelogram">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70" name="平行四邊形 169"/>
            <p:cNvSpPr/>
            <p:nvPr/>
          </p:nvSpPr>
          <p:spPr bwMode="auto">
            <a:xfrm>
              <a:off x="2233593" y="2837036"/>
              <a:ext cx="396000" cy="288000"/>
            </a:xfrm>
            <a:prstGeom prst="parallelogram">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71" name="平行四邊形 170"/>
            <p:cNvSpPr/>
            <p:nvPr/>
          </p:nvSpPr>
          <p:spPr bwMode="auto">
            <a:xfrm>
              <a:off x="1412553" y="3161356"/>
              <a:ext cx="396000" cy="288000"/>
            </a:xfrm>
            <a:prstGeom prst="parallelogram">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72" name="平行四邊形 171"/>
            <p:cNvSpPr/>
            <p:nvPr/>
          </p:nvSpPr>
          <p:spPr bwMode="auto">
            <a:xfrm>
              <a:off x="2961554" y="2840246"/>
              <a:ext cx="396000" cy="288000"/>
            </a:xfrm>
            <a:prstGeom prst="parallelogram">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73" name="平行四邊形 172"/>
            <p:cNvSpPr/>
            <p:nvPr/>
          </p:nvSpPr>
          <p:spPr bwMode="auto">
            <a:xfrm>
              <a:off x="2599837" y="2838085"/>
              <a:ext cx="396000" cy="288000"/>
            </a:xfrm>
            <a:prstGeom prst="parallelogram">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74" name="平行四邊形 173"/>
            <p:cNvSpPr/>
            <p:nvPr/>
          </p:nvSpPr>
          <p:spPr bwMode="auto">
            <a:xfrm>
              <a:off x="2138394" y="3159650"/>
              <a:ext cx="396000" cy="288000"/>
            </a:xfrm>
            <a:prstGeom prst="parallelogram">
              <a:avLst>
                <a:gd name="adj" fmla="val 25000"/>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75" name="平行四邊形 174"/>
            <p:cNvSpPr/>
            <p:nvPr/>
          </p:nvSpPr>
          <p:spPr bwMode="auto">
            <a:xfrm>
              <a:off x="1947841" y="2513887"/>
              <a:ext cx="396000" cy="288000"/>
            </a:xfrm>
            <a:prstGeom prst="parallelogram">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76" name="平行四邊形 175"/>
            <p:cNvSpPr/>
            <p:nvPr/>
          </p:nvSpPr>
          <p:spPr bwMode="auto">
            <a:xfrm>
              <a:off x="2323139" y="2513887"/>
              <a:ext cx="396000" cy="288000"/>
            </a:xfrm>
            <a:prstGeom prst="parallelogram">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77" name="平行四邊形 176"/>
            <p:cNvSpPr/>
            <p:nvPr/>
          </p:nvSpPr>
          <p:spPr bwMode="auto">
            <a:xfrm>
              <a:off x="2679603" y="2513887"/>
              <a:ext cx="396000" cy="288000"/>
            </a:xfrm>
            <a:prstGeom prst="parallelogram">
              <a:avLst>
                <a:gd name="adj" fmla="val 28143"/>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78" name="平行四邊形 177"/>
            <p:cNvSpPr/>
            <p:nvPr/>
          </p:nvSpPr>
          <p:spPr bwMode="auto">
            <a:xfrm>
              <a:off x="3055627" y="2513498"/>
              <a:ext cx="396000" cy="288000"/>
            </a:xfrm>
            <a:prstGeom prst="parallelogram">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80" name="平行四邊形 179"/>
            <p:cNvSpPr/>
            <p:nvPr/>
          </p:nvSpPr>
          <p:spPr bwMode="auto">
            <a:xfrm>
              <a:off x="1767810" y="3159650"/>
              <a:ext cx="396000" cy="288000"/>
            </a:xfrm>
            <a:prstGeom prst="parallelogram">
              <a:avLst>
                <a:gd name="adj" fmla="val 25000"/>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81" name="平行四邊形 180"/>
            <p:cNvSpPr/>
            <p:nvPr/>
          </p:nvSpPr>
          <p:spPr bwMode="auto">
            <a:xfrm>
              <a:off x="1387985" y="2500306"/>
              <a:ext cx="2071702" cy="946802"/>
            </a:xfrm>
            <a:prstGeom prst="parallelogram">
              <a:avLst>
                <a:gd name="adj" fmla="val 27945"/>
              </a:avLst>
            </a:prstGeom>
            <a:solidFill>
              <a:srgbClr val="FF0000">
                <a:alpha val="0"/>
              </a:srgbClr>
            </a:solidFill>
            <a:ln w="31750" cap="flat" cmpd="sng" algn="ctr">
              <a:solidFill>
                <a:schemeClr val="tx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grpSp>
      <p:grpSp>
        <p:nvGrpSpPr>
          <p:cNvPr id="225" name="群組 212"/>
          <p:cNvGrpSpPr/>
          <p:nvPr/>
        </p:nvGrpSpPr>
        <p:grpSpPr>
          <a:xfrm>
            <a:off x="2671749" y="2500306"/>
            <a:ext cx="1512000" cy="2885828"/>
            <a:chOff x="2686846" y="2500306"/>
            <a:chExt cx="1512000" cy="2885828"/>
          </a:xfrm>
        </p:grpSpPr>
        <p:sp>
          <p:nvSpPr>
            <p:cNvPr id="132" name="平行四邊形 131"/>
            <p:cNvSpPr/>
            <p:nvPr/>
          </p:nvSpPr>
          <p:spPr bwMode="auto">
            <a:xfrm>
              <a:off x="2868335" y="4461388"/>
              <a:ext cx="396000" cy="288000"/>
            </a:xfrm>
            <a:prstGeom prst="parallelogram">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44" name="平行四邊形 143"/>
            <p:cNvSpPr/>
            <p:nvPr/>
          </p:nvSpPr>
          <p:spPr bwMode="auto">
            <a:xfrm>
              <a:off x="2774065" y="4782953"/>
              <a:ext cx="396000" cy="288000"/>
            </a:xfrm>
            <a:prstGeom prst="parallelogram">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46" name="平行四邊形 145"/>
            <p:cNvSpPr/>
            <p:nvPr/>
          </p:nvSpPr>
          <p:spPr bwMode="auto">
            <a:xfrm>
              <a:off x="3157299" y="3485198"/>
              <a:ext cx="396000" cy="288000"/>
            </a:xfrm>
            <a:prstGeom prst="parallelogram">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47" name="平行四邊形 146"/>
            <p:cNvSpPr/>
            <p:nvPr/>
          </p:nvSpPr>
          <p:spPr bwMode="auto">
            <a:xfrm>
              <a:off x="2963903" y="4136013"/>
              <a:ext cx="396000" cy="288000"/>
            </a:xfrm>
            <a:prstGeom prst="parallelogram">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48" name="平行四邊形 147"/>
            <p:cNvSpPr/>
            <p:nvPr/>
          </p:nvSpPr>
          <p:spPr bwMode="auto">
            <a:xfrm>
              <a:off x="3056667" y="3818446"/>
              <a:ext cx="396000" cy="288000"/>
            </a:xfrm>
            <a:prstGeom prst="parallelogram">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85" name="平行四邊形 184"/>
            <p:cNvSpPr/>
            <p:nvPr/>
          </p:nvSpPr>
          <p:spPr bwMode="auto">
            <a:xfrm>
              <a:off x="3441630" y="2519356"/>
              <a:ext cx="396000" cy="288000"/>
            </a:xfrm>
            <a:prstGeom prst="parallelogram">
              <a:avLst>
                <a:gd name="adj" fmla="val 23677"/>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86" name="平行四邊形 185"/>
            <p:cNvSpPr/>
            <p:nvPr/>
          </p:nvSpPr>
          <p:spPr bwMode="auto">
            <a:xfrm>
              <a:off x="3252305" y="3162298"/>
              <a:ext cx="396000" cy="288000"/>
            </a:xfrm>
            <a:prstGeom prst="parallelogram">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87" name="平行四邊形 186"/>
            <p:cNvSpPr/>
            <p:nvPr/>
          </p:nvSpPr>
          <p:spPr bwMode="auto">
            <a:xfrm>
              <a:off x="3347008" y="2840008"/>
              <a:ext cx="396000" cy="288000"/>
            </a:xfrm>
            <a:prstGeom prst="parallelogram">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88" name="平行四邊形 187"/>
            <p:cNvSpPr/>
            <p:nvPr/>
          </p:nvSpPr>
          <p:spPr bwMode="auto">
            <a:xfrm>
              <a:off x="3236158" y="4455192"/>
              <a:ext cx="396000" cy="288000"/>
            </a:xfrm>
            <a:prstGeom prst="parallelogram">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89" name="平行四邊形 188"/>
            <p:cNvSpPr/>
            <p:nvPr/>
          </p:nvSpPr>
          <p:spPr bwMode="auto">
            <a:xfrm>
              <a:off x="3149508" y="4776757"/>
              <a:ext cx="396000" cy="288000"/>
            </a:xfrm>
            <a:prstGeom prst="parallelogram">
              <a:avLst>
                <a:gd name="adj" fmla="val 24559"/>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90" name="平行四邊形 189"/>
            <p:cNvSpPr/>
            <p:nvPr/>
          </p:nvSpPr>
          <p:spPr bwMode="auto">
            <a:xfrm>
              <a:off x="3510198" y="3485198"/>
              <a:ext cx="396000" cy="288000"/>
            </a:xfrm>
            <a:prstGeom prst="parallelogram">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91" name="平行四邊形 190"/>
            <p:cNvSpPr/>
            <p:nvPr/>
          </p:nvSpPr>
          <p:spPr bwMode="auto">
            <a:xfrm>
              <a:off x="3330174" y="4133627"/>
              <a:ext cx="396000" cy="288000"/>
            </a:xfrm>
            <a:prstGeom prst="parallelogram">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92" name="平行四邊形 191"/>
            <p:cNvSpPr/>
            <p:nvPr/>
          </p:nvSpPr>
          <p:spPr bwMode="auto">
            <a:xfrm>
              <a:off x="3414330" y="3812250"/>
              <a:ext cx="396000" cy="288000"/>
            </a:xfrm>
            <a:prstGeom prst="parallelogram">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93" name="平行四邊形 192"/>
            <p:cNvSpPr/>
            <p:nvPr/>
          </p:nvSpPr>
          <p:spPr bwMode="auto">
            <a:xfrm>
              <a:off x="3061115" y="5098134"/>
              <a:ext cx="396000" cy="288000"/>
            </a:xfrm>
            <a:prstGeom prst="parallelogram">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95" name="平行四邊形 194"/>
            <p:cNvSpPr/>
            <p:nvPr/>
          </p:nvSpPr>
          <p:spPr bwMode="auto">
            <a:xfrm>
              <a:off x="3604496" y="3168631"/>
              <a:ext cx="396000" cy="288000"/>
            </a:xfrm>
            <a:prstGeom prst="parallelogram">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96" name="平行四邊形 195"/>
            <p:cNvSpPr/>
            <p:nvPr/>
          </p:nvSpPr>
          <p:spPr bwMode="auto">
            <a:xfrm>
              <a:off x="3701334" y="2840008"/>
              <a:ext cx="396000" cy="288000"/>
            </a:xfrm>
            <a:prstGeom prst="parallelogram">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212" name="平行四邊形 211"/>
            <p:cNvSpPr/>
            <p:nvPr/>
          </p:nvSpPr>
          <p:spPr bwMode="auto">
            <a:xfrm>
              <a:off x="2686846" y="2500306"/>
              <a:ext cx="1512000" cy="2882920"/>
            </a:xfrm>
            <a:prstGeom prst="parallelogram">
              <a:avLst>
                <a:gd name="adj" fmla="val 53848"/>
              </a:avLst>
            </a:prstGeom>
            <a:solidFill>
              <a:srgbClr val="FF0000">
                <a:alpha val="0"/>
              </a:srgbClr>
            </a:solidFill>
            <a:ln w="31750" cap="flat" cmpd="sng" algn="ctr">
              <a:solidFill>
                <a:schemeClr val="tx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grpSp>
      <p:sp>
        <p:nvSpPr>
          <p:cNvPr id="214" name="文字方塊 5"/>
          <p:cNvSpPr txBox="1">
            <a:spLocks noChangeArrowheads="1"/>
          </p:cNvSpPr>
          <p:nvPr/>
        </p:nvSpPr>
        <p:spPr bwMode="auto">
          <a:xfrm>
            <a:off x="571472" y="1712796"/>
            <a:ext cx="4786346" cy="338554"/>
          </a:xfrm>
          <a:prstGeom prst="rect">
            <a:avLst/>
          </a:prstGeom>
          <a:noFill/>
          <a:ln w="9525">
            <a:noFill/>
            <a:miter lim="800000"/>
            <a:headEnd/>
            <a:tailEnd/>
          </a:ln>
        </p:spPr>
        <p:txBody>
          <a:bodyPr wrap="square">
            <a:spAutoFit/>
          </a:bodyPr>
          <a:lstStyle/>
          <a:p>
            <a:r>
              <a:rPr lang="en-US" altLang="zh-TW" sz="1600" dirty="0">
                <a:effectLst>
                  <a:outerShdw blurRad="38100" dist="38100" dir="2700000" algn="tl">
                    <a:srgbClr val="000000">
                      <a:alpha val="43137"/>
                    </a:srgbClr>
                  </a:outerShdw>
                </a:effectLst>
                <a:latin typeface="Arial" charset="0"/>
                <a:cs typeface="Arial" charset="0"/>
              </a:rPr>
              <a:t>Route </a:t>
            </a:r>
            <a:r>
              <a:rPr lang="en-US" altLang="zh-TW" sz="1600" i="1" dirty="0" smtClean="0">
                <a:effectLst>
                  <a:outerShdw blurRad="38100" dist="38100" dir="2700000" algn="tl">
                    <a:srgbClr val="000000">
                      <a:alpha val="43137"/>
                    </a:srgbClr>
                  </a:outerShdw>
                </a:effectLst>
                <a:latin typeface="Arial" charset="0"/>
                <a:cs typeface="Arial" charset="0"/>
              </a:rPr>
              <a:t>d</a:t>
            </a:r>
            <a:r>
              <a:rPr lang="en-US" altLang="zh-TW" sz="1600" i="1" baseline="-25000" dirty="0" smtClean="0">
                <a:effectLst>
                  <a:outerShdw blurRad="38100" dist="38100" dir="2700000" algn="tl">
                    <a:srgbClr val="000000">
                      <a:alpha val="43137"/>
                    </a:srgbClr>
                  </a:outerShdw>
                </a:effectLst>
                <a:latin typeface="Arial" charset="0"/>
                <a:cs typeface="Arial" charset="0"/>
              </a:rPr>
              <a:t>2</a:t>
            </a:r>
            <a:r>
              <a:rPr lang="en-US" altLang="zh-TW" sz="1600" dirty="0" smtClean="0">
                <a:effectLst>
                  <a:outerShdw blurRad="38100" dist="38100" dir="2700000" algn="tl">
                    <a:srgbClr val="000000">
                      <a:alpha val="43137"/>
                    </a:srgbClr>
                  </a:outerShdw>
                </a:effectLst>
                <a:latin typeface="Arial" charset="0"/>
                <a:cs typeface="Arial" charset="0"/>
              </a:rPr>
              <a:t> </a:t>
            </a:r>
            <a:r>
              <a:rPr lang="en-US" altLang="zh-TW" sz="1600" dirty="0">
                <a:effectLst>
                  <a:outerShdw blurRad="38100" dist="38100" dir="2700000" algn="tl">
                    <a:srgbClr val="000000">
                      <a:alpha val="43137"/>
                    </a:srgbClr>
                  </a:outerShdw>
                </a:effectLst>
                <a:latin typeface="Arial" charset="0"/>
                <a:cs typeface="Arial" charset="0"/>
              </a:rPr>
              <a:t>to the A-cell of </a:t>
            </a:r>
            <a:r>
              <a:rPr lang="en-US" altLang="zh-TW" sz="1600" dirty="0" smtClean="0">
                <a:effectLst>
                  <a:outerShdw blurRad="38100" dist="38100" dir="2700000" algn="tl">
                    <a:srgbClr val="000000">
                      <a:alpha val="43137"/>
                    </a:srgbClr>
                  </a:outerShdw>
                </a:effectLst>
                <a:latin typeface="Arial" charset="0"/>
                <a:cs typeface="Arial" charset="0"/>
              </a:rPr>
              <a:t>T</a:t>
            </a:r>
            <a:r>
              <a:rPr lang="en-US" altLang="zh-TW" sz="1600" baseline="-25000" dirty="0" smtClean="0">
                <a:effectLst>
                  <a:outerShdw blurRad="38100" dist="38100" dir="2700000" algn="tl">
                    <a:srgbClr val="000000">
                      <a:alpha val="43137"/>
                    </a:srgbClr>
                  </a:outerShdw>
                </a:effectLst>
                <a:latin typeface="Arial" charset="0"/>
                <a:cs typeface="Arial" charset="0"/>
              </a:rPr>
              <a:t>2</a:t>
            </a:r>
            <a:r>
              <a:rPr lang="en-US" altLang="zh-TW" sz="1600" dirty="0" smtClean="0">
                <a:effectLst>
                  <a:outerShdw blurRad="38100" dist="38100" dir="2700000" algn="tl">
                    <a:srgbClr val="000000">
                      <a:alpha val="43137"/>
                    </a:srgbClr>
                  </a:outerShdw>
                </a:effectLst>
                <a:latin typeface="Arial" charset="0"/>
                <a:cs typeface="Arial" charset="0"/>
              </a:rPr>
              <a:t> by min-cost path</a:t>
            </a:r>
            <a:endParaRPr lang="zh-TW" altLang="en-US" sz="1600" baseline="-25000" dirty="0">
              <a:effectLst>
                <a:outerShdw blurRad="38100" dist="38100" dir="2700000" algn="tl">
                  <a:srgbClr val="000000">
                    <a:alpha val="43137"/>
                  </a:srgbClr>
                </a:outerShdw>
              </a:effectLst>
              <a:latin typeface="Arial" charset="0"/>
              <a:cs typeface="Arial" charset="0"/>
            </a:endParaRPr>
          </a:p>
        </p:txBody>
      </p:sp>
      <p:sp>
        <p:nvSpPr>
          <p:cNvPr id="215" name="平行四邊形 214"/>
          <p:cNvSpPr/>
          <p:nvPr/>
        </p:nvSpPr>
        <p:spPr bwMode="auto">
          <a:xfrm>
            <a:off x="2500298" y="3164514"/>
            <a:ext cx="396000" cy="288000"/>
          </a:xfrm>
          <a:prstGeom prst="parallelogram">
            <a:avLst/>
          </a:prstGeom>
          <a:solidFill>
            <a:srgbClr val="FFC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216" name="平行四邊形 215"/>
          <p:cNvSpPr/>
          <p:nvPr/>
        </p:nvSpPr>
        <p:spPr bwMode="auto">
          <a:xfrm>
            <a:off x="3241666" y="3162298"/>
            <a:ext cx="396000" cy="288000"/>
          </a:xfrm>
          <a:prstGeom prst="parallelogram">
            <a:avLst/>
          </a:prstGeom>
          <a:solidFill>
            <a:srgbClr val="FFC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217" name="平行四邊形 216"/>
          <p:cNvSpPr/>
          <p:nvPr/>
        </p:nvSpPr>
        <p:spPr bwMode="auto">
          <a:xfrm>
            <a:off x="2775417" y="3489805"/>
            <a:ext cx="396000" cy="288000"/>
          </a:xfrm>
          <a:prstGeom prst="parallelogram">
            <a:avLst/>
          </a:prstGeom>
          <a:solidFill>
            <a:srgbClr val="FFC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218" name="平行四邊形 217"/>
          <p:cNvSpPr/>
          <p:nvPr/>
        </p:nvSpPr>
        <p:spPr bwMode="auto">
          <a:xfrm>
            <a:off x="2971458" y="2836230"/>
            <a:ext cx="396000" cy="288000"/>
          </a:xfrm>
          <a:prstGeom prst="parallelogram">
            <a:avLst/>
          </a:prstGeom>
          <a:solidFill>
            <a:srgbClr val="FFC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cxnSp>
        <p:nvCxnSpPr>
          <p:cNvPr id="219" name="直線單箭頭接點 218"/>
          <p:cNvCxnSpPr>
            <a:cxnSpLocks noChangeShapeType="1"/>
          </p:cNvCxnSpPr>
          <p:nvPr/>
        </p:nvCxnSpPr>
        <p:spPr bwMode="auto">
          <a:xfrm rot="16200000" flipV="1">
            <a:off x="2345445" y="2155093"/>
            <a:ext cx="835990" cy="526284"/>
          </a:xfrm>
          <a:prstGeom prst="straightConnector1">
            <a:avLst/>
          </a:prstGeom>
          <a:noFill/>
          <a:ln w="28575" algn="ctr">
            <a:solidFill>
              <a:schemeClr val="tx1"/>
            </a:solidFill>
            <a:miter lim="800000"/>
            <a:headEnd/>
            <a:tailEnd type="arrow" w="med" len="med"/>
          </a:ln>
        </p:spPr>
      </p:cxnSp>
      <p:grpSp>
        <p:nvGrpSpPr>
          <p:cNvPr id="226" name="群組 152"/>
          <p:cNvGrpSpPr/>
          <p:nvPr/>
        </p:nvGrpSpPr>
        <p:grpSpPr>
          <a:xfrm>
            <a:off x="3619556" y="4407859"/>
            <a:ext cx="428625" cy="345125"/>
            <a:chOff x="4714876" y="4584071"/>
            <a:chExt cx="428625" cy="345125"/>
          </a:xfrm>
        </p:grpSpPr>
        <p:sp>
          <p:nvSpPr>
            <p:cNvPr id="89" name="Oval 59"/>
            <p:cNvSpPr>
              <a:spLocks noChangeArrowheads="1"/>
            </p:cNvSpPr>
            <p:nvPr/>
          </p:nvSpPr>
          <p:spPr bwMode="auto">
            <a:xfrm>
              <a:off x="4714876" y="4643446"/>
              <a:ext cx="355600" cy="285750"/>
            </a:xfrm>
            <a:prstGeom prst="ellipse">
              <a:avLst/>
            </a:prstGeom>
            <a:solidFill>
              <a:schemeClr val="accent6">
                <a:lumMod val="60000"/>
                <a:lumOff val="40000"/>
              </a:schemeClr>
            </a:solidFill>
            <a:ln w="19050" algn="ctr">
              <a:solidFill>
                <a:schemeClr val="tx1"/>
              </a:solidFill>
              <a:round/>
              <a:headEnd/>
              <a:tailEnd/>
            </a:ln>
          </p:spPr>
          <p:txBody>
            <a:bodyPr wrap="none" anchor="ctr"/>
            <a:lstStyle/>
            <a:p>
              <a:pPr>
                <a:defRPr/>
              </a:pPr>
              <a:endParaRPr lang="zh-TW" altLang="en-US" sz="1400">
                <a:latin typeface="+mn-lt"/>
              </a:endParaRPr>
            </a:p>
          </p:txBody>
        </p:sp>
        <p:sp>
          <p:nvSpPr>
            <p:cNvPr id="105" name="文字方塊 104"/>
            <p:cNvSpPr txBox="1"/>
            <p:nvPr/>
          </p:nvSpPr>
          <p:spPr>
            <a:xfrm>
              <a:off x="4714876" y="4584071"/>
              <a:ext cx="428625" cy="338554"/>
            </a:xfrm>
            <a:prstGeom prst="rect">
              <a:avLst/>
            </a:prstGeom>
            <a:noFill/>
          </p:spPr>
          <p:txBody>
            <a:bodyPr>
              <a:spAutoFit/>
            </a:bodyPr>
            <a:lstStyle/>
            <a:p>
              <a:pPr>
                <a:defRPr/>
              </a:pPr>
              <a:r>
                <a:rPr lang="en-US" altLang="zh-TW" sz="1600" dirty="0" smtClean="0">
                  <a:latin typeface="+mn-lt"/>
                </a:rPr>
                <a:t>d</a:t>
              </a:r>
              <a:r>
                <a:rPr lang="en-US" altLang="zh-TW" sz="1600" baseline="-25000" dirty="0" smtClean="0">
                  <a:latin typeface="+mn-lt"/>
                </a:rPr>
                <a:t>1</a:t>
              </a:r>
              <a:endParaRPr lang="zh-TW" altLang="en-US" sz="1600" baseline="-25000" dirty="0">
                <a:latin typeface="+mn-lt"/>
              </a:endParaRPr>
            </a:p>
          </p:txBody>
        </p:sp>
      </p:grpSp>
      <p:sp>
        <p:nvSpPr>
          <p:cNvPr id="230" name="矩形 229"/>
          <p:cNvSpPr/>
          <p:nvPr/>
        </p:nvSpPr>
        <p:spPr bwMode="auto">
          <a:xfrm>
            <a:off x="5639516" y="4014152"/>
            <a:ext cx="2857520" cy="357190"/>
          </a:xfrm>
          <a:prstGeom prst="rect">
            <a:avLst/>
          </a:prstGeom>
          <a:solidFill>
            <a:schemeClr val="accent1">
              <a:alpha val="0"/>
            </a:schemeClr>
          </a:solidFill>
          <a:ln w="381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233" name="文字方塊 232"/>
          <p:cNvSpPr txBox="1"/>
          <p:nvPr/>
        </p:nvSpPr>
        <p:spPr>
          <a:xfrm>
            <a:off x="2703980" y="5066897"/>
            <a:ext cx="428628" cy="338554"/>
          </a:xfrm>
          <a:prstGeom prst="rect">
            <a:avLst/>
          </a:prstGeom>
          <a:noFill/>
        </p:spPr>
        <p:txBody>
          <a:bodyPr wrap="square" rtlCol="0">
            <a:spAutoFit/>
          </a:bodyPr>
          <a:lstStyle/>
          <a:p>
            <a:r>
              <a:rPr lang="en-US" altLang="zh-TW" sz="1600" dirty="0" smtClean="0"/>
              <a:t>S</a:t>
            </a:r>
            <a:r>
              <a:rPr lang="en-US" altLang="zh-TW" sz="1600" baseline="-25000" dirty="0" smtClean="0"/>
              <a:t>3</a:t>
            </a:r>
            <a:endParaRPr lang="zh-TW" altLang="en-US" sz="1600" baseline="-25000" dirty="0"/>
          </a:p>
        </p:txBody>
      </p:sp>
      <p:grpSp>
        <p:nvGrpSpPr>
          <p:cNvPr id="227" name="群組 245"/>
          <p:cNvGrpSpPr/>
          <p:nvPr/>
        </p:nvGrpSpPr>
        <p:grpSpPr>
          <a:xfrm>
            <a:off x="2413788" y="1433440"/>
            <a:ext cx="3444096" cy="2347726"/>
            <a:chOff x="2413788" y="1433440"/>
            <a:chExt cx="3444096" cy="2347726"/>
          </a:xfrm>
        </p:grpSpPr>
        <p:sp>
          <p:nvSpPr>
            <p:cNvPr id="232" name="平行四邊形 231"/>
            <p:cNvSpPr/>
            <p:nvPr/>
          </p:nvSpPr>
          <p:spPr bwMode="auto">
            <a:xfrm>
              <a:off x="2413788" y="2822328"/>
              <a:ext cx="1314000" cy="958838"/>
            </a:xfrm>
            <a:prstGeom prst="parallelogram">
              <a:avLst>
                <a:gd name="adj" fmla="val 29207"/>
              </a:avLst>
            </a:prstGeom>
            <a:solidFill>
              <a:schemeClr val="accent1">
                <a:alpha val="0"/>
              </a:schemeClr>
            </a:solidFill>
            <a:ln w="412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cxnSp>
          <p:nvCxnSpPr>
            <p:cNvPr id="235" name="直線單箭頭接點 234"/>
            <p:cNvCxnSpPr>
              <a:cxnSpLocks noChangeShapeType="1"/>
            </p:cNvCxnSpPr>
            <p:nvPr/>
          </p:nvCxnSpPr>
          <p:spPr bwMode="auto">
            <a:xfrm rot="5400000" flipH="1" flipV="1">
              <a:off x="3464711" y="1964521"/>
              <a:ext cx="928694" cy="714380"/>
            </a:xfrm>
            <a:prstGeom prst="straightConnector1">
              <a:avLst/>
            </a:prstGeom>
            <a:noFill/>
            <a:ln w="28575" algn="ctr">
              <a:solidFill>
                <a:srgbClr val="FF0000"/>
              </a:solidFill>
              <a:miter lim="800000"/>
              <a:headEnd/>
              <a:tailEnd type="arrow" w="med" len="med"/>
            </a:ln>
          </p:spPr>
        </p:cxnSp>
        <p:sp>
          <p:nvSpPr>
            <p:cNvPr id="237" name="文字方塊 5"/>
            <p:cNvSpPr txBox="1">
              <a:spLocks noChangeArrowheads="1"/>
            </p:cNvSpPr>
            <p:nvPr/>
          </p:nvSpPr>
          <p:spPr bwMode="auto">
            <a:xfrm>
              <a:off x="3714744" y="1433440"/>
              <a:ext cx="2143140" cy="338554"/>
            </a:xfrm>
            <a:prstGeom prst="rect">
              <a:avLst/>
            </a:prstGeom>
            <a:noFill/>
            <a:ln w="9525">
              <a:noFill/>
              <a:miter lim="800000"/>
              <a:headEnd/>
              <a:tailEnd/>
            </a:ln>
          </p:spPr>
          <p:txBody>
            <a:bodyPr wrap="square">
              <a:spAutoFit/>
            </a:bodyPr>
            <a:lstStyle/>
            <a:p>
              <a:r>
                <a:rPr lang="en-US" altLang="zh-TW" sz="1600" dirty="0" smtClean="0">
                  <a:effectLst>
                    <a:outerShdw blurRad="38100" dist="38100" dir="2700000" algn="tl">
                      <a:srgbClr val="000000">
                        <a:alpha val="43137"/>
                      </a:srgbClr>
                    </a:outerShdw>
                  </a:effectLst>
                </a:rPr>
                <a:t>Concession Control</a:t>
              </a:r>
              <a:endParaRPr lang="zh-TW" altLang="en-US" sz="1600" dirty="0">
                <a:effectLst>
                  <a:outerShdw blurRad="38100" dist="38100" dir="2700000" algn="tl">
                    <a:srgbClr val="000000">
                      <a:alpha val="43137"/>
                    </a:srgbClr>
                  </a:outerShdw>
                </a:effectLst>
              </a:endParaRPr>
            </a:p>
          </p:txBody>
        </p:sp>
      </p:grpSp>
      <p:grpSp>
        <p:nvGrpSpPr>
          <p:cNvPr id="228" name="群組 182"/>
          <p:cNvGrpSpPr/>
          <p:nvPr/>
        </p:nvGrpSpPr>
        <p:grpSpPr>
          <a:xfrm>
            <a:off x="1585185" y="2466554"/>
            <a:ext cx="428625" cy="338554"/>
            <a:chOff x="1588434" y="2464334"/>
            <a:chExt cx="428625" cy="338554"/>
          </a:xfrm>
        </p:grpSpPr>
        <p:sp>
          <p:nvSpPr>
            <p:cNvPr id="92" name="Oval 59"/>
            <p:cNvSpPr>
              <a:spLocks noChangeArrowheads="1"/>
            </p:cNvSpPr>
            <p:nvPr/>
          </p:nvSpPr>
          <p:spPr bwMode="auto">
            <a:xfrm>
              <a:off x="1610679" y="2512112"/>
              <a:ext cx="355600" cy="285750"/>
            </a:xfrm>
            <a:prstGeom prst="ellipse">
              <a:avLst/>
            </a:prstGeom>
            <a:solidFill>
              <a:srgbClr val="66FF33"/>
            </a:solidFill>
            <a:ln w="12700" algn="ctr">
              <a:solidFill>
                <a:schemeClr val="tx1"/>
              </a:solidFill>
              <a:round/>
              <a:headEnd/>
              <a:tailEnd/>
            </a:ln>
          </p:spPr>
          <p:txBody>
            <a:bodyPr wrap="none" anchor="ctr"/>
            <a:lstStyle/>
            <a:p>
              <a:pPr>
                <a:defRPr/>
              </a:pPr>
              <a:endParaRPr lang="zh-TW" altLang="en-US" sz="1400" dirty="0">
                <a:latin typeface="+mn-lt"/>
              </a:endParaRPr>
            </a:p>
          </p:txBody>
        </p:sp>
        <p:sp>
          <p:nvSpPr>
            <p:cNvPr id="106" name="文字方塊 105"/>
            <p:cNvSpPr txBox="1"/>
            <p:nvPr/>
          </p:nvSpPr>
          <p:spPr>
            <a:xfrm>
              <a:off x="1588434" y="2464334"/>
              <a:ext cx="428625" cy="338554"/>
            </a:xfrm>
            <a:prstGeom prst="rect">
              <a:avLst/>
            </a:prstGeom>
            <a:noFill/>
          </p:spPr>
          <p:txBody>
            <a:bodyPr>
              <a:spAutoFit/>
            </a:bodyPr>
            <a:lstStyle/>
            <a:p>
              <a:pPr>
                <a:defRPr/>
              </a:pPr>
              <a:r>
                <a:rPr lang="en-US" altLang="zh-TW" sz="1600" dirty="0" smtClean="0">
                  <a:latin typeface="+mn-lt"/>
                </a:rPr>
                <a:t>d</a:t>
              </a:r>
              <a:r>
                <a:rPr lang="en-US" altLang="zh-TW" sz="1600" baseline="-25000" dirty="0" smtClean="0">
                  <a:latin typeface="+mn-lt"/>
                </a:rPr>
                <a:t>2</a:t>
              </a:r>
              <a:endParaRPr lang="zh-TW" altLang="en-US" sz="1600" baseline="-25000" dirty="0">
                <a:latin typeface="+mn-lt"/>
              </a:endParaRPr>
            </a:p>
          </p:txBody>
        </p:sp>
      </p:grpSp>
      <p:grpSp>
        <p:nvGrpSpPr>
          <p:cNvPr id="229" name="群組 170"/>
          <p:cNvGrpSpPr/>
          <p:nvPr/>
        </p:nvGrpSpPr>
        <p:grpSpPr>
          <a:xfrm>
            <a:off x="2700327" y="5043499"/>
            <a:ext cx="428625" cy="338554"/>
            <a:chOff x="5849933" y="4952930"/>
            <a:chExt cx="428625" cy="338554"/>
          </a:xfrm>
        </p:grpSpPr>
        <p:sp>
          <p:nvSpPr>
            <p:cNvPr id="108" name="Oval 59"/>
            <p:cNvSpPr>
              <a:spLocks noChangeArrowheads="1"/>
            </p:cNvSpPr>
            <p:nvPr/>
          </p:nvSpPr>
          <p:spPr bwMode="auto">
            <a:xfrm>
              <a:off x="5857884" y="5000636"/>
              <a:ext cx="355600" cy="285750"/>
            </a:xfrm>
            <a:prstGeom prst="ellipse">
              <a:avLst/>
            </a:prstGeom>
            <a:solidFill>
              <a:srgbClr val="00E4A8"/>
            </a:solidFill>
            <a:ln w="19050" algn="ctr">
              <a:solidFill>
                <a:schemeClr val="tx1"/>
              </a:solidFill>
              <a:round/>
              <a:headEnd/>
              <a:tailEnd/>
            </a:ln>
          </p:spPr>
          <p:txBody>
            <a:bodyPr wrap="none" anchor="ctr"/>
            <a:lstStyle/>
            <a:p>
              <a:pPr>
                <a:defRPr/>
              </a:pPr>
              <a:endParaRPr lang="zh-TW" altLang="en-US" sz="1400">
                <a:latin typeface="+mn-lt"/>
              </a:endParaRPr>
            </a:p>
          </p:txBody>
        </p:sp>
        <p:sp>
          <p:nvSpPr>
            <p:cNvPr id="109" name="文字方塊 108"/>
            <p:cNvSpPr txBox="1"/>
            <p:nvPr/>
          </p:nvSpPr>
          <p:spPr>
            <a:xfrm>
              <a:off x="5849933" y="4952930"/>
              <a:ext cx="428625" cy="338554"/>
            </a:xfrm>
            <a:prstGeom prst="rect">
              <a:avLst/>
            </a:prstGeom>
            <a:noFill/>
          </p:spPr>
          <p:txBody>
            <a:bodyPr>
              <a:spAutoFit/>
            </a:bodyPr>
            <a:lstStyle/>
            <a:p>
              <a:pPr>
                <a:defRPr/>
              </a:pPr>
              <a:r>
                <a:rPr lang="en-US" altLang="zh-TW" sz="1600" dirty="0" smtClean="0">
                  <a:latin typeface="+mn-lt"/>
                </a:rPr>
                <a:t>d</a:t>
              </a:r>
              <a:r>
                <a:rPr lang="en-US" altLang="zh-TW" sz="1600" baseline="-25000" dirty="0" smtClean="0">
                  <a:latin typeface="+mn-lt"/>
                </a:rPr>
                <a:t>3</a:t>
              </a:r>
              <a:endParaRPr lang="zh-TW" altLang="en-US" sz="1600" baseline="-25000" dirty="0">
                <a:latin typeface="+mn-lt"/>
              </a:endParaRPr>
            </a:p>
          </p:txBody>
        </p:sp>
      </p:grpSp>
      <p:sp>
        <p:nvSpPr>
          <p:cNvPr id="250" name="文字方塊 249"/>
          <p:cNvSpPr txBox="1"/>
          <p:nvPr/>
        </p:nvSpPr>
        <p:spPr>
          <a:xfrm>
            <a:off x="5612220" y="4368327"/>
            <a:ext cx="3629050" cy="338554"/>
          </a:xfrm>
          <a:prstGeom prst="rect">
            <a:avLst/>
          </a:prstGeom>
          <a:noFill/>
        </p:spPr>
        <p:txBody>
          <a:bodyPr wrap="square" rtlCol="0">
            <a:spAutoFit/>
          </a:bodyPr>
          <a:lstStyle/>
          <a:p>
            <a:r>
              <a:rPr lang="en-US" altLang="zh-TW" sz="1600" i="1" dirty="0" smtClean="0">
                <a:effectLst>
                  <a:outerShdw blurRad="38100" dist="38100" dir="2700000" algn="tl">
                    <a:srgbClr val="000000">
                      <a:alpha val="43137"/>
                    </a:srgbClr>
                  </a:outerShdw>
                </a:effectLst>
                <a:latin typeface="+mn-lt"/>
              </a:rPr>
              <a:t>Res</a:t>
            </a:r>
            <a:r>
              <a:rPr lang="en-US" altLang="zh-TW" sz="1600" i="1" baseline="-25000" dirty="0" smtClean="0">
                <a:effectLst>
                  <a:outerShdw blurRad="38100" dist="38100" dir="2700000" algn="tl">
                    <a:srgbClr val="000000">
                      <a:alpha val="43137"/>
                    </a:srgbClr>
                  </a:outerShdw>
                </a:effectLst>
                <a:latin typeface="+mn-lt"/>
              </a:rPr>
              <a:t>3</a:t>
            </a:r>
            <a:r>
              <a:rPr lang="en-US" altLang="zh-TW" sz="1600" i="1" baseline="30000" dirty="0" smtClean="0">
                <a:effectLst>
                  <a:outerShdw blurRad="38100" dist="38100" dir="2700000" algn="tl">
                    <a:srgbClr val="000000">
                      <a:alpha val="43137"/>
                    </a:srgbClr>
                  </a:outerShdw>
                </a:effectLst>
                <a:latin typeface="+mn-lt"/>
              </a:rPr>
              <a:t>eq</a:t>
            </a:r>
            <a:r>
              <a:rPr lang="en-US" altLang="zh-TW" sz="1600" dirty="0" smtClean="0">
                <a:effectLst>
                  <a:outerShdw blurRad="38100" dist="38100" dir="2700000" algn="tl">
                    <a:srgbClr val="000000">
                      <a:alpha val="43137"/>
                    </a:srgbClr>
                  </a:outerShdw>
                </a:effectLst>
                <a:latin typeface="+mn-lt"/>
              </a:rPr>
              <a:t>=((18+10)-(2+6))/28 =20/28 </a:t>
            </a:r>
            <a:endParaRPr lang="zh-TW" altLang="en-US" sz="1600" dirty="0">
              <a:effectLst>
                <a:outerShdw blurRad="38100" dist="38100" dir="2700000" algn="tl">
                  <a:srgbClr val="000000">
                    <a:alpha val="43137"/>
                  </a:srgbClr>
                </a:outerShdw>
              </a:effectLst>
              <a:latin typeface="+mn-lt"/>
            </a:endParaRPr>
          </a:p>
        </p:txBody>
      </p:sp>
      <p:sp>
        <p:nvSpPr>
          <p:cNvPr id="251" name="文字方塊 250"/>
          <p:cNvSpPr txBox="1"/>
          <p:nvPr/>
        </p:nvSpPr>
        <p:spPr>
          <a:xfrm>
            <a:off x="5613076" y="3690654"/>
            <a:ext cx="3214710" cy="707886"/>
          </a:xfrm>
          <a:prstGeom prst="rect">
            <a:avLst/>
          </a:prstGeom>
          <a:noFill/>
        </p:spPr>
        <p:txBody>
          <a:bodyPr wrap="square" rtlCol="0">
            <a:spAutoFit/>
          </a:bodyPr>
          <a:lstStyle/>
          <a:p>
            <a:r>
              <a:rPr lang="en-US" altLang="zh-TW" sz="1600" i="1" dirty="0" smtClean="0">
                <a:effectLst>
                  <a:outerShdw blurRad="38100" dist="38100" dir="2700000" algn="tl">
                    <a:srgbClr val="000000">
                      <a:alpha val="43137"/>
                    </a:srgbClr>
                  </a:outerShdw>
                </a:effectLst>
                <a:latin typeface="+mn-lt"/>
              </a:rPr>
              <a:t>Res</a:t>
            </a:r>
            <a:r>
              <a:rPr lang="en-US" altLang="zh-TW" sz="1600" i="1" baseline="-25000" dirty="0" smtClean="0">
                <a:effectLst>
                  <a:outerShdw blurRad="38100" dist="38100" dir="2700000" algn="tl">
                    <a:srgbClr val="000000">
                      <a:alpha val="43137"/>
                    </a:srgbClr>
                  </a:outerShdw>
                </a:effectLst>
                <a:latin typeface="+mn-lt"/>
              </a:rPr>
              <a:t>1</a:t>
            </a:r>
            <a:r>
              <a:rPr lang="en-US" altLang="zh-TW" sz="1600" i="1" baseline="30000" dirty="0" smtClean="0">
                <a:effectLst>
                  <a:outerShdw blurRad="38100" dist="38100" dir="2700000" algn="tl">
                    <a:srgbClr val="000000">
                      <a:alpha val="43137"/>
                    </a:srgbClr>
                  </a:outerShdw>
                </a:effectLst>
                <a:latin typeface="+mn-lt"/>
              </a:rPr>
              <a:t>eq</a:t>
            </a:r>
            <a:r>
              <a:rPr lang="en-US" altLang="zh-TW" sz="1600" dirty="0" smtClean="0">
                <a:effectLst>
                  <a:outerShdw blurRad="38100" dist="38100" dir="2700000" algn="tl">
                    <a:srgbClr val="000000">
                      <a:alpha val="43137"/>
                    </a:srgbClr>
                  </a:outerShdw>
                </a:effectLst>
                <a:latin typeface="+mn-lt"/>
              </a:rPr>
              <a:t>=((16+0)-(2))/16 = 14/16</a:t>
            </a:r>
            <a:endParaRPr lang="zh-TW" altLang="en-US" sz="1600" dirty="0" smtClean="0">
              <a:effectLst>
                <a:outerShdw blurRad="38100" dist="38100" dir="2700000" algn="tl">
                  <a:srgbClr val="000000">
                    <a:alpha val="43137"/>
                  </a:srgbClr>
                </a:outerShdw>
              </a:effectLst>
              <a:latin typeface="+mn-lt"/>
            </a:endParaRPr>
          </a:p>
          <a:p>
            <a:endParaRPr lang="zh-TW" altLang="en-US" dirty="0"/>
          </a:p>
        </p:txBody>
      </p:sp>
      <p:sp>
        <p:nvSpPr>
          <p:cNvPr id="179" name="內容版面配置區 2"/>
          <p:cNvSpPr>
            <a:spLocks noGrp="1"/>
          </p:cNvSpPr>
          <p:nvPr>
            <p:ph idx="1"/>
          </p:nvPr>
        </p:nvSpPr>
        <p:spPr>
          <a:xfrm>
            <a:off x="533400" y="1143000"/>
            <a:ext cx="8077200" cy="1000116"/>
          </a:xfrm>
        </p:spPr>
        <p:txBody>
          <a:bodyPr/>
          <a:lstStyle/>
          <a:p>
            <a:r>
              <a:rPr lang="en-US" altLang="zh-TW" dirty="0" smtClean="0"/>
              <a:t>Example</a:t>
            </a:r>
          </a:p>
          <a:p>
            <a:pPr lvl="1"/>
            <a:endParaRPr lang="zh-TW" altLang="en-US" dirty="0"/>
          </a:p>
        </p:txBody>
      </p:sp>
      <p:sp>
        <p:nvSpPr>
          <p:cNvPr id="182" name="文字方塊 181"/>
          <p:cNvSpPr txBox="1"/>
          <p:nvPr/>
        </p:nvSpPr>
        <p:spPr>
          <a:xfrm>
            <a:off x="5575330" y="1748180"/>
            <a:ext cx="2813378" cy="338554"/>
          </a:xfrm>
          <a:prstGeom prst="rect">
            <a:avLst/>
          </a:prstGeom>
          <a:noFill/>
        </p:spPr>
        <p:txBody>
          <a:bodyPr wrap="square" rtlCol="0">
            <a:spAutoFit/>
          </a:bodyPr>
          <a:lstStyle/>
          <a:p>
            <a:r>
              <a:rPr lang="en-US" altLang="zh-TW" sz="1600" dirty="0" smtClean="0">
                <a:effectLst>
                  <a:outerShdw blurRad="38100" dist="38100" dir="2700000" algn="tl">
                    <a:srgbClr val="000000">
                      <a:alpha val="43137"/>
                    </a:srgbClr>
                  </a:outerShdw>
                </a:effectLst>
              </a:rPr>
              <a:t>Moving vector analysis</a:t>
            </a:r>
            <a:endParaRPr lang="zh-TW" altLang="en-US" sz="1600" dirty="0">
              <a:effectLst>
                <a:outerShdw blurRad="38100" dist="38100" dir="2700000" algn="tl">
                  <a:srgbClr val="000000">
                    <a:alpha val="43137"/>
                  </a:srgbClr>
                </a:outerShdw>
              </a:effectLst>
            </a:endParaRPr>
          </a:p>
        </p:txBody>
      </p:sp>
      <p:cxnSp>
        <p:nvCxnSpPr>
          <p:cNvPr id="183" name="直線單箭頭接點 182"/>
          <p:cNvCxnSpPr/>
          <p:nvPr/>
        </p:nvCxnSpPr>
        <p:spPr bwMode="auto">
          <a:xfrm rot="5400000">
            <a:off x="6443036" y="2289190"/>
            <a:ext cx="285752" cy="1588"/>
          </a:xfrm>
          <a:prstGeom prst="straightConnector1">
            <a:avLst/>
          </a:prstGeom>
          <a:solidFill>
            <a:schemeClr val="accent1"/>
          </a:solidFill>
          <a:ln w="25400" cap="flat" cmpd="sng" algn="ctr">
            <a:solidFill>
              <a:srgbClr val="FF0000"/>
            </a:solidFill>
            <a:prstDash val="solid"/>
            <a:miter lim="800000"/>
            <a:headEnd type="none" w="med" len="med"/>
            <a:tailEnd type="arrow"/>
          </a:ln>
          <a:effectLst/>
        </p:spPr>
      </p:cxnSp>
      <p:sp>
        <p:nvSpPr>
          <p:cNvPr id="184" name="文字方塊 183"/>
          <p:cNvSpPr txBox="1"/>
          <p:nvPr/>
        </p:nvSpPr>
        <p:spPr>
          <a:xfrm>
            <a:off x="5572132" y="2447504"/>
            <a:ext cx="2813378" cy="338554"/>
          </a:xfrm>
          <a:prstGeom prst="rect">
            <a:avLst/>
          </a:prstGeom>
          <a:noFill/>
        </p:spPr>
        <p:txBody>
          <a:bodyPr wrap="square" rtlCol="0">
            <a:spAutoFit/>
          </a:bodyPr>
          <a:lstStyle/>
          <a:p>
            <a:r>
              <a:rPr lang="en-US" altLang="zh-TW" sz="1600" dirty="0" smtClean="0">
                <a:effectLst>
                  <a:outerShdw blurRad="38100" dist="38100" dir="2700000" algn="tl">
                    <a:srgbClr val="000000">
                      <a:alpha val="43137"/>
                    </a:srgbClr>
                  </a:outerShdw>
                </a:effectLst>
              </a:rPr>
              <a:t>Routing tracks construction</a:t>
            </a:r>
            <a:endParaRPr lang="zh-TW" altLang="en-US" sz="1600" dirty="0">
              <a:effectLst>
                <a:outerShdw blurRad="38100" dist="38100" dir="2700000" algn="tl">
                  <a:srgbClr val="000000">
                    <a:alpha val="43137"/>
                  </a:srgbClr>
                </a:outerShdw>
              </a:effectLst>
            </a:endParaRPr>
          </a:p>
        </p:txBody>
      </p:sp>
      <p:cxnSp>
        <p:nvCxnSpPr>
          <p:cNvPr id="194" name="直線單箭頭接點 193"/>
          <p:cNvCxnSpPr/>
          <p:nvPr/>
        </p:nvCxnSpPr>
        <p:spPr bwMode="auto">
          <a:xfrm rot="5400000">
            <a:off x="6443036" y="3047712"/>
            <a:ext cx="285752" cy="1588"/>
          </a:xfrm>
          <a:prstGeom prst="straightConnector1">
            <a:avLst/>
          </a:prstGeom>
          <a:solidFill>
            <a:schemeClr val="accent1"/>
          </a:solidFill>
          <a:ln w="25400" cap="flat" cmpd="sng" algn="ctr">
            <a:solidFill>
              <a:srgbClr val="FF0000"/>
            </a:solidFill>
            <a:prstDash val="solid"/>
            <a:miter lim="800000"/>
            <a:headEnd type="none" w="med" len="med"/>
            <a:tailEnd type="arrow"/>
          </a:ln>
          <a:effectLst/>
        </p:spPr>
      </p:cxnSp>
      <p:sp>
        <p:nvSpPr>
          <p:cNvPr id="197" name="文字方塊 196"/>
          <p:cNvSpPr txBox="1"/>
          <p:nvPr/>
        </p:nvSpPr>
        <p:spPr>
          <a:xfrm>
            <a:off x="5572132" y="3233322"/>
            <a:ext cx="2813378" cy="338554"/>
          </a:xfrm>
          <a:prstGeom prst="rect">
            <a:avLst/>
          </a:prstGeom>
          <a:noFill/>
        </p:spPr>
        <p:txBody>
          <a:bodyPr wrap="square" rtlCol="0">
            <a:spAutoFit/>
          </a:bodyPr>
          <a:lstStyle/>
          <a:p>
            <a:r>
              <a:rPr lang="en-US" altLang="zh-TW" sz="1600" dirty="0" smtClean="0">
                <a:effectLst>
                  <a:outerShdw blurRad="38100" dist="38100" dir="2700000" algn="tl">
                    <a:srgbClr val="000000">
                      <a:alpha val="43137"/>
                    </a:srgbClr>
                  </a:outerShdw>
                </a:effectLst>
              </a:rPr>
              <a:t>Routing priority calculation</a:t>
            </a:r>
            <a:endParaRPr lang="zh-TW" altLang="en-US" sz="1600" dirty="0">
              <a:effectLst>
                <a:outerShdw blurRad="38100" dist="38100" dir="2700000" algn="tl">
                  <a:srgbClr val="000000">
                    <a:alpha val="43137"/>
                  </a:srgbClr>
                </a:outerShdw>
              </a:effectLst>
            </a:endParaRPr>
          </a:p>
        </p:txBody>
      </p:sp>
      <p:cxnSp>
        <p:nvCxnSpPr>
          <p:cNvPr id="198" name="直線單箭頭接點 197"/>
          <p:cNvCxnSpPr/>
          <p:nvPr/>
        </p:nvCxnSpPr>
        <p:spPr bwMode="auto">
          <a:xfrm rot="5400000">
            <a:off x="6525612" y="5732784"/>
            <a:ext cx="180000" cy="1588"/>
          </a:xfrm>
          <a:prstGeom prst="straightConnector1">
            <a:avLst/>
          </a:prstGeom>
          <a:solidFill>
            <a:schemeClr val="accent1"/>
          </a:solidFill>
          <a:ln w="25400" cap="flat" cmpd="sng" algn="ctr">
            <a:solidFill>
              <a:srgbClr val="FF0000"/>
            </a:solidFill>
            <a:prstDash val="solid"/>
            <a:miter lim="800000"/>
            <a:headEnd type="none" w="med" len="med"/>
            <a:tailEnd type="arrow"/>
          </a:ln>
          <a:effectLst/>
        </p:spPr>
      </p:cxnSp>
      <p:sp>
        <p:nvSpPr>
          <p:cNvPr id="199" name="文字方塊 198"/>
          <p:cNvSpPr txBox="1"/>
          <p:nvPr/>
        </p:nvSpPr>
        <p:spPr>
          <a:xfrm>
            <a:off x="5572132" y="5786454"/>
            <a:ext cx="2813378" cy="338554"/>
          </a:xfrm>
          <a:prstGeom prst="rect">
            <a:avLst/>
          </a:prstGeom>
          <a:noFill/>
        </p:spPr>
        <p:txBody>
          <a:bodyPr wrap="square" rtlCol="0">
            <a:spAutoFit/>
          </a:bodyPr>
          <a:lstStyle/>
          <a:p>
            <a:r>
              <a:rPr lang="en-US" altLang="zh-TW" sz="1600" dirty="0" smtClean="0">
                <a:effectLst>
                  <a:outerShdw blurRad="38100" dist="38100" dir="2700000" algn="tl">
                    <a:srgbClr val="000000">
                      <a:alpha val="43137"/>
                    </a:srgbClr>
                  </a:outerShdw>
                </a:effectLst>
              </a:rPr>
              <a:t>Minimum cost path</a:t>
            </a:r>
            <a:endParaRPr lang="zh-TW" altLang="en-US" sz="1600" dirty="0">
              <a:effectLst>
                <a:outerShdw blurRad="38100" dist="38100" dir="2700000" algn="tl">
                  <a:srgbClr val="000000">
                    <a:alpha val="43137"/>
                  </a:srgbClr>
                </a:outerShdw>
              </a:effectLst>
            </a:endParaRPr>
          </a:p>
        </p:txBody>
      </p:sp>
      <p:grpSp>
        <p:nvGrpSpPr>
          <p:cNvPr id="206" name="群組 205"/>
          <p:cNvGrpSpPr/>
          <p:nvPr/>
        </p:nvGrpSpPr>
        <p:grpSpPr>
          <a:xfrm>
            <a:off x="7652460" y="3410731"/>
            <a:ext cx="1357322" cy="2518600"/>
            <a:chOff x="7509584" y="3410727"/>
            <a:chExt cx="1357322" cy="1797860"/>
          </a:xfrm>
        </p:grpSpPr>
        <p:cxnSp>
          <p:nvCxnSpPr>
            <p:cNvPr id="201" name="直線接點 200"/>
            <p:cNvCxnSpPr/>
            <p:nvPr/>
          </p:nvCxnSpPr>
          <p:spPr bwMode="auto">
            <a:xfrm>
              <a:off x="7509584" y="5208587"/>
              <a:ext cx="1357322" cy="0"/>
            </a:xfrm>
            <a:prstGeom prst="line">
              <a:avLst/>
            </a:prstGeom>
            <a:solidFill>
              <a:schemeClr val="accent1"/>
            </a:solidFill>
            <a:ln w="25400" cap="flat" cmpd="sng" algn="ctr">
              <a:solidFill>
                <a:srgbClr val="FF0000"/>
              </a:solidFill>
              <a:prstDash val="solid"/>
              <a:miter lim="800000"/>
              <a:headEnd type="none" w="med" len="med"/>
              <a:tailEnd type="none" w="med" len="med"/>
            </a:ln>
            <a:effectLst/>
          </p:spPr>
        </p:cxnSp>
        <p:cxnSp>
          <p:nvCxnSpPr>
            <p:cNvPr id="203" name="直線接點 202"/>
            <p:cNvCxnSpPr/>
            <p:nvPr/>
          </p:nvCxnSpPr>
          <p:spPr bwMode="auto">
            <a:xfrm rot="5400000" flipH="1" flipV="1">
              <a:off x="7965305" y="4303702"/>
              <a:ext cx="1785950" cy="0"/>
            </a:xfrm>
            <a:prstGeom prst="line">
              <a:avLst/>
            </a:prstGeom>
            <a:solidFill>
              <a:schemeClr val="accent1"/>
            </a:solidFill>
            <a:ln w="25400" cap="flat" cmpd="sng" algn="ctr">
              <a:solidFill>
                <a:srgbClr val="FF0000"/>
              </a:solidFill>
              <a:prstDash val="solid"/>
              <a:miter lim="800000"/>
              <a:headEnd type="none" w="med" len="med"/>
              <a:tailEnd type="none" w="med" len="med"/>
            </a:ln>
            <a:effectLst/>
          </p:spPr>
        </p:cxnSp>
        <p:cxnSp>
          <p:nvCxnSpPr>
            <p:cNvPr id="205" name="直線單箭頭接點 204"/>
            <p:cNvCxnSpPr/>
            <p:nvPr/>
          </p:nvCxnSpPr>
          <p:spPr bwMode="auto">
            <a:xfrm rot="10800000">
              <a:off x="8215338" y="3418367"/>
              <a:ext cx="642942" cy="1588"/>
            </a:xfrm>
            <a:prstGeom prst="straightConnector1">
              <a:avLst/>
            </a:prstGeom>
            <a:solidFill>
              <a:schemeClr val="accent1"/>
            </a:solidFill>
            <a:ln w="25400" cap="flat" cmpd="sng" algn="ctr">
              <a:solidFill>
                <a:srgbClr val="FF0000"/>
              </a:solidFill>
              <a:prstDash val="solid"/>
              <a:miter lim="800000"/>
              <a:headEnd type="none" w="med" len="med"/>
              <a:tailEnd type="arrow"/>
            </a:ln>
            <a:effectLst/>
          </p:spPr>
        </p:cxnSp>
      </p:grpSp>
      <p:sp>
        <p:nvSpPr>
          <p:cNvPr id="207" name="矩形 206"/>
          <p:cNvSpPr/>
          <p:nvPr/>
        </p:nvSpPr>
        <p:spPr bwMode="auto">
          <a:xfrm>
            <a:off x="5643570" y="4368327"/>
            <a:ext cx="3214710" cy="357190"/>
          </a:xfrm>
          <a:prstGeom prst="rect">
            <a:avLst/>
          </a:prstGeom>
          <a:solidFill>
            <a:schemeClr val="accent1">
              <a:alpha val="0"/>
            </a:schemeClr>
          </a:solidFill>
          <a:ln w="381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208" name="矩形 207"/>
          <p:cNvSpPr/>
          <p:nvPr/>
        </p:nvSpPr>
        <p:spPr bwMode="auto">
          <a:xfrm>
            <a:off x="5632937" y="3714752"/>
            <a:ext cx="3143272" cy="357190"/>
          </a:xfrm>
          <a:prstGeom prst="rect">
            <a:avLst/>
          </a:prstGeom>
          <a:solidFill>
            <a:schemeClr val="accent1">
              <a:alpha val="0"/>
            </a:schemeClr>
          </a:solidFill>
          <a:ln w="381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pic>
        <p:nvPicPr>
          <p:cNvPr id="200" name="Picture 1"/>
          <p:cNvPicPr>
            <a:picLocks noChangeAspect="1" noChangeArrowheads="1"/>
          </p:cNvPicPr>
          <p:nvPr/>
        </p:nvPicPr>
        <p:blipFill>
          <a:blip r:embed="rId3" cstate="print"/>
          <a:srcRect/>
          <a:stretch>
            <a:fillRect/>
          </a:stretch>
        </p:blipFill>
        <p:spPr bwMode="auto">
          <a:xfrm>
            <a:off x="5238390" y="4749388"/>
            <a:ext cx="1476750" cy="473523"/>
          </a:xfrm>
          <a:prstGeom prst="rect">
            <a:avLst/>
          </a:prstGeom>
          <a:noFill/>
          <a:ln w="9525">
            <a:noFill/>
            <a:miter lim="800000"/>
            <a:headEnd/>
            <a:tailEnd/>
          </a:ln>
        </p:spPr>
      </p:pic>
      <p:pic>
        <p:nvPicPr>
          <p:cNvPr id="202" name="Picture 2"/>
          <p:cNvPicPr>
            <a:picLocks noChangeAspect="1" noChangeArrowheads="1"/>
          </p:cNvPicPr>
          <p:nvPr/>
        </p:nvPicPr>
        <p:blipFill>
          <a:blip r:embed="rId4" cstate="print"/>
          <a:srcRect/>
          <a:stretch>
            <a:fillRect/>
          </a:stretch>
        </p:blipFill>
        <p:spPr bwMode="auto">
          <a:xfrm>
            <a:off x="5292110" y="5179781"/>
            <a:ext cx="2929424" cy="176568"/>
          </a:xfrm>
          <a:prstGeom prst="rect">
            <a:avLst/>
          </a:prstGeom>
          <a:noFill/>
          <a:ln w="9525">
            <a:noFill/>
            <a:miter lim="800000"/>
            <a:headEnd/>
            <a:tailEnd/>
          </a:ln>
        </p:spPr>
      </p:pic>
      <p:pic>
        <p:nvPicPr>
          <p:cNvPr id="204" name="Picture 3"/>
          <p:cNvPicPr>
            <a:picLocks noChangeAspect="1" noChangeArrowheads="1"/>
          </p:cNvPicPr>
          <p:nvPr/>
        </p:nvPicPr>
        <p:blipFill>
          <a:blip r:embed="rId5" cstate="print"/>
          <a:srcRect/>
          <a:stretch>
            <a:fillRect/>
          </a:stretch>
        </p:blipFill>
        <p:spPr bwMode="auto">
          <a:xfrm>
            <a:off x="5309015" y="5419973"/>
            <a:ext cx="3306643" cy="19262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7"/>
                                        </p:tgtEl>
                                        <p:attrNameLst>
                                          <p:attrName>style.visibility</p:attrName>
                                        </p:attrNameLst>
                                      </p:cBhvr>
                                      <p:to>
                                        <p:strVal val="visible"/>
                                      </p:to>
                                    </p:set>
                                    <p:animEffect transition="in" filter="fade">
                                      <p:cBhvr>
                                        <p:cTn id="7" dur="500"/>
                                        <p:tgtEl>
                                          <p:spTgt spid="197"/>
                                        </p:tgtEl>
                                      </p:cBhvr>
                                    </p:animEffect>
                                  </p:childTnLst>
                                </p:cTn>
                              </p:par>
                              <p:par>
                                <p:cTn id="8" presetID="10" presetClass="entr" presetSubtype="0" fill="hold" nodeType="withEffect">
                                  <p:stCondLst>
                                    <p:cond delay="0"/>
                                  </p:stCondLst>
                                  <p:childTnLst>
                                    <p:set>
                                      <p:cBhvr>
                                        <p:cTn id="9" dur="1" fill="hold">
                                          <p:stCondLst>
                                            <p:cond delay="0"/>
                                          </p:stCondLst>
                                        </p:cTn>
                                        <p:tgtEl>
                                          <p:spTgt spid="194"/>
                                        </p:tgtEl>
                                        <p:attrNameLst>
                                          <p:attrName>style.visibility</p:attrName>
                                        </p:attrNameLst>
                                      </p:cBhvr>
                                      <p:to>
                                        <p:strVal val="visible"/>
                                      </p:to>
                                    </p:set>
                                    <p:animEffect transition="in" filter="fade">
                                      <p:cBhvr>
                                        <p:cTn id="10" dur="500"/>
                                        <p:tgtEl>
                                          <p:spTgt spid="19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4"/>
                                        </p:tgtEl>
                                        <p:attrNameLst>
                                          <p:attrName>style.visibility</p:attrName>
                                        </p:attrNameLst>
                                      </p:cBhvr>
                                      <p:to>
                                        <p:strVal val="visible"/>
                                      </p:to>
                                    </p:set>
                                    <p:animEffect transition="in" filter="fade">
                                      <p:cBhvr>
                                        <p:cTn id="15" dur="500"/>
                                        <p:tgtEl>
                                          <p:spTgt spid="204"/>
                                        </p:tgtEl>
                                      </p:cBhvr>
                                    </p:animEffect>
                                  </p:childTnLst>
                                </p:cTn>
                              </p:par>
                              <p:par>
                                <p:cTn id="16" presetID="10" presetClass="entr" presetSubtype="0" fill="hold" nodeType="withEffect">
                                  <p:stCondLst>
                                    <p:cond delay="0"/>
                                  </p:stCondLst>
                                  <p:childTnLst>
                                    <p:set>
                                      <p:cBhvr>
                                        <p:cTn id="17" dur="1" fill="hold">
                                          <p:stCondLst>
                                            <p:cond delay="0"/>
                                          </p:stCondLst>
                                        </p:cTn>
                                        <p:tgtEl>
                                          <p:spTgt spid="202"/>
                                        </p:tgtEl>
                                        <p:attrNameLst>
                                          <p:attrName>style.visibility</p:attrName>
                                        </p:attrNameLst>
                                      </p:cBhvr>
                                      <p:to>
                                        <p:strVal val="visible"/>
                                      </p:to>
                                    </p:set>
                                    <p:animEffect transition="in" filter="fade">
                                      <p:cBhvr>
                                        <p:cTn id="18" dur="500"/>
                                        <p:tgtEl>
                                          <p:spTgt spid="202"/>
                                        </p:tgtEl>
                                      </p:cBhvr>
                                    </p:animEffect>
                                  </p:childTnLst>
                                </p:cTn>
                              </p:par>
                              <p:par>
                                <p:cTn id="19" presetID="10" presetClass="entr" presetSubtype="0" fill="hold" nodeType="withEffect">
                                  <p:stCondLst>
                                    <p:cond delay="0"/>
                                  </p:stCondLst>
                                  <p:childTnLst>
                                    <p:set>
                                      <p:cBhvr>
                                        <p:cTn id="20" dur="1" fill="hold">
                                          <p:stCondLst>
                                            <p:cond delay="0"/>
                                          </p:stCondLst>
                                        </p:cTn>
                                        <p:tgtEl>
                                          <p:spTgt spid="200"/>
                                        </p:tgtEl>
                                        <p:attrNameLst>
                                          <p:attrName>style.visibility</p:attrName>
                                        </p:attrNameLst>
                                      </p:cBhvr>
                                      <p:to>
                                        <p:strVal val="visible"/>
                                      </p:to>
                                    </p:set>
                                    <p:animEffect transition="in" filter="fade">
                                      <p:cBhvr>
                                        <p:cTn id="21" dur="500"/>
                                        <p:tgtEl>
                                          <p:spTgt spid="20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6"/>
                                        </p:tgtEl>
                                        <p:attrNameLst>
                                          <p:attrName>style.visibility</p:attrName>
                                        </p:attrNameLst>
                                      </p:cBhvr>
                                      <p:to>
                                        <p:strVal val="visible"/>
                                      </p:to>
                                    </p:set>
                                    <p:animEffect transition="in" filter="fade">
                                      <p:cBhvr>
                                        <p:cTn id="29" dur="500"/>
                                        <p:tgtEl>
                                          <p:spTgt spid="12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5"/>
                                        </p:tgtEl>
                                      </p:cBhvr>
                                    </p:animEffect>
                                    <p:set>
                                      <p:cBhvr>
                                        <p:cTn id="34" dur="1" fill="hold">
                                          <p:stCondLst>
                                            <p:cond delay="499"/>
                                          </p:stCondLst>
                                        </p:cTn>
                                        <p:tgtEl>
                                          <p:spTgt spid="5"/>
                                        </p:tgtEl>
                                        <p:attrNameLst>
                                          <p:attrName>style.visibility</p:attrName>
                                        </p:attrNameLst>
                                      </p:cBhvr>
                                      <p:to>
                                        <p:strVal val="hidden"/>
                                      </p:to>
                                    </p:se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224"/>
                                        </p:tgtEl>
                                        <p:attrNameLst>
                                          <p:attrName>style.visibility</p:attrName>
                                        </p:attrNameLst>
                                      </p:cBhvr>
                                      <p:to>
                                        <p:strVal val="visible"/>
                                      </p:to>
                                    </p:set>
                                    <p:animEffect transition="in" filter="fade">
                                      <p:cBhvr>
                                        <p:cTn id="38" dur="500"/>
                                        <p:tgtEl>
                                          <p:spTgt spid="22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7"/>
                                        </p:tgtEl>
                                        <p:attrNameLst>
                                          <p:attrName>style.visibility</p:attrName>
                                        </p:attrNameLst>
                                      </p:cBhvr>
                                      <p:to>
                                        <p:strVal val="visible"/>
                                      </p:to>
                                    </p:set>
                                    <p:animEffect transition="in" filter="fade">
                                      <p:cBhvr>
                                        <p:cTn id="41" dur="500"/>
                                        <p:tgtEl>
                                          <p:spTgt spid="12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224"/>
                                        </p:tgtEl>
                                      </p:cBhvr>
                                    </p:animEffect>
                                    <p:set>
                                      <p:cBhvr>
                                        <p:cTn id="46" dur="1" fill="hold">
                                          <p:stCondLst>
                                            <p:cond delay="499"/>
                                          </p:stCondLst>
                                        </p:cTn>
                                        <p:tgtEl>
                                          <p:spTgt spid="224"/>
                                        </p:tgtEl>
                                        <p:attrNameLst>
                                          <p:attrName>style.visibility</p:attrName>
                                        </p:attrNameLst>
                                      </p:cBhvr>
                                      <p:to>
                                        <p:strVal val="hidden"/>
                                      </p:to>
                                    </p:se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225"/>
                                        </p:tgtEl>
                                        <p:attrNameLst>
                                          <p:attrName>style.visibility</p:attrName>
                                        </p:attrNameLst>
                                      </p:cBhvr>
                                      <p:to>
                                        <p:strVal val="visible"/>
                                      </p:to>
                                    </p:set>
                                    <p:animEffect transition="in" filter="fade">
                                      <p:cBhvr>
                                        <p:cTn id="50" dur="500"/>
                                        <p:tgtEl>
                                          <p:spTgt spid="22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28"/>
                                        </p:tgtEl>
                                        <p:attrNameLst>
                                          <p:attrName>style.visibility</p:attrName>
                                        </p:attrNameLst>
                                      </p:cBhvr>
                                      <p:to>
                                        <p:strVal val="visible"/>
                                      </p:to>
                                    </p:set>
                                    <p:animEffect transition="in" filter="fade">
                                      <p:cBhvr>
                                        <p:cTn id="53" dur="500"/>
                                        <p:tgtEl>
                                          <p:spTgt spid="12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nodeType="clickEffect">
                                  <p:stCondLst>
                                    <p:cond delay="0"/>
                                  </p:stCondLst>
                                  <p:childTnLst>
                                    <p:animEffect transition="out" filter="fade">
                                      <p:cBhvr>
                                        <p:cTn id="57" dur="500"/>
                                        <p:tgtEl>
                                          <p:spTgt spid="225"/>
                                        </p:tgtEl>
                                      </p:cBhvr>
                                    </p:animEffect>
                                    <p:set>
                                      <p:cBhvr>
                                        <p:cTn id="58" dur="1" fill="hold">
                                          <p:stCondLst>
                                            <p:cond delay="499"/>
                                          </p:stCondLst>
                                        </p:cTn>
                                        <p:tgtEl>
                                          <p:spTgt spid="225"/>
                                        </p:tgtEl>
                                        <p:attrNameLst>
                                          <p:attrName>style.visibility</p:attrName>
                                        </p:attrNameLst>
                                      </p:cBhvr>
                                      <p:to>
                                        <p:strVal val="hidden"/>
                                      </p:to>
                                    </p:set>
                                  </p:childTnLst>
                                </p:cTn>
                              </p:par>
                            </p:childTnLst>
                          </p:cTn>
                        </p:par>
                        <p:par>
                          <p:cTn id="59" fill="hold">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230"/>
                                        </p:tgtEl>
                                        <p:attrNameLst>
                                          <p:attrName>style.visibility</p:attrName>
                                        </p:attrNameLst>
                                      </p:cBhvr>
                                      <p:to>
                                        <p:strVal val="visible"/>
                                      </p:to>
                                    </p:set>
                                    <p:animEffect transition="in" filter="fade">
                                      <p:cBhvr>
                                        <p:cTn id="62" dur="500"/>
                                        <p:tgtEl>
                                          <p:spTgt spid="23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14"/>
                                        </p:tgtEl>
                                        <p:attrNameLst>
                                          <p:attrName>style.visibility</p:attrName>
                                        </p:attrNameLst>
                                      </p:cBhvr>
                                      <p:to>
                                        <p:strVal val="visible"/>
                                      </p:to>
                                    </p:set>
                                    <p:animEffect transition="in" filter="fade">
                                      <p:cBhvr>
                                        <p:cTn id="67" dur="500"/>
                                        <p:tgtEl>
                                          <p:spTgt spid="21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99"/>
                                        </p:tgtEl>
                                        <p:attrNameLst>
                                          <p:attrName>style.visibility</p:attrName>
                                        </p:attrNameLst>
                                      </p:cBhvr>
                                      <p:to>
                                        <p:strVal val="visible"/>
                                      </p:to>
                                    </p:set>
                                    <p:animEffect transition="in" filter="fade">
                                      <p:cBhvr>
                                        <p:cTn id="70" dur="500"/>
                                        <p:tgtEl>
                                          <p:spTgt spid="199"/>
                                        </p:tgtEl>
                                      </p:cBhvr>
                                    </p:animEffect>
                                  </p:childTnLst>
                                </p:cTn>
                              </p:par>
                              <p:par>
                                <p:cTn id="71" presetID="10" presetClass="entr" presetSubtype="0" fill="hold" nodeType="withEffect">
                                  <p:stCondLst>
                                    <p:cond delay="0"/>
                                  </p:stCondLst>
                                  <p:childTnLst>
                                    <p:set>
                                      <p:cBhvr>
                                        <p:cTn id="72" dur="1" fill="hold">
                                          <p:stCondLst>
                                            <p:cond delay="0"/>
                                          </p:stCondLst>
                                        </p:cTn>
                                        <p:tgtEl>
                                          <p:spTgt spid="198"/>
                                        </p:tgtEl>
                                        <p:attrNameLst>
                                          <p:attrName>style.visibility</p:attrName>
                                        </p:attrNameLst>
                                      </p:cBhvr>
                                      <p:to>
                                        <p:strVal val="visible"/>
                                      </p:to>
                                    </p:set>
                                    <p:animEffect transition="in" filter="fade">
                                      <p:cBhvr>
                                        <p:cTn id="73" dur="500"/>
                                        <p:tgtEl>
                                          <p:spTgt spid="198"/>
                                        </p:tgtEl>
                                      </p:cBhvr>
                                    </p:animEffect>
                                  </p:childTnLst>
                                </p:cTn>
                              </p:par>
                              <p:par>
                                <p:cTn id="74" presetID="10" presetClass="entr" presetSubtype="0" fill="hold" nodeType="withEffect">
                                  <p:stCondLst>
                                    <p:cond delay="0"/>
                                  </p:stCondLst>
                                  <p:childTnLst>
                                    <p:set>
                                      <p:cBhvr>
                                        <p:cTn id="75" dur="1" fill="hold">
                                          <p:stCondLst>
                                            <p:cond delay="0"/>
                                          </p:stCondLst>
                                        </p:cTn>
                                        <p:tgtEl>
                                          <p:spTgt spid="219"/>
                                        </p:tgtEl>
                                        <p:attrNameLst>
                                          <p:attrName>style.visibility</p:attrName>
                                        </p:attrNameLst>
                                      </p:cBhvr>
                                      <p:to>
                                        <p:strVal val="visible"/>
                                      </p:to>
                                    </p:set>
                                    <p:animEffect transition="in" filter="fade">
                                      <p:cBhvr>
                                        <p:cTn id="76" dur="500"/>
                                        <p:tgtEl>
                                          <p:spTgt spid="219"/>
                                        </p:tgtEl>
                                      </p:cBhvr>
                                    </p:animEffect>
                                  </p:childTnLst>
                                </p:cTn>
                              </p:par>
                              <p:par>
                                <p:cTn id="77" presetID="10" presetClass="entr" presetSubtype="0" fill="hold" nodeType="withEffect">
                                  <p:stCondLst>
                                    <p:cond delay="0"/>
                                  </p:stCondLst>
                                  <p:childTnLst>
                                    <p:set>
                                      <p:cBhvr>
                                        <p:cTn id="78" dur="1" fill="hold">
                                          <p:stCondLst>
                                            <p:cond delay="0"/>
                                          </p:stCondLst>
                                        </p:cTn>
                                        <p:tgtEl>
                                          <p:spTgt spid="219"/>
                                        </p:tgtEl>
                                        <p:attrNameLst>
                                          <p:attrName>style.visibility</p:attrName>
                                        </p:attrNameLst>
                                      </p:cBhvr>
                                      <p:to>
                                        <p:strVal val="visible"/>
                                      </p:to>
                                    </p:set>
                                    <p:animEffect transition="in" filter="fade">
                                      <p:cBhvr>
                                        <p:cTn id="79" dur="500"/>
                                        <p:tgtEl>
                                          <p:spTgt spid="219"/>
                                        </p:tgtEl>
                                      </p:cBhvr>
                                    </p:animEffect>
                                  </p:childTnLst>
                                </p:cTn>
                              </p:par>
                            </p:childTnLst>
                          </p:cTn>
                        </p:par>
                        <p:par>
                          <p:cTn id="80" fill="hold">
                            <p:stCondLst>
                              <p:cond delay="500"/>
                            </p:stCondLst>
                            <p:childTnLst>
                              <p:par>
                                <p:cTn id="81" presetID="4" presetClass="entr" presetSubtype="16" fill="hold" grpId="0" nodeType="afterEffect">
                                  <p:stCondLst>
                                    <p:cond delay="0"/>
                                  </p:stCondLst>
                                  <p:childTnLst>
                                    <p:set>
                                      <p:cBhvr>
                                        <p:cTn id="82" dur="1" fill="hold">
                                          <p:stCondLst>
                                            <p:cond delay="0"/>
                                          </p:stCondLst>
                                        </p:cTn>
                                        <p:tgtEl>
                                          <p:spTgt spid="218"/>
                                        </p:tgtEl>
                                        <p:attrNameLst>
                                          <p:attrName>style.visibility</p:attrName>
                                        </p:attrNameLst>
                                      </p:cBhvr>
                                      <p:to>
                                        <p:strVal val="visible"/>
                                      </p:to>
                                    </p:set>
                                    <p:animEffect transition="in" filter="box(in)">
                                      <p:cBhvr>
                                        <p:cTn id="83" dur="500"/>
                                        <p:tgtEl>
                                          <p:spTgt spid="218"/>
                                        </p:tgtEl>
                                      </p:cBhvr>
                                    </p:animEffect>
                                  </p:childTnLst>
                                </p:cTn>
                              </p:par>
                            </p:childTnLst>
                          </p:cTn>
                        </p:par>
                        <p:par>
                          <p:cTn id="84" fill="hold">
                            <p:stCondLst>
                              <p:cond delay="1000"/>
                            </p:stCondLst>
                            <p:childTnLst>
                              <p:par>
                                <p:cTn id="85" presetID="4" presetClass="entr" presetSubtype="16" fill="hold" grpId="0" nodeType="afterEffect">
                                  <p:stCondLst>
                                    <p:cond delay="0"/>
                                  </p:stCondLst>
                                  <p:childTnLst>
                                    <p:set>
                                      <p:cBhvr>
                                        <p:cTn id="86" dur="1" fill="hold">
                                          <p:stCondLst>
                                            <p:cond delay="0"/>
                                          </p:stCondLst>
                                        </p:cTn>
                                        <p:tgtEl>
                                          <p:spTgt spid="215"/>
                                        </p:tgtEl>
                                        <p:attrNameLst>
                                          <p:attrName>style.visibility</p:attrName>
                                        </p:attrNameLst>
                                      </p:cBhvr>
                                      <p:to>
                                        <p:strVal val="visible"/>
                                      </p:to>
                                    </p:set>
                                    <p:animEffect transition="in" filter="box(in)">
                                      <p:cBhvr>
                                        <p:cTn id="87" dur="500"/>
                                        <p:tgtEl>
                                          <p:spTgt spid="215"/>
                                        </p:tgtEl>
                                      </p:cBhvr>
                                    </p:animEffect>
                                  </p:childTnLst>
                                </p:cTn>
                              </p:par>
                            </p:childTnLst>
                          </p:cTn>
                        </p:par>
                        <p:par>
                          <p:cTn id="88" fill="hold">
                            <p:stCondLst>
                              <p:cond delay="1500"/>
                            </p:stCondLst>
                            <p:childTnLst>
                              <p:par>
                                <p:cTn id="89" presetID="4" presetClass="entr" presetSubtype="16" fill="hold" grpId="0" nodeType="afterEffect">
                                  <p:stCondLst>
                                    <p:cond delay="0"/>
                                  </p:stCondLst>
                                  <p:childTnLst>
                                    <p:set>
                                      <p:cBhvr>
                                        <p:cTn id="90" dur="1" fill="hold">
                                          <p:stCondLst>
                                            <p:cond delay="0"/>
                                          </p:stCondLst>
                                        </p:cTn>
                                        <p:tgtEl>
                                          <p:spTgt spid="217"/>
                                        </p:tgtEl>
                                        <p:attrNameLst>
                                          <p:attrName>style.visibility</p:attrName>
                                        </p:attrNameLst>
                                      </p:cBhvr>
                                      <p:to>
                                        <p:strVal val="visible"/>
                                      </p:to>
                                    </p:set>
                                    <p:animEffect transition="in" filter="box(in)">
                                      <p:cBhvr>
                                        <p:cTn id="91" dur="500"/>
                                        <p:tgtEl>
                                          <p:spTgt spid="217"/>
                                        </p:tgtEl>
                                      </p:cBhvr>
                                    </p:animEffect>
                                  </p:childTnLst>
                                </p:cTn>
                              </p:par>
                            </p:childTnLst>
                          </p:cTn>
                        </p:par>
                        <p:par>
                          <p:cTn id="92" fill="hold">
                            <p:stCondLst>
                              <p:cond delay="2000"/>
                            </p:stCondLst>
                            <p:childTnLst>
                              <p:par>
                                <p:cTn id="93" presetID="4" presetClass="entr" presetSubtype="16" fill="hold" grpId="0" nodeType="afterEffect">
                                  <p:stCondLst>
                                    <p:cond delay="0"/>
                                  </p:stCondLst>
                                  <p:childTnLst>
                                    <p:set>
                                      <p:cBhvr>
                                        <p:cTn id="94" dur="1" fill="hold">
                                          <p:stCondLst>
                                            <p:cond delay="0"/>
                                          </p:stCondLst>
                                        </p:cTn>
                                        <p:tgtEl>
                                          <p:spTgt spid="216"/>
                                        </p:tgtEl>
                                        <p:attrNameLst>
                                          <p:attrName>style.visibility</p:attrName>
                                        </p:attrNameLst>
                                      </p:cBhvr>
                                      <p:to>
                                        <p:strVal val="visible"/>
                                      </p:to>
                                    </p:set>
                                    <p:animEffect transition="in" filter="box(in)">
                                      <p:cBhvr>
                                        <p:cTn id="95" dur="500"/>
                                        <p:tgtEl>
                                          <p:spTgt spid="216"/>
                                        </p:tgtEl>
                                      </p:cBhvr>
                                    </p:animEffect>
                                  </p:childTnLst>
                                </p:cTn>
                              </p:par>
                            </p:childTnLst>
                          </p:cTn>
                        </p:par>
                        <p:par>
                          <p:cTn id="96" fill="hold">
                            <p:stCondLst>
                              <p:cond delay="2500"/>
                            </p:stCondLst>
                            <p:childTnLst>
                              <p:par>
                                <p:cTn id="97" presetID="0" presetClass="path" presetSubtype="0" accel="50000" decel="50000" fill="hold" nodeType="afterEffect">
                                  <p:stCondLst>
                                    <p:cond delay="0"/>
                                  </p:stCondLst>
                                  <p:childTnLst>
                                    <p:animMotion origin="layout" path="M 0.00244 0.00162 L 0.16007 0.00162 " pathEditMode="relative" rAng="0" ptsTypes="AA">
                                      <p:cBhvr>
                                        <p:cTn id="98" dur="500" fill="hold"/>
                                        <p:tgtEl>
                                          <p:spTgt spid="228"/>
                                        </p:tgtEl>
                                        <p:attrNameLst>
                                          <p:attrName>ppt_x</p:attrName>
                                          <p:attrName>ppt_y</p:attrName>
                                        </p:attrNameLst>
                                      </p:cBhvr>
                                      <p:rCtr x="79" y="0"/>
                                    </p:animMotion>
                                  </p:childTnLst>
                                </p:cTn>
                              </p:par>
                            </p:childTnLst>
                          </p:cTn>
                        </p:par>
                        <p:par>
                          <p:cTn id="99" fill="hold">
                            <p:stCondLst>
                              <p:cond delay="3000"/>
                            </p:stCondLst>
                            <p:childTnLst>
                              <p:par>
                                <p:cTn id="100" presetID="0" presetClass="path" presetSubtype="0" accel="50000" decel="50000" fill="hold" nodeType="afterEffect">
                                  <p:stCondLst>
                                    <p:cond delay="0"/>
                                  </p:stCondLst>
                                  <p:childTnLst>
                                    <p:animMotion origin="layout" path="M 0.16007 0.00648 L 0.15226 0.04741 " pathEditMode="relative" rAng="0" ptsTypes="AA">
                                      <p:cBhvr>
                                        <p:cTn id="101" dur="500" fill="hold"/>
                                        <p:tgtEl>
                                          <p:spTgt spid="228"/>
                                        </p:tgtEl>
                                        <p:attrNameLst>
                                          <p:attrName>ppt_x</p:attrName>
                                          <p:attrName>ppt_y</p:attrName>
                                        </p:attrNameLst>
                                      </p:cBhvr>
                                      <p:rCtr x="-4" y="20"/>
                                    </p:animMotion>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206"/>
                                        </p:tgtEl>
                                        <p:attrNameLst>
                                          <p:attrName>style.visibility</p:attrName>
                                        </p:attrNameLst>
                                      </p:cBhvr>
                                      <p:to>
                                        <p:strVal val="visible"/>
                                      </p:to>
                                    </p:set>
                                    <p:animEffect transition="in" filter="fade">
                                      <p:cBhvr>
                                        <p:cTn id="106" dur="500"/>
                                        <p:tgtEl>
                                          <p:spTgt spid="206"/>
                                        </p:tgtEl>
                                      </p:cBhvr>
                                    </p:animEffect>
                                  </p:childTnLst>
                                </p:cTn>
                              </p:par>
                              <p:par>
                                <p:cTn id="107" presetID="10" presetClass="exit" presetSubtype="0" fill="hold" grpId="1" nodeType="withEffect">
                                  <p:stCondLst>
                                    <p:cond delay="0"/>
                                  </p:stCondLst>
                                  <p:childTnLst>
                                    <p:animEffect transition="out" filter="fade">
                                      <p:cBhvr>
                                        <p:cTn id="108" dur="500"/>
                                        <p:tgtEl>
                                          <p:spTgt spid="214"/>
                                        </p:tgtEl>
                                      </p:cBhvr>
                                    </p:animEffect>
                                    <p:set>
                                      <p:cBhvr>
                                        <p:cTn id="109" dur="1" fill="hold">
                                          <p:stCondLst>
                                            <p:cond delay="499"/>
                                          </p:stCondLst>
                                        </p:cTn>
                                        <p:tgtEl>
                                          <p:spTgt spid="214"/>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500"/>
                                        <p:tgtEl>
                                          <p:spTgt spid="219"/>
                                        </p:tgtEl>
                                      </p:cBhvr>
                                    </p:animEffect>
                                    <p:set>
                                      <p:cBhvr>
                                        <p:cTn id="112" dur="1" fill="hold">
                                          <p:stCondLst>
                                            <p:cond delay="499"/>
                                          </p:stCondLst>
                                        </p:cTn>
                                        <p:tgtEl>
                                          <p:spTgt spid="219"/>
                                        </p:tgtEl>
                                        <p:attrNameLst>
                                          <p:attrName>style.visibility</p:attrName>
                                        </p:attrNameLst>
                                      </p:cBhvr>
                                      <p:to>
                                        <p:strVal val="hidden"/>
                                      </p:to>
                                    </p:set>
                                  </p:childTnLst>
                                </p:cTn>
                              </p:par>
                              <p:par>
                                <p:cTn id="113" presetID="10" presetClass="exit" presetSubtype="0" fill="hold" grpId="1" nodeType="withEffect">
                                  <p:stCondLst>
                                    <p:cond delay="0"/>
                                  </p:stCondLst>
                                  <p:childTnLst>
                                    <p:animEffect transition="out" filter="fade">
                                      <p:cBhvr>
                                        <p:cTn id="114" dur="500"/>
                                        <p:tgtEl>
                                          <p:spTgt spid="230"/>
                                        </p:tgtEl>
                                      </p:cBhvr>
                                    </p:animEffect>
                                    <p:set>
                                      <p:cBhvr>
                                        <p:cTn id="115" dur="1" fill="hold">
                                          <p:stCondLst>
                                            <p:cond delay="499"/>
                                          </p:stCondLst>
                                        </p:cTn>
                                        <p:tgtEl>
                                          <p:spTgt spid="230"/>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500"/>
                                        <p:tgtEl>
                                          <p:spTgt spid="127"/>
                                        </p:tgtEl>
                                      </p:cBhvr>
                                    </p:animEffect>
                                    <p:set>
                                      <p:cBhvr>
                                        <p:cTn id="118" dur="1" fill="hold">
                                          <p:stCondLst>
                                            <p:cond delay="499"/>
                                          </p:stCondLst>
                                        </p:cTn>
                                        <p:tgtEl>
                                          <p:spTgt spid="127"/>
                                        </p:tgtEl>
                                        <p:attrNameLst>
                                          <p:attrName>style.visibility</p:attrName>
                                        </p:attrNameLst>
                                      </p:cBhvr>
                                      <p:to>
                                        <p:strVal val="hidden"/>
                                      </p:to>
                                    </p:set>
                                  </p:childTnLst>
                                </p:cTn>
                              </p:par>
                            </p:childTnLst>
                          </p:cTn>
                        </p:par>
                        <p:par>
                          <p:cTn id="119" fill="hold">
                            <p:stCondLst>
                              <p:cond delay="500"/>
                            </p:stCondLst>
                            <p:childTnLst>
                              <p:par>
                                <p:cTn id="120" presetID="10" presetClass="exit" presetSubtype="0" fill="hold" grpId="1" nodeType="afterEffect">
                                  <p:stCondLst>
                                    <p:cond delay="0"/>
                                  </p:stCondLst>
                                  <p:childTnLst>
                                    <p:animEffect transition="out" filter="fade">
                                      <p:cBhvr>
                                        <p:cTn id="121" dur="500"/>
                                        <p:tgtEl>
                                          <p:spTgt spid="128"/>
                                        </p:tgtEl>
                                      </p:cBhvr>
                                    </p:animEffect>
                                    <p:set>
                                      <p:cBhvr>
                                        <p:cTn id="122" dur="1" fill="hold">
                                          <p:stCondLst>
                                            <p:cond delay="499"/>
                                          </p:stCondLst>
                                        </p:cTn>
                                        <p:tgtEl>
                                          <p:spTgt spid="128"/>
                                        </p:tgtEl>
                                        <p:attrNameLst>
                                          <p:attrName>style.visibility</p:attrName>
                                        </p:attrNameLst>
                                      </p:cBhvr>
                                      <p:to>
                                        <p:strVal val="hidden"/>
                                      </p:to>
                                    </p:set>
                                  </p:childTnLst>
                                </p:cTn>
                              </p:par>
                              <p:par>
                                <p:cTn id="123" presetID="10" presetClass="entr" presetSubtype="0" fill="hold" grpId="0" nodeType="withEffect">
                                  <p:stCondLst>
                                    <p:cond delay="0"/>
                                  </p:stCondLst>
                                  <p:childTnLst>
                                    <p:set>
                                      <p:cBhvr>
                                        <p:cTn id="124" dur="1" fill="hold">
                                          <p:stCondLst>
                                            <p:cond delay="0"/>
                                          </p:stCondLst>
                                        </p:cTn>
                                        <p:tgtEl>
                                          <p:spTgt spid="250"/>
                                        </p:tgtEl>
                                        <p:attrNameLst>
                                          <p:attrName>style.visibility</p:attrName>
                                        </p:attrNameLst>
                                      </p:cBhvr>
                                      <p:to>
                                        <p:strVal val="visible"/>
                                      </p:to>
                                    </p:set>
                                    <p:animEffect transition="in" filter="fade">
                                      <p:cBhvr>
                                        <p:cTn id="125" dur="500"/>
                                        <p:tgtEl>
                                          <p:spTgt spid="250"/>
                                        </p:tgtEl>
                                      </p:cBhvr>
                                    </p:animEffect>
                                  </p:childTnLst>
                                </p:cTn>
                              </p:par>
                            </p:childTnLst>
                          </p:cTn>
                        </p:par>
                        <p:par>
                          <p:cTn id="126" fill="hold">
                            <p:stCondLst>
                              <p:cond delay="1000"/>
                            </p:stCondLst>
                            <p:childTnLst>
                              <p:par>
                                <p:cTn id="127" presetID="10" presetClass="entr" presetSubtype="0" fill="hold" grpId="0" nodeType="afterEffect">
                                  <p:stCondLst>
                                    <p:cond delay="0"/>
                                  </p:stCondLst>
                                  <p:childTnLst>
                                    <p:set>
                                      <p:cBhvr>
                                        <p:cTn id="128" dur="1" fill="hold">
                                          <p:stCondLst>
                                            <p:cond delay="0"/>
                                          </p:stCondLst>
                                        </p:cTn>
                                        <p:tgtEl>
                                          <p:spTgt spid="207"/>
                                        </p:tgtEl>
                                        <p:attrNameLst>
                                          <p:attrName>style.visibility</p:attrName>
                                        </p:attrNameLst>
                                      </p:cBhvr>
                                      <p:to>
                                        <p:strVal val="visible"/>
                                      </p:to>
                                    </p:set>
                                    <p:animEffect transition="in" filter="fade">
                                      <p:cBhvr>
                                        <p:cTn id="129" dur="500"/>
                                        <p:tgtEl>
                                          <p:spTgt spid="207"/>
                                        </p:tgtEl>
                                      </p:cBhvr>
                                    </p:animEffect>
                                  </p:childTnLst>
                                </p:cTn>
                              </p:par>
                            </p:childTnLst>
                          </p:cTn>
                        </p:par>
                      </p:childTnLst>
                    </p:cTn>
                  </p:par>
                  <p:par>
                    <p:cTn id="130" fill="hold">
                      <p:stCondLst>
                        <p:cond delay="indefinite"/>
                      </p:stCondLst>
                      <p:childTnLst>
                        <p:par>
                          <p:cTn id="131" fill="hold">
                            <p:stCondLst>
                              <p:cond delay="0"/>
                            </p:stCondLst>
                            <p:childTnLst>
                              <p:par>
                                <p:cTn id="132" presetID="0" presetClass="path" presetSubtype="0" accel="50000" decel="50000" fill="hold" nodeType="clickEffect">
                                  <p:stCondLst>
                                    <p:cond delay="0"/>
                                  </p:stCondLst>
                                  <p:childTnLst>
                                    <p:animMotion origin="layout" path="M 0.00243 -0.00323 L 0.04982 -0.23404 " pathEditMode="relative" rAng="0" ptsTypes="AA">
                                      <p:cBhvr>
                                        <p:cTn id="133" dur="500" fill="hold"/>
                                        <p:tgtEl>
                                          <p:spTgt spid="229"/>
                                        </p:tgtEl>
                                        <p:attrNameLst>
                                          <p:attrName>ppt_x</p:attrName>
                                          <p:attrName>ppt_y</p:attrName>
                                        </p:attrNameLst>
                                      </p:cBhvr>
                                      <p:rCtr x="24" y="-115"/>
                                    </p:animMotion>
                                  </p:childTnLst>
                                </p:cTn>
                              </p:par>
                            </p:childTnLst>
                          </p:cTn>
                        </p:par>
                        <p:par>
                          <p:cTn id="134" fill="hold">
                            <p:stCondLst>
                              <p:cond delay="500"/>
                            </p:stCondLst>
                            <p:childTnLst>
                              <p:par>
                                <p:cTn id="135" presetID="10" presetClass="entr" presetSubtype="0" fill="hold" nodeType="afterEffect">
                                  <p:stCondLst>
                                    <p:cond delay="0"/>
                                  </p:stCondLst>
                                  <p:childTnLst>
                                    <p:set>
                                      <p:cBhvr>
                                        <p:cTn id="136" dur="1" fill="hold">
                                          <p:stCondLst>
                                            <p:cond delay="0"/>
                                          </p:stCondLst>
                                        </p:cTn>
                                        <p:tgtEl>
                                          <p:spTgt spid="227"/>
                                        </p:tgtEl>
                                        <p:attrNameLst>
                                          <p:attrName>style.visibility</p:attrName>
                                        </p:attrNameLst>
                                      </p:cBhvr>
                                      <p:to>
                                        <p:strVal val="visible"/>
                                      </p:to>
                                    </p:set>
                                    <p:animEffect transition="in" filter="fade">
                                      <p:cBhvr>
                                        <p:cTn id="137" dur="500"/>
                                        <p:tgtEl>
                                          <p:spTgt spid="227"/>
                                        </p:tgtEl>
                                      </p:cBhvr>
                                    </p:animEffect>
                                  </p:childTnLst>
                                </p:cTn>
                              </p:par>
                            </p:childTnLst>
                          </p:cTn>
                        </p:par>
                      </p:childTnLst>
                    </p:cTn>
                  </p:par>
                  <p:par>
                    <p:cTn id="138" fill="hold">
                      <p:stCondLst>
                        <p:cond delay="indefinite"/>
                      </p:stCondLst>
                      <p:childTnLst>
                        <p:par>
                          <p:cTn id="139" fill="hold">
                            <p:stCondLst>
                              <p:cond delay="0"/>
                            </p:stCondLst>
                            <p:childTnLst>
                              <p:par>
                                <p:cTn id="140" presetID="0" presetClass="path" presetSubtype="0" accel="50000" decel="50000" fill="hold" nodeType="clickEffect">
                                  <p:stCondLst>
                                    <p:cond delay="0"/>
                                  </p:stCondLst>
                                  <p:childTnLst>
                                    <p:animMotion origin="layout" path="M 0.15139 0.04768 L 0.11198 0.04768 " pathEditMode="relative" rAng="0" ptsTypes="AA">
                                      <p:cBhvr>
                                        <p:cTn id="141" dur="500" fill="hold"/>
                                        <p:tgtEl>
                                          <p:spTgt spid="228"/>
                                        </p:tgtEl>
                                        <p:attrNameLst>
                                          <p:attrName>ppt_x</p:attrName>
                                          <p:attrName>ppt_y</p:attrName>
                                        </p:attrNameLst>
                                      </p:cBhvr>
                                      <p:rCtr x="-20" y="0"/>
                                    </p:animMotion>
                                  </p:childTnLst>
                                </p:cTn>
                              </p:par>
                              <p:par>
                                <p:cTn id="142" presetID="0" presetClass="path" presetSubtype="0" accel="50000" decel="50000" fill="hold" nodeType="withEffect">
                                  <p:stCondLst>
                                    <p:cond delay="0"/>
                                  </p:stCondLst>
                                  <p:childTnLst>
                                    <p:animMotion origin="layout" path="M 0.05087 -0.23958 L 0.05868 -0.28148 " pathEditMode="relative" rAng="0" ptsTypes="AA">
                                      <p:cBhvr>
                                        <p:cTn id="143" dur="500" fill="hold"/>
                                        <p:tgtEl>
                                          <p:spTgt spid="229"/>
                                        </p:tgtEl>
                                        <p:attrNameLst>
                                          <p:attrName>ppt_x</p:attrName>
                                          <p:attrName>ppt_y</p:attrName>
                                        </p:attrNameLst>
                                      </p:cBhvr>
                                      <p:rCtr x="4" y="-21"/>
                                    </p:animMotion>
                                  </p:childTnLst>
                                </p:cTn>
                              </p:par>
                            </p:childTnLst>
                          </p:cTn>
                        </p:par>
                        <p:par>
                          <p:cTn id="144" fill="hold">
                            <p:stCondLst>
                              <p:cond delay="500"/>
                            </p:stCondLst>
                            <p:childTnLst>
                              <p:par>
                                <p:cTn id="145" presetID="0" presetClass="path" presetSubtype="0" accel="50000" decel="50000" fill="hold" nodeType="afterEffect">
                                  <p:stCondLst>
                                    <p:cond delay="0"/>
                                  </p:stCondLst>
                                  <p:childTnLst>
                                    <p:animMotion origin="layout" path="M 0.11042 0.05185 L 0.10261 0.09375 " pathEditMode="relative" rAng="0" ptsTypes="AA">
                                      <p:cBhvr>
                                        <p:cTn id="146" dur="500" fill="hold"/>
                                        <p:tgtEl>
                                          <p:spTgt spid="228"/>
                                        </p:tgtEl>
                                        <p:attrNameLst>
                                          <p:attrName>ppt_x</p:attrName>
                                          <p:attrName>ppt_y</p:attrName>
                                        </p:attrNameLst>
                                      </p:cBhvr>
                                      <p:rCtr x="-4" y="21"/>
                                    </p:animMotion>
                                  </p:childTnLst>
                                </p:cTn>
                              </p:par>
                              <p:par>
                                <p:cTn id="147" presetID="0" presetClass="path" presetSubtype="0" accel="50000" decel="50000" fill="hold" nodeType="withEffect">
                                  <p:stCondLst>
                                    <p:cond delay="0"/>
                                  </p:stCondLst>
                                  <p:childTnLst>
                                    <p:animMotion origin="layout" path="M 0.06076 -0.28148 L 0.10017 -0.28148 " pathEditMode="relative" rAng="0" ptsTypes="AA">
                                      <p:cBhvr>
                                        <p:cTn id="148" dur="500" fill="hold"/>
                                        <p:tgtEl>
                                          <p:spTgt spid="229"/>
                                        </p:tgtEl>
                                        <p:attrNameLst>
                                          <p:attrName>ppt_x</p:attrName>
                                          <p:attrName>ppt_y</p:attrName>
                                        </p:attrNameLst>
                                      </p:cBhvr>
                                      <p:rCtr x="20" y="0"/>
                                    </p:animMotion>
                                  </p:childTnLst>
                                </p:cTn>
                              </p:par>
                            </p:childTnLst>
                          </p:cTn>
                        </p:par>
                        <p:par>
                          <p:cTn id="149" fill="hold">
                            <p:stCondLst>
                              <p:cond delay="1000"/>
                            </p:stCondLst>
                            <p:childTnLst>
                              <p:par>
                                <p:cTn id="150" presetID="10" presetClass="exit" presetSubtype="0" fill="hold" nodeType="afterEffect">
                                  <p:stCondLst>
                                    <p:cond delay="0"/>
                                  </p:stCondLst>
                                  <p:childTnLst>
                                    <p:animEffect transition="out" filter="fade">
                                      <p:cBhvr>
                                        <p:cTn id="151" dur="500"/>
                                        <p:tgtEl>
                                          <p:spTgt spid="227"/>
                                        </p:tgtEl>
                                      </p:cBhvr>
                                    </p:animEffect>
                                    <p:set>
                                      <p:cBhvr>
                                        <p:cTn id="152" dur="1" fill="hold">
                                          <p:stCondLst>
                                            <p:cond delay="499"/>
                                          </p:stCondLst>
                                        </p:cTn>
                                        <p:tgtEl>
                                          <p:spTgt spid="227"/>
                                        </p:tgtEl>
                                        <p:attrNameLst>
                                          <p:attrName>style.visibility</p:attrName>
                                        </p:attrNameLst>
                                      </p:cBhvr>
                                      <p:to>
                                        <p:strVal val="hidden"/>
                                      </p:to>
                                    </p:set>
                                  </p:childTnLst>
                                </p:cTn>
                              </p:par>
                            </p:childTnLst>
                          </p:cTn>
                        </p:par>
                        <p:par>
                          <p:cTn id="153" fill="hold">
                            <p:stCondLst>
                              <p:cond delay="1500"/>
                            </p:stCondLst>
                            <p:childTnLst>
                              <p:par>
                                <p:cTn id="154" presetID="0" presetClass="path" presetSubtype="0" accel="50000" decel="50000" fill="hold" nodeType="afterEffect">
                                  <p:stCondLst>
                                    <p:cond delay="0"/>
                                  </p:stCondLst>
                                  <p:childTnLst>
                                    <p:animMotion origin="layout" path="M 0.09983 -0.2875 L 0.11059 -0.32986 " pathEditMode="relative" rAng="0" ptsTypes="AA">
                                      <p:cBhvr>
                                        <p:cTn id="155" dur="500" fill="hold"/>
                                        <p:tgtEl>
                                          <p:spTgt spid="229"/>
                                        </p:tgtEl>
                                        <p:attrNameLst>
                                          <p:attrName>ppt_x</p:attrName>
                                          <p:attrName>ppt_y</p:attrName>
                                        </p:attrNameLst>
                                      </p:cBhvr>
                                      <p:rCtr x="5" y="-21"/>
                                    </p:animMotion>
                                  </p:childTnLst>
                                </p:cTn>
                              </p:par>
                            </p:childTnLst>
                          </p:cTn>
                        </p:par>
                        <p:par>
                          <p:cTn id="156" fill="hold">
                            <p:stCondLst>
                              <p:cond delay="2000"/>
                            </p:stCondLst>
                            <p:childTnLst>
                              <p:par>
                                <p:cTn id="157" presetID="10" presetClass="exit" presetSubtype="0" fill="hold" grpId="1" nodeType="afterEffect">
                                  <p:stCondLst>
                                    <p:cond delay="0"/>
                                  </p:stCondLst>
                                  <p:childTnLst>
                                    <p:animEffect transition="out" filter="fade">
                                      <p:cBhvr>
                                        <p:cTn id="158" dur="500"/>
                                        <p:tgtEl>
                                          <p:spTgt spid="250"/>
                                        </p:tgtEl>
                                      </p:cBhvr>
                                    </p:animEffect>
                                    <p:set>
                                      <p:cBhvr>
                                        <p:cTn id="159" dur="1" fill="hold">
                                          <p:stCondLst>
                                            <p:cond delay="499"/>
                                          </p:stCondLst>
                                        </p:cTn>
                                        <p:tgtEl>
                                          <p:spTgt spid="250"/>
                                        </p:tgtEl>
                                        <p:attrNameLst>
                                          <p:attrName>style.visibility</p:attrName>
                                        </p:attrNameLst>
                                      </p:cBhvr>
                                      <p:to>
                                        <p:strVal val="hidden"/>
                                      </p:to>
                                    </p:set>
                                  </p:childTnLst>
                                </p:cTn>
                              </p:par>
                              <p:par>
                                <p:cTn id="160" presetID="10" presetClass="exit" presetSubtype="0" fill="hold" grpId="1" nodeType="withEffect">
                                  <p:stCondLst>
                                    <p:cond delay="0"/>
                                  </p:stCondLst>
                                  <p:childTnLst>
                                    <p:animEffect transition="out" filter="fade">
                                      <p:cBhvr>
                                        <p:cTn id="161" dur="500"/>
                                        <p:tgtEl>
                                          <p:spTgt spid="207"/>
                                        </p:tgtEl>
                                      </p:cBhvr>
                                    </p:animEffect>
                                    <p:set>
                                      <p:cBhvr>
                                        <p:cTn id="162" dur="1" fill="hold">
                                          <p:stCondLst>
                                            <p:cond delay="499"/>
                                          </p:stCondLst>
                                        </p:cTn>
                                        <p:tgtEl>
                                          <p:spTgt spid="207"/>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10" presetClass="exit" presetSubtype="0" fill="hold" grpId="1" nodeType="clickEffect">
                                  <p:stCondLst>
                                    <p:cond delay="0"/>
                                  </p:stCondLst>
                                  <p:childTnLst>
                                    <p:animEffect transition="out" filter="fade">
                                      <p:cBhvr>
                                        <p:cTn id="166" dur="500"/>
                                        <p:tgtEl>
                                          <p:spTgt spid="126"/>
                                        </p:tgtEl>
                                      </p:cBhvr>
                                    </p:animEffect>
                                    <p:set>
                                      <p:cBhvr>
                                        <p:cTn id="167" dur="1" fill="hold">
                                          <p:stCondLst>
                                            <p:cond delay="499"/>
                                          </p:stCondLst>
                                        </p:cTn>
                                        <p:tgtEl>
                                          <p:spTgt spid="126"/>
                                        </p:tgtEl>
                                        <p:attrNameLst>
                                          <p:attrName>style.visibility</p:attrName>
                                        </p:attrNameLst>
                                      </p:cBhvr>
                                      <p:to>
                                        <p:strVal val="hidden"/>
                                      </p:to>
                                    </p:set>
                                  </p:childTnLst>
                                </p:cTn>
                              </p:par>
                              <p:par>
                                <p:cTn id="168" presetID="10" presetClass="entr" presetSubtype="0" fill="hold" grpId="0" nodeType="withEffect">
                                  <p:stCondLst>
                                    <p:cond delay="0"/>
                                  </p:stCondLst>
                                  <p:childTnLst>
                                    <p:set>
                                      <p:cBhvr>
                                        <p:cTn id="169" dur="1" fill="hold">
                                          <p:stCondLst>
                                            <p:cond delay="0"/>
                                          </p:stCondLst>
                                        </p:cTn>
                                        <p:tgtEl>
                                          <p:spTgt spid="208"/>
                                        </p:tgtEl>
                                        <p:attrNameLst>
                                          <p:attrName>style.visibility</p:attrName>
                                        </p:attrNameLst>
                                      </p:cBhvr>
                                      <p:to>
                                        <p:strVal val="visible"/>
                                      </p:to>
                                    </p:set>
                                    <p:animEffect transition="in" filter="fade">
                                      <p:cBhvr>
                                        <p:cTn id="170" dur="500"/>
                                        <p:tgtEl>
                                          <p:spTgt spid="208"/>
                                        </p:tgtEl>
                                      </p:cBhvr>
                                    </p:animEffect>
                                  </p:childTnLst>
                                </p:cTn>
                              </p:par>
                              <p:par>
                                <p:cTn id="171" presetID="10" presetClass="entr" presetSubtype="0" fill="hold" nodeType="withEffect">
                                  <p:stCondLst>
                                    <p:cond delay="0"/>
                                  </p:stCondLst>
                                  <p:childTnLst>
                                    <p:set>
                                      <p:cBhvr>
                                        <p:cTn id="172" dur="1" fill="hold">
                                          <p:stCondLst>
                                            <p:cond delay="0"/>
                                          </p:stCondLst>
                                        </p:cTn>
                                        <p:tgtEl>
                                          <p:spTgt spid="251"/>
                                        </p:tgtEl>
                                        <p:attrNameLst>
                                          <p:attrName>style.visibility</p:attrName>
                                        </p:attrNameLst>
                                      </p:cBhvr>
                                      <p:to>
                                        <p:strVal val="visible"/>
                                      </p:to>
                                    </p:set>
                                    <p:animEffect transition="in" filter="fade">
                                      <p:cBhvr>
                                        <p:cTn id="173" dur="500"/>
                                        <p:tgtEl>
                                          <p:spTgt spid="251"/>
                                        </p:tgtEl>
                                      </p:cBhvr>
                                    </p:animEffect>
                                  </p:childTnLst>
                                </p:cTn>
                              </p:par>
                            </p:childTnLst>
                          </p:cTn>
                        </p:par>
                        <p:par>
                          <p:cTn id="174" fill="hold">
                            <p:stCondLst>
                              <p:cond delay="500"/>
                            </p:stCondLst>
                            <p:childTnLst>
                              <p:par>
                                <p:cTn id="175" presetID="0" presetClass="path" presetSubtype="0" accel="50000" decel="50000" fill="hold" nodeType="afterEffect">
                                  <p:stCondLst>
                                    <p:cond delay="0"/>
                                  </p:stCondLst>
                                  <p:childTnLst>
                                    <p:animMotion origin="layout" path="M -0.00469 0.00186 L -0.28038 0.00186 " pathEditMode="relative" rAng="0" ptsTypes="AA">
                                      <p:cBhvr>
                                        <p:cTn id="176" dur="500" fill="hold"/>
                                        <p:tgtEl>
                                          <p:spTgt spid="226"/>
                                        </p:tgtEl>
                                        <p:attrNameLst>
                                          <p:attrName>ppt_x</p:attrName>
                                          <p:attrName>ppt_y</p:attrName>
                                        </p:attrNameLst>
                                      </p:cBhvr>
                                      <p:rCtr x="-13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126" grpId="1"/>
      <p:bldP spid="127" grpId="0"/>
      <p:bldP spid="127" grpId="1"/>
      <p:bldP spid="128" grpId="0"/>
      <p:bldP spid="128" grpId="1"/>
      <p:bldP spid="214" grpId="0"/>
      <p:bldP spid="214" grpId="1"/>
      <p:bldP spid="215" grpId="0" animBg="1"/>
      <p:bldP spid="216" grpId="0" animBg="1"/>
      <p:bldP spid="217" grpId="0" animBg="1"/>
      <p:bldP spid="218" grpId="0" animBg="1"/>
      <p:bldP spid="230" grpId="0" animBg="1"/>
      <p:bldP spid="230" grpId="1" animBg="1"/>
      <p:bldP spid="250" grpId="0"/>
      <p:bldP spid="250" grpId="1"/>
      <p:bldP spid="197" grpId="0"/>
      <p:bldP spid="199" grpId="0"/>
      <p:bldP spid="207" grpId="0" animBg="1"/>
      <p:bldP spid="207" grpId="1" animBg="1"/>
      <p:bldP spid="20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Intra-Contamination Aware Routing Stage</a:t>
            </a:r>
            <a:endParaRPr lang="zh-TW" altLang="en-US" dirty="0"/>
          </a:p>
        </p:txBody>
      </p:sp>
      <p:sp>
        <p:nvSpPr>
          <p:cNvPr id="3" name="內容版面配置區 2"/>
          <p:cNvSpPr>
            <a:spLocks noGrp="1"/>
          </p:cNvSpPr>
          <p:nvPr>
            <p:ph idx="1"/>
          </p:nvPr>
        </p:nvSpPr>
        <p:spPr/>
        <p:txBody>
          <a:bodyPr/>
          <a:lstStyle/>
          <a:p>
            <a:pPr algn="just"/>
            <a:r>
              <a:rPr lang="en-US" altLang="zh-TW" dirty="0" smtClean="0"/>
              <a:t>Routing path modification by k-shortest path</a:t>
            </a:r>
          </a:p>
          <a:p>
            <a:pPr lvl="1" algn="just"/>
            <a:r>
              <a:rPr lang="en-US" altLang="zh-TW" dirty="0" smtClean="0"/>
              <a:t>Minimize the intra-contaminated spots while modifying the routing path slightly</a:t>
            </a:r>
          </a:p>
          <a:p>
            <a:pPr lvl="1" algn="just"/>
            <a:endParaRPr lang="en-US" altLang="zh-TW" dirty="0" smtClean="0"/>
          </a:p>
          <a:p>
            <a:pPr algn="just"/>
            <a:r>
              <a:rPr lang="en-US" altLang="zh-TW" dirty="0" smtClean="0"/>
              <a:t>Routing compaction by dynamic programming</a:t>
            </a:r>
          </a:p>
          <a:p>
            <a:pPr lvl="1" algn="just"/>
            <a:r>
              <a:rPr lang="en-US" altLang="zh-TW" dirty="0" smtClean="0"/>
              <a:t>Minimize the completion time for bioassays (</a:t>
            </a:r>
            <a:r>
              <a:rPr lang="en-US" altLang="zh-TW" dirty="0" smtClean="0">
                <a:solidFill>
                  <a:schemeClr val="accent5">
                    <a:lumMod val="50000"/>
                  </a:schemeClr>
                </a:solidFill>
              </a:rPr>
              <a:t>a series 2D routing  path to 3D routing path</a:t>
            </a:r>
            <a:r>
              <a:rPr lang="en-US" altLang="zh-TW" dirty="0" smtClean="0"/>
              <a:t>)</a:t>
            </a:r>
          </a:p>
          <a:p>
            <a:pPr lvl="1" algn="just"/>
            <a:endParaRPr lang="en-US" altLang="zh-TW" dirty="0" smtClean="0"/>
          </a:p>
          <a:p>
            <a:pPr algn="just"/>
            <a:r>
              <a:rPr lang="en-US" altLang="zh-TW" dirty="0" smtClean="0"/>
              <a:t>Minimum cost circulation flow technique</a:t>
            </a:r>
          </a:p>
          <a:p>
            <a:pPr lvl="1" algn="just"/>
            <a:r>
              <a:rPr lang="en-US" altLang="zh-TW" dirty="0" smtClean="0"/>
              <a:t>Schedule the wash operation for wash droplets</a:t>
            </a:r>
          </a:p>
          <a:p>
            <a:pPr lvl="1" algn="just"/>
            <a:r>
              <a:rPr lang="en-US" altLang="zh-TW" dirty="0" smtClean="0"/>
              <a:t>Solve the intra-contaminated spots optimally under our flow construction</a:t>
            </a:r>
          </a:p>
          <a:p>
            <a:pPr lvl="1" algn="just"/>
            <a:endParaRPr lang="zh-TW"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矩形 234"/>
          <p:cNvSpPr/>
          <p:nvPr/>
        </p:nvSpPr>
        <p:spPr>
          <a:xfrm>
            <a:off x="2920300" y="3719731"/>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a:xfrm>
            <a:off x="571472" y="0"/>
            <a:ext cx="8001056" cy="838200"/>
          </a:xfrm>
        </p:spPr>
        <p:txBody>
          <a:bodyPr/>
          <a:lstStyle/>
          <a:p>
            <a:r>
              <a:rPr lang="en-US" altLang="zh-TW" dirty="0" smtClean="0"/>
              <a:t>Routing Path Modification by k-shortest Path</a:t>
            </a:r>
            <a:endParaRPr lang="zh-TW" altLang="en-US" dirty="0"/>
          </a:p>
        </p:txBody>
      </p:sp>
      <p:sp>
        <p:nvSpPr>
          <p:cNvPr id="3" name="內容版面配置區 2"/>
          <p:cNvSpPr>
            <a:spLocks noGrp="1"/>
          </p:cNvSpPr>
          <p:nvPr>
            <p:ph idx="1"/>
          </p:nvPr>
        </p:nvSpPr>
        <p:spPr/>
        <p:txBody>
          <a:bodyPr/>
          <a:lstStyle/>
          <a:p>
            <a:r>
              <a:rPr lang="en-US" altLang="zh-TW" dirty="0" smtClean="0"/>
              <a:t>A k-shortest based algorithm</a:t>
            </a:r>
          </a:p>
          <a:p>
            <a:pPr lvl="1"/>
            <a:r>
              <a:rPr lang="en-US" altLang="zh-TW" dirty="0" smtClean="0"/>
              <a:t>Modify the original routing path slightly</a:t>
            </a:r>
          </a:p>
          <a:p>
            <a:pPr lvl="1"/>
            <a:r>
              <a:rPr lang="en-US" altLang="zh-TW" dirty="0" smtClean="0"/>
              <a:t>Minimize the contaminated spots</a:t>
            </a:r>
          </a:p>
          <a:p>
            <a:endParaRPr lang="en-US" altLang="zh-TW" dirty="0" smtClean="0"/>
          </a:p>
        </p:txBody>
      </p:sp>
      <p:sp>
        <p:nvSpPr>
          <p:cNvPr id="91" name="矩形 90"/>
          <p:cNvSpPr/>
          <p:nvPr/>
        </p:nvSpPr>
        <p:spPr>
          <a:xfrm>
            <a:off x="1142976" y="4083526"/>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2" name="矩形 91"/>
          <p:cNvSpPr/>
          <p:nvPr/>
        </p:nvSpPr>
        <p:spPr>
          <a:xfrm>
            <a:off x="1490641" y="4083526"/>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96" name="矩形 95"/>
          <p:cNvSpPr/>
          <p:nvPr/>
        </p:nvSpPr>
        <p:spPr>
          <a:xfrm>
            <a:off x="2918293" y="4083526"/>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97" name="矩形 96"/>
          <p:cNvSpPr/>
          <p:nvPr/>
        </p:nvSpPr>
        <p:spPr>
          <a:xfrm>
            <a:off x="3280661" y="4083526"/>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8" name="矩形 97"/>
          <p:cNvSpPr/>
          <p:nvPr/>
        </p:nvSpPr>
        <p:spPr>
          <a:xfrm>
            <a:off x="3637851" y="4083526"/>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9" name="矩形 98"/>
          <p:cNvSpPr/>
          <p:nvPr/>
        </p:nvSpPr>
        <p:spPr>
          <a:xfrm>
            <a:off x="785786" y="4083526"/>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0" name="矩形 99"/>
          <p:cNvSpPr/>
          <p:nvPr/>
        </p:nvSpPr>
        <p:spPr>
          <a:xfrm>
            <a:off x="785786" y="4440371"/>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1" name="矩形 100"/>
          <p:cNvSpPr/>
          <p:nvPr/>
        </p:nvSpPr>
        <p:spPr>
          <a:xfrm>
            <a:off x="785786" y="4801156"/>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2" name="矩形 101"/>
          <p:cNvSpPr/>
          <p:nvPr/>
        </p:nvSpPr>
        <p:spPr>
          <a:xfrm>
            <a:off x="785786" y="5155206"/>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3" name="矩形 102"/>
          <p:cNvSpPr/>
          <p:nvPr/>
        </p:nvSpPr>
        <p:spPr>
          <a:xfrm>
            <a:off x="3643306" y="3014245"/>
            <a:ext cx="360000" cy="360000"/>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66FF33"/>
              </a:solidFill>
            </a:endParaRPr>
          </a:p>
        </p:txBody>
      </p:sp>
      <p:sp>
        <p:nvSpPr>
          <p:cNvPr id="104" name="矩形 103"/>
          <p:cNvSpPr/>
          <p:nvPr/>
        </p:nvSpPr>
        <p:spPr>
          <a:xfrm>
            <a:off x="3643306" y="3371090"/>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矩形 105"/>
          <p:cNvSpPr/>
          <p:nvPr/>
        </p:nvSpPr>
        <p:spPr>
          <a:xfrm>
            <a:off x="1490641" y="2999295"/>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矩形 106"/>
          <p:cNvSpPr/>
          <p:nvPr/>
        </p:nvSpPr>
        <p:spPr>
          <a:xfrm>
            <a:off x="1490641" y="3723452"/>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矩形 107"/>
          <p:cNvSpPr/>
          <p:nvPr/>
        </p:nvSpPr>
        <p:spPr>
          <a:xfrm>
            <a:off x="1129328" y="3360418"/>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矩形 108"/>
          <p:cNvSpPr/>
          <p:nvPr/>
        </p:nvSpPr>
        <p:spPr>
          <a:xfrm>
            <a:off x="772138" y="3360418"/>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矩形 109"/>
          <p:cNvSpPr/>
          <p:nvPr/>
        </p:nvSpPr>
        <p:spPr>
          <a:xfrm>
            <a:off x="1844096" y="3361214"/>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1" name="矩形 110"/>
          <p:cNvSpPr/>
          <p:nvPr/>
        </p:nvSpPr>
        <p:spPr>
          <a:xfrm>
            <a:off x="1489660" y="3360418"/>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12" name="矩形 111"/>
          <p:cNvSpPr/>
          <p:nvPr/>
        </p:nvSpPr>
        <p:spPr>
          <a:xfrm>
            <a:off x="2915278" y="3358016"/>
            <a:ext cx="360000" cy="360000"/>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3" name="矩形 112"/>
          <p:cNvSpPr/>
          <p:nvPr/>
        </p:nvSpPr>
        <p:spPr>
          <a:xfrm>
            <a:off x="2918293" y="4440371"/>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4" name="矩形 113"/>
          <p:cNvSpPr/>
          <p:nvPr/>
        </p:nvSpPr>
        <p:spPr>
          <a:xfrm>
            <a:off x="2918293" y="4799904"/>
            <a:ext cx="360000" cy="360000"/>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5" name="矩形 114"/>
          <p:cNvSpPr/>
          <p:nvPr/>
        </p:nvSpPr>
        <p:spPr>
          <a:xfrm>
            <a:off x="2555334" y="3362010"/>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6" name="矩形 115"/>
          <p:cNvSpPr/>
          <p:nvPr/>
        </p:nvSpPr>
        <p:spPr>
          <a:xfrm>
            <a:off x="2200898" y="3361214"/>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7" name="文字方塊 116"/>
          <p:cNvSpPr txBox="1"/>
          <p:nvPr/>
        </p:nvSpPr>
        <p:spPr>
          <a:xfrm>
            <a:off x="768534" y="3339346"/>
            <a:ext cx="428628" cy="307777"/>
          </a:xfrm>
          <a:prstGeom prst="rect">
            <a:avLst/>
          </a:prstGeom>
          <a:noFill/>
        </p:spPr>
        <p:txBody>
          <a:bodyPr wrap="square" rtlCol="0">
            <a:spAutoFit/>
          </a:bodyPr>
          <a:lstStyle/>
          <a:p>
            <a:r>
              <a:rPr lang="en-US" altLang="zh-TW" sz="1400" b="1" i="1" dirty="0" smtClean="0"/>
              <a:t>S</a:t>
            </a:r>
            <a:r>
              <a:rPr lang="en-US" altLang="zh-TW" sz="1400" b="1" i="1" baseline="-25000" dirty="0" smtClean="0"/>
              <a:t>1</a:t>
            </a:r>
            <a:endParaRPr lang="zh-TW" altLang="en-US" sz="1400" b="1" i="1" dirty="0"/>
          </a:p>
        </p:txBody>
      </p:sp>
      <p:sp>
        <p:nvSpPr>
          <p:cNvPr id="118" name="文字方塊 117"/>
          <p:cNvSpPr txBox="1"/>
          <p:nvPr/>
        </p:nvSpPr>
        <p:spPr>
          <a:xfrm>
            <a:off x="2954804" y="3350041"/>
            <a:ext cx="500066" cy="307777"/>
          </a:xfrm>
          <a:prstGeom prst="rect">
            <a:avLst/>
          </a:prstGeom>
          <a:noFill/>
        </p:spPr>
        <p:txBody>
          <a:bodyPr wrap="square" rtlCol="0">
            <a:spAutoFit/>
          </a:bodyPr>
          <a:lstStyle/>
          <a:p>
            <a:r>
              <a:rPr lang="en-US" altLang="zh-TW" sz="1400" b="1" i="1" dirty="0" smtClean="0"/>
              <a:t>T</a:t>
            </a:r>
            <a:r>
              <a:rPr lang="en-US" altLang="zh-TW" sz="1400" b="1" i="1" baseline="-25000" dirty="0" smtClean="0"/>
              <a:t>1</a:t>
            </a:r>
            <a:endParaRPr lang="zh-TW" altLang="en-US" sz="1400" b="1" i="1" dirty="0"/>
          </a:p>
        </p:txBody>
      </p:sp>
      <p:sp>
        <p:nvSpPr>
          <p:cNvPr id="119" name="文字方塊 118"/>
          <p:cNvSpPr txBox="1"/>
          <p:nvPr/>
        </p:nvSpPr>
        <p:spPr>
          <a:xfrm>
            <a:off x="1506362" y="2936596"/>
            <a:ext cx="473562" cy="307777"/>
          </a:xfrm>
          <a:prstGeom prst="rect">
            <a:avLst/>
          </a:prstGeom>
          <a:noFill/>
        </p:spPr>
        <p:txBody>
          <a:bodyPr wrap="square" rtlCol="0">
            <a:spAutoFit/>
          </a:bodyPr>
          <a:lstStyle/>
          <a:p>
            <a:r>
              <a:rPr lang="en-US" altLang="zh-TW" sz="1400" b="1" i="1" dirty="0" smtClean="0"/>
              <a:t>S</a:t>
            </a:r>
            <a:r>
              <a:rPr lang="en-US" altLang="zh-TW" sz="1400" b="1" i="1" baseline="-25000" dirty="0" smtClean="0"/>
              <a:t>2</a:t>
            </a:r>
            <a:endParaRPr lang="zh-TW" altLang="en-US" sz="1400" b="1" i="1" dirty="0"/>
          </a:p>
        </p:txBody>
      </p:sp>
      <p:sp>
        <p:nvSpPr>
          <p:cNvPr id="120" name="文字方塊 119"/>
          <p:cNvSpPr txBox="1"/>
          <p:nvPr/>
        </p:nvSpPr>
        <p:spPr>
          <a:xfrm>
            <a:off x="2957234" y="4841613"/>
            <a:ext cx="428628" cy="307777"/>
          </a:xfrm>
          <a:prstGeom prst="rect">
            <a:avLst/>
          </a:prstGeom>
          <a:noFill/>
        </p:spPr>
        <p:txBody>
          <a:bodyPr wrap="square" rtlCol="0">
            <a:spAutoFit/>
          </a:bodyPr>
          <a:lstStyle/>
          <a:p>
            <a:r>
              <a:rPr lang="en-US" altLang="zh-TW" sz="1400" b="1" i="1" dirty="0" smtClean="0"/>
              <a:t>T</a:t>
            </a:r>
            <a:r>
              <a:rPr lang="en-US" altLang="zh-TW" sz="1400" b="1" i="1" baseline="-25000" dirty="0" smtClean="0"/>
              <a:t>2</a:t>
            </a:r>
            <a:endParaRPr lang="zh-TW" altLang="en-US" sz="1400" b="1" i="1" dirty="0"/>
          </a:p>
        </p:txBody>
      </p:sp>
      <p:sp>
        <p:nvSpPr>
          <p:cNvPr id="121" name="文字方塊 120"/>
          <p:cNvSpPr txBox="1"/>
          <p:nvPr/>
        </p:nvSpPr>
        <p:spPr>
          <a:xfrm>
            <a:off x="777160" y="5133922"/>
            <a:ext cx="428628" cy="307777"/>
          </a:xfrm>
          <a:prstGeom prst="rect">
            <a:avLst/>
          </a:prstGeom>
          <a:noFill/>
        </p:spPr>
        <p:txBody>
          <a:bodyPr wrap="square" rtlCol="0">
            <a:spAutoFit/>
          </a:bodyPr>
          <a:lstStyle/>
          <a:p>
            <a:r>
              <a:rPr lang="en-US" altLang="zh-TW" sz="1400" b="1" i="1" dirty="0" smtClean="0"/>
              <a:t>S</a:t>
            </a:r>
            <a:r>
              <a:rPr lang="en-US" altLang="zh-TW" sz="1400" b="1" i="1" baseline="-25000" dirty="0" smtClean="0"/>
              <a:t>3</a:t>
            </a:r>
            <a:endParaRPr lang="zh-TW" altLang="en-US" sz="1400" b="1" i="1" dirty="0"/>
          </a:p>
        </p:txBody>
      </p:sp>
      <p:sp>
        <p:nvSpPr>
          <p:cNvPr id="122" name="文字方塊 121"/>
          <p:cNvSpPr txBox="1"/>
          <p:nvPr/>
        </p:nvSpPr>
        <p:spPr>
          <a:xfrm>
            <a:off x="3643306" y="2992851"/>
            <a:ext cx="428628" cy="307777"/>
          </a:xfrm>
          <a:prstGeom prst="rect">
            <a:avLst/>
          </a:prstGeom>
          <a:noFill/>
        </p:spPr>
        <p:txBody>
          <a:bodyPr wrap="square" rtlCol="0">
            <a:spAutoFit/>
          </a:bodyPr>
          <a:lstStyle/>
          <a:p>
            <a:r>
              <a:rPr lang="en-US" altLang="zh-TW" sz="1400" b="1" i="1" dirty="0" smtClean="0"/>
              <a:t>T</a:t>
            </a:r>
            <a:r>
              <a:rPr lang="en-US" altLang="zh-TW" sz="1400" b="1" i="1" baseline="-25000" dirty="0" smtClean="0"/>
              <a:t>3</a:t>
            </a:r>
            <a:endParaRPr lang="zh-TW" altLang="en-US" sz="1400" b="1" i="1" dirty="0"/>
          </a:p>
        </p:txBody>
      </p:sp>
      <p:cxnSp>
        <p:nvCxnSpPr>
          <p:cNvPr id="124" name="直線單箭頭接點 123"/>
          <p:cNvCxnSpPr/>
          <p:nvPr/>
        </p:nvCxnSpPr>
        <p:spPr>
          <a:xfrm>
            <a:off x="1071538" y="3647871"/>
            <a:ext cx="1980000" cy="1588"/>
          </a:xfrm>
          <a:prstGeom prst="straightConnector1">
            <a:avLst/>
          </a:prstGeom>
          <a:ln w="1905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37" name="矩形 136"/>
          <p:cNvSpPr/>
          <p:nvPr/>
        </p:nvSpPr>
        <p:spPr>
          <a:xfrm>
            <a:off x="2208382" y="4084200"/>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8" name="矩形 137"/>
          <p:cNvSpPr/>
          <p:nvPr/>
        </p:nvSpPr>
        <p:spPr>
          <a:xfrm>
            <a:off x="2556047" y="4084200"/>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39" name="矩形 138"/>
          <p:cNvSpPr/>
          <p:nvPr/>
        </p:nvSpPr>
        <p:spPr>
          <a:xfrm>
            <a:off x="1851192" y="4084200"/>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0" name="矩形 139"/>
          <p:cNvSpPr/>
          <p:nvPr/>
        </p:nvSpPr>
        <p:spPr>
          <a:xfrm>
            <a:off x="3643306" y="3716738"/>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 name="群組 54"/>
          <p:cNvGrpSpPr/>
          <p:nvPr/>
        </p:nvGrpSpPr>
        <p:grpSpPr>
          <a:xfrm>
            <a:off x="885799" y="3229190"/>
            <a:ext cx="2850240" cy="1982548"/>
            <a:chOff x="820364" y="1814396"/>
            <a:chExt cx="2850240" cy="1982548"/>
          </a:xfrm>
        </p:grpSpPr>
        <p:cxnSp>
          <p:nvCxnSpPr>
            <p:cNvPr id="129" name="直線接點 128"/>
            <p:cNvCxnSpPr/>
            <p:nvPr/>
          </p:nvCxnSpPr>
          <p:spPr>
            <a:xfrm rot="5400000" flipH="1" flipV="1">
              <a:off x="353158" y="3328150"/>
              <a:ext cx="936000" cy="1588"/>
            </a:xfrm>
            <a:prstGeom prst="line">
              <a:avLst/>
            </a:prstGeom>
            <a:ln w="158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30" name="直線接點 129"/>
            <p:cNvCxnSpPr/>
            <p:nvPr/>
          </p:nvCxnSpPr>
          <p:spPr>
            <a:xfrm flipV="1">
              <a:off x="822646" y="2865570"/>
              <a:ext cx="2844000" cy="0"/>
            </a:xfrm>
            <a:prstGeom prst="line">
              <a:avLst/>
            </a:prstGeom>
            <a:ln w="158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31" name="直線單箭頭接點 130"/>
            <p:cNvCxnSpPr/>
            <p:nvPr/>
          </p:nvCxnSpPr>
          <p:spPr>
            <a:xfrm rot="5400000" flipH="1" flipV="1">
              <a:off x="3147810" y="2335602"/>
              <a:ext cx="1044000" cy="1588"/>
            </a:xfrm>
            <a:prstGeom prst="straightConnector1">
              <a:avLst/>
            </a:prstGeom>
            <a:ln w="158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5" name="群組 65"/>
          <p:cNvGrpSpPr/>
          <p:nvPr/>
        </p:nvGrpSpPr>
        <p:grpSpPr>
          <a:xfrm>
            <a:off x="1649291" y="3217522"/>
            <a:ext cx="1358116" cy="1726180"/>
            <a:chOff x="1558352" y="1781542"/>
            <a:chExt cx="1358116" cy="1726180"/>
          </a:xfrm>
        </p:grpSpPr>
        <p:cxnSp>
          <p:nvCxnSpPr>
            <p:cNvPr id="133" name="直線接點 132"/>
            <p:cNvCxnSpPr/>
            <p:nvPr/>
          </p:nvCxnSpPr>
          <p:spPr>
            <a:xfrm rot="5400000">
              <a:off x="1070743" y="2280814"/>
              <a:ext cx="1000132" cy="1588"/>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34" name="直線接點 133"/>
            <p:cNvCxnSpPr/>
            <p:nvPr/>
          </p:nvCxnSpPr>
          <p:spPr>
            <a:xfrm>
              <a:off x="1558352" y="2767628"/>
              <a:ext cx="1357322" cy="1588"/>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35" name="直線單箭頭接點 134"/>
            <p:cNvCxnSpPr/>
            <p:nvPr/>
          </p:nvCxnSpPr>
          <p:spPr>
            <a:xfrm rot="5400000">
              <a:off x="2537674" y="3128928"/>
              <a:ext cx="756000" cy="1588"/>
            </a:xfrm>
            <a:prstGeom prst="straightConnector1">
              <a:avLst/>
            </a:prstGeom>
            <a:ln w="1905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6" name="群組 65"/>
          <p:cNvGrpSpPr/>
          <p:nvPr/>
        </p:nvGrpSpPr>
        <p:grpSpPr>
          <a:xfrm>
            <a:off x="1651668" y="3219952"/>
            <a:ext cx="1358116" cy="1726180"/>
            <a:chOff x="1558352" y="1781542"/>
            <a:chExt cx="1358116" cy="1726180"/>
          </a:xfrm>
        </p:grpSpPr>
        <p:cxnSp>
          <p:nvCxnSpPr>
            <p:cNvPr id="126" name="直線接點 125"/>
            <p:cNvCxnSpPr/>
            <p:nvPr/>
          </p:nvCxnSpPr>
          <p:spPr>
            <a:xfrm rot="5400000">
              <a:off x="1070743" y="2280814"/>
              <a:ext cx="1000132"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7" name="直線接點 126"/>
            <p:cNvCxnSpPr/>
            <p:nvPr/>
          </p:nvCxnSpPr>
          <p:spPr>
            <a:xfrm>
              <a:off x="1558352" y="2767628"/>
              <a:ext cx="1357322"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8" name="直線單箭頭接點 127"/>
            <p:cNvCxnSpPr/>
            <p:nvPr/>
          </p:nvCxnSpPr>
          <p:spPr>
            <a:xfrm rot="5400000">
              <a:off x="2537674" y="3128928"/>
              <a:ext cx="7560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7" name="群組 278"/>
          <p:cNvGrpSpPr/>
          <p:nvPr/>
        </p:nvGrpSpPr>
        <p:grpSpPr>
          <a:xfrm>
            <a:off x="1687808" y="3229190"/>
            <a:ext cx="1358116" cy="1697596"/>
            <a:chOff x="1558352" y="1781542"/>
            <a:chExt cx="1358116" cy="5659520"/>
          </a:xfrm>
        </p:grpSpPr>
        <p:cxnSp>
          <p:nvCxnSpPr>
            <p:cNvPr id="232" name="直線接點 231"/>
            <p:cNvCxnSpPr/>
            <p:nvPr/>
          </p:nvCxnSpPr>
          <p:spPr>
            <a:xfrm rot="5400000">
              <a:off x="1070743" y="2280814"/>
              <a:ext cx="1000132"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3" name="直線接點 232"/>
            <p:cNvCxnSpPr/>
            <p:nvPr/>
          </p:nvCxnSpPr>
          <p:spPr>
            <a:xfrm>
              <a:off x="1558352" y="2767628"/>
              <a:ext cx="1357322"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4" name="直線單箭頭接點 233"/>
            <p:cNvCxnSpPr/>
            <p:nvPr/>
          </p:nvCxnSpPr>
          <p:spPr>
            <a:xfrm rot="5400000">
              <a:off x="575315" y="5099910"/>
              <a:ext cx="4680717"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36" name="矩形 235"/>
          <p:cNvSpPr/>
          <p:nvPr/>
        </p:nvSpPr>
        <p:spPr>
          <a:xfrm>
            <a:off x="1491540" y="4800826"/>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37" name="矩形 236"/>
          <p:cNvSpPr/>
          <p:nvPr/>
        </p:nvSpPr>
        <p:spPr>
          <a:xfrm>
            <a:off x="2209281" y="4801500"/>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8" name="矩形 237"/>
          <p:cNvSpPr/>
          <p:nvPr/>
        </p:nvSpPr>
        <p:spPr>
          <a:xfrm>
            <a:off x="2556946" y="4801500"/>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39" name="矩形 238"/>
          <p:cNvSpPr/>
          <p:nvPr/>
        </p:nvSpPr>
        <p:spPr>
          <a:xfrm>
            <a:off x="1852091" y="4801500"/>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0" name="矩形 239"/>
          <p:cNvSpPr/>
          <p:nvPr/>
        </p:nvSpPr>
        <p:spPr>
          <a:xfrm>
            <a:off x="1486300" y="4440826"/>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8" name="群組 242"/>
          <p:cNvGrpSpPr/>
          <p:nvPr/>
        </p:nvGrpSpPr>
        <p:grpSpPr>
          <a:xfrm>
            <a:off x="1615484" y="3315448"/>
            <a:ext cx="1476000" cy="1728000"/>
            <a:chOff x="1411476" y="4143380"/>
            <a:chExt cx="1476000" cy="1728000"/>
          </a:xfrm>
        </p:grpSpPr>
        <p:cxnSp>
          <p:nvCxnSpPr>
            <p:cNvPr id="241" name="直線接點 240"/>
            <p:cNvCxnSpPr/>
            <p:nvPr/>
          </p:nvCxnSpPr>
          <p:spPr>
            <a:xfrm rot="5400000">
              <a:off x="551307" y="5006586"/>
              <a:ext cx="1728000"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2" name="直線單箭頭接點 241"/>
            <p:cNvCxnSpPr/>
            <p:nvPr/>
          </p:nvCxnSpPr>
          <p:spPr>
            <a:xfrm>
              <a:off x="1411476" y="5855462"/>
              <a:ext cx="14760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45" name="文字方塊 244"/>
          <p:cNvSpPr txBox="1"/>
          <p:nvPr/>
        </p:nvSpPr>
        <p:spPr>
          <a:xfrm>
            <a:off x="785786" y="5729520"/>
            <a:ext cx="3000396" cy="461665"/>
          </a:xfrm>
          <a:prstGeom prst="rect">
            <a:avLst/>
          </a:prstGeom>
          <a:noFill/>
        </p:spPr>
        <p:txBody>
          <a:bodyPr wrap="square" rtlCol="0">
            <a:spAutoFit/>
          </a:bodyPr>
          <a:lstStyle/>
          <a:p>
            <a:endParaRPr lang="zh-TW" altLang="en-US" dirty="0"/>
          </a:p>
        </p:txBody>
      </p:sp>
      <p:sp>
        <p:nvSpPr>
          <p:cNvPr id="246" name="文字方塊 245"/>
          <p:cNvSpPr txBox="1"/>
          <p:nvPr/>
        </p:nvSpPr>
        <p:spPr>
          <a:xfrm>
            <a:off x="690250" y="5746366"/>
            <a:ext cx="2524428" cy="400110"/>
          </a:xfrm>
          <a:prstGeom prst="rect">
            <a:avLst/>
          </a:prstGeom>
          <a:noFill/>
        </p:spPr>
        <p:txBody>
          <a:bodyPr wrap="square" rtlCol="0">
            <a:spAutoFit/>
          </a:bodyPr>
          <a:lstStyle/>
          <a:p>
            <a:r>
              <a:rPr lang="en-US" altLang="zh-TW" sz="2000" dirty="0" smtClean="0">
                <a:effectLst>
                  <a:outerShdw blurRad="38100" dist="38100" dir="2700000" algn="tl">
                    <a:srgbClr val="000000">
                      <a:alpha val="43137"/>
                    </a:srgbClr>
                  </a:outerShdw>
                </a:effectLst>
              </a:rPr>
              <a:t>Contaminated spots: </a:t>
            </a:r>
            <a:endParaRPr lang="zh-TW" altLang="en-US" sz="2000" dirty="0">
              <a:effectLst>
                <a:outerShdw blurRad="38100" dist="38100" dir="2700000" algn="tl">
                  <a:srgbClr val="000000">
                    <a:alpha val="43137"/>
                  </a:srgbClr>
                </a:outerShdw>
              </a:effectLst>
            </a:endParaRPr>
          </a:p>
        </p:txBody>
      </p:sp>
      <p:sp>
        <p:nvSpPr>
          <p:cNvPr id="247" name="文字方塊 246"/>
          <p:cNvSpPr txBox="1"/>
          <p:nvPr/>
        </p:nvSpPr>
        <p:spPr>
          <a:xfrm>
            <a:off x="3262018" y="5758038"/>
            <a:ext cx="381288" cy="400110"/>
          </a:xfrm>
          <a:prstGeom prst="rect">
            <a:avLst/>
          </a:prstGeom>
          <a:noFill/>
        </p:spPr>
        <p:txBody>
          <a:bodyPr wrap="square" rtlCol="0">
            <a:spAutoFit/>
          </a:bodyPr>
          <a:lstStyle/>
          <a:p>
            <a:r>
              <a:rPr lang="en-US" altLang="zh-TW" sz="2000" dirty="0" smtClean="0">
                <a:effectLst>
                  <a:outerShdw blurRad="38100" dist="38100" dir="2700000" algn="tl">
                    <a:srgbClr val="000000">
                      <a:alpha val="43137"/>
                    </a:srgbClr>
                  </a:outerShdw>
                </a:effectLst>
              </a:rPr>
              <a:t>6</a:t>
            </a:r>
            <a:endParaRPr lang="zh-TW" altLang="en-US" sz="2000" dirty="0">
              <a:effectLst>
                <a:outerShdw blurRad="38100" dist="38100" dir="2700000" algn="tl">
                  <a:srgbClr val="000000">
                    <a:alpha val="43137"/>
                  </a:srgbClr>
                </a:outerShdw>
              </a:effectLst>
            </a:endParaRPr>
          </a:p>
        </p:txBody>
      </p:sp>
      <p:sp>
        <p:nvSpPr>
          <p:cNvPr id="248" name="文字方塊 247"/>
          <p:cNvSpPr txBox="1"/>
          <p:nvPr/>
        </p:nvSpPr>
        <p:spPr>
          <a:xfrm>
            <a:off x="3833522" y="5758038"/>
            <a:ext cx="1167106" cy="400110"/>
          </a:xfrm>
          <a:prstGeom prst="rect">
            <a:avLst/>
          </a:prstGeom>
          <a:noFill/>
        </p:spPr>
        <p:txBody>
          <a:bodyPr wrap="square" rtlCol="0">
            <a:spAutoFit/>
          </a:bodyPr>
          <a:lstStyle/>
          <a:p>
            <a:r>
              <a:rPr lang="en-US" altLang="zh-TW" sz="2000" dirty="0" smtClean="0">
                <a:effectLst>
                  <a:outerShdw blurRad="38100" dist="38100" dir="2700000" algn="tl">
                    <a:srgbClr val="000000">
                      <a:alpha val="43137"/>
                    </a:srgbClr>
                  </a:outerShdw>
                </a:effectLst>
              </a:rPr>
              <a:t>-&gt;     6</a:t>
            </a:r>
            <a:endParaRPr lang="zh-TW" altLang="en-US" sz="2000" dirty="0">
              <a:effectLst>
                <a:outerShdw blurRad="38100" dist="38100" dir="2700000" algn="tl">
                  <a:srgbClr val="000000">
                    <a:alpha val="43137"/>
                  </a:srgbClr>
                </a:outerShdw>
              </a:effectLst>
            </a:endParaRPr>
          </a:p>
        </p:txBody>
      </p:sp>
      <p:sp>
        <p:nvSpPr>
          <p:cNvPr id="250" name="文字方塊 249"/>
          <p:cNvSpPr txBox="1"/>
          <p:nvPr/>
        </p:nvSpPr>
        <p:spPr>
          <a:xfrm>
            <a:off x="5119406" y="5760014"/>
            <a:ext cx="1167106" cy="400110"/>
          </a:xfrm>
          <a:prstGeom prst="rect">
            <a:avLst/>
          </a:prstGeom>
          <a:noFill/>
        </p:spPr>
        <p:txBody>
          <a:bodyPr wrap="square" rtlCol="0">
            <a:spAutoFit/>
          </a:bodyPr>
          <a:lstStyle/>
          <a:p>
            <a:r>
              <a:rPr lang="en-US" altLang="zh-TW" sz="2000" dirty="0" smtClean="0">
                <a:effectLst>
                  <a:outerShdw blurRad="38100" dist="38100" dir="2700000" algn="tl">
                    <a:srgbClr val="000000">
                      <a:alpha val="43137"/>
                    </a:srgbClr>
                  </a:outerShdw>
                </a:effectLst>
              </a:rPr>
              <a:t>-&gt;     </a:t>
            </a:r>
            <a:r>
              <a:rPr lang="en-US" altLang="zh-TW" sz="2000" b="1" dirty="0" smtClean="0">
                <a:solidFill>
                  <a:srgbClr val="FF0000"/>
                </a:solidFill>
                <a:effectLst>
                  <a:outerShdw blurRad="38100" dist="38100" dir="2700000" algn="tl">
                    <a:srgbClr val="000000">
                      <a:alpha val="43137"/>
                    </a:srgbClr>
                  </a:outerShdw>
                </a:effectLst>
              </a:rPr>
              <a:t>2</a:t>
            </a:r>
            <a:endParaRPr lang="zh-TW" altLang="en-US" sz="2000" b="1" dirty="0">
              <a:solidFill>
                <a:srgbClr val="FF0000"/>
              </a:solidFill>
              <a:effectLst>
                <a:outerShdw blurRad="38100" dist="38100" dir="2700000" algn="tl">
                  <a:srgbClr val="000000">
                    <a:alpha val="43137"/>
                  </a:srgbClr>
                </a:outerShdw>
              </a:effectLst>
            </a:endParaRPr>
          </a:p>
        </p:txBody>
      </p:sp>
      <p:sp>
        <p:nvSpPr>
          <p:cNvPr id="251" name="文字方塊 250"/>
          <p:cNvSpPr txBox="1"/>
          <p:nvPr/>
        </p:nvSpPr>
        <p:spPr>
          <a:xfrm>
            <a:off x="4714876" y="3086314"/>
            <a:ext cx="3095932" cy="369332"/>
          </a:xfrm>
          <a:prstGeom prst="rect">
            <a:avLst/>
          </a:prstGeom>
          <a:noFill/>
        </p:spPr>
        <p:txBody>
          <a:bodyPr wrap="square" rtlCol="0">
            <a:spAutoFit/>
          </a:bodyPr>
          <a:lstStyle/>
          <a:p>
            <a:r>
              <a:rPr lang="en-US" altLang="zh-TW" sz="1800" dirty="0" smtClean="0">
                <a:effectLst>
                  <a:outerShdw blurRad="38100" dist="38100" dir="2700000" algn="tl">
                    <a:srgbClr val="000000">
                      <a:alpha val="43137"/>
                    </a:srgbClr>
                  </a:outerShdw>
                </a:effectLst>
              </a:rPr>
              <a:t>Original routing path</a:t>
            </a:r>
            <a:endParaRPr lang="zh-TW" altLang="en-US" sz="1800" dirty="0">
              <a:effectLst>
                <a:outerShdw blurRad="38100" dist="38100" dir="2700000" algn="tl">
                  <a:srgbClr val="000000">
                    <a:alpha val="43137"/>
                  </a:srgbClr>
                </a:outerShdw>
              </a:effectLst>
            </a:endParaRPr>
          </a:p>
        </p:txBody>
      </p:sp>
      <p:sp>
        <p:nvSpPr>
          <p:cNvPr id="253" name="文字方塊 252"/>
          <p:cNvSpPr txBox="1"/>
          <p:nvPr/>
        </p:nvSpPr>
        <p:spPr>
          <a:xfrm>
            <a:off x="4714876" y="3717114"/>
            <a:ext cx="3929090" cy="369332"/>
          </a:xfrm>
          <a:prstGeom prst="rect">
            <a:avLst/>
          </a:prstGeom>
          <a:noFill/>
        </p:spPr>
        <p:txBody>
          <a:bodyPr wrap="square" rtlCol="0">
            <a:spAutoFit/>
          </a:bodyPr>
          <a:lstStyle/>
          <a:p>
            <a:r>
              <a:rPr lang="en-US" altLang="zh-TW" sz="1800" dirty="0" smtClean="0">
                <a:effectLst>
                  <a:outerShdw blurRad="38100" dist="38100" dir="2700000" algn="tl">
                    <a:srgbClr val="000000">
                      <a:alpha val="43137"/>
                    </a:srgbClr>
                  </a:outerShdw>
                </a:effectLst>
              </a:rPr>
              <a:t>Select a highly contaminated path</a:t>
            </a:r>
            <a:endParaRPr lang="zh-TW" altLang="en-US" sz="1800" dirty="0">
              <a:effectLst>
                <a:outerShdw blurRad="38100" dist="38100" dir="2700000" algn="tl">
                  <a:srgbClr val="000000">
                    <a:alpha val="43137"/>
                  </a:srgbClr>
                </a:outerShdw>
              </a:effectLst>
            </a:endParaRPr>
          </a:p>
        </p:txBody>
      </p:sp>
      <p:sp>
        <p:nvSpPr>
          <p:cNvPr id="254" name="文字方塊 253"/>
          <p:cNvSpPr txBox="1"/>
          <p:nvPr/>
        </p:nvSpPr>
        <p:spPr>
          <a:xfrm>
            <a:off x="4714876" y="4360056"/>
            <a:ext cx="3929090" cy="369332"/>
          </a:xfrm>
          <a:prstGeom prst="rect">
            <a:avLst/>
          </a:prstGeom>
          <a:noFill/>
        </p:spPr>
        <p:txBody>
          <a:bodyPr wrap="square" rtlCol="0">
            <a:spAutoFit/>
          </a:bodyPr>
          <a:lstStyle/>
          <a:p>
            <a:r>
              <a:rPr lang="en-US" altLang="zh-TW" sz="1800" dirty="0" smtClean="0">
                <a:effectLst>
                  <a:outerShdw blurRad="38100" dist="38100" dir="2700000" algn="tl">
                    <a:srgbClr val="000000">
                      <a:alpha val="43137"/>
                    </a:srgbClr>
                  </a:outerShdw>
                </a:effectLst>
              </a:rPr>
              <a:t>Find the first shortest path</a:t>
            </a:r>
            <a:endParaRPr lang="zh-TW" altLang="en-US" sz="1800" dirty="0">
              <a:effectLst>
                <a:outerShdw blurRad="38100" dist="38100" dir="2700000" algn="tl">
                  <a:srgbClr val="000000">
                    <a:alpha val="43137"/>
                  </a:srgbClr>
                </a:outerShdw>
              </a:effectLst>
            </a:endParaRPr>
          </a:p>
        </p:txBody>
      </p:sp>
      <p:sp>
        <p:nvSpPr>
          <p:cNvPr id="255" name="文字方塊 254"/>
          <p:cNvSpPr txBox="1"/>
          <p:nvPr/>
        </p:nvSpPr>
        <p:spPr>
          <a:xfrm>
            <a:off x="4714876" y="5002998"/>
            <a:ext cx="3929090" cy="369332"/>
          </a:xfrm>
          <a:prstGeom prst="rect">
            <a:avLst/>
          </a:prstGeom>
          <a:noFill/>
        </p:spPr>
        <p:txBody>
          <a:bodyPr wrap="square" rtlCol="0">
            <a:spAutoFit/>
          </a:bodyPr>
          <a:lstStyle/>
          <a:p>
            <a:r>
              <a:rPr lang="en-US" altLang="zh-TW" sz="1800" dirty="0" smtClean="0">
                <a:effectLst>
                  <a:outerShdw blurRad="38100" dist="38100" dir="2700000" algn="tl">
                    <a:srgbClr val="000000">
                      <a:alpha val="43137"/>
                    </a:srgbClr>
                  </a:outerShdw>
                </a:effectLst>
              </a:rPr>
              <a:t>Find the second shortest path</a:t>
            </a:r>
            <a:endParaRPr lang="zh-TW" altLang="en-US" sz="1800" dirty="0">
              <a:effectLst>
                <a:outerShdw blurRad="38100" dist="38100" dir="2700000" algn="tl">
                  <a:srgbClr val="000000">
                    <a:alpha val="43137"/>
                  </a:srgbClr>
                </a:outerShdw>
              </a:effectLst>
            </a:endParaRPr>
          </a:p>
        </p:txBody>
      </p:sp>
      <p:cxnSp>
        <p:nvCxnSpPr>
          <p:cNvPr id="257" name="直線單箭頭接點 256"/>
          <p:cNvCxnSpPr/>
          <p:nvPr/>
        </p:nvCxnSpPr>
        <p:spPr bwMode="auto">
          <a:xfrm rot="5400000">
            <a:off x="5715802" y="3612882"/>
            <a:ext cx="285752" cy="1588"/>
          </a:xfrm>
          <a:prstGeom prst="straightConnector1">
            <a:avLst/>
          </a:prstGeom>
          <a:solidFill>
            <a:schemeClr val="accent1"/>
          </a:solidFill>
          <a:ln w="25400" cap="flat" cmpd="sng" algn="ctr">
            <a:solidFill>
              <a:srgbClr val="FF0000"/>
            </a:solidFill>
            <a:prstDash val="solid"/>
            <a:miter lim="800000"/>
            <a:headEnd type="none" w="med" len="med"/>
            <a:tailEnd type="arrow"/>
          </a:ln>
          <a:effectLst/>
        </p:spPr>
      </p:cxnSp>
      <p:cxnSp>
        <p:nvCxnSpPr>
          <p:cNvPr id="258" name="直線單箭頭接點 257"/>
          <p:cNvCxnSpPr/>
          <p:nvPr/>
        </p:nvCxnSpPr>
        <p:spPr bwMode="auto">
          <a:xfrm rot="5400000">
            <a:off x="5715802" y="4255824"/>
            <a:ext cx="285752" cy="1588"/>
          </a:xfrm>
          <a:prstGeom prst="straightConnector1">
            <a:avLst/>
          </a:prstGeom>
          <a:solidFill>
            <a:schemeClr val="accent1"/>
          </a:solidFill>
          <a:ln w="25400" cap="flat" cmpd="sng" algn="ctr">
            <a:solidFill>
              <a:srgbClr val="FF0000"/>
            </a:solidFill>
            <a:prstDash val="solid"/>
            <a:miter lim="800000"/>
            <a:headEnd type="none" w="med" len="med"/>
            <a:tailEnd type="arrow"/>
          </a:ln>
          <a:effectLst/>
        </p:spPr>
      </p:cxnSp>
      <p:cxnSp>
        <p:nvCxnSpPr>
          <p:cNvPr id="259" name="直線單箭頭接點 258"/>
          <p:cNvCxnSpPr/>
          <p:nvPr/>
        </p:nvCxnSpPr>
        <p:spPr bwMode="auto">
          <a:xfrm rot="5400000">
            <a:off x="5715802" y="4912414"/>
            <a:ext cx="285752" cy="1588"/>
          </a:xfrm>
          <a:prstGeom prst="straightConnector1">
            <a:avLst/>
          </a:prstGeom>
          <a:solidFill>
            <a:schemeClr val="accent1"/>
          </a:solidFill>
          <a:ln w="25400" cap="flat" cmpd="sng" algn="ctr">
            <a:solidFill>
              <a:srgbClr val="FF0000"/>
            </a:solidFill>
            <a:prstDash val="solid"/>
            <a:miter lim="800000"/>
            <a:headEnd type="none" w="med" len="med"/>
            <a:tailEnd type="arrow"/>
          </a:ln>
          <a:effectLst/>
        </p:spPr>
      </p:cxnSp>
      <p:sp>
        <p:nvSpPr>
          <p:cNvPr id="260" name="矩形 259"/>
          <p:cNvSpPr/>
          <p:nvPr/>
        </p:nvSpPr>
        <p:spPr>
          <a:xfrm>
            <a:off x="469540" y="2441684"/>
            <a:ext cx="357190" cy="357190"/>
          </a:xfrm>
          <a:prstGeom prst="rect">
            <a:avLst/>
          </a:prstGeom>
          <a:solidFill>
            <a:srgbClr val="00E4A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261" name="文字方塊 260"/>
          <p:cNvSpPr txBox="1"/>
          <p:nvPr/>
        </p:nvSpPr>
        <p:spPr>
          <a:xfrm>
            <a:off x="798246" y="2441724"/>
            <a:ext cx="2230726" cy="307777"/>
          </a:xfrm>
          <a:prstGeom prst="rect">
            <a:avLst/>
          </a:prstGeom>
          <a:noFill/>
        </p:spPr>
        <p:txBody>
          <a:bodyPr wrap="square" rtlCol="0">
            <a:spAutoFit/>
          </a:bodyPr>
          <a:lstStyle/>
          <a:p>
            <a:r>
              <a:rPr lang="en-US" altLang="zh-TW" sz="1400" dirty="0" smtClean="0">
                <a:effectLst>
                  <a:outerShdw blurRad="38100" dist="38100" dir="2700000" algn="tl">
                    <a:srgbClr val="000000">
                      <a:alpha val="43137"/>
                    </a:srgbClr>
                  </a:outerShdw>
                </a:effectLst>
              </a:rPr>
              <a:t>Contamination spots</a:t>
            </a:r>
            <a:endParaRPr lang="zh-TW" altLang="en-US" sz="1400" dirty="0">
              <a:effectLst>
                <a:outerShdw blurRad="38100" dist="38100" dir="2700000" algn="tl">
                  <a:srgbClr val="000000">
                    <a:alpha val="43137"/>
                  </a:srgbClr>
                </a:outerShdw>
              </a:effectLst>
            </a:endParaRPr>
          </a:p>
        </p:txBody>
      </p:sp>
      <p:cxnSp>
        <p:nvCxnSpPr>
          <p:cNvPr id="262" name="直線單箭頭接點 261"/>
          <p:cNvCxnSpPr/>
          <p:nvPr/>
        </p:nvCxnSpPr>
        <p:spPr>
          <a:xfrm>
            <a:off x="3107514" y="2538106"/>
            <a:ext cx="3960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3" name="文字方塊 262"/>
          <p:cNvSpPr txBox="1"/>
          <p:nvPr/>
        </p:nvSpPr>
        <p:spPr>
          <a:xfrm>
            <a:off x="3463144" y="2437734"/>
            <a:ext cx="1455264" cy="307777"/>
          </a:xfrm>
          <a:prstGeom prst="rect">
            <a:avLst/>
          </a:prstGeom>
          <a:noFill/>
        </p:spPr>
        <p:txBody>
          <a:bodyPr wrap="square" rtlCol="0">
            <a:spAutoFit/>
          </a:bodyPr>
          <a:lstStyle/>
          <a:p>
            <a:r>
              <a:rPr lang="en-US" altLang="zh-TW" sz="1400" dirty="0" smtClean="0">
                <a:effectLst>
                  <a:outerShdw blurRad="38100" dist="38100" dir="2700000" algn="tl">
                    <a:srgbClr val="000000">
                      <a:alpha val="43137"/>
                    </a:srgbClr>
                  </a:outerShdw>
                </a:effectLst>
              </a:rPr>
              <a:t>Routing path</a:t>
            </a:r>
            <a:endParaRPr lang="zh-TW" altLang="en-US" sz="1400" dirty="0">
              <a:effectLst>
                <a:outerShdw blurRad="38100" dist="38100" dir="2700000" algn="tl">
                  <a:srgbClr val="000000">
                    <a:alpha val="43137"/>
                  </a:srgbClr>
                </a:outerShdw>
              </a:effectLst>
            </a:endParaRPr>
          </a:p>
        </p:txBody>
      </p:sp>
      <p:sp>
        <p:nvSpPr>
          <p:cNvPr id="264" name="文字方塊 263"/>
          <p:cNvSpPr txBox="1"/>
          <p:nvPr/>
        </p:nvSpPr>
        <p:spPr>
          <a:xfrm>
            <a:off x="4980188" y="2451778"/>
            <a:ext cx="396000" cy="307777"/>
          </a:xfrm>
          <a:prstGeom prst="rect">
            <a:avLst/>
          </a:prstGeom>
          <a:solidFill>
            <a:srgbClr val="FFFF00"/>
          </a:solidFill>
          <a:ln w="28575">
            <a:solidFill>
              <a:schemeClr val="tx1"/>
            </a:solidFill>
          </a:ln>
        </p:spPr>
        <p:txBody>
          <a:bodyPr wrap="square" rtlCol="0">
            <a:spAutoFit/>
          </a:bodyPr>
          <a:lstStyle/>
          <a:p>
            <a:r>
              <a:rPr lang="en-US" altLang="zh-TW" sz="1400" b="1" i="1" dirty="0" smtClean="0"/>
              <a:t>S</a:t>
            </a:r>
            <a:r>
              <a:rPr lang="en-US" altLang="zh-TW" sz="1400" b="1" i="1" baseline="-25000" dirty="0" smtClean="0"/>
              <a:t>i</a:t>
            </a:r>
            <a:endParaRPr lang="zh-TW" altLang="en-US" sz="1400" b="1" i="1" dirty="0"/>
          </a:p>
        </p:txBody>
      </p:sp>
      <p:sp>
        <p:nvSpPr>
          <p:cNvPr id="265" name="文字方塊 264"/>
          <p:cNvSpPr txBox="1"/>
          <p:nvPr/>
        </p:nvSpPr>
        <p:spPr>
          <a:xfrm>
            <a:off x="5369060" y="2458066"/>
            <a:ext cx="1637896" cy="307777"/>
          </a:xfrm>
          <a:prstGeom prst="rect">
            <a:avLst/>
          </a:prstGeom>
          <a:noFill/>
        </p:spPr>
        <p:txBody>
          <a:bodyPr wrap="square" rtlCol="0">
            <a:spAutoFit/>
          </a:bodyPr>
          <a:lstStyle/>
          <a:p>
            <a:r>
              <a:rPr lang="en-US" altLang="zh-TW" sz="1400" dirty="0" smtClean="0">
                <a:effectLst>
                  <a:outerShdw blurRad="38100" dist="38100" dir="2700000" algn="tl">
                    <a:srgbClr val="000000">
                      <a:alpha val="43137"/>
                    </a:srgbClr>
                  </a:outerShdw>
                </a:effectLst>
              </a:rPr>
              <a:t>Source location</a:t>
            </a:r>
            <a:endParaRPr lang="zh-TW" altLang="en-US" sz="1400" dirty="0">
              <a:effectLst>
                <a:outerShdw blurRad="38100" dist="38100" dir="2700000" algn="tl">
                  <a:srgbClr val="000000">
                    <a:alpha val="43137"/>
                  </a:srgbClr>
                </a:outerShdw>
              </a:effectLst>
            </a:endParaRPr>
          </a:p>
        </p:txBody>
      </p:sp>
      <p:sp>
        <p:nvSpPr>
          <p:cNvPr id="266" name="文字方塊 265"/>
          <p:cNvSpPr txBox="1"/>
          <p:nvPr/>
        </p:nvSpPr>
        <p:spPr>
          <a:xfrm>
            <a:off x="7082206" y="2465030"/>
            <a:ext cx="396000" cy="307777"/>
          </a:xfrm>
          <a:prstGeom prst="rect">
            <a:avLst/>
          </a:prstGeom>
          <a:solidFill>
            <a:srgbClr val="66FF33"/>
          </a:solidFill>
          <a:ln w="28575">
            <a:solidFill>
              <a:schemeClr val="tx1"/>
            </a:solidFill>
          </a:ln>
        </p:spPr>
        <p:txBody>
          <a:bodyPr wrap="square" rtlCol="0">
            <a:spAutoFit/>
          </a:bodyPr>
          <a:lstStyle/>
          <a:p>
            <a:r>
              <a:rPr lang="en-US" altLang="zh-TW" sz="1400" b="1" i="1" dirty="0" smtClean="0"/>
              <a:t>T</a:t>
            </a:r>
            <a:r>
              <a:rPr lang="en-US" altLang="zh-TW" sz="1400" b="1" i="1" baseline="-25000" dirty="0" smtClean="0"/>
              <a:t>i</a:t>
            </a:r>
            <a:endParaRPr lang="zh-TW" altLang="en-US" sz="1400" b="1" i="1" dirty="0"/>
          </a:p>
        </p:txBody>
      </p:sp>
      <p:sp>
        <p:nvSpPr>
          <p:cNvPr id="267" name="文字方塊 266"/>
          <p:cNvSpPr txBox="1"/>
          <p:nvPr/>
        </p:nvSpPr>
        <p:spPr>
          <a:xfrm>
            <a:off x="7457212" y="2471318"/>
            <a:ext cx="1767520" cy="307777"/>
          </a:xfrm>
          <a:prstGeom prst="rect">
            <a:avLst/>
          </a:prstGeom>
          <a:noFill/>
        </p:spPr>
        <p:txBody>
          <a:bodyPr wrap="square" rtlCol="0">
            <a:spAutoFit/>
          </a:bodyPr>
          <a:lstStyle/>
          <a:p>
            <a:r>
              <a:rPr lang="en-US" altLang="zh-TW" sz="1400" dirty="0" smtClean="0">
                <a:effectLst>
                  <a:outerShdw blurRad="38100" dist="38100" dir="2700000" algn="tl">
                    <a:srgbClr val="000000">
                      <a:alpha val="43137"/>
                    </a:srgbClr>
                  </a:outerShdw>
                </a:effectLst>
              </a:rPr>
              <a:t>Target location</a:t>
            </a:r>
            <a:endParaRPr lang="zh-TW" altLang="en-US" sz="1400" dirty="0">
              <a:effectLst>
                <a:outerShdw blurRad="38100" dist="38100" dir="2700000" algn="tl">
                  <a:srgbClr val="000000">
                    <a:alpha val="43137"/>
                  </a:srgbClr>
                </a:outerShdw>
              </a:effectLst>
            </a:endParaRPr>
          </a:p>
        </p:txBody>
      </p:sp>
      <p:cxnSp>
        <p:nvCxnSpPr>
          <p:cNvPr id="268" name="直線單箭頭接點 267"/>
          <p:cNvCxnSpPr/>
          <p:nvPr/>
        </p:nvCxnSpPr>
        <p:spPr>
          <a:xfrm>
            <a:off x="3115820" y="2690506"/>
            <a:ext cx="396000" cy="1588"/>
          </a:xfrm>
          <a:prstGeom prst="straightConnector1">
            <a:avLst/>
          </a:prstGeom>
          <a:ln w="254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 presetClass="emph" presetSubtype="2" fill="hold" nodeType="withEffect">
                                  <p:stCondLst>
                                    <p:cond delay="0"/>
                                  </p:stCondLst>
                                  <p:childTnLst>
                                    <p:animClr clrSpc="rgb">
                                      <p:cBhvr>
                                        <p:cTn id="9" dur="1000" fill="hold"/>
                                        <p:tgtEl>
                                          <p:spTgt spid="111"/>
                                        </p:tgtEl>
                                        <p:attrNameLst>
                                          <p:attrName>fillcolor</p:attrName>
                                        </p:attrNameLst>
                                      </p:cBhvr>
                                      <p:to>
                                        <a:schemeClr val="accent1"/>
                                      </p:to>
                                    </p:animClr>
                                    <p:set>
                                      <p:cBhvr>
                                        <p:cTn id="10" dur="1000" fill="hold"/>
                                        <p:tgtEl>
                                          <p:spTgt spid="111"/>
                                        </p:tgtEl>
                                        <p:attrNameLst>
                                          <p:attrName>fill.type</p:attrName>
                                        </p:attrNameLst>
                                      </p:cBhvr>
                                      <p:to>
                                        <p:strVal val="solid"/>
                                      </p:to>
                                    </p:set>
                                    <p:set>
                                      <p:cBhvr>
                                        <p:cTn id="11" dur="1000" fill="hold"/>
                                        <p:tgtEl>
                                          <p:spTgt spid="111"/>
                                        </p:tgtEl>
                                        <p:attrNameLst>
                                          <p:attrName>fill.on</p:attrName>
                                        </p:attrNameLst>
                                      </p:cBhvr>
                                      <p:to>
                                        <p:strVal val="true"/>
                                      </p:to>
                                    </p:set>
                                  </p:childTnLst>
                                </p:cTn>
                              </p:par>
                              <p:par>
                                <p:cTn id="12" presetID="1" presetClass="emph" presetSubtype="2" fill="hold" nodeType="withEffect">
                                  <p:stCondLst>
                                    <p:cond delay="0"/>
                                  </p:stCondLst>
                                  <p:childTnLst>
                                    <p:animClr clrSpc="rgb">
                                      <p:cBhvr>
                                        <p:cTn id="13" dur="1000" fill="hold"/>
                                        <p:tgtEl>
                                          <p:spTgt spid="92"/>
                                        </p:tgtEl>
                                        <p:attrNameLst>
                                          <p:attrName>fillcolor</p:attrName>
                                        </p:attrNameLst>
                                      </p:cBhvr>
                                      <p:to>
                                        <a:schemeClr val="accent1"/>
                                      </p:to>
                                    </p:animClr>
                                    <p:set>
                                      <p:cBhvr>
                                        <p:cTn id="14" dur="1000" fill="hold"/>
                                        <p:tgtEl>
                                          <p:spTgt spid="92"/>
                                        </p:tgtEl>
                                        <p:attrNameLst>
                                          <p:attrName>fill.type</p:attrName>
                                        </p:attrNameLst>
                                      </p:cBhvr>
                                      <p:to>
                                        <p:strVal val="solid"/>
                                      </p:to>
                                    </p:set>
                                    <p:set>
                                      <p:cBhvr>
                                        <p:cTn id="15" dur="1000" fill="hold"/>
                                        <p:tgtEl>
                                          <p:spTgt spid="92"/>
                                        </p:tgtEl>
                                        <p:attrNameLst>
                                          <p:attrName>fill.on</p:attrName>
                                        </p:attrNameLst>
                                      </p:cBhvr>
                                      <p:to>
                                        <p:strVal val="true"/>
                                      </p:to>
                                    </p:set>
                                  </p:childTnLst>
                                </p:cTn>
                              </p:par>
                              <p:par>
                                <p:cTn id="16" presetID="1" presetClass="emph" presetSubtype="2" fill="hold" nodeType="withEffect">
                                  <p:stCondLst>
                                    <p:cond delay="0"/>
                                  </p:stCondLst>
                                  <p:childTnLst>
                                    <p:animClr clrSpc="rgb">
                                      <p:cBhvr>
                                        <p:cTn id="17" dur="1000" fill="hold"/>
                                        <p:tgtEl>
                                          <p:spTgt spid="139"/>
                                        </p:tgtEl>
                                        <p:attrNameLst>
                                          <p:attrName>fillcolor</p:attrName>
                                        </p:attrNameLst>
                                      </p:cBhvr>
                                      <p:to>
                                        <a:schemeClr val="accent1"/>
                                      </p:to>
                                    </p:animClr>
                                    <p:set>
                                      <p:cBhvr>
                                        <p:cTn id="18" dur="1000" fill="hold"/>
                                        <p:tgtEl>
                                          <p:spTgt spid="139"/>
                                        </p:tgtEl>
                                        <p:attrNameLst>
                                          <p:attrName>fill.type</p:attrName>
                                        </p:attrNameLst>
                                      </p:cBhvr>
                                      <p:to>
                                        <p:strVal val="solid"/>
                                      </p:to>
                                    </p:set>
                                    <p:set>
                                      <p:cBhvr>
                                        <p:cTn id="19" dur="1000" fill="hold"/>
                                        <p:tgtEl>
                                          <p:spTgt spid="139"/>
                                        </p:tgtEl>
                                        <p:attrNameLst>
                                          <p:attrName>fill.on</p:attrName>
                                        </p:attrNameLst>
                                      </p:cBhvr>
                                      <p:to>
                                        <p:strVal val="true"/>
                                      </p:to>
                                    </p:set>
                                  </p:childTnLst>
                                </p:cTn>
                              </p:par>
                              <p:par>
                                <p:cTn id="20" presetID="1" presetClass="emph" presetSubtype="2" fill="hold" nodeType="withEffect">
                                  <p:stCondLst>
                                    <p:cond delay="0"/>
                                  </p:stCondLst>
                                  <p:childTnLst>
                                    <p:animClr clrSpc="rgb">
                                      <p:cBhvr>
                                        <p:cTn id="21" dur="1000" fill="hold"/>
                                        <p:tgtEl>
                                          <p:spTgt spid="137"/>
                                        </p:tgtEl>
                                        <p:attrNameLst>
                                          <p:attrName>fillcolor</p:attrName>
                                        </p:attrNameLst>
                                      </p:cBhvr>
                                      <p:to>
                                        <a:schemeClr val="accent1"/>
                                      </p:to>
                                    </p:animClr>
                                    <p:set>
                                      <p:cBhvr>
                                        <p:cTn id="22" dur="1000" fill="hold"/>
                                        <p:tgtEl>
                                          <p:spTgt spid="137"/>
                                        </p:tgtEl>
                                        <p:attrNameLst>
                                          <p:attrName>fill.type</p:attrName>
                                        </p:attrNameLst>
                                      </p:cBhvr>
                                      <p:to>
                                        <p:strVal val="solid"/>
                                      </p:to>
                                    </p:set>
                                    <p:set>
                                      <p:cBhvr>
                                        <p:cTn id="23" dur="1000" fill="hold"/>
                                        <p:tgtEl>
                                          <p:spTgt spid="137"/>
                                        </p:tgtEl>
                                        <p:attrNameLst>
                                          <p:attrName>fill.on</p:attrName>
                                        </p:attrNameLst>
                                      </p:cBhvr>
                                      <p:to>
                                        <p:strVal val="true"/>
                                      </p:to>
                                    </p:set>
                                  </p:childTnLst>
                                </p:cTn>
                              </p:par>
                              <p:par>
                                <p:cTn id="24" presetID="1" presetClass="emph" presetSubtype="2" fill="hold" nodeType="withEffect">
                                  <p:stCondLst>
                                    <p:cond delay="0"/>
                                  </p:stCondLst>
                                  <p:childTnLst>
                                    <p:animClr clrSpc="rgb">
                                      <p:cBhvr>
                                        <p:cTn id="25" dur="1000" fill="hold"/>
                                        <p:tgtEl>
                                          <p:spTgt spid="138"/>
                                        </p:tgtEl>
                                        <p:attrNameLst>
                                          <p:attrName>fillcolor</p:attrName>
                                        </p:attrNameLst>
                                      </p:cBhvr>
                                      <p:to>
                                        <a:schemeClr val="accent1"/>
                                      </p:to>
                                    </p:animClr>
                                    <p:set>
                                      <p:cBhvr>
                                        <p:cTn id="26" dur="1000" fill="hold"/>
                                        <p:tgtEl>
                                          <p:spTgt spid="138"/>
                                        </p:tgtEl>
                                        <p:attrNameLst>
                                          <p:attrName>fill.type</p:attrName>
                                        </p:attrNameLst>
                                      </p:cBhvr>
                                      <p:to>
                                        <p:strVal val="solid"/>
                                      </p:to>
                                    </p:set>
                                    <p:set>
                                      <p:cBhvr>
                                        <p:cTn id="27" dur="1000" fill="hold"/>
                                        <p:tgtEl>
                                          <p:spTgt spid="138"/>
                                        </p:tgtEl>
                                        <p:attrNameLst>
                                          <p:attrName>fill.on</p:attrName>
                                        </p:attrNameLst>
                                      </p:cBhvr>
                                      <p:to>
                                        <p:strVal val="true"/>
                                      </p:to>
                                    </p:set>
                                  </p:childTnLst>
                                </p:cTn>
                              </p:par>
                              <p:par>
                                <p:cTn id="28" presetID="1" presetClass="emph" presetSubtype="2" fill="hold" nodeType="withEffect">
                                  <p:stCondLst>
                                    <p:cond delay="0"/>
                                  </p:stCondLst>
                                  <p:childTnLst>
                                    <p:animClr clrSpc="rgb">
                                      <p:cBhvr>
                                        <p:cTn id="29" dur="1000" fill="hold"/>
                                        <p:tgtEl>
                                          <p:spTgt spid="96"/>
                                        </p:tgtEl>
                                        <p:attrNameLst>
                                          <p:attrName>fillcolor</p:attrName>
                                        </p:attrNameLst>
                                      </p:cBhvr>
                                      <p:to>
                                        <a:schemeClr val="accent1"/>
                                      </p:to>
                                    </p:animClr>
                                    <p:set>
                                      <p:cBhvr>
                                        <p:cTn id="30" dur="1000" fill="hold"/>
                                        <p:tgtEl>
                                          <p:spTgt spid="96"/>
                                        </p:tgtEl>
                                        <p:attrNameLst>
                                          <p:attrName>fill.type</p:attrName>
                                        </p:attrNameLst>
                                      </p:cBhvr>
                                      <p:to>
                                        <p:strVal val="solid"/>
                                      </p:to>
                                    </p:set>
                                    <p:set>
                                      <p:cBhvr>
                                        <p:cTn id="31" dur="1000" fill="hold"/>
                                        <p:tgtEl>
                                          <p:spTgt spid="96"/>
                                        </p:tgtEl>
                                        <p:attrNameLst>
                                          <p:attrName>fill.on</p:attrName>
                                        </p:attrNameLst>
                                      </p:cBhvr>
                                      <p:to>
                                        <p:strVal val="true"/>
                                      </p:to>
                                    </p:set>
                                  </p:childTnLst>
                                </p:cTn>
                              </p:par>
                              <p:par>
                                <p:cTn id="32" presetID="10" presetClass="exit" presetSubtype="0" fill="hold" nodeType="withEffect">
                                  <p:stCondLst>
                                    <p:cond delay="0"/>
                                  </p:stCondLst>
                                  <p:childTnLst>
                                    <p:animEffect transition="out" filter="fade">
                                      <p:cBhvr>
                                        <p:cTn id="33" dur="500"/>
                                        <p:tgtEl>
                                          <p:spTgt spid="5"/>
                                        </p:tgtEl>
                                      </p:cBhvr>
                                    </p:animEffect>
                                    <p:set>
                                      <p:cBhvr>
                                        <p:cTn id="34" dur="1" fill="hold">
                                          <p:stCondLst>
                                            <p:cond delay="499"/>
                                          </p:stCondLst>
                                        </p:cTn>
                                        <p:tgtEl>
                                          <p:spTgt spid="5"/>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247"/>
                                        </p:tgtEl>
                                        <p:attrNameLst>
                                          <p:attrName>style.visibility</p:attrName>
                                        </p:attrNameLst>
                                      </p:cBhvr>
                                      <p:to>
                                        <p:strVal val="visible"/>
                                      </p:to>
                                    </p:set>
                                    <p:animEffect transition="in" filter="fade">
                                      <p:cBhvr>
                                        <p:cTn id="37" dur="1000"/>
                                        <p:tgtEl>
                                          <p:spTgt spid="24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6"/>
                                        </p:tgtEl>
                                        <p:attrNameLst>
                                          <p:attrName>style.visibility</p:attrName>
                                        </p:attrNameLst>
                                      </p:cBhvr>
                                      <p:to>
                                        <p:strVal val="visible"/>
                                      </p:to>
                                    </p:set>
                                    <p:animEffect transition="in" filter="fade">
                                      <p:cBhvr>
                                        <p:cTn id="40" dur="1000"/>
                                        <p:tgtEl>
                                          <p:spTgt spid="24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53"/>
                                        </p:tgtEl>
                                        <p:attrNameLst>
                                          <p:attrName>style.visibility</p:attrName>
                                        </p:attrNameLst>
                                      </p:cBhvr>
                                      <p:to>
                                        <p:strVal val="visible"/>
                                      </p:to>
                                    </p:set>
                                    <p:animEffect transition="in" filter="fade">
                                      <p:cBhvr>
                                        <p:cTn id="43" dur="500"/>
                                        <p:tgtEl>
                                          <p:spTgt spid="253"/>
                                        </p:tgtEl>
                                      </p:cBhvr>
                                    </p:animEffect>
                                  </p:childTnLst>
                                </p:cTn>
                              </p:par>
                              <p:par>
                                <p:cTn id="44" presetID="10" presetClass="entr" presetSubtype="0" fill="hold" nodeType="withEffect">
                                  <p:stCondLst>
                                    <p:cond delay="0"/>
                                  </p:stCondLst>
                                  <p:childTnLst>
                                    <p:set>
                                      <p:cBhvr>
                                        <p:cTn id="45" dur="1" fill="hold">
                                          <p:stCondLst>
                                            <p:cond delay="0"/>
                                          </p:stCondLst>
                                        </p:cTn>
                                        <p:tgtEl>
                                          <p:spTgt spid="257"/>
                                        </p:tgtEl>
                                        <p:attrNameLst>
                                          <p:attrName>style.visibility</p:attrName>
                                        </p:attrNameLst>
                                      </p:cBhvr>
                                      <p:to>
                                        <p:strVal val="visible"/>
                                      </p:to>
                                    </p:set>
                                    <p:animEffect transition="in" filter="fade">
                                      <p:cBhvr>
                                        <p:cTn id="46" dur="500"/>
                                        <p:tgtEl>
                                          <p:spTgt spid="25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0" nodeType="clickEffect">
                                  <p:stCondLst>
                                    <p:cond delay="0"/>
                                  </p:stCondLst>
                                  <p:childTnLst>
                                    <p:animEffect transition="out" filter="fade">
                                      <p:cBhvr>
                                        <p:cTn id="50" dur="500"/>
                                        <p:tgtEl>
                                          <p:spTgt spid="107"/>
                                        </p:tgtEl>
                                      </p:cBhvr>
                                    </p:animEffect>
                                    <p:set>
                                      <p:cBhvr>
                                        <p:cTn id="51" dur="1" fill="hold">
                                          <p:stCondLst>
                                            <p:cond delay="499"/>
                                          </p:stCondLst>
                                        </p:cTn>
                                        <p:tgtEl>
                                          <p:spTgt spid="107"/>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1000"/>
                                        <p:tgtEl>
                                          <p:spTgt spid="6"/>
                                        </p:tgtEl>
                                      </p:cBhvr>
                                    </p:animEffect>
                                    <p:set>
                                      <p:cBhvr>
                                        <p:cTn id="54" dur="1" fill="hold">
                                          <p:stCondLst>
                                            <p:cond delay="999"/>
                                          </p:stCondLst>
                                        </p:cTn>
                                        <p:tgtEl>
                                          <p:spTgt spid="6"/>
                                        </p:tgtEl>
                                        <p:attrNameLst>
                                          <p:attrName>style.visibility</p:attrName>
                                        </p:attrNameLst>
                                      </p:cBhvr>
                                      <p:to>
                                        <p:strVal val="hidden"/>
                                      </p:to>
                                    </p:set>
                                  </p:childTnLst>
                                </p:cTn>
                              </p:par>
                              <p:par>
                                <p:cTn id="55" presetID="1" presetClass="emph" presetSubtype="2" fill="hold" nodeType="withEffect">
                                  <p:stCondLst>
                                    <p:cond delay="0"/>
                                  </p:stCondLst>
                                  <p:childTnLst>
                                    <p:animClr clrSpc="rgb">
                                      <p:cBhvr>
                                        <p:cTn id="56" dur="500" fill="hold"/>
                                        <p:tgtEl>
                                          <p:spTgt spid="138"/>
                                        </p:tgtEl>
                                        <p:attrNameLst>
                                          <p:attrName>fillcolor</p:attrName>
                                        </p:attrNameLst>
                                      </p:cBhvr>
                                      <p:to>
                                        <a:schemeClr val="bg1"/>
                                      </p:to>
                                    </p:animClr>
                                    <p:set>
                                      <p:cBhvr>
                                        <p:cTn id="57" dur="500" fill="hold"/>
                                        <p:tgtEl>
                                          <p:spTgt spid="138"/>
                                        </p:tgtEl>
                                        <p:attrNameLst>
                                          <p:attrName>fill.type</p:attrName>
                                        </p:attrNameLst>
                                      </p:cBhvr>
                                      <p:to>
                                        <p:strVal val="solid"/>
                                      </p:to>
                                    </p:set>
                                    <p:set>
                                      <p:cBhvr>
                                        <p:cTn id="58" dur="500" fill="hold"/>
                                        <p:tgtEl>
                                          <p:spTgt spid="138"/>
                                        </p:tgtEl>
                                        <p:attrNameLst>
                                          <p:attrName>fill.on</p:attrName>
                                        </p:attrNameLst>
                                      </p:cBhvr>
                                      <p:to>
                                        <p:strVal val="true"/>
                                      </p:to>
                                    </p:set>
                                  </p:childTnLst>
                                </p:cTn>
                              </p:par>
                              <p:par>
                                <p:cTn id="59" presetID="1" presetClass="emph" presetSubtype="2" fill="hold" nodeType="withEffect">
                                  <p:stCondLst>
                                    <p:cond delay="0"/>
                                  </p:stCondLst>
                                  <p:childTnLst>
                                    <p:animClr clrSpc="rgb">
                                      <p:cBhvr>
                                        <p:cTn id="60" dur="500" fill="hold"/>
                                        <p:tgtEl>
                                          <p:spTgt spid="137"/>
                                        </p:tgtEl>
                                        <p:attrNameLst>
                                          <p:attrName>fillcolor</p:attrName>
                                        </p:attrNameLst>
                                      </p:cBhvr>
                                      <p:to>
                                        <a:schemeClr val="bg1"/>
                                      </p:to>
                                    </p:animClr>
                                    <p:set>
                                      <p:cBhvr>
                                        <p:cTn id="61" dur="500" fill="hold"/>
                                        <p:tgtEl>
                                          <p:spTgt spid="137"/>
                                        </p:tgtEl>
                                        <p:attrNameLst>
                                          <p:attrName>fill.type</p:attrName>
                                        </p:attrNameLst>
                                      </p:cBhvr>
                                      <p:to>
                                        <p:strVal val="solid"/>
                                      </p:to>
                                    </p:set>
                                    <p:set>
                                      <p:cBhvr>
                                        <p:cTn id="62" dur="500" fill="hold"/>
                                        <p:tgtEl>
                                          <p:spTgt spid="137"/>
                                        </p:tgtEl>
                                        <p:attrNameLst>
                                          <p:attrName>fill.on</p:attrName>
                                        </p:attrNameLst>
                                      </p:cBhvr>
                                      <p:to>
                                        <p:strVal val="true"/>
                                      </p:to>
                                    </p:set>
                                  </p:childTnLst>
                                </p:cTn>
                              </p:par>
                              <p:par>
                                <p:cTn id="63" presetID="1" presetClass="emph" presetSubtype="2" fill="hold" nodeType="withEffect">
                                  <p:stCondLst>
                                    <p:cond delay="0"/>
                                  </p:stCondLst>
                                  <p:childTnLst>
                                    <p:animClr clrSpc="rgb">
                                      <p:cBhvr>
                                        <p:cTn id="64" dur="500" fill="hold"/>
                                        <p:tgtEl>
                                          <p:spTgt spid="139"/>
                                        </p:tgtEl>
                                        <p:attrNameLst>
                                          <p:attrName>fillcolor</p:attrName>
                                        </p:attrNameLst>
                                      </p:cBhvr>
                                      <p:to>
                                        <a:schemeClr val="bg1"/>
                                      </p:to>
                                    </p:animClr>
                                    <p:set>
                                      <p:cBhvr>
                                        <p:cTn id="65" dur="500" fill="hold"/>
                                        <p:tgtEl>
                                          <p:spTgt spid="139"/>
                                        </p:tgtEl>
                                        <p:attrNameLst>
                                          <p:attrName>fill.type</p:attrName>
                                        </p:attrNameLst>
                                      </p:cBhvr>
                                      <p:to>
                                        <p:strVal val="solid"/>
                                      </p:to>
                                    </p:set>
                                    <p:set>
                                      <p:cBhvr>
                                        <p:cTn id="66" dur="500" fill="hold"/>
                                        <p:tgtEl>
                                          <p:spTgt spid="139"/>
                                        </p:tgtEl>
                                        <p:attrNameLst>
                                          <p:attrName>fill.on</p:attrName>
                                        </p:attrNameLst>
                                      </p:cBhvr>
                                      <p:to>
                                        <p:strVal val="true"/>
                                      </p:to>
                                    </p:set>
                                  </p:childTnLst>
                                </p:cTn>
                              </p:par>
                              <p:par>
                                <p:cTn id="67" presetID="1" presetClass="emph" presetSubtype="2" fill="hold" nodeType="withEffect">
                                  <p:stCondLst>
                                    <p:cond delay="0"/>
                                  </p:stCondLst>
                                  <p:childTnLst>
                                    <p:animClr clrSpc="rgb">
                                      <p:cBhvr>
                                        <p:cTn id="68" dur="500" fill="hold"/>
                                        <p:tgtEl>
                                          <p:spTgt spid="92"/>
                                        </p:tgtEl>
                                        <p:attrNameLst>
                                          <p:attrName>fillcolor</p:attrName>
                                        </p:attrNameLst>
                                      </p:cBhvr>
                                      <p:to>
                                        <a:schemeClr val="bg1"/>
                                      </p:to>
                                    </p:animClr>
                                    <p:set>
                                      <p:cBhvr>
                                        <p:cTn id="69" dur="500" fill="hold"/>
                                        <p:tgtEl>
                                          <p:spTgt spid="92"/>
                                        </p:tgtEl>
                                        <p:attrNameLst>
                                          <p:attrName>fill.type</p:attrName>
                                        </p:attrNameLst>
                                      </p:cBhvr>
                                      <p:to>
                                        <p:strVal val="solid"/>
                                      </p:to>
                                    </p:set>
                                    <p:set>
                                      <p:cBhvr>
                                        <p:cTn id="70" dur="500" fill="hold"/>
                                        <p:tgtEl>
                                          <p:spTgt spid="92"/>
                                        </p:tgtEl>
                                        <p:attrNameLst>
                                          <p:attrName>fill.on</p:attrName>
                                        </p:attrNameLst>
                                      </p:cBhvr>
                                      <p:to>
                                        <p:strVal val="true"/>
                                      </p:to>
                                    </p:set>
                                  </p:childTnLst>
                                </p:cTn>
                              </p:par>
                              <p:par>
                                <p:cTn id="71" presetID="1" presetClass="emph" presetSubtype="2" fill="hold" nodeType="withEffect">
                                  <p:stCondLst>
                                    <p:cond delay="0"/>
                                  </p:stCondLst>
                                  <p:childTnLst>
                                    <p:animClr clrSpc="rgb">
                                      <p:cBhvr>
                                        <p:cTn id="72" dur="500" fill="hold"/>
                                        <p:tgtEl>
                                          <p:spTgt spid="111"/>
                                        </p:tgtEl>
                                        <p:attrNameLst>
                                          <p:attrName>fillcolor</p:attrName>
                                        </p:attrNameLst>
                                      </p:cBhvr>
                                      <p:to>
                                        <a:schemeClr val="accent1"/>
                                      </p:to>
                                    </p:animClr>
                                    <p:set>
                                      <p:cBhvr>
                                        <p:cTn id="73" dur="500" fill="hold"/>
                                        <p:tgtEl>
                                          <p:spTgt spid="111"/>
                                        </p:tgtEl>
                                        <p:attrNameLst>
                                          <p:attrName>fill.type</p:attrName>
                                        </p:attrNameLst>
                                      </p:cBhvr>
                                      <p:to>
                                        <p:strVal val="solid"/>
                                      </p:to>
                                    </p:set>
                                    <p:set>
                                      <p:cBhvr>
                                        <p:cTn id="74" dur="500" fill="hold"/>
                                        <p:tgtEl>
                                          <p:spTgt spid="111"/>
                                        </p:tgtEl>
                                        <p:attrNameLst>
                                          <p:attrName>fill.on</p:attrName>
                                        </p:attrNameLst>
                                      </p:cBhvr>
                                      <p:to>
                                        <p:strVal val="true"/>
                                      </p:to>
                                    </p:set>
                                  </p:childTnLst>
                                </p:cTn>
                              </p:par>
                              <p:par>
                                <p:cTn id="75" presetID="1" presetClass="emph" presetSubtype="2" fill="hold" nodeType="withEffect">
                                  <p:stCondLst>
                                    <p:cond delay="0"/>
                                  </p:stCondLst>
                                  <p:childTnLst>
                                    <p:animClr clrSpc="rgb">
                                      <p:cBhvr>
                                        <p:cTn id="76" dur="500" fill="hold"/>
                                        <p:tgtEl>
                                          <p:spTgt spid="96"/>
                                        </p:tgtEl>
                                        <p:attrNameLst>
                                          <p:attrName>fillcolor</p:attrName>
                                        </p:attrNameLst>
                                      </p:cBhvr>
                                      <p:to>
                                        <a:schemeClr val="accent1"/>
                                      </p:to>
                                    </p:animClr>
                                    <p:set>
                                      <p:cBhvr>
                                        <p:cTn id="77" dur="500" fill="hold"/>
                                        <p:tgtEl>
                                          <p:spTgt spid="96"/>
                                        </p:tgtEl>
                                        <p:attrNameLst>
                                          <p:attrName>fill.type</p:attrName>
                                        </p:attrNameLst>
                                      </p:cBhvr>
                                      <p:to>
                                        <p:strVal val="solid"/>
                                      </p:to>
                                    </p:set>
                                    <p:set>
                                      <p:cBhvr>
                                        <p:cTn id="78" dur="500" fill="hold"/>
                                        <p:tgtEl>
                                          <p:spTgt spid="96"/>
                                        </p:tgtEl>
                                        <p:attrNameLst>
                                          <p:attrName>fill.on</p:attrName>
                                        </p:attrNameLst>
                                      </p:cBhvr>
                                      <p:to>
                                        <p:strVal val="true"/>
                                      </p:to>
                                    </p:set>
                                  </p:childTnLst>
                                </p:cTn>
                              </p:par>
                              <p:par>
                                <p:cTn id="79" presetID="1" presetClass="emph" presetSubtype="2" fill="hold" nodeType="withEffect">
                                  <p:stCondLst>
                                    <p:cond delay="0"/>
                                  </p:stCondLst>
                                  <p:childTnLst>
                                    <p:animClr clrSpc="rgb">
                                      <p:cBhvr>
                                        <p:cTn id="80" dur="500" fill="hold"/>
                                        <p:tgtEl>
                                          <p:spTgt spid="96"/>
                                        </p:tgtEl>
                                        <p:attrNameLst>
                                          <p:attrName>fillcolor</p:attrName>
                                        </p:attrNameLst>
                                      </p:cBhvr>
                                      <p:to>
                                        <a:schemeClr val="bg1"/>
                                      </p:to>
                                    </p:animClr>
                                    <p:set>
                                      <p:cBhvr>
                                        <p:cTn id="81" dur="500" fill="hold"/>
                                        <p:tgtEl>
                                          <p:spTgt spid="96"/>
                                        </p:tgtEl>
                                        <p:attrNameLst>
                                          <p:attrName>fill.type</p:attrName>
                                        </p:attrNameLst>
                                      </p:cBhvr>
                                      <p:to>
                                        <p:strVal val="solid"/>
                                      </p:to>
                                    </p:set>
                                    <p:set>
                                      <p:cBhvr>
                                        <p:cTn id="82" dur="500" fill="hold"/>
                                        <p:tgtEl>
                                          <p:spTgt spid="96"/>
                                        </p:tgtEl>
                                        <p:attrNameLst>
                                          <p:attrName>fill.on</p:attrName>
                                        </p:attrNameLst>
                                      </p:cBhvr>
                                      <p:to>
                                        <p:strVal val="true"/>
                                      </p:to>
                                    </p:set>
                                  </p:childTnLst>
                                </p:cTn>
                              </p:par>
                              <p:par>
                                <p:cTn id="83" presetID="1" presetClass="emph" presetSubtype="2" fill="hold" nodeType="withEffect">
                                  <p:stCondLst>
                                    <p:cond delay="0"/>
                                  </p:stCondLst>
                                  <p:childTnLst>
                                    <p:animClr clrSpc="rgb">
                                      <p:cBhvr>
                                        <p:cTn id="84" dur="500" fill="hold"/>
                                        <p:tgtEl>
                                          <p:spTgt spid="111"/>
                                        </p:tgtEl>
                                        <p:attrNameLst>
                                          <p:attrName>fillcolor</p:attrName>
                                        </p:attrNameLst>
                                      </p:cBhvr>
                                      <p:to>
                                        <a:schemeClr val="bg1"/>
                                      </p:to>
                                    </p:animClr>
                                    <p:set>
                                      <p:cBhvr>
                                        <p:cTn id="85" dur="500" fill="hold"/>
                                        <p:tgtEl>
                                          <p:spTgt spid="111"/>
                                        </p:tgtEl>
                                        <p:attrNameLst>
                                          <p:attrName>fill.type</p:attrName>
                                        </p:attrNameLst>
                                      </p:cBhvr>
                                      <p:to>
                                        <p:strVal val="solid"/>
                                      </p:to>
                                    </p:set>
                                    <p:set>
                                      <p:cBhvr>
                                        <p:cTn id="86" dur="500" fill="hold"/>
                                        <p:tgtEl>
                                          <p:spTgt spid="111"/>
                                        </p:tgtEl>
                                        <p:attrNameLst>
                                          <p:attrName>fill.on</p:attrName>
                                        </p:attrNameLst>
                                      </p:cBhvr>
                                      <p:to>
                                        <p:strVal val="true"/>
                                      </p:to>
                                    </p:set>
                                  </p:childTnLst>
                                </p:cTn>
                              </p:par>
                              <p:par>
                                <p:cTn id="87" presetID="10" presetClass="exit" presetSubtype="0" fill="hold" grpId="1" nodeType="withEffect">
                                  <p:stCondLst>
                                    <p:cond delay="0"/>
                                  </p:stCondLst>
                                  <p:childTnLst>
                                    <p:animEffect transition="out" filter="fade">
                                      <p:cBhvr>
                                        <p:cTn id="88" dur="500"/>
                                        <p:tgtEl>
                                          <p:spTgt spid="113"/>
                                        </p:tgtEl>
                                      </p:cBhvr>
                                    </p:animEffect>
                                    <p:set>
                                      <p:cBhvr>
                                        <p:cTn id="89" dur="1" fill="hold">
                                          <p:stCondLst>
                                            <p:cond delay="499"/>
                                          </p:stCondLst>
                                        </p:cTn>
                                        <p:tgtEl>
                                          <p:spTgt spid="113"/>
                                        </p:tgtEl>
                                        <p:attrNameLst>
                                          <p:attrName>style.visibility</p:attrName>
                                        </p:attrNameLst>
                                      </p:cBhvr>
                                      <p:to>
                                        <p:strVal val="hidden"/>
                                      </p:to>
                                    </p:set>
                                  </p:childTnLst>
                                </p:cTn>
                              </p:par>
                              <p:par>
                                <p:cTn id="90" presetID="10" presetClass="entr" presetSubtype="0" fill="hold" grpId="0" nodeType="withEffect">
                                  <p:stCondLst>
                                    <p:cond delay="0"/>
                                  </p:stCondLst>
                                  <p:childTnLst>
                                    <p:set>
                                      <p:cBhvr>
                                        <p:cTn id="91" dur="1" fill="hold">
                                          <p:stCondLst>
                                            <p:cond delay="0"/>
                                          </p:stCondLst>
                                        </p:cTn>
                                        <p:tgtEl>
                                          <p:spTgt spid="254"/>
                                        </p:tgtEl>
                                        <p:attrNameLst>
                                          <p:attrName>style.visibility</p:attrName>
                                        </p:attrNameLst>
                                      </p:cBhvr>
                                      <p:to>
                                        <p:strVal val="visible"/>
                                      </p:to>
                                    </p:set>
                                    <p:animEffect transition="in" filter="fade">
                                      <p:cBhvr>
                                        <p:cTn id="92" dur="500"/>
                                        <p:tgtEl>
                                          <p:spTgt spid="254"/>
                                        </p:tgtEl>
                                      </p:cBhvr>
                                    </p:animEffect>
                                  </p:childTnLst>
                                </p:cTn>
                              </p:par>
                              <p:par>
                                <p:cTn id="93" presetID="10" presetClass="entr" presetSubtype="0" fill="hold" nodeType="withEffect">
                                  <p:stCondLst>
                                    <p:cond delay="0"/>
                                  </p:stCondLst>
                                  <p:childTnLst>
                                    <p:set>
                                      <p:cBhvr>
                                        <p:cTn id="94" dur="1" fill="hold">
                                          <p:stCondLst>
                                            <p:cond delay="0"/>
                                          </p:stCondLst>
                                        </p:cTn>
                                        <p:tgtEl>
                                          <p:spTgt spid="258"/>
                                        </p:tgtEl>
                                        <p:attrNameLst>
                                          <p:attrName>style.visibility</p:attrName>
                                        </p:attrNameLst>
                                      </p:cBhvr>
                                      <p:to>
                                        <p:strVal val="visible"/>
                                      </p:to>
                                    </p:set>
                                    <p:animEffect transition="in" filter="fade">
                                      <p:cBhvr>
                                        <p:cTn id="95" dur="500"/>
                                        <p:tgtEl>
                                          <p:spTgt spid="258"/>
                                        </p:tgtEl>
                                      </p:cBhvr>
                                    </p:animEffect>
                                  </p:childTnLst>
                                </p:cTn>
                              </p:par>
                            </p:childTnLst>
                          </p:cTn>
                        </p:par>
                        <p:par>
                          <p:cTn id="96" fill="hold">
                            <p:stCondLst>
                              <p:cond delay="1000"/>
                            </p:stCondLst>
                            <p:childTnLst>
                              <p:par>
                                <p:cTn id="97" presetID="10" presetClass="entr" presetSubtype="0" fill="hold" nodeType="afterEffect">
                                  <p:stCondLst>
                                    <p:cond delay="0"/>
                                  </p:stCondLst>
                                  <p:childTnLst>
                                    <p:set>
                                      <p:cBhvr>
                                        <p:cTn id="98" dur="1" fill="hold">
                                          <p:stCondLst>
                                            <p:cond delay="0"/>
                                          </p:stCondLst>
                                        </p:cTn>
                                        <p:tgtEl>
                                          <p:spTgt spid="7"/>
                                        </p:tgtEl>
                                        <p:attrNameLst>
                                          <p:attrName>style.visibility</p:attrName>
                                        </p:attrNameLst>
                                      </p:cBhvr>
                                      <p:to>
                                        <p:strVal val="visible"/>
                                      </p:to>
                                    </p:set>
                                    <p:animEffect transition="in" filter="fade">
                                      <p:cBhvr>
                                        <p:cTn id="99" dur="500"/>
                                        <p:tgtEl>
                                          <p:spTgt spid="7"/>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235"/>
                                        </p:tgtEl>
                                        <p:attrNameLst>
                                          <p:attrName>style.visibility</p:attrName>
                                        </p:attrNameLst>
                                      </p:cBhvr>
                                      <p:to>
                                        <p:strVal val="visible"/>
                                      </p:to>
                                    </p:set>
                                    <p:animEffect transition="in" filter="fade">
                                      <p:cBhvr>
                                        <p:cTn id="102" dur="500"/>
                                        <p:tgtEl>
                                          <p:spTgt spid="235"/>
                                        </p:tgtEl>
                                      </p:cBhvr>
                                    </p:animEffect>
                                  </p:childTnLst>
                                </p:cTn>
                              </p:par>
                              <p:par>
                                <p:cTn id="103" presetID="1" presetClass="emph" presetSubtype="2" fill="hold" nodeType="withEffect">
                                  <p:stCondLst>
                                    <p:cond delay="0"/>
                                  </p:stCondLst>
                                  <p:childTnLst>
                                    <p:animClr clrSpc="rgb">
                                      <p:cBhvr>
                                        <p:cTn id="104" dur="500" fill="hold"/>
                                        <p:tgtEl>
                                          <p:spTgt spid="111"/>
                                        </p:tgtEl>
                                        <p:attrNameLst>
                                          <p:attrName>fillcolor</p:attrName>
                                        </p:attrNameLst>
                                      </p:cBhvr>
                                      <p:to>
                                        <a:schemeClr val="accent1"/>
                                      </p:to>
                                    </p:animClr>
                                    <p:set>
                                      <p:cBhvr>
                                        <p:cTn id="105" dur="500" fill="hold"/>
                                        <p:tgtEl>
                                          <p:spTgt spid="111"/>
                                        </p:tgtEl>
                                        <p:attrNameLst>
                                          <p:attrName>fill.type</p:attrName>
                                        </p:attrNameLst>
                                      </p:cBhvr>
                                      <p:to>
                                        <p:strVal val="solid"/>
                                      </p:to>
                                    </p:set>
                                    <p:set>
                                      <p:cBhvr>
                                        <p:cTn id="106" dur="500" fill="hold"/>
                                        <p:tgtEl>
                                          <p:spTgt spid="111"/>
                                        </p:tgtEl>
                                        <p:attrNameLst>
                                          <p:attrName>fill.on</p:attrName>
                                        </p:attrNameLst>
                                      </p:cBhvr>
                                      <p:to>
                                        <p:strVal val="true"/>
                                      </p:to>
                                    </p:set>
                                  </p:childTnLst>
                                </p:cTn>
                              </p:par>
                              <p:par>
                                <p:cTn id="107" presetID="1" presetClass="emph" presetSubtype="2" fill="hold" nodeType="withEffect">
                                  <p:stCondLst>
                                    <p:cond delay="0"/>
                                  </p:stCondLst>
                                  <p:childTnLst>
                                    <p:animClr clrSpc="rgb">
                                      <p:cBhvr>
                                        <p:cTn id="108" dur="500" fill="hold"/>
                                        <p:tgtEl>
                                          <p:spTgt spid="110"/>
                                        </p:tgtEl>
                                        <p:attrNameLst>
                                          <p:attrName>fillcolor</p:attrName>
                                        </p:attrNameLst>
                                      </p:cBhvr>
                                      <p:to>
                                        <a:schemeClr val="accent1"/>
                                      </p:to>
                                    </p:animClr>
                                    <p:set>
                                      <p:cBhvr>
                                        <p:cTn id="109" dur="500" fill="hold"/>
                                        <p:tgtEl>
                                          <p:spTgt spid="110"/>
                                        </p:tgtEl>
                                        <p:attrNameLst>
                                          <p:attrName>fill.type</p:attrName>
                                        </p:attrNameLst>
                                      </p:cBhvr>
                                      <p:to>
                                        <p:strVal val="solid"/>
                                      </p:to>
                                    </p:set>
                                    <p:set>
                                      <p:cBhvr>
                                        <p:cTn id="110" dur="500" fill="hold"/>
                                        <p:tgtEl>
                                          <p:spTgt spid="110"/>
                                        </p:tgtEl>
                                        <p:attrNameLst>
                                          <p:attrName>fill.on</p:attrName>
                                        </p:attrNameLst>
                                      </p:cBhvr>
                                      <p:to>
                                        <p:strVal val="true"/>
                                      </p:to>
                                    </p:set>
                                  </p:childTnLst>
                                </p:cTn>
                              </p:par>
                              <p:par>
                                <p:cTn id="111" presetID="1" presetClass="emph" presetSubtype="2" fill="hold" nodeType="withEffect">
                                  <p:stCondLst>
                                    <p:cond delay="0"/>
                                  </p:stCondLst>
                                  <p:childTnLst>
                                    <p:animClr clrSpc="rgb">
                                      <p:cBhvr>
                                        <p:cTn id="112" dur="500" fill="hold"/>
                                        <p:tgtEl>
                                          <p:spTgt spid="116"/>
                                        </p:tgtEl>
                                        <p:attrNameLst>
                                          <p:attrName>fillcolor</p:attrName>
                                        </p:attrNameLst>
                                      </p:cBhvr>
                                      <p:to>
                                        <a:schemeClr val="accent1"/>
                                      </p:to>
                                    </p:animClr>
                                    <p:set>
                                      <p:cBhvr>
                                        <p:cTn id="113" dur="500" fill="hold"/>
                                        <p:tgtEl>
                                          <p:spTgt spid="116"/>
                                        </p:tgtEl>
                                        <p:attrNameLst>
                                          <p:attrName>fill.type</p:attrName>
                                        </p:attrNameLst>
                                      </p:cBhvr>
                                      <p:to>
                                        <p:strVal val="solid"/>
                                      </p:to>
                                    </p:set>
                                    <p:set>
                                      <p:cBhvr>
                                        <p:cTn id="114" dur="500" fill="hold"/>
                                        <p:tgtEl>
                                          <p:spTgt spid="116"/>
                                        </p:tgtEl>
                                        <p:attrNameLst>
                                          <p:attrName>fill.on</p:attrName>
                                        </p:attrNameLst>
                                      </p:cBhvr>
                                      <p:to>
                                        <p:strVal val="true"/>
                                      </p:to>
                                    </p:set>
                                  </p:childTnLst>
                                </p:cTn>
                              </p:par>
                              <p:par>
                                <p:cTn id="115" presetID="1" presetClass="emph" presetSubtype="2" fill="hold" nodeType="withEffect">
                                  <p:stCondLst>
                                    <p:cond delay="0"/>
                                  </p:stCondLst>
                                  <p:childTnLst>
                                    <p:animClr clrSpc="rgb">
                                      <p:cBhvr>
                                        <p:cTn id="116" dur="500" fill="hold"/>
                                        <p:tgtEl>
                                          <p:spTgt spid="115"/>
                                        </p:tgtEl>
                                        <p:attrNameLst>
                                          <p:attrName>fillcolor</p:attrName>
                                        </p:attrNameLst>
                                      </p:cBhvr>
                                      <p:to>
                                        <a:schemeClr val="accent1"/>
                                      </p:to>
                                    </p:animClr>
                                    <p:set>
                                      <p:cBhvr>
                                        <p:cTn id="117" dur="500" fill="hold"/>
                                        <p:tgtEl>
                                          <p:spTgt spid="115"/>
                                        </p:tgtEl>
                                        <p:attrNameLst>
                                          <p:attrName>fill.type</p:attrName>
                                        </p:attrNameLst>
                                      </p:cBhvr>
                                      <p:to>
                                        <p:strVal val="solid"/>
                                      </p:to>
                                    </p:set>
                                    <p:set>
                                      <p:cBhvr>
                                        <p:cTn id="118" dur="500" fill="hold"/>
                                        <p:tgtEl>
                                          <p:spTgt spid="115"/>
                                        </p:tgtEl>
                                        <p:attrNameLst>
                                          <p:attrName>fill.on</p:attrName>
                                        </p:attrNameLst>
                                      </p:cBhvr>
                                      <p:to>
                                        <p:strVal val="true"/>
                                      </p:to>
                                    </p:set>
                                  </p:childTnLst>
                                </p:cTn>
                              </p:par>
                              <p:par>
                                <p:cTn id="119" presetID="1" presetClass="emph" presetSubtype="2" fill="hold" nodeType="withEffect">
                                  <p:stCondLst>
                                    <p:cond delay="0"/>
                                  </p:stCondLst>
                                  <p:childTnLst>
                                    <p:animClr clrSpc="rgb">
                                      <p:cBhvr>
                                        <p:cTn id="120" dur="500" fill="hold"/>
                                        <p:tgtEl>
                                          <p:spTgt spid="112"/>
                                        </p:tgtEl>
                                        <p:attrNameLst>
                                          <p:attrName>fillcolor</p:attrName>
                                        </p:attrNameLst>
                                      </p:cBhvr>
                                      <p:to>
                                        <a:schemeClr val="accent1"/>
                                      </p:to>
                                    </p:animClr>
                                    <p:set>
                                      <p:cBhvr>
                                        <p:cTn id="121" dur="500" fill="hold"/>
                                        <p:tgtEl>
                                          <p:spTgt spid="112"/>
                                        </p:tgtEl>
                                        <p:attrNameLst>
                                          <p:attrName>fill.type</p:attrName>
                                        </p:attrNameLst>
                                      </p:cBhvr>
                                      <p:to>
                                        <p:strVal val="solid"/>
                                      </p:to>
                                    </p:set>
                                    <p:set>
                                      <p:cBhvr>
                                        <p:cTn id="122" dur="500" fill="hold"/>
                                        <p:tgtEl>
                                          <p:spTgt spid="112"/>
                                        </p:tgtEl>
                                        <p:attrNameLst>
                                          <p:attrName>fill.on</p:attrName>
                                        </p:attrNameLst>
                                      </p:cBhvr>
                                      <p:to>
                                        <p:strVal val="true"/>
                                      </p:to>
                                    </p:set>
                                  </p:childTnLst>
                                </p:cTn>
                              </p:par>
                              <p:par>
                                <p:cTn id="123" presetID="1" presetClass="emph" presetSubtype="2" fill="hold" nodeType="withEffect">
                                  <p:stCondLst>
                                    <p:cond delay="0"/>
                                  </p:stCondLst>
                                  <p:childTnLst>
                                    <p:animClr clrSpc="rgb">
                                      <p:cBhvr>
                                        <p:cTn id="124" dur="500" fill="hold"/>
                                        <p:tgtEl>
                                          <p:spTgt spid="96"/>
                                        </p:tgtEl>
                                        <p:attrNameLst>
                                          <p:attrName>fillcolor</p:attrName>
                                        </p:attrNameLst>
                                      </p:cBhvr>
                                      <p:to>
                                        <a:schemeClr val="accent1"/>
                                      </p:to>
                                    </p:animClr>
                                    <p:set>
                                      <p:cBhvr>
                                        <p:cTn id="125" dur="500" fill="hold"/>
                                        <p:tgtEl>
                                          <p:spTgt spid="96"/>
                                        </p:tgtEl>
                                        <p:attrNameLst>
                                          <p:attrName>fill.type</p:attrName>
                                        </p:attrNameLst>
                                      </p:cBhvr>
                                      <p:to>
                                        <p:strVal val="solid"/>
                                      </p:to>
                                    </p:set>
                                    <p:set>
                                      <p:cBhvr>
                                        <p:cTn id="126" dur="500" fill="hold"/>
                                        <p:tgtEl>
                                          <p:spTgt spid="96"/>
                                        </p:tgtEl>
                                        <p:attrNameLst>
                                          <p:attrName>fill.on</p:attrName>
                                        </p:attrNameLst>
                                      </p:cBhvr>
                                      <p:to>
                                        <p:strVal val="true"/>
                                      </p:to>
                                    </p:set>
                                  </p:childTnLst>
                                </p:cTn>
                              </p:par>
                              <p:par>
                                <p:cTn id="127" presetID="10" presetClass="entr" presetSubtype="0" fill="hold" grpId="0" nodeType="withEffect">
                                  <p:stCondLst>
                                    <p:cond delay="0"/>
                                  </p:stCondLst>
                                  <p:childTnLst>
                                    <p:set>
                                      <p:cBhvr>
                                        <p:cTn id="128" dur="1" fill="hold">
                                          <p:stCondLst>
                                            <p:cond delay="0"/>
                                          </p:stCondLst>
                                        </p:cTn>
                                        <p:tgtEl>
                                          <p:spTgt spid="248"/>
                                        </p:tgtEl>
                                        <p:attrNameLst>
                                          <p:attrName>style.visibility</p:attrName>
                                        </p:attrNameLst>
                                      </p:cBhvr>
                                      <p:to>
                                        <p:strVal val="visible"/>
                                      </p:to>
                                    </p:set>
                                    <p:animEffect transition="in" filter="fade">
                                      <p:cBhvr>
                                        <p:cTn id="129" dur="500"/>
                                        <p:tgtEl>
                                          <p:spTgt spid="248"/>
                                        </p:tgtEl>
                                      </p:cBhvr>
                                    </p:animEffect>
                                  </p:childTnLst>
                                </p:cTn>
                              </p:par>
                              <p:par>
                                <p:cTn id="130" presetID="10" presetClass="entr" presetSubtype="0" fill="hold" grpId="2" nodeType="withEffect">
                                  <p:stCondLst>
                                    <p:cond delay="0"/>
                                  </p:stCondLst>
                                  <p:childTnLst>
                                    <p:set>
                                      <p:cBhvr>
                                        <p:cTn id="131" dur="1" fill="hold">
                                          <p:stCondLst>
                                            <p:cond delay="0"/>
                                          </p:stCondLst>
                                        </p:cTn>
                                        <p:tgtEl>
                                          <p:spTgt spid="113"/>
                                        </p:tgtEl>
                                        <p:attrNameLst>
                                          <p:attrName>style.visibility</p:attrName>
                                        </p:attrNameLst>
                                      </p:cBhvr>
                                      <p:to>
                                        <p:strVal val="visible"/>
                                      </p:to>
                                    </p:set>
                                    <p:animEffect transition="in" filter="fade">
                                      <p:cBhvr>
                                        <p:cTn id="132" dur="500"/>
                                        <p:tgtEl>
                                          <p:spTgt spid="113"/>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xit" presetSubtype="0" fill="hold" grpId="0" nodeType="clickEffect">
                                  <p:stCondLst>
                                    <p:cond delay="0"/>
                                  </p:stCondLst>
                                  <p:childTnLst>
                                    <p:animEffect transition="out" filter="fade">
                                      <p:cBhvr>
                                        <p:cTn id="136" dur="1000"/>
                                        <p:tgtEl>
                                          <p:spTgt spid="113"/>
                                        </p:tgtEl>
                                      </p:cBhvr>
                                    </p:animEffect>
                                    <p:set>
                                      <p:cBhvr>
                                        <p:cTn id="137" dur="1" fill="hold">
                                          <p:stCondLst>
                                            <p:cond delay="999"/>
                                          </p:stCondLst>
                                        </p:cTn>
                                        <p:tgtEl>
                                          <p:spTgt spid="113"/>
                                        </p:tgtEl>
                                        <p:attrNameLst>
                                          <p:attrName>style.visibility</p:attrName>
                                        </p:attrNameLst>
                                      </p:cBhvr>
                                      <p:to>
                                        <p:strVal val="hidden"/>
                                      </p:to>
                                    </p:set>
                                  </p:childTnLst>
                                </p:cTn>
                              </p:par>
                              <p:par>
                                <p:cTn id="138" presetID="10" presetClass="exit" presetSubtype="0" fill="hold" grpId="0" nodeType="withEffect">
                                  <p:stCondLst>
                                    <p:cond delay="0"/>
                                  </p:stCondLst>
                                  <p:childTnLst>
                                    <p:animEffect transition="out" filter="fade">
                                      <p:cBhvr>
                                        <p:cTn id="139" dur="1000"/>
                                        <p:tgtEl>
                                          <p:spTgt spid="235"/>
                                        </p:tgtEl>
                                      </p:cBhvr>
                                    </p:animEffect>
                                    <p:set>
                                      <p:cBhvr>
                                        <p:cTn id="140" dur="1" fill="hold">
                                          <p:stCondLst>
                                            <p:cond delay="999"/>
                                          </p:stCondLst>
                                        </p:cTn>
                                        <p:tgtEl>
                                          <p:spTgt spid="235"/>
                                        </p:tgtEl>
                                        <p:attrNameLst>
                                          <p:attrName>style.visibility</p:attrName>
                                        </p:attrNameLst>
                                      </p:cBhvr>
                                      <p:to>
                                        <p:strVal val="hidden"/>
                                      </p:to>
                                    </p:set>
                                  </p:childTnLst>
                                </p:cTn>
                              </p:par>
                              <p:par>
                                <p:cTn id="141" presetID="10" presetClass="exit" presetSubtype="0" fill="hold" nodeType="withEffect">
                                  <p:stCondLst>
                                    <p:cond delay="0"/>
                                  </p:stCondLst>
                                  <p:childTnLst>
                                    <p:animEffect transition="out" filter="fade">
                                      <p:cBhvr>
                                        <p:cTn id="142" dur="1000"/>
                                        <p:tgtEl>
                                          <p:spTgt spid="7"/>
                                        </p:tgtEl>
                                      </p:cBhvr>
                                    </p:animEffect>
                                    <p:set>
                                      <p:cBhvr>
                                        <p:cTn id="143" dur="1" fill="hold">
                                          <p:stCondLst>
                                            <p:cond delay="999"/>
                                          </p:stCondLst>
                                        </p:cTn>
                                        <p:tgtEl>
                                          <p:spTgt spid="7"/>
                                        </p:tgtEl>
                                        <p:attrNameLst>
                                          <p:attrName>style.visibility</p:attrName>
                                        </p:attrNameLst>
                                      </p:cBhvr>
                                      <p:to>
                                        <p:strVal val="hidden"/>
                                      </p:to>
                                    </p:set>
                                  </p:childTnLst>
                                </p:cTn>
                              </p:par>
                              <p:par>
                                <p:cTn id="144" presetID="1" presetClass="emph" presetSubtype="2" fill="hold" nodeType="withEffect">
                                  <p:stCondLst>
                                    <p:cond delay="0"/>
                                  </p:stCondLst>
                                  <p:childTnLst>
                                    <p:animClr clrSpc="rgb">
                                      <p:cBhvr>
                                        <p:cTn id="145" dur="500" fill="hold"/>
                                        <p:tgtEl>
                                          <p:spTgt spid="96"/>
                                        </p:tgtEl>
                                        <p:attrNameLst>
                                          <p:attrName>fillcolor</p:attrName>
                                        </p:attrNameLst>
                                      </p:cBhvr>
                                      <p:to>
                                        <a:schemeClr val="bg1"/>
                                      </p:to>
                                    </p:animClr>
                                    <p:set>
                                      <p:cBhvr>
                                        <p:cTn id="146" dur="500" fill="hold"/>
                                        <p:tgtEl>
                                          <p:spTgt spid="96"/>
                                        </p:tgtEl>
                                        <p:attrNameLst>
                                          <p:attrName>fill.type</p:attrName>
                                        </p:attrNameLst>
                                      </p:cBhvr>
                                      <p:to>
                                        <p:strVal val="solid"/>
                                      </p:to>
                                    </p:set>
                                    <p:set>
                                      <p:cBhvr>
                                        <p:cTn id="147" dur="500" fill="hold"/>
                                        <p:tgtEl>
                                          <p:spTgt spid="96"/>
                                        </p:tgtEl>
                                        <p:attrNameLst>
                                          <p:attrName>fill.on</p:attrName>
                                        </p:attrNameLst>
                                      </p:cBhvr>
                                      <p:to>
                                        <p:strVal val="true"/>
                                      </p:to>
                                    </p:set>
                                  </p:childTnLst>
                                </p:cTn>
                              </p:par>
                              <p:par>
                                <p:cTn id="148" presetID="1" presetClass="emph" presetSubtype="2" fill="hold" nodeType="withEffect">
                                  <p:stCondLst>
                                    <p:cond delay="0"/>
                                  </p:stCondLst>
                                  <p:childTnLst>
                                    <p:animClr clrSpc="rgb">
                                      <p:cBhvr>
                                        <p:cTn id="149" dur="500" fill="hold"/>
                                        <p:tgtEl>
                                          <p:spTgt spid="115"/>
                                        </p:tgtEl>
                                        <p:attrNameLst>
                                          <p:attrName>fillcolor</p:attrName>
                                        </p:attrNameLst>
                                      </p:cBhvr>
                                      <p:to>
                                        <a:schemeClr val="bg1"/>
                                      </p:to>
                                    </p:animClr>
                                    <p:set>
                                      <p:cBhvr>
                                        <p:cTn id="150" dur="500" fill="hold"/>
                                        <p:tgtEl>
                                          <p:spTgt spid="115"/>
                                        </p:tgtEl>
                                        <p:attrNameLst>
                                          <p:attrName>fill.type</p:attrName>
                                        </p:attrNameLst>
                                      </p:cBhvr>
                                      <p:to>
                                        <p:strVal val="solid"/>
                                      </p:to>
                                    </p:set>
                                    <p:set>
                                      <p:cBhvr>
                                        <p:cTn id="151" dur="500" fill="hold"/>
                                        <p:tgtEl>
                                          <p:spTgt spid="115"/>
                                        </p:tgtEl>
                                        <p:attrNameLst>
                                          <p:attrName>fill.on</p:attrName>
                                        </p:attrNameLst>
                                      </p:cBhvr>
                                      <p:to>
                                        <p:strVal val="true"/>
                                      </p:to>
                                    </p:set>
                                  </p:childTnLst>
                                </p:cTn>
                              </p:par>
                              <p:par>
                                <p:cTn id="152" presetID="1" presetClass="emph" presetSubtype="2" fill="hold" nodeType="withEffect">
                                  <p:stCondLst>
                                    <p:cond delay="0"/>
                                  </p:stCondLst>
                                  <p:childTnLst>
                                    <p:animClr clrSpc="rgb">
                                      <p:cBhvr>
                                        <p:cTn id="153" dur="500" fill="hold"/>
                                        <p:tgtEl>
                                          <p:spTgt spid="116"/>
                                        </p:tgtEl>
                                        <p:attrNameLst>
                                          <p:attrName>fillcolor</p:attrName>
                                        </p:attrNameLst>
                                      </p:cBhvr>
                                      <p:to>
                                        <a:schemeClr val="bg1"/>
                                      </p:to>
                                    </p:animClr>
                                    <p:set>
                                      <p:cBhvr>
                                        <p:cTn id="154" dur="500" fill="hold"/>
                                        <p:tgtEl>
                                          <p:spTgt spid="116"/>
                                        </p:tgtEl>
                                        <p:attrNameLst>
                                          <p:attrName>fill.type</p:attrName>
                                        </p:attrNameLst>
                                      </p:cBhvr>
                                      <p:to>
                                        <p:strVal val="solid"/>
                                      </p:to>
                                    </p:set>
                                    <p:set>
                                      <p:cBhvr>
                                        <p:cTn id="155" dur="500" fill="hold"/>
                                        <p:tgtEl>
                                          <p:spTgt spid="116"/>
                                        </p:tgtEl>
                                        <p:attrNameLst>
                                          <p:attrName>fill.on</p:attrName>
                                        </p:attrNameLst>
                                      </p:cBhvr>
                                      <p:to>
                                        <p:strVal val="true"/>
                                      </p:to>
                                    </p:set>
                                  </p:childTnLst>
                                </p:cTn>
                              </p:par>
                              <p:par>
                                <p:cTn id="156" presetID="1" presetClass="emph" presetSubtype="2" fill="hold" nodeType="withEffect">
                                  <p:stCondLst>
                                    <p:cond delay="0"/>
                                  </p:stCondLst>
                                  <p:childTnLst>
                                    <p:animClr clrSpc="rgb">
                                      <p:cBhvr>
                                        <p:cTn id="157" dur="500" fill="hold"/>
                                        <p:tgtEl>
                                          <p:spTgt spid="110"/>
                                        </p:tgtEl>
                                        <p:attrNameLst>
                                          <p:attrName>fillcolor</p:attrName>
                                        </p:attrNameLst>
                                      </p:cBhvr>
                                      <p:to>
                                        <a:schemeClr val="bg1"/>
                                      </p:to>
                                    </p:animClr>
                                    <p:set>
                                      <p:cBhvr>
                                        <p:cTn id="158" dur="500" fill="hold"/>
                                        <p:tgtEl>
                                          <p:spTgt spid="110"/>
                                        </p:tgtEl>
                                        <p:attrNameLst>
                                          <p:attrName>fill.type</p:attrName>
                                        </p:attrNameLst>
                                      </p:cBhvr>
                                      <p:to>
                                        <p:strVal val="solid"/>
                                      </p:to>
                                    </p:set>
                                    <p:set>
                                      <p:cBhvr>
                                        <p:cTn id="159" dur="500" fill="hold"/>
                                        <p:tgtEl>
                                          <p:spTgt spid="110"/>
                                        </p:tgtEl>
                                        <p:attrNameLst>
                                          <p:attrName>fill.on</p:attrName>
                                        </p:attrNameLst>
                                      </p:cBhvr>
                                      <p:to>
                                        <p:strVal val="true"/>
                                      </p:to>
                                    </p:set>
                                  </p:childTnLst>
                                </p:cTn>
                              </p:par>
                              <p:par>
                                <p:cTn id="160" presetID="1" presetClass="emph" presetSubtype="2" fill="hold" nodeType="withEffect">
                                  <p:stCondLst>
                                    <p:cond delay="0"/>
                                  </p:stCondLst>
                                  <p:childTnLst>
                                    <p:animClr clrSpc="rgb">
                                      <p:cBhvr>
                                        <p:cTn id="161" dur="500" fill="hold"/>
                                        <p:tgtEl>
                                          <p:spTgt spid="111"/>
                                        </p:tgtEl>
                                        <p:attrNameLst>
                                          <p:attrName>fillcolor</p:attrName>
                                        </p:attrNameLst>
                                      </p:cBhvr>
                                      <p:to>
                                        <a:schemeClr val="bg1"/>
                                      </p:to>
                                    </p:animClr>
                                    <p:set>
                                      <p:cBhvr>
                                        <p:cTn id="162" dur="500" fill="hold"/>
                                        <p:tgtEl>
                                          <p:spTgt spid="111"/>
                                        </p:tgtEl>
                                        <p:attrNameLst>
                                          <p:attrName>fill.type</p:attrName>
                                        </p:attrNameLst>
                                      </p:cBhvr>
                                      <p:to>
                                        <p:strVal val="solid"/>
                                      </p:to>
                                    </p:set>
                                    <p:set>
                                      <p:cBhvr>
                                        <p:cTn id="163" dur="500" fill="hold"/>
                                        <p:tgtEl>
                                          <p:spTgt spid="111"/>
                                        </p:tgtEl>
                                        <p:attrNameLst>
                                          <p:attrName>fill.on</p:attrName>
                                        </p:attrNameLst>
                                      </p:cBhvr>
                                      <p:to>
                                        <p:strVal val="true"/>
                                      </p:to>
                                    </p:set>
                                  </p:childTnLst>
                                </p:cTn>
                              </p:par>
                              <p:par>
                                <p:cTn id="164" presetID="1" presetClass="emph" presetSubtype="2" fill="hold" nodeType="withEffect">
                                  <p:stCondLst>
                                    <p:cond delay="0"/>
                                  </p:stCondLst>
                                  <p:childTnLst>
                                    <p:animClr clrSpc="rgb">
                                      <p:cBhvr>
                                        <p:cTn id="165" dur="500" fill="hold"/>
                                        <p:tgtEl>
                                          <p:spTgt spid="112"/>
                                        </p:tgtEl>
                                        <p:attrNameLst>
                                          <p:attrName>fillcolor</p:attrName>
                                        </p:attrNameLst>
                                      </p:cBhvr>
                                      <p:to>
                                        <a:srgbClr val="66FF33"/>
                                      </p:to>
                                    </p:animClr>
                                    <p:set>
                                      <p:cBhvr>
                                        <p:cTn id="166" dur="500" fill="hold"/>
                                        <p:tgtEl>
                                          <p:spTgt spid="112"/>
                                        </p:tgtEl>
                                        <p:attrNameLst>
                                          <p:attrName>fill.type</p:attrName>
                                        </p:attrNameLst>
                                      </p:cBhvr>
                                      <p:to>
                                        <p:strVal val="solid"/>
                                      </p:to>
                                    </p:set>
                                    <p:set>
                                      <p:cBhvr>
                                        <p:cTn id="167" dur="500" fill="hold"/>
                                        <p:tgtEl>
                                          <p:spTgt spid="112"/>
                                        </p:tgtEl>
                                        <p:attrNameLst>
                                          <p:attrName>fill.on</p:attrName>
                                        </p:attrNameLst>
                                      </p:cBhvr>
                                      <p:to>
                                        <p:strVal val="true"/>
                                      </p:to>
                                    </p:set>
                                  </p:childTnLst>
                                </p:cTn>
                              </p:par>
                              <p:par>
                                <p:cTn id="168" presetID="10" presetClass="entr" presetSubtype="0" fill="hold" nodeType="withEffect">
                                  <p:stCondLst>
                                    <p:cond delay="0"/>
                                  </p:stCondLst>
                                  <p:childTnLst>
                                    <p:set>
                                      <p:cBhvr>
                                        <p:cTn id="169" dur="1" fill="hold">
                                          <p:stCondLst>
                                            <p:cond delay="0"/>
                                          </p:stCondLst>
                                        </p:cTn>
                                        <p:tgtEl>
                                          <p:spTgt spid="259"/>
                                        </p:tgtEl>
                                        <p:attrNameLst>
                                          <p:attrName>style.visibility</p:attrName>
                                        </p:attrNameLst>
                                      </p:cBhvr>
                                      <p:to>
                                        <p:strVal val="visible"/>
                                      </p:to>
                                    </p:set>
                                    <p:animEffect transition="in" filter="fade">
                                      <p:cBhvr>
                                        <p:cTn id="170" dur="500"/>
                                        <p:tgtEl>
                                          <p:spTgt spid="259"/>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255"/>
                                        </p:tgtEl>
                                        <p:attrNameLst>
                                          <p:attrName>style.visibility</p:attrName>
                                        </p:attrNameLst>
                                      </p:cBhvr>
                                      <p:to>
                                        <p:strVal val="visible"/>
                                      </p:to>
                                    </p:set>
                                    <p:animEffect transition="in" filter="fade">
                                      <p:cBhvr>
                                        <p:cTn id="173" dur="500"/>
                                        <p:tgtEl>
                                          <p:spTgt spid="255"/>
                                        </p:tgtEl>
                                      </p:cBhvr>
                                    </p:animEffect>
                                  </p:childTnLst>
                                </p:cTn>
                              </p:par>
                            </p:childTnLst>
                          </p:cTn>
                        </p:par>
                        <p:par>
                          <p:cTn id="174" fill="hold">
                            <p:stCondLst>
                              <p:cond delay="1000"/>
                            </p:stCondLst>
                            <p:childTnLst>
                              <p:par>
                                <p:cTn id="175" presetID="10" presetClass="entr" presetSubtype="0" fill="hold" grpId="1" nodeType="afterEffect">
                                  <p:stCondLst>
                                    <p:cond delay="0"/>
                                  </p:stCondLst>
                                  <p:childTnLst>
                                    <p:set>
                                      <p:cBhvr>
                                        <p:cTn id="176" dur="1" fill="hold">
                                          <p:stCondLst>
                                            <p:cond delay="0"/>
                                          </p:stCondLst>
                                        </p:cTn>
                                        <p:tgtEl>
                                          <p:spTgt spid="107"/>
                                        </p:tgtEl>
                                        <p:attrNameLst>
                                          <p:attrName>style.visibility</p:attrName>
                                        </p:attrNameLst>
                                      </p:cBhvr>
                                      <p:to>
                                        <p:strVal val="visible"/>
                                      </p:to>
                                    </p:set>
                                    <p:animEffect transition="in" filter="fade">
                                      <p:cBhvr>
                                        <p:cTn id="177" dur="500"/>
                                        <p:tgtEl>
                                          <p:spTgt spid="107"/>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240"/>
                                        </p:tgtEl>
                                        <p:attrNameLst>
                                          <p:attrName>style.visibility</p:attrName>
                                        </p:attrNameLst>
                                      </p:cBhvr>
                                      <p:to>
                                        <p:strVal val="visible"/>
                                      </p:to>
                                    </p:set>
                                    <p:animEffect transition="in" filter="fade">
                                      <p:cBhvr>
                                        <p:cTn id="180" dur="500"/>
                                        <p:tgtEl>
                                          <p:spTgt spid="240"/>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236"/>
                                        </p:tgtEl>
                                        <p:attrNameLst>
                                          <p:attrName>style.visibility</p:attrName>
                                        </p:attrNameLst>
                                      </p:cBhvr>
                                      <p:to>
                                        <p:strVal val="visible"/>
                                      </p:to>
                                    </p:set>
                                    <p:animEffect transition="in" filter="fade">
                                      <p:cBhvr>
                                        <p:cTn id="183" dur="500"/>
                                        <p:tgtEl>
                                          <p:spTgt spid="236"/>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239"/>
                                        </p:tgtEl>
                                        <p:attrNameLst>
                                          <p:attrName>style.visibility</p:attrName>
                                        </p:attrNameLst>
                                      </p:cBhvr>
                                      <p:to>
                                        <p:strVal val="visible"/>
                                      </p:to>
                                    </p:set>
                                    <p:animEffect transition="in" filter="fade">
                                      <p:cBhvr>
                                        <p:cTn id="186" dur="500"/>
                                        <p:tgtEl>
                                          <p:spTgt spid="239"/>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237"/>
                                        </p:tgtEl>
                                        <p:attrNameLst>
                                          <p:attrName>style.visibility</p:attrName>
                                        </p:attrNameLst>
                                      </p:cBhvr>
                                      <p:to>
                                        <p:strVal val="visible"/>
                                      </p:to>
                                    </p:set>
                                    <p:animEffect transition="in" filter="fade">
                                      <p:cBhvr>
                                        <p:cTn id="189" dur="500"/>
                                        <p:tgtEl>
                                          <p:spTgt spid="237"/>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238"/>
                                        </p:tgtEl>
                                        <p:attrNameLst>
                                          <p:attrName>style.visibility</p:attrName>
                                        </p:attrNameLst>
                                      </p:cBhvr>
                                      <p:to>
                                        <p:strVal val="visible"/>
                                      </p:to>
                                    </p:set>
                                    <p:animEffect transition="in" filter="fade">
                                      <p:cBhvr>
                                        <p:cTn id="192" dur="500"/>
                                        <p:tgtEl>
                                          <p:spTgt spid="238"/>
                                        </p:tgtEl>
                                      </p:cBhvr>
                                    </p:animEffect>
                                  </p:childTnLst>
                                </p:cTn>
                              </p:par>
                              <p:par>
                                <p:cTn id="193" presetID="1" presetClass="emph" presetSubtype="2" fill="hold" nodeType="withEffect">
                                  <p:stCondLst>
                                    <p:cond delay="0"/>
                                  </p:stCondLst>
                                  <p:childTnLst>
                                    <p:animClr clrSpc="rgb">
                                      <p:cBhvr>
                                        <p:cTn id="194" dur="500" fill="hold"/>
                                        <p:tgtEl>
                                          <p:spTgt spid="111"/>
                                        </p:tgtEl>
                                        <p:attrNameLst>
                                          <p:attrName>fillcolor</p:attrName>
                                        </p:attrNameLst>
                                      </p:cBhvr>
                                      <p:to>
                                        <a:schemeClr val="accent1"/>
                                      </p:to>
                                    </p:animClr>
                                    <p:set>
                                      <p:cBhvr>
                                        <p:cTn id="195" dur="500" fill="hold"/>
                                        <p:tgtEl>
                                          <p:spTgt spid="111"/>
                                        </p:tgtEl>
                                        <p:attrNameLst>
                                          <p:attrName>fill.type</p:attrName>
                                        </p:attrNameLst>
                                      </p:cBhvr>
                                      <p:to>
                                        <p:strVal val="solid"/>
                                      </p:to>
                                    </p:set>
                                    <p:set>
                                      <p:cBhvr>
                                        <p:cTn id="196" dur="500" fill="hold"/>
                                        <p:tgtEl>
                                          <p:spTgt spid="111"/>
                                        </p:tgtEl>
                                        <p:attrNameLst>
                                          <p:attrName>fill.on</p:attrName>
                                        </p:attrNameLst>
                                      </p:cBhvr>
                                      <p:to>
                                        <p:strVal val="true"/>
                                      </p:to>
                                    </p:set>
                                  </p:childTnLst>
                                </p:cTn>
                              </p:par>
                              <p:par>
                                <p:cTn id="197" presetID="1" presetClass="emph" presetSubtype="2" fill="hold" nodeType="withEffect">
                                  <p:stCondLst>
                                    <p:cond delay="0"/>
                                  </p:stCondLst>
                                  <p:childTnLst>
                                    <p:animClr clrSpc="rgb">
                                      <p:cBhvr>
                                        <p:cTn id="198" dur="500" fill="hold"/>
                                        <p:tgtEl>
                                          <p:spTgt spid="92"/>
                                        </p:tgtEl>
                                        <p:attrNameLst>
                                          <p:attrName>fillcolor</p:attrName>
                                        </p:attrNameLst>
                                      </p:cBhvr>
                                      <p:to>
                                        <a:schemeClr val="accent1"/>
                                      </p:to>
                                    </p:animClr>
                                    <p:set>
                                      <p:cBhvr>
                                        <p:cTn id="199" dur="500" fill="hold"/>
                                        <p:tgtEl>
                                          <p:spTgt spid="92"/>
                                        </p:tgtEl>
                                        <p:attrNameLst>
                                          <p:attrName>fill.type</p:attrName>
                                        </p:attrNameLst>
                                      </p:cBhvr>
                                      <p:to>
                                        <p:strVal val="solid"/>
                                      </p:to>
                                    </p:set>
                                    <p:set>
                                      <p:cBhvr>
                                        <p:cTn id="200" dur="500" fill="hold"/>
                                        <p:tgtEl>
                                          <p:spTgt spid="92"/>
                                        </p:tgtEl>
                                        <p:attrNameLst>
                                          <p:attrName>fill.on</p:attrName>
                                        </p:attrNameLst>
                                      </p:cBhvr>
                                      <p:to>
                                        <p:strVal val="true"/>
                                      </p:to>
                                    </p:set>
                                  </p:childTnLst>
                                </p:cTn>
                              </p:par>
                              <p:par>
                                <p:cTn id="201" presetID="10" presetClass="entr" presetSubtype="0" fill="hold" nodeType="withEffect">
                                  <p:stCondLst>
                                    <p:cond delay="0"/>
                                  </p:stCondLst>
                                  <p:childTnLst>
                                    <p:set>
                                      <p:cBhvr>
                                        <p:cTn id="202" dur="1" fill="hold">
                                          <p:stCondLst>
                                            <p:cond delay="0"/>
                                          </p:stCondLst>
                                        </p:cTn>
                                        <p:tgtEl>
                                          <p:spTgt spid="8"/>
                                        </p:tgtEl>
                                        <p:attrNameLst>
                                          <p:attrName>style.visibility</p:attrName>
                                        </p:attrNameLst>
                                      </p:cBhvr>
                                      <p:to>
                                        <p:strVal val="visible"/>
                                      </p:to>
                                    </p:set>
                                    <p:animEffect transition="in" filter="fade">
                                      <p:cBhvr>
                                        <p:cTn id="203" dur="500"/>
                                        <p:tgtEl>
                                          <p:spTgt spid="8"/>
                                        </p:tgtEl>
                                      </p:cBhvr>
                                    </p:animEffect>
                                  </p:childTnLst>
                                </p:cTn>
                              </p:par>
                              <p:par>
                                <p:cTn id="204" presetID="10" presetClass="entr" presetSubtype="0" fill="hold" grpId="0" nodeType="withEffect">
                                  <p:stCondLst>
                                    <p:cond delay="0"/>
                                  </p:stCondLst>
                                  <p:childTnLst>
                                    <p:set>
                                      <p:cBhvr>
                                        <p:cTn id="205" dur="1" fill="hold">
                                          <p:stCondLst>
                                            <p:cond delay="0"/>
                                          </p:stCondLst>
                                        </p:cTn>
                                        <p:tgtEl>
                                          <p:spTgt spid="250"/>
                                        </p:tgtEl>
                                        <p:attrNameLst>
                                          <p:attrName>style.visibility</p:attrName>
                                        </p:attrNameLst>
                                      </p:cBhvr>
                                      <p:to>
                                        <p:strVal val="visible"/>
                                      </p:to>
                                    </p:set>
                                    <p:animEffect transition="in" filter="fade">
                                      <p:cBhvr>
                                        <p:cTn id="206" dur="500"/>
                                        <p:tgtEl>
                                          <p:spTgt spid="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 grpId="0" animBg="1"/>
      <p:bldP spid="235" grpId="1" animBg="1"/>
      <p:bldP spid="107" grpId="0" animBg="1"/>
      <p:bldP spid="107" grpId="1" animBg="1"/>
      <p:bldP spid="113" grpId="0" animBg="1"/>
      <p:bldP spid="113" grpId="1" animBg="1"/>
      <p:bldP spid="113" grpId="2" animBg="1"/>
      <p:bldP spid="236" grpId="0" animBg="1"/>
      <p:bldP spid="237" grpId="0" animBg="1"/>
      <p:bldP spid="238" grpId="0" animBg="1"/>
      <p:bldP spid="239" grpId="0" animBg="1"/>
      <p:bldP spid="240" grpId="0" animBg="1"/>
      <p:bldP spid="246" grpId="0"/>
      <p:bldP spid="247" grpId="0"/>
      <p:bldP spid="248" grpId="0"/>
      <p:bldP spid="250" grpId="0"/>
      <p:bldP spid="253" grpId="0"/>
      <p:bldP spid="254" grpId="0"/>
      <p:bldP spid="25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85720" y="0"/>
            <a:ext cx="8643998" cy="838200"/>
          </a:xfrm>
        </p:spPr>
        <p:txBody>
          <a:bodyPr/>
          <a:lstStyle/>
          <a:p>
            <a:r>
              <a:rPr lang="en-US" altLang="zh-TW" dirty="0" smtClean="0"/>
              <a:t>Routing Compaction by Dynamic Programming</a:t>
            </a:r>
            <a:endParaRPr lang="zh-TW" altLang="en-US" dirty="0"/>
          </a:p>
        </p:txBody>
      </p:sp>
      <p:sp>
        <p:nvSpPr>
          <p:cNvPr id="3" name="內容版面配置區 2"/>
          <p:cNvSpPr>
            <a:spLocks noGrp="1"/>
          </p:cNvSpPr>
          <p:nvPr>
            <p:ph idx="1"/>
          </p:nvPr>
        </p:nvSpPr>
        <p:spPr/>
        <p:txBody>
          <a:bodyPr/>
          <a:lstStyle/>
          <a:p>
            <a:r>
              <a:rPr lang="en-US" altLang="zh-TW" dirty="0" smtClean="0"/>
              <a:t>Major goals:</a:t>
            </a:r>
          </a:p>
          <a:p>
            <a:pPr lvl="1"/>
            <a:r>
              <a:rPr lang="en-US" altLang="zh-TW" dirty="0" smtClean="0"/>
              <a:t>Transform the 2D routing into 3D routing considering the timing issue and maintain the original routing path</a:t>
            </a:r>
          </a:p>
          <a:p>
            <a:pPr lvl="1"/>
            <a:r>
              <a:rPr lang="en-US" altLang="zh-TW" dirty="0" smtClean="0"/>
              <a:t>Estimate an initial timing slot of each contaminated spot</a:t>
            </a:r>
          </a:p>
          <a:p>
            <a:pPr>
              <a:buNone/>
            </a:pPr>
            <a:endParaRPr lang="en-US" altLang="zh-TW" dirty="0" smtClean="0"/>
          </a:p>
          <a:p>
            <a:r>
              <a:rPr lang="en-US" altLang="zh-TW" dirty="0" smtClean="0"/>
              <a:t>Optimal substructure</a:t>
            </a:r>
          </a:p>
          <a:p>
            <a:pPr lvl="1"/>
            <a:r>
              <a:rPr lang="en-US" altLang="zh-TW" dirty="0" smtClean="0"/>
              <a:t>Optimally solution for a pair of droplets</a:t>
            </a:r>
          </a:p>
          <a:p>
            <a:pPr lvl="1"/>
            <a:endParaRPr lang="en-US" altLang="zh-TW" dirty="0" smtClean="0"/>
          </a:p>
          <a:p>
            <a:pPr lvl="1"/>
            <a:endParaRPr lang="en-US" altLang="zh-TW" dirty="0" smtClean="0"/>
          </a:p>
          <a:p>
            <a:pPr lvl="1"/>
            <a:r>
              <a:rPr lang="en-US" altLang="zh-TW" dirty="0" smtClean="0"/>
              <a:t>Find the solution by dynamic programming incrementally</a:t>
            </a:r>
          </a:p>
          <a:p>
            <a:pPr lvl="1">
              <a:buNone/>
            </a:pPr>
            <a:endParaRPr lang="en-US" altLang="zh-TW" dirty="0" smtClean="0"/>
          </a:p>
        </p:txBody>
      </p:sp>
      <p:pic>
        <p:nvPicPr>
          <p:cNvPr id="4" name="Picture 227"/>
          <p:cNvPicPr>
            <a:picLocks noChangeAspect="1" noChangeArrowheads="1"/>
          </p:cNvPicPr>
          <p:nvPr/>
        </p:nvPicPr>
        <p:blipFill>
          <a:blip r:embed="rId3" cstate="print"/>
          <a:srcRect/>
          <a:stretch>
            <a:fillRect/>
          </a:stretch>
        </p:blipFill>
        <p:spPr bwMode="auto">
          <a:xfrm>
            <a:off x="1343409" y="3942714"/>
            <a:ext cx="7477125" cy="561975"/>
          </a:xfrm>
          <a:prstGeom prst="rect">
            <a:avLst/>
          </a:prstGeom>
          <a:noFill/>
          <a:ln w="38100">
            <a:solidFill>
              <a:srgbClr val="FF0000"/>
            </a:solid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smtClean="0"/>
              <a:t>Illustration of dynamic programming</a:t>
            </a:r>
          </a:p>
          <a:p>
            <a:pPr lvl="1"/>
            <a:r>
              <a:rPr lang="en-US" altLang="zh-TW" dirty="0" smtClean="0"/>
              <a:t>Decode the 2D routing path into the1D moving string </a:t>
            </a:r>
            <a:r>
              <a:rPr lang="en-US" altLang="zh-TW" i="1" dirty="0" smtClean="0"/>
              <a:t>(u, d, l, r)</a:t>
            </a:r>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en-US" altLang="zh-TW" dirty="0" smtClean="0"/>
              <a:t>Incremental compaction strategy</a:t>
            </a:r>
            <a:endParaRPr lang="zh-TW" altLang="en-US" dirty="0"/>
          </a:p>
        </p:txBody>
      </p:sp>
      <p:sp>
        <p:nvSpPr>
          <p:cNvPr id="4" name="圓角矩形 3"/>
          <p:cNvSpPr/>
          <p:nvPr/>
        </p:nvSpPr>
        <p:spPr bwMode="auto">
          <a:xfrm>
            <a:off x="1214414" y="5146710"/>
            <a:ext cx="1571636" cy="714380"/>
          </a:xfrm>
          <a:prstGeom prst="roundRect">
            <a:avLst/>
          </a:prstGeom>
          <a:solidFill>
            <a:srgbClr val="FFFF00">
              <a:alpha val="26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5" name="圓角矩形 4"/>
          <p:cNvSpPr/>
          <p:nvPr/>
        </p:nvSpPr>
        <p:spPr bwMode="auto">
          <a:xfrm>
            <a:off x="1214414" y="5146710"/>
            <a:ext cx="2571768" cy="714380"/>
          </a:xfrm>
          <a:prstGeom prst="roundRect">
            <a:avLst/>
          </a:prstGeom>
          <a:solidFill>
            <a:srgbClr val="FFFF00">
              <a:alpha val="26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6" name="圓角矩形 5"/>
          <p:cNvSpPr/>
          <p:nvPr/>
        </p:nvSpPr>
        <p:spPr bwMode="auto">
          <a:xfrm>
            <a:off x="1214414" y="5146710"/>
            <a:ext cx="3500462" cy="714380"/>
          </a:xfrm>
          <a:prstGeom prst="roundRect">
            <a:avLst/>
          </a:prstGeom>
          <a:solidFill>
            <a:srgbClr val="FFFF00">
              <a:alpha val="26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7" name="圓角矩形 6"/>
          <p:cNvSpPr/>
          <p:nvPr/>
        </p:nvSpPr>
        <p:spPr bwMode="auto">
          <a:xfrm>
            <a:off x="1214414" y="5146710"/>
            <a:ext cx="4500594" cy="714380"/>
          </a:xfrm>
          <a:prstGeom prst="roundRect">
            <a:avLst/>
          </a:prstGeom>
          <a:solidFill>
            <a:srgbClr val="FFFF00">
              <a:alpha val="26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8" name="圓角矩形 7"/>
          <p:cNvSpPr/>
          <p:nvPr/>
        </p:nvSpPr>
        <p:spPr bwMode="auto">
          <a:xfrm>
            <a:off x="1214414" y="5146710"/>
            <a:ext cx="5572164" cy="714380"/>
          </a:xfrm>
          <a:prstGeom prst="roundRect">
            <a:avLst/>
          </a:prstGeom>
          <a:solidFill>
            <a:srgbClr val="FFFF00">
              <a:alpha val="26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9" name="圓角矩形 8"/>
          <p:cNvSpPr/>
          <p:nvPr/>
        </p:nvSpPr>
        <p:spPr bwMode="auto">
          <a:xfrm>
            <a:off x="1214414" y="5146710"/>
            <a:ext cx="6429420" cy="714380"/>
          </a:xfrm>
          <a:prstGeom prst="roundRect">
            <a:avLst/>
          </a:prstGeom>
          <a:solidFill>
            <a:srgbClr val="FFFF00">
              <a:alpha val="26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grpSp>
        <p:nvGrpSpPr>
          <p:cNvPr id="10" name="群組 9"/>
          <p:cNvGrpSpPr/>
          <p:nvPr/>
        </p:nvGrpSpPr>
        <p:grpSpPr>
          <a:xfrm>
            <a:off x="1285852" y="5289586"/>
            <a:ext cx="530560" cy="428628"/>
            <a:chOff x="1285852" y="5357826"/>
            <a:chExt cx="530560" cy="428628"/>
          </a:xfrm>
        </p:grpSpPr>
        <p:sp>
          <p:nvSpPr>
            <p:cNvPr id="11" name="橢圓 10"/>
            <p:cNvSpPr/>
            <p:nvPr/>
          </p:nvSpPr>
          <p:spPr bwMode="auto">
            <a:xfrm>
              <a:off x="1285852" y="5357826"/>
              <a:ext cx="500066" cy="428628"/>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2" name="文字方塊 11"/>
            <p:cNvSpPr txBox="1"/>
            <p:nvPr/>
          </p:nvSpPr>
          <p:spPr>
            <a:xfrm>
              <a:off x="1316346" y="5385122"/>
              <a:ext cx="500066" cy="369332"/>
            </a:xfrm>
            <a:prstGeom prst="rect">
              <a:avLst/>
            </a:prstGeom>
            <a:noFill/>
          </p:spPr>
          <p:txBody>
            <a:bodyPr wrap="square" rtlCol="0">
              <a:spAutoFit/>
            </a:bodyPr>
            <a:lstStyle/>
            <a:p>
              <a:r>
                <a:rPr lang="en-US" altLang="zh-TW" sz="1800" i="1" dirty="0" smtClean="0"/>
                <a:t>P</a:t>
              </a:r>
              <a:r>
                <a:rPr lang="en-US" altLang="zh-TW" sz="1800" i="1" baseline="-25000" dirty="0" smtClean="0"/>
                <a:t>1</a:t>
              </a:r>
              <a:endParaRPr lang="zh-TW" altLang="en-US" sz="1800" i="1" dirty="0"/>
            </a:p>
          </p:txBody>
        </p:sp>
      </p:grpSp>
      <p:grpSp>
        <p:nvGrpSpPr>
          <p:cNvPr id="13" name="群組 12"/>
          <p:cNvGrpSpPr/>
          <p:nvPr/>
        </p:nvGrpSpPr>
        <p:grpSpPr>
          <a:xfrm>
            <a:off x="2187250" y="5289586"/>
            <a:ext cx="530560" cy="428628"/>
            <a:chOff x="2187250" y="5357826"/>
            <a:chExt cx="530560" cy="428628"/>
          </a:xfrm>
        </p:grpSpPr>
        <p:sp>
          <p:nvSpPr>
            <p:cNvPr id="14" name="橢圓 13"/>
            <p:cNvSpPr/>
            <p:nvPr/>
          </p:nvSpPr>
          <p:spPr bwMode="auto">
            <a:xfrm>
              <a:off x="2187250" y="5357826"/>
              <a:ext cx="500066" cy="428628"/>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5" name="文字方塊 14"/>
            <p:cNvSpPr txBox="1"/>
            <p:nvPr/>
          </p:nvSpPr>
          <p:spPr>
            <a:xfrm>
              <a:off x="2217744" y="5385122"/>
              <a:ext cx="500066" cy="369332"/>
            </a:xfrm>
            <a:prstGeom prst="rect">
              <a:avLst/>
            </a:prstGeom>
            <a:noFill/>
          </p:spPr>
          <p:txBody>
            <a:bodyPr wrap="square" rtlCol="0">
              <a:spAutoFit/>
            </a:bodyPr>
            <a:lstStyle/>
            <a:p>
              <a:r>
                <a:rPr lang="en-US" altLang="zh-TW" sz="1800" i="1" dirty="0" smtClean="0"/>
                <a:t>P</a:t>
              </a:r>
              <a:r>
                <a:rPr lang="en-US" altLang="zh-TW" sz="1800" i="1" baseline="-25000" dirty="0" smtClean="0"/>
                <a:t>2</a:t>
              </a:r>
              <a:endParaRPr lang="zh-TW" altLang="en-US" sz="1800" i="1" dirty="0"/>
            </a:p>
          </p:txBody>
        </p:sp>
      </p:grpSp>
      <p:grpSp>
        <p:nvGrpSpPr>
          <p:cNvPr id="16" name="群組 15"/>
          <p:cNvGrpSpPr/>
          <p:nvPr/>
        </p:nvGrpSpPr>
        <p:grpSpPr>
          <a:xfrm>
            <a:off x="3082252" y="5289586"/>
            <a:ext cx="544208" cy="428628"/>
            <a:chOff x="3082252" y="5357826"/>
            <a:chExt cx="544208" cy="428628"/>
          </a:xfrm>
        </p:grpSpPr>
        <p:sp>
          <p:nvSpPr>
            <p:cNvPr id="17" name="橢圓 16"/>
            <p:cNvSpPr/>
            <p:nvPr/>
          </p:nvSpPr>
          <p:spPr bwMode="auto">
            <a:xfrm>
              <a:off x="3082252" y="5357826"/>
              <a:ext cx="500066" cy="428628"/>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8" name="文字方塊 17"/>
            <p:cNvSpPr txBox="1"/>
            <p:nvPr/>
          </p:nvSpPr>
          <p:spPr>
            <a:xfrm>
              <a:off x="3126394" y="5371474"/>
              <a:ext cx="500066" cy="369332"/>
            </a:xfrm>
            <a:prstGeom prst="rect">
              <a:avLst/>
            </a:prstGeom>
            <a:noFill/>
          </p:spPr>
          <p:txBody>
            <a:bodyPr wrap="square" rtlCol="0">
              <a:spAutoFit/>
            </a:bodyPr>
            <a:lstStyle/>
            <a:p>
              <a:r>
                <a:rPr lang="en-US" altLang="zh-TW" sz="1800" i="1" dirty="0" smtClean="0"/>
                <a:t>P</a:t>
              </a:r>
              <a:r>
                <a:rPr lang="en-US" altLang="zh-TW" sz="1800" i="1" baseline="-25000" dirty="0" smtClean="0"/>
                <a:t>3</a:t>
              </a:r>
              <a:endParaRPr lang="zh-TW" altLang="en-US" sz="1800" i="1" dirty="0"/>
            </a:p>
          </p:txBody>
        </p:sp>
      </p:grpSp>
      <p:grpSp>
        <p:nvGrpSpPr>
          <p:cNvPr id="19" name="群組 18"/>
          <p:cNvGrpSpPr/>
          <p:nvPr/>
        </p:nvGrpSpPr>
        <p:grpSpPr>
          <a:xfrm>
            <a:off x="3997298" y="5289586"/>
            <a:ext cx="530560" cy="428628"/>
            <a:chOff x="3997298" y="5357826"/>
            <a:chExt cx="530560" cy="428628"/>
          </a:xfrm>
        </p:grpSpPr>
        <p:sp>
          <p:nvSpPr>
            <p:cNvPr id="20" name="橢圓 19"/>
            <p:cNvSpPr/>
            <p:nvPr/>
          </p:nvSpPr>
          <p:spPr bwMode="auto">
            <a:xfrm>
              <a:off x="3997298" y="5357826"/>
              <a:ext cx="500066" cy="428628"/>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21" name="文字方塊 20"/>
            <p:cNvSpPr txBox="1"/>
            <p:nvPr/>
          </p:nvSpPr>
          <p:spPr>
            <a:xfrm>
              <a:off x="4027792" y="5385122"/>
              <a:ext cx="500066" cy="369332"/>
            </a:xfrm>
            <a:prstGeom prst="rect">
              <a:avLst/>
            </a:prstGeom>
            <a:noFill/>
          </p:spPr>
          <p:txBody>
            <a:bodyPr wrap="square" rtlCol="0">
              <a:spAutoFit/>
            </a:bodyPr>
            <a:lstStyle/>
            <a:p>
              <a:r>
                <a:rPr lang="en-US" altLang="zh-TW" sz="1800" i="1" dirty="0" smtClean="0"/>
                <a:t>P</a:t>
              </a:r>
              <a:r>
                <a:rPr lang="en-US" altLang="zh-TW" sz="1800" i="1" baseline="-25000" dirty="0" smtClean="0"/>
                <a:t>4</a:t>
              </a:r>
              <a:endParaRPr lang="zh-TW" altLang="en-US" sz="1800" i="1" dirty="0"/>
            </a:p>
          </p:txBody>
        </p:sp>
      </p:grpSp>
      <p:grpSp>
        <p:nvGrpSpPr>
          <p:cNvPr id="22" name="群組 21"/>
          <p:cNvGrpSpPr/>
          <p:nvPr/>
        </p:nvGrpSpPr>
        <p:grpSpPr>
          <a:xfrm>
            <a:off x="6048100" y="5303234"/>
            <a:ext cx="683886" cy="428628"/>
            <a:chOff x="6048100" y="5371474"/>
            <a:chExt cx="683886" cy="428628"/>
          </a:xfrm>
        </p:grpSpPr>
        <p:sp>
          <p:nvSpPr>
            <p:cNvPr id="23" name="橢圓 22"/>
            <p:cNvSpPr/>
            <p:nvPr/>
          </p:nvSpPr>
          <p:spPr bwMode="auto">
            <a:xfrm>
              <a:off x="6072198" y="5371474"/>
              <a:ext cx="500066" cy="428628"/>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24" name="文字方塊 23"/>
            <p:cNvSpPr txBox="1"/>
            <p:nvPr/>
          </p:nvSpPr>
          <p:spPr>
            <a:xfrm>
              <a:off x="6048100" y="5398770"/>
              <a:ext cx="683886" cy="369332"/>
            </a:xfrm>
            <a:prstGeom prst="rect">
              <a:avLst/>
            </a:prstGeom>
            <a:noFill/>
          </p:spPr>
          <p:txBody>
            <a:bodyPr wrap="square" rtlCol="0">
              <a:spAutoFit/>
            </a:bodyPr>
            <a:lstStyle/>
            <a:p>
              <a:r>
                <a:rPr lang="en-US" altLang="zh-TW" sz="1800" i="1" dirty="0" smtClean="0"/>
                <a:t>P</a:t>
              </a:r>
              <a:r>
                <a:rPr lang="en-US" altLang="zh-TW" sz="1800" i="1" baseline="-25000" dirty="0" smtClean="0"/>
                <a:t>n-1</a:t>
              </a:r>
              <a:endParaRPr lang="zh-TW" altLang="en-US" sz="1800" i="1" dirty="0"/>
            </a:p>
          </p:txBody>
        </p:sp>
      </p:grpSp>
      <p:grpSp>
        <p:nvGrpSpPr>
          <p:cNvPr id="25" name="群組 24"/>
          <p:cNvGrpSpPr/>
          <p:nvPr/>
        </p:nvGrpSpPr>
        <p:grpSpPr>
          <a:xfrm>
            <a:off x="6953552" y="5289586"/>
            <a:ext cx="731226" cy="428628"/>
            <a:chOff x="6953552" y="5357826"/>
            <a:chExt cx="731226" cy="428628"/>
          </a:xfrm>
        </p:grpSpPr>
        <p:sp>
          <p:nvSpPr>
            <p:cNvPr id="26" name="橢圓 25"/>
            <p:cNvSpPr/>
            <p:nvPr/>
          </p:nvSpPr>
          <p:spPr bwMode="auto">
            <a:xfrm>
              <a:off x="6953552" y="5357826"/>
              <a:ext cx="500066" cy="428628"/>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27" name="文字方塊 26"/>
            <p:cNvSpPr txBox="1"/>
            <p:nvPr/>
          </p:nvSpPr>
          <p:spPr>
            <a:xfrm>
              <a:off x="7000892" y="5385122"/>
              <a:ext cx="683886" cy="369332"/>
            </a:xfrm>
            <a:prstGeom prst="rect">
              <a:avLst/>
            </a:prstGeom>
            <a:noFill/>
          </p:spPr>
          <p:txBody>
            <a:bodyPr wrap="square" rtlCol="0">
              <a:spAutoFit/>
            </a:bodyPr>
            <a:lstStyle/>
            <a:p>
              <a:r>
                <a:rPr lang="en-US" altLang="zh-TW" sz="1800" i="1" dirty="0" err="1" smtClean="0"/>
                <a:t>P</a:t>
              </a:r>
              <a:r>
                <a:rPr lang="en-US" altLang="zh-TW" sz="1800" i="1" baseline="-25000" dirty="0" err="1" smtClean="0"/>
                <a:t>n</a:t>
              </a:r>
              <a:endParaRPr lang="zh-TW" altLang="en-US" sz="1800" i="1" dirty="0"/>
            </a:p>
          </p:txBody>
        </p:sp>
      </p:grpSp>
      <p:sp>
        <p:nvSpPr>
          <p:cNvPr id="28" name="文字方塊 27"/>
          <p:cNvSpPr txBox="1"/>
          <p:nvPr/>
        </p:nvSpPr>
        <p:spPr>
          <a:xfrm>
            <a:off x="1285852" y="5932528"/>
            <a:ext cx="1643074" cy="369332"/>
          </a:xfrm>
          <a:prstGeom prst="rect">
            <a:avLst/>
          </a:prstGeom>
          <a:noFill/>
        </p:spPr>
        <p:txBody>
          <a:bodyPr wrap="square" rtlCol="0">
            <a:spAutoFit/>
          </a:bodyPr>
          <a:lstStyle/>
          <a:p>
            <a:r>
              <a:rPr lang="en-US" altLang="zh-TW" sz="1800" dirty="0" smtClean="0">
                <a:effectLst>
                  <a:outerShdw blurRad="38100" dist="38100" dir="2700000" algn="tl">
                    <a:srgbClr val="000000">
                      <a:alpha val="43137"/>
                    </a:srgbClr>
                  </a:outerShdw>
                </a:effectLst>
              </a:rPr>
              <a:t>compaction</a:t>
            </a:r>
            <a:endParaRPr lang="zh-TW" altLang="en-US" sz="1800" dirty="0">
              <a:effectLst>
                <a:outerShdw blurRad="38100" dist="38100" dir="2700000" algn="tl">
                  <a:srgbClr val="000000">
                    <a:alpha val="43137"/>
                  </a:srgbClr>
                </a:outerShdw>
              </a:effectLst>
            </a:endParaRPr>
          </a:p>
        </p:txBody>
      </p:sp>
      <p:sp>
        <p:nvSpPr>
          <p:cNvPr id="29" name="文字方塊 28"/>
          <p:cNvSpPr txBox="1"/>
          <p:nvPr/>
        </p:nvSpPr>
        <p:spPr>
          <a:xfrm>
            <a:off x="2285984" y="5934034"/>
            <a:ext cx="1643074" cy="369332"/>
          </a:xfrm>
          <a:prstGeom prst="rect">
            <a:avLst/>
          </a:prstGeom>
          <a:noFill/>
        </p:spPr>
        <p:txBody>
          <a:bodyPr wrap="square" rtlCol="0">
            <a:spAutoFit/>
          </a:bodyPr>
          <a:lstStyle/>
          <a:p>
            <a:r>
              <a:rPr lang="en-US" altLang="zh-TW" sz="1800" dirty="0" smtClean="0">
                <a:effectLst>
                  <a:outerShdw blurRad="38100" dist="38100" dir="2700000" algn="tl">
                    <a:srgbClr val="000000">
                      <a:alpha val="43137"/>
                    </a:srgbClr>
                  </a:outerShdw>
                </a:effectLst>
              </a:rPr>
              <a:t>compaction</a:t>
            </a:r>
            <a:endParaRPr lang="zh-TW" altLang="en-US" sz="1800" dirty="0">
              <a:effectLst>
                <a:outerShdw blurRad="38100" dist="38100" dir="2700000" algn="tl">
                  <a:srgbClr val="000000">
                    <a:alpha val="43137"/>
                  </a:srgbClr>
                </a:outerShdw>
              </a:effectLst>
            </a:endParaRPr>
          </a:p>
        </p:txBody>
      </p:sp>
      <p:sp>
        <p:nvSpPr>
          <p:cNvPr id="30" name="文字方塊 29"/>
          <p:cNvSpPr txBox="1"/>
          <p:nvPr/>
        </p:nvSpPr>
        <p:spPr>
          <a:xfrm>
            <a:off x="3115944" y="5932528"/>
            <a:ext cx="1643074" cy="369332"/>
          </a:xfrm>
          <a:prstGeom prst="rect">
            <a:avLst/>
          </a:prstGeom>
          <a:noFill/>
        </p:spPr>
        <p:txBody>
          <a:bodyPr wrap="square" rtlCol="0">
            <a:spAutoFit/>
          </a:bodyPr>
          <a:lstStyle/>
          <a:p>
            <a:r>
              <a:rPr lang="en-US" altLang="zh-TW" sz="1800" dirty="0" smtClean="0">
                <a:effectLst>
                  <a:outerShdw blurRad="38100" dist="38100" dir="2700000" algn="tl">
                    <a:srgbClr val="000000">
                      <a:alpha val="43137"/>
                    </a:srgbClr>
                  </a:outerShdw>
                </a:effectLst>
              </a:rPr>
              <a:t>compaction</a:t>
            </a:r>
            <a:endParaRPr lang="zh-TW" altLang="en-US" sz="1800" dirty="0">
              <a:effectLst>
                <a:outerShdw blurRad="38100" dist="38100" dir="2700000" algn="tl">
                  <a:srgbClr val="000000">
                    <a:alpha val="43137"/>
                  </a:srgbClr>
                </a:outerShdw>
              </a:effectLst>
            </a:endParaRPr>
          </a:p>
        </p:txBody>
      </p:sp>
      <p:sp>
        <p:nvSpPr>
          <p:cNvPr id="31" name="文字方塊 30"/>
          <p:cNvSpPr txBox="1"/>
          <p:nvPr/>
        </p:nvSpPr>
        <p:spPr>
          <a:xfrm>
            <a:off x="5085714" y="5204500"/>
            <a:ext cx="571504" cy="461665"/>
          </a:xfrm>
          <a:prstGeom prst="rect">
            <a:avLst/>
          </a:prstGeom>
          <a:noFill/>
        </p:spPr>
        <p:txBody>
          <a:bodyPr wrap="square" rtlCol="0">
            <a:spAutoFit/>
          </a:bodyPr>
          <a:lstStyle/>
          <a:p>
            <a:r>
              <a:rPr lang="en-US" altLang="zh-TW" dirty="0" smtClean="0"/>
              <a:t>…</a:t>
            </a:r>
            <a:endParaRPr lang="zh-TW" altLang="en-US" dirty="0"/>
          </a:p>
        </p:txBody>
      </p:sp>
      <p:sp>
        <p:nvSpPr>
          <p:cNvPr id="32" name="文字方塊 31"/>
          <p:cNvSpPr txBox="1"/>
          <p:nvPr/>
        </p:nvSpPr>
        <p:spPr>
          <a:xfrm>
            <a:off x="5143504" y="5932528"/>
            <a:ext cx="1643074" cy="369332"/>
          </a:xfrm>
          <a:prstGeom prst="rect">
            <a:avLst/>
          </a:prstGeom>
          <a:noFill/>
        </p:spPr>
        <p:txBody>
          <a:bodyPr wrap="square" rtlCol="0">
            <a:spAutoFit/>
          </a:bodyPr>
          <a:lstStyle/>
          <a:p>
            <a:r>
              <a:rPr lang="en-US" altLang="zh-TW" sz="1800" dirty="0" smtClean="0">
                <a:effectLst>
                  <a:outerShdw blurRad="38100" dist="38100" dir="2700000" algn="tl">
                    <a:srgbClr val="000000">
                      <a:alpha val="43137"/>
                    </a:srgbClr>
                  </a:outerShdw>
                </a:effectLst>
              </a:rPr>
              <a:t>compaction</a:t>
            </a:r>
            <a:endParaRPr lang="zh-TW" altLang="en-US" sz="1800" dirty="0">
              <a:effectLst>
                <a:outerShdw blurRad="38100" dist="38100" dir="2700000" algn="tl">
                  <a:srgbClr val="000000">
                    <a:alpha val="43137"/>
                  </a:srgbClr>
                </a:outerShdw>
              </a:effectLst>
            </a:endParaRPr>
          </a:p>
        </p:txBody>
      </p:sp>
      <p:sp>
        <p:nvSpPr>
          <p:cNvPr id="33" name="文字方塊 32"/>
          <p:cNvSpPr txBox="1"/>
          <p:nvPr/>
        </p:nvSpPr>
        <p:spPr>
          <a:xfrm>
            <a:off x="6133186" y="5932528"/>
            <a:ext cx="1643074" cy="369332"/>
          </a:xfrm>
          <a:prstGeom prst="rect">
            <a:avLst/>
          </a:prstGeom>
          <a:noFill/>
        </p:spPr>
        <p:txBody>
          <a:bodyPr wrap="square" rtlCol="0">
            <a:spAutoFit/>
          </a:bodyPr>
          <a:lstStyle/>
          <a:p>
            <a:r>
              <a:rPr lang="en-US" altLang="zh-TW" sz="1800" dirty="0" smtClean="0">
                <a:effectLst>
                  <a:outerShdw blurRad="38100" dist="38100" dir="2700000" algn="tl">
                    <a:srgbClr val="000000">
                      <a:alpha val="43137"/>
                    </a:srgbClr>
                  </a:outerShdw>
                </a:effectLst>
              </a:rPr>
              <a:t>compaction</a:t>
            </a:r>
            <a:endParaRPr lang="zh-TW" altLang="en-US" sz="1800" dirty="0">
              <a:effectLst>
                <a:outerShdw blurRad="38100" dist="38100" dir="2700000" algn="tl">
                  <a:srgbClr val="000000">
                    <a:alpha val="43137"/>
                  </a:srgbClr>
                </a:outerShdw>
              </a:effectLst>
            </a:endParaRPr>
          </a:p>
        </p:txBody>
      </p:sp>
      <p:sp>
        <p:nvSpPr>
          <p:cNvPr id="36" name="標題 1"/>
          <p:cNvSpPr>
            <a:spLocks noGrp="1"/>
          </p:cNvSpPr>
          <p:nvPr>
            <p:ph type="title"/>
          </p:nvPr>
        </p:nvSpPr>
        <p:spPr>
          <a:xfrm>
            <a:off x="285720" y="0"/>
            <a:ext cx="8643998" cy="838200"/>
          </a:xfrm>
        </p:spPr>
        <p:txBody>
          <a:bodyPr/>
          <a:lstStyle/>
          <a:p>
            <a:r>
              <a:rPr lang="en-US" altLang="zh-TW" dirty="0" smtClean="0"/>
              <a:t>Routing Compaction by Dynamic Programming</a:t>
            </a:r>
            <a:endParaRPr lang="zh-TW" altLang="en-US" dirty="0"/>
          </a:p>
        </p:txBody>
      </p:sp>
      <p:grpSp>
        <p:nvGrpSpPr>
          <p:cNvPr id="63" name="群組 62"/>
          <p:cNvGrpSpPr/>
          <p:nvPr/>
        </p:nvGrpSpPr>
        <p:grpSpPr>
          <a:xfrm>
            <a:off x="768534" y="2173610"/>
            <a:ext cx="2686336" cy="2224904"/>
            <a:chOff x="768534" y="2936596"/>
            <a:chExt cx="2686336" cy="2224904"/>
          </a:xfrm>
        </p:grpSpPr>
        <p:sp>
          <p:nvSpPr>
            <p:cNvPr id="64" name="矩形 63"/>
            <p:cNvSpPr/>
            <p:nvPr/>
          </p:nvSpPr>
          <p:spPr>
            <a:xfrm>
              <a:off x="1490641" y="4083526"/>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65" name="矩形 64"/>
            <p:cNvSpPr/>
            <p:nvPr/>
          </p:nvSpPr>
          <p:spPr>
            <a:xfrm>
              <a:off x="1490641" y="2999295"/>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矩形 65"/>
            <p:cNvSpPr/>
            <p:nvPr/>
          </p:nvSpPr>
          <p:spPr>
            <a:xfrm>
              <a:off x="1490641" y="3723452"/>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矩形 66"/>
            <p:cNvSpPr/>
            <p:nvPr/>
          </p:nvSpPr>
          <p:spPr>
            <a:xfrm>
              <a:off x="1129328" y="3360418"/>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矩形 67"/>
            <p:cNvSpPr/>
            <p:nvPr/>
          </p:nvSpPr>
          <p:spPr>
            <a:xfrm>
              <a:off x="772138" y="3360418"/>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矩形 68"/>
            <p:cNvSpPr/>
            <p:nvPr/>
          </p:nvSpPr>
          <p:spPr>
            <a:xfrm>
              <a:off x="1844096" y="3361214"/>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矩形 69"/>
            <p:cNvSpPr/>
            <p:nvPr/>
          </p:nvSpPr>
          <p:spPr>
            <a:xfrm>
              <a:off x="1489660" y="3360418"/>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71" name="矩形 70"/>
            <p:cNvSpPr/>
            <p:nvPr/>
          </p:nvSpPr>
          <p:spPr>
            <a:xfrm>
              <a:off x="2915278" y="3358016"/>
              <a:ext cx="360000" cy="360000"/>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矩形 71"/>
            <p:cNvSpPr/>
            <p:nvPr/>
          </p:nvSpPr>
          <p:spPr>
            <a:xfrm>
              <a:off x="2918293" y="4799904"/>
              <a:ext cx="360000" cy="360000"/>
            </a:xfrm>
            <a:prstGeom prst="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矩形 72"/>
            <p:cNvSpPr/>
            <p:nvPr/>
          </p:nvSpPr>
          <p:spPr>
            <a:xfrm>
              <a:off x="2555334" y="3362010"/>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矩形 73"/>
            <p:cNvSpPr/>
            <p:nvPr/>
          </p:nvSpPr>
          <p:spPr>
            <a:xfrm>
              <a:off x="2200898" y="3361214"/>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文字方塊 74"/>
            <p:cNvSpPr txBox="1"/>
            <p:nvPr/>
          </p:nvSpPr>
          <p:spPr>
            <a:xfrm>
              <a:off x="768534" y="3339346"/>
              <a:ext cx="428628" cy="307777"/>
            </a:xfrm>
            <a:prstGeom prst="rect">
              <a:avLst/>
            </a:prstGeom>
            <a:noFill/>
          </p:spPr>
          <p:txBody>
            <a:bodyPr wrap="square" rtlCol="0">
              <a:spAutoFit/>
            </a:bodyPr>
            <a:lstStyle/>
            <a:p>
              <a:r>
                <a:rPr lang="en-US" altLang="zh-TW" sz="1400" b="1" i="1" dirty="0" smtClean="0"/>
                <a:t>S</a:t>
              </a:r>
              <a:r>
                <a:rPr lang="en-US" altLang="zh-TW" sz="1400" b="1" i="1" baseline="-25000" dirty="0" smtClean="0"/>
                <a:t>1</a:t>
              </a:r>
              <a:endParaRPr lang="zh-TW" altLang="en-US" sz="1400" b="1" i="1" dirty="0"/>
            </a:p>
          </p:txBody>
        </p:sp>
        <p:sp>
          <p:nvSpPr>
            <p:cNvPr id="76" name="文字方塊 75"/>
            <p:cNvSpPr txBox="1"/>
            <p:nvPr/>
          </p:nvSpPr>
          <p:spPr>
            <a:xfrm>
              <a:off x="2954804" y="3350041"/>
              <a:ext cx="500066" cy="307777"/>
            </a:xfrm>
            <a:prstGeom prst="rect">
              <a:avLst/>
            </a:prstGeom>
            <a:noFill/>
          </p:spPr>
          <p:txBody>
            <a:bodyPr wrap="square" rtlCol="0">
              <a:spAutoFit/>
            </a:bodyPr>
            <a:lstStyle/>
            <a:p>
              <a:r>
                <a:rPr lang="en-US" altLang="zh-TW" sz="1400" b="1" i="1" dirty="0" smtClean="0"/>
                <a:t>T</a:t>
              </a:r>
              <a:r>
                <a:rPr lang="en-US" altLang="zh-TW" sz="1400" b="1" i="1" baseline="-25000" dirty="0" smtClean="0"/>
                <a:t>1</a:t>
              </a:r>
              <a:endParaRPr lang="zh-TW" altLang="en-US" sz="1400" b="1" i="1" dirty="0"/>
            </a:p>
          </p:txBody>
        </p:sp>
        <p:sp>
          <p:nvSpPr>
            <p:cNvPr id="77" name="文字方塊 76"/>
            <p:cNvSpPr txBox="1"/>
            <p:nvPr/>
          </p:nvSpPr>
          <p:spPr>
            <a:xfrm>
              <a:off x="1506362" y="2936596"/>
              <a:ext cx="473562" cy="307777"/>
            </a:xfrm>
            <a:prstGeom prst="rect">
              <a:avLst/>
            </a:prstGeom>
            <a:noFill/>
          </p:spPr>
          <p:txBody>
            <a:bodyPr wrap="square" rtlCol="0">
              <a:spAutoFit/>
            </a:bodyPr>
            <a:lstStyle/>
            <a:p>
              <a:r>
                <a:rPr lang="en-US" altLang="zh-TW" sz="1400" b="1" i="1" dirty="0" smtClean="0"/>
                <a:t>S</a:t>
              </a:r>
              <a:r>
                <a:rPr lang="en-US" altLang="zh-TW" sz="1400" b="1" i="1" baseline="-25000" dirty="0" smtClean="0"/>
                <a:t>2</a:t>
              </a:r>
              <a:endParaRPr lang="zh-TW" altLang="en-US" sz="1400" b="1" i="1" dirty="0"/>
            </a:p>
          </p:txBody>
        </p:sp>
        <p:sp>
          <p:nvSpPr>
            <p:cNvPr id="78" name="文字方塊 77"/>
            <p:cNvSpPr txBox="1"/>
            <p:nvPr/>
          </p:nvSpPr>
          <p:spPr>
            <a:xfrm>
              <a:off x="2957234" y="4841613"/>
              <a:ext cx="428628" cy="307777"/>
            </a:xfrm>
            <a:prstGeom prst="rect">
              <a:avLst/>
            </a:prstGeom>
            <a:noFill/>
          </p:spPr>
          <p:txBody>
            <a:bodyPr wrap="square" rtlCol="0">
              <a:spAutoFit/>
            </a:bodyPr>
            <a:lstStyle/>
            <a:p>
              <a:r>
                <a:rPr lang="en-US" altLang="zh-TW" sz="1400" b="1" i="1" dirty="0" smtClean="0"/>
                <a:t>T</a:t>
              </a:r>
              <a:r>
                <a:rPr lang="en-US" altLang="zh-TW" sz="1400" b="1" i="1" baseline="-25000" dirty="0" smtClean="0"/>
                <a:t>2</a:t>
              </a:r>
              <a:endParaRPr lang="zh-TW" altLang="en-US" sz="1400" b="1" i="1" dirty="0"/>
            </a:p>
          </p:txBody>
        </p:sp>
        <p:sp>
          <p:nvSpPr>
            <p:cNvPr id="79" name="矩形 78"/>
            <p:cNvSpPr/>
            <p:nvPr/>
          </p:nvSpPr>
          <p:spPr>
            <a:xfrm>
              <a:off x="1491540" y="4800826"/>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80" name="矩形 79"/>
            <p:cNvSpPr/>
            <p:nvPr/>
          </p:nvSpPr>
          <p:spPr>
            <a:xfrm>
              <a:off x="2209281" y="4801500"/>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矩形 80"/>
            <p:cNvSpPr/>
            <p:nvPr/>
          </p:nvSpPr>
          <p:spPr>
            <a:xfrm>
              <a:off x="2556946" y="4801500"/>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82" name="矩形 81"/>
            <p:cNvSpPr/>
            <p:nvPr/>
          </p:nvSpPr>
          <p:spPr>
            <a:xfrm>
              <a:off x="1852091" y="4801500"/>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矩形 82"/>
            <p:cNvSpPr/>
            <p:nvPr/>
          </p:nvSpPr>
          <p:spPr>
            <a:xfrm>
              <a:off x="1486300" y="4440826"/>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84" name="群組 242"/>
          <p:cNvGrpSpPr/>
          <p:nvPr/>
        </p:nvGrpSpPr>
        <p:grpSpPr>
          <a:xfrm>
            <a:off x="1571604" y="2500306"/>
            <a:ext cx="1476000" cy="1728000"/>
            <a:chOff x="1411476" y="4129732"/>
            <a:chExt cx="1476000" cy="1728000"/>
          </a:xfrm>
        </p:grpSpPr>
        <p:cxnSp>
          <p:nvCxnSpPr>
            <p:cNvPr id="85" name="直線接點 84"/>
            <p:cNvCxnSpPr/>
            <p:nvPr/>
          </p:nvCxnSpPr>
          <p:spPr>
            <a:xfrm rot="5400000">
              <a:off x="551307" y="4992938"/>
              <a:ext cx="1728000"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p:nvPr/>
          </p:nvCxnSpPr>
          <p:spPr>
            <a:xfrm>
              <a:off x="1411476" y="5855462"/>
              <a:ext cx="14760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87" name="直線單箭頭接點 86"/>
          <p:cNvCxnSpPr/>
          <p:nvPr/>
        </p:nvCxnSpPr>
        <p:spPr>
          <a:xfrm>
            <a:off x="1071538" y="2786058"/>
            <a:ext cx="1980000" cy="1588"/>
          </a:xfrm>
          <a:prstGeom prst="straightConnector1">
            <a:avLst/>
          </a:prstGeom>
          <a:ln w="254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88" name="文字方塊 87"/>
          <p:cNvSpPr txBox="1"/>
          <p:nvPr/>
        </p:nvSpPr>
        <p:spPr>
          <a:xfrm>
            <a:off x="3643306" y="2191312"/>
            <a:ext cx="1143008" cy="338554"/>
          </a:xfrm>
          <a:prstGeom prst="rect">
            <a:avLst/>
          </a:prstGeom>
          <a:noFill/>
        </p:spPr>
        <p:txBody>
          <a:bodyPr wrap="square" rtlCol="0">
            <a:spAutoFit/>
          </a:bodyPr>
          <a:lstStyle/>
          <a:p>
            <a:r>
              <a:rPr lang="en-US" altLang="zh-TW" sz="1600" dirty="0" smtClean="0">
                <a:effectLst>
                  <a:outerShdw blurRad="38100" dist="38100" dir="2700000" algn="tl">
                    <a:srgbClr val="000000">
                      <a:alpha val="43137"/>
                    </a:srgbClr>
                  </a:outerShdw>
                </a:effectLst>
              </a:rPr>
              <a:t>MS</a:t>
            </a:r>
            <a:r>
              <a:rPr lang="en-US" altLang="zh-TW" sz="1600" baseline="-25000" dirty="0" smtClean="0">
                <a:effectLst>
                  <a:outerShdw blurRad="38100" dist="38100" dir="2700000" algn="tl">
                    <a:srgbClr val="000000">
                      <a:alpha val="43137"/>
                    </a:srgbClr>
                  </a:outerShdw>
                </a:effectLst>
              </a:rPr>
              <a:t>1</a:t>
            </a:r>
            <a:r>
              <a:rPr lang="en-US" altLang="zh-TW" sz="1600" dirty="0" smtClean="0">
                <a:effectLst>
                  <a:outerShdw blurRad="38100" dist="38100" dir="2700000" algn="tl">
                    <a:srgbClr val="000000">
                      <a:alpha val="43137"/>
                    </a:srgbClr>
                  </a:outerShdw>
                </a:effectLst>
              </a:rPr>
              <a:t>:</a:t>
            </a:r>
            <a:r>
              <a:rPr lang="en-US" altLang="zh-TW" sz="1600" i="1" dirty="0" smtClean="0">
                <a:effectLst>
                  <a:outerShdw blurRad="38100" dist="38100" dir="2700000" algn="tl">
                    <a:srgbClr val="000000">
                      <a:alpha val="43137"/>
                    </a:srgbClr>
                  </a:outerShdw>
                </a:effectLst>
              </a:rPr>
              <a:t> </a:t>
            </a:r>
            <a:r>
              <a:rPr lang="en-US" altLang="zh-TW" sz="1600" i="1" dirty="0" err="1" smtClean="0">
                <a:effectLst>
                  <a:outerShdw blurRad="38100" dist="38100" dir="2700000" algn="tl">
                    <a:srgbClr val="000000">
                      <a:alpha val="43137"/>
                    </a:srgbClr>
                  </a:outerShdw>
                </a:effectLst>
              </a:rPr>
              <a:t>rrrrrr</a:t>
            </a:r>
            <a:endParaRPr lang="zh-TW" altLang="en-US" sz="1600" i="1" dirty="0">
              <a:effectLst>
                <a:outerShdw blurRad="38100" dist="38100" dir="2700000" algn="tl">
                  <a:srgbClr val="000000">
                    <a:alpha val="43137"/>
                  </a:srgbClr>
                </a:outerShdw>
              </a:effectLst>
            </a:endParaRPr>
          </a:p>
        </p:txBody>
      </p:sp>
      <p:sp>
        <p:nvSpPr>
          <p:cNvPr id="89" name="文字方塊 88"/>
          <p:cNvSpPr txBox="1"/>
          <p:nvPr/>
        </p:nvSpPr>
        <p:spPr>
          <a:xfrm>
            <a:off x="3643306" y="2615886"/>
            <a:ext cx="2000264" cy="338554"/>
          </a:xfrm>
          <a:prstGeom prst="rect">
            <a:avLst/>
          </a:prstGeom>
          <a:noFill/>
        </p:spPr>
        <p:txBody>
          <a:bodyPr wrap="square" rtlCol="0">
            <a:spAutoFit/>
          </a:bodyPr>
          <a:lstStyle/>
          <a:p>
            <a:r>
              <a:rPr lang="en-US" altLang="zh-TW" sz="1600" dirty="0" smtClean="0">
                <a:effectLst>
                  <a:outerShdw blurRad="38100" dist="38100" dir="2700000" algn="tl">
                    <a:srgbClr val="000000">
                      <a:alpha val="43137"/>
                    </a:srgbClr>
                  </a:outerShdw>
                </a:effectLst>
              </a:rPr>
              <a:t>MS</a:t>
            </a:r>
            <a:r>
              <a:rPr lang="en-US" altLang="zh-TW" sz="1600" baseline="-25000" dirty="0" smtClean="0">
                <a:effectLst>
                  <a:outerShdw blurRad="38100" dist="38100" dir="2700000" algn="tl">
                    <a:srgbClr val="000000">
                      <a:alpha val="43137"/>
                    </a:srgbClr>
                  </a:outerShdw>
                </a:effectLst>
              </a:rPr>
              <a:t>2</a:t>
            </a:r>
            <a:r>
              <a:rPr lang="en-US" altLang="zh-TW" sz="1600" dirty="0" smtClean="0">
                <a:effectLst>
                  <a:outerShdw blurRad="38100" dist="38100" dir="2700000" algn="tl">
                    <a:srgbClr val="000000">
                      <a:alpha val="43137"/>
                    </a:srgbClr>
                  </a:outerShdw>
                </a:effectLst>
              </a:rPr>
              <a:t>: </a:t>
            </a:r>
            <a:r>
              <a:rPr lang="en-US" altLang="zh-TW" sz="1600" i="1" dirty="0" err="1" smtClean="0">
                <a:effectLst>
                  <a:outerShdw blurRad="38100" dist="38100" dir="2700000" algn="tl">
                    <a:srgbClr val="000000">
                      <a:alpha val="43137"/>
                    </a:srgbClr>
                  </a:outerShdw>
                </a:effectLst>
              </a:rPr>
              <a:t>dddddrrrr</a:t>
            </a:r>
            <a:endParaRPr lang="zh-TW" altLang="en-US" sz="1600" i="1" dirty="0">
              <a:effectLst>
                <a:outerShdw blurRad="38100" dist="38100" dir="2700000" algn="tl">
                  <a:srgbClr val="000000">
                    <a:alpha val="43137"/>
                  </a:srgbClr>
                </a:outerShdw>
              </a:effectLst>
            </a:endParaRPr>
          </a:p>
        </p:txBody>
      </p:sp>
      <p:graphicFrame>
        <p:nvGraphicFramePr>
          <p:cNvPr id="91" name="表格 90"/>
          <p:cNvGraphicFramePr>
            <a:graphicFrameLocks noGrp="1"/>
          </p:cNvGraphicFramePr>
          <p:nvPr/>
        </p:nvGraphicFramePr>
        <p:xfrm>
          <a:off x="5541638" y="2074872"/>
          <a:ext cx="3102330" cy="2497136"/>
        </p:xfrm>
        <a:graphic>
          <a:graphicData uri="http://schemas.openxmlformats.org/drawingml/2006/table">
            <a:tbl>
              <a:tblPr firstRow="1" bandRow="1">
                <a:tableStyleId>{5940675A-B579-460E-94D1-54222C63F5DA}</a:tableStyleId>
              </a:tblPr>
              <a:tblGrid>
                <a:gridCol w="282030"/>
                <a:gridCol w="282030"/>
                <a:gridCol w="282030"/>
                <a:gridCol w="282030"/>
                <a:gridCol w="282030"/>
                <a:gridCol w="282030"/>
                <a:gridCol w="282030"/>
                <a:gridCol w="282030"/>
                <a:gridCol w="282030"/>
                <a:gridCol w="282030"/>
                <a:gridCol w="282030"/>
              </a:tblGrid>
              <a:tr h="312142">
                <a:tc>
                  <a:txBody>
                    <a:bodyPr/>
                    <a:lstStyle/>
                    <a:p>
                      <a:endParaRPr lang="zh-TW" altLang="en-US" sz="1100" b="1" dirty="0"/>
                    </a:p>
                  </a:txBody>
                  <a:tcPr>
                    <a:solidFill>
                      <a:schemeClr val="bg2">
                        <a:lumMod val="10000"/>
                        <a:lumOff val="90000"/>
                      </a:schemeClr>
                    </a:solidFill>
                  </a:tcPr>
                </a:tc>
                <a:tc>
                  <a:txBody>
                    <a:bodyPr/>
                    <a:lstStyle/>
                    <a:p>
                      <a:endParaRPr lang="zh-TW" altLang="en-US" sz="1100" b="1" i="1" dirty="0"/>
                    </a:p>
                  </a:txBody>
                  <a:tcPr>
                    <a:solidFill>
                      <a:srgbClr val="C7FFF0"/>
                    </a:solidFill>
                  </a:tcPr>
                </a:tc>
                <a:tc>
                  <a:txBody>
                    <a:bodyPr/>
                    <a:lstStyle/>
                    <a:p>
                      <a:r>
                        <a:rPr lang="en-US" altLang="zh-TW" sz="1100" b="1" i="1" dirty="0" smtClean="0"/>
                        <a:t>d</a:t>
                      </a:r>
                      <a:endParaRPr lang="zh-TW" altLang="en-US" sz="1100" b="1" i="1" dirty="0"/>
                    </a:p>
                  </a:txBody>
                  <a:tcPr>
                    <a:solidFill>
                      <a:srgbClr val="C7FFF0"/>
                    </a:solidFill>
                  </a:tcPr>
                </a:tc>
                <a:tc>
                  <a:txBody>
                    <a:bodyPr/>
                    <a:lstStyle/>
                    <a:p>
                      <a:r>
                        <a:rPr lang="en-US" altLang="zh-TW" sz="1100" b="1" i="1" dirty="0" smtClean="0"/>
                        <a:t>d</a:t>
                      </a:r>
                      <a:endParaRPr lang="zh-TW" altLang="en-US" sz="1100" b="1" i="1" dirty="0"/>
                    </a:p>
                  </a:txBody>
                  <a:tcPr>
                    <a:solidFill>
                      <a:srgbClr val="C7FFF0"/>
                    </a:solidFill>
                  </a:tcPr>
                </a:tc>
                <a:tc>
                  <a:txBody>
                    <a:bodyPr/>
                    <a:lstStyle/>
                    <a:p>
                      <a:r>
                        <a:rPr lang="en-US" altLang="zh-TW" sz="1100" b="1" i="1" dirty="0" smtClean="0"/>
                        <a:t>d</a:t>
                      </a:r>
                      <a:endParaRPr lang="zh-TW" altLang="en-US" sz="1100" b="1" i="1" dirty="0"/>
                    </a:p>
                  </a:txBody>
                  <a:tcPr>
                    <a:solidFill>
                      <a:srgbClr val="C7FFF0"/>
                    </a:solidFill>
                  </a:tcPr>
                </a:tc>
                <a:tc>
                  <a:txBody>
                    <a:bodyPr/>
                    <a:lstStyle/>
                    <a:p>
                      <a:r>
                        <a:rPr lang="en-US" altLang="zh-TW" sz="1100" b="1" i="1" smtClean="0"/>
                        <a:t>d</a:t>
                      </a:r>
                      <a:endParaRPr lang="zh-TW" altLang="en-US" sz="1100" b="1" i="1" dirty="0"/>
                    </a:p>
                  </a:txBody>
                  <a:tcPr>
                    <a:solidFill>
                      <a:srgbClr val="C7FFF0"/>
                    </a:solidFill>
                  </a:tcPr>
                </a:tc>
                <a:tc>
                  <a:txBody>
                    <a:bodyPr/>
                    <a:lstStyle/>
                    <a:p>
                      <a:r>
                        <a:rPr lang="en-US" altLang="zh-TW" sz="1100" b="1" i="1" dirty="0" smtClean="0"/>
                        <a:t>d</a:t>
                      </a:r>
                      <a:endParaRPr lang="zh-TW" altLang="en-US" sz="1100" b="1" i="1" dirty="0"/>
                    </a:p>
                  </a:txBody>
                  <a:tcPr>
                    <a:solidFill>
                      <a:srgbClr val="C7FFF0"/>
                    </a:solidFill>
                  </a:tcPr>
                </a:tc>
                <a:tc>
                  <a:txBody>
                    <a:bodyPr/>
                    <a:lstStyle/>
                    <a:p>
                      <a:r>
                        <a:rPr lang="en-US" altLang="zh-TW" sz="1100" b="1" i="1" dirty="0" smtClean="0"/>
                        <a:t>r</a:t>
                      </a:r>
                      <a:endParaRPr lang="zh-TW" altLang="en-US" sz="1100" b="1" i="1" dirty="0"/>
                    </a:p>
                  </a:txBody>
                  <a:tcPr>
                    <a:solidFill>
                      <a:srgbClr val="C7FFF0"/>
                    </a:solidFill>
                  </a:tcPr>
                </a:tc>
                <a:tc>
                  <a:txBody>
                    <a:bodyPr/>
                    <a:lstStyle/>
                    <a:p>
                      <a:r>
                        <a:rPr lang="en-US" altLang="zh-TW" sz="1100" b="1" i="1" dirty="0" smtClean="0"/>
                        <a:t>r</a:t>
                      </a:r>
                      <a:endParaRPr lang="zh-TW" altLang="en-US" sz="1100" b="1" i="1" dirty="0"/>
                    </a:p>
                  </a:txBody>
                  <a:tcPr>
                    <a:solidFill>
                      <a:srgbClr val="C7FFF0"/>
                    </a:solidFill>
                  </a:tcPr>
                </a:tc>
                <a:tc>
                  <a:txBody>
                    <a:bodyPr/>
                    <a:lstStyle/>
                    <a:p>
                      <a:r>
                        <a:rPr lang="en-US" altLang="zh-TW" sz="1100" b="1" i="1" dirty="0" smtClean="0"/>
                        <a:t>r</a:t>
                      </a:r>
                      <a:endParaRPr lang="zh-TW" altLang="en-US" sz="1100" b="1" i="1" dirty="0"/>
                    </a:p>
                  </a:txBody>
                  <a:tcPr>
                    <a:solidFill>
                      <a:srgbClr val="C7FFF0"/>
                    </a:solidFill>
                  </a:tcPr>
                </a:tc>
                <a:tc>
                  <a:txBody>
                    <a:bodyPr/>
                    <a:lstStyle/>
                    <a:p>
                      <a:r>
                        <a:rPr lang="en-US" altLang="zh-TW" sz="1100" b="1" i="1" dirty="0" smtClean="0"/>
                        <a:t>r</a:t>
                      </a:r>
                      <a:endParaRPr lang="zh-TW" altLang="en-US" sz="1100" b="1" i="1" dirty="0"/>
                    </a:p>
                  </a:txBody>
                  <a:tcPr>
                    <a:solidFill>
                      <a:srgbClr val="C7FFF0"/>
                    </a:solidFill>
                  </a:tcPr>
                </a:tc>
              </a:tr>
              <a:tr h="312142">
                <a:tc>
                  <a:txBody>
                    <a:bodyPr/>
                    <a:lstStyle/>
                    <a:p>
                      <a:endParaRPr lang="zh-TW" altLang="en-US" sz="1100" b="1" i="1" dirty="0"/>
                    </a:p>
                  </a:txBody>
                  <a:tcPr>
                    <a:solidFill>
                      <a:srgbClr val="C7FFF0"/>
                    </a:solidFill>
                  </a:tcPr>
                </a:tc>
                <a:tc>
                  <a:txBody>
                    <a:bodyPr/>
                    <a:lstStyle/>
                    <a:p>
                      <a:r>
                        <a:rPr lang="en-US" altLang="zh-TW" sz="1100" b="1" dirty="0" smtClean="0"/>
                        <a:t>0</a:t>
                      </a:r>
                      <a:endParaRPr lang="zh-TW" altLang="en-US" sz="1100" b="1" dirty="0"/>
                    </a:p>
                  </a:txBody>
                  <a:tcPr/>
                </a:tc>
                <a:tc>
                  <a:txBody>
                    <a:bodyPr/>
                    <a:lstStyle/>
                    <a:p>
                      <a:r>
                        <a:rPr lang="en-US" altLang="zh-TW" sz="1100" b="1" dirty="0" smtClean="0"/>
                        <a:t>1</a:t>
                      </a:r>
                      <a:endParaRPr lang="zh-TW" altLang="en-US" sz="1100" b="1" dirty="0"/>
                    </a:p>
                  </a:txBody>
                  <a:tcPr/>
                </a:tc>
                <a:tc>
                  <a:txBody>
                    <a:bodyPr/>
                    <a:lstStyle/>
                    <a:p>
                      <a:r>
                        <a:rPr lang="en-US" altLang="zh-TW" sz="1100" b="1" dirty="0" smtClean="0"/>
                        <a:t>2</a:t>
                      </a:r>
                      <a:endParaRPr lang="zh-TW" altLang="en-US" sz="1100" b="1" dirty="0"/>
                    </a:p>
                  </a:txBody>
                  <a:tcPr/>
                </a:tc>
                <a:tc>
                  <a:txBody>
                    <a:bodyPr/>
                    <a:lstStyle/>
                    <a:p>
                      <a:r>
                        <a:rPr lang="en-US" altLang="zh-TW" sz="1100" b="1" dirty="0" smtClean="0"/>
                        <a:t>3</a:t>
                      </a:r>
                      <a:endParaRPr lang="zh-TW" altLang="en-US" sz="1100" b="1" dirty="0"/>
                    </a:p>
                  </a:txBody>
                  <a:tcPr/>
                </a:tc>
                <a:tc>
                  <a:txBody>
                    <a:bodyPr/>
                    <a:lstStyle/>
                    <a:p>
                      <a:r>
                        <a:rPr lang="en-US" altLang="zh-TW" sz="1100" b="1" dirty="0" smtClean="0"/>
                        <a:t>4</a:t>
                      </a:r>
                      <a:endParaRPr lang="zh-TW" altLang="en-US" sz="1100" b="1" dirty="0"/>
                    </a:p>
                  </a:txBody>
                  <a:tcPr/>
                </a:tc>
                <a:tc>
                  <a:txBody>
                    <a:bodyPr/>
                    <a:lstStyle/>
                    <a:p>
                      <a:r>
                        <a:rPr lang="en-US" altLang="zh-TW" sz="1100" b="1" dirty="0" smtClean="0"/>
                        <a:t>5</a:t>
                      </a:r>
                      <a:endParaRPr lang="zh-TW" altLang="en-US" sz="1100" b="1" dirty="0"/>
                    </a:p>
                  </a:txBody>
                  <a:tcPr/>
                </a:tc>
                <a:tc>
                  <a:txBody>
                    <a:bodyPr/>
                    <a:lstStyle/>
                    <a:p>
                      <a:r>
                        <a:rPr lang="en-US" altLang="zh-TW" sz="1100" b="1" dirty="0" smtClean="0"/>
                        <a:t>6</a:t>
                      </a:r>
                      <a:endParaRPr lang="zh-TW" altLang="en-US" sz="1100" b="1" dirty="0"/>
                    </a:p>
                  </a:txBody>
                  <a:tcPr/>
                </a:tc>
                <a:tc>
                  <a:txBody>
                    <a:bodyPr/>
                    <a:lstStyle/>
                    <a:p>
                      <a:r>
                        <a:rPr lang="en-US" altLang="zh-TW" sz="1100" b="1" dirty="0" smtClean="0"/>
                        <a:t>7</a:t>
                      </a:r>
                      <a:endParaRPr lang="zh-TW" altLang="en-US" sz="1100" b="1" dirty="0"/>
                    </a:p>
                  </a:txBody>
                  <a:tcPr/>
                </a:tc>
                <a:tc>
                  <a:txBody>
                    <a:bodyPr/>
                    <a:lstStyle/>
                    <a:p>
                      <a:r>
                        <a:rPr lang="en-US" altLang="zh-TW" sz="1100" b="1" dirty="0" smtClean="0"/>
                        <a:t>8</a:t>
                      </a:r>
                      <a:endParaRPr lang="zh-TW" altLang="en-US" sz="1100" b="1" dirty="0"/>
                    </a:p>
                  </a:txBody>
                  <a:tcPr/>
                </a:tc>
                <a:tc>
                  <a:txBody>
                    <a:bodyPr/>
                    <a:lstStyle/>
                    <a:p>
                      <a:r>
                        <a:rPr lang="en-US" altLang="zh-TW" sz="1100" b="1" dirty="0" smtClean="0"/>
                        <a:t>9</a:t>
                      </a:r>
                      <a:endParaRPr lang="zh-TW" altLang="en-US" sz="1100" b="1" dirty="0"/>
                    </a:p>
                  </a:txBody>
                  <a:tcPr/>
                </a:tc>
              </a:tr>
              <a:tr h="312142">
                <a:tc>
                  <a:txBody>
                    <a:bodyPr/>
                    <a:lstStyle/>
                    <a:p>
                      <a:r>
                        <a:rPr lang="en-US" altLang="zh-TW" sz="1100" b="1" i="1" dirty="0" smtClean="0"/>
                        <a:t>r</a:t>
                      </a:r>
                      <a:endParaRPr lang="zh-TW" altLang="en-US" sz="1100" b="1" i="1" dirty="0"/>
                    </a:p>
                  </a:txBody>
                  <a:tcPr>
                    <a:solidFill>
                      <a:srgbClr val="C7FFF0"/>
                    </a:solidFill>
                  </a:tcPr>
                </a:tc>
                <a:tc>
                  <a:txBody>
                    <a:bodyPr/>
                    <a:lstStyle/>
                    <a:p>
                      <a:r>
                        <a:rPr lang="en-US" altLang="zh-TW" sz="1100" b="1" dirty="0" smtClean="0"/>
                        <a:t>X</a:t>
                      </a:r>
                      <a:endParaRPr lang="zh-TW" altLang="en-US" sz="1100" b="1" dirty="0"/>
                    </a:p>
                  </a:txBody>
                  <a:tcPr/>
                </a:tc>
                <a:tc>
                  <a:txBody>
                    <a:bodyPr/>
                    <a:lstStyle/>
                    <a:p>
                      <a:r>
                        <a:rPr lang="en-US" altLang="zh-TW" sz="1100" b="1" dirty="0" smtClean="0"/>
                        <a:t>X</a:t>
                      </a:r>
                      <a:endParaRPr lang="zh-TW" altLang="en-US" sz="1100" b="1" dirty="0"/>
                    </a:p>
                  </a:txBody>
                  <a:tcPr/>
                </a:tc>
                <a:tc>
                  <a:txBody>
                    <a:bodyPr/>
                    <a:lstStyle/>
                    <a:p>
                      <a:r>
                        <a:rPr lang="en-US" altLang="zh-TW" sz="1100" b="1" dirty="0" smtClean="0"/>
                        <a:t>X</a:t>
                      </a:r>
                      <a:endParaRPr lang="zh-TW" altLang="en-US" sz="1100" b="1" dirty="0"/>
                    </a:p>
                  </a:txBody>
                  <a:tcPr/>
                </a:tc>
                <a:tc>
                  <a:txBody>
                    <a:bodyPr/>
                    <a:lstStyle/>
                    <a:p>
                      <a:r>
                        <a:rPr lang="en-US" altLang="zh-TW" sz="1100" b="1" dirty="0" smtClean="0"/>
                        <a:t>X</a:t>
                      </a:r>
                      <a:endParaRPr lang="zh-TW" altLang="en-US" sz="1100" b="1" dirty="0"/>
                    </a:p>
                  </a:txBody>
                  <a:tcPr/>
                </a:tc>
                <a:tc>
                  <a:txBody>
                    <a:bodyPr/>
                    <a:lstStyle/>
                    <a:p>
                      <a:r>
                        <a:rPr lang="en-US" altLang="zh-TW" sz="1100" b="1" dirty="0" smtClean="0"/>
                        <a:t>4</a:t>
                      </a:r>
                      <a:endParaRPr lang="zh-TW" altLang="en-US" sz="1100" b="1" dirty="0"/>
                    </a:p>
                  </a:txBody>
                  <a:tcPr/>
                </a:tc>
                <a:tc>
                  <a:txBody>
                    <a:bodyPr/>
                    <a:lstStyle/>
                    <a:p>
                      <a:r>
                        <a:rPr lang="en-US" altLang="zh-TW" sz="1100" b="1" dirty="0" smtClean="0"/>
                        <a:t>5</a:t>
                      </a:r>
                      <a:endParaRPr lang="zh-TW" altLang="en-US" sz="1100" b="1" dirty="0"/>
                    </a:p>
                  </a:txBody>
                  <a:tcPr/>
                </a:tc>
                <a:tc>
                  <a:txBody>
                    <a:bodyPr/>
                    <a:lstStyle/>
                    <a:p>
                      <a:r>
                        <a:rPr lang="en-US" altLang="zh-TW" sz="1100" b="1" dirty="0" smtClean="0"/>
                        <a:t>6</a:t>
                      </a:r>
                      <a:endParaRPr lang="zh-TW" altLang="en-US" sz="1100" b="1" dirty="0"/>
                    </a:p>
                  </a:txBody>
                  <a:tcPr/>
                </a:tc>
                <a:tc>
                  <a:txBody>
                    <a:bodyPr/>
                    <a:lstStyle/>
                    <a:p>
                      <a:r>
                        <a:rPr lang="en-US" altLang="zh-TW" sz="1100" b="1" dirty="0" smtClean="0"/>
                        <a:t>7</a:t>
                      </a:r>
                      <a:endParaRPr lang="zh-TW" altLang="en-US" sz="1100" b="1" dirty="0"/>
                    </a:p>
                  </a:txBody>
                  <a:tcPr/>
                </a:tc>
                <a:tc>
                  <a:txBody>
                    <a:bodyPr/>
                    <a:lstStyle/>
                    <a:p>
                      <a:r>
                        <a:rPr lang="en-US" altLang="zh-TW" sz="1100" b="1" dirty="0" smtClean="0"/>
                        <a:t>8</a:t>
                      </a:r>
                      <a:endParaRPr lang="zh-TW" altLang="en-US" sz="1100" b="1" dirty="0"/>
                    </a:p>
                  </a:txBody>
                  <a:tcPr/>
                </a:tc>
                <a:tc>
                  <a:txBody>
                    <a:bodyPr/>
                    <a:lstStyle/>
                    <a:p>
                      <a:r>
                        <a:rPr lang="en-US" altLang="zh-TW" sz="1100" b="1" dirty="0" smtClean="0"/>
                        <a:t>9</a:t>
                      </a:r>
                      <a:endParaRPr lang="zh-TW" altLang="en-US" sz="1100" b="1" dirty="0"/>
                    </a:p>
                  </a:txBody>
                  <a:tcPr/>
                </a:tc>
              </a:tr>
              <a:tr h="312142">
                <a:tc>
                  <a:txBody>
                    <a:bodyPr/>
                    <a:lstStyle/>
                    <a:p>
                      <a:r>
                        <a:rPr lang="en-US" altLang="zh-TW" sz="1100" b="1" i="1" dirty="0" smtClean="0"/>
                        <a:t>r</a:t>
                      </a:r>
                      <a:endParaRPr lang="zh-TW" altLang="en-US" sz="1100" b="1" i="1" dirty="0"/>
                    </a:p>
                  </a:txBody>
                  <a:tcPr>
                    <a:solidFill>
                      <a:srgbClr val="C7FFF0"/>
                    </a:solidFill>
                  </a:tcPr>
                </a:tc>
                <a:tc>
                  <a:txBody>
                    <a:bodyPr/>
                    <a:lstStyle/>
                    <a:p>
                      <a:r>
                        <a:rPr lang="en-US" altLang="zh-TW" sz="1100" b="1" dirty="0" smtClean="0"/>
                        <a:t>X</a:t>
                      </a:r>
                      <a:endParaRPr lang="zh-TW" altLang="en-US" sz="1100" b="1" dirty="0"/>
                    </a:p>
                  </a:txBody>
                  <a:tcPr/>
                </a:tc>
                <a:tc>
                  <a:txBody>
                    <a:bodyPr/>
                    <a:lstStyle/>
                    <a:p>
                      <a:r>
                        <a:rPr lang="en-US" altLang="zh-TW" sz="1100" b="1" dirty="0" smtClean="0"/>
                        <a:t>X</a:t>
                      </a:r>
                      <a:endParaRPr lang="zh-TW" altLang="en-US" sz="1100" b="1" dirty="0"/>
                    </a:p>
                  </a:txBody>
                  <a:tcPr/>
                </a:tc>
                <a:tc>
                  <a:txBody>
                    <a:bodyPr/>
                    <a:lstStyle/>
                    <a:p>
                      <a:r>
                        <a:rPr lang="en-US" altLang="zh-TW" sz="1100" b="1" dirty="0" smtClean="0"/>
                        <a:t>X</a:t>
                      </a:r>
                      <a:endParaRPr lang="zh-TW" altLang="en-US" sz="1100" b="1" dirty="0"/>
                    </a:p>
                  </a:txBody>
                  <a:tcPr/>
                </a:tc>
                <a:tc>
                  <a:txBody>
                    <a:bodyPr/>
                    <a:lstStyle/>
                    <a:p>
                      <a:r>
                        <a:rPr lang="en-US" altLang="zh-TW" sz="1100" b="1" dirty="0" smtClean="0"/>
                        <a:t>X</a:t>
                      </a:r>
                      <a:endParaRPr lang="zh-TW" altLang="en-US" sz="1100" b="1" dirty="0"/>
                    </a:p>
                  </a:txBody>
                  <a:tcPr/>
                </a:tc>
                <a:tc>
                  <a:txBody>
                    <a:bodyPr/>
                    <a:lstStyle/>
                    <a:p>
                      <a:r>
                        <a:rPr lang="en-US" altLang="zh-TW" sz="1100" b="1" dirty="0" smtClean="0"/>
                        <a:t>X</a:t>
                      </a:r>
                      <a:endParaRPr lang="zh-TW" altLang="en-US" sz="1100" b="1" dirty="0"/>
                    </a:p>
                  </a:txBody>
                  <a:tcPr/>
                </a:tc>
                <a:tc>
                  <a:txBody>
                    <a:bodyPr/>
                    <a:lstStyle/>
                    <a:p>
                      <a:r>
                        <a:rPr lang="en-US" altLang="zh-TW" sz="1100" b="1" dirty="0" smtClean="0"/>
                        <a:t>5</a:t>
                      </a:r>
                      <a:endParaRPr lang="zh-TW" altLang="en-US" sz="1100" b="1" dirty="0"/>
                    </a:p>
                  </a:txBody>
                  <a:tcPr/>
                </a:tc>
                <a:tc>
                  <a:txBody>
                    <a:bodyPr/>
                    <a:lstStyle/>
                    <a:p>
                      <a:r>
                        <a:rPr lang="en-US" altLang="zh-TW" sz="1100" b="1" dirty="0" smtClean="0"/>
                        <a:t>6</a:t>
                      </a:r>
                      <a:endParaRPr lang="zh-TW" altLang="en-US" sz="1100" b="1" dirty="0"/>
                    </a:p>
                  </a:txBody>
                  <a:tcPr/>
                </a:tc>
                <a:tc>
                  <a:txBody>
                    <a:bodyPr/>
                    <a:lstStyle/>
                    <a:p>
                      <a:r>
                        <a:rPr lang="en-US" altLang="zh-TW" sz="1100" b="1" dirty="0" smtClean="0"/>
                        <a:t>7</a:t>
                      </a:r>
                      <a:endParaRPr lang="zh-TW" altLang="en-US" sz="1100" b="1" dirty="0"/>
                    </a:p>
                  </a:txBody>
                  <a:tcPr/>
                </a:tc>
                <a:tc>
                  <a:txBody>
                    <a:bodyPr/>
                    <a:lstStyle/>
                    <a:p>
                      <a:r>
                        <a:rPr lang="en-US" altLang="zh-TW" sz="1100" b="1" dirty="0" smtClean="0"/>
                        <a:t>8</a:t>
                      </a:r>
                      <a:endParaRPr lang="zh-TW" altLang="en-US" sz="1100" b="1" dirty="0"/>
                    </a:p>
                  </a:txBody>
                  <a:tcPr/>
                </a:tc>
                <a:tc>
                  <a:txBody>
                    <a:bodyPr/>
                    <a:lstStyle/>
                    <a:p>
                      <a:r>
                        <a:rPr lang="en-US" altLang="zh-TW" sz="1100" b="1" dirty="0" smtClean="0"/>
                        <a:t>9</a:t>
                      </a:r>
                      <a:endParaRPr lang="zh-TW" altLang="en-US" sz="1100" b="1" dirty="0"/>
                    </a:p>
                  </a:txBody>
                  <a:tcPr/>
                </a:tc>
              </a:tr>
              <a:tr h="312142">
                <a:tc>
                  <a:txBody>
                    <a:bodyPr/>
                    <a:lstStyle/>
                    <a:p>
                      <a:r>
                        <a:rPr lang="en-US" altLang="zh-TW" sz="1100" b="1" i="1" dirty="0" smtClean="0"/>
                        <a:t>r</a:t>
                      </a:r>
                      <a:endParaRPr lang="zh-TW" altLang="en-US" sz="1100" b="1" i="1" dirty="0"/>
                    </a:p>
                  </a:txBody>
                  <a:tcPr>
                    <a:solidFill>
                      <a:srgbClr val="C7FFF0"/>
                    </a:solidFill>
                  </a:tcPr>
                </a:tc>
                <a:tc>
                  <a:txBody>
                    <a:bodyPr/>
                    <a:lstStyle/>
                    <a:p>
                      <a:r>
                        <a:rPr lang="en-US" altLang="zh-TW" sz="1100" b="1" dirty="0" smtClean="0"/>
                        <a:t>X</a:t>
                      </a:r>
                      <a:endParaRPr lang="zh-TW" altLang="en-US" sz="1100" b="1" dirty="0"/>
                    </a:p>
                  </a:txBody>
                  <a:tcPr/>
                </a:tc>
                <a:tc>
                  <a:txBody>
                    <a:bodyPr/>
                    <a:lstStyle/>
                    <a:p>
                      <a:r>
                        <a:rPr lang="en-US" altLang="zh-TW" sz="1100" b="1" dirty="0" smtClean="0"/>
                        <a:t>X</a:t>
                      </a:r>
                      <a:endParaRPr lang="zh-TW" altLang="en-US" sz="1100" b="1" dirty="0"/>
                    </a:p>
                  </a:txBody>
                  <a:tcPr/>
                </a:tc>
                <a:tc>
                  <a:txBody>
                    <a:bodyPr/>
                    <a:lstStyle/>
                    <a:p>
                      <a:r>
                        <a:rPr lang="en-US" altLang="zh-TW" sz="1100" b="1" dirty="0" smtClean="0"/>
                        <a:t>X</a:t>
                      </a:r>
                      <a:endParaRPr lang="zh-TW" altLang="en-US" sz="1100" b="1" dirty="0"/>
                    </a:p>
                  </a:txBody>
                  <a:tcPr/>
                </a:tc>
                <a:tc>
                  <a:txBody>
                    <a:bodyPr/>
                    <a:lstStyle/>
                    <a:p>
                      <a:r>
                        <a:rPr lang="en-US" altLang="zh-TW" sz="1100" b="1" dirty="0" smtClean="0"/>
                        <a:t>X</a:t>
                      </a:r>
                      <a:endParaRPr lang="zh-TW" altLang="en-US" sz="1100" b="1" dirty="0"/>
                    </a:p>
                  </a:txBody>
                  <a:tcPr/>
                </a:tc>
                <a:tc>
                  <a:txBody>
                    <a:bodyPr/>
                    <a:lstStyle/>
                    <a:p>
                      <a:r>
                        <a:rPr lang="en-US" altLang="zh-TW" sz="1100" b="1" dirty="0" smtClean="0"/>
                        <a:t>X</a:t>
                      </a:r>
                      <a:endParaRPr lang="zh-TW" altLang="en-US" sz="1100" b="1" dirty="0"/>
                    </a:p>
                  </a:txBody>
                  <a:tcPr/>
                </a:tc>
                <a:tc>
                  <a:txBody>
                    <a:bodyPr/>
                    <a:lstStyle/>
                    <a:p>
                      <a:r>
                        <a:rPr lang="en-US" altLang="zh-TW" sz="1100" b="1" dirty="0" smtClean="0"/>
                        <a:t>X</a:t>
                      </a:r>
                      <a:endParaRPr lang="zh-TW" altLang="en-US" sz="1100" b="1" dirty="0"/>
                    </a:p>
                  </a:txBody>
                  <a:tcPr/>
                </a:tc>
                <a:tc>
                  <a:txBody>
                    <a:bodyPr/>
                    <a:lstStyle/>
                    <a:p>
                      <a:r>
                        <a:rPr lang="en-US" altLang="zh-TW" sz="1100" b="1" dirty="0" smtClean="0"/>
                        <a:t>6</a:t>
                      </a:r>
                      <a:endParaRPr lang="zh-TW" altLang="en-US" sz="1100" b="1" dirty="0"/>
                    </a:p>
                  </a:txBody>
                  <a:tcPr/>
                </a:tc>
                <a:tc>
                  <a:txBody>
                    <a:bodyPr/>
                    <a:lstStyle/>
                    <a:p>
                      <a:r>
                        <a:rPr lang="en-US" altLang="zh-TW" sz="1100" b="1" dirty="0" smtClean="0"/>
                        <a:t>7</a:t>
                      </a:r>
                      <a:endParaRPr lang="zh-TW" altLang="en-US" sz="1100" b="1" dirty="0"/>
                    </a:p>
                  </a:txBody>
                  <a:tcPr/>
                </a:tc>
                <a:tc>
                  <a:txBody>
                    <a:bodyPr/>
                    <a:lstStyle/>
                    <a:p>
                      <a:r>
                        <a:rPr lang="en-US" altLang="zh-TW" sz="1100" b="1" dirty="0" smtClean="0"/>
                        <a:t>8</a:t>
                      </a:r>
                      <a:endParaRPr lang="zh-TW" altLang="en-US" sz="1100" b="1" dirty="0"/>
                    </a:p>
                  </a:txBody>
                  <a:tcPr/>
                </a:tc>
                <a:tc>
                  <a:txBody>
                    <a:bodyPr/>
                    <a:lstStyle/>
                    <a:p>
                      <a:r>
                        <a:rPr lang="en-US" altLang="zh-TW" sz="1100" b="1" dirty="0" smtClean="0"/>
                        <a:t>9</a:t>
                      </a:r>
                      <a:endParaRPr lang="zh-TW" altLang="en-US" sz="1100" b="1" dirty="0"/>
                    </a:p>
                  </a:txBody>
                  <a:tcPr/>
                </a:tc>
              </a:tr>
              <a:tr h="312142">
                <a:tc>
                  <a:txBody>
                    <a:bodyPr/>
                    <a:lstStyle/>
                    <a:p>
                      <a:r>
                        <a:rPr lang="en-US" altLang="zh-TW" sz="1100" b="1" i="1" dirty="0" smtClean="0"/>
                        <a:t>r</a:t>
                      </a:r>
                      <a:endParaRPr lang="zh-TW" altLang="en-US" sz="1100" b="1" i="1" dirty="0"/>
                    </a:p>
                  </a:txBody>
                  <a:tcPr>
                    <a:solidFill>
                      <a:srgbClr val="C7FFF0"/>
                    </a:solidFill>
                  </a:tcPr>
                </a:tc>
                <a:tc>
                  <a:txBody>
                    <a:bodyPr/>
                    <a:lstStyle/>
                    <a:p>
                      <a:r>
                        <a:rPr lang="en-US" altLang="zh-TW" sz="1100" b="1" dirty="0" smtClean="0"/>
                        <a:t>X</a:t>
                      </a:r>
                      <a:endParaRPr lang="zh-TW" altLang="en-US" sz="1100" b="1" dirty="0"/>
                    </a:p>
                  </a:txBody>
                  <a:tcPr/>
                </a:tc>
                <a:tc>
                  <a:txBody>
                    <a:bodyPr/>
                    <a:lstStyle/>
                    <a:p>
                      <a:r>
                        <a:rPr lang="en-US" altLang="zh-TW" sz="1100" b="1" dirty="0" smtClean="0"/>
                        <a:t>X</a:t>
                      </a:r>
                      <a:endParaRPr lang="zh-TW" altLang="en-US" sz="1100" b="1" dirty="0"/>
                    </a:p>
                  </a:txBody>
                  <a:tcPr/>
                </a:tc>
                <a:tc>
                  <a:txBody>
                    <a:bodyPr/>
                    <a:lstStyle/>
                    <a:p>
                      <a:r>
                        <a:rPr lang="en-US" altLang="zh-TW" sz="1100" b="1" dirty="0" smtClean="0"/>
                        <a:t>X</a:t>
                      </a:r>
                      <a:endParaRPr lang="zh-TW" altLang="en-US" sz="1100" b="1" dirty="0"/>
                    </a:p>
                  </a:txBody>
                  <a:tcPr/>
                </a:tc>
                <a:tc>
                  <a:txBody>
                    <a:bodyPr/>
                    <a:lstStyle/>
                    <a:p>
                      <a:r>
                        <a:rPr lang="en-US" altLang="zh-TW" sz="1100" b="1" dirty="0" smtClean="0"/>
                        <a:t>X</a:t>
                      </a:r>
                      <a:endParaRPr lang="zh-TW" altLang="en-US" sz="1100" b="1" dirty="0"/>
                    </a:p>
                  </a:txBody>
                  <a:tcPr/>
                </a:tc>
                <a:tc>
                  <a:txBody>
                    <a:bodyPr/>
                    <a:lstStyle/>
                    <a:p>
                      <a:r>
                        <a:rPr lang="en-US" altLang="zh-TW" sz="1100" b="1" dirty="0" smtClean="0"/>
                        <a:t>X</a:t>
                      </a:r>
                      <a:endParaRPr lang="zh-TW" altLang="en-US" sz="1100" b="1" dirty="0"/>
                    </a:p>
                  </a:txBody>
                  <a:tcPr/>
                </a:tc>
                <a:tc>
                  <a:txBody>
                    <a:bodyPr/>
                    <a:lstStyle/>
                    <a:p>
                      <a:r>
                        <a:rPr lang="en-US" altLang="zh-TW" sz="1100" b="1" dirty="0" smtClean="0"/>
                        <a:t>X</a:t>
                      </a:r>
                      <a:endParaRPr lang="zh-TW" altLang="en-US" sz="1100" b="1" dirty="0"/>
                    </a:p>
                  </a:txBody>
                  <a:tcPr/>
                </a:tc>
                <a:tc>
                  <a:txBody>
                    <a:bodyPr/>
                    <a:lstStyle/>
                    <a:p>
                      <a:r>
                        <a:rPr lang="en-US" altLang="zh-TW" sz="1100" b="1" dirty="0" smtClean="0"/>
                        <a:t>X</a:t>
                      </a:r>
                      <a:endParaRPr lang="zh-TW" altLang="en-US" sz="1100" b="1" dirty="0"/>
                    </a:p>
                  </a:txBody>
                  <a:tcPr/>
                </a:tc>
                <a:tc>
                  <a:txBody>
                    <a:bodyPr/>
                    <a:lstStyle/>
                    <a:p>
                      <a:r>
                        <a:rPr lang="en-US" altLang="zh-TW" sz="1100" b="1" dirty="0" smtClean="0"/>
                        <a:t>7</a:t>
                      </a:r>
                      <a:endParaRPr lang="zh-TW" altLang="en-US" sz="1100" b="1" dirty="0"/>
                    </a:p>
                  </a:txBody>
                  <a:tcPr/>
                </a:tc>
                <a:tc>
                  <a:txBody>
                    <a:bodyPr/>
                    <a:lstStyle/>
                    <a:p>
                      <a:r>
                        <a:rPr lang="en-US" altLang="zh-TW" sz="1100" b="1" dirty="0" smtClean="0"/>
                        <a:t>8</a:t>
                      </a:r>
                      <a:endParaRPr lang="zh-TW" altLang="en-US" sz="1100" b="1" dirty="0"/>
                    </a:p>
                  </a:txBody>
                  <a:tcPr/>
                </a:tc>
                <a:tc>
                  <a:txBody>
                    <a:bodyPr/>
                    <a:lstStyle/>
                    <a:p>
                      <a:r>
                        <a:rPr lang="en-US" altLang="zh-TW" sz="1100" b="1" dirty="0" smtClean="0"/>
                        <a:t>9</a:t>
                      </a:r>
                      <a:endParaRPr lang="zh-TW" altLang="en-US" sz="1100" b="1" dirty="0"/>
                    </a:p>
                  </a:txBody>
                  <a:tcPr/>
                </a:tc>
              </a:tr>
              <a:tr h="312142">
                <a:tc>
                  <a:txBody>
                    <a:bodyPr/>
                    <a:lstStyle/>
                    <a:p>
                      <a:r>
                        <a:rPr lang="en-US" altLang="zh-TW" sz="1100" b="1" i="1" dirty="0" smtClean="0"/>
                        <a:t>r</a:t>
                      </a:r>
                      <a:endParaRPr lang="zh-TW" altLang="en-US" sz="1100" b="1" i="1" dirty="0"/>
                    </a:p>
                  </a:txBody>
                  <a:tcPr>
                    <a:solidFill>
                      <a:srgbClr val="C7FFF0"/>
                    </a:solidFill>
                  </a:tcPr>
                </a:tc>
                <a:tc>
                  <a:txBody>
                    <a:bodyPr/>
                    <a:lstStyle/>
                    <a:p>
                      <a:r>
                        <a:rPr lang="en-US" altLang="zh-TW" sz="1100" b="1" dirty="0" smtClean="0"/>
                        <a:t>X</a:t>
                      </a:r>
                      <a:endParaRPr lang="zh-TW" altLang="en-US" sz="1100" b="1" dirty="0"/>
                    </a:p>
                  </a:txBody>
                  <a:tcPr/>
                </a:tc>
                <a:tc>
                  <a:txBody>
                    <a:bodyPr/>
                    <a:lstStyle/>
                    <a:p>
                      <a:r>
                        <a:rPr lang="en-US" altLang="zh-TW" sz="1100" b="1" dirty="0" smtClean="0"/>
                        <a:t>X</a:t>
                      </a:r>
                      <a:endParaRPr lang="zh-TW" altLang="en-US" sz="1100" b="1" dirty="0"/>
                    </a:p>
                  </a:txBody>
                  <a:tcPr/>
                </a:tc>
                <a:tc>
                  <a:txBody>
                    <a:bodyPr/>
                    <a:lstStyle/>
                    <a:p>
                      <a:r>
                        <a:rPr lang="en-US" altLang="zh-TW" sz="1100" b="1" dirty="0" smtClean="0"/>
                        <a:t>X</a:t>
                      </a:r>
                      <a:endParaRPr lang="zh-TW" altLang="en-US" sz="1100" b="1" dirty="0"/>
                    </a:p>
                  </a:txBody>
                  <a:tcPr/>
                </a:tc>
                <a:tc>
                  <a:txBody>
                    <a:bodyPr/>
                    <a:lstStyle/>
                    <a:p>
                      <a:r>
                        <a:rPr lang="en-US" altLang="zh-TW" sz="1100" b="1" dirty="0" smtClean="0"/>
                        <a:t>X</a:t>
                      </a:r>
                      <a:endParaRPr lang="zh-TW" altLang="en-US" sz="1100" b="1" dirty="0"/>
                    </a:p>
                  </a:txBody>
                  <a:tcPr/>
                </a:tc>
                <a:tc>
                  <a:txBody>
                    <a:bodyPr/>
                    <a:lstStyle/>
                    <a:p>
                      <a:r>
                        <a:rPr lang="en-US" altLang="zh-TW" sz="1100" b="1" dirty="0" smtClean="0"/>
                        <a:t>X</a:t>
                      </a:r>
                      <a:endParaRPr lang="zh-TW" altLang="en-US" sz="1100" b="1" dirty="0"/>
                    </a:p>
                  </a:txBody>
                  <a:tcPr/>
                </a:tc>
                <a:tc>
                  <a:txBody>
                    <a:bodyPr/>
                    <a:lstStyle/>
                    <a:p>
                      <a:r>
                        <a:rPr lang="en-US" altLang="zh-TW" sz="1100" b="1" dirty="0" smtClean="0"/>
                        <a:t>X</a:t>
                      </a:r>
                      <a:endParaRPr lang="zh-TW" altLang="en-US" sz="1100" b="1" dirty="0"/>
                    </a:p>
                  </a:txBody>
                  <a:tcPr/>
                </a:tc>
                <a:tc>
                  <a:txBody>
                    <a:bodyPr/>
                    <a:lstStyle/>
                    <a:p>
                      <a:r>
                        <a:rPr lang="en-US" altLang="zh-TW" sz="1100" b="1" dirty="0" smtClean="0"/>
                        <a:t>X</a:t>
                      </a:r>
                      <a:endParaRPr lang="zh-TW" altLang="en-US" sz="1100" b="1" dirty="0"/>
                    </a:p>
                  </a:txBody>
                  <a:tcPr/>
                </a:tc>
                <a:tc>
                  <a:txBody>
                    <a:bodyPr/>
                    <a:lstStyle/>
                    <a:p>
                      <a:r>
                        <a:rPr lang="en-US" altLang="zh-TW" sz="1100" b="1" dirty="0" smtClean="0"/>
                        <a:t>X</a:t>
                      </a:r>
                      <a:endParaRPr lang="zh-TW" altLang="en-US" sz="1100" b="1" dirty="0"/>
                    </a:p>
                  </a:txBody>
                  <a:tcPr/>
                </a:tc>
                <a:tc>
                  <a:txBody>
                    <a:bodyPr/>
                    <a:lstStyle/>
                    <a:p>
                      <a:r>
                        <a:rPr lang="en-US" altLang="zh-TW" sz="1100" b="1" dirty="0" smtClean="0"/>
                        <a:t>8</a:t>
                      </a:r>
                      <a:endParaRPr lang="zh-TW" altLang="en-US" sz="1100" b="1" dirty="0"/>
                    </a:p>
                  </a:txBody>
                  <a:tcPr/>
                </a:tc>
                <a:tc>
                  <a:txBody>
                    <a:bodyPr/>
                    <a:lstStyle/>
                    <a:p>
                      <a:r>
                        <a:rPr lang="en-US" altLang="zh-TW" sz="1100" b="1" dirty="0" smtClean="0"/>
                        <a:t>9</a:t>
                      </a:r>
                      <a:endParaRPr lang="zh-TW" altLang="en-US" sz="1100" b="1" dirty="0"/>
                    </a:p>
                  </a:txBody>
                  <a:tcPr/>
                </a:tc>
              </a:tr>
              <a:tr h="312142">
                <a:tc>
                  <a:txBody>
                    <a:bodyPr/>
                    <a:lstStyle/>
                    <a:p>
                      <a:r>
                        <a:rPr lang="en-US" altLang="zh-TW" sz="1100" b="1" i="1" dirty="0" smtClean="0"/>
                        <a:t>r</a:t>
                      </a:r>
                      <a:endParaRPr lang="zh-TW" altLang="en-US" sz="1100" b="1" i="1" dirty="0"/>
                    </a:p>
                  </a:txBody>
                  <a:tcPr>
                    <a:solidFill>
                      <a:srgbClr val="C7FFF0"/>
                    </a:solidFill>
                  </a:tcPr>
                </a:tc>
                <a:tc>
                  <a:txBody>
                    <a:bodyPr/>
                    <a:lstStyle/>
                    <a:p>
                      <a:r>
                        <a:rPr lang="en-US" altLang="zh-TW" sz="1100" b="1" dirty="0" smtClean="0"/>
                        <a:t>X</a:t>
                      </a:r>
                      <a:endParaRPr lang="zh-TW" altLang="en-US" sz="1100" b="1" dirty="0"/>
                    </a:p>
                  </a:txBody>
                  <a:tcPr/>
                </a:tc>
                <a:tc>
                  <a:txBody>
                    <a:bodyPr/>
                    <a:lstStyle/>
                    <a:p>
                      <a:r>
                        <a:rPr lang="en-US" altLang="zh-TW" sz="1100" b="1" dirty="0" smtClean="0"/>
                        <a:t>X</a:t>
                      </a:r>
                      <a:endParaRPr lang="zh-TW" altLang="en-US" sz="1100" b="1" dirty="0"/>
                    </a:p>
                  </a:txBody>
                  <a:tcPr/>
                </a:tc>
                <a:tc>
                  <a:txBody>
                    <a:bodyPr/>
                    <a:lstStyle/>
                    <a:p>
                      <a:r>
                        <a:rPr lang="en-US" altLang="zh-TW" sz="1100" b="1" dirty="0" smtClean="0"/>
                        <a:t>X</a:t>
                      </a:r>
                      <a:endParaRPr lang="zh-TW" altLang="en-US" sz="1100" b="1" dirty="0"/>
                    </a:p>
                  </a:txBody>
                  <a:tcPr/>
                </a:tc>
                <a:tc>
                  <a:txBody>
                    <a:bodyPr/>
                    <a:lstStyle/>
                    <a:p>
                      <a:r>
                        <a:rPr lang="en-US" altLang="zh-TW" sz="1100" b="1" dirty="0" smtClean="0"/>
                        <a:t>X</a:t>
                      </a:r>
                      <a:endParaRPr lang="zh-TW" altLang="en-US" sz="1100" b="1" dirty="0"/>
                    </a:p>
                  </a:txBody>
                  <a:tcPr/>
                </a:tc>
                <a:tc>
                  <a:txBody>
                    <a:bodyPr/>
                    <a:lstStyle/>
                    <a:p>
                      <a:r>
                        <a:rPr lang="en-US" altLang="zh-TW" sz="1100" b="1" dirty="0" smtClean="0"/>
                        <a:t>X</a:t>
                      </a:r>
                      <a:endParaRPr lang="zh-TW" altLang="en-US" sz="1100" b="1" dirty="0"/>
                    </a:p>
                  </a:txBody>
                  <a:tcPr/>
                </a:tc>
                <a:tc>
                  <a:txBody>
                    <a:bodyPr/>
                    <a:lstStyle/>
                    <a:p>
                      <a:r>
                        <a:rPr lang="en-US" altLang="zh-TW" sz="1100" b="1" dirty="0" smtClean="0"/>
                        <a:t>X</a:t>
                      </a:r>
                      <a:endParaRPr lang="zh-TW" altLang="en-US" sz="1100" b="1" dirty="0"/>
                    </a:p>
                  </a:txBody>
                  <a:tcPr/>
                </a:tc>
                <a:tc>
                  <a:txBody>
                    <a:bodyPr/>
                    <a:lstStyle/>
                    <a:p>
                      <a:r>
                        <a:rPr lang="en-US" altLang="zh-TW" sz="1100" b="1" dirty="0" smtClean="0"/>
                        <a:t>X</a:t>
                      </a:r>
                      <a:endParaRPr lang="zh-TW" altLang="en-US" sz="1100" b="1" dirty="0"/>
                    </a:p>
                  </a:txBody>
                  <a:tcPr/>
                </a:tc>
                <a:tc>
                  <a:txBody>
                    <a:bodyPr/>
                    <a:lstStyle/>
                    <a:p>
                      <a:r>
                        <a:rPr lang="en-US" altLang="zh-TW" sz="1100" b="1" dirty="0" smtClean="0"/>
                        <a:t>X</a:t>
                      </a:r>
                      <a:endParaRPr lang="zh-TW" altLang="en-US" sz="1100" b="1" dirty="0"/>
                    </a:p>
                  </a:txBody>
                  <a:tcPr/>
                </a:tc>
                <a:tc>
                  <a:txBody>
                    <a:bodyPr/>
                    <a:lstStyle/>
                    <a:p>
                      <a:r>
                        <a:rPr lang="en-US" altLang="zh-TW" sz="1100" b="1" dirty="0" smtClean="0"/>
                        <a:t>X</a:t>
                      </a:r>
                      <a:endParaRPr lang="zh-TW" altLang="en-US" sz="1100" b="1" dirty="0"/>
                    </a:p>
                  </a:txBody>
                  <a:tcPr/>
                </a:tc>
                <a:tc>
                  <a:txBody>
                    <a:bodyPr/>
                    <a:lstStyle/>
                    <a:p>
                      <a:r>
                        <a:rPr lang="en-US" altLang="zh-TW" sz="1100" b="1" dirty="0" smtClean="0"/>
                        <a:t>9</a:t>
                      </a:r>
                      <a:endParaRPr lang="zh-TW" altLang="en-US" sz="1100" b="1" dirty="0"/>
                    </a:p>
                  </a:txBody>
                  <a:tcPr/>
                </a:tc>
              </a:tr>
            </a:tbl>
          </a:graphicData>
        </a:graphic>
      </p:graphicFrame>
      <p:sp>
        <p:nvSpPr>
          <p:cNvPr id="92" name="文字方塊 91"/>
          <p:cNvSpPr txBox="1"/>
          <p:nvPr/>
        </p:nvSpPr>
        <p:spPr>
          <a:xfrm>
            <a:off x="3643306" y="3161884"/>
            <a:ext cx="1928826" cy="338554"/>
          </a:xfrm>
          <a:prstGeom prst="rect">
            <a:avLst/>
          </a:prstGeom>
          <a:noFill/>
        </p:spPr>
        <p:txBody>
          <a:bodyPr wrap="square" rtlCol="0">
            <a:spAutoFit/>
          </a:bodyPr>
          <a:lstStyle/>
          <a:p>
            <a:r>
              <a:rPr lang="en-US" altLang="zh-TW" sz="1600" dirty="0" smtClean="0">
                <a:solidFill>
                  <a:srgbClr val="0070C0"/>
                </a:solidFill>
                <a:effectLst>
                  <a:outerShdw blurRad="38100" dist="38100" dir="2700000" algn="tl">
                    <a:srgbClr val="000000">
                      <a:alpha val="43137"/>
                    </a:srgbClr>
                  </a:outerShdw>
                </a:effectLst>
              </a:rPr>
              <a:t>Compaction</a:t>
            </a:r>
            <a:endParaRPr lang="zh-TW" altLang="en-US" sz="1600" i="1" dirty="0">
              <a:solidFill>
                <a:srgbClr val="0070C0"/>
              </a:solidFill>
              <a:effectLst>
                <a:outerShdw blurRad="38100" dist="38100" dir="2700000" algn="tl">
                  <a:srgbClr val="000000">
                    <a:alpha val="43137"/>
                  </a:srgbClr>
                </a:outerShdw>
              </a:effectLst>
            </a:endParaRPr>
          </a:p>
        </p:txBody>
      </p:sp>
      <p:sp>
        <p:nvSpPr>
          <p:cNvPr id="93" name="矩形 92"/>
          <p:cNvSpPr/>
          <p:nvPr/>
        </p:nvSpPr>
        <p:spPr bwMode="auto">
          <a:xfrm>
            <a:off x="5813742" y="2387924"/>
            <a:ext cx="288000" cy="324000"/>
          </a:xfrm>
          <a:prstGeom prst="rect">
            <a:avLst/>
          </a:prstGeom>
          <a:solidFill>
            <a:srgbClr val="FF0000">
              <a:alpha val="40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94" name="矩形 93"/>
          <p:cNvSpPr/>
          <p:nvPr/>
        </p:nvSpPr>
        <p:spPr bwMode="auto">
          <a:xfrm>
            <a:off x="6099494" y="2387924"/>
            <a:ext cx="288000" cy="324000"/>
          </a:xfrm>
          <a:prstGeom prst="rect">
            <a:avLst/>
          </a:prstGeom>
          <a:solidFill>
            <a:srgbClr val="FF0000">
              <a:alpha val="40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95" name="矩形 94"/>
          <p:cNvSpPr/>
          <p:nvPr/>
        </p:nvSpPr>
        <p:spPr bwMode="auto">
          <a:xfrm>
            <a:off x="6385246" y="2380170"/>
            <a:ext cx="288000" cy="324000"/>
          </a:xfrm>
          <a:prstGeom prst="rect">
            <a:avLst/>
          </a:prstGeom>
          <a:solidFill>
            <a:srgbClr val="FF0000">
              <a:alpha val="40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96" name="矩形 95"/>
          <p:cNvSpPr/>
          <p:nvPr/>
        </p:nvSpPr>
        <p:spPr bwMode="auto">
          <a:xfrm>
            <a:off x="6670998" y="2387924"/>
            <a:ext cx="288000" cy="324000"/>
          </a:xfrm>
          <a:prstGeom prst="rect">
            <a:avLst/>
          </a:prstGeom>
          <a:solidFill>
            <a:srgbClr val="FF0000">
              <a:alpha val="40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97" name="矩形 96"/>
          <p:cNvSpPr/>
          <p:nvPr/>
        </p:nvSpPr>
        <p:spPr bwMode="auto">
          <a:xfrm>
            <a:off x="6956750" y="2693218"/>
            <a:ext cx="288000" cy="324000"/>
          </a:xfrm>
          <a:prstGeom prst="rect">
            <a:avLst/>
          </a:prstGeom>
          <a:solidFill>
            <a:srgbClr val="FF0000">
              <a:alpha val="40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98" name="矩形 97"/>
          <p:cNvSpPr/>
          <p:nvPr/>
        </p:nvSpPr>
        <p:spPr bwMode="auto">
          <a:xfrm>
            <a:off x="7229804" y="3006266"/>
            <a:ext cx="288000" cy="324000"/>
          </a:xfrm>
          <a:prstGeom prst="rect">
            <a:avLst/>
          </a:prstGeom>
          <a:solidFill>
            <a:srgbClr val="FF0000">
              <a:alpha val="40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99" name="矩形 98"/>
          <p:cNvSpPr/>
          <p:nvPr/>
        </p:nvSpPr>
        <p:spPr bwMode="auto">
          <a:xfrm>
            <a:off x="7514606" y="3313420"/>
            <a:ext cx="288000" cy="324000"/>
          </a:xfrm>
          <a:prstGeom prst="rect">
            <a:avLst/>
          </a:prstGeom>
          <a:solidFill>
            <a:srgbClr val="FF0000">
              <a:alpha val="40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00" name="矩形 99"/>
          <p:cNvSpPr/>
          <p:nvPr/>
        </p:nvSpPr>
        <p:spPr bwMode="auto">
          <a:xfrm>
            <a:off x="7786710" y="3626468"/>
            <a:ext cx="288000" cy="324000"/>
          </a:xfrm>
          <a:prstGeom prst="rect">
            <a:avLst/>
          </a:prstGeom>
          <a:solidFill>
            <a:srgbClr val="FF0000">
              <a:alpha val="40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01" name="矩形 100"/>
          <p:cNvSpPr/>
          <p:nvPr/>
        </p:nvSpPr>
        <p:spPr bwMode="auto">
          <a:xfrm>
            <a:off x="8072462" y="3942714"/>
            <a:ext cx="288000" cy="324000"/>
          </a:xfrm>
          <a:prstGeom prst="rect">
            <a:avLst/>
          </a:prstGeom>
          <a:solidFill>
            <a:srgbClr val="FF0000">
              <a:alpha val="40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02" name="矩形 101"/>
          <p:cNvSpPr/>
          <p:nvPr/>
        </p:nvSpPr>
        <p:spPr bwMode="auto">
          <a:xfrm>
            <a:off x="8358214" y="4255959"/>
            <a:ext cx="288000" cy="324000"/>
          </a:xfrm>
          <a:prstGeom prst="rect">
            <a:avLst/>
          </a:prstGeom>
          <a:solidFill>
            <a:srgbClr val="FF0000">
              <a:alpha val="40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grpSp>
        <p:nvGrpSpPr>
          <p:cNvPr id="108" name="群組 107"/>
          <p:cNvGrpSpPr/>
          <p:nvPr/>
        </p:nvGrpSpPr>
        <p:grpSpPr>
          <a:xfrm>
            <a:off x="761933" y="2605255"/>
            <a:ext cx="428596" cy="307777"/>
            <a:chOff x="401332" y="3178587"/>
            <a:chExt cx="428596" cy="307777"/>
          </a:xfrm>
        </p:grpSpPr>
        <p:sp>
          <p:nvSpPr>
            <p:cNvPr id="104" name="橢圓 103"/>
            <p:cNvSpPr/>
            <p:nvPr/>
          </p:nvSpPr>
          <p:spPr bwMode="auto">
            <a:xfrm>
              <a:off x="428596" y="3214686"/>
              <a:ext cx="324000" cy="25200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gra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05" name="文字方塊 104"/>
            <p:cNvSpPr txBox="1"/>
            <p:nvPr/>
          </p:nvSpPr>
          <p:spPr>
            <a:xfrm>
              <a:off x="401332" y="3178587"/>
              <a:ext cx="428596" cy="307777"/>
            </a:xfrm>
            <a:prstGeom prst="rect">
              <a:avLst/>
            </a:prstGeom>
            <a:noFill/>
          </p:spPr>
          <p:txBody>
            <a:bodyPr wrap="square" rtlCol="0">
              <a:spAutoFit/>
            </a:bodyPr>
            <a:lstStyle/>
            <a:p>
              <a:r>
                <a:rPr lang="en-US" altLang="zh-TW" sz="1400" i="1" dirty="0" smtClean="0"/>
                <a:t>d</a:t>
              </a:r>
              <a:r>
                <a:rPr lang="en-US" altLang="zh-TW" sz="1400" i="1" baseline="-25000" dirty="0" smtClean="0"/>
                <a:t>1</a:t>
              </a:r>
              <a:endParaRPr lang="zh-TW" altLang="en-US" sz="1400" i="1" dirty="0"/>
            </a:p>
          </p:txBody>
        </p:sp>
      </p:grpSp>
      <p:grpSp>
        <p:nvGrpSpPr>
          <p:cNvPr id="107" name="群組 106"/>
          <p:cNvGrpSpPr/>
          <p:nvPr/>
        </p:nvGrpSpPr>
        <p:grpSpPr>
          <a:xfrm>
            <a:off x="1486550" y="2210950"/>
            <a:ext cx="428596" cy="307777"/>
            <a:chOff x="928662" y="2228202"/>
            <a:chExt cx="428596" cy="307777"/>
          </a:xfrm>
        </p:grpSpPr>
        <p:sp>
          <p:nvSpPr>
            <p:cNvPr id="103" name="橢圓 102"/>
            <p:cNvSpPr/>
            <p:nvPr/>
          </p:nvSpPr>
          <p:spPr bwMode="auto">
            <a:xfrm>
              <a:off x="948204" y="2272344"/>
              <a:ext cx="324000" cy="2520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06" name="文字方塊 105"/>
            <p:cNvSpPr txBox="1"/>
            <p:nvPr/>
          </p:nvSpPr>
          <p:spPr>
            <a:xfrm>
              <a:off x="928662" y="2228202"/>
              <a:ext cx="428596" cy="307777"/>
            </a:xfrm>
            <a:prstGeom prst="rect">
              <a:avLst/>
            </a:prstGeom>
            <a:noFill/>
          </p:spPr>
          <p:txBody>
            <a:bodyPr wrap="square" rtlCol="0">
              <a:spAutoFit/>
            </a:bodyPr>
            <a:lstStyle/>
            <a:p>
              <a:r>
                <a:rPr lang="en-US" altLang="zh-TW" sz="1400" i="1" dirty="0" smtClean="0"/>
                <a:t>d</a:t>
              </a:r>
              <a:r>
                <a:rPr lang="en-US" altLang="zh-TW" sz="1400" i="1" baseline="-25000" dirty="0" smtClean="0"/>
                <a:t>2</a:t>
              </a:r>
              <a:endParaRPr lang="zh-TW" altLang="en-US" sz="1400" i="1" dirty="0"/>
            </a:p>
          </p:txBody>
        </p:sp>
      </p:grpSp>
      <p:grpSp>
        <p:nvGrpSpPr>
          <p:cNvPr id="112" name="群組 111"/>
          <p:cNvGrpSpPr/>
          <p:nvPr/>
        </p:nvGrpSpPr>
        <p:grpSpPr>
          <a:xfrm>
            <a:off x="1492247" y="2595597"/>
            <a:ext cx="428596" cy="307777"/>
            <a:chOff x="928662" y="2228202"/>
            <a:chExt cx="428596" cy="307777"/>
          </a:xfrm>
        </p:grpSpPr>
        <p:sp>
          <p:nvSpPr>
            <p:cNvPr id="113" name="橢圓 112"/>
            <p:cNvSpPr/>
            <p:nvPr/>
          </p:nvSpPr>
          <p:spPr bwMode="auto">
            <a:xfrm>
              <a:off x="948204" y="2272344"/>
              <a:ext cx="324000" cy="2520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14" name="文字方塊 113"/>
            <p:cNvSpPr txBox="1"/>
            <p:nvPr/>
          </p:nvSpPr>
          <p:spPr>
            <a:xfrm>
              <a:off x="928662" y="2228202"/>
              <a:ext cx="428596" cy="307777"/>
            </a:xfrm>
            <a:prstGeom prst="rect">
              <a:avLst/>
            </a:prstGeom>
            <a:noFill/>
          </p:spPr>
          <p:txBody>
            <a:bodyPr wrap="square" rtlCol="0">
              <a:spAutoFit/>
            </a:bodyPr>
            <a:lstStyle/>
            <a:p>
              <a:r>
                <a:rPr lang="en-US" altLang="zh-TW" sz="1400" i="1" dirty="0" smtClean="0"/>
                <a:t>d</a:t>
              </a:r>
              <a:r>
                <a:rPr lang="en-US" altLang="zh-TW" sz="1400" i="1" baseline="-25000" dirty="0" smtClean="0"/>
                <a:t>2</a:t>
              </a:r>
              <a:endParaRPr lang="zh-TW" altLang="en-US" sz="1400" i="1" dirty="0"/>
            </a:p>
          </p:txBody>
        </p:sp>
      </p:grpSp>
      <p:grpSp>
        <p:nvGrpSpPr>
          <p:cNvPr id="115" name="群組 114"/>
          <p:cNvGrpSpPr/>
          <p:nvPr/>
        </p:nvGrpSpPr>
        <p:grpSpPr>
          <a:xfrm>
            <a:off x="1484264" y="2978468"/>
            <a:ext cx="428596" cy="307777"/>
            <a:chOff x="928662" y="2228202"/>
            <a:chExt cx="428596" cy="307777"/>
          </a:xfrm>
        </p:grpSpPr>
        <p:sp>
          <p:nvSpPr>
            <p:cNvPr id="116" name="橢圓 115"/>
            <p:cNvSpPr/>
            <p:nvPr/>
          </p:nvSpPr>
          <p:spPr bwMode="auto">
            <a:xfrm>
              <a:off x="948204" y="2272344"/>
              <a:ext cx="324000" cy="2520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17" name="文字方塊 116"/>
            <p:cNvSpPr txBox="1"/>
            <p:nvPr/>
          </p:nvSpPr>
          <p:spPr>
            <a:xfrm>
              <a:off x="928662" y="2228202"/>
              <a:ext cx="428596" cy="307777"/>
            </a:xfrm>
            <a:prstGeom prst="rect">
              <a:avLst/>
            </a:prstGeom>
            <a:noFill/>
          </p:spPr>
          <p:txBody>
            <a:bodyPr wrap="square" rtlCol="0">
              <a:spAutoFit/>
            </a:bodyPr>
            <a:lstStyle/>
            <a:p>
              <a:r>
                <a:rPr lang="en-US" altLang="zh-TW" sz="1400" i="1" dirty="0" smtClean="0"/>
                <a:t>d</a:t>
              </a:r>
              <a:r>
                <a:rPr lang="en-US" altLang="zh-TW" sz="1400" i="1" baseline="-25000" dirty="0" smtClean="0"/>
                <a:t>2</a:t>
              </a:r>
              <a:endParaRPr lang="zh-TW" altLang="en-US" sz="1400" i="1" dirty="0"/>
            </a:p>
          </p:txBody>
        </p:sp>
      </p:grpSp>
      <p:grpSp>
        <p:nvGrpSpPr>
          <p:cNvPr id="118" name="群組 117"/>
          <p:cNvGrpSpPr/>
          <p:nvPr/>
        </p:nvGrpSpPr>
        <p:grpSpPr>
          <a:xfrm>
            <a:off x="1484385" y="3327344"/>
            <a:ext cx="428596" cy="307777"/>
            <a:chOff x="928662" y="2228202"/>
            <a:chExt cx="428596" cy="307777"/>
          </a:xfrm>
        </p:grpSpPr>
        <p:sp>
          <p:nvSpPr>
            <p:cNvPr id="119" name="橢圓 118"/>
            <p:cNvSpPr/>
            <p:nvPr/>
          </p:nvSpPr>
          <p:spPr bwMode="auto">
            <a:xfrm>
              <a:off x="948204" y="2272344"/>
              <a:ext cx="324000" cy="2520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20" name="文字方塊 119"/>
            <p:cNvSpPr txBox="1"/>
            <p:nvPr/>
          </p:nvSpPr>
          <p:spPr>
            <a:xfrm>
              <a:off x="928662" y="2228202"/>
              <a:ext cx="428596" cy="307777"/>
            </a:xfrm>
            <a:prstGeom prst="rect">
              <a:avLst/>
            </a:prstGeom>
            <a:noFill/>
          </p:spPr>
          <p:txBody>
            <a:bodyPr wrap="square" rtlCol="0">
              <a:spAutoFit/>
            </a:bodyPr>
            <a:lstStyle/>
            <a:p>
              <a:r>
                <a:rPr lang="en-US" altLang="zh-TW" sz="1400" i="1" dirty="0" smtClean="0"/>
                <a:t>d</a:t>
              </a:r>
              <a:r>
                <a:rPr lang="en-US" altLang="zh-TW" sz="1400" i="1" baseline="-25000" dirty="0" smtClean="0"/>
                <a:t>2</a:t>
              </a:r>
              <a:endParaRPr lang="zh-TW" altLang="en-US" sz="1400" i="1" dirty="0"/>
            </a:p>
          </p:txBody>
        </p:sp>
      </p:grpSp>
      <p:grpSp>
        <p:nvGrpSpPr>
          <p:cNvPr id="121" name="群組 120"/>
          <p:cNvGrpSpPr/>
          <p:nvPr/>
        </p:nvGrpSpPr>
        <p:grpSpPr>
          <a:xfrm>
            <a:off x="1484264" y="3690899"/>
            <a:ext cx="428596" cy="307777"/>
            <a:chOff x="928662" y="2228202"/>
            <a:chExt cx="428596" cy="307777"/>
          </a:xfrm>
        </p:grpSpPr>
        <p:sp>
          <p:nvSpPr>
            <p:cNvPr id="122" name="橢圓 121"/>
            <p:cNvSpPr/>
            <p:nvPr/>
          </p:nvSpPr>
          <p:spPr bwMode="auto">
            <a:xfrm>
              <a:off x="948204" y="2272344"/>
              <a:ext cx="324000" cy="2520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23" name="文字方塊 122"/>
            <p:cNvSpPr txBox="1"/>
            <p:nvPr/>
          </p:nvSpPr>
          <p:spPr>
            <a:xfrm>
              <a:off x="928662" y="2228202"/>
              <a:ext cx="428596" cy="307777"/>
            </a:xfrm>
            <a:prstGeom prst="rect">
              <a:avLst/>
            </a:prstGeom>
            <a:noFill/>
          </p:spPr>
          <p:txBody>
            <a:bodyPr wrap="square" rtlCol="0">
              <a:spAutoFit/>
            </a:bodyPr>
            <a:lstStyle/>
            <a:p>
              <a:r>
                <a:rPr lang="en-US" altLang="zh-TW" sz="1400" i="1" dirty="0" smtClean="0"/>
                <a:t>d</a:t>
              </a:r>
              <a:r>
                <a:rPr lang="en-US" altLang="zh-TW" sz="1400" i="1" baseline="-25000" dirty="0" smtClean="0"/>
                <a:t>2</a:t>
              </a:r>
              <a:endParaRPr lang="zh-TW" altLang="en-US" sz="1400" i="1" dirty="0"/>
            </a:p>
          </p:txBody>
        </p:sp>
      </p:grpSp>
      <p:grpSp>
        <p:nvGrpSpPr>
          <p:cNvPr id="124" name="群組 123"/>
          <p:cNvGrpSpPr/>
          <p:nvPr/>
        </p:nvGrpSpPr>
        <p:grpSpPr>
          <a:xfrm>
            <a:off x="1484264" y="4049917"/>
            <a:ext cx="428596" cy="307777"/>
            <a:chOff x="928662" y="2228202"/>
            <a:chExt cx="428596" cy="307777"/>
          </a:xfrm>
        </p:grpSpPr>
        <p:sp>
          <p:nvSpPr>
            <p:cNvPr id="125" name="橢圓 124"/>
            <p:cNvSpPr/>
            <p:nvPr/>
          </p:nvSpPr>
          <p:spPr bwMode="auto">
            <a:xfrm>
              <a:off x="948204" y="2272344"/>
              <a:ext cx="324000" cy="2520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26" name="文字方塊 125"/>
            <p:cNvSpPr txBox="1"/>
            <p:nvPr/>
          </p:nvSpPr>
          <p:spPr>
            <a:xfrm>
              <a:off x="928662" y="2228202"/>
              <a:ext cx="428596" cy="307777"/>
            </a:xfrm>
            <a:prstGeom prst="rect">
              <a:avLst/>
            </a:prstGeom>
            <a:noFill/>
          </p:spPr>
          <p:txBody>
            <a:bodyPr wrap="square" rtlCol="0">
              <a:spAutoFit/>
            </a:bodyPr>
            <a:lstStyle/>
            <a:p>
              <a:r>
                <a:rPr lang="en-US" altLang="zh-TW" sz="1400" i="1" dirty="0" smtClean="0"/>
                <a:t>d</a:t>
              </a:r>
              <a:r>
                <a:rPr lang="en-US" altLang="zh-TW" sz="1400" i="1" baseline="-25000" dirty="0" smtClean="0"/>
                <a:t>2</a:t>
              </a:r>
              <a:endParaRPr lang="zh-TW" altLang="en-US" sz="1400" i="1" dirty="0"/>
            </a:p>
          </p:txBody>
        </p:sp>
      </p:grpSp>
      <p:grpSp>
        <p:nvGrpSpPr>
          <p:cNvPr id="127" name="群組 126"/>
          <p:cNvGrpSpPr/>
          <p:nvPr/>
        </p:nvGrpSpPr>
        <p:grpSpPr>
          <a:xfrm>
            <a:off x="1849405" y="4041966"/>
            <a:ext cx="428596" cy="307777"/>
            <a:chOff x="928662" y="2228202"/>
            <a:chExt cx="428596" cy="307777"/>
          </a:xfrm>
        </p:grpSpPr>
        <p:sp>
          <p:nvSpPr>
            <p:cNvPr id="128" name="橢圓 127"/>
            <p:cNvSpPr/>
            <p:nvPr/>
          </p:nvSpPr>
          <p:spPr bwMode="auto">
            <a:xfrm>
              <a:off x="948204" y="2272344"/>
              <a:ext cx="324000" cy="2520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29" name="文字方塊 128"/>
            <p:cNvSpPr txBox="1"/>
            <p:nvPr/>
          </p:nvSpPr>
          <p:spPr>
            <a:xfrm>
              <a:off x="928662" y="2228202"/>
              <a:ext cx="428596" cy="307777"/>
            </a:xfrm>
            <a:prstGeom prst="rect">
              <a:avLst/>
            </a:prstGeom>
            <a:noFill/>
          </p:spPr>
          <p:txBody>
            <a:bodyPr wrap="square" rtlCol="0">
              <a:spAutoFit/>
            </a:bodyPr>
            <a:lstStyle/>
            <a:p>
              <a:r>
                <a:rPr lang="en-US" altLang="zh-TW" sz="1400" i="1" dirty="0" smtClean="0"/>
                <a:t>d</a:t>
              </a:r>
              <a:r>
                <a:rPr lang="en-US" altLang="zh-TW" sz="1400" i="1" baseline="-25000" dirty="0" smtClean="0"/>
                <a:t>2</a:t>
              </a:r>
              <a:endParaRPr lang="zh-TW" altLang="en-US" sz="1400" i="1" dirty="0"/>
            </a:p>
          </p:txBody>
        </p:sp>
      </p:grpSp>
      <p:grpSp>
        <p:nvGrpSpPr>
          <p:cNvPr id="130" name="群組 129"/>
          <p:cNvGrpSpPr/>
          <p:nvPr/>
        </p:nvGrpSpPr>
        <p:grpSpPr>
          <a:xfrm>
            <a:off x="2206716" y="4041966"/>
            <a:ext cx="428596" cy="307777"/>
            <a:chOff x="928662" y="2228202"/>
            <a:chExt cx="428596" cy="307777"/>
          </a:xfrm>
        </p:grpSpPr>
        <p:sp>
          <p:nvSpPr>
            <p:cNvPr id="131" name="橢圓 130"/>
            <p:cNvSpPr/>
            <p:nvPr/>
          </p:nvSpPr>
          <p:spPr bwMode="auto">
            <a:xfrm>
              <a:off x="948204" y="2272344"/>
              <a:ext cx="324000" cy="2520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32" name="文字方塊 131"/>
            <p:cNvSpPr txBox="1"/>
            <p:nvPr/>
          </p:nvSpPr>
          <p:spPr>
            <a:xfrm>
              <a:off x="928662" y="2228202"/>
              <a:ext cx="428596" cy="307777"/>
            </a:xfrm>
            <a:prstGeom prst="rect">
              <a:avLst/>
            </a:prstGeom>
            <a:noFill/>
          </p:spPr>
          <p:txBody>
            <a:bodyPr wrap="square" rtlCol="0">
              <a:spAutoFit/>
            </a:bodyPr>
            <a:lstStyle/>
            <a:p>
              <a:r>
                <a:rPr lang="en-US" altLang="zh-TW" sz="1400" i="1" dirty="0" smtClean="0"/>
                <a:t>d</a:t>
              </a:r>
              <a:r>
                <a:rPr lang="en-US" altLang="zh-TW" sz="1400" i="1" baseline="-25000" dirty="0" smtClean="0"/>
                <a:t>2</a:t>
              </a:r>
              <a:endParaRPr lang="zh-TW" altLang="en-US" sz="1400" i="1" dirty="0"/>
            </a:p>
          </p:txBody>
        </p:sp>
      </p:grpSp>
      <p:grpSp>
        <p:nvGrpSpPr>
          <p:cNvPr id="133" name="群組 132"/>
          <p:cNvGrpSpPr/>
          <p:nvPr/>
        </p:nvGrpSpPr>
        <p:grpSpPr>
          <a:xfrm>
            <a:off x="2555834" y="4040138"/>
            <a:ext cx="428596" cy="307777"/>
            <a:chOff x="928662" y="2228202"/>
            <a:chExt cx="428596" cy="307777"/>
          </a:xfrm>
        </p:grpSpPr>
        <p:sp>
          <p:nvSpPr>
            <p:cNvPr id="134" name="橢圓 133"/>
            <p:cNvSpPr/>
            <p:nvPr/>
          </p:nvSpPr>
          <p:spPr bwMode="auto">
            <a:xfrm>
              <a:off x="948204" y="2272344"/>
              <a:ext cx="324000" cy="2520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35" name="文字方塊 134"/>
            <p:cNvSpPr txBox="1"/>
            <p:nvPr/>
          </p:nvSpPr>
          <p:spPr>
            <a:xfrm>
              <a:off x="928662" y="2228202"/>
              <a:ext cx="428596" cy="307777"/>
            </a:xfrm>
            <a:prstGeom prst="rect">
              <a:avLst/>
            </a:prstGeom>
            <a:noFill/>
          </p:spPr>
          <p:txBody>
            <a:bodyPr wrap="square" rtlCol="0">
              <a:spAutoFit/>
            </a:bodyPr>
            <a:lstStyle/>
            <a:p>
              <a:r>
                <a:rPr lang="en-US" altLang="zh-TW" sz="1400" i="1" dirty="0" smtClean="0"/>
                <a:t>d</a:t>
              </a:r>
              <a:r>
                <a:rPr lang="en-US" altLang="zh-TW" sz="1400" i="1" baseline="-25000" dirty="0" smtClean="0"/>
                <a:t>2</a:t>
              </a:r>
              <a:endParaRPr lang="zh-TW" altLang="en-US" sz="1400" i="1" dirty="0"/>
            </a:p>
          </p:txBody>
        </p:sp>
      </p:grpSp>
      <p:grpSp>
        <p:nvGrpSpPr>
          <p:cNvPr id="136" name="群組 135"/>
          <p:cNvGrpSpPr/>
          <p:nvPr/>
        </p:nvGrpSpPr>
        <p:grpSpPr>
          <a:xfrm>
            <a:off x="2928958" y="4041966"/>
            <a:ext cx="428596" cy="307777"/>
            <a:chOff x="928662" y="2228202"/>
            <a:chExt cx="428596" cy="307777"/>
          </a:xfrm>
        </p:grpSpPr>
        <p:sp>
          <p:nvSpPr>
            <p:cNvPr id="137" name="橢圓 136"/>
            <p:cNvSpPr/>
            <p:nvPr/>
          </p:nvSpPr>
          <p:spPr bwMode="auto">
            <a:xfrm>
              <a:off x="948204" y="2272344"/>
              <a:ext cx="324000" cy="2520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38" name="文字方塊 137"/>
            <p:cNvSpPr txBox="1"/>
            <p:nvPr/>
          </p:nvSpPr>
          <p:spPr>
            <a:xfrm>
              <a:off x="928662" y="2228202"/>
              <a:ext cx="428596" cy="307777"/>
            </a:xfrm>
            <a:prstGeom prst="rect">
              <a:avLst/>
            </a:prstGeom>
            <a:noFill/>
          </p:spPr>
          <p:txBody>
            <a:bodyPr wrap="square" rtlCol="0">
              <a:spAutoFit/>
            </a:bodyPr>
            <a:lstStyle/>
            <a:p>
              <a:r>
                <a:rPr lang="en-US" altLang="zh-TW" sz="1400" i="1" dirty="0" smtClean="0"/>
                <a:t>d</a:t>
              </a:r>
              <a:r>
                <a:rPr lang="en-US" altLang="zh-TW" sz="1400" i="1" baseline="-25000" dirty="0" smtClean="0"/>
                <a:t>2</a:t>
              </a:r>
              <a:endParaRPr lang="zh-TW" altLang="en-US" sz="1400" i="1" dirty="0"/>
            </a:p>
          </p:txBody>
        </p:sp>
      </p:grpSp>
      <p:grpSp>
        <p:nvGrpSpPr>
          <p:cNvPr id="139" name="群組 138"/>
          <p:cNvGrpSpPr/>
          <p:nvPr/>
        </p:nvGrpSpPr>
        <p:grpSpPr>
          <a:xfrm>
            <a:off x="1134936" y="2613206"/>
            <a:ext cx="428596" cy="307777"/>
            <a:chOff x="417234" y="3170636"/>
            <a:chExt cx="428596" cy="307777"/>
          </a:xfrm>
        </p:grpSpPr>
        <p:sp>
          <p:nvSpPr>
            <p:cNvPr id="140" name="橢圓 139"/>
            <p:cNvSpPr/>
            <p:nvPr/>
          </p:nvSpPr>
          <p:spPr bwMode="auto">
            <a:xfrm>
              <a:off x="428596" y="3214686"/>
              <a:ext cx="324000" cy="25200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gra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41" name="文字方塊 140"/>
            <p:cNvSpPr txBox="1"/>
            <p:nvPr/>
          </p:nvSpPr>
          <p:spPr>
            <a:xfrm>
              <a:off x="417234" y="3170636"/>
              <a:ext cx="428596" cy="307777"/>
            </a:xfrm>
            <a:prstGeom prst="rect">
              <a:avLst/>
            </a:prstGeom>
            <a:noFill/>
          </p:spPr>
          <p:txBody>
            <a:bodyPr wrap="square" rtlCol="0">
              <a:spAutoFit/>
            </a:bodyPr>
            <a:lstStyle/>
            <a:p>
              <a:r>
                <a:rPr lang="en-US" altLang="zh-TW" sz="1400" i="1" dirty="0" smtClean="0"/>
                <a:t>d</a:t>
              </a:r>
              <a:r>
                <a:rPr lang="en-US" altLang="zh-TW" sz="1400" i="1" baseline="-25000" dirty="0" smtClean="0"/>
                <a:t>1</a:t>
              </a:r>
              <a:endParaRPr lang="zh-TW" altLang="en-US" sz="1400" i="1" dirty="0"/>
            </a:p>
          </p:txBody>
        </p:sp>
      </p:grpSp>
      <p:grpSp>
        <p:nvGrpSpPr>
          <p:cNvPr id="142" name="群組 141"/>
          <p:cNvGrpSpPr/>
          <p:nvPr/>
        </p:nvGrpSpPr>
        <p:grpSpPr>
          <a:xfrm>
            <a:off x="1492215" y="2603548"/>
            <a:ext cx="428596" cy="307777"/>
            <a:chOff x="409283" y="3176880"/>
            <a:chExt cx="428596" cy="307777"/>
          </a:xfrm>
        </p:grpSpPr>
        <p:sp>
          <p:nvSpPr>
            <p:cNvPr id="143" name="橢圓 142"/>
            <p:cNvSpPr/>
            <p:nvPr/>
          </p:nvSpPr>
          <p:spPr bwMode="auto">
            <a:xfrm>
              <a:off x="428596" y="3214686"/>
              <a:ext cx="324000" cy="25200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gra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44" name="文字方塊 143"/>
            <p:cNvSpPr txBox="1"/>
            <p:nvPr/>
          </p:nvSpPr>
          <p:spPr>
            <a:xfrm>
              <a:off x="409283" y="3176880"/>
              <a:ext cx="428596" cy="307777"/>
            </a:xfrm>
            <a:prstGeom prst="rect">
              <a:avLst/>
            </a:prstGeom>
            <a:noFill/>
          </p:spPr>
          <p:txBody>
            <a:bodyPr wrap="square" rtlCol="0">
              <a:spAutoFit/>
            </a:bodyPr>
            <a:lstStyle/>
            <a:p>
              <a:r>
                <a:rPr lang="en-US" altLang="zh-TW" sz="1400" i="1" dirty="0" smtClean="0"/>
                <a:t>d</a:t>
              </a:r>
              <a:r>
                <a:rPr lang="en-US" altLang="zh-TW" sz="1400" i="1" baseline="-25000" dirty="0" smtClean="0"/>
                <a:t>1</a:t>
              </a:r>
              <a:endParaRPr lang="zh-TW" altLang="en-US" sz="1400" i="1" dirty="0"/>
            </a:p>
          </p:txBody>
        </p:sp>
      </p:grpSp>
      <p:grpSp>
        <p:nvGrpSpPr>
          <p:cNvPr id="145" name="群組 144"/>
          <p:cNvGrpSpPr/>
          <p:nvPr/>
        </p:nvGrpSpPr>
        <p:grpSpPr>
          <a:xfrm>
            <a:off x="1833503" y="2621157"/>
            <a:ext cx="428596" cy="307777"/>
            <a:chOff x="401332" y="3186538"/>
            <a:chExt cx="428596" cy="307777"/>
          </a:xfrm>
        </p:grpSpPr>
        <p:sp>
          <p:nvSpPr>
            <p:cNvPr id="146" name="橢圓 145"/>
            <p:cNvSpPr/>
            <p:nvPr/>
          </p:nvSpPr>
          <p:spPr bwMode="auto">
            <a:xfrm>
              <a:off x="428596" y="3214686"/>
              <a:ext cx="324000" cy="25200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gra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47" name="文字方塊 146"/>
            <p:cNvSpPr txBox="1"/>
            <p:nvPr/>
          </p:nvSpPr>
          <p:spPr>
            <a:xfrm>
              <a:off x="401332" y="3186538"/>
              <a:ext cx="428596" cy="307777"/>
            </a:xfrm>
            <a:prstGeom prst="rect">
              <a:avLst/>
            </a:prstGeom>
            <a:noFill/>
          </p:spPr>
          <p:txBody>
            <a:bodyPr wrap="square" rtlCol="0">
              <a:spAutoFit/>
            </a:bodyPr>
            <a:lstStyle/>
            <a:p>
              <a:r>
                <a:rPr lang="en-US" altLang="zh-TW" sz="1400" i="1" dirty="0" smtClean="0"/>
                <a:t>d</a:t>
              </a:r>
              <a:r>
                <a:rPr lang="en-US" altLang="zh-TW" sz="1400" i="1" baseline="-25000" dirty="0" smtClean="0"/>
                <a:t>1</a:t>
              </a:r>
              <a:endParaRPr lang="zh-TW" altLang="en-US" sz="1400" i="1" dirty="0"/>
            </a:p>
          </p:txBody>
        </p:sp>
      </p:grpSp>
      <p:grpSp>
        <p:nvGrpSpPr>
          <p:cNvPr id="148" name="群組 147"/>
          <p:cNvGrpSpPr/>
          <p:nvPr/>
        </p:nvGrpSpPr>
        <p:grpSpPr>
          <a:xfrm>
            <a:off x="2190693" y="2613206"/>
            <a:ext cx="428596" cy="307777"/>
            <a:chOff x="401332" y="3170636"/>
            <a:chExt cx="428596" cy="307777"/>
          </a:xfrm>
        </p:grpSpPr>
        <p:sp>
          <p:nvSpPr>
            <p:cNvPr id="149" name="橢圓 148"/>
            <p:cNvSpPr/>
            <p:nvPr/>
          </p:nvSpPr>
          <p:spPr bwMode="auto">
            <a:xfrm>
              <a:off x="428596" y="3214686"/>
              <a:ext cx="324000" cy="25200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gra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50" name="文字方塊 149"/>
            <p:cNvSpPr txBox="1"/>
            <p:nvPr/>
          </p:nvSpPr>
          <p:spPr>
            <a:xfrm>
              <a:off x="401332" y="3170636"/>
              <a:ext cx="428596" cy="307777"/>
            </a:xfrm>
            <a:prstGeom prst="rect">
              <a:avLst/>
            </a:prstGeom>
            <a:noFill/>
          </p:spPr>
          <p:txBody>
            <a:bodyPr wrap="square" rtlCol="0">
              <a:spAutoFit/>
            </a:bodyPr>
            <a:lstStyle/>
            <a:p>
              <a:r>
                <a:rPr lang="en-US" altLang="zh-TW" sz="1400" i="1" dirty="0" smtClean="0"/>
                <a:t>d</a:t>
              </a:r>
              <a:r>
                <a:rPr lang="en-US" altLang="zh-TW" sz="1400" i="1" baseline="-25000" dirty="0" smtClean="0"/>
                <a:t>1</a:t>
              </a:r>
              <a:endParaRPr lang="zh-TW" altLang="en-US" sz="1400" i="1" dirty="0"/>
            </a:p>
          </p:txBody>
        </p:sp>
      </p:grpSp>
      <p:grpSp>
        <p:nvGrpSpPr>
          <p:cNvPr id="151" name="群組 150"/>
          <p:cNvGrpSpPr/>
          <p:nvPr/>
        </p:nvGrpSpPr>
        <p:grpSpPr>
          <a:xfrm>
            <a:off x="2547883" y="2603427"/>
            <a:ext cx="428596" cy="307777"/>
            <a:chOff x="401332" y="3176880"/>
            <a:chExt cx="428596" cy="307777"/>
          </a:xfrm>
        </p:grpSpPr>
        <p:sp>
          <p:nvSpPr>
            <p:cNvPr id="152" name="橢圓 151"/>
            <p:cNvSpPr/>
            <p:nvPr/>
          </p:nvSpPr>
          <p:spPr bwMode="auto">
            <a:xfrm>
              <a:off x="428596" y="3214686"/>
              <a:ext cx="324000" cy="25200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gra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53" name="文字方塊 152"/>
            <p:cNvSpPr txBox="1"/>
            <p:nvPr/>
          </p:nvSpPr>
          <p:spPr>
            <a:xfrm>
              <a:off x="401332" y="3176880"/>
              <a:ext cx="428596" cy="307777"/>
            </a:xfrm>
            <a:prstGeom prst="rect">
              <a:avLst/>
            </a:prstGeom>
            <a:noFill/>
          </p:spPr>
          <p:txBody>
            <a:bodyPr wrap="square" rtlCol="0">
              <a:spAutoFit/>
            </a:bodyPr>
            <a:lstStyle/>
            <a:p>
              <a:r>
                <a:rPr lang="en-US" altLang="zh-TW" sz="1400" i="1" dirty="0" smtClean="0"/>
                <a:t>d</a:t>
              </a:r>
              <a:r>
                <a:rPr lang="en-US" altLang="zh-TW" sz="1400" i="1" baseline="-25000" dirty="0" smtClean="0"/>
                <a:t>1</a:t>
              </a:r>
              <a:endParaRPr lang="zh-TW" altLang="en-US" sz="1400" i="1" dirty="0"/>
            </a:p>
          </p:txBody>
        </p:sp>
      </p:grpSp>
      <p:grpSp>
        <p:nvGrpSpPr>
          <p:cNvPr id="154" name="群組 153"/>
          <p:cNvGrpSpPr/>
          <p:nvPr/>
        </p:nvGrpSpPr>
        <p:grpSpPr>
          <a:xfrm>
            <a:off x="2913024" y="2595597"/>
            <a:ext cx="428596" cy="307777"/>
            <a:chOff x="401332" y="3192661"/>
            <a:chExt cx="428596" cy="307777"/>
          </a:xfrm>
          <a:noFill/>
        </p:grpSpPr>
        <p:sp>
          <p:nvSpPr>
            <p:cNvPr id="155" name="橢圓 154"/>
            <p:cNvSpPr/>
            <p:nvPr/>
          </p:nvSpPr>
          <p:spPr bwMode="auto">
            <a:xfrm>
              <a:off x="433136" y="3234364"/>
              <a:ext cx="324000" cy="2520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w="9525" cap="flat" cmpd="sng" algn="ctr">
              <a:solidFill>
                <a:schemeClr val="tx1"/>
              </a:solidFill>
              <a:prstDash val="solid"/>
              <a:miter lim="800000"/>
              <a:headEnd type="none" w="med" len="med"/>
              <a:tailEnd type="none" w="med" len="med"/>
            </a:ln>
            <a:effectLst>
              <a:glow rad="63500">
                <a:schemeClr val="accent5">
                  <a:satMod val="175000"/>
                  <a:alpha val="40000"/>
                </a:schemeClr>
              </a:glow>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56" name="文字方塊 155"/>
            <p:cNvSpPr txBox="1"/>
            <p:nvPr/>
          </p:nvSpPr>
          <p:spPr>
            <a:xfrm>
              <a:off x="401332" y="3192661"/>
              <a:ext cx="428596" cy="307777"/>
            </a:xfrm>
            <a:prstGeom prst="rect">
              <a:avLst/>
            </a:prstGeom>
            <a:grpFill/>
          </p:spPr>
          <p:txBody>
            <a:bodyPr wrap="square" rtlCol="0">
              <a:spAutoFit/>
            </a:bodyPr>
            <a:lstStyle/>
            <a:p>
              <a:r>
                <a:rPr lang="en-US" altLang="zh-TW" sz="1400" i="1" dirty="0" smtClean="0"/>
                <a:t>d</a:t>
              </a:r>
              <a:r>
                <a:rPr lang="en-US" altLang="zh-TW" sz="1400" i="1" baseline="-25000" dirty="0" smtClean="0"/>
                <a:t>1</a:t>
              </a:r>
              <a:endParaRPr lang="zh-TW" altLang="en-US" sz="1400" i="1" dirty="0"/>
            </a:p>
          </p:txBody>
        </p:sp>
      </p:grpSp>
      <p:sp>
        <p:nvSpPr>
          <p:cNvPr id="157" name="文字方塊 156"/>
          <p:cNvSpPr txBox="1"/>
          <p:nvPr/>
        </p:nvSpPr>
        <p:spPr>
          <a:xfrm>
            <a:off x="3643306" y="3661950"/>
            <a:ext cx="1928826" cy="338554"/>
          </a:xfrm>
          <a:prstGeom prst="rect">
            <a:avLst/>
          </a:prstGeom>
          <a:noFill/>
        </p:spPr>
        <p:txBody>
          <a:bodyPr wrap="square" rtlCol="0">
            <a:spAutoFit/>
          </a:bodyPr>
          <a:lstStyle/>
          <a:p>
            <a:r>
              <a:rPr lang="en-US" altLang="zh-TW" sz="1600" dirty="0" smtClean="0">
                <a:solidFill>
                  <a:srgbClr val="0070C0"/>
                </a:solidFill>
                <a:effectLst>
                  <a:outerShdw blurRad="38100" dist="38100" dir="2700000" algn="tl">
                    <a:srgbClr val="000000">
                      <a:alpha val="43137"/>
                    </a:srgbClr>
                  </a:outerShdw>
                </a:effectLst>
              </a:rPr>
              <a:t>Used time = 9</a:t>
            </a:r>
            <a:endParaRPr lang="zh-TW" altLang="en-US" sz="1600" i="1" dirty="0">
              <a:solidFill>
                <a:srgbClr val="0070C0"/>
              </a:solidFill>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fade">
                                      <p:cBhvr>
                                        <p:cTn id="12" dur="500"/>
                                        <p:tgtEl>
                                          <p:spTgt spid="87"/>
                                        </p:tgtEl>
                                      </p:cBhvr>
                                    </p:animEffect>
                                  </p:childTnLst>
                                </p:cTn>
                              </p:par>
                              <p:par>
                                <p:cTn id="13" presetID="10" presetClass="entr" presetSubtype="0" fill="hold" nodeType="withEffect">
                                  <p:stCondLst>
                                    <p:cond delay="0"/>
                                  </p:stCondLst>
                                  <p:childTnLst>
                                    <p:set>
                                      <p:cBhvr>
                                        <p:cTn id="14" dur="1" fill="hold">
                                          <p:stCondLst>
                                            <p:cond delay="0"/>
                                          </p:stCondLst>
                                        </p:cTn>
                                        <p:tgtEl>
                                          <p:spTgt spid="88">
                                            <p:txEl>
                                              <p:pRg st="0" end="0"/>
                                            </p:txEl>
                                          </p:spTgt>
                                        </p:tgtEl>
                                        <p:attrNameLst>
                                          <p:attrName>style.visibility</p:attrName>
                                        </p:attrNameLst>
                                      </p:cBhvr>
                                      <p:to>
                                        <p:strVal val="visible"/>
                                      </p:to>
                                    </p:set>
                                    <p:animEffect transition="in" filter="fade">
                                      <p:cBhvr>
                                        <p:cTn id="15" dur="500"/>
                                        <p:tgtEl>
                                          <p:spTgt spid="8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4"/>
                                        </p:tgtEl>
                                        <p:attrNameLst>
                                          <p:attrName>style.visibility</p:attrName>
                                        </p:attrNameLst>
                                      </p:cBhvr>
                                      <p:to>
                                        <p:strVal val="visible"/>
                                      </p:to>
                                    </p:set>
                                    <p:animEffect transition="in" filter="fade">
                                      <p:cBhvr>
                                        <p:cTn id="20" dur="500"/>
                                        <p:tgtEl>
                                          <p:spTgt spid="84"/>
                                        </p:tgtEl>
                                      </p:cBhvr>
                                    </p:animEffect>
                                  </p:childTnLst>
                                </p:cTn>
                              </p:par>
                              <p:par>
                                <p:cTn id="21" presetID="10" presetClass="entr" presetSubtype="0" fill="hold" nodeType="withEffect">
                                  <p:stCondLst>
                                    <p:cond delay="0"/>
                                  </p:stCondLst>
                                  <p:childTnLst>
                                    <p:set>
                                      <p:cBhvr>
                                        <p:cTn id="22" dur="1" fill="hold">
                                          <p:stCondLst>
                                            <p:cond delay="0"/>
                                          </p:stCondLst>
                                        </p:cTn>
                                        <p:tgtEl>
                                          <p:spTgt spid="89">
                                            <p:txEl>
                                              <p:pRg st="0" end="0"/>
                                            </p:txEl>
                                          </p:spTgt>
                                        </p:tgtEl>
                                        <p:attrNameLst>
                                          <p:attrName>style.visibility</p:attrName>
                                        </p:attrNameLst>
                                      </p:cBhvr>
                                      <p:to>
                                        <p:strVal val="visible"/>
                                      </p:to>
                                    </p:set>
                                    <p:animEffect transition="in" filter="fade">
                                      <p:cBhvr>
                                        <p:cTn id="23" dur="500"/>
                                        <p:tgtEl>
                                          <p:spTgt spid="89">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1"/>
                                        </p:tgtEl>
                                        <p:attrNameLst>
                                          <p:attrName>style.visibility</p:attrName>
                                        </p:attrNameLst>
                                      </p:cBhvr>
                                      <p:to>
                                        <p:strVal val="visible"/>
                                      </p:to>
                                    </p:set>
                                    <p:animEffect transition="in" filter="fade">
                                      <p:cBhvr>
                                        <p:cTn id="28" dur="500"/>
                                        <p:tgtEl>
                                          <p:spTgt spid="91"/>
                                        </p:tgtEl>
                                      </p:cBhvr>
                                    </p:animEffect>
                                  </p:childTnLst>
                                </p:cTn>
                              </p:par>
                              <p:par>
                                <p:cTn id="29" presetID="10" presetClass="entr" presetSubtype="0" fill="hold" nodeType="withEffect">
                                  <p:stCondLst>
                                    <p:cond delay="0"/>
                                  </p:stCondLst>
                                  <p:childTnLst>
                                    <p:set>
                                      <p:cBhvr>
                                        <p:cTn id="30" dur="1" fill="hold">
                                          <p:stCondLst>
                                            <p:cond delay="0"/>
                                          </p:stCondLst>
                                        </p:cTn>
                                        <p:tgtEl>
                                          <p:spTgt spid="92">
                                            <p:txEl>
                                              <p:pRg st="0" end="0"/>
                                            </p:txEl>
                                          </p:spTgt>
                                        </p:tgtEl>
                                        <p:attrNameLst>
                                          <p:attrName>style.visibility</p:attrName>
                                        </p:attrNameLst>
                                      </p:cBhvr>
                                      <p:to>
                                        <p:strVal val="visible"/>
                                      </p:to>
                                    </p:set>
                                    <p:animEffect transition="in" filter="fade">
                                      <p:cBhvr>
                                        <p:cTn id="31" dur="500"/>
                                        <p:tgtEl>
                                          <p:spTgt spid="92">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87"/>
                                        </p:tgtEl>
                                      </p:cBhvr>
                                    </p:animEffect>
                                    <p:set>
                                      <p:cBhvr>
                                        <p:cTn id="36" dur="1" fill="hold">
                                          <p:stCondLst>
                                            <p:cond delay="499"/>
                                          </p:stCondLst>
                                        </p:cTn>
                                        <p:tgtEl>
                                          <p:spTgt spid="87"/>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84"/>
                                        </p:tgtEl>
                                      </p:cBhvr>
                                    </p:animEffect>
                                    <p:set>
                                      <p:cBhvr>
                                        <p:cTn id="39" dur="1" fill="hold">
                                          <p:stCondLst>
                                            <p:cond delay="499"/>
                                          </p:stCondLst>
                                        </p:cTn>
                                        <p:tgtEl>
                                          <p:spTgt spid="84"/>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93"/>
                                        </p:tgtEl>
                                        <p:attrNameLst>
                                          <p:attrName>style.visibility</p:attrName>
                                        </p:attrNameLst>
                                      </p:cBhvr>
                                      <p:to>
                                        <p:strVal val="visible"/>
                                      </p:to>
                                    </p:set>
                                    <p:animEffect transition="in" filter="fade">
                                      <p:cBhvr>
                                        <p:cTn id="43" dur="500"/>
                                        <p:tgtEl>
                                          <p:spTgt spid="93"/>
                                        </p:tgtEl>
                                      </p:cBhvr>
                                    </p:animEffect>
                                  </p:childTnLst>
                                </p:cTn>
                              </p:par>
                              <p:par>
                                <p:cTn id="44" presetID="10" presetClass="entr" presetSubtype="0" fill="hold" nodeType="withEffect">
                                  <p:stCondLst>
                                    <p:cond delay="0"/>
                                  </p:stCondLst>
                                  <p:childTnLst>
                                    <p:set>
                                      <p:cBhvr>
                                        <p:cTn id="45" dur="1" fill="hold">
                                          <p:stCondLst>
                                            <p:cond delay="0"/>
                                          </p:stCondLst>
                                        </p:cTn>
                                        <p:tgtEl>
                                          <p:spTgt spid="107"/>
                                        </p:tgtEl>
                                        <p:attrNameLst>
                                          <p:attrName>style.visibility</p:attrName>
                                        </p:attrNameLst>
                                      </p:cBhvr>
                                      <p:to>
                                        <p:strVal val="visible"/>
                                      </p:to>
                                    </p:set>
                                    <p:animEffect transition="in" filter="fade">
                                      <p:cBhvr>
                                        <p:cTn id="46" dur="500"/>
                                        <p:tgtEl>
                                          <p:spTgt spid="107"/>
                                        </p:tgtEl>
                                      </p:cBhvr>
                                    </p:animEffect>
                                  </p:childTnLst>
                                </p:cTn>
                              </p:par>
                              <p:par>
                                <p:cTn id="47" presetID="10"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animEffect transition="in" filter="fade">
                                      <p:cBhvr>
                                        <p:cTn id="49" dur="500"/>
                                        <p:tgtEl>
                                          <p:spTgt spid="10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94"/>
                                        </p:tgtEl>
                                        <p:attrNameLst>
                                          <p:attrName>style.visibility</p:attrName>
                                        </p:attrNameLst>
                                      </p:cBhvr>
                                      <p:to>
                                        <p:strVal val="visible"/>
                                      </p:to>
                                    </p:set>
                                    <p:animEffect transition="in" filter="fade">
                                      <p:cBhvr>
                                        <p:cTn id="54" dur="500"/>
                                        <p:tgtEl>
                                          <p:spTgt spid="94"/>
                                        </p:tgtEl>
                                      </p:cBhvr>
                                    </p:animEffect>
                                  </p:childTnLst>
                                </p:cTn>
                              </p:par>
                              <p:par>
                                <p:cTn id="55" presetID="10" presetClass="exit" presetSubtype="0" fill="hold" nodeType="withEffect">
                                  <p:stCondLst>
                                    <p:cond delay="0"/>
                                  </p:stCondLst>
                                  <p:childTnLst>
                                    <p:animEffect transition="out" filter="fade">
                                      <p:cBhvr>
                                        <p:cTn id="56" dur="500"/>
                                        <p:tgtEl>
                                          <p:spTgt spid="107"/>
                                        </p:tgtEl>
                                      </p:cBhvr>
                                    </p:animEffect>
                                    <p:set>
                                      <p:cBhvr>
                                        <p:cTn id="57" dur="1" fill="hold">
                                          <p:stCondLst>
                                            <p:cond delay="499"/>
                                          </p:stCondLst>
                                        </p:cTn>
                                        <p:tgtEl>
                                          <p:spTgt spid="107"/>
                                        </p:tgtEl>
                                        <p:attrNameLst>
                                          <p:attrName>style.visibility</p:attrName>
                                        </p:attrNameLst>
                                      </p:cBhvr>
                                      <p:to>
                                        <p:strVal val="hidden"/>
                                      </p:to>
                                    </p:set>
                                  </p:childTnLst>
                                </p:cTn>
                              </p:par>
                              <p:par>
                                <p:cTn id="58" presetID="10" presetClass="entr" presetSubtype="0" fill="hold" nodeType="withEffect">
                                  <p:stCondLst>
                                    <p:cond delay="0"/>
                                  </p:stCondLst>
                                  <p:childTnLst>
                                    <p:set>
                                      <p:cBhvr>
                                        <p:cTn id="59" dur="1" fill="hold">
                                          <p:stCondLst>
                                            <p:cond delay="0"/>
                                          </p:stCondLst>
                                        </p:cTn>
                                        <p:tgtEl>
                                          <p:spTgt spid="112"/>
                                        </p:tgtEl>
                                        <p:attrNameLst>
                                          <p:attrName>style.visibility</p:attrName>
                                        </p:attrNameLst>
                                      </p:cBhvr>
                                      <p:to>
                                        <p:strVal val="visible"/>
                                      </p:to>
                                    </p:set>
                                    <p:animEffect transition="in" filter="fade">
                                      <p:cBhvr>
                                        <p:cTn id="60" dur="500"/>
                                        <p:tgtEl>
                                          <p:spTgt spid="11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95"/>
                                        </p:tgtEl>
                                        <p:attrNameLst>
                                          <p:attrName>style.visibility</p:attrName>
                                        </p:attrNameLst>
                                      </p:cBhvr>
                                      <p:to>
                                        <p:strVal val="visible"/>
                                      </p:to>
                                    </p:set>
                                    <p:animEffect transition="in" filter="fade">
                                      <p:cBhvr>
                                        <p:cTn id="65" dur="500"/>
                                        <p:tgtEl>
                                          <p:spTgt spid="95"/>
                                        </p:tgtEl>
                                      </p:cBhvr>
                                    </p:animEffect>
                                  </p:childTnLst>
                                </p:cTn>
                              </p:par>
                              <p:par>
                                <p:cTn id="66" presetID="10" presetClass="exit" presetSubtype="0" fill="hold" nodeType="withEffect">
                                  <p:stCondLst>
                                    <p:cond delay="0"/>
                                  </p:stCondLst>
                                  <p:childTnLst>
                                    <p:animEffect transition="out" filter="fade">
                                      <p:cBhvr>
                                        <p:cTn id="67" dur="500"/>
                                        <p:tgtEl>
                                          <p:spTgt spid="112"/>
                                        </p:tgtEl>
                                      </p:cBhvr>
                                    </p:animEffect>
                                    <p:set>
                                      <p:cBhvr>
                                        <p:cTn id="68" dur="1" fill="hold">
                                          <p:stCondLst>
                                            <p:cond delay="499"/>
                                          </p:stCondLst>
                                        </p:cTn>
                                        <p:tgtEl>
                                          <p:spTgt spid="112"/>
                                        </p:tgtEl>
                                        <p:attrNameLst>
                                          <p:attrName>style.visibility</p:attrName>
                                        </p:attrNameLst>
                                      </p:cBhvr>
                                      <p:to>
                                        <p:strVal val="hidden"/>
                                      </p:to>
                                    </p:set>
                                  </p:childTnLst>
                                </p:cTn>
                              </p:par>
                              <p:par>
                                <p:cTn id="69" presetID="10" presetClass="entr" presetSubtype="0" fill="hold" nodeType="withEffect">
                                  <p:stCondLst>
                                    <p:cond delay="0"/>
                                  </p:stCondLst>
                                  <p:childTnLst>
                                    <p:set>
                                      <p:cBhvr>
                                        <p:cTn id="70" dur="1" fill="hold">
                                          <p:stCondLst>
                                            <p:cond delay="0"/>
                                          </p:stCondLst>
                                        </p:cTn>
                                        <p:tgtEl>
                                          <p:spTgt spid="115"/>
                                        </p:tgtEl>
                                        <p:attrNameLst>
                                          <p:attrName>style.visibility</p:attrName>
                                        </p:attrNameLst>
                                      </p:cBhvr>
                                      <p:to>
                                        <p:strVal val="visible"/>
                                      </p:to>
                                    </p:set>
                                    <p:animEffect transition="in" filter="fade">
                                      <p:cBhvr>
                                        <p:cTn id="71" dur="500"/>
                                        <p:tgtEl>
                                          <p:spTgt spid="11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96"/>
                                        </p:tgtEl>
                                        <p:attrNameLst>
                                          <p:attrName>style.visibility</p:attrName>
                                        </p:attrNameLst>
                                      </p:cBhvr>
                                      <p:to>
                                        <p:strVal val="visible"/>
                                      </p:to>
                                    </p:set>
                                    <p:animEffect transition="in" filter="fade">
                                      <p:cBhvr>
                                        <p:cTn id="76" dur="500"/>
                                        <p:tgtEl>
                                          <p:spTgt spid="96"/>
                                        </p:tgtEl>
                                      </p:cBhvr>
                                    </p:animEffect>
                                  </p:childTnLst>
                                </p:cTn>
                              </p:par>
                              <p:par>
                                <p:cTn id="77" presetID="10" presetClass="exit" presetSubtype="0" fill="hold" nodeType="withEffect">
                                  <p:stCondLst>
                                    <p:cond delay="0"/>
                                  </p:stCondLst>
                                  <p:childTnLst>
                                    <p:animEffect transition="out" filter="fade">
                                      <p:cBhvr>
                                        <p:cTn id="78" dur="500"/>
                                        <p:tgtEl>
                                          <p:spTgt spid="115"/>
                                        </p:tgtEl>
                                      </p:cBhvr>
                                    </p:animEffect>
                                    <p:set>
                                      <p:cBhvr>
                                        <p:cTn id="79" dur="1" fill="hold">
                                          <p:stCondLst>
                                            <p:cond delay="499"/>
                                          </p:stCondLst>
                                        </p:cTn>
                                        <p:tgtEl>
                                          <p:spTgt spid="115"/>
                                        </p:tgtEl>
                                        <p:attrNameLst>
                                          <p:attrName>style.visibility</p:attrName>
                                        </p:attrNameLst>
                                      </p:cBhvr>
                                      <p:to>
                                        <p:strVal val="hidden"/>
                                      </p:to>
                                    </p:set>
                                  </p:childTnLst>
                                </p:cTn>
                              </p:par>
                              <p:par>
                                <p:cTn id="80" presetID="10" presetClass="entr" presetSubtype="0" fill="hold" nodeType="withEffect">
                                  <p:stCondLst>
                                    <p:cond delay="0"/>
                                  </p:stCondLst>
                                  <p:childTnLst>
                                    <p:set>
                                      <p:cBhvr>
                                        <p:cTn id="81" dur="1" fill="hold">
                                          <p:stCondLst>
                                            <p:cond delay="0"/>
                                          </p:stCondLst>
                                        </p:cTn>
                                        <p:tgtEl>
                                          <p:spTgt spid="118"/>
                                        </p:tgtEl>
                                        <p:attrNameLst>
                                          <p:attrName>style.visibility</p:attrName>
                                        </p:attrNameLst>
                                      </p:cBhvr>
                                      <p:to>
                                        <p:strVal val="visible"/>
                                      </p:to>
                                    </p:set>
                                    <p:animEffect transition="in" filter="fade">
                                      <p:cBhvr>
                                        <p:cTn id="82" dur="500"/>
                                        <p:tgtEl>
                                          <p:spTgt spid="11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97"/>
                                        </p:tgtEl>
                                        <p:attrNameLst>
                                          <p:attrName>style.visibility</p:attrName>
                                        </p:attrNameLst>
                                      </p:cBhvr>
                                      <p:to>
                                        <p:strVal val="visible"/>
                                      </p:to>
                                    </p:set>
                                    <p:animEffect transition="in" filter="fade">
                                      <p:cBhvr>
                                        <p:cTn id="87" dur="500"/>
                                        <p:tgtEl>
                                          <p:spTgt spid="97"/>
                                        </p:tgtEl>
                                      </p:cBhvr>
                                    </p:animEffect>
                                  </p:childTnLst>
                                </p:cTn>
                              </p:par>
                              <p:par>
                                <p:cTn id="88" presetID="10" presetClass="exit" presetSubtype="0" fill="hold" nodeType="withEffect">
                                  <p:stCondLst>
                                    <p:cond delay="0"/>
                                  </p:stCondLst>
                                  <p:childTnLst>
                                    <p:animEffect transition="out" filter="fade">
                                      <p:cBhvr>
                                        <p:cTn id="89" dur="500"/>
                                        <p:tgtEl>
                                          <p:spTgt spid="118"/>
                                        </p:tgtEl>
                                      </p:cBhvr>
                                    </p:animEffect>
                                    <p:set>
                                      <p:cBhvr>
                                        <p:cTn id="90" dur="1" fill="hold">
                                          <p:stCondLst>
                                            <p:cond delay="499"/>
                                          </p:stCondLst>
                                        </p:cTn>
                                        <p:tgtEl>
                                          <p:spTgt spid="118"/>
                                        </p:tgtEl>
                                        <p:attrNameLst>
                                          <p:attrName>style.visibility</p:attrName>
                                        </p:attrNameLst>
                                      </p:cBhvr>
                                      <p:to>
                                        <p:strVal val="hidden"/>
                                      </p:to>
                                    </p:set>
                                  </p:childTnLst>
                                </p:cTn>
                              </p:par>
                              <p:par>
                                <p:cTn id="91" presetID="10" presetClass="entr" presetSubtype="0" fill="hold" nodeType="withEffect">
                                  <p:stCondLst>
                                    <p:cond delay="0"/>
                                  </p:stCondLst>
                                  <p:childTnLst>
                                    <p:set>
                                      <p:cBhvr>
                                        <p:cTn id="92" dur="1" fill="hold">
                                          <p:stCondLst>
                                            <p:cond delay="0"/>
                                          </p:stCondLst>
                                        </p:cTn>
                                        <p:tgtEl>
                                          <p:spTgt spid="121"/>
                                        </p:tgtEl>
                                        <p:attrNameLst>
                                          <p:attrName>style.visibility</p:attrName>
                                        </p:attrNameLst>
                                      </p:cBhvr>
                                      <p:to>
                                        <p:strVal val="visible"/>
                                      </p:to>
                                    </p:set>
                                    <p:animEffect transition="in" filter="fade">
                                      <p:cBhvr>
                                        <p:cTn id="93" dur="500"/>
                                        <p:tgtEl>
                                          <p:spTgt spid="121"/>
                                        </p:tgtEl>
                                      </p:cBhvr>
                                    </p:animEffect>
                                  </p:childTnLst>
                                </p:cTn>
                              </p:par>
                              <p:par>
                                <p:cTn id="94" presetID="10" presetClass="exit" presetSubtype="0" fill="hold" nodeType="withEffect">
                                  <p:stCondLst>
                                    <p:cond delay="0"/>
                                  </p:stCondLst>
                                  <p:childTnLst>
                                    <p:animEffect transition="out" filter="fade">
                                      <p:cBhvr>
                                        <p:cTn id="95" dur="500"/>
                                        <p:tgtEl>
                                          <p:spTgt spid="108"/>
                                        </p:tgtEl>
                                      </p:cBhvr>
                                    </p:animEffect>
                                    <p:set>
                                      <p:cBhvr>
                                        <p:cTn id="96" dur="1" fill="hold">
                                          <p:stCondLst>
                                            <p:cond delay="499"/>
                                          </p:stCondLst>
                                        </p:cTn>
                                        <p:tgtEl>
                                          <p:spTgt spid="108"/>
                                        </p:tgtEl>
                                        <p:attrNameLst>
                                          <p:attrName>style.visibility</p:attrName>
                                        </p:attrNameLst>
                                      </p:cBhvr>
                                      <p:to>
                                        <p:strVal val="hidden"/>
                                      </p:to>
                                    </p:set>
                                  </p:childTnLst>
                                </p:cTn>
                              </p:par>
                              <p:par>
                                <p:cTn id="97" presetID="10" presetClass="entr" presetSubtype="0" fill="hold" nodeType="withEffect">
                                  <p:stCondLst>
                                    <p:cond delay="0"/>
                                  </p:stCondLst>
                                  <p:childTnLst>
                                    <p:set>
                                      <p:cBhvr>
                                        <p:cTn id="98" dur="1" fill="hold">
                                          <p:stCondLst>
                                            <p:cond delay="0"/>
                                          </p:stCondLst>
                                        </p:cTn>
                                        <p:tgtEl>
                                          <p:spTgt spid="139"/>
                                        </p:tgtEl>
                                        <p:attrNameLst>
                                          <p:attrName>style.visibility</p:attrName>
                                        </p:attrNameLst>
                                      </p:cBhvr>
                                      <p:to>
                                        <p:strVal val="visible"/>
                                      </p:to>
                                    </p:set>
                                    <p:animEffect transition="in" filter="fade">
                                      <p:cBhvr>
                                        <p:cTn id="99" dur="500"/>
                                        <p:tgtEl>
                                          <p:spTgt spid="139"/>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98"/>
                                        </p:tgtEl>
                                        <p:attrNameLst>
                                          <p:attrName>style.visibility</p:attrName>
                                        </p:attrNameLst>
                                      </p:cBhvr>
                                      <p:to>
                                        <p:strVal val="visible"/>
                                      </p:to>
                                    </p:set>
                                    <p:animEffect transition="in" filter="fade">
                                      <p:cBhvr>
                                        <p:cTn id="104" dur="500"/>
                                        <p:tgtEl>
                                          <p:spTgt spid="98"/>
                                        </p:tgtEl>
                                      </p:cBhvr>
                                    </p:animEffect>
                                  </p:childTnLst>
                                </p:cTn>
                              </p:par>
                              <p:par>
                                <p:cTn id="105" presetID="10" presetClass="exit" presetSubtype="0" fill="hold" nodeType="withEffect">
                                  <p:stCondLst>
                                    <p:cond delay="0"/>
                                  </p:stCondLst>
                                  <p:childTnLst>
                                    <p:animEffect transition="out" filter="fade">
                                      <p:cBhvr>
                                        <p:cTn id="106" dur="500"/>
                                        <p:tgtEl>
                                          <p:spTgt spid="121"/>
                                        </p:tgtEl>
                                      </p:cBhvr>
                                    </p:animEffect>
                                    <p:set>
                                      <p:cBhvr>
                                        <p:cTn id="107" dur="1" fill="hold">
                                          <p:stCondLst>
                                            <p:cond delay="499"/>
                                          </p:stCondLst>
                                        </p:cTn>
                                        <p:tgtEl>
                                          <p:spTgt spid="121"/>
                                        </p:tgtEl>
                                        <p:attrNameLst>
                                          <p:attrName>style.visibility</p:attrName>
                                        </p:attrNameLst>
                                      </p:cBhvr>
                                      <p:to>
                                        <p:strVal val="hidden"/>
                                      </p:to>
                                    </p:set>
                                  </p:childTnLst>
                                </p:cTn>
                              </p:par>
                              <p:par>
                                <p:cTn id="108" presetID="10" presetClass="entr" presetSubtype="0" fill="hold" nodeType="withEffect">
                                  <p:stCondLst>
                                    <p:cond delay="0"/>
                                  </p:stCondLst>
                                  <p:childTnLst>
                                    <p:set>
                                      <p:cBhvr>
                                        <p:cTn id="109" dur="1" fill="hold">
                                          <p:stCondLst>
                                            <p:cond delay="0"/>
                                          </p:stCondLst>
                                        </p:cTn>
                                        <p:tgtEl>
                                          <p:spTgt spid="124"/>
                                        </p:tgtEl>
                                        <p:attrNameLst>
                                          <p:attrName>style.visibility</p:attrName>
                                        </p:attrNameLst>
                                      </p:cBhvr>
                                      <p:to>
                                        <p:strVal val="visible"/>
                                      </p:to>
                                    </p:set>
                                    <p:animEffect transition="in" filter="fade">
                                      <p:cBhvr>
                                        <p:cTn id="110" dur="500"/>
                                        <p:tgtEl>
                                          <p:spTgt spid="124"/>
                                        </p:tgtEl>
                                      </p:cBhvr>
                                    </p:animEffect>
                                  </p:childTnLst>
                                </p:cTn>
                              </p:par>
                              <p:par>
                                <p:cTn id="111" presetID="10" presetClass="exit" presetSubtype="0" fill="hold" nodeType="withEffect">
                                  <p:stCondLst>
                                    <p:cond delay="0"/>
                                  </p:stCondLst>
                                  <p:childTnLst>
                                    <p:animEffect transition="out" filter="fade">
                                      <p:cBhvr>
                                        <p:cTn id="112" dur="500"/>
                                        <p:tgtEl>
                                          <p:spTgt spid="139"/>
                                        </p:tgtEl>
                                      </p:cBhvr>
                                    </p:animEffect>
                                    <p:set>
                                      <p:cBhvr>
                                        <p:cTn id="113" dur="1" fill="hold">
                                          <p:stCondLst>
                                            <p:cond delay="499"/>
                                          </p:stCondLst>
                                        </p:cTn>
                                        <p:tgtEl>
                                          <p:spTgt spid="139"/>
                                        </p:tgtEl>
                                        <p:attrNameLst>
                                          <p:attrName>style.visibility</p:attrName>
                                        </p:attrNameLst>
                                      </p:cBhvr>
                                      <p:to>
                                        <p:strVal val="hidden"/>
                                      </p:to>
                                    </p:set>
                                  </p:childTnLst>
                                </p:cTn>
                              </p:par>
                              <p:par>
                                <p:cTn id="114" presetID="10" presetClass="entr" presetSubtype="0" fill="hold" nodeType="withEffect">
                                  <p:stCondLst>
                                    <p:cond delay="0"/>
                                  </p:stCondLst>
                                  <p:childTnLst>
                                    <p:set>
                                      <p:cBhvr>
                                        <p:cTn id="115" dur="1" fill="hold">
                                          <p:stCondLst>
                                            <p:cond delay="0"/>
                                          </p:stCondLst>
                                        </p:cTn>
                                        <p:tgtEl>
                                          <p:spTgt spid="142"/>
                                        </p:tgtEl>
                                        <p:attrNameLst>
                                          <p:attrName>style.visibility</p:attrName>
                                        </p:attrNameLst>
                                      </p:cBhvr>
                                      <p:to>
                                        <p:strVal val="visible"/>
                                      </p:to>
                                    </p:set>
                                    <p:animEffect transition="in" filter="fade">
                                      <p:cBhvr>
                                        <p:cTn id="116" dur="500"/>
                                        <p:tgtEl>
                                          <p:spTgt spid="142"/>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99"/>
                                        </p:tgtEl>
                                        <p:attrNameLst>
                                          <p:attrName>style.visibility</p:attrName>
                                        </p:attrNameLst>
                                      </p:cBhvr>
                                      <p:to>
                                        <p:strVal val="visible"/>
                                      </p:to>
                                    </p:set>
                                    <p:animEffect transition="in" filter="fade">
                                      <p:cBhvr>
                                        <p:cTn id="121" dur="500"/>
                                        <p:tgtEl>
                                          <p:spTgt spid="99"/>
                                        </p:tgtEl>
                                      </p:cBhvr>
                                    </p:animEffect>
                                  </p:childTnLst>
                                </p:cTn>
                              </p:par>
                              <p:par>
                                <p:cTn id="122" presetID="10" presetClass="exit" presetSubtype="0" fill="hold" nodeType="withEffect">
                                  <p:stCondLst>
                                    <p:cond delay="0"/>
                                  </p:stCondLst>
                                  <p:childTnLst>
                                    <p:animEffect transition="out" filter="fade">
                                      <p:cBhvr>
                                        <p:cTn id="123" dur="500"/>
                                        <p:tgtEl>
                                          <p:spTgt spid="124"/>
                                        </p:tgtEl>
                                      </p:cBhvr>
                                    </p:animEffect>
                                    <p:set>
                                      <p:cBhvr>
                                        <p:cTn id="124" dur="1" fill="hold">
                                          <p:stCondLst>
                                            <p:cond delay="499"/>
                                          </p:stCondLst>
                                        </p:cTn>
                                        <p:tgtEl>
                                          <p:spTgt spid="124"/>
                                        </p:tgtEl>
                                        <p:attrNameLst>
                                          <p:attrName>style.visibility</p:attrName>
                                        </p:attrNameLst>
                                      </p:cBhvr>
                                      <p:to>
                                        <p:strVal val="hidden"/>
                                      </p:to>
                                    </p:set>
                                  </p:childTnLst>
                                </p:cTn>
                              </p:par>
                              <p:par>
                                <p:cTn id="125" presetID="10" presetClass="entr" presetSubtype="0" fill="hold" nodeType="withEffect">
                                  <p:stCondLst>
                                    <p:cond delay="0"/>
                                  </p:stCondLst>
                                  <p:childTnLst>
                                    <p:set>
                                      <p:cBhvr>
                                        <p:cTn id="126" dur="1" fill="hold">
                                          <p:stCondLst>
                                            <p:cond delay="0"/>
                                          </p:stCondLst>
                                        </p:cTn>
                                        <p:tgtEl>
                                          <p:spTgt spid="127"/>
                                        </p:tgtEl>
                                        <p:attrNameLst>
                                          <p:attrName>style.visibility</p:attrName>
                                        </p:attrNameLst>
                                      </p:cBhvr>
                                      <p:to>
                                        <p:strVal val="visible"/>
                                      </p:to>
                                    </p:set>
                                    <p:animEffect transition="in" filter="fade">
                                      <p:cBhvr>
                                        <p:cTn id="127" dur="500"/>
                                        <p:tgtEl>
                                          <p:spTgt spid="127"/>
                                        </p:tgtEl>
                                      </p:cBhvr>
                                    </p:animEffect>
                                  </p:childTnLst>
                                </p:cTn>
                              </p:par>
                              <p:par>
                                <p:cTn id="128" presetID="10" presetClass="exit" presetSubtype="0" fill="hold" nodeType="withEffect">
                                  <p:stCondLst>
                                    <p:cond delay="0"/>
                                  </p:stCondLst>
                                  <p:childTnLst>
                                    <p:animEffect transition="out" filter="fade">
                                      <p:cBhvr>
                                        <p:cTn id="129" dur="500"/>
                                        <p:tgtEl>
                                          <p:spTgt spid="142"/>
                                        </p:tgtEl>
                                      </p:cBhvr>
                                    </p:animEffect>
                                    <p:set>
                                      <p:cBhvr>
                                        <p:cTn id="130" dur="1" fill="hold">
                                          <p:stCondLst>
                                            <p:cond delay="499"/>
                                          </p:stCondLst>
                                        </p:cTn>
                                        <p:tgtEl>
                                          <p:spTgt spid="142"/>
                                        </p:tgtEl>
                                        <p:attrNameLst>
                                          <p:attrName>style.visibility</p:attrName>
                                        </p:attrNameLst>
                                      </p:cBhvr>
                                      <p:to>
                                        <p:strVal val="hidden"/>
                                      </p:to>
                                    </p:set>
                                  </p:childTnLst>
                                </p:cTn>
                              </p:par>
                              <p:par>
                                <p:cTn id="131" presetID="10" presetClass="entr" presetSubtype="0" fill="hold" nodeType="withEffect">
                                  <p:stCondLst>
                                    <p:cond delay="0"/>
                                  </p:stCondLst>
                                  <p:childTnLst>
                                    <p:set>
                                      <p:cBhvr>
                                        <p:cTn id="132" dur="1" fill="hold">
                                          <p:stCondLst>
                                            <p:cond delay="0"/>
                                          </p:stCondLst>
                                        </p:cTn>
                                        <p:tgtEl>
                                          <p:spTgt spid="145"/>
                                        </p:tgtEl>
                                        <p:attrNameLst>
                                          <p:attrName>style.visibility</p:attrName>
                                        </p:attrNameLst>
                                      </p:cBhvr>
                                      <p:to>
                                        <p:strVal val="visible"/>
                                      </p:to>
                                    </p:set>
                                    <p:animEffect transition="in" filter="fade">
                                      <p:cBhvr>
                                        <p:cTn id="133" dur="500"/>
                                        <p:tgtEl>
                                          <p:spTgt spid="145"/>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100"/>
                                        </p:tgtEl>
                                        <p:attrNameLst>
                                          <p:attrName>style.visibility</p:attrName>
                                        </p:attrNameLst>
                                      </p:cBhvr>
                                      <p:to>
                                        <p:strVal val="visible"/>
                                      </p:to>
                                    </p:set>
                                    <p:animEffect transition="in" filter="fade">
                                      <p:cBhvr>
                                        <p:cTn id="138" dur="500"/>
                                        <p:tgtEl>
                                          <p:spTgt spid="100"/>
                                        </p:tgtEl>
                                      </p:cBhvr>
                                    </p:animEffect>
                                  </p:childTnLst>
                                </p:cTn>
                              </p:par>
                              <p:par>
                                <p:cTn id="139" presetID="10" presetClass="exit" presetSubtype="0" fill="hold" nodeType="withEffect">
                                  <p:stCondLst>
                                    <p:cond delay="0"/>
                                  </p:stCondLst>
                                  <p:childTnLst>
                                    <p:animEffect transition="out" filter="fade">
                                      <p:cBhvr>
                                        <p:cTn id="140" dur="500"/>
                                        <p:tgtEl>
                                          <p:spTgt spid="127"/>
                                        </p:tgtEl>
                                      </p:cBhvr>
                                    </p:animEffect>
                                    <p:set>
                                      <p:cBhvr>
                                        <p:cTn id="141" dur="1" fill="hold">
                                          <p:stCondLst>
                                            <p:cond delay="499"/>
                                          </p:stCondLst>
                                        </p:cTn>
                                        <p:tgtEl>
                                          <p:spTgt spid="127"/>
                                        </p:tgtEl>
                                        <p:attrNameLst>
                                          <p:attrName>style.visibility</p:attrName>
                                        </p:attrNameLst>
                                      </p:cBhvr>
                                      <p:to>
                                        <p:strVal val="hidden"/>
                                      </p:to>
                                    </p:set>
                                  </p:childTnLst>
                                </p:cTn>
                              </p:par>
                              <p:par>
                                <p:cTn id="142" presetID="10" presetClass="entr" presetSubtype="0" fill="hold" nodeType="withEffect">
                                  <p:stCondLst>
                                    <p:cond delay="0"/>
                                  </p:stCondLst>
                                  <p:childTnLst>
                                    <p:set>
                                      <p:cBhvr>
                                        <p:cTn id="143" dur="1" fill="hold">
                                          <p:stCondLst>
                                            <p:cond delay="0"/>
                                          </p:stCondLst>
                                        </p:cTn>
                                        <p:tgtEl>
                                          <p:spTgt spid="130"/>
                                        </p:tgtEl>
                                        <p:attrNameLst>
                                          <p:attrName>style.visibility</p:attrName>
                                        </p:attrNameLst>
                                      </p:cBhvr>
                                      <p:to>
                                        <p:strVal val="visible"/>
                                      </p:to>
                                    </p:set>
                                    <p:animEffect transition="in" filter="fade">
                                      <p:cBhvr>
                                        <p:cTn id="144" dur="500"/>
                                        <p:tgtEl>
                                          <p:spTgt spid="130"/>
                                        </p:tgtEl>
                                      </p:cBhvr>
                                    </p:animEffect>
                                  </p:childTnLst>
                                </p:cTn>
                              </p:par>
                              <p:par>
                                <p:cTn id="145" presetID="10" presetClass="exit" presetSubtype="0" fill="hold" nodeType="withEffect">
                                  <p:stCondLst>
                                    <p:cond delay="0"/>
                                  </p:stCondLst>
                                  <p:childTnLst>
                                    <p:animEffect transition="out" filter="fade">
                                      <p:cBhvr>
                                        <p:cTn id="146" dur="500"/>
                                        <p:tgtEl>
                                          <p:spTgt spid="145"/>
                                        </p:tgtEl>
                                      </p:cBhvr>
                                    </p:animEffect>
                                    <p:set>
                                      <p:cBhvr>
                                        <p:cTn id="147" dur="1" fill="hold">
                                          <p:stCondLst>
                                            <p:cond delay="499"/>
                                          </p:stCondLst>
                                        </p:cTn>
                                        <p:tgtEl>
                                          <p:spTgt spid="145"/>
                                        </p:tgtEl>
                                        <p:attrNameLst>
                                          <p:attrName>style.visibility</p:attrName>
                                        </p:attrNameLst>
                                      </p:cBhvr>
                                      <p:to>
                                        <p:strVal val="hidden"/>
                                      </p:to>
                                    </p:set>
                                  </p:childTnLst>
                                </p:cTn>
                              </p:par>
                              <p:par>
                                <p:cTn id="148" presetID="10" presetClass="entr" presetSubtype="0" fill="hold" nodeType="withEffect">
                                  <p:stCondLst>
                                    <p:cond delay="0"/>
                                  </p:stCondLst>
                                  <p:childTnLst>
                                    <p:set>
                                      <p:cBhvr>
                                        <p:cTn id="149" dur="1" fill="hold">
                                          <p:stCondLst>
                                            <p:cond delay="0"/>
                                          </p:stCondLst>
                                        </p:cTn>
                                        <p:tgtEl>
                                          <p:spTgt spid="148"/>
                                        </p:tgtEl>
                                        <p:attrNameLst>
                                          <p:attrName>style.visibility</p:attrName>
                                        </p:attrNameLst>
                                      </p:cBhvr>
                                      <p:to>
                                        <p:strVal val="visible"/>
                                      </p:to>
                                    </p:set>
                                    <p:animEffect transition="in" filter="fade">
                                      <p:cBhvr>
                                        <p:cTn id="150" dur="500"/>
                                        <p:tgtEl>
                                          <p:spTgt spid="148"/>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grpId="0" nodeType="clickEffect">
                                  <p:stCondLst>
                                    <p:cond delay="0"/>
                                  </p:stCondLst>
                                  <p:childTnLst>
                                    <p:set>
                                      <p:cBhvr>
                                        <p:cTn id="154" dur="1" fill="hold">
                                          <p:stCondLst>
                                            <p:cond delay="0"/>
                                          </p:stCondLst>
                                        </p:cTn>
                                        <p:tgtEl>
                                          <p:spTgt spid="101"/>
                                        </p:tgtEl>
                                        <p:attrNameLst>
                                          <p:attrName>style.visibility</p:attrName>
                                        </p:attrNameLst>
                                      </p:cBhvr>
                                      <p:to>
                                        <p:strVal val="visible"/>
                                      </p:to>
                                    </p:set>
                                    <p:animEffect transition="in" filter="fade">
                                      <p:cBhvr>
                                        <p:cTn id="155" dur="500"/>
                                        <p:tgtEl>
                                          <p:spTgt spid="101"/>
                                        </p:tgtEl>
                                      </p:cBhvr>
                                    </p:animEffect>
                                  </p:childTnLst>
                                </p:cTn>
                              </p:par>
                              <p:par>
                                <p:cTn id="156" presetID="10" presetClass="exit" presetSubtype="0" fill="hold" nodeType="withEffect">
                                  <p:stCondLst>
                                    <p:cond delay="0"/>
                                  </p:stCondLst>
                                  <p:childTnLst>
                                    <p:animEffect transition="out" filter="fade">
                                      <p:cBhvr>
                                        <p:cTn id="157" dur="500"/>
                                        <p:tgtEl>
                                          <p:spTgt spid="130"/>
                                        </p:tgtEl>
                                      </p:cBhvr>
                                    </p:animEffect>
                                    <p:set>
                                      <p:cBhvr>
                                        <p:cTn id="158" dur="1" fill="hold">
                                          <p:stCondLst>
                                            <p:cond delay="499"/>
                                          </p:stCondLst>
                                        </p:cTn>
                                        <p:tgtEl>
                                          <p:spTgt spid="130"/>
                                        </p:tgtEl>
                                        <p:attrNameLst>
                                          <p:attrName>style.visibility</p:attrName>
                                        </p:attrNameLst>
                                      </p:cBhvr>
                                      <p:to>
                                        <p:strVal val="hidden"/>
                                      </p:to>
                                    </p:set>
                                  </p:childTnLst>
                                </p:cTn>
                              </p:par>
                              <p:par>
                                <p:cTn id="159" presetID="10" presetClass="entr" presetSubtype="0" fill="hold" nodeType="withEffect">
                                  <p:stCondLst>
                                    <p:cond delay="0"/>
                                  </p:stCondLst>
                                  <p:childTnLst>
                                    <p:set>
                                      <p:cBhvr>
                                        <p:cTn id="160" dur="1" fill="hold">
                                          <p:stCondLst>
                                            <p:cond delay="0"/>
                                          </p:stCondLst>
                                        </p:cTn>
                                        <p:tgtEl>
                                          <p:spTgt spid="133"/>
                                        </p:tgtEl>
                                        <p:attrNameLst>
                                          <p:attrName>style.visibility</p:attrName>
                                        </p:attrNameLst>
                                      </p:cBhvr>
                                      <p:to>
                                        <p:strVal val="visible"/>
                                      </p:to>
                                    </p:set>
                                    <p:animEffect transition="in" filter="fade">
                                      <p:cBhvr>
                                        <p:cTn id="161" dur="500"/>
                                        <p:tgtEl>
                                          <p:spTgt spid="133"/>
                                        </p:tgtEl>
                                      </p:cBhvr>
                                    </p:animEffect>
                                  </p:childTnLst>
                                </p:cTn>
                              </p:par>
                              <p:par>
                                <p:cTn id="162" presetID="10" presetClass="exit" presetSubtype="0" fill="hold" nodeType="withEffect">
                                  <p:stCondLst>
                                    <p:cond delay="0"/>
                                  </p:stCondLst>
                                  <p:childTnLst>
                                    <p:animEffect transition="out" filter="fade">
                                      <p:cBhvr>
                                        <p:cTn id="163" dur="500"/>
                                        <p:tgtEl>
                                          <p:spTgt spid="148"/>
                                        </p:tgtEl>
                                      </p:cBhvr>
                                    </p:animEffect>
                                    <p:set>
                                      <p:cBhvr>
                                        <p:cTn id="164" dur="1" fill="hold">
                                          <p:stCondLst>
                                            <p:cond delay="499"/>
                                          </p:stCondLst>
                                        </p:cTn>
                                        <p:tgtEl>
                                          <p:spTgt spid="148"/>
                                        </p:tgtEl>
                                        <p:attrNameLst>
                                          <p:attrName>style.visibility</p:attrName>
                                        </p:attrNameLst>
                                      </p:cBhvr>
                                      <p:to>
                                        <p:strVal val="hidden"/>
                                      </p:to>
                                    </p:set>
                                  </p:childTnLst>
                                </p:cTn>
                              </p:par>
                              <p:par>
                                <p:cTn id="165" presetID="10" presetClass="entr" presetSubtype="0" fill="hold" nodeType="withEffect">
                                  <p:stCondLst>
                                    <p:cond delay="0"/>
                                  </p:stCondLst>
                                  <p:childTnLst>
                                    <p:set>
                                      <p:cBhvr>
                                        <p:cTn id="166" dur="1" fill="hold">
                                          <p:stCondLst>
                                            <p:cond delay="0"/>
                                          </p:stCondLst>
                                        </p:cTn>
                                        <p:tgtEl>
                                          <p:spTgt spid="151"/>
                                        </p:tgtEl>
                                        <p:attrNameLst>
                                          <p:attrName>style.visibility</p:attrName>
                                        </p:attrNameLst>
                                      </p:cBhvr>
                                      <p:to>
                                        <p:strVal val="visible"/>
                                      </p:to>
                                    </p:set>
                                    <p:animEffect transition="in" filter="fade">
                                      <p:cBhvr>
                                        <p:cTn id="167" dur="500"/>
                                        <p:tgtEl>
                                          <p:spTgt spid="151"/>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102"/>
                                        </p:tgtEl>
                                        <p:attrNameLst>
                                          <p:attrName>style.visibility</p:attrName>
                                        </p:attrNameLst>
                                      </p:cBhvr>
                                      <p:to>
                                        <p:strVal val="visible"/>
                                      </p:to>
                                    </p:set>
                                    <p:animEffect transition="in" filter="fade">
                                      <p:cBhvr>
                                        <p:cTn id="172" dur="500"/>
                                        <p:tgtEl>
                                          <p:spTgt spid="102"/>
                                        </p:tgtEl>
                                      </p:cBhvr>
                                    </p:animEffect>
                                  </p:childTnLst>
                                </p:cTn>
                              </p:par>
                              <p:par>
                                <p:cTn id="173" presetID="10" presetClass="exit" presetSubtype="0" fill="hold" nodeType="withEffect">
                                  <p:stCondLst>
                                    <p:cond delay="0"/>
                                  </p:stCondLst>
                                  <p:childTnLst>
                                    <p:animEffect transition="out" filter="fade">
                                      <p:cBhvr>
                                        <p:cTn id="174" dur="500"/>
                                        <p:tgtEl>
                                          <p:spTgt spid="133"/>
                                        </p:tgtEl>
                                      </p:cBhvr>
                                    </p:animEffect>
                                    <p:set>
                                      <p:cBhvr>
                                        <p:cTn id="175" dur="1" fill="hold">
                                          <p:stCondLst>
                                            <p:cond delay="499"/>
                                          </p:stCondLst>
                                        </p:cTn>
                                        <p:tgtEl>
                                          <p:spTgt spid="133"/>
                                        </p:tgtEl>
                                        <p:attrNameLst>
                                          <p:attrName>style.visibility</p:attrName>
                                        </p:attrNameLst>
                                      </p:cBhvr>
                                      <p:to>
                                        <p:strVal val="hidden"/>
                                      </p:to>
                                    </p:set>
                                  </p:childTnLst>
                                </p:cTn>
                              </p:par>
                              <p:par>
                                <p:cTn id="176" presetID="10" presetClass="entr" presetSubtype="0" fill="hold" nodeType="withEffect">
                                  <p:stCondLst>
                                    <p:cond delay="0"/>
                                  </p:stCondLst>
                                  <p:childTnLst>
                                    <p:set>
                                      <p:cBhvr>
                                        <p:cTn id="177" dur="1" fill="hold">
                                          <p:stCondLst>
                                            <p:cond delay="0"/>
                                          </p:stCondLst>
                                        </p:cTn>
                                        <p:tgtEl>
                                          <p:spTgt spid="136"/>
                                        </p:tgtEl>
                                        <p:attrNameLst>
                                          <p:attrName>style.visibility</p:attrName>
                                        </p:attrNameLst>
                                      </p:cBhvr>
                                      <p:to>
                                        <p:strVal val="visible"/>
                                      </p:to>
                                    </p:set>
                                    <p:animEffect transition="in" filter="fade">
                                      <p:cBhvr>
                                        <p:cTn id="178" dur="500"/>
                                        <p:tgtEl>
                                          <p:spTgt spid="136"/>
                                        </p:tgtEl>
                                      </p:cBhvr>
                                    </p:animEffect>
                                  </p:childTnLst>
                                </p:cTn>
                              </p:par>
                              <p:par>
                                <p:cTn id="179" presetID="10" presetClass="exit" presetSubtype="0" fill="hold" nodeType="withEffect">
                                  <p:stCondLst>
                                    <p:cond delay="0"/>
                                  </p:stCondLst>
                                  <p:childTnLst>
                                    <p:animEffect transition="out" filter="fade">
                                      <p:cBhvr>
                                        <p:cTn id="180" dur="500"/>
                                        <p:tgtEl>
                                          <p:spTgt spid="151"/>
                                        </p:tgtEl>
                                      </p:cBhvr>
                                    </p:animEffect>
                                    <p:set>
                                      <p:cBhvr>
                                        <p:cTn id="181" dur="1" fill="hold">
                                          <p:stCondLst>
                                            <p:cond delay="499"/>
                                          </p:stCondLst>
                                        </p:cTn>
                                        <p:tgtEl>
                                          <p:spTgt spid="151"/>
                                        </p:tgtEl>
                                        <p:attrNameLst>
                                          <p:attrName>style.visibility</p:attrName>
                                        </p:attrNameLst>
                                      </p:cBhvr>
                                      <p:to>
                                        <p:strVal val="hidden"/>
                                      </p:to>
                                    </p:set>
                                  </p:childTnLst>
                                </p:cTn>
                              </p:par>
                              <p:par>
                                <p:cTn id="182" presetID="10" presetClass="entr" presetSubtype="0" fill="hold" nodeType="withEffect">
                                  <p:stCondLst>
                                    <p:cond delay="0"/>
                                  </p:stCondLst>
                                  <p:childTnLst>
                                    <p:set>
                                      <p:cBhvr>
                                        <p:cTn id="183" dur="1" fill="hold">
                                          <p:stCondLst>
                                            <p:cond delay="0"/>
                                          </p:stCondLst>
                                        </p:cTn>
                                        <p:tgtEl>
                                          <p:spTgt spid="154"/>
                                        </p:tgtEl>
                                        <p:attrNameLst>
                                          <p:attrName>style.visibility</p:attrName>
                                        </p:attrNameLst>
                                      </p:cBhvr>
                                      <p:to>
                                        <p:strVal val="visible"/>
                                      </p:to>
                                    </p:set>
                                    <p:animEffect transition="in" filter="fade">
                                      <p:cBhvr>
                                        <p:cTn id="184" dur="500"/>
                                        <p:tgtEl>
                                          <p:spTgt spid="154"/>
                                        </p:tgtEl>
                                      </p:cBhvr>
                                    </p:animEffect>
                                  </p:childTnLst>
                                </p:cTn>
                              </p:par>
                            </p:childTnLst>
                          </p:cTn>
                        </p:par>
                        <p:par>
                          <p:cTn id="185" fill="hold">
                            <p:stCondLst>
                              <p:cond delay="500"/>
                            </p:stCondLst>
                            <p:childTnLst>
                              <p:par>
                                <p:cTn id="186" presetID="10" presetClass="entr" presetSubtype="0" fill="hold" nodeType="afterEffect">
                                  <p:stCondLst>
                                    <p:cond delay="0"/>
                                  </p:stCondLst>
                                  <p:childTnLst>
                                    <p:set>
                                      <p:cBhvr>
                                        <p:cTn id="187" dur="1" fill="hold">
                                          <p:stCondLst>
                                            <p:cond delay="0"/>
                                          </p:stCondLst>
                                        </p:cTn>
                                        <p:tgtEl>
                                          <p:spTgt spid="157">
                                            <p:txEl>
                                              <p:pRg st="0" end="0"/>
                                            </p:txEl>
                                          </p:spTgt>
                                        </p:tgtEl>
                                        <p:attrNameLst>
                                          <p:attrName>style.visibility</p:attrName>
                                        </p:attrNameLst>
                                      </p:cBhvr>
                                      <p:to>
                                        <p:strVal val="visible"/>
                                      </p:to>
                                    </p:set>
                                    <p:animEffect transition="in" filter="fade">
                                      <p:cBhvr>
                                        <p:cTn id="188" dur="500"/>
                                        <p:tgtEl>
                                          <p:spTgt spid="157">
                                            <p:txEl>
                                              <p:pRg st="0" end="0"/>
                                            </p:txEl>
                                          </p:spTgt>
                                        </p:tgtEl>
                                      </p:cBhvr>
                                    </p:animEffect>
                                  </p:childTnLst>
                                </p:cTn>
                              </p:par>
                            </p:childTnLst>
                          </p:cTn>
                        </p:par>
                      </p:childTnLst>
                    </p:cTn>
                  </p:par>
                  <p:par>
                    <p:cTn id="189" fill="hold">
                      <p:stCondLst>
                        <p:cond delay="indefinite"/>
                      </p:stCondLst>
                      <p:childTnLst>
                        <p:par>
                          <p:cTn id="190" fill="hold">
                            <p:stCondLst>
                              <p:cond delay="0"/>
                            </p:stCondLst>
                            <p:childTnLst>
                              <p:par>
                                <p:cTn id="191" presetID="10" presetClass="entr" presetSubtype="0" fill="hold" nodeType="clickEffect">
                                  <p:stCondLst>
                                    <p:cond delay="0"/>
                                  </p:stCondLst>
                                  <p:childTnLst>
                                    <p:set>
                                      <p:cBhvr>
                                        <p:cTn id="192" dur="1" fill="hold">
                                          <p:stCondLst>
                                            <p:cond delay="0"/>
                                          </p:stCondLst>
                                        </p:cTn>
                                        <p:tgtEl>
                                          <p:spTgt spid="3">
                                            <p:txEl>
                                              <p:pRg st="8" end="8"/>
                                            </p:txEl>
                                          </p:spTgt>
                                        </p:tgtEl>
                                        <p:attrNameLst>
                                          <p:attrName>style.visibility</p:attrName>
                                        </p:attrNameLst>
                                      </p:cBhvr>
                                      <p:to>
                                        <p:strVal val="visible"/>
                                      </p:to>
                                    </p:set>
                                    <p:animEffect transition="in" filter="fade">
                                      <p:cBhvr>
                                        <p:cTn id="193" dur="500"/>
                                        <p:tgtEl>
                                          <p:spTgt spid="3">
                                            <p:txEl>
                                              <p:pRg st="8" end="8"/>
                                            </p:txEl>
                                          </p:spTgt>
                                        </p:tgtEl>
                                      </p:cBhvr>
                                    </p:animEffec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nodeType="clickEffect">
                                  <p:stCondLst>
                                    <p:cond delay="0"/>
                                  </p:stCondLst>
                                  <p:childTnLst>
                                    <p:set>
                                      <p:cBhvr>
                                        <p:cTn id="197" dur="1" fill="hold">
                                          <p:stCondLst>
                                            <p:cond delay="0"/>
                                          </p:stCondLst>
                                        </p:cTn>
                                        <p:tgtEl>
                                          <p:spTgt spid="10"/>
                                        </p:tgtEl>
                                        <p:attrNameLst>
                                          <p:attrName>style.visibility</p:attrName>
                                        </p:attrNameLst>
                                      </p:cBhvr>
                                      <p:to>
                                        <p:strVal val="visible"/>
                                      </p:to>
                                    </p:set>
                                    <p:animEffect transition="in" filter="fade">
                                      <p:cBhvr>
                                        <p:cTn id="198" dur="500"/>
                                        <p:tgtEl>
                                          <p:spTgt spid="10"/>
                                        </p:tgtEl>
                                      </p:cBhvr>
                                    </p:animEffect>
                                  </p:childTnLst>
                                </p:cTn>
                              </p:par>
                            </p:childTnLst>
                          </p:cTn>
                        </p:par>
                        <p:par>
                          <p:cTn id="199" fill="hold">
                            <p:stCondLst>
                              <p:cond delay="500"/>
                            </p:stCondLst>
                            <p:childTnLst>
                              <p:par>
                                <p:cTn id="200" presetID="10" presetClass="entr" presetSubtype="0" fill="hold" nodeType="afterEffect">
                                  <p:stCondLst>
                                    <p:cond delay="0"/>
                                  </p:stCondLst>
                                  <p:childTnLst>
                                    <p:set>
                                      <p:cBhvr>
                                        <p:cTn id="201" dur="1" fill="hold">
                                          <p:stCondLst>
                                            <p:cond delay="0"/>
                                          </p:stCondLst>
                                        </p:cTn>
                                        <p:tgtEl>
                                          <p:spTgt spid="13"/>
                                        </p:tgtEl>
                                        <p:attrNameLst>
                                          <p:attrName>style.visibility</p:attrName>
                                        </p:attrNameLst>
                                      </p:cBhvr>
                                      <p:to>
                                        <p:strVal val="visible"/>
                                      </p:to>
                                    </p:set>
                                    <p:animEffect transition="in" filter="fade">
                                      <p:cBhvr>
                                        <p:cTn id="202" dur="500"/>
                                        <p:tgtEl>
                                          <p:spTgt spid="13"/>
                                        </p:tgtEl>
                                      </p:cBhvr>
                                    </p:animEffect>
                                  </p:childTnLst>
                                </p:cTn>
                              </p:par>
                            </p:childTnLst>
                          </p:cTn>
                        </p:par>
                        <p:par>
                          <p:cTn id="203" fill="hold">
                            <p:stCondLst>
                              <p:cond delay="1000"/>
                            </p:stCondLst>
                            <p:childTnLst>
                              <p:par>
                                <p:cTn id="204" presetID="10" presetClass="entr" presetSubtype="0" fill="hold" grpId="0" nodeType="afterEffect">
                                  <p:stCondLst>
                                    <p:cond delay="0"/>
                                  </p:stCondLst>
                                  <p:childTnLst>
                                    <p:set>
                                      <p:cBhvr>
                                        <p:cTn id="205" dur="1" fill="hold">
                                          <p:stCondLst>
                                            <p:cond delay="0"/>
                                          </p:stCondLst>
                                        </p:cTn>
                                        <p:tgtEl>
                                          <p:spTgt spid="4"/>
                                        </p:tgtEl>
                                        <p:attrNameLst>
                                          <p:attrName>style.visibility</p:attrName>
                                        </p:attrNameLst>
                                      </p:cBhvr>
                                      <p:to>
                                        <p:strVal val="visible"/>
                                      </p:to>
                                    </p:set>
                                    <p:animEffect transition="in" filter="fade">
                                      <p:cBhvr>
                                        <p:cTn id="206" dur="500"/>
                                        <p:tgtEl>
                                          <p:spTgt spid="4"/>
                                        </p:tgtEl>
                                      </p:cBhvr>
                                    </p:animEffect>
                                  </p:childTnLst>
                                </p:cTn>
                              </p:par>
                              <p:par>
                                <p:cTn id="207" presetID="10" presetClass="entr" presetSubtype="0" fill="hold" grpId="0" nodeType="withEffect">
                                  <p:stCondLst>
                                    <p:cond delay="0"/>
                                  </p:stCondLst>
                                  <p:childTnLst>
                                    <p:set>
                                      <p:cBhvr>
                                        <p:cTn id="208" dur="1" fill="hold">
                                          <p:stCondLst>
                                            <p:cond delay="0"/>
                                          </p:stCondLst>
                                        </p:cTn>
                                        <p:tgtEl>
                                          <p:spTgt spid="28"/>
                                        </p:tgtEl>
                                        <p:attrNameLst>
                                          <p:attrName>style.visibility</p:attrName>
                                        </p:attrNameLst>
                                      </p:cBhvr>
                                      <p:to>
                                        <p:strVal val="visible"/>
                                      </p:to>
                                    </p:set>
                                    <p:animEffect transition="in" filter="fade">
                                      <p:cBhvr>
                                        <p:cTn id="209" dur="500"/>
                                        <p:tgtEl>
                                          <p:spTgt spid="28"/>
                                        </p:tgtEl>
                                      </p:cBhvr>
                                    </p:animEffect>
                                  </p:childTnLst>
                                </p:cTn>
                              </p:par>
                            </p:childTnLst>
                          </p:cTn>
                        </p:par>
                      </p:childTnLst>
                    </p:cTn>
                  </p:par>
                  <p:par>
                    <p:cTn id="210" fill="hold">
                      <p:stCondLst>
                        <p:cond delay="indefinite"/>
                      </p:stCondLst>
                      <p:childTnLst>
                        <p:par>
                          <p:cTn id="211" fill="hold">
                            <p:stCondLst>
                              <p:cond delay="0"/>
                            </p:stCondLst>
                            <p:childTnLst>
                              <p:par>
                                <p:cTn id="212" presetID="10" presetClass="entr" presetSubtype="0" fill="hold" grpId="0" nodeType="clickEffect">
                                  <p:stCondLst>
                                    <p:cond delay="0"/>
                                  </p:stCondLst>
                                  <p:childTnLst>
                                    <p:set>
                                      <p:cBhvr>
                                        <p:cTn id="213" dur="1" fill="hold">
                                          <p:stCondLst>
                                            <p:cond delay="0"/>
                                          </p:stCondLst>
                                        </p:cTn>
                                        <p:tgtEl>
                                          <p:spTgt spid="5"/>
                                        </p:tgtEl>
                                        <p:attrNameLst>
                                          <p:attrName>style.visibility</p:attrName>
                                        </p:attrNameLst>
                                      </p:cBhvr>
                                      <p:to>
                                        <p:strVal val="visible"/>
                                      </p:to>
                                    </p:set>
                                    <p:animEffect transition="in" filter="fade">
                                      <p:cBhvr>
                                        <p:cTn id="214" dur="500"/>
                                        <p:tgtEl>
                                          <p:spTgt spid="5"/>
                                        </p:tgtEl>
                                      </p:cBhvr>
                                    </p:animEffect>
                                  </p:childTnLst>
                                </p:cTn>
                              </p:par>
                              <p:par>
                                <p:cTn id="215" presetID="10" presetClass="exit" presetSubtype="0" fill="hold" grpId="1" nodeType="withEffect">
                                  <p:stCondLst>
                                    <p:cond delay="0"/>
                                  </p:stCondLst>
                                  <p:childTnLst>
                                    <p:animEffect transition="out" filter="fade">
                                      <p:cBhvr>
                                        <p:cTn id="216" dur="500"/>
                                        <p:tgtEl>
                                          <p:spTgt spid="4"/>
                                        </p:tgtEl>
                                      </p:cBhvr>
                                    </p:animEffect>
                                    <p:set>
                                      <p:cBhvr>
                                        <p:cTn id="217" dur="1" fill="hold">
                                          <p:stCondLst>
                                            <p:cond delay="499"/>
                                          </p:stCondLst>
                                        </p:cTn>
                                        <p:tgtEl>
                                          <p:spTgt spid="4"/>
                                        </p:tgtEl>
                                        <p:attrNameLst>
                                          <p:attrName>style.visibility</p:attrName>
                                        </p:attrNameLst>
                                      </p:cBhvr>
                                      <p:to>
                                        <p:strVal val="hidden"/>
                                      </p:to>
                                    </p:set>
                                  </p:childTnLst>
                                </p:cTn>
                              </p:par>
                              <p:par>
                                <p:cTn id="218" presetID="10" presetClass="entr" presetSubtype="0" fill="hold" nodeType="withEffect">
                                  <p:stCondLst>
                                    <p:cond delay="0"/>
                                  </p:stCondLst>
                                  <p:childTnLst>
                                    <p:set>
                                      <p:cBhvr>
                                        <p:cTn id="219" dur="1" fill="hold">
                                          <p:stCondLst>
                                            <p:cond delay="0"/>
                                          </p:stCondLst>
                                        </p:cTn>
                                        <p:tgtEl>
                                          <p:spTgt spid="16"/>
                                        </p:tgtEl>
                                        <p:attrNameLst>
                                          <p:attrName>style.visibility</p:attrName>
                                        </p:attrNameLst>
                                      </p:cBhvr>
                                      <p:to>
                                        <p:strVal val="visible"/>
                                      </p:to>
                                    </p:set>
                                    <p:animEffect transition="in" filter="fade">
                                      <p:cBhvr>
                                        <p:cTn id="220" dur="500"/>
                                        <p:tgtEl>
                                          <p:spTgt spid="16"/>
                                        </p:tgtEl>
                                      </p:cBhvr>
                                    </p:animEffect>
                                  </p:childTnLst>
                                </p:cTn>
                              </p:par>
                              <p:par>
                                <p:cTn id="221" presetID="10" presetClass="exit" presetSubtype="0" fill="hold" grpId="1" nodeType="withEffect">
                                  <p:stCondLst>
                                    <p:cond delay="0"/>
                                  </p:stCondLst>
                                  <p:childTnLst>
                                    <p:animEffect transition="out" filter="fade">
                                      <p:cBhvr>
                                        <p:cTn id="222" dur="500"/>
                                        <p:tgtEl>
                                          <p:spTgt spid="28"/>
                                        </p:tgtEl>
                                      </p:cBhvr>
                                    </p:animEffect>
                                    <p:set>
                                      <p:cBhvr>
                                        <p:cTn id="223" dur="1" fill="hold">
                                          <p:stCondLst>
                                            <p:cond delay="499"/>
                                          </p:stCondLst>
                                        </p:cTn>
                                        <p:tgtEl>
                                          <p:spTgt spid="28"/>
                                        </p:tgtEl>
                                        <p:attrNameLst>
                                          <p:attrName>style.visibility</p:attrName>
                                        </p:attrNameLst>
                                      </p:cBhvr>
                                      <p:to>
                                        <p:strVal val="hidden"/>
                                      </p:to>
                                    </p:set>
                                  </p:childTnLst>
                                </p:cTn>
                              </p:par>
                              <p:par>
                                <p:cTn id="224" presetID="10" presetClass="entr" presetSubtype="0" fill="hold" grpId="0" nodeType="withEffect">
                                  <p:stCondLst>
                                    <p:cond delay="0"/>
                                  </p:stCondLst>
                                  <p:childTnLst>
                                    <p:set>
                                      <p:cBhvr>
                                        <p:cTn id="225" dur="1" fill="hold">
                                          <p:stCondLst>
                                            <p:cond delay="0"/>
                                          </p:stCondLst>
                                        </p:cTn>
                                        <p:tgtEl>
                                          <p:spTgt spid="29"/>
                                        </p:tgtEl>
                                        <p:attrNameLst>
                                          <p:attrName>style.visibility</p:attrName>
                                        </p:attrNameLst>
                                      </p:cBhvr>
                                      <p:to>
                                        <p:strVal val="visible"/>
                                      </p:to>
                                    </p:set>
                                    <p:animEffect transition="in" filter="fade">
                                      <p:cBhvr>
                                        <p:cTn id="226" dur="500"/>
                                        <p:tgtEl>
                                          <p:spTgt spid="29"/>
                                        </p:tgtEl>
                                      </p:cBhvr>
                                    </p:animEffect>
                                  </p:childTnLst>
                                </p:cTn>
                              </p:par>
                            </p:childTnLst>
                          </p:cTn>
                        </p:par>
                      </p:childTnLst>
                    </p:cTn>
                  </p:par>
                  <p:par>
                    <p:cTn id="227" fill="hold">
                      <p:stCondLst>
                        <p:cond delay="indefinite"/>
                      </p:stCondLst>
                      <p:childTnLst>
                        <p:par>
                          <p:cTn id="228" fill="hold">
                            <p:stCondLst>
                              <p:cond delay="0"/>
                            </p:stCondLst>
                            <p:childTnLst>
                              <p:par>
                                <p:cTn id="229" presetID="10" presetClass="entr" presetSubtype="0" fill="hold" grpId="0" nodeType="clickEffect">
                                  <p:stCondLst>
                                    <p:cond delay="0"/>
                                  </p:stCondLst>
                                  <p:childTnLst>
                                    <p:set>
                                      <p:cBhvr>
                                        <p:cTn id="230" dur="1" fill="hold">
                                          <p:stCondLst>
                                            <p:cond delay="0"/>
                                          </p:stCondLst>
                                        </p:cTn>
                                        <p:tgtEl>
                                          <p:spTgt spid="6"/>
                                        </p:tgtEl>
                                        <p:attrNameLst>
                                          <p:attrName>style.visibility</p:attrName>
                                        </p:attrNameLst>
                                      </p:cBhvr>
                                      <p:to>
                                        <p:strVal val="visible"/>
                                      </p:to>
                                    </p:set>
                                    <p:animEffect transition="in" filter="fade">
                                      <p:cBhvr>
                                        <p:cTn id="231" dur="500"/>
                                        <p:tgtEl>
                                          <p:spTgt spid="6"/>
                                        </p:tgtEl>
                                      </p:cBhvr>
                                    </p:animEffect>
                                  </p:childTnLst>
                                </p:cTn>
                              </p:par>
                              <p:par>
                                <p:cTn id="232" presetID="10" presetClass="exit" presetSubtype="0" fill="hold" grpId="1" nodeType="withEffect">
                                  <p:stCondLst>
                                    <p:cond delay="0"/>
                                  </p:stCondLst>
                                  <p:childTnLst>
                                    <p:animEffect transition="out" filter="fade">
                                      <p:cBhvr>
                                        <p:cTn id="233" dur="500"/>
                                        <p:tgtEl>
                                          <p:spTgt spid="5"/>
                                        </p:tgtEl>
                                      </p:cBhvr>
                                    </p:animEffect>
                                    <p:set>
                                      <p:cBhvr>
                                        <p:cTn id="234" dur="1" fill="hold">
                                          <p:stCondLst>
                                            <p:cond delay="499"/>
                                          </p:stCondLst>
                                        </p:cTn>
                                        <p:tgtEl>
                                          <p:spTgt spid="5"/>
                                        </p:tgtEl>
                                        <p:attrNameLst>
                                          <p:attrName>style.visibility</p:attrName>
                                        </p:attrNameLst>
                                      </p:cBhvr>
                                      <p:to>
                                        <p:strVal val="hidden"/>
                                      </p:to>
                                    </p:set>
                                  </p:childTnLst>
                                </p:cTn>
                              </p:par>
                              <p:par>
                                <p:cTn id="235" presetID="10" presetClass="entr" presetSubtype="0" fill="hold" nodeType="withEffect">
                                  <p:stCondLst>
                                    <p:cond delay="0"/>
                                  </p:stCondLst>
                                  <p:childTnLst>
                                    <p:set>
                                      <p:cBhvr>
                                        <p:cTn id="236" dur="1" fill="hold">
                                          <p:stCondLst>
                                            <p:cond delay="0"/>
                                          </p:stCondLst>
                                        </p:cTn>
                                        <p:tgtEl>
                                          <p:spTgt spid="19"/>
                                        </p:tgtEl>
                                        <p:attrNameLst>
                                          <p:attrName>style.visibility</p:attrName>
                                        </p:attrNameLst>
                                      </p:cBhvr>
                                      <p:to>
                                        <p:strVal val="visible"/>
                                      </p:to>
                                    </p:set>
                                    <p:animEffect transition="in" filter="fade">
                                      <p:cBhvr>
                                        <p:cTn id="237" dur="500"/>
                                        <p:tgtEl>
                                          <p:spTgt spid="19"/>
                                        </p:tgtEl>
                                      </p:cBhvr>
                                    </p:animEffect>
                                  </p:childTnLst>
                                </p:cTn>
                              </p:par>
                              <p:par>
                                <p:cTn id="238" presetID="10" presetClass="exit" presetSubtype="0" fill="hold" grpId="1" nodeType="withEffect">
                                  <p:stCondLst>
                                    <p:cond delay="0"/>
                                  </p:stCondLst>
                                  <p:childTnLst>
                                    <p:animEffect transition="out" filter="fade">
                                      <p:cBhvr>
                                        <p:cTn id="239" dur="500"/>
                                        <p:tgtEl>
                                          <p:spTgt spid="29"/>
                                        </p:tgtEl>
                                      </p:cBhvr>
                                    </p:animEffect>
                                    <p:set>
                                      <p:cBhvr>
                                        <p:cTn id="240" dur="1" fill="hold">
                                          <p:stCondLst>
                                            <p:cond delay="499"/>
                                          </p:stCondLst>
                                        </p:cTn>
                                        <p:tgtEl>
                                          <p:spTgt spid="29"/>
                                        </p:tgtEl>
                                        <p:attrNameLst>
                                          <p:attrName>style.visibility</p:attrName>
                                        </p:attrNameLst>
                                      </p:cBhvr>
                                      <p:to>
                                        <p:strVal val="hidden"/>
                                      </p:to>
                                    </p:set>
                                  </p:childTnLst>
                                </p:cTn>
                              </p:par>
                              <p:par>
                                <p:cTn id="241" presetID="10" presetClass="entr" presetSubtype="0" fill="hold" grpId="0" nodeType="withEffect">
                                  <p:stCondLst>
                                    <p:cond delay="0"/>
                                  </p:stCondLst>
                                  <p:childTnLst>
                                    <p:set>
                                      <p:cBhvr>
                                        <p:cTn id="242" dur="1" fill="hold">
                                          <p:stCondLst>
                                            <p:cond delay="0"/>
                                          </p:stCondLst>
                                        </p:cTn>
                                        <p:tgtEl>
                                          <p:spTgt spid="30"/>
                                        </p:tgtEl>
                                        <p:attrNameLst>
                                          <p:attrName>style.visibility</p:attrName>
                                        </p:attrNameLst>
                                      </p:cBhvr>
                                      <p:to>
                                        <p:strVal val="visible"/>
                                      </p:to>
                                    </p:set>
                                    <p:animEffect transition="in" filter="fade">
                                      <p:cBhvr>
                                        <p:cTn id="243" dur="500"/>
                                        <p:tgtEl>
                                          <p:spTgt spid="30"/>
                                        </p:tgtEl>
                                      </p:cBhvr>
                                    </p:animEffect>
                                  </p:childTnLst>
                                </p:cTn>
                              </p:par>
                            </p:childTnLst>
                          </p:cTn>
                        </p:par>
                      </p:childTnLst>
                    </p:cTn>
                  </p:par>
                  <p:par>
                    <p:cTn id="244" fill="hold">
                      <p:stCondLst>
                        <p:cond delay="indefinite"/>
                      </p:stCondLst>
                      <p:childTnLst>
                        <p:par>
                          <p:cTn id="245" fill="hold">
                            <p:stCondLst>
                              <p:cond delay="0"/>
                            </p:stCondLst>
                            <p:childTnLst>
                              <p:par>
                                <p:cTn id="246" presetID="10" presetClass="exit" presetSubtype="0" fill="hold" grpId="1" nodeType="clickEffect">
                                  <p:stCondLst>
                                    <p:cond delay="0"/>
                                  </p:stCondLst>
                                  <p:childTnLst>
                                    <p:animEffect transition="out" filter="fade">
                                      <p:cBhvr>
                                        <p:cTn id="247" dur="500"/>
                                        <p:tgtEl>
                                          <p:spTgt spid="30"/>
                                        </p:tgtEl>
                                      </p:cBhvr>
                                    </p:animEffect>
                                    <p:set>
                                      <p:cBhvr>
                                        <p:cTn id="248" dur="1" fill="hold">
                                          <p:stCondLst>
                                            <p:cond delay="499"/>
                                          </p:stCondLst>
                                        </p:cTn>
                                        <p:tgtEl>
                                          <p:spTgt spid="30"/>
                                        </p:tgtEl>
                                        <p:attrNameLst>
                                          <p:attrName>style.visibility</p:attrName>
                                        </p:attrNameLst>
                                      </p:cBhvr>
                                      <p:to>
                                        <p:strVal val="hidden"/>
                                      </p:to>
                                    </p:set>
                                  </p:childTnLst>
                                </p:cTn>
                              </p:par>
                              <p:par>
                                <p:cTn id="249" presetID="10" presetClass="exit" presetSubtype="0" fill="hold" grpId="1" nodeType="withEffect">
                                  <p:stCondLst>
                                    <p:cond delay="0"/>
                                  </p:stCondLst>
                                  <p:childTnLst>
                                    <p:animEffect transition="out" filter="fade">
                                      <p:cBhvr>
                                        <p:cTn id="250" dur="500"/>
                                        <p:tgtEl>
                                          <p:spTgt spid="6"/>
                                        </p:tgtEl>
                                      </p:cBhvr>
                                    </p:animEffect>
                                    <p:set>
                                      <p:cBhvr>
                                        <p:cTn id="251" dur="1" fill="hold">
                                          <p:stCondLst>
                                            <p:cond delay="499"/>
                                          </p:stCondLst>
                                        </p:cTn>
                                        <p:tgtEl>
                                          <p:spTgt spid="6"/>
                                        </p:tgtEl>
                                        <p:attrNameLst>
                                          <p:attrName>style.visibility</p:attrName>
                                        </p:attrNameLst>
                                      </p:cBhvr>
                                      <p:to>
                                        <p:strVal val="hidden"/>
                                      </p:to>
                                    </p:set>
                                  </p:childTnLst>
                                </p:cTn>
                              </p:par>
                              <p:par>
                                <p:cTn id="252" presetID="10" presetClass="entr" presetSubtype="0" fill="hold" grpId="0" nodeType="withEffect">
                                  <p:stCondLst>
                                    <p:cond delay="0"/>
                                  </p:stCondLst>
                                  <p:childTnLst>
                                    <p:set>
                                      <p:cBhvr>
                                        <p:cTn id="253" dur="1" fill="hold">
                                          <p:stCondLst>
                                            <p:cond delay="0"/>
                                          </p:stCondLst>
                                        </p:cTn>
                                        <p:tgtEl>
                                          <p:spTgt spid="31"/>
                                        </p:tgtEl>
                                        <p:attrNameLst>
                                          <p:attrName>style.visibility</p:attrName>
                                        </p:attrNameLst>
                                      </p:cBhvr>
                                      <p:to>
                                        <p:strVal val="visible"/>
                                      </p:to>
                                    </p:set>
                                    <p:animEffect transition="in" filter="fade">
                                      <p:cBhvr>
                                        <p:cTn id="254" dur="500"/>
                                        <p:tgtEl>
                                          <p:spTgt spid="31"/>
                                        </p:tgtEl>
                                      </p:cBhvr>
                                    </p:animEffect>
                                  </p:childTnLst>
                                </p:cTn>
                              </p:par>
                              <p:par>
                                <p:cTn id="255" presetID="10" presetClass="entr" presetSubtype="0" fill="hold" grpId="0" nodeType="withEffect">
                                  <p:stCondLst>
                                    <p:cond delay="0"/>
                                  </p:stCondLst>
                                  <p:childTnLst>
                                    <p:set>
                                      <p:cBhvr>
                                        <p:cTn id="256" dur="1" fill="hold">
                                          <p:stCondLst>
                                            <p:cond delay="0"/>
                                          </p:stCondLst>
                                        </p:cTn>
                                        <p:tgtEl>
                                          <p:spTgt spid="7"/>
                                        </p:tgtEl>
                                        <p:attrNameLst>
                                          <p:attrName>style.visibility</p:attrName>
                                        </p:attrNameLst>
                                      </p:cBhvr>
                                      <p:to>
                                        <p:strVal val="visible"/>
                                      </p:to>
                                    </p:set>
                                    <p:animEffect transition="in" filter="fade">
                                      <p:cBhvr>
                                        <p:cTn id="257" dur="500"/>
                                        <p:tgtEl>
                                          <p:spTgt spid="7"/>
                                        </p:tgtEl>
                                      </p:cBhvr>
                                    </p:animEffect>
                                  </p:childTnLst>
                                </p:cTn>
                              </p:par>
                            </p:childTnLst>
                          </p:cTn>
                        </p:par>
                        <p:par>
                          <p:cTn id="258" fill="hold">
                            <p:stCondLst>
                              <p:cond delay="500"/>
                            </p:stCondLst>
                            <p:childTnLst>
                              <p:par>
                                <p:cTn id="259" presetID="10" presetClass="entr" presetSubtype="0" fill="hold" nodeType="afterEffect">
                                  <p:stCondLst>
                                    <p:cond delay="0"/>
                                  </p:stCondLst>
                                  <p:childTnLst>
                                    <p:set>
                                      <p:cBhvr>
                                        <p:cTn id="260" dur="1" fill="hold">
                                          <p:stCondLst>
                                            <p:cond delay="0"/>
                                          </p:stCondLst>
                                        </p:cTn>
                                        <p:tgtEl>
                                          <p:spTgt spid="22"/>
                                        </p:tgtEl>
                                        <p:attrNameLst>
                                          <p:attrName>style.visibility</p:attrName>
                                        </p:attrNameLst>
                                      </p:cBhvr>
                                      <p:to>
                                        <p:strVal val="visible"/>
                                      </p:to>
                                    </p:set>
                                    <p:animEffect transition="in" filter="fade">
                                      <p:cBhvr>
                                        <p:cTn id="261" dur="500"/>
                                        <p:tgtEl>
                                          <p:spTgt spid="22"/>
                                        </p:tgtEl>
                                      </p:cBhvr>
                                    </p:animEffect>
                                  </p:childTnLst>
                                </p:cTn>
                              </p:par>
                              <p:par>
                                <p:cTn id="262" presetID="10" presetClass="entr" presetSubtype="0" fill="hold" grpId="0" nodeType="withEffect">
                                  <p:stCondLst>
                                    <p:cond delay="0"/>
                                  </p:stCondLst>
                                  <p:childTnLst>
                                    <p:set>
                                      <p:cBhvr>
                                        <p:cTn id="263" dur="1" fill="hold">
                                          <p:stCondLst>
                                            <p:cond delay="0"/>
                                          </p:stCondLst>
                                        </p:cTn>
                                        <p:tgtEl>
                                          <p:spTgt spid="32"/>
                                        </p:tgtEl>
                                        <p:attrNameLst>
                                          <p:attrName>style.visibility</p:attrName>
                                        </p:attrNameLst>
                                      </p:cBhvr>
                                      <p:to>
                                        <p:strVal val="visible"/>
                                      </p:to>
                                    </p:set>
                                    <p:animEffect transition="in" filter="fade">
                                      <p:cBhvr>
                                        <p:cTn id="264" dur="500"/>
                                        <p:tgtEl>
                                          <p:spTgt spid="32"/>
                                        </p:tgtEl>
                                      </p:cBhvr>
                                    </p:animEffect>
                                  </p:childTnLst>
                                </p:cTn>
                              </p:par>
                              <p:par>
                                <p:cTn id="265" presetID="10" presetClass="entr" presetSubtype="0" fill="hold" grpId="0" nodeType="withEffect">
                                  <p:stCondLst>
                                    <p:cond delay="0"/>
                                  </p:stCondLst>
                                  <p:childTnLst>
                                    <p:set>
                                      <p:cBhvr>
                                        <p:cTn id="266" dur="1" fill="hold">
                                          <p:stCondLst>
                                            <p:cond delay="0"/>
                                          </p:stCondLst>
                                        </p:cTn>
                                        <p:tgtEl>
                                          <p:spTgt spid="8"/>
                                        </p:tgtEl>
                                        <p:attrNameLst>
                                          <p:attrName>style.visibility</p:attrName>
                                        </p:attrNameLst>
                                      </p:cBhvr>
                                      <p:to>
                                        <p:strVal val="visible"/>
                                      </p:to>
                                    </p:set>
                                    <p:animEffect transition="in" filter="fade">
                                      <p:cBhvr>
                                        <p:cTn id="267" dur="500"/>
                                        <p:tgtEl>
                                          <p:spTgt spid="8"/>
                                        </p:tgtEl>
                                      </p:cBhvr>
                                    </p:animEffect>
                                  </p:childTnLst>
                                </p:cTn>
                              </p:par>
                              <p:par>
                                <p:cTn id="268" presetID="10" presetClass="exit" presetSubtype="0" fill="hold" grpId="1" nodeType="withEffect">
                                  <p:stCondLst>
                                    <p:cond delay="0"/>
                                  </p:stCondLst>
                                  <p:childTnLst>
                                    <p:animEffect transition="out" filter="fade">
                                      <p:cBhvr>
                                        <p:cTn id="269" dur="500"/>
                                        <p:tgtEl>
                                          <p:spTgt spid="7"/>
                                        </p:tgtEl>
                                      </p:cBhvr>
                                    </p:animEffect>
                                    <p:set>
                                      <p:cBhvr>
                                        <p:cTn id="270" dur="1" fill="hold">
                                          <p:stCondLst>
                                            <p:cond delay="499"/>
                                          </p:stCondLst>
                                        </p:cTn>
                                        <p:tgtEl>
                                          <p:spTgt spid="7"/>
                                        </p:tgtEl>
                                        <p:attrNameLst>
                                          <p:attrName>style.visibility</p:attrName>
                                        </p:attrNameLst>
                                      </p:cBhvr>
                                      <p:to>
                                        <p:strVal val="hidden"/>
                                      </p:to>
                                    </p:set>
                                  </p:childTnLst>
                                </p:cTn>
                              </p:par>
                            </p:childTnLst>
                          </p:cTn>
                        </p:par>
                        <p:par>
                          <p:cTn id="271" fill="hold">
                            <p:stCondLst>
                              <p:cond delay="1000"/>
                            </p:stCondLst>
                            <p:childTnLst>
                              <p:par>
                                <p:cTn id="272" presetID="10" presetClass="exit" presetSubtype="0" fill="hold" grpId="1" nodeType="afterEffect">
                                  <p:stCondLst>
                                    <p:cond delay="0"/>
                                  </p:stCondLst>
                                  <p:childTnLst>
                                    <p:animEffect transition="out" filter="fade">
                                      <p:cBhvr>
                                        <p:cTn id="273" dur="500"/>
                                        <p:tgtEl>
                                          <p:spTgt spid="8"/>
                                        </p:tgtEl>
                                      </p:cBhvr>
                                    </p:animEffect>
                                    <p:set>
                                      <p:cBhvr>
                                        <p:cTn id="274" dur="1" fill="hold">
                                          <p:stCondLst>
                                            <p:cond delay="499"/>
                                          </p:stCondLst>
                                        </p:cTn>
                                        <p:tgtEl>
                                          <p:spTgt spid="8"/>
                                        </p:tgtEl>
                                        <p:attrNameLst>
                                          <p:attrName>style.visibility</p:attrName>
                                        </p:attrNameLst>
                                      </p:cBhvr>
                                      <p:to>
                                        <p:strVal val="hidden"/>
                                      </p:to>
                                    </p:set>
                                  </p:childTnLst>
                                </p:cTn>
                              </p:par>
                              <p:par>
                                <p:cTn id="275" presetID="10" presetClass="exit" presetSubtype="0" fill="hold" grpId="1" nodeType="withEffect">
                                  <p:stCondLst>
                                    <p:cond delay="0"/>
                                  </p:stCondLst>
                                  <p:childTnLst>
                                    <p:animEffect transition="out" filter="fade">
                                      <p:cBhvr>
                                        <p:cTn id="276" dur="500"/>
                                        <p:tgtEl>
                                          <p:spTgt spid="32"/>
                                        </p:tgtEl>
                                      </p:cBhvr>
                                    </p:animEffect>
                                    <p:set>
                                      <p:cBhvr>
                                        <p:cTn id="277" dur="1" fill="hold">
                                          <p:stCondLst>
                                            <p:cond delay="499"/>
                                          </p:stCondLst>
                                        </p:cTn>
                                        <p:tgtEl>
                                          <p:spTgt spid="32"/>
                                        </p:tgtEl>
                                        <p:attrNameLst>
                                          <p:attrName>style.visibility</p:attrName>
                                        </p:attrNameLst>
                                      </p:cBhvr>
                                      <p:to>
                                        <p:strVal val="hidden"/>
                                      </p:to>
                                    </p:set>
                                  </p:childTnLst>
                                </p:cTn>
                              </p:par>
                              <p:par>
                                <p:cTn id="278" presetID="10" presetClass="entr" presetSubtype="0" fill="hold" grpId="0" nodeType="withEffect">
                                  <p:stCondLst>
                                    <p:cond delay="0"/>
                                  </p:stCondLst>
                                  <p:childTnLst>
                                    <p:set>
                                      <p:cBhvr>
                                        <p:cTn id="279" dur="1" fill="hold">
                                          <p:stCondLst>
                                            <p:cond delay="0"/>
                                          </p:stCondLst>
                                        </p:cTn>
                                        <p:tgtEl>
                                          <p:spTgt spid="9"/>
                                        </p:tgtEl>
                                        <p:attrNameLst>
                                          <p:attrName>style.visibility</p:attrName>
                                        </p:attrNameLst>
                                      </p:cBhvr>
                                      <p:to>
                                        <p:strVal val="visible"/>
                                      </p:to>
                                    </p:set>
                                    <p:animEffect transition="in" filter="fade">
                                      <p:cBhvr>
                                        <p:cTn id="280" dur="500"/>
                                        <p:tgtEl>
                                          <p:spTgt spid="9"/>
                                        </p:tgtEl>
                                      </p:cBhvr>
                                    </p:animEffect>
                                  </p:childTnLst>
                                </p:cTn>
                              </p:par>
                              <p:par>
                                <p:cTn id="281" presetID="10" presetClass="entr" presetSubtype="0" fill="hold" nodeType="withEffect">
                                  <p:stCondLst>
                                    <p:cond delay="0"/>
                                  </p:stCondLst>
                                  <p:childTnLst>
                                    <p:set>
                                      <p:cBhvr>
                                        <p:cTn id="282" dur="1" fill="hold">
                                          <p:stCondLst>
                                            <p:cond delay="0"/>
                                          </p:stCondLst>
                                        </p:cTn>
                                        <p:tgtEl>
                                          <p:spTgt spid="25"/>
                                        </p:tgtEl>
                                        <p:attrNameLst>
                                          <p:attrName>style.visibility</p:attrName>
                                        </p:attrNameLst>
                                      </p:cBhvr>
                                      <p:to>
                                        <p:strVal val="visible"/>
                                      </p:to>
                                    </p:set>
                                    <p:animEffect transition="in" filter="fade">
                                      <p:cBhvr>
                                        <p:cTn id="283" dur="500"/>
                                        <p:tgtEl>
                                          <p:spTgt spid="25"/>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33"/>
                                        </p:tgtEl>
                                        <p:attrNameLst>
                                          <p:attrName>style.visibility</p:attrName>
                                        </p:attrNameLst>
                                      </p:cBhvr>
                                      <p:to>
                                        <p:strVal val="visible"/>
                                      </p:to>
                                    </p:set>
                                    <p:animEffect transition="in" filter="fade">
                                      <p:cBhvr>
                                        <p:cTn id="28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28" grpId="0"/>
      <p:bldP spid="28" grpId="1"/>
      <p:bldP spid="29" grpId="0"/>
      <p:bldP spid="29" grpId="1"/>
      <p:bldP spid="30" grpId="0"/>
      <p:bldP spid="30" grpId="1"/>
      <p:bldP spid="31" grpId="0"/>
      <p:bldP spid="32" grpId="0"/>
      <p:bldP spid="32" grpId="1"/>
      <p:bldP spid="33" grpId="0"/>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1472" y="0"/>
            <a:ext cx="8001056" cy="838200"/>
          </a:xfrm>
        </p:spPr>
        <p:txBody>
          <a:bodyPr/>
          <a:lstStyle/>
          <a:p>
            <a:r>
              <a:rPr lang="en-US" altLang="zh-TW" dirty="0" smtClean="0"/>
              <a:t>Minimum Cost Circulation Flow Technique</a:t>
            </a:r>
            <a:endParaRPr lang="zh-TW" altLang="en-US" dirty="0"/>
          </a:p>
        </p:txBody>
      </p:sp>
      <p:sp>
        <p:nvSpPr>
          <p:cNvPr id="3" name="內容版面配置區 2"/>
          <p:cNvSpPr>
            <a:spLocks noGrp="1"/>
          </p:cNvSpPr>
          <p:nvPr>
            <p:ph idx="1"/>
          </p:nvPr>
        </p:nvSpPr>
        <p:spPr/>
        <p:txBody>
          <a:bodyPr/>
          <a:lstStyle/>
          <a:p>
            <a:r>
              <a:rPr lang="en-US" altLang="zh-TW" dirty="0" smtClean="0"/>
              <a:t>Introduction to minimum cost circulation (MCC) problem</a:t>
            </a:r>
          </a:p>
          <a:p>
            <a:pPr lvl="1"/>
            <a:r>
              <a:rPr lang="en-US" altLang="zh-TW" dirty="0" smtClean="0"/>
              <a:t>A generalization of network flow problems</a:t>
            </a:r>
          </a:p>
          <a:p>
            <a:pPr lvl="1"/>
            <a:r>
              <a:rPr lang="en-US" altLang="zh-TW" dirty="0" smtClean="0"/>
              <a:t>Constraints:</a:t>
            </a:r>
          </a:p>
          <a:p>
            <a:pPr lvl="2"/>
            <a:r>
              <a:rPr lang="en-US" altLang="zh-TW" sz="2000" dirty="0" smtClean="0"/>
              <a:t>Bounded constraint:</a:t>
            </a:r>
          </a:p>
          <a:p>
            <a:pPr lvl="2">
              <a:spcBef>
                <a:spcPts val="1800"/>
              </a:spcBef>
              <a:buNone/>
            </a:pPr>
            <a:r>
              <a:rPr lang="en-US" altLang="zh-TW" sz="2000" dirty="0" smtClean="0"/>
              <a:t>	- each flow arc has a lower bound and a upper bound</a:t>
            </a:r>
          </a:p>
          <a:p>
            <a:pPr lvl="2"/>
            <a:endParaRPr lang="en-US" altLang="zh-TW" sz="2000" dirty="0" smtClean="0"/>
          </a:p>
          <a:p>
            <a:pPr lvl="2"/>
            <a:r>
              <a:rPr lang="en-US" altLang="zh-TW" sz="2000" dirty="0" smtClean="0"/>
              <a:t>Conservation constraint:</a:t>
            </a:r>
          </a:p>
          <a:p>
            <a:pPr lvl="2">
              <a:spcBef>
                <a:spcPts val="1800"/>
              </a:spcBef>
              <a:spcAft>
                <a:spcPts val="1200"/>
              </a:spcAft>
              <a:buNone/>
            </a:pPr>
            <a:r>
              <a:rPr lang="en-US" altLang="zh-TW" dirty="0" smtClean="0"/>
              <a:t>	- </a:t>
            </a:r>
            <a:r>
              <a:rPr lang="en-US" altLang="zh-TW" sz="2000" dirty="0" smtClean="0"/>
              <a:t>the net flow of each node is zero</a:t>
            </a:r>
          </a:p>
          <a:p>
            <a:pPr lvl="1"/>
            <a:r>
              <a:rPr lang="en-US" altLang="zh-TW" dirty="0" smtClean="0"/>
              <a:t>Objective:</a:t>
            </a:r>
          </a:p>
          <a:p>
            <a:pPr lvl="2"/>
            <a:r>
              <a:rPr lang="en-US" altLang="zh-TW" sz="2000" dirty="0" smtClean="0"/>
              <a:t>Minimize the cost:</a:t>
            </a:r>
          </a:p>
        </p:txBody>
      </p:sp>
      <p:graphicFrame>
        <p:nvGraphicFramePr>
          <p:cNvPr id="83" name="物件 82"/>
          <p:cNvGraphicFramePr>
            <a:graphicFrameLocks noChangeAspect="1"/>
          </p:cNvGraphicFramePr>
          <p:nvPr/>
        </p:nvGraphicFramePr>
        <p:xfrm>
          <a:off x="4143372" y="2326936"/>
          <a:ext cx="1308443" cy="428628"/>
        </p:xfrm>
        <a:graphic>
          <a:graphicData uri="http://schemas.openxmlformats.org/presentationml/2006/ole">
            <p:oleObj spid="_x0000_s1026" name="方程式" r:id="rId4" imgW="736560" imgH="241200" progId="Equation.3">
              <p:embed/>
            </p:oleObj>
          </a:graphicData>
        </a:graphic>
      </p:graphicFrame>
      <p:graphicFrame>
        <p:nvGraphicFramePr>
          <p:cNvPr id="1027" name="Object 3"/>
          <p:cNvGraphicFramePr>
            <a:graphicFrameLocks noChangeAspect="1"/>
          </p:cNvGraphicFramePr>
          <p:nvPr/>
        </p:nvGraphicFramePr>
        <p:xfrm>
          <a:off x="4585648" y="3514086"/>
          <a:ext cx="1803400" cy="676275"/>
        </p:xfrm>
        <a:graphic>
          <a:graphicData uri="http://schemas.openxmlformats.org/presentationml/2006/ole">
            <p:oleObj spid="_x0000_s1027" name="方程式" r:id="rId5" imgW="1015920" imgH="380880" progId="Equation.3">
              <p:embed/>
            </p:oleObj>
          </a:graphicData>
        </a:graphic>
      </p:graphicFrame>
      <p:graphicFrame>
        <p:nvGraphicFramePr>
          <p:cNvPr id="1028" name="Object 4"/>
          <p:cNvGraphicFramePr>
            <a:graphicFrameLocks noChangeAspect="1"/>
          </p:cNvGraphicFramePr>
          <p:nvPr/>
        </p:nvGraphicFramePr>
        <p:xfrm>
          <a:off x="3912212" y="5038741"/>
          <a:ext cx="1646237" cy="676275"/>
        </p:xfrm>
        <a:graphic>
          <a:graphicData uri="http://schemas.openxmlformats.org/presentationml/2006/ole">
            <p:oleObj spid="_x0000_s1028" name="方程式" r:id="rId6" imgW="927000" imgH="380880" progId="Equation.3">
              <p:embed/>
            </p:oleObj>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TW" dirty="0" smtClean="0"/>
              <a:t>Outline</a:t>
            </a:r>
          </a:p>
        </p:txBody>
      </p:sp>
      <p:sp>
        <p:nvSpPr>
          <p:cNvPr id="1523716" name="Rectangle 4"/>
          <p:cNvSpPr>
            <a:spLocks noChangeArrowheads="1"/>
          </p:cNvSpPr>
          <p:nvPr/>
        </p:nvSpPr>
        <p:spPr bwMode="auto">
          <a:xfrm>
            <a:off x="1858963" y="1071563"/>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a:t>Introduction</a:t>
            </a:r>
          </a:p>
        </p:txBody>
      </p:sp>
      <p:sp>
        <p:nvSpPr>
          <p:cNvPr id="1523717" name="Rectangle 5"/>
          <p:cNvSpPr>
            <a:spLocks noChangeArrowheads="1"/>
          </p:cNvSpPr>
          <p:nvPr/>
        </p:nvSpPr>
        <p:spPr bwMode="auto">
          <a:xfrm>
            <a:off x="1857375" y="2173288"/>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a:t>Problem Formulation</a:t>
            </a:r>
          </a:p>
        </p:txBody>
      </p:sp>
      <p:sp>
        <p:nvSpPr>
          <p:cNvPr id="1523718" name="Rectangle 6"/>
          <p:cNvSpPr>
            <a:spLocks noChangeArrowheads="1"/>
          </p:cNvSpPr>
          <p:nvPr/>
        </p:nvSpPr>
        <p:spPr bwMode="auto">
          <a:xfrm>
            <a:off x="1858963" y="3244850"/>
            <a:ext cx="4895850" cy="684213"/>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a:t>Algorithms</a:t>
            </a:r>
          </a:p>
        </p:txBody>
      </p:sp>
      <p:sp>
        <p:nvSpPr>
          <p:cNvPr id="1523719" name="Rectangle 7"/>
          <p:cNvSpPr>
            <a:spLocks noChangeArrowheads="1"/>
          </p:cNvSpPr>
          <p:nvPr/>
        </p:nvSpPr>
        <p:spPr bwMode="auto">
          <a:xfrm>
            <a:off x="1857375" y="4316413"/>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a:t>Experimental Results</a:t>
            </a:r>
          </a:p>
        </p:txBody>
      </p:sp>
      <p:sp>
        <p:nvSpPr>
          <p:cNvPr id="1523720" name="Rectangle 8"/>
          <p:cNvSpPr>
            <a:spLocks noChangeArrowheads="1"/>
          </p:cNvSpPr>
          <p:nvPr/>
        </p:nvSpPr>
        <p:spPr bwMode="auto">
          <a:xfrm>
            <a:off x="1857375" y="5395913"/>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a:t>Conclusion</a:t>
            </a:r>
          </a:p>
        </p:txBody>
      </p:sp>
      <p:sp>
        <p:nvSpPr>
          <p:cNvPr id="15368" name="向下箭號 383"/>
          <p:cNvSpPr>
            <a:spLocks noChangeArrowheads="1"/>
          </p:cNvSpPr>
          <p:nvPr/>
        </p:nvSpPr>
        <p:spPr bwMode="auto">
          <a:xfrm>
            <a:off x="4071938" y="1857375"/>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
        <p:nvSpPr>
          <p:cNvPr id="15369" name="向下箭號 384"/>
          <p:cNvSpPr>
            <a:spLocks noChangeArrowheads="1"/>
          </p:cNvSpPr>
          <p:nvPr/>
        </p:nvSpPr>
        <p:spPr bwMode="auto">
          <a:xfrm>
            <a:off x="4071938" y="2928938"/>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
        <p:nvSpPr>
          <p:cNvPr id="15370" name="向下箭號 385"/>
          <p:cNvSpPr>
            <a:spLocks noChangeArrowheads="1"/>
          </p:cNvSpPr>
          <p:nvPr/>
        </p:nvSpPr>
        <p:spPr bwMode="auto">
          <a:xfrm>
            <a:off x="4071938" y="4000500"/>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
        <p:nvSpPr>
          <p:cNvPr id="15371" name="向下箭號 386"/>
          <p:cNvSpPr>
            <a:spLocks noChangeArrowheads="1"/>
          </p:cNvSpPr>
          <p:nvPr/>
        </p:nvSpPr>
        <p:spPr bwMode="auto">
          <a:xfrm>
            <a:off x="4071938" y="5072063"/>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1523716"/>
                                        </p:tgtEl>
                                        <p:attrNameLst>
                                          <p:attrName>fillcolor</p:attrName>
                                        </p:attrNameLst>
                                      </p:cBhvr>
                                      <p:to>
                                        <a:schemeClr val="accent2"/>
                                      </p:to>
                                    </p:animClr>
                                    <p:set>
                                      <p:cBhvr>
                                        <p:cTn id="7" dur="500" fill="hold"/>
                                        <p:tgtEl>
                                          <p:spTgt spid="1523716"/>
                                        </p:tgtEl>
                                        <p:attrNameLst>
                                          <p:attrName>fill.type</p:attrName>
                                        </p:attrNameLst>
                                      </p:cBhvr>
                                      <p:to>
                                        <p:strVal val="solid"/>
                                      </p:to>
                                    </p:set>
                                    <p:set>
                                      <p:cBhvr>
                                        <p:cTn id="8" dur="500" fill="hold"/>
                                        <p:tgtEl>
                                          <p:spTgt spid="152371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1472" y="0"/>
            <a:ext cx="8001056" cy="838200"/>
          </a:xfrm>
        </p:spPr>
        <p:txBody>
          <a:bodyPr/>
          <a:lstStyle/>
          <a:p>
            <a:r>
              <a:rPr lang="en-US" altLang="zh-TW" dirty="0" smtClean="0"/>
              <a:t>Minimum Cost Circulation Flow Technique</a:t>
            </a:r>
            <a:endParaRPr lang="zh-TW" altLang="en-US" dirty="0"/>
          </a:p>
        </p:txBody>
      </p:sp>
      <p:sp>
        <p:nvSpPr>
          <p:cNvPr id="3" name="內容版面配置區 2"/>
          <p:cNvSpPr>
            <a:spLocks noGrp="1"/>
          </p:cNvSpPr>
          <p:nvPr>
            <p:ph idx="1"/>
          </p:nvPr>
        </p:nvSpPr>
        <p:spPr/>
        <p:txBody>
          <a:bodyPr/>
          <a:lstStyle/>
          <a:p>
            <a:r>
              <a:rPr lang="en-US" altLang="zh-TW" dirty="0" smtClean="0"/>
              <a:t>Circulation flow formulation</a:t>
            </a:r>
          </a:p>
          <a:p>
            <a:pPr lvl="1"/>
            <a:r>
              <a:rPr lang="en-US" altLang="zh-TW" dirty="0" smtClean="0"/>
              <a:t>Schedule an optimal solution for correct wash operation </a:t>
            </a:r>
          </a:p>
          <a:p>
            <a:pPr lvl="1"/>
            <a:r>
              <a:rPr lang="en-US" altLang="zh-TW" dirty="0" smtClean="0"/>
              <a:t>Four main phases of formulation</a:t>
            </a:r>
          </a:p>
          <a:p>
            <a:pPr lvl="1">
              <a:buNone/>
            </a:pPr>
            <a:endParaRPr lang="en-US" altLang="zh-TW" dirty="0" smtClean="0"/>
          </a:p>
          <a:p>
            <a:pPr lvl="1">
              <a:buNone/>
            </a:pPr>
            <a:endParaRPr lang="en-US" altLang="zh-TW" dirty="0" smtClean="0"/>
          </a:p>
          <a:p>
            <a:pPr lvl="1"/>
            <a:endParaRPr lang="en-US" altLang="zh-TW" dirty="0" smtClean="0"/>
          </a:p>
          <a:p>
            <a:r>
              <a:rPr lang="en-US" altLang="zh-TW" dirty="0" smtClean="0"/>
              <a:t>Two basic assignments</a:t>
            </a:r>
          </a:p>
          <a:p>
            <a:pPr lvl="1"/>
            <a:r>
              <a:rPr lang="en-US" altLang="zh-TW" dirty="0" smtClean="0"/>
              <a:t>Node capacity assignment</a:t>
            </a:r>
          </a:p>
          <a:p>
            <a:pPr lvl="1"/>
            <a:r>
              <a:rPr lang="en-US" altLang="zh-TW" dirty="0" smtClean="0"/>
              <a:t>Edge cost assignment</a:t>
            </a:r>
          </a:p>
          <a:p>
            <a:pPr lvl="1"/>
            <a:endParaRPr lang="en-US" altLang="zh-TW" dirty="0" smtClean="0"/>
          </a:p>
          <a:p>
            <a:r>
              <a:rPr lang="en-US" altLang="zh-TW" dirty="0" smtClean="0"/>
              <a:t>Two construction rules</a:t>
            </a:r>
          </a:p>
          <a:p>
            <a:pPr lvl="1"/>
            <a:r>
              <a:rPr lang="en-US" altLang="zh-TW" dirty="0" smtClean="0"/>
              <a:t>Timing-based transitive topology</a:t>
            </a:r>
          </a:p>
          <a:p>
            <a:pPr lvl="1"/>
            <a:r>
              <a:rPr lang="en-US" altLang="zh-TW" dirty="0" smtClean="0"/>
              <a:t>Connection strategy between phases</a:t>
            </a:r>
          </a:p>
        </p:txBody>
      </p:sp>
      <p:grpSp>
        <p:nvGrpSpPr>
          <p:cNvPr id="25" name="群組 24"/>
          <p:cNvGrpSpPr/>
          <p:nvPr/>
        </p:nvGrpSpPr>
        <p:grpSpPr>
          <a:xfrm>
            <a:off x="724798" y="2500306"/>
            <a:ext cx="7776292" cy="714380"/>
            <a:chOff x="741356" y="2477392"/>
            <a:chExt cx="7902610" cy="951608"/>
          </a:xfrm>
        </p:grpSpPr>
        <p:sp>
          <p:nvSpPr>
            <p:cNvPr id="7" name="橢圓 6"/>
            <p:cNvSpPr/>
            <p:nvPr/>
          </p:nvSpPr>
          <p:spPr>
            <a:xfrm>
              <a:off x="741356" y="2498718"/>
              <a:ext cx="1116000" cy="68269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200" b="1" i="1" dirty="0">
                <a:solidFill>
                  <a:schemeClr val="tx1"/>
                </a:solidFill>
              </a:endParaRPr>
            </a:p>
          </p:txBody>
        </p:sp>
        <p:sp>
          <p:nvSpPr>
            <p:cNvPr id="8" name="橢圓 7"/>
            <p:cNvSpPr/>
            <p:nvPr/>
          </p:nvSpPr>
          <p:spPr>
            <a:xfrm>
              <a:off x="4500562" y="2498718"/>
              <a:ext cx="1714512" cy="684000"/>
            </a:xfrm>
            <a:prstGeom prst="ellipse">
              <a:avLst/>
            </a:prstGeom>
            <a:gradFill flip="none" rotWithShape="1">
              <a:gsLst>
                <a:gs pos="0">
                  <a:srgbClr val="FFEFD1"/>
                </a:gs>
                <a:gs pos="64999">
                  <a:srgbClr val="F0EBD5"/>
                </a:gs>
                <a:gs pos="100000">
                  <a:srgbClr val="D1C39F"/>
                </a:gs>
              </a:gsLst>
              <a:lin ang="19800000" scaled="0"/>
              <a:tileRect r="-100000" b="-100000"/>
            </a:gra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200" b="1" dirty="0">
                <a:solidFill>
                  <a:schemeClr val="tx1"/>
                </a:solidFill>
              </a:endParaRPr>
            </a:p>
          </p:txBody>
        </p:sp>
        <p:grpSp>
          <p:nvGrpSpPr>
            <p:cNvPr id="9" name="群組 8"/>
            <p:cNvGrpSpPr/>
            <p:nvPr/>
          </p:nvGrpSpPr>
          <p:grpSpPr>
            <a:xfrm>
              <a:off x="2626328" y="2477392"/>
              <a:ext cx="1116000" cy="705326"/>
              <a:chOff x="2813058" y="2478980"/>
              <a:chExt cx="1116000" cy="705326"/>
            </a:xfrm>
          </p:grpSpPr>
          <p:sp>
            <p:nvSpPr>
              <p:cNvPr id="10" name="橢圓 9"/>
              <p:cNvSpPr/>
              <p:nvPr/>
            </p:nvSpPr>
            <p:spPr>
              <a:xfrm>
                <a:off x="2813058" y="2500306"/>
                <a:ext cx="1116000" cy="684000"/>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200" b="1" i="1" dirty="0">
                  <a:solidFill>
                    <a:schemeClr val="tx1"/>
                  </a:solidFill>
                </a:endParaRPr>
              </a:p>
            </p:txBody>
          </p:sp>
          <p:sp>
            <p:nvSpPr>
              <p:cNvPr id="11" name="文字方塊 10"/>
              <p:cNvSpPr txBox="1"/>
              <p:nvPr/>
            </p:nvSpPr>
            <p:spPr>
              <a:xfrm>
                <a:off x="2875919" y="2478980"/>
                <a:ext cx="1000132" cy="615656"/>
              </a:xfrm>
              <a:prstGeom prst="rect">
                <a:avLst/>
              </a:prstGeom>
              <a:noFill/>
            </p:spPr>
            <p:txBody>
              <a:bodyPr wrap="square" rtlCol="0">
                <a:spAutoFit/>
              </a:bodyPr>
              <a:lstStyle/>
              <a:p>
                <a:pPr algn="ctr"/>
                <a:r>
                  <a:rPr lang="en-US" altLang="zh-TW" sz="1200" dirty="0" smtClean="0">
                    <a:effectLst>
                      <a:outerShdw blurRad="38100" dist="38100" dir="2700000" algn="tl">
                        <a:srgbClr val="000000">
                          <a:alpha val="43137"/>
                        </a:srgbClr>
                      </a:outerShdw>
                    </a:effectLst>
                  </a:rPr>
                  <a:t>wash </a:t>
                </a:r>
              </a:p>
              <a:p>
                <a:pPr algn="ctr"/>
                <a:r>
                  <a:rPr lang="en-US" altLang="zh-TW" sz="1200" dirty="0" smtClean="0">
                    <a:effectLst>
                      <a:outerShdw blurRad="38100" dist="38100" dir="2700000" algn="tl">
                        <a:srgbClr val="000000">
                          <a:alpha val="43137"/>
                        </a:srgbClr>
                      </a:outerShdw>
                    </a:effectLst>
                  </a:rPr>
                  <a:t>droplets</a:t>
                </a:r>
                <a:endParaRPr lang="zh-TW" altLang="en-US" sz="1200" dirty="0">
                  <a:effectLst>
                    <a:outerShdw blurRad="38100" dist="38100" dir="2700000" algn="tl">
                      <a:srgbClr val="000000">
                        <a:alpha val="43137"/>
                      </a:srgbClr>
                    </a:outerShdw>
                  </a:effectLst>
                </a:endParaRPr>
              </a:p>
            </p:txBody>
          </p:sp>
        </p:grpSp>
        <p:grpSp>
          <p:nvGrpSpPr>
            <p:cNvPr id="12" name="群組 11"/>
            <p:cNvGrpSpPr/>
            <p:nvPr/>
          </p:nvGrpSpPr>
          <p:grpSpPr>
            <a:xfrm>
              <a:off x="7070048" y="2485466"/>
              <a:ext cx="1145290" cy="701128"/>
              <a:chOff x="6400602" y="2526810"/>
              <a:chExt cx="1145290" cy="701128"/>
            </a:xfrm>
          </p:grpSpPr>
          <p:sp>
            <p:nvSpPr>
              <p:cNvPr id="13" name="橢圓 12"/>
              <p:cNvSpPr/>
              <p:nvPr/>
            </p:nvSpPr>
            <p:spPr>
              <a:xfrm>
                <a:off x="6400602" y="2545240"/>
                <a:ext cx="1116000" cy="68269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200" b="1" i="1" dirty="0">
                  <a:solidFill>
                    <a:schemeClr val="tx1"/>
                  </a:solidFill>
                </a:endParaRPr>
              </a:p>
            </p:txBody>
          </p:sp>
          <p:sp>
            <p:nvSpPr>
              <p:cNvPr id="14" name="文字方塊 13"/>
              <p:cNvSpPr txBox="1"/>
              <p:nvPr/>
            </p:nvSpPr>
            <p:spPr>
              <a:xfrm>
                <a:off x="6402884" y="2526810"/>
                <a:ext cx="1143008" cy="615656"/>
              </a:xfrm>
              <a:prstGeom prst="rect">
                <a:avLst/>
              </a:prstGeom>
              <a:noFill/>
            </p:spPr>
            <p:txBody>
              <a:bodyPr wrap="square" rtlCol="0">
                <a:spAutoFit/>
              </a:bodyPr>
              <a:lstStyle/>
              <a:p>
                <a:pPr algn="ctr"/>
                <a:r>
                  <a:rPr lang="en-US" altLang="zh-TW" sz="1200" dirty="0" smtClean="0">
                    <a:effectLst>
                      <a:outerShdw blurRad="38100" dist="38100" dir="2700000" algn="tl">
                        <a:srgbClr val="000000">
                          <a:alpha val="43137"/>
                        </a:srgbClr>
                      </a:outerShdw>
                    </a:effectLst>
                  </a:rPr>
                  <a:t>waste</a:t>
                </a:r>
              </a:p>
              <a:p>
                <a:pPr algn="ctr"/>
                <a:r>
                  <a:rPr lang="en-US" altLang="zh-TW" sz="1200" dirty="0" smtClean="0">
                    <a:effectLst>
                      <a:outerShdw blurRad="38100" dist="38100" dir="2700000" algn="tl">
                        <a:srgbClr val="000000">
                          <a:alpha val="43137"/>
                        </a:srgbClr>
                      </a:outerShdw>
                    </a:effectLst>
                  </a:rPr>
                  <a:t>reservoir</a:t>
                </a:r>
                <a:endParaRPr lang="zh-TW" altLang="en-US" sz="1200" dirty="0">
                  <a:effectLst>
                    <a:outerShdw blurRad="38100" dist="38100" dir="2700000" algn="tl">
                      <a:srgbClr val="000000">
                        <a:alpha val="43137"/>
                      </a:srgbClr>
                    </a:outerShdw>
                  </a:effectLst>
                </a:endParaRPr>
              </a:p>
            </p:txBody>
          </p:sp>
        </p:grpSp>
        <p:cxnSp>
          <p:nvCxnSpPr>
            <p:cNvPr id="15" name="直線單箭頭接點 14"/>
            <p:cNvCxnSpPr>
              <a:stCxn id="7" idx="6"/>
            </p:cNvCxnSpPr>
            <p:nvPr/>
          </p:nvCxnSpPr>
          <p:spPr>
            <a:xfrm>
              <a:off x="1857356" y="2840067"/>
              <a:ext cx="768396" cy="65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3758886" y="2855908"/>
              <a:ext cx="768396" cy="65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a:off x="6204624" y="2848230"/>
              <a:ext cx="864000" cy="65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8" name="群組 17"/>
            <p:cNvGrpSpPr/>
            <p:nvPr/>
          </p:nvGrpSpPr>
          <p:grpSpPr>
            <a:xfrm>
              <a:off x="1269006" y="2856702"/>
              <a:ext cx="7374960" cy="572298"/>
              <a:chOff x="1428728" y="2858290"/>
              <a:chExt cx="6715966" cy="572298"/>
            </a:xfrm>
          </p:grpSpPr>
          <p:cxnSp>
            <p:nvCxnSpPr>
              <p:cNvPr id="19" name="直線接點 18"/>
              <p:cNvCxnSpPr/>
              <p:nvPr/>
            </p:nvCxnSpPr>
            <p:spPr>
              <a:xfrm flipV="1">
                <a:off x="7731420" y="2865174"/>
                <a:ext cx="41248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a:xfrm rot="5400000">
                <a:off x="7858148" y="3143248"/>
                <a:ext cx="571504"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a:xfrm rot="10800000">
                <a:off x="1428728" y="3429000"/>
                <a:ext cx="6715172"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rot="5400000" flipH="1" flipV="1">
                <a:off x="1310656" y="3306002"/>
                <a:ext cx="245996"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3" name="文字方塊 22"/>
            <p:cNvSpPr txBox="1"/>
            <p:nvPr/>
          </p:nvSpPr>
          <p:spPr>
            <a:xfrm>
              <a:off x="4503760" y="2635826"/>
              <a:ext cx="1714512" cy="368984"/>
            </a:xfrm>
            <a:prstGeom prst="rect">
              <a:avLst/>
            </a:prstGeom>
            <a:noFill/>
          </p:spPr>
          <p:txBody>
            <a:bodyPr wrap="square" rtlCol="0">
              <a:spAutoFit/>
            </a:bodyPr>
            <a:lstStyle/>
            <a:p>
              <a:pPr algn="ctr"/>
              <a:r>
                <a:rPr lang="en-US" altLang="zh-TW" sz="1200" dirty="0" smtClean="0">
                  <a:effectLst>
                    <a:outerShdw blurRad="38100" dist="38100" dir="2700000" algn="tl">
                      <a:srgbClr val="000000">
                        <a:alpha val="43137"/>
                      </a:srgbClr>
                    </a:outerShdw>
                  </a:effectLst>
                </a:rPr>
                <a:t>contaminated spots</a:t>
              </a:r>
              <a:endParaRPr lang="zh-TW" altLang="en-US" sz="1200" dirty="0">
                <a:effectLst>
                  <a:outerShdw blurRad="38100" dist="38100" dir="2700000" algn="tl">
                    <a:srgbClr val="000000">
                      <a:alpha val="43137"/>
                    </a:srgbClr>
                  </a:outerShdw>
                </a:effectLst>
              </a:endParaRPr>
            </a:p>
          </p:txBody>
        </p:sp>
        <p:sp>
          <p:nvSpPr>
            <p:cNvPr id="24" name="文字方塊 23"/>
            <p:cNvSpPr txBox="1"/>
            <p:nvPr/>
          </p:nvSpPr>
          <p:spPr>
            <a:xfrm>
              <a:off x="744842" y="2518145"/>
              <a:ext cx="1143008" cy="615656"/>
            </a:xfrm>
            <a:prstGeom prst="rect">
              <a:avLst/>
            </a:prstGeom>
            <a:noFill/>
          </p:spPr>
          <p:txBody>
            <a:bodyPr wrap="square" rtlCol="0">
              <a:spAutoFit/>
            </a:bodyPr>
            <a:lstStyle/>
            <a:p>
              <a:pPr algn="ctr"/>
              <a:r>
                <a:rPr lang="en-US" altLang="zh-TW" sz="1200" dirty="0" smtClean="0">
                  <a:effectLst>
                    <a:outerShdw blurRad="38100" dist="38100" dir="2700000" algn="tl">
                      <a:srgbClr val="000000">
                        <a:alpha val="43137"/>
                      </a:srgbClr>
                    </a:outerShdw>
                  </a:effectLst>
                </a:rPr>
                <a:t>droplet</a:t>
              </a:r>
              <a:br>
                <a:rPr lang="en-US" altLang="zh-TW" sz="1200" dirty="0" smtClean="0">
                  <a:effectLst>
                    <a:outerShdw blurRad="38100" dist="38100" dir="2700000" algn="tl">
                      <a:srgbClr val="000000">
                        <a:alpha val="43137"/>
                      </a:srgbClr>
                    </a:outerShdw>
                  </a:effectLst>
                </a:rPr>
              </a:br>
              <a:r>
                <a:rPr lang="en-US" altLang="zh-TW" sz="1200" dirty="0" smtClean="0">
                  <a:effectLst>
                    <a:outerShdw blurRad="38100" dist="38100" dir="2700000" algn="tl">
                      <a:srgbClr val="000000">
                        <a:alpha val="43137"/>
                      </a:srgbClr>
                    </a:outerShdw>
                  </a:effectLst>
                </a:rPr>
                <a:t>source</a:t>
              </a:r>
              <a:endParaRPr lang="zh-TW" altLang="en-US" sz="1200" dirty="0">
                <a:effectLst>
                  <a:outerShdw blurRad="38100" dist="38100" dir="2700000" algn="tl">
                    <a:srgbClr val="000000">
                      <a:alpha val="43137"/>
                    </a:srgbClr>
                  </a:outerShdw>
                </a:effectLst>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fade">
                                      <p:cBhvr>
                                        <p:cTn id="26" dur="500"/>
                                        <p:tgtEl>
                                          <p:spTgt spid="3">
                                            <p:txEl>
                                              <p:pRg st="10" end="1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animEffect transition="in" filter="fade">
                                      <p:cBhvr>
                                        <p:cTn id="29" dur="500"/>
                                        <p:tgtEl>
                                          <p:spTgt spid="3">
                                            <p:txEl>
                                              <p:pRg st="11" end="11"/>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Minimum Cost Circulation Flow Technique</a:t>
            </a:r>
            <a:endParaRPr lang="zh-TW" altLang="en-US" dirty="0"/>
          </a:p>
        </p:txBody>
      </p:sp>
      <p:sp>
        <p:nvSpPr>
          <p:cNvPr id="3" name="內容版面配置區 2"/>
          <p:cNvSpPr>
            <a:spLocks noGrp="1"/>
          </p:cNvSpPr>
          <p:nvPr>
            <p:ph idx="1"/>
          </p:nvPr>
        </p:nvSpPr>
        <p:spPr/>
        <p:txBody>
          <a:bodyPr/>
          <a:lstStyle/>
          <a:p>
            <a:r>
              <a:rPr lang="en-US" altLang="zh-TW" b="1" dirty="0" smtClean="0"/>
              <a:t>Assignment 1</a:t>
            </a:r>
            <a:r>
              <a:rPr lang="en-US" altLang="zh-TW" dirty="0" smtClean="0"/>
              <a:t>: Node capacity assignment</a:t>
            </a:r>
          </a:p>
          <a:p>
            <a:pPr lvl="1"/>
            <a:r>
              <a:rPr lang="en-US" altLang="zh-TW" dirty="0" smtClean="0"/>
              <a:t>Guarantee that the contaminated spot should be cleaned by the wash droplets</a:t>
            </a:r>
          </a:p>
          <a:p>
            <a:pPr lvl="2"/>
            <a:r>
              <a:rPr lang="en-US" altLang="zh-TW" sz="2000" dirty="0" smtClean="0"/>
              <a:t>Node split</a:t>
            </a:r>
          </a:p>
          <a:p>
            <a:pPr lvl="2"/>
            <a:endParaRPr lang="en-US" altLang="zh-TW" sz="2000" dirty="0" smtClean="0"/>
          </a:p>
          <a:p>
            <a:pPr lvl="2"/>
            <a:endParaRPr lang="en-US" altLang="zh-TW" sz="2000" dirty="0" smtClean="0"/>
          </a:p>
          <a:p>
            <a:pPr lvl="2"/>
            <a:endParaRPr lang="en-US" altLang="zh-TW" sz="2000" dirty="0" smtClean="0"/>
          </a:p>
          <a:p>
            <a:endParaRPr lang="en-US" altLang="zh-TW" dirty="0" smtClean="0"/>
          </a:p>
          <a:p>
            <a:pPr>
              <a:spcBef>
                <a:spcPts val="1200"/>
              </a:spcBef>
            </a:pPr>
            <a:r>
              <a:rPr lang="en-US" altLang="zh-TW" b="1" dirty="0" smtClean="0"/>
              <a:t>Assignment 2</a:t>
            </a:r>
            <a:r>
              <a:rPr lang="en-US" altLang="zh-TW" dirty="0" smtClean="0"/>
              <a:t>: Edge cost assignment</a:t>
            </a:r>
          </a:p>
          <a:p>
            <a:pPr lvl="1"/>
            <a:r>
              <a:rPr lang="en-US" altLang="zh-TW" dirty="0" smtClean="0"/>
              <a:t>Minimize the used cells and routing time of wash droplets</a:t>
            </a:r>
          </a:p>
          <a:p>
            <a:pPr lvl="1"/>
            <a:r>
              <a:rPr lang="en-US" altLang="zh-TW" dirty="0" smtClean="0"/>
              <a:t>The same routing cost model between two points </a:t>
            </a:r>
            <a:endParaRPr lang="zh-TW" altLang="en-US" dirty="0"/>
          </a:p>
        </p:txBody>
      </p:sp>
      <p:sp>
        <p:nvSpPr>
          <p:cNvPr id="14" name="文字方塊 13"/>
          <p:cNvSpPr txBox="1"/>
          <p:nvPr/>
        </p:nvSpPr>
        <p:spPr>
          <a:xfrm>
            <a:off x="2428860" y="3673825"/>
            <a:ext cx="4429156" cy="338554"/>
          </a:xfrm>
          <a:prstGeom prst="rect">
            <a:avLst/>
          </a:prstGeom>
          <a:noFill/>
        </p:spPr>
        <p:txBody>
          <a:bodyPr wrap="square" rtlCol="0">
            <a:spAutoFit/>
          </a:bodyPr>
          <a:lstStyle/>
          <a:p>
            <a:pPr algn="just"/>
            <a:r>
              <a:rPr lang="en-US" altLang="zh-TW" sz="1600" dirty="0" smtClean="0">
                <a:effectLst>
                  <a:outerShdw blurRad="38100" dist="38100" dir="2700000" algn="tl">
                    <a:srgbClr val="000000">
                      <a:alpha val="43137"/>
                    </a:srgbClr>
                  </a:outerShdw>
                </a:effectLst>
              </a:rPr>
              <a:t>node split into input node and output node</a:t>
            </a:r>
            <a:endParaRPr lang="zh-TW" altLang="en-US" sz="1600" dirty="0">
              <a:effectLst>
                <a:outerShdw blurRad="38100" dist="38100" dir="2700000" algn="tl">
                  <a:srgbClr val="000000">
                    <a:alpha val="43137"/>
                  </a:srgbClr>
                </a:outerShdw>
              </a:effectLst>
            </a:endParaRPr>
          </a:p>
        </p:txBody>
      </p:sp>
      <p:sp>
        <p:nvSpPr>
          <p:cNvPr id="9" name="橢圓 8"/>
          <p:cNvSpPr/>
          <p:nvPr/>
        </p:nvSpPr>
        <p:spPr>
          <a:xfrm>
            <a:off x="4032000" y="2933201"/>
            <a:ext cx="540000" cy="4313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i="1" dirty="0" smtClean="0">
                <a:solidFill>
                  <a:schemeClr val="tx1"/>
                </a:solidFill>
              </a:rPr>
              <a:t>V</a:t>
            </a:r>
            <a:endParaRPr lang="zh-TW" altLang="en-US" sz="1400" b="1" i="1" dirty="0">
              <a:solidFill>
                <a:schemeClr val="tx1"/>
              </a:solidFill>
            </a:endParaRPr>
          </a:p>
        </p:txBody>
      </p:sp>
      <p:grpSp>
        <p:nvGrpSpPr>
          <p:cNvPr id="24" name="群組 23"/>
          <p:cNvGrpSpPr/>
          <p:nvPr/>
        </p:nvGrpSpPr>
        <p:grpSpPr>
          <a:xfrm>
            <a:off x="3571868" y="2876132"/>
            <a:ext cx="513318" cy="570686"/>
            <a:chOff x="2857488" y="3429000"/>
            <a:chExt cx="513318" cy="714380"/>
          </a:xfrm>
        </p:grpSpPr>
        <p:cxnSp>
          <p:nvCxnSpPr>
            <p:cNvPr id="25" name="直線單箭頭接點 24"/>
            <p:cNvCxnSpPr/>
            <p:nvPr/>
          </p:nvCxnSpPr>
          <p:spPr>
            <a:xfrm flipV="1">
              <a:off x="2857488" y="3945248"/>
              <a:ext cx="513318" cy="19813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flipV="1">
              <a:off x="2902422" y="3786190"/>
              <a:ext cx="428628" cy="22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a:off x="2870740" y="3429000"/>
              <a:ext cx="486814" cy="18038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8" name="群組 27"/>
          <p:cNvGrpSpPr/>
          <p:nvPr/>
        </p:nvGrpSpPr>
        <p:grpSpPr>
          <a:xfrm>
            <a:off x="4500562" y="2876132"/>
            <a:ext cx="486814" cy="560099"/>
            <a:chOff x="4799566" y="3429000"/>
            <a:chExt cx="486814" cy="701128"/>
          </a:xfrm>
        </p:grpSpPr>
        <p:cxnSp>
          <p:nvCxnSpPr>
            <p:cNvPr id="29" name="直線單箭頭接點 28"/>
            <p:cNvCxnSpPr/>
            <p:nvPr/>
          </p:nvCxnSpPr>
          <p:spPr>
            <a:xfrm flipV="1">
              <a:off x="4831248" y="3429000"/>
              <a:ext cx="428628" cy="21656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flipV="1">
              <a:off x="4857752" y="3786190"/>
              <a:ext cx="428628" cy="22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a:off x="4799566" y="3949744"/>
              <a:ext cx="486814" cy="18038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2" name="群組 31"/>
          <p:cNvGrpSpPr/>
          <p:nvPr/>
        </p:nvGrpSpPr>
        <p:grpSpPr>
          <a:xfrm>
            <a:off x="5395008" y="2840037"/>
            <a:ext cx="486814" cy="560099"/>
            <a:chOff x="4799566" y="3429000"/>
            <a:chExt cx="486814" cy="701128"/>
          </a:xfrm>
        </p:grpSpPr>
        <p:cxnSp>
          <p:nvCxnSpPr>
            <p:cNvPr id="33" name="直線單箭頭接點 32"/>
            <p:cNvCxnSpPr/>
            <p:nvPr/>
          </p:nvCxnSpPr>
          <p:spPr>
            <a:xfrm flipV="1">
              <a:off x="4817996" y="3429000"/>
              <a:ext cx="428628" cy="21656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V="1">
              <a:off x="4844500" y="3786190"/>
              <a:ext cx="428628" cy="22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a:off x="4799566" y="3949744"/>
              <a:ext cx="486814" cy="18038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6" name="群組 35"/>
          <p:cNvGrpSpPr/>
          <p:nvPr/>
        </p:nvGrpSpPr>
        <p:grpSpPr>
          <a:xfrm>
            <a:off x="2774363" y="2888825"/>
            <a:ext cx="513318" cy="570686"/>
            <a:chOff x="2857488" y="3429000"/>
            <a:chExt cx="513318" cy="714380"/>
          </a:xfrm>
        </p:grpSpPr>
        <p:cxnSp>
          <p:nvCxnSpPr>
            <p:cNvPr id="37" name="直線單箭頭接點 36"/>
            <p:cNvCxnSpPr/>
            <p:nvPr/>
          </p:nvCxnSpPr>
          <p:spPr>
            <a:xfrm flipV="1">
              <a:off x="2857488" y="3945248"/>
              <a:ext cx="513318" cy="19813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V="1">
              <a:off x="2902422" y="3786190"/>
              <a:ext cx="428628" cy="22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a:off x="2870740" y="3429000"/>
              <a:ext cx="486814" cy="18038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3" name="橢圓 42"/>
          <p:cNvSpPr/>
          <p:nvPr/>
        </p:nvSpPr>
        <p:spPr>
          <a:xfrm>
            <a:off x="4055542" y="2928934"/>
            <a:ext cx="540000" cy="431381"/>
          </a:xfrm>
          <a:prstGeom prst="ellipse">
            <a:avLst/>
          </a:prstGeom>
          <a:solidFill>
            <a:srgbClr val="FF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i="1" dirty="0" smtClean="0">
                <a:solidFill>
                  <a:schemeClr val="tx1"/>
                </a:solidFill>
              </a:rPr>
              <a:t>I</a:t>
            </a:r>
            <a:endParaRPr lang="zh-TW" altLang="en-US" sz="1400" b="1" i="1" dirty="0">
              <a:solidFill>
                <a:schemeClr val="tx1"/>
              </a:solidFill>
            </a:endParaRPr>
          </a:p>
        </p:txBody>
      </p:sp>
      <p:sp>
        <p:nvSpPr>
          <p:cNvPr id="45" name="橢圓 44"/>
          <p:cNvSpPr/>
          <p:nvPr/>
        </p:nvSpPr>
        <p:spPr>
          <a:xfrm>
            <a:off x="4049561" y="2928934"/>
            <a:ext cx="540000" cy="431381"/>
          </a:xfrm>
          <a:prstGeom prst="ellipse">
            <a:avLst/>
          </a:prstGeom>
          <a:solidFill>
            <a:srgbClr val="FF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i="1" dirty="0" smtClean="0">
                <a:solidFill>
                  <a:schemeClr val="tx1"/>
                </a:solidFill>
              </a:rPr>
              <a:t>O</a:t>
            </a:r>
            <a:endParaRPr lang="zh-TW" altLang="en-US" sz="1400" b="1" i="1" dirty="0">
              <a:solidFill>
                <a:schemeClr val="tx1"/>
              </a:solidFill>
            </a:endParaRPr>
          </a:p>
        </p:txBody>
      </p:sp>
      <p:cxnSp>
        <p:nvCxnSpPr>
          <p:cNvPr id="59" name="直線單箭頭接點 58"/>
          <p:cNvCxnSpPr/>
          <p:nvPr/>
        </p:nvCxnSpPr>
        <p:spPr>
          <a:xfrm>
            <a:off x="3978123" y="3150009"/>
            <a:ext cx="6480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橢圓 59"/>
          <p:cNvSpPr/>
          <p:nvPr/>
        </p:nvSpPr>
        <p:spPr>
          <a:xfrm>
            <a:off x="3228118" y="2720970"/>
            <a:ext cx="2214578" cy="857256"/>
          </a:xfrm>
          <a:prstGeom prst="ellipse">
            <a:avLst/>
          </a:prstGeom>
          <a:solidFill>
            <a:schemeClr val="bg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200" b="1" i="1" dirty="0">
              <a:solidFill>
                <a:schemeClr val="tx1"/>
              </a:solidFill>
            </a:endParaRPr>
          </a:p>
        </p:txBody>
      </p:sp>
      <p:sp>
        <p:nvSpPr>
          <p:cNvPr id="70" name="文字方塊 69"/>
          <p:cNvSpPr txBox="1"/>
          <p:nvPr/>
        </p:nvSpPr>
        <p:spPr>
          <a:xfrm>
            <a:off x="3929058" y="3673825"/>
            <a:ext cx="857256" cy="338554"/>
          </a:xfrm>
          <a:prstGeom prst="rect">
            <a:avLst/>
          </a:prstGeom>
          <a:noFill/>
        </p:spPr>
        <p:txBody>
          <a:bodyPr wrap="square" rtlCol="0">
            <a:spAutoFit/>
          </a:bodyPr>
          <a:lstStyle/>
          <a:p>
            <a:pPr algn="just"/>
            <a:r>
              <a:rPr lang="en-US" altLang="zh-TW" sz="1600" dirty="0" smtClean="0">
                <a:effectLst>
                  <a:outerShdw blurRad="38100" dist="38100" dir="2700000" algn="tl">
                    <a:srgbClr val="000000">
                      <a:alpha val="43137"/>
                    </a:srgbClr>
                  </a:outerShdw>
                </a:effectLst>
              </a:rPr>
              <a:t>node v</a:t>
            </a:r>
            <a:endParaRPr lang="zh-TW" altLang="en-US" sz="1600" dirty="0">
              <a:effectLst>
                <a:outerShdw blurRad="38100" dist="38100" dir="2700000" algn="tl">
                  <a:srgbClr val="000000">
                    <a:alpha val="43137"/>
                  </a:srgbClr>
                </a:outerShdw>
              </a:effectLst>
            </a:endParaRPr>
          </a:p>
        </p:txBody>
      </p:sp>
      <p:sp>
        <p:nvSpPr>
          <p:cNvPr id="71" name="文字方塊 70"/>
          <p:cNvSpPr txBox="1"/>
          <p:nvPr/>
        </p:nvSpPr>
        <p:spPr>
          <a:xfrm>
            <a:off x="2667112" y="3667064"/>
            <a:ext cx="4786346" cy="338554"/>
          </a:xfrm>
          <a:prstGeom prst="rect">
            <a:avLst/>
          </a:prstGeom>
          <a:noFill/>
        </p:spPr>
        <p:txBody>
          <a:bodyPr wrap="square" rtlCol="0">
            <a:spAutoFit/>
          </a:bodyPr>
          <a:lstStyle/>
          <a:p>
            <a:pPr algn="just"/>
            <a:r>
              <a:rPr lang="en-US" altLang="zh-TW" sz="1600" dirty="0" smtClean="0">
                <a:effectLst>
                  <a:outerShdw blurRad="38100" dist="38100" dir="2700000" algn="tl">
                    <a:srgbClr val="000000">
                      <a:alpha val="43137"/>
                    </a:srgbClr>
                  </a:outerShdw>
                </a:effectLst>
              </a:rPr>
              <a:t>assign the 3-tuple (</a:t>
            </a:r>
            <a:r>
              <a:rPr lang="en-US" altLang="zh-TW" sz="1600" i="1" dirty="0" smtClean="0">
                <a:effectLst>
                  <a:outerShdw blurRad="38100" dist="38100" dir="2700000" algn="tl">
                    <a:srgbClr val="000000">
                      <a:alpha val="43137"/>
                    </a:srgbClr>
                  </a:outerShdw>
                </a:effectLst>
              </a:rPr>
              <a:t>l, u, c)</a:t>
            </a:r>
            <a:r>
              <a:rPr lang="zh-TW" altLang="en-US" sz="1600" dirty="0" smtClean="0">
                <a:effectLst>
                  <a:outerShdw blurRad="38100" dist="38100" dir="2700000" algn="tl">
                    <a:srgbClr val="000000">
                      <a:alpha val="43137"/>
                    </a:srgbClr>
                  </a:outerShdw>
                </a:effectLst>
              </a:rPr>
              <a:t> </a:t>
            </a:r>
            <a:r>
              <a:rPr lang="en-US" altLang="zh-TW" sz="1600" dirty="0" smtClean="0">
                <a:effectLst>
                  <a:outerShdw blurRad="38100" dist="38100" dir="2700000" algn="tl">
                    <a:srgbClr val="000000">
                      <a:alpha val="43137"/>
                    </a:srgbClr>
                  </a:outerShdw>
                </a:effectLst>
              </a:rPr>
              <a:t>of this arc</a:t>
            </a:r>
            <a:endParaRPr lang="zh-TW" altLang="en-US" sz="1600" dirty="0">
              <a:effectLst>
                <a:outerShdw blurRad="38100" dist="38100" dir="2700000" algn="tl">
                  <a:srgbClr val="000000">
                    <a:alpha val="43137"/>
                  </a:srgbClr>
                </a:outerShdw>
              </a:effectLst>
            </a:endParaRPr>
          </a:p>
        </p:txBody>
      </p:sp>
      <p:graphicFrame>
        <p:nvGraphicFramePr>
          <p:cNvPr id="3074" name="Object 2"/>
          <p:cNvGraphicFramePr>
            <a:graphicFrameLocks noChangeAspect="1"/>
          </p:cNvGraphicFramePr>
          <p:nvPr/>
        </p:nvGraphicFramePr>
        <p:xfrm>
          <a:off x="4000496" y="2214554"/>
          <a:ext cx="763591" cy="298704"/>
        </p:xfrm>
        <a:graphic>
          <a:graphicData uri="http://schemas.openxmlformats.org/presentationml/2006/ole">
            <p:oleObj spid="_x0000_s3074" name="方程式" r:id="rId4" imgW="469800" imgH="203040" progId="Equation.3">
              <p:embed/>
            </p:oleObj>
          </a:graphicData>
        </a:graphic>
      </p:graphicFrame>
      <p:cxnSp>
        <p:nvCxnSpPr>
          <p:cNvPr id="74" name="直線單箭頭接點 73"/>
          <p:cNvCxnSpPr/>
          <p:nvPr/>
        </p:nvCxnSpPr>
        <p:spPr bwMode="auto">
          <a:xfrm rot="5400000">
            <a:off x="4000496" y="2714620"/>
            <a:ext cx="571504" cy="142876"/>
          </a:xfrm>
          <a:prstGeom prst="straightConnector1">
            <a:avLst/>
          </a:prstGeom>
          <a:solidFill>
            <a:schemeClr val="accent1"/>
          </a:solidFill>
          <a:ln w="25400" cap="flat" cmpd="sng" algn="ctr">
            <a:solidFill>
              <a:srgbClr val="FF0000"/>
            </a:solidFill>
            <a:prstDash val="solid"/>
            <a:miter lim="800000"/>
            <a:headEnd type="none" w="med" len="med"/>
            <a:tailEnd type="arrow"/>
          </a:ln>
          <a:effectLst/>
        </p:spPr>
      </p:cxnSp>
      <p:grpSp>
        <p:nvGrpSpPr>
          <p:cNvPr id="78" name="群組 77"/>
          <p:cNvGrpSpPr/>
          <p:nvPr/>
        </p:nvGrpSpPr>
        <p:grpSpPr>
          <a:xfrm>
            <a:off x="1357290" y="5500702"/>
            <a:ext cx="5072098" cy="571504"/>
            <a:chOff x="1285852" y="5572140"/>
            <a:chExt cx="5072098" cy="571504"/>
          </a:xfrm>
        </p:grpSpPr>
        <p:graphicFrame>
          <p:nvGraphicFramePr>
            <p:cNvPr id="3075" name="Object 3"/>
            <p:cNvGraphicFramePr>
              <a:graphicFrameLocks noChangeAspect="1"/>
            </p:cNvGraphicFramePr>
            <p:nvPr/>
          </p:nvGraphicFramePr>
          <p:xfrm>
            <a:off x="1357290" y="5640406"/>
            <a:ext cx="4891088" cy="503238"/>
          </p:xfrm>
          <a:graphic>
            <a:graphicData uri="http://schemas.openxmlformats.org/presentationml/2006/ole">
              <p:oleObj spid="_x0000_s3075" name="方程式" r:id="rId5" imgW="3009600" imgH="342720" progId="Equation.3">
                <p:embed/>
              </p:oleObj>
            </a:graphicData>
          </a:graphic>
        </p:graphicFrame>
        <p:sp>
          <p:nvSpPr>
            <p:cNvPr id="77" name="圓角矩形 76"/>
            <p:cNvSpPr/>
            <p:nvPr/>
          </p:nvSpPr>
          <p:spPr bwMode="auto">
            <a:xfrm>
              <a:off x="1285852" y="5572140"/>
              <a:ext cx="5072098" cy="571504"/>
            </a:xfrm>
            <a:prstGeom prst="roundRect">
              <a:avLst/>
            </a:prstGeom>
            <a:solidFill>
              <a:schemeClr val="bg1">
                <a:alpha val="0"/>
              </a:schemeClr>
            </a:solidFill>
            <a:ln w="254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fade">
                                      <p:cBhvr>
                                        <p:cTn id="15" dur="500"/>
                                        <p:tgtEl>
                                          <p:spTgt spid="7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70"/>
                                        </p:tgtEl>
                                      </p:cBhvr>
                                    </p:animEffect>
                                    <p:set>
                                      <p:cBhvr>
                                        <p:cTn id="32" dur="1" fill="hold">
                                          <p:stCondLst>
                                            <p:cond delay="499"/>
                                          </p:stCondLst>
                                        </p:cTn>
                                        <p:tgtEl>
                                          <p:spTgt spid="70"/>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4"/>
                                        </p:tgtEl>
                                      </p:cBhvr>
                                    </p:animEffect>
                                    <p:set>
                                      <p:cBhvr>
                                        <p:cTn id="35" dur="1" fill="hold">
                                          <p:stCondLst>
                                            <p:cond delay="499"/>
                                          </p:stCondLst>
                                        </p:cTn>
                                        <p:tgtEl>
                                          <p:spTgt spid="24"/>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28"/>
                                        </p:tgtEl>
                                      </p:cBhvr>
                                    </p:animEffect>
                                    <p:set>
                                      <p:cBhvr>
                                        <p:cTn id="38" dur="1" fill="hold">
                                          <p:stCondLst>
                                            <p:cond delay="499"/>
                                          </p:stCondLst>
                                        </p:cTn>
                                        <p:tgtEl>
                                          <p:spTgt spid="28"/>
                                        </p:tgtEl>
                                        <p:attrNameLst>
                                          <p:attrName>style.visibility</p:attrName>
                                        </p:attrNameLst>
                                      </p:cBhvr>
                                      <p:to>
                                        <p:strVal val="hidden"/>
                                      </p:to>
                                    </p:set>
                                  </p:childTnLst>
                                </p:cTn>
                              </p:par>
                              <p:par>
                                <p:cTn id="39" presetID="10" presetClass="entr" presetSubtype="0" fill="hold" grpId="1"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1" nodeType="with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fade">
                                      <p:cBhvr>
                                        <p:cTn id="44" dur="500"/>
                                        <p:tgtEl>
                                          <p:spTgt spid="43"/>
                                        </p:tgtEl>
                                      </p:cBhvr>
                                    </p:animEffect>
                                  </p:childTnLst>
                                </p:cTn>
                              </p:par>
                              <p:par>
                                <p:cTn id="45" presetID="35" presetClass="path" presetSubtype="0" accel="50000" decel="50000" fill="hold" grpId="0" nodeType="withEffect">
                                  <p:stCondLst>
                                    <p:cond delay="0"/>
                                  </p:stCondLst>
                                  <p:childTnLst>
                                    <p:animMotion origin="layout" path="M 1.38889E-6 3.33025E-6 L -0.0691 0.00208 " pathEditMode="relative" rAng="0" ptsTypes="AA">
                                      <p:cBhvr>
                                        <p:cTn id="46" dur="500" fill="hold"/>
                                        <p:tgtEl>
                                          <p:spTgt spid="43"/>
                                        </p:tgtEl>
                                        <p:attrNameLst>
                                          <p:attrName>ppt_x</p:attrName>
                                          <p:attrName>ppt_y</p:attrName>
                                        </p:attrNameLst>
                                      </p:cBhvr>
                                      <p:rCtr x="-35" y="1"/>
                                    </p:animMotion>
                                  </p:childTnLst>
                                </p:cTn>
                              </p:par>
                              <p:par>
                                <p:cTn id="47" presetID="35" presetClass="path" presetSubtype="0" accel="50000" decel="50000" fill="hold" grpId="0" nodeType="withEffect">
                                  <p:stCondLst>
                                    <p:cond delay="0"/>
                                  </p:stCondLst>
                                  <p:childTnLst>
                                    <p:animMotion origin="layout" path="M 0.06268 -0.00185 L -3.33333E-6 -3.7037E-6 " pathEditMode="relative" rAng="0" ptsTypes="AA">
                                      <p:cBhvr>
                                        <p:cTn id="48" dur="500" spd="-100000" fill="hold"/>
                                        <p:tgtEl>
                                          <p:spTgt spid="45"/>
                                        </p:tgtEl>
                                        <p:attrNameLst>
                                          <p:attrName>ppt_x</p:attrName>
                                          <p:attrName>ppt_y</p:attrName>
                                        </p:attrNameLst>
                                      </p:cBhvr>
                                      <p:rCtr x="-31" y="1"/>
                                    </p:animMotion>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fade">
                                      <p:cBhvr>
                                        <p:cTn id="52" dur="500"/>
                                        <p:tgtEl>
                                          <p:spTgt spid="59"/>
                                        </p:tgtEl>
                                      </p:cBhvr>
                                    </p:animEffect>
                                  </p:childTnLst>
                                </p:cTn>
                              </p:par>
                            </p:childTnLst>
                          </p:cTn>
                        </p:par>
                        <p:par>
                          <p:cTn id="53" fill="hold">
                            <p:stCondLst>
                              <p:cond delay="1000"/>
                            </p:stCondLst>
                            <p:childTnLst>
                              <p:par>
                                <p:cTn id="54" presetID="10" presetClass="entr" presetSubtype="0" fill="hold" nodeType="after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fade">
                                      <p:cBhvr>
                                        <p:cTn id="56" dur="500"/>
                                        <p:tgtEl>
                                          <p:spTgt spid="36"/>
                                        </p:tgtEl>
                                      </p:cBhvr>
                                    </p:animEffect>
                                  </p:childTnLst>
                                </p:cTn>
                              </p:par>
                              <p:par>
                                <p:cTn id="57" presetID="10"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0"/>
                                        </p:tgtEl>
                                        <p:attrNameLst>
                                          <p:attrName>style.visibility</p:attrName>
                                        </p:attrNameLst>
                                      </p:cBhvr>
                                      <p:to>
                                        <p:strVal val="visible"/>
                                      </p:to>
                                    </p:set>
                                    <p:animEffect transition="in" filter="fade">
                                      <p:cBhvr>
                                        <p:cTn id="62" dur="500"/>
                                        <p:tgtEl>
                                          <p:spTgt spid="6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500"/>
                                        <p:tgtEl>
                                          <p:spTgt spid="14"/>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1" nodeType="clickEffect">
                                  <p:stCondLst>
                                    <p:cond delay="0"/>
                                  </p:stCondLst>
                                  <p:childTnLst>
                                    <p:animEffect transition="out" filter="fade">
                                      <p:cBhvr>
                                        <p:cTn id="69" dur="500"/>
                                        <p:tgtEl>
                                          <p:spTgt spid="14"/>
                                        </p:tgtEl>
                                      </p:cBhvr>
                                    </p:animEffect>
                                    <p:set>
                                      <p:cBhvr>
                                        <p:cTn id="70" dur="1" fill="hold">
                                          <p:stCondLst>
                                            <p:cond delay="499"/>
                                          </p:stCondLst>
                                        </p:cTn>
                                        <p:tgtEl>
                                          <p:spTgt spid="14"/>
                                        </p:tgtEl>
                                        <p:attrNameLst>
                                          <p:attrName>style.visibility</p:attrName>
                                        </p:attrNameLst>
                                      </p:cBhvr>
                                      <p:to>
                                        <p:strVal val="hidden"/>
                                      </p:to>
                                    </p:set>
                                  </p:childTnLst>
                                </p:cTn>
                              </p:par>
                              <p:par>
                                <p:cTn id="71" presetID="10" presetClass="entr" presetSubtype="0" fill="hold" grpId="0" nodeType="withEffect">
                                  <p:stCondLst>
                                    <p:cond delay="0"/>
                                  </p:stCondLst>
                                  <p:childTnLst>
                                    <p:set>
                                      <p:cBhvr>
                                        <p:cTn id="72" dur="1" fill="hold">
                                          <p:stCondLst>
                                            <p:cond delay="0"/>
                                          </p:stCondLst>
                                        </p:cTn>
                                        <p:tgtEl>
                                          <p:spTgt spid="71"/>
                                        </p:tgtEl>
                                        <p:attrNameLst>
                                          <p:attrName>style.visibility</p:attrName>
                                        </p:attrNameLst>
                                      </p:cBhvr>
                                      <p:to>
                                        <p:strVal val="visible"/>
                                      </p:to>
                                    </p:set>
                                    <p:animEffect transition="in" filter="fade">
                                      <p:cBhvr>
                                        <p:cTn id="73" dur="500"/>
                                        <p:tgtEl>
                                          <p:spTgt spid="71"/>
                                        </p:tgtEl>
                                      </p:cBhvr>
                                    </p:animEffect>
                                  </p:childTnLst>
                                </p:cTn>
                              </p:par>
                              <p:par>
                                <p:cTn id="74" presetID="10" presetClass="entr" presetSubtype="0" fill="hold" nodeType="withEffect">
                                  <p:stCondLst>
                                    <p:cond delay="0"/>
                                  </p:stCondLst>
                                  <p:childTnLst>
                                    <p:set>
                                      <p:cBhvr>
                                        <p:cTn id="75" dur="1" fill="hold">
                                          <p:stCondLst>
                                            <p:cond delay="0"/>
                                          </p:stCondLst>
                                        </p:cTn>
                                        <p:tgtEl>
                                          <p:spTgt spid="3074"/>
                                        </p:tgtEl>
                                        <p:attrNameLst>
                                          <p:attrName>style.visibility</p:attrName>
                                        </p:attrNameLst>
                                      </p:cBhvr>
                                      <p:to>
                                        <p:strVal val="visible"/>
                                      </p:to>
                                    </p:set>
                                    <p:animEffect transition="in" filter="fade">
                                      <p:cBhvr>
                                        <p:cTn id="76" dur="500"/>
                                        <p:tgtEl>
                                          <p:spTgt spid="3074"/>
                                        </p:tgtEl>
                                      </p:cBhvr>
                                    </p:animEffect>
                                  </p:childTnLst>
                                </p:cTn>
                              </p:par>
                              <p:par>
                                <p:cTn id="77" presetID="10" presetClass="entr" presetSubtype="0" fill="hold" nodeType="with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fade">
                                      <p:cBhvr>
                                        <p:cTn id="79" dur="500"/>
                                        <p:tgtEl>
                                          <p:spTgt spid="74"/>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3">
                                            <p:txEl>
                                              <p:pRg st="7" end="7"/>
                                            </p:txEl>
                                          </p:spTgt>
                                        </p:tgtEl>
                                        <p:attrNameLst>
                                          <p:attrName>style.visibility</p:attrName>
                                        </p:attrNameLst>
                                      </p:cBhvr>
                                      <p:to>
                                        <p:strVal val="visible"/>
                                      </p:to>
                                    </p:set>
                                    <p:animEffect transition="in" filter="fade">
                                      <p:cBhvr>
                                        <p:cTn id="84" dur="500"/>
                                        <p:tgtEl>
                                          <p:spTgt spid="3">
                                            <p:txEl>
                                              <p:pRg st="7" end="7"/>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3">
                                            <p:txEl>
                                              <p:pRg st="8" end="8"/>
                                            </p:txEl>
                                          </p:spTgt>
                                        </p:tgtEl>
                                        <p:attrNameLst>
                                          <p:attrName>style.visibility</p:attrName>
                                        </p:attrNameLst>
                                      </p:cBhvr>
                                      <p:to>
                                        <p:strVal val="visible"/>
                                      </p:to>
                                    </p:set>
                                    <p:animEffect transition="in" filter="fade">
                                      <p:cBhvr>
                                        <p:cTn id="89" dur="500"/>
                                        <p:tgtEl>
                                          <p:spTgt spid="3">
                                            <p:txEl>
                                              <p:pRg st="8" end="8"/>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3">
                                            <p:txEl>
                                              <p:pRg st="9" end="9"/>
                                            </p:txEl>
                                          </p:spTgt>
                                        </p:tgtEl>
                                        <p:attrNameLst>
                                          <p:attrName>style.visibility</p:attrName>
                                        </p:attrNameLst>
                                      </p:cBhvr>
                                      <p:to>
                                        <p:strVal val="visible"/>
                                      </p:to>
                                    </p:set>
                                    <p:animEffect transition="in" filter="fade">
                                      <p:cBhvr>
                                        <p:cTn id="94" dur="500"/>
                                        <p:tgtEl>
                                          <p:spTgt spid="3">
                                            <p:txEl>
                                              <p:pRg st="9" end="9"/>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78"/>
                                        </p:tgtEl>
                                        <p:attrNameLst>
                                          <p:attrName>style.visibility</p:attrName>
                                        </p:attrNameLst>
                                      </p:cBhvr>
                                      <p:to>
                                        <p:strVal val="visible"/>
                                      </p:to>
                                    </p:set>
                                    <p:animEffect transition="in" filter="fade">
                                      <p:cBhvr>
                                        <p:cTn id="9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9" grpId="0" animBg="1"/>
      <p:bldP spid="9" grpId="1" animBg="1"/>
      <p:bldP spid="43" grpId="0" animBg="1"/>
      <p:bldP spid="43" grpId="1" animBg="1"/>
      <p:bldP spid="45" grpId="0" animBg="1"/>
      <p:bldP spid="45" grpId="1" animBg="1"/>
      <p:bldP spid="60" grpId="0" animBg="1"/>
      <p:bldP spid="70" grpId="0"/>
      <p:bldP spid="70" grpId="1"/>
      <p:bldP spid="7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Minimum Cost Circulation Flow Technique</a:t>
            </a:r>
            <a:endParaRPr lang="zh-TW" altLang="en-US" dirty="0"/>
          </a:p>
        </p:txBody>
      </p:sp>
      <p:sp>
        <p:nvSpPr>
          <p:cNvPr id="3" name="內容版面配置區 2"/>
          <p:cNvSpPr>
            <a:spLocks noGrp="1"/>
          </p:cNvSpPr>
          <p:nvPr>
            <p:ph idx="1"/>
          </p:nvPr>
        </p:nvSpPr>
        <p:spPr/>
        <p:txBody>
          <a:bodyPr/>
          <a:lstStyle/>
          <a:p>
            <a:pPr algn="just"/>
            <a:r>
              <a:rPr lang="en-US" altLang="zh-TW" b="1" dirty="0" smtClean="0"/>
              <a:t>Construction rule 1</a:t>
            </a:r>
            <a:r>
              <a:rPr lang="en-US" altLang="zh-TW" dirty="0" smtClean="0"/>
              <a:t>: Timing-based transitive topology</a:t>
            </a:r>
          </a:p>
          <a:p>
            <a:pPr lvl="1" algn="just"/>
            <a:r>
              <a:rPr lang="en-US" altLang="zh-TW" dirty="0" smtClean="0"/>
              <a:t>Timing-based topology</a:t>
            </a:r>
          </a:p>
          <a:p>
            <a:pPr lvl="2" algn="just"/>
            <a:r>
              <a:rPr lang="en-US" altLang="zh-TW" sz="2000" dirty="0" smtClean="0">
                <a:solidFill>
                  <a:schemeClr val="tx1"/>
                </a:solidFill>
              </a:rPr>
              <a:t>The </a:t>
            </a:r>
            <a:r>
              <a:rPr lang="en-US" altLang="zh-TW" sz="2000" dirty="0" smtClean="0">
                <a:solidFill>
                  <a:srgbClr val="009900"/>
                </a:solidFill>
              </a:rPr>
              <a:t>timing slot </a:t>
            </a:r>
            <a:r>
              <a:rPr lang="en-US" altLang="zh-TW" sz="2000" dirty="0" smtClean="0">
                <a:solidFill>
                  <a:schemeClr val="tx1"/>
                </a:solidFill>
              </a:rPr>
              <a:t>of each contaminated spot can be estimate by </a:t>
            </a:r>
            <a:r>
              <a:rPr lang="en-US" altLang="zh-TW" sz="2000" dirty="0" smtClean="0">
                <a:solidFill>
                  <a:srgbClr val="009900"/>
                </a:solidFill>
              </a:rPr>
              <a:t>dynamic programming</a:t>
            </a:r>
          </a:p>
          <a:p>
            <a:pPr lvl="2" algn="just"/>
            <a:r>
              <a:rPr lang="en-US" altLang="zh-TW" sz="2000" dirty="0" smtClean="0">
                <a:solidFill>
                  <a:schemeClr val="tx1"/>
                </a:solidFill>
              </a:rPr>
              <a:t>Connect a early contaminated spot to a later one by the 3-tuple </a:t>
            </a:r>
          </a:p>
          <a:p>
            <a:pPr lvl="2" algn="just"/>
            <a:endParaRPr lang="en-US" altLang="zh-TW" sz="2000" dirty="0" smtClean="0"/>
          </a:p>
          <a:p>
            <a:pPr lvl="1" algn="just"/>
            <a:r>
              <a:rPr lang="en-US" altLang="zh-TW" dirty="0" smtClean="0"/>
              <a:t>Transitive closure</a:t>
            </a:r>
          </a:p>
          <a:p>
            <a:pPr lvl="2" algn="just"/>
            <a:r>
              <a:rPr lang="en-US" altLang="zh-TW" sz="2000" dirty="0" smtClean="0">
                <a:solidFill>
                  <a:srgbClr val="009900"/>
                </a:solidFill>
              </a:rPr>
              <a:t>Allows the multiple wash droplets to perform the wash operation</a:t>
            </a:r>
            <a:r>
              <a:rPr lang="en-US" altLang="zh-TW" sz="2000" dirty="0" smtClean="0">
                <a:solidFill>
                  <a:schemeClr val="tx1"/>
                </a:solidFill>
              </a:rPr>
              <a:t>, while satisfying the timing-based topology</a:t>
            </a:r>
            <a:endParaRPr lang="en-US" altLang="zh-TW" dirty="0" smtClean="0">
              <a:solidFill>
                <a:schemeClr val="tx1"/>
              </a:solidFill>
            </a:endParaRPr>
          </a:p>
          <a:p>
            <a:pPr lvl="2" algn="just"/>
            <a:r>
              <a:rPr lang="en-US" altLang="zh-TW" sz="2000" dirty="0" smtClean="0">
                <a:solidFill>
                  <a:schemeClr val="tx1"/>
                </a:solidFill>
              </a:rPr>
              <a:t>For any triple contaminated spot (</a:t>
            </a:r>
            <a:r>
              <a:rPr lang="en-US" altLang="zh-TW" sz="2000" i="1" dirty="0" smtClean="0">
                <a:solidFill>
                  <a:schemeClr val="tx1"/>
                </a:solidFill>
              </a:rPr>
              <a:t>v</a:t>
            </a:r>
            <a:r>
              <a:rPr lang="en-US" altLang="zh-TW" sz="2000" i="1" baseline="-25000" dirty="0" smtClean="0">
                <a:solidFill>
                  <a:schemeClr val="tx1"/>
                </a:solidFill>
              </a:rPr>
              <a:t>i</a:t>
            </a:r>
            <a:r>
              <a:rPr lang="en-US" altLang="zh-TW" sz="2000" i="1" dirty="0" smtClean="0">
                <a:solidFill>
                  <a:schemeClr val="tx1"/>
                </a:solidFill>
              </a:rPr>
              <a:t>, </a:t>
            </a:r>
            <a:r>
              <a:rPr lang="en-US" altLang="zh-TW" sz="2000" i="1" dirty="0" err="1" smtClean="0">
                <a:solidFill>
                  <a:schemeClr val="tx1"/>
                </a:solidFill>
              </a:rPr>
              <a:t>v</a:t>
            </a:r>
            <a:r>
              <a:rPr lang="en-US" altLang="zh-TW" sz="2000" i="1" baseline="-25000" dirty="0" err="1" smtClean="0">
                <a:solidFill>
                  <a:schemeClr val="tx1"/>
                </a:solidFill>
              </a:rPr>
              <a:t>k</a:t>
            </a:r>
            <a:r>
              <a:rPr lang="en-US" altLang="zh-TW" sz="2000" i="1" dirty="0" smtClean="0">
                <a:solidFill>
                  <a:schemeClr val="tx1"/>
                </a:solidFill>
              </a:rPr>
              <a:t>, </a:t>
            </a:r>
            <a:r>
              <a:rPr lang="en-US" altLang="zh-TW" sz="2000" i="1" dirty="0" err="1" smtClean="0">
                <a:solidFill>
                  <a:schemeClr val="tx1"/>
                </a:solidFill>
              </a:rPr>
              <a:t>v</a:t>
            </a:r>
            <a:r>
              <a:rPr lang="en-US" altLang="zh-TW" sz="2000" i="1" baseline="-25000" dirty="0" err="1" smtClean="0">
                <a:solidFill>
                  <a:schemeClr val="tx1"/>
                </a:solidFill>
              </a:rPr>
              <a:t>j</a:t>
            </a:r>
            <a:r>
              <a:rPr lang="en-US" altLang="zh-TW" sz="2000" dirty="0" smtClean="0">
                <a:solidFill>
                  <a:schemeClr val="tx1"/>
                </a:solidFill>
              </a:rPr>
              <a:t>), if there are edges connect              and              , a transitive edge also connects               by assigning the</a:t>
            </a:r>
          </a:p>
        </p:txBody>
      </p:sp>
      <p:graphicFrame>
        <p:nvGraphicFramePr>
          <p:cNvPr id="4098" name="Object 2"/>
          <p:cNvGraphicFramePr>
            <a:graphicFrameLocks noChangeAspect="1"/>
          </p:cNvGraphicFramePr>
          <p:nvPr/>
        </p:nvGraphicFramePr>
        <p:xfrm>
          <a:off x="2425572" y="2984500"/>
          <a:ext cx="1836738" cy="373062"/>
        </p:xfrm>
        <a:graphic>
          <a:graphicData uri="http://schemas.openxmlformats.org/presentationml/2006/ole">
            <p:oleObj spid="_x0000_s4098" name="方程式" r:id="rId4" imgW="1130040" imgH="253800" progId="Equation.3">
              <p:embed/>
            </p:oleObj>
          </a:graphicData>
        </a:graphic>
      </p:graphicFrame>
      <p:graphicFrame>
        <p:nvGraphicFramePr>
          <p:cNvPr id="4099" name="Object 3"/>
          <p:cNvGraphicFramePr>
            <a:graphicFrameLocks noChangeAspect="1"/>
          </p:cNvGraphicFramePr>
          <p:nvPr/>
        </p:nvGraphicFramePr>
        <p:xfrm>
          <a:off x="3452742" y="5012511"/>
          <a:ext cx="908050" cy="354012"/>
        </p:xfrm>
        <a:graphic>
          <a:graphicData uri="http://schemas.openxmlformats.org/presentationml/2006/ole">
            <p:oleObj spid="_x0000_s4099" name="方程式" r:id="rId5" imgW="558720" imgH="241200" progId="Equation.3">
              <p:embed/>
            </p:oleObj>
          </a:graphicData>
        </a:graphic>
      </p:graphicFrame>
      <p:graphicFrame>
        <p:nvGraphicFramePr>
          <p:cNvPr id="4100" name="Object 4"/>
          <p:cNvGraphicFramePr>
            <a:graphicFrameLocks noChangeAspect="1"/>
          </p:cNvGraphicFramePr>
          <p:nvPr/>
        </p:nvGraphicFramePr>
        <p:xfrm>
          <a:off x="4890271" y="5012511"/>
          <a:ext cx="908050" cy="354012"/>
        </p:xfrm>
        <a:graphic>
          <a:graphicData uri="http://schemas.openxmlformats.org/presentationml/2006/ole">
            <p:oleObj spid="_x0000_s4100" name="方程式" r:id="rId6" imgW="558720" imgH="241200" progId="Equation.3">
              <p:embed/>
            </p:oleObj>
          </a:graphicData>
        </a:graphic>
      </p:graphicFrame>
      <p:graphicFrame>
        <p:nvGraphicFramePr>
          <p:cNvPr id="4101" name="Object 5"/>
          <p:cNvGraphicFramePr>
            <a:graphicFrameLocks noChangeAspect="1"/>
          </p:cNvGraphicFramePr>
          <p:nvPr/>
        </p:nvGraphicFramePr>
        <p:xfrm>
          <a:off x="2866445" y="5322013"/>
          <a:ext cx="908050" cy="354012"/>
        </p:xfrm>
        <a:graphic>
          <a:graphicData uri="http://schemas.openxmlformats.org/presentationml/2006/ole">
            <p:oleObj spid="_x0000_s4101" name="方程式" r:id="rId7" imgW="558720" imgH="241200" progId="Equation.3">
              <p:embed/>
            </p:oleObj>
          </a:graphicData>
        </a:graphic>
      </p:graphicFrame>
      <p:graphicFrame>
        <p:nvGraphicFramePr>
          <p:cNvPr id="4102" name="Object 6"/>
          <p:cNvGraphicFramePr>
            <a:graphicFrameLocks noChangeAspect="1"/>
          </p:cNvGraphicFramePr>
          <p:nvPr/>
        </p:nvGraphicFramePr>
        <p:xfrm>
          <a:off x="5798509" y="5341953"/>
          <a:ext cx="1836738" cy="373063"/>
        </p:xfrm>
        <a:graphic>
          <a:graphicData uri="http://schemas.openxmlformats.org/presentationml/2006/ole">
            <p:oleObj spid="_x0000_s4102" name="方程式" r:id="rId8" imgW="1130040" imgH="25380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98"/>
                                        </p:tgtEl>
                                        <p:attrNameLst>
                                          <p:attrName>style.visibility</p:attrName>
                                        </p:attrNameLst>
                                      </p:cBhvr>
                                      <p:to>
                                        <p:strVal val="visible"/>
                                      </p:to>
                                    </p:set>
                                    <p:animEffect transition="in" filter="fade">
                                      <p:cBhvr>
                                        <p:cTn id="16" dur="500"/>
                                        <p:tgtEl>
                                          <p:spTgt spid="409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102"/>
                                        </p:tgtEl>
                                        <p:attrNameLst>
                                          <p:attrName>style.visibility</p:attrName>
                                        </p:attrNameLst>
                                      </p:cBhvr>
                                      <p:to>
                                        <p:strVal val="visible"/>
                                      </p:to>
                                    </p:set>
                                    <p:animEffect transition="in" filter="fade">
                                      <p:cBhvr>
                                        <p:cTn id="32" dur="500"/>
                                        <p:tgtEl>
                                          <p:spTgt spid="4102"/>
                                        </p:tgtEl>
                                      </p:cBhvr>
                                    </p:animEffect>
                                  </p:childTnLst>
                                </p:cTn>
                              </p:par>
                              <p:par>
                                <p:cTn id="33" presetID="10" presetClass="entr" presetSubtype="0" fill="hold" nodeType="withEffect">
                                  <p:stCondLst>
                                    <p:cond delay="0"/>
                                  </p:stCondLst>
                                  <p:childTnLst>
                                    <p:set>
                                      <p:cBhvr>
                                        <p:cTn id="34" dur="1" fill="hold">
                                          <p:stCondLst>
                                            <p:cond delay="0"/>
                                          </p:stCondLst>
                                        </p:cTn>
                                        <p:tgtEl>
                                          <p:spTgt spid="4101"/>
                                        </p:tgtEl>
                                        <p:attrNameLst>
                                          <p:attrName>style.visibility</p:attrName>
                                        </p:attrNameLst>
                                      </p:cBhvr>
                                      <p:to>
                                        <p:strVal val="visible"/>
                                      </p:to>
                                    </p:set>
                                    <p:animEffect transition="in" filter="fade">
                                      <p:cBhvr>
                                        <p:cTn id="35" dur="500"/>
                                        <p:tgtEl>
                                          <p:spTgt spid="4101"/>
                                        </p:tgtEl>
                                      </p:cBhvr>
                                    </p:animEffect>
                                  </p:childTnLst>
                                </p:cTn>
                              </p:par>
                              <p:par>
                                <p:cTn id="36" presetID="10" presetClass="entr" presetSubtype="0" fill="hold" nodeType="withEffect">
                                  <p:stCondLst>
                                    <p:cond delay="0"/>
                                  </p:stCondLst>
                                  <p:childTnLst>
                                    <p:set>
                                      <p:cBhvr>
                                        <p:cTn id="37" dur="1" fill="hold">
                                          <p:stCondLst>
                                            <p:cond delay="0"/>
                                          </p:stCondLst>
                                        </p:cTn>
                                        <p:tgtEl>
                                          <p:spTgt spid="4099"/>
                                        </p:tgtEl>
                                        <p:attrNameLst>
                                          <p:attrName>style.visibility</p:attrName>
                                        </p:attrNameLst>
                                      </p:cBhvr>
                                      <p:to>
                                        <p:strVal val="visible"/>
                                      </p:to>
                                    </p:set>
                                    <p:animEffect transition="in" filter="fade">
                                      <p:cBhvr>
                                        <p:cTn id="38" dur="500"/>
                                        <p:tgtEl>
                                          <p:spTgt spid="4099"/>
                                        </p:tgtEl>
                                      </p:cBhvr>
                                    </p:animEffect>
                                  </p:childTnLst>
                                </p:cTn>
                              </p:par>
                              <p:par>
                                <p:cTn id="39" presetID="10" presetClass="entr" presetSubtype="0" fill="hold" nodeType="withEffect">
                                  <p:stCondLst>
                                    <p:cond delay="0"/>
                                  </p:stCondLst>
                                  <p:childTnLst>
                                    <p:set>
                                      <p:cBhvr>
                                        <p:cTn id="40" dur="1" fill="hold">
                                          <p:stCondLst>
                                            <p:cond delay="0"/>
                                          </p:stCondLst>
                                        </p:cTn>
                                        <p:tgtEl>
                                          <p:spTgt spid="4100"/>
                                        </p:tgtEl>
                                        <p:attrNameLst>
                                          <p:attrName>style.visibility</p:attrName>
                                        </p:attrNameLst>
                                      </p:cBhvr>
                                      <p:to>
                                        <p:strVal val="visible"/>
                                      </p:to>
                                    </p:set>
                                    <p:animEffect transition="in" filter="fade">
                                      <p:cBhvr>
                                        <p:cTn id="41"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Minimum Cost Circulation Flow Technique</a:t>
            </a:r>
            <a:endParaRPr lang="zh-TW" altLang="en-US" dirty="0"/>
          </a:p>
        </p:txBody>
      </p:sp>
      <p:sp>
        <p:nvSpPr>
          <p:cNvPr id="3" name="內容版面配置區 2"/>
          <p:cNvSpPr>
            <a:spLocks noGrp="1"/>
          </p:cNvSpPr>
          <p:nvPr>
            <p:ph idx="1"/>
          </p:nvPr>
        </p:nvSpPr>
        <p:spPr/>
        <p:txBody>
          <a:bodyPr/>
          <a:lstStyle/>
          <a:p>
            <a:r>
              <a:rPr lang="en-US" altLang="zh-TW" dirty="0" smtClean="0"/>
              <a:t>Illustration</a:t>
            </a:r>
          </a:p>
          <a:p>
            <a:endParaRPr lang="zh-TW" altLang="en-US" dirty="0"/>
          </a:p>
        </p:txBody>
      </p:sp>
      <p:sp>
        <p:nvSpPr>
          <p:cNvPr id="24" name="橢圓 23"/>
          <p:cNvSpPr/>
          <p:nvPr/>
        </p:nvSpPr>
        <p:spPr>
          <a:xfrm>
            <a:off x="4383033" y="1690738"/>
            <a:ext cx="2214578" cy="857256"/>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200" b="1" i="1" dirty="0">
              <a:solidFill>
                <a:schemeClr val="tx1"/>
              </a:solidFill>
            </a:endParaRPr>
          </a:p>
        </p:txBody>
      </p:sp>
      <p:sp>
        <p:nvSpPr>
          <p:cNvPr id="4" name="橢圓 3"/>
          <p:cNvSpPr/>
          <p:nvPr/>
        </p:nvSpPr>
        <p:spPr>
          <a:xfrm>
            <a:off x="5234415" y="1907529"/>
            <a:ext cx="540000" cy="4313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i="1" dirty="0" smtClean="0">
                <a:solidFill>
                  <a:schemeClr val="tx1"/>
                </a:solidFill>
              </a:rPr>
              <a:t>V</a:t>
            </a:r>
            <a:endParaRPr lang="zh-TW" altLang="en-US" sz="1400" b="1" i="1" dirty="0">
              <a:solidFill>
                <a:schemeClr val="tx1"/>
              </a:solidFill>
            </a:endParaRPr>
          </a:p>
        </p:txBody>
      </p:sp>
      <p:sp>
        <p:nvSpPr>
          <p:cNvPr id="21" name="橢圓 20"/>
          <p:cNvSpPr/>
          <p:nvPr/>
        </p:nvSpPr>
        <p:spPr>
          <a:xfrm>
            <a:off x="5257957" y="1905052"/>
            <a:ext cx="540000" cy="431381"/>
          </a:xfrm>
          <a:prstGeom prst="ellipse">
            <a:avLst/>
          </a:prstGeom>
          <a:solidFill>
            <a:srgbClr val="FF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i="1" dirty="0" smtClean="0">
                <a:solidFill>
                  <a:schemeClr val="tx1"/>
                </a:solidFill>
              </a:rPr>
              <a:t>I</a:t>
            </a:r>
            <a:endParaRPr lang="zh-TW" altLang="en-US" sz="1400" b="1" i="1" dirty="0">
              <a:solidFill>
                <a:schemeClr val="tx1"/>
              </a:solidFill>
            </a:endParaRPr>
          </a:p>
        </p:txBody>
      </p:sp>
      <p:sp>
        <p:nvSpPr>
          <p:cNvPr id="22" name="橢圓 21"/>
          <p:cNvSpPr/>
          <p:nvPr/>
        </p:nvSpPr>
        <p:spPr>
          <a:xfrm>
            <a:off x="5246446" y="1907270"/>
            <a:ext cx="540000" cy="431381"/>
          </a:xfrm>
          <a:prstGeom prst="ellipse">
            <a:avLst/>
          </a:prstGeom>
          <a:solidFill>
            <a:srgbClr val="FF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i="1" dirty="0" smtClean="0">
                <a:solidFill>
                  <a:schemeClr val="tx1"/>
                </a:solidFill>
              </a:rPr>
              <a:t>O</a:t>
            </a:r>
            <a:endParaRPr lang="zh-TW" altLang="en-US" sz="1400" b="1" i="1" dirty="0">
              <a:solidFill>
                <a:schemeClr val="tx1"/>
              </a:solidFill>
            </a:endParaRPr>
          </a:p>
        </p:txBody>
      </p:sp>
      <p:cxnSp>
        <p:nvCxnSpPr>
          <p:cNvPr id="23" name="直線單箭頭接點 22"/>
          <p:cNvCxnSpPr/>
          <p:nvPr/>
        </p:nvCxnSpPr>
        <p:spPr>
          <a:xfrm>
            <a:off x="5180538" y="2124337"/>
            <a:ext cx="6480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橢圓 25"/>
          <p:cNvSpPr/>
          <p:nvPr/>
        </p:nvSpPr>
        <p:spPr>
          <a:xfrm>
            <a:off x="4381656" y="2833746"/>
            <a:ext cx="2214578" cy="857256"/>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200" b="1" i="1" dirty="0">
              <a:solidFill>
                <a:schemeClr val="tx1"/>
              </a:solidFill>
            </a:endParaRPr>
          </a:p>
        </p:txBody>
      </p:sp>
      <p:sp>
        <p:nvSpPr>
          <p:cNvPr id="27" name="橢圓 26"/>
          <p:cNvSpPr/>
          <p:nvPr/>
        </p:nvSpPr>
        <p:spPr>
          <a:xfrm>
            <a:off x="5233038" y="3050537"/>
            <a:ext cx="540000" cy="4313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i="1" dirty="0" smtClean="0">
                <a:solidFill>
                  <a:schemeClr val="tx1"/>
                </a:solidFill>
              </a:rPr>
              <a:t>V</a:t>
            </a:r>
            <a:endParaRPr lang="zh-TW" altLang="en-US" sz="1400" b="1" i="1" dirty="0">
              <a:solidFill>
                <a:schemeClr val="tx1"/>
              </a:solidFill>
            </a:endParaRPr>
          </a:p>
        </p:txBody>
      </p:sp>
      <p:sp>
        <p:nvSpPr>
          <p:cNvPr id="28" name="橢圓 27"/>
          <p:cNvSpPr/>
          <p:nvPr/>
        </p:nvSpPr>
        <p:spPr>
          <a:xfrm>
            <a:off x="5256580" y="3048060"/>
            <a:ext cx="540000" cy="431381"/>
          </a:xfrm>
          <a:prstGeom prst="ellipse">
            <a:avLst/>
          </a:prstGeom>
          <a:solidFill>
            <a:srgbClr val="FF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i="1" dirty="0" smtClean="0">
                <a:solidFill>
                  <a:schemeClr val="tx1"/>
                </a:solidFill>
              </a:rPr>
              <a:t>I</a:t>
            </a:r>
            <a:endParaRPr lang="zh-TW" altLang="en-US" sz="1400" b="1" i="1" dirty="0">
              <a:solidFill>
                <a:schemeClr val="tx1"/>
              </a:solidFill>
            </a:endParaRPr>
          </a:p>
        </p:txBody>
      </p:sp>
      <p:sp>
        <p:nvSpPr>
          <p:cNvPr id="29" name="橢圓 28"/>
          <p:cNvSpPr/>
          <p:nvPr/>
        </p:nvSpPr>
        <p:spPr>
          <a:xfrm>
            <a:off x="5246446" y="3050278"/>
            <a:ext cx="540000" cy="431381"/>
          </a:xfrm>
          <a:prstGeom prst="ellipse">
            <a:avLst/>
          </a:prstGeom>
          <a:solidFill>
            <a:srgbClr val="FF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i="1" dirty="0" smtClean="0">
                <a:solidFill>
                  <a:schemeClr val="tx1"/>
                </a:solidFill>
              </a:rPr>
              <a:t>O</a:t>
            </a:r>
            <a:endParaRPr lang="zh-TW" altLang="en-US" sz="1400" b="1" i="1" dirty="0">
              <a:solidFill>
                <a:schemeClr val="tx1"/>
              </a:solidFill>
            </a:endParaRPr>
          </a:p>
        </p:txBody>
      </p:sp>
      <p:cxnSp>
        <p:nvCxnSpPr>
          <p:cNvPr id="30" name="直線單箭頭接點 29"/>
          <p:cNvCxnSpPr/>
          <p:nvPr/>
        </p:nvCxnSpPr>
        <p:spPr>
          <a:xfrm>
            <a:off x="5179161" y="3267345"/>
            <a:ext cx="6480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橢圓 30"/>
          <p:cNvSpPr/>
          <p:nvPr/>
        </p:nvSpPr>
        <p:spPr>
          <a:xfrm>
            <a:off x="4405406" y="3976754"/>
            <a:ext cx="2214578" cy="857256"/>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200" b="1" i="1" dirty="0">
              <a:solidFill>
                <a:schemeClr val="tx1"/>
              </a:solidFill>
            </a:endParaRPr>
          </a:p>
        </p:txBody>
      </p:sp>
      <p:sp>
        <p:nvSpPr>
          <p:cNvPr id="32" name="橢圓 31"/>
          <p:cNvSpPr/>
          <p:nvPr/>
        </p:nvSpPr>
        <p:spPr>
          <a:xfrm>
            <a:off x="5256788" y="4193545"/>
            <a:ext cx="540000" cy="4313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i="1" dirty="0" smtClean="0">
                <a:solidFill>
                  <a:schemeClr val="tx1"/>
                </a:solidFill>
              </a:rPr>
              <a:t>V</a:t>
            </a:r>
            <a:endParaRPr lang="zh-TW" altLang="en-US" sz="1400" b="1" i="1" dirty="0">
              <a:solidFill>
                <a:schemeClr val="tx1"/>
              </a:solidFill>
            </a:endParaRPr>
          </a:p>
        </p:txBody>
      </p:sp>
      <p:sp>
        <p:nvSpPr>
          <p:cNvPr id="33" name="橢圓 32"/>
          <p:cNvSpPr/>
          <p:nvPr/>
        </p:nvSpPr>
        <p:spPr>
          <a:xfrm>
            <a:off x="5280330" y="4191068"/>
            <a:ext cx="540000" cy="431381"/>
          </a:xfrm>
          <a:prstGeom prst="ellipse">
            <a:avLst/>
          </a:prstGeom>
          <a:solidFill>
            <a:srgbClr val="FF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i="1" dirty="0" smtClean="0">
                <a:solidFill>
                  <a:schemeClr val="tx1"/>
                </a:solidFill>
              </a:rPr>
              <a:t>I</a:t>
            </a:r>
            <a:endParaRPr lang="zh-TW" altLang="en-US" sz="1400" b="1" i="1" dirty="0">
              <a:solidFill>
                <a:schemeClr val="tx1"/>
              </a:solidFill>
            </a:endParaRPr>
          </a:p>
        </p:txBody>
      </p:sp>
      <p:sp>
        <p:nvSpPr>
          <p:cNvPr id="34" name="橢圓 33"/>
          <p:cNvSpPr/>
          <p:nvPr/>
        </p:nvSpPr>
        <p:spPr>
          <a:xfrm>
            <a:off x="5246446" y="4193286"/>
            <a:ext cx="540000" cy="431381"/>
          </a:xfrm>
          <a:prstGeom prst="ellipse">
            <a:avLst/>
          </a:prstGeom>
          <a:solidFill>
            <a:srgbClr val="FF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i="1" dirty="0" smtClean="0">
                <a:solidFill>
                  <a:schemeClr val="tx1"/>
                </a:solidFill>
              </a:rPr>
              <a:t>O</a:t>
            </a:r>
            <a:endParaRPr lang="zh-TW" altLang="en-US" sz="1400" b="1" i="1" dirty="0">
              <a:solidFill>
                <a:schemeClr val="tx1"/>
              </a:solidFill>
            </a:endParaRPr>
          </a:p>
        </p:txBody>
      </p:sp>
      <p:cxnSp>
        <p:nvCxnSpPr>
          <p:cNvPr id="35" name="直線單箭頭接點 34"/>
          <p:cNvCxnSpPr/>
          <p:nvPr/>
        </p:nvCxnSpPr>
        <p:spPr>
          <a:xfrm>
            <a:off x="5202911" y="4410353"/>
            <a:ext cx="6480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橢圓 35"/>
          <p:cNvSpPr/>
          <p:nvPr/>
        </p:nvSpPr>
        <p:spPr>
          <a:xfrm>
            <a:off x="4394908" y="5405514"/>
            <a:ext cx="2214578" cy="857256"/>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200" b="1" i="1" dirty="0">
              <a:solidFill>
                <a:schemeClr val="tx1"/>
              </a:solidFill>
            </a:endParaRPr>
          </a:p>
        </p:txBody>
      </p:sp>
      <p:sp>
        <p:nvSpPr>
          <p:cNvPr id="37" name="橢圓 36"/>
          <p:cNvSpPr/>
          <p:nvPr/>
        </p:nvSpPr>
        <p:spPr>
          <a:xfrm>
            <a:off x="5246290" y="5622305"/>
            <a:ext cx="540000" cy="4313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i="1" dirty="0" smtClean="0">
                <a:solidFill>
                  <a:schemeClr val="tx1"/>
                </a:solidFill>
              </a:rPr>
              <a:t>V</a:t>
            </a:r>
            <a:endParaRPr lang="zh-TW" altLang="en-US" sz="1400" b="1" i="1" dirty="0">
              <a:solidFill>
                <a:schemeClr val="tx1"/>
              </a:solidFill>
            </a:endParaRPr>
          </a:p>
        </p:txBody>
      </p:sp>
      <p:sp>
        <p:nvSpPr>
          <p:cNvPr id="38" name="橢圓 37"/>
          <p:cNvSpPr/>
          <p:nvPr/>
        </p:nvSpPr>
        <p:spPr>
          <a:xfrm>
            <a:off x="5269832" y="5619828"/>
            <a:ext cx="540000" cy="431381"/>
          </a:xfrm>
          <a:prstGeom prst="ellipse">
            <a:avLst/>
          </a:prstGeom>
          <a:solidFill>
            <a:srgbClr val="FF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i="1" dirty="0" smtClean="0">
                <a:solidFill>
                  <a:schemeClr val="tx1"/>
                </a:solidFill>
              </a:rPr>
              <a:t>I</a:t>
            </a:r>
            <a:endParaRPr lang="zh-TW" altLang="en-US" sz="1400" b="1" i="1" dirty="0">
              <a:solidFill>
                <a:schemeClr val="tx1"/>
              </a:solidFill>
            </a:endParaRPr>
          </a:p>
        </p:txBody>
      </p:sp>
      <p:sp>
        <p:nvSpPr>
          <p:cNvPr id="39" name="橢圓 38"/>
          <p:cNvSpPr/>
          <p:nvPr/>
        </p:nvSpPr>
        <p:spPr>
          <a:xfrm>
            <a:off x="5246446" y="5622046"/>
            <a:ext cx="540000" cy="431381"/>
          </a:xfrm>
          <a:prstGeom prst="ellipse">
            <a:avLst/>
          </a:prstGeom>
          <a:solidFill>
            <a:srgbClr val="FF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i="1" dirty="0" smtClean="0">
                <a:solidFill>
                  <a:schemeClr val="tx1"/>
                </a:solidFill>
              </a:rPr>
              <a:t>O</a:t>
            </a:r>
            <a:endParaRPr lang="zh-TW" altLang="en-US" sz="1400" b="1" i="1" dirty="0">
              <a:solidFill>
                <a:schemeClr val="tx1"/>
              </a:solidFill>
            </a:endParaRPr>
          </a:p>
        </p:txBody>
      </p:sp>
      <p:cxnSp>
        <p:nvCxnSpPr>
          <p:cNvPr id="40" name="直線單箭頭接點 39"/>
          <p:cNvCxnSpPr/>
          <p:nvPr/>
        </p:nvCxnSpPr>
        <p:spPr>
          <a:xfrm>
            <a:off x="5192413" y="5839113"/>
            <a:ext cx="6480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文字方塊 44"/>
          <p:cNvSpPr txBox="1"/>
          <p:nvPr/>
        </p:nvSpPr>
        <p:spPr>
          <a:xfrm>
            <a:off x="5376545" y="4952948"/>
            <a:ext cx="553998" cy="428628"/>
          </a:xfrm>
          <a:prstGeom prst="rect">
            <a:avLst/>
          </a:prstGeom>
          <a:noFill/>
        </p:spPr>
        <p:txBody>
          <a:bodyPr vert="eaVert" wrap="square" rtlCol="0">
            <a:spAutoFit/>
          </a:bodyPr>
          <a:lstStyle/>
          <a:p>
            <a:r>
              <a:rPr lang="en-US" altLang="zh-TW" dirty="0" smtClean="0"/>
              <a:t>…</a:t>
            </a:r>
            <a:endParaRPr lang="zh-TW" altLang="en-US" dirty="0"/>
          </a:p>
        </p:txBody>
      </p:sp>
      <p:sp>
        <p:nvSpPr>
          <p:cNvPr id="46" name="文字方塊 45"/>
          <p:cNvSpPr txBox="1"/>
          <p:nvPr/>
        </p:nvSpPr>
        <p:spPr>
          <a:xfrm>
            <a:off x="916787" y="1952740"/>
            <a:ext cx="2786082" cy="369332"/>
          </a:xfrm>
          <a:prstGeom prst="rect">
            <a:avLst/>
          </a:prstGeom>
          <a:noFill/>
        </p:spPr>
        <p:txBody>
          <a:bodyPr wrap="square" rtlCol="0">
            <a:spAutoFit/>
          </a:bodyPr>
          <a:lstStyle/>
          <a:p>
            <a:r>
              <a:rPr lang="en-US" altLang="zh-TW" sz="1800" dirty="0" smtClean="0">
                <a:effectLst>
                  <a:outerShdw blurRad="38100" dist="38100" dir="2700000" algn="tl">
                    <a:srgbClr val="000000">
                      <a:alpha val="43137"/>
                    </a:srgbClr>
                  </a:outerShdw>
                </a:effectLst>
              </a:rPr>
              <a:t>Contaminated spots</a:t>
            </a:r>
            <a:endParaRPr lang="zh-TW" altLang="en-US" sz="1800" dirty="0">
              <a:effectLst>
                <a:outerShdw blurRad="38100" dist="38100" dir="2700000" algn="tl">
                  <a:srgbClr val="000000">
                    <a:alpha val="43137"/>
                  </a:srgbClr>
                </a:outerShdw>
              </a:effectLst>
            </a:endParaRPr>
          </a:p>
        </p:txBody>
      </p:sp>
      <p:sp>
        <p:nvSpPr>
          <p:cNvPr id="47" name="文字方塊 46"/>
          <p:cNvSpPr txBox="1"/>
          <p:nvPr/>
        </p:nvSpPr>
        <p:spPr>
          <a:xfrm>
            <a:off x="916787" y="2762041"/>
            <a:ext cx="2786082" cy="369332"/>
          </a:xfrm>
          <a:prstGeom prst="rect">
            <a:avLst/>
          </a:prstGeom>
          <a:noFill/>
        </p:spPr>
        <p:txBody>
          <a:bodyPr wrap="square" rtlCol="0">
            <a:spAutoFit/>
          </a:bodyPr>
          <a:lstStyle/>
          <a:p>
            <a:r>
              <a:rPr lang="en-US" altLang="zh-TW" sz="1800" dirty="0" smtClean="0">
                <a:effectLst>
                  <a:outerShdw blurRad="38100" dist="38100" dir="2700000" algn="tl">
                    <a:srgbClr val="000000">
                      <a:alpha val="43137"/>
                    </a:srgbClr>
                  </a:outerShdw>
                </a:effectLst>
              </a:rPr>
              <a:t>Assignment 1</a:t>
            </a:r>
            <a:endParaRPr lang="zh-TW" altLang="en-US" sz="1800" dirty="0">
              <a:effectLst>
                <a:outerShdw blurRad="38100" dist="38100" dir="2700000" algn="tl">
                  <a:srgbClr val="000000">
                    <a:alpha val="43137"/>
                  </a:srgbClr>
                </a:outerShdw>
              </a:effectLst>
            </a:endParaRPr>
          </a:p>
        </p:txBody>
      </p:sp>
      <p:cxnSp>
        <p:nvCxnSpPr>
          <p:cNvPr id="50" name="直線單箭頭接點 49"/>
          <p:cNvCxnSpPr/>
          <p:nvPr/>
        </p:nvCxnSpPr>
        <p:spPr bwMode="auto">
          <a:xfrm rot="5400000">
            <a:off x="1379729" y="2561180"/>
            <a:ext cx="360000" cy="1588"/>
          </a:xfrm>
          <a:prstGeom prst="straightConnector1">
            <a:avLst/>
          </a:prstGeom>
          <a:solidFill>
            <a:schemeClr val="accent1"/>
          </a:solidFill>
          <a:ln w="25400" cap="flat" cmpd="sng" algn="ctr">
            <a:solidFill>
              <a:srgbClr val="FF0000"/>
            </a:solidFill>
            <a:prstDash val="solid"/>
            <a:miter lim="800000"/>
            <a:headEnd type="none" w="med" len="med"/>
            <a:tailEnd type="arrow"/>
          </a:ln>
          <a:effectLst/>
        </p:spPr>
      </p:cxnSp>
      <p:sp>
        <p:nvSpPr>
          <p:cNvPr id="51" name="文字方塊 50"/>
          <p:cNvSpPr txBox="1"/>
          <p:nvPr/>
        </p:nvSpPr>
        <p:spPr>
          <a:xfrm>
            <a:off x="916787" y="3500171"/>
            <a:ext cx="2786082" cy="369332"/>
          </a:xfrm>
          <a:prstGeom prst="rect">
            <a:avLst/>
          </a:prstGeom>
          <a:noFill/>
        </p:spPr>
        <p:txBody>
          <a:bodyPr wrap="square" rtlCol="0">
            <a:spAutoFit/>
          </a:bodyPr>
          <a:lstStyle/>
          <a:p>
            <a:r>
              <a:rPr lang="en-US" altLang="zh-TW" sz="1800" dirty="0" smtClean="0">
                <a:effectLst>
                  <a:outerShdw blurRad="38100" dist="38100" dir="2700000" algn="tl">
                    <a:srgbClr val="000000">
                      <a:alpha val="43137"/>
                    </a:srgbClr>
                  </a:outerShdw>
                </a:effectLst>
              </a:rPr>
              <a:t>Assignment 2</a:t>
            </a:r>
            <a:endParaRPr lang="zh-TW" altLang="en-US" sz="1800" dirty="0">
              <a:effectLst>
                <a:outerShdw blurRad="38100" dist="38100" dir="2700000" algn="tl">
                  <a:srgbClr val="000000">
                    <a:alpha val="43137"/>
                  </a:srgbClr>
                </a:outerShdw>
              </a:effectLst>
            </a:endParaRPr>
          </a:p>
        </p:txBody>
      </p:sp>
      <p:cxnSp>
        <p:nvCxnSpPr>
          <p:cNvPr id="52" name="直線單箭頭接點 51"/>
          <p:cNvCxnSpPr/>
          <p:nvPr/>
        </p:nvCxnSpPr>
        <p:spPr bwMode="auto">
          <a:xfrm rot="5400000">
            <a:off x="1390998" y="3355269"/>
            <a:ext cx="360000" cy="1588"/>
          </a:xfrm>
          <a:prstGeom prst="straightConnector1">
            <a:avLst/>
          </a:prstGeom>
          <a:solidFill>
            <a:schemeClr val="accent1"/>
          </a:solidFill>
          <a:ln w="25400" cap="flat" cmpd="sng" algn="ctr">
            <a:solidFill>
              <a:srgbClr val="FF0000"/>
            </a:solidFill>
            <a:prstDash val="solid"/>
            <a:miter lim="800000"/>
            <a:headEnd type="none" w="med" len="med"/>
            <a:tailEnd type="arrow"/>
          </a:ln>
          <a:effectLst/>
        </p:spPr>
      </p:cxnSp>
      <p:graphicFrame>
        <p:nvGraphicFramePr>
          <p:cNvPr id="53" name="物件 52"/>
          <p:cNvGraphicFramePr>
            <a:graphicFrameLocks noChangeAspect="1"/>
          </p:cNvGraphicFramePr>
          <p:nvPr/>
        </p:nvGraphicFramePr>
        <p:xfrm>
          <a:off x="5193516" y="1838378"/>
          <a:ext cx="676275" cy="209550"/>
        </p:xfrm>
        <a:graphic>
          <a:graphicData uri="http://schemas.openxmlformats.org/presentationml/2006/ole">
            <p:oleObj spid="_x0000_s5122" name="Equation" r:id="rId4" imgW="469800" imgH="203040" progId="Equation.3">
              <p:embed/>
            </p:oleObj>
          </a:graphicData>
        </a:graphic>
      </p:graphicFrame>
      <p:graphicFrame>
        <p:nvGraphicFramePr>
          <p:cNvPr id="5123" name="Object 3"/>
          <p:cNvGraphicFramePr>
            <a:graphicFrameLocks noChangeAspect="1"/>
          </p:cNvGraphicFramePr>
          <p:nvPr/>
        </p:nvGraphicFramePr>
        <p:xfrm>
          <a:off x="5179161" y="2993449"/>
          <a:ext cx="676275" cy="209550"/>
        </p:xfrm>
        <a:graphic>
          <a:graphicData uri="http://schemas.openxmlformats.org/presentationml/2006/ole">
            <p:oleObj spid="_x0000_s5123" name="Equation" r:id="rId5" imgW="469800" imgH="203040" progId="Equation.3">
              <p:embed/>
            </p:oleObj>
          </a:graphicData>
        </a:graphic>
      </p:graphicFrame>
      <p:graphicFrame>
        <p:nvGraphicFramePr>
          <p:cNvPr id="5124" name="Object 4"/>
          <p:cNvGraphicFramePr>
            <a:graphicFrameLocks noChangeAspect="1"/>
          </p:cNvGraphicFramePr>
          <p:nvPr/>
        </p:nvGraphicFramePr>
        <p:xfrm>
          <a:off x="5205391" y="4143380"/>
          <a:ext cx="676275" cy="209550"/>
        </p:xfrm>
        <a:graphic>
          <a:graphicData uri="http://schemas.openxmlformats.org/presentationml/2006/ole">
            <p:oleObj spid="_x0000_s5124" name="Equation" r:id="rId6" imgW="469800" imgH="203040" progId="Equation.3">
              <p:embed/>
            </p:oleObj>
          </a:graphicData>
        </a:graphic>
      </p:graphicFrame>
      <p:graphicFrame>
        <p:nvGraphicFramePr>
          <p:cNvPr id="5125" name="Object 5"/>
          <p:cNvGraphicFramePr>
            <a:graphicFrameLocks noChangeAspect="1"/>
          </p:cNvGraphicFramePr>
          <p:nvPr/>
        </p:nvGraphicFramePr>
        <p:xfrm>
          <a:off x="5167286" y="5572140"/>
          <a:ext cx="676275" cy="209550"/>
        </p:xfrm>
        <a:graphic>
          <a:graphicData uri="http://schemas.openxmlformats.org/presentationml/2006/ole">
            <p:oleObj spid="_x0000_s5125" name="Equation" r:id="rId7" imgW="469800" imgH="203040" progId="Equation.3">
              <p:embed/>
            </p:oleObj>
          </a:graphicData>
        </a:graphic>
      </p:graphicFrame>
      <p:sp>
        <p:nvSpPr>
          <p:cNvPr id="57" name="文字方塊 56"/>
          <p:cNvSpPr txBox="1"/>
          <p:nvPr/>
        </p:nvSpPr>
        <p:spPr>
          <a:xfrm>
            <a:off x="928662" y="4262239"/>
            <a:ext cx="2786082" cy="369332"/>
          </a:xfrm>
          <a:prstGeom prst="rect">
            <a:avLst/>
          </a:prstGeom>
          <a:noFill/>
        </p:spPr>
        <p:txBody>
          <a:bodyPr wrap="square" rtlCol="0">
            <a:spAutoFit/>
          </a:bodyPr>
          <a:lstStyle/>
          <a:p>
            <a:r>
              <a:rPr lang="en-US" altLang="zh-TW" sz="1800" dirty="0" smtClean="0">
                <a:effectLst>
                  <a:outerShdw blurRad="38100" dist="38100" dir="2700000" algn="tl">
                    <a:srgbClr val="000000">
                      <a:alpha val="43137"/>
                    </a:srgbClr>
                  </a:outerShdw>
                </a:effectLst>
              </a:rPr>
              <a:t>Timing-based topology</a:t>
            </a:r>
            <a:endParaRPr lang="zh-TW" altLang="en-US" sz="1800" dirty="0">
              <a:effectLst>
                <a:outerShdw blurRad="38100" dist="38100" dir="2700000" algn="tl">
                  <a:srgbClr val="000000">
                    <a:alpha val="43137"/>
                  </a:srgbClr>
                </a:outerShdw>
              </a:effectLst>
            </a:endParaRPr>
          </a:p>
        </p:txBody>
      </p:sp>
      <p:cxnSp>
        <p:nvCxnSpPr>
          <p:cNvPr id="58" name="直線單箭頭接點 57"/>
          <p:cNvCxnSpPr/>
          <p:nvPr/>
        </p:nvCxnSpPr>
        <p:spPr bwMode="auto">
          <a:xfrm rot="5400000">
            <a:off x="1402873" y="4117337"/>
            <a:ext cx="360000" cy="1588"/>
          </a:xfrm>
          <a:prstGeom prst="straightConnector1">
            <a:avLst/>
          </a:prstGeom>
          <a:solidFill>
            <a:schemeClr val="accent1"/>
          </a:solidFill>
          <a:ln w="25400" cap="flat" cmpd="sng" algn="ctr">
            <a:solidFill>
              <a:srgbClr val="FF0000"/>
            </a:solidFill>
            <a:prstDash val="solid"/>
            <a:miter lim="800000"/>
            <a:headEnd type="none" w="med" len="med"/>
            <a:tailEnd type="arrow"/>
          </a:ln>
          <a:effectLst/>
        </p:spPr>
      </p:cxnSp>
      <p:graphicFrame>
        <p:nvGraphicFramePr>
          <p:cNvPr id="5126" name="Object 6"/>
          <p:cNvGraphicFramePr>
            <a:graphicFrameLocks noChangeAspect="1"/>
          </p:cNvGraphicFramePr>
          <p:nvPr/>
        </p:nvGraphicFramePr>
        <p:xfrm>
          <a:off x="5422815" y="2202867"/>
          <a:ext cx="285750" cy="303212"/>
        </p:xfrm>
        <a:graphic>
          <a:graphicData uri="http://schemas.openxmlformats.org/presentationml/2006/ole">
            <p:oleObj spid="_x0000_s5126" name="Equation" r:id="rId8" imgW="126720" imgH="228600" progId="Equation.3">
              <p:embed/>
            </p:oleObj>
          </a:graphicData>
        </a:graphic>
      </p:graphicFrame>
      <p:graphicFrame>
        <p:nvGraphicFramePr>
          <p:cNvPr id="5127" name="Object 7"/>
          <p:cNvGraphicFramePr>
            <a:graphicFrameLocks noChangeAspect="1"/>
          </p:cNvGraphicFramePr>
          <p:nvPr/>
        </p:nvGraphicFramePr>
        <p:xfrm>
          <a:off x="5429100" y="3333812"/>
          <a:ext cx="314325" cy="303212"/>
        </p:xfrm>
        <a:graphic>
          <a:graphicData uri="http://schemas.openxmlformats.org/presentationml/2006/ole">
            <p:oleObj spid="_x0000_s5127" name="Equation" r:id="rId9" imgW="139680" imgH="228600" progId="Equation.3">
              <p:embed/>
            </p:oleObj>
          </a:graphicData>
        </a:graphic>
      </p:graphicFrame>
      <p:graphicFrame>
        <p:nvGraphicFramePr>
          <p:cNvPr id="5128" name="Object 8"/>
          <p:cNvGraphicFramePr>
            <a:graphicFrameLocks noChangeAspect="1"/>
          </p:cNvGraphicFramePr>
          <p:nvPr/>
        </p:nvGraphicFramePr>
        <p:xfrm>
          <a:off x="5464915" y="4476820"/>
          <a:ext cx="285750" cy="319088"/>
        </p:xfrm>
        <a:graphic>
          <a:graphicData uri="http://schemas.openxmlformats.org/presentationml/2006/ole">
            <p:oleObj spid="_x0000_s5128" name="Equation" r:id="rId10" imgW="126720" imgH="241200" progId="Equation.3">
              <p:embed/>
            </p:oleObj>
          </a:graphicData>
        </a:graphic>
      </p:graphicFrame>
      <p:graphicFrame>
        <p:nvGraphicFramePr>
          <p:cNvPr id="5129" name="Object 9"/>
          <p:cNvGraphicFramePr>
            <a:graphicFrameLocks noChangeAspect="1"/>
          </p:cNvGraphicFramePr>
          <p:nvPr/>
        </p:nvGraphicFramePr>
        <p:xfrm>
          <a:off x="5436340" y="5929518"/>
          <a:ext cx="314325" cy="319088"/>
        </p:xfrm>
        <a:graphic>
          <a:graphicData uri="http://schemas.openxmlformats.org/presentationml/2006/ole">
            <p:oleObj spid="_x0000_s5129" name="Equation" r:id="rId11" imgW="139680" imgH="241200" progId="Equation.3">
              <p:embed/>
            </p:oleObj>
          </a:graphicData>
        </a:graphic>
      </p:graphicFrame>
      <p:graphicFrame>
        <p:nvGraphicFramePr>
          <p:cNvPr id="63" name="Object 3"/>
          <p:cNvGraphicFramePr>
            <a:graphicFrameLocks noChangeAspect="1"/>
          </p:cNvGraphicFramePr>
          <p:nvPr/>
        </p:nvGraphicFramePr>
        <p:xfrm>
          <a:off x="1054087" y="4655321"/>
          <a:ext cx="1589087" cy="306387"/>
        </p:xfrm>
        <a:graphic>
          <a:graphicData uri="http://schemas.openxmlformats.org/presentationml/2006/ole">
            <p:oleObj spid="_x0000_s5130" name="Equation" r:id="rId12" imgW="1155600" imgH="241200" progId="Equation.3">
              <p:embed/>
            </p:oleObj>
          </a:graphicData>
        </a:graphic>
      </p:graphicFrame>
      <p:cxnSp>
        <p:nvCxnSpPr>
          <p:cNvPr id="66" name="直線單箭頭接點 65"/>
          <p:cNvCxnSpPr/>
          <p:nvPr/>
        </p:nvCxnSpPr>
        <p:spPr bwMode="auto">
          <a:xfrm rot="5400000">
            <a:off x="5511807" y="2690870"/>
            <a:ext cx="285752" cy="1588"/>
          </a:xfrm>
          <a:prstGeom prst="straightConnector1">
            <a:avLst/>
          </a:prstGeom>
          <a:solidFill>
            <a:schemeClr val="accent1"/>
          </a:solidFill>
          <a:ln w="28575" cap="flat" cmpd="sng" algn="ctr">
            <a:solidFill>
              <a:srgbClr val="009900"/>
            </a:solidFill>
            <a:prstDash val="solid"/>
            <a:miter lim="800000"/>
            <a:headEnd type="none" w="med" len="med"/>
            <a:tailEnd type="arrow"/>
          </a:ln>
          <a:effectLst/>
        </p:spPr>
      </p:cxnSp>
      <p:cxnSp>
        <p:nvCxnSpPr>
          <p:cNvPr id="67" name="直線單箭頭接點 66"/>
          <p:cNvCxnSpPr/>
          <p:nvPr/>
        </p:nvCxnSpPr>
        <p:spPr bwMode="auto">
          <a:xfrm rot="5400000">
            <a:off x="5513019" y="3844959"/>
            <a:ext cx="285752" cy="1588"/>
          </a:xfrm>
          <a:prstGeom prst="straightConnector1">
            <a:avLst/>
          </a:prstGeom>
          <a:solidFill>
            <a:schemeClr val="accent1"/>
          </a:solidFill>
          <a:ln w="28575" cap="flat" cmpd="sng" algn="ctr">
            <a:solidFill>
              <a:srgbClr val="009900"/>
            </a:solidFill>
            <a:prstDash val="solid"/>
            <a:miter lim="800000"/>
            <a:headEnd type="none" w="med" len="med"/>
            <a:tailEnd type="arrow"/>
          </a:ln>
          <a:effectLst/>
        </p:spPr>
      </p:cxnSp>
      <p:cxnSp>
        <p:nvCxnSpPr>
          <p:cNvPr id="68" name="直線單箭頭接點 67"/>
          <p:cNvCxnSpPr/>
          <p:nvPr/>
        </p:nvCxnSpPr>
        <p:spPr bwMode="auto">
          <a:xfrm rot="5400000">
            <a:off x="5523682" y="5261844"/>
            <a:ext cx="285752" cy="1588"/>
          </a:xfrm>
          <a:prstGeom prst="straightConnector1">
            <a:avLst/>
          </a:prstGeom>
          <a:solidFill>
            <a:schemeClr val="accent1"/>
          </a:solidFill>
          <a:ln w="28575" cap="flat" cmpd="sng" algn="ctr">
            <a:solidFill>
              <a:srgbClr val="009900"/>
            </a:solidFill>
            <a:prstDash val="solid"/>
            <a:miter lim="800000"/>
            <a:headEnd type="none" w="med" len="med"/>
            <a:tailEnd type="arrow"/>
          </a:ln>
          <a:effectLst/>
        </p:spPr>
      </p:cxnSp>
      <p:sp>
        <p:nvSpPr>
          <p:cNvPr id="69" name="文字方塊 68"/>
          <p:cNvSpPr txBox="1"/>
          <p:nvPr/>
        </p:nvSpPr>
        <p:spPr>
          <a:xfrm>
            <a:off x="940537" y="5345684"/>
            <a:ext cx="2786082" cy="369332"/>
          </a:xfrm>
          <a:prstGeom prst="rect">
            <a:avLst/>
          </a:prstGeom>
          <a:noFill/>
        </p:spPr>
        <p:txBody>
          <a:bodyPr wrap="square" rtlCol="0">
            <a:spAutoFit/>
          </a:bodyPr>
          <a:lstStyle/>
          <a:p>
            <a:r>
              <a:rPr lang="en-US" altLang="zh-TW" sz="1800" dirty="0" smtClean="0">
                <a:effectLst>
                  <a:outerShdw blurRad="38100" dist="38100" dir="2700000" algn="tl">
                    <a:srgbClr val="000000">
                      <a:alpha val="43137"/>
                    </a:srgbClr>
                  </a:outerShdw>
                </a:effectLst>
              </a:rPr>
              <a:t>Transitive closure</a:t>
            </a:r>
            <a:endParaRPr lang="zh-TW" altLang="en-US" sz="1800" dirty="0">
              <a:effectLst>
                <a:outerShdw blurRad="38100" dist="38100" dir="2700000" algn="tl">
                  <a:srgbClr val="000000">
                    <a:alpha val="43137"/>
                  </a:srgbClr>
                </a:outerShdw>
              </a:effectLst>
            </a:endParaRPr>
          </a:p>
        </p:txBody>
      </p:sp>
      <p:cxnSp>
        <p:nvCxnSpPr>
          <p:cNvPr id="70" name="直線單箭頭接點 69"/>
          <p:cNvCxnSpPr/>
          <p:nvPr/>
        </p:nvCxnSpPr>
        <p:spPr bwMode="auto">
          <a:xfrm rot="5400000">
            <a:off x="1414748" y="5200782"/>
            <a:ext cx="360000" cy="1588"/>
          </a:xfrm>
          <a:prstGeom prst="straightConnector1">
            <a:avLst/>
          </a:prstGeom>
          <a:solidFill>
            <a:schemeClr val="accent1"/>
          </a:solidFill>
          <a:ln w="25400" cap="flat" cmpd="sng" algn="ctr">
            <a:solidFill>
              <a:srgbClr val="FF0000"/>
            </a:solidFill>
            <a:prstDash val="solid"/>
            <a:miter lim="800000"/>
            <a:headEnd type="none" w="med" len="med"/>
            <a:tailEnd type="arrow"/>
          </a:ln>
          <a:effectLst/>
        </p:spPr>
      </p:cxnSp>
      <p:sp>
        <p:nvSpPr>
          <p:cNvPr id="78" name="手繪多邊形 77"/>
          <p:cNvSpPr/>
          <p:nvPr/>
        </p:nvSpPr>
        <p:spPr>
          <a:xfrm>
            <a:off x="6619796" y="4417257"/>
            <a:ext cx="285752" cy="1500198"/>
          </a:xfrm>
          <a:custGeom>
            <a:avLst/>
            <a:gdLst>
              <a:gd name="connsiteX0" fmla="*/ 0 w 329821"/>
              <a:gd name="connsiteY0" fmla="*/ 0 h 2129051"/>
              <a:gd name="connsiteX1" fmla="*/ 327546 w 329821"/>
              <a:gd name="connsiteY1" fmla="*/ 1173707 h 2129051"/>
              <a:gd name="connsiteX2" fmla="*/ 13648 w 329821"/>
              <a:gd name="connsiteY2" fmla="*/ 2129051 h 2129051"/>
            </a:gdLst>
            <a:ahLst/>
            <a:cxnLst>
              <a:cxn ang="0">
                <a:pos x="connsiteX0" y="connsiteY0"/>
              </a:cxn>
              <a:cxn ang="0">
                <a:pos x="connsiteX1" y="connsiteY1"/>
              </a:cxn>
              <a:cxn ang="0">
                <a:pos x="connsiteX2" y="connsiteY2"/>
              </a:cxn>
            </a:cxnLst>
            <a:rect l="l" t="t" r="r" b="b"/>
            <a:pathLst>
              <a:path w="329821" h="2129051">
                <a:moveTo>
                  <a:pt x="0" y="0"/>
                </a:moveTo>
                <a:cubicBezTo>
                  <a:pt x="162635" y="409432"/>
                  <a:pt x="325271" y="818865"/>
                  <a:pt x="327546" y="1173707"/>
                </a:cubicBezTo>
                <a:cubicBezTo>
                  <a:pt x="329821" y="1528549"/>
                  <a:pt x="171734" y="1828800"/>
                  <a:pt x="13648" y="2129051"/>
                </a:cubicBezTo>
              </a:path>
            </a:pathLst>
          </a:custGeom>
          <a:ln w="285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79" name="手繪多邊形 78"/>
          <p:cNvSpPr/>
          <p:nvPr/>
        </p:nvSpPr>
        <p:spPr>
          <a:xfrm>
            <a:off x="6596046" y="3309874"/>
            <a:ext cx="285752" cy="2500330"/>
          </a:xfrm>
          <a:custGeom>
            <a:avLst/>
            <a:gdLst>
              <a:gd name="connsiteX0" fmla="*/ 0 w 329821"/>
              <a:gd name="connsiteY0" fmla="*/ 0 h 2129051"/>
              <a:gd name="connsiteX1" fmla="*/ 327546 w 329821"/>
              <a:gd name="connsiteY1" fmla="*/ 1173707 h 2129051"/>
              <a:gd name="connsiteX2" fmla="*/ 13648 w 329821"/>
              <a:gd name="connsiteY2" fmla="*/ 2129051 h 2129051"/>
            </a:gdLst>
            <a:ahLst/>
            <a:cxnLst>
              <a:cxn ang="0">
                <a:pos x="connsiteX0" y="connsiteY0"/>
              </a:cxn>
              <a:cxn ang="0">
                <a:pos x="connsiteX1" y="connsiteY1"/>
              </a:cxn>
              <a:cxn ang="0">
                <a:pos x="connsiteX2" y="connsiteY2"/>
              </a:cxn>
            </a:cxnLst>
            <a:rect l="l" t="t" r="r" b="b"/>
            <a:pathLst>
              <a:path w="329821" h="2129051">
                <a:moveTo>
                  <a:pt x="0" y="0"/>
                </a:moveTo>
                <a:cubicBezTo>
                  <a:pt x="162635" y="409432"/>
                  <a:pt x="325271" y="818865"/>
                  <a:pt x="327546" y="1173707"/>
                </a:cubicBezTo>
                <a:cubicBezTo>
                  <a:pt x="329821" y="1528549"/>
                  <a:pt x="171734" y="1828800"/>
                  <a:pt x="13648" y="2129051"/>
                </a:cubicBezTo>
              </a:path>
            </a:pathLst>
          </a:custGeom>
          <a:ln w="285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80" name="手繪多邊形 79"/>
          <p:cNvSpPr/>
          <p:nvPr/>
        </p:nvSpPr>
        <p:spPr>
          <a:xfrm>
            <a:off x="6548546" y="2250179"/>
            <a:ext cx="285752" cy="3440899"/>
          </a:xfrm>
          <a:custGeom>
            <a:avLst/>
            <a:gdLst>
              <a:gd name="connsiteX0" fmla="*/ 0 w 329821"/>
              <a:gd name="connsiteY0" fmla="*/ 0 h 2129051"/>
              <a:gd name="connsiteX1" fmla="*/ 327546 w 329821"/>
              <a:gd name="connsiteY1" fmla="*/ 1173707 h 2129051"/>
              <a:gd name="connsiteX2" fmla="*/ 13648 w 329821"/>
              <a:gd name="connsiteY2" fmla="*/ 2129051 h 2129051"/>
            </a:gdLst>
            <a:ahLst/>
            <a:cxnLst>
              <a:cxn ang="0">
                <a:pos x="connsiteX0" y="connsiteY0"/>
              </a:cxn>
              <a:cxn ang="0">
                <a:pos x="connsiteX1" y="connsiteY1"/>
              </a:cxn>
              <a:cxn ang="0">
                <a:pos x="connsiteX2" y="connsiteY2"/>
              </a:cxn>
            </a:cxnLst>
            <a:rect l="l" t="t" r="r" b="b"/>
            <a:pathLst>
              <a:path w="329821" h="2129051">
                <a:moveTo>
                  <a:pt x="0" y="0"/>
                </a:moveTo>
                <a:cubicBezTo>
                  <a:pt x="162635" y="409432"/>
                  <a:pt x="325271" y="818865"/>
                  <a:pt x="327546" y="1173707"/>
                </a:cubicBezTo>
                <a:cubicBezTo>
                  <a:pt x="329821" y="1528549"/>
                  <a:pt x="171734" y="1828800"/>
                  <a:pt x="13648" y="2129051"/>
                </a:cubicBezTo>
              </a:path>
            </a:pathLst>
          </a:custGeom>
          <a:ln w="285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81" name="手繪多邊形 80"/>
          <p:cNvSpPr/>
          <p:nvPr/>
        </p:nvSpPr>
        <p:spPr>
          <a:xfrm>
            <a:off x="6608108" y="2214554"/>
            <a:ext cx="392815" cy="2143140"/>
          </a:xfrm>
          <a:custGeom>
            <a:avLst/>
            <a:gdLst>
              <a:gd name="connsiteX0" fmla="*/ 0 w 329821"/>
              <a:gd name="connsiteY0" fmla="*/ 0 h 2129051"/>
              <a:gd name="connsiteX1" fmla="*/ 327546 w 329821"/>
              <a:gd name="connsiteY1" fmla="*/ 1173707 h 2129051"/>
              <a:gd name="connsiteX2" fmla="*/ 13648 w 329821"/>
              <a:gd name="connsiteY2" fmla="*/ 2129051 h 2129051"/>
            </a:gdLst>
            <a:ahLst/>
            <a:cxnLst>
              <a:cxn ang="0">
                <a:pos x="connsiteX0" y="connsiteY0"/>
              </a:cxn>
              <a:cxn ang="0">
                <a:pos x="connsiteX1" y="connsiteY1"/>
              </a:cxn>
              <a:cxn ang="0">
                <a:pos x="connsiteX2" y="connsiteY2"/>
              </a:cxn>
            </a:cxnLst>
            <a:rect l="l" t="t" r="r" b="b"/>
            <a:pathLst>
              <a:path w="329821" h="2129051">
                <a:moveTo>
                  <a:pt x="0" y="0"/>
                </a:moveTo>
                <a:cubicBezTo>
                  <a:pt x="162635" y="409432"/>
                  <a:pt x="325271" y="818865"/>
                  <a:pt x="327546" y="1173707"/>
                </a:cubicBezTo>
                <a:cubicBezTo>
                  <a:pt x="329821" y="1528549"/>
                  <a:pt x="171734" y="1828800"/>
                  <a:pt x="13648" y="2129051"/>
                </a:cubicBezTo>
              </a:path>
            </a:pathLst>
          </a:custGeom>
          <a:ln w="285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85" name="文字方塊 84"/>
          <p:cNvSpPr txBox="1"/>
          <p:nvPr/>
        </p:nvSpPr>
        <p:spPr>
          <a:xfrm>
            <a:off x="7072362" y="3500438"/>
            <a:ext cx="1857356" cy="338554"/>
          </a:xfrm>
          <a:prstGeom prst="rect">
            <a:avLst/>
          </a:prstGeom>
          <a:noFill/>
        </p:spPr>
        <p:txBody>
          <a:bodyPr wrap="square" rtlCol="0">
            <a:spAutoFit/>
          </a:bodyPr>
          <a:lstStyle/>
          <a:p>
            <a:r>
              <a:rPr lang="en-US" altLang="zh-TW" sz="1600" dirty="0" smtClean="0">
                <a:effectLst>
                  <a:outerShdw blurRad="38100" dist="38100" dir="2700000" algn="tl">
                    <a:srgbClr val="000000">
                      <a:alpha val="43137"/>
                    </a:srgbClr>
                  </a:outerShdw>
                </a:effectLst>
              </a:rPr>
              <a:t>Transitive edge</a:t>
            </a:r>
            <a:endParaRPr lang="zh-TW" altLang="en-US" sz="1600" dirty="0">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500"/>
                                        <p:tgtEl>
                                          <p:spTgt spid="4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par>
                                <p:cTn id="31" presetID="10" presetClass="entr" presetSubtype="0" fill="hold" nodeType="with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500"/>
                                        <p:tgtEl>
                                          <p:spTgt spid="50"/>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35" presetClass="path" presetSubtype="0" accel="50000" decel="50000" fill="hold" grpId="0" nodeType="withEffect">
                                  <p:stCondLst>
                                    <p:cond delay="0"/>
                                  </p:stCondLst>
                                  <p:childTnLst>
                                    <p:animMotion origin="layout" path="M 1.38889E-6 3.33025E-6 L -0.0691 0.00208 " pathEditMode="relative" rAng="0" ptsTypes="AA">
                                      <p:cBhvr>
                                        <p:cTn id="41" dur="500" fill="hold"/>
                                        <p:tgtEl>
                                          <p:spTgt spid="21"/>
                                        </p:tgtEl>
                                        <p:attrNameLst>
                                          <p:attrName>ppt_x</p:attrName>
                                          <p:attrName>ppt_y</p:attrName>
                                        </p:attrNameLst>
                                      </p:cBhvr>
                                      <p:rCtr x="-35" y="1"/>
                                    </p:animMotion>
                                  </p:childTnLst>
                                </p:cTn>
                              </p:par>
                              <p:par>
                                <p:cTn id="42" presetID="35" presetClass="path" presetSubtype="0" accel="50000" decel="50000" fill="hold" grpId="0" nodeType="withEffect">
                                  <p:stCondLst>
                                    <p:cond delay="0"/>
                                  </p:stCondLst>
                                  <p:childTnLst>
                                    <p:animMotion origin="layout" path="M 0.06268 -0.00185 L -3.33333E-6 -3.7037E-6 " pathEditMode="relative" rAng="0" ptsTypes="AA">
                                      <p:cBhvr>
                                        <p:cTn id="43" dur="500" spd="-100000" fill="hold"/>
                                        <p:tgtEl>
                                          <p:spTgt spid="22"/>
                                        </p:tgtEl>
                                        <p:attrNameLst>
                                          <p:attrName>ppt_x</p:attrName>
                                          <p:attrName>ppt_y</p:attrName>
                                        </p:attrNameLst>
                                      </p:cBhvr>
                                      <p:rCtr x="-31" y="1"/>
                                    </p:animMotion>
                                  </p:childTnLst>
                                </p:cTn>
                              </p:par>
                              <p:par>
                                <p:cTn id="44" presetID="10" presetClass="entr" presetSubtype="0"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xit" presetSubtype="0" fill="hold" grpId="1" nodeType="withEffect">
                                  <p:stCondLst>
                                    <p:cond delay="0"/>
                                  </p:stCondLst>
                                  <p:childTnLst>
                                    <p:animEffect transition="out" filter="fade">
                                      <p:cBhvr>
                                        <p:cTn id="51" dur="500"/>
                                        <p:tgtEl>
                                          <p:spTgt spid="27"/>
                                        </p:tgtEl>
                                      </p:cBhvr>
                                    </p:animEffect>
                                    <p:set>
                                      <p:cBhvr>
                                        <p:cTn id="52" dur="1" fill="hold">
                                          <p:stCondLst>
                                            <p:cond delay="499"/>
                                          </p:stCondLst>
                                        </p:cTn>
                                        <p:tgtEl>
                                          <p:spTgt spid="27"/>
                                        </p:tgtEl>
                                        <p:attrNameLst>
                                          <p:attrName>style.visibility</p:attrName>
                                        </p:attrNameLst>
                                      </p:cBhvr>
                                      <p:to>
                                        <p:strVal val="hidden"/>
                                      </p:to>
                                    </p:set>
                                  </p:childTnLst>
                                </p:cTn>
                              </p:par>
                              <p:par>
                                <p:cTn id="53" presetID="10" presetClass="entr" presetSubtype="0" fill="hold" grpId="1"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par>
                                <p:cTn id="56" presetID="10" presetClass="entr" presetSubtype="0" fill="hold" grpId="1"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500"/>
                                        <p:tgtEl>
                                          <p:spTgt spid="28"/>
                                        </p:tgtEl>
                                      </p:cBhvr>
                                    </p:animEffect>
                                  </p:childTnLst>
                                </p:cTn>
                              </p:par>
                              <p:par>
                                <p:cTn id="59" presetID="35" presetClass="path" presetSubtype="0" accel="50000" decel="50000" fill="hold" grpId="0" nodeType="withEffect">
                                  <p:stCondLst>
                                    <p:cond delay="0"/>
                                  </p:stCondLst>
                                  <p:childTnLst>
                                    <p:animMotion origin="layout" path="M 1.38889E-6 3.33025E-6 L -0.0691 0.00208 " pathEditMode="relative" rAng="0" ptsTypes="AA">
                                      <p:cBhvr>
                                        <p:cTn id="60" dur="500" fill="hold"/>
                                        <p:tgtEl>
                                          <p:spTgt spid="28"/>
                                        </p:tgtEl>
                                        <p:attrNameLst>
                                          <p:attrName>ppt_x</p:attrName>
                                          <p:attrName>ppt_y</p:attrName>
                                        </p:attrNameLst>
                                      </p:cBhvr>
                                      <p:rCtr x="-35" y="1"/>
                                    </p:animMotion>
                                  </p:childTnLst>
                                </p:cTn>
                              </p:par>
                              <p:par>
                                <p:cTn id="61" presetID="35" presetClass="path" presetSubtype="0" accel="50000" decel="50000" fill="hold" grpId="0" nodeType="withEffect">
                                  <p:stCondLst>
                                    <p:cond delay="0"/>
                                  </p:stCondLst>
                                  <p:childTnLst>
                                    <p:animMotion origin="layout" path="M 0.06268 -0.00185 L -3.33333E-6 -3.7037E-6 " pathEditMode="relative" rAng="0" ptsTypes="AA">
                                      <p:cBhvr>
                                        <p:cTn id="62" dur="500" spd="-100000" fill="hold"/>
                                        <p:tgtEl>
                                          <p:spTgt spid="29"/>
                                        </p:tgtEl>
                                        <p:attrNameLst>
                                          <p:attrName>ppt_x</p:attrName>
                                          <p:attrName>ppt_y</p:attrName>
                                        </p:attrNameLst>
                                      </p:cBhvr>
                                      <p:rCtr x="-31" y="1"/>
                                    </p:animMotion>
                                  </p:childTnLst>
                                </p:cTn>
                              </p:par>
                              <p:par>
                                <p:cTn id="63" presetID="10" presetClass="entr" presetSubtype="0" fill="hold"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500"/>
                                        <p:tgtEl>
                                          <p:spTgt spid="26"/>
                                        </p:tgtEl>
                                      </p:cBhvr>
                                    </p:animEffect>
                                  </p:childTnLst>
                                </p:cTn>
                              </p:par>
                              <p:par>
                                <p:cTn id="69" presetID="10" presetClass="exit" presetSubtype="0" fill="hold" grpId="1" nodeType="withEffect">
                                  <p:stCondLst>
                                    <p:cond delay="0"/>
                                  </p:stCondLst>
                                  <p:childTnLst>
                                    <p:animEffect transition="out" filter="fade">
                                      <p:cBhvr>
                                        <p:cTn id="70" dur="500"/>
                                        <p:tgtEl>
                                          <p:spTgt spid="32"/>
                                        </p:tgtEl>
                                      </p:cBhvr>
                                    </p:animEffect>
                                    <p:set>
                                      <p:cBhvr>
                                        <p:cTn id="71" dur="1" fill="hold">
                                          <p:stCondLst>
                                            <p:cond delay="499"/>
                                          </p:stCondLst>
                                        </p:cTn>
                                        <p:tgtEl>
                                          <p:spTgt spid="32"/>
                                        </p:tgtEl>
                                        <p:attrNameLst>
                                          <p:attrName>style.visibility</p:attrName>
                                        </p:attrNameLst>
                                      </p:cBhvr>
                                      <p:to>
                                        <p:strVal val="hidden"/>
                                      </p:to>
                                    </p:set>
                                  </p:childTnLst>
                                </p:cTn>
                              </p:par>
                              <p:par>
                                <p:cTn id="72" presetID="10" presetClass="entr" presetSubtype="0" fill="hold" grpId="1" nodeType="with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fade">
                                      <p:cBhvr>
                                        <p:cTn id="74" dur="500"/>
                                        <p:tgtEl>
                                          <p:spTgt spid="34"/>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fade">
                                      <p:cBhvr>
                                        <p:cTn id="77" dur="500"/>
                                        <p:tgtEl>
                                          <p:spTgt spid="33"/>
                                        </p:tgtEl>
                                      </p:cBhvr>
                                    </p:animEffect>
                                  </p:childTnLst>
                                </p:cTn>
                              </p:par>
                              <p:par>
                                <p:cTn id="78" presetID="35" presetClass="path" presetSubtype="0" accel="50000" decel="50000" fill="hold" grpId="0" nodeType="withEffect">
                                  <p:stCondLst>
                                    <p:cond delay="0"/>
                                  </p:stCondLst>
                                  <p:childTnLst>
                                    <p:animMotion origin="layout" path="M 1.38889E-6 3.33025E-6 L -0.0691 0.00208 " pathEditMode="relative" rAng="0" ptsTypes="AA">
                                      <p:cBhvr>
                                        <p:cTn id="79" dur="500" fill="hold"/>
                                        <p:tgtEl>
                                          <p:spTgt spid="33"/>
                                        </p:tgtEl>
                                        <p:attrNameLst>
                                          <p:attrName>ppt_x</p:attrName>
                                          <p:attrName>ppt_y</p:attrName>
                                        </p:attrNameLst>
                                      </p:cBhvr>
                                      <p:rCtr x="-35" y="1"/>
                                    </p:animMotion>
                                  </p:childTnLst>
                                </p:cTn>
                              </p:par>
                              <p:par>
                                <p:cTn id="80" presetID="35" presetClass="path" presetSubtype="0" accel="50000" decel="50000" fill="hold" grpId="0" nodeType="withEffect">
                                  <p:stCondLst>
                                    <p:cond delay="0"/>
                                  </p:stCondLst>
                                  <p:childTnLst>
                                    <p:animMotion origin="layout" path="M 0.06268 -0.00185 L -3.33333E-6 -3.7037E-6 " pathEditMode="relative" rAng="0" ptsTypes="AA">
                                      <p:cBhvr>
                                        <p:cTn id="81" dur="500" spd="-100000" fill="hold"/>
                                        <p:tgtEl>
                                          <p:spTgt spid="34"/>
                                        </p:tgtEl>
                                        <p:attrNameLst>
                                          <p:attrName>ppt_x</p:attrName>
                                          <p:attrName>ppt_y</p:attrName>
                                        </p:attrNameLst>
                                      </p:cBhvr>
                                      <p:rCtr x="-31" y="1"/>
                                    </p:animMotion>
                                  </p:childTnLst>
                                </p:cTn>
                              </p:par>
                              <p:par>
                                <p:cTn id="82" presetID="10" presetClass="entr" presetSubtype="0" fill="hold" nodeType="with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fade">
                                      <p:cBhvr>
                                        <p:cTn id="84" dur="500"/>
                                        <p:tgtEl>
                                          <p:spTgt spid="3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fade">
                                      <p:cBhvr>
                                        <p:cTn id="87" dur="500"/>
                                        <p:tgtEl>
                                          <p:spTgt spid="31"/>
                                        </p:tgtEl>
                                      </p:cBhvr>
                                    </p:animEffect>
                                  </p:childTnLst>
                                </p:cTn>
                              </p:par>
                              <p:par>
                                <p:cTn id="88" presetID="10" presetClass="exit" presetSubtype="0" fill="hold" grpId="1" nodeType="withEffect">
                                  <p:stCondLst>
                                    <p:cond delay="0"/>
                                  </p:stCondLst>
                                  <p:childTnLst>
                                    <p:animEffect transition="out" filter="fade">
                                      <p:cBhvr>
                                        <p:cTn id="89" dur="500"/>
                                        <p:tgtEl>
                                          <p:spTgt spid="37"/>
                                        </p:tgtEl>
                                      </p:cBhvr>
                                    </p:animEffect>
                                    <p:set>
                                      <p:cBhvr>
                                        <p:cTn id="90" dur="1" fill="hold">
                                          <p:stCondLst>
                                            <p:cond delay="499"/>
                                          </p:stCondLst>
                                        </p:cTn>
                                        <p:tgtEl>
                                          <p:spTgt spid="37"/>
                                        </p:tgtEl>
                                        <p:attrNameLst>
                                          <p:attrName>style.visibility</p:attrName>
                                        </p:attrNameLst>
                                      </p:cBhvr>
                                      <p:to>
                                        <p:strVal val="hidden"/>
                                      </p:to>
                                    </p:set>
                                  </p:childTnLst>
                                </p:cTn>
                              </p:par>
                              <p:par>
                                <p:cTn id="91" presetID="10" presetClass="entr" presetSubtype="0" fill="hold" grpId="1" nodeType="withEffect">
                                  <p:stCondLst>
                                    <p:cond delay="0"/>
                                  </p:stCondLst>
                                  <p:childTnLst>
                                    <p:set>
                                      <p:cBhvr>
                                        <p:cTn id="92" dur="1" fill="hold">
                                          <p:stCondLst>
                                            <p:cond delay="0"/>
                                          </p:stCondLst>
                                        </p:cTn>
                                        <p:tgtEl>
                                          <p:spTgt spid="39"/>
                                        </p:tgtEl>
                                        <p:attrNameLst>
                                          <p:attrName>style.visibility</p:attrName>
                                        </p:attrNameLst>
                                      </p:cBhvr>
                                      <p:to>
                                        <p:strVal val="visible"/>
                                      </p:to>
                                    </p:set>
                                    <p:animEffect transition="in" filter="fade">
                                      <p:cBhvr>
                                        <p:cTn id="93" dur="500"/>
                                        <p:tgtEl>
                                          <p:spTgt spid="39"/>
                                        </p:tgtEl>
                                      </p:cBhvr>
                                    </p:animEffect>
                                  </p:childTnLst>
                                </p:cTn>
                              </p:par>
                              <p:par>
                                <p:cTn id="94" presetID="10" presetClass="entr" presetSubtype="0" fill="hold" grpId="1" nodeType="with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fade">
                                      <p:cBhvr>
                                        <p:cTn id="96" dur="500"/>
                                        <p:tgtEl>
                                          <p:spTgt spid="38"/>
                                        </p:tgtEl>
                                      </p:cBhvr>
                                    </p:animEffect>
                                  </p:childTnLst>
                                </p:cTn>
                              </p:par>
                              <p:par>
                                <p:cTn id="97" presetID="35" presetClass="path" presetSubtype="0" accel="50000" decel="50000" fill="hold" grpId="0" nodeType="withEffect">
                                  <p:stCondLst>
                                    <p:cond delay="0"/>
                                  </p:stCondLst>
                                  <p:childTnLst>
                                    <p:animMotion origin="layout" path="M 1.38889E-6 3.33025E-6 L -0.0691 0.00208 " pathEditMode="relative" rAng="0" ptsTypes="AA">
                                      <p:cBhvr>
                                        <p:cTn id="98" dur="500" fill="hold"/>
                                        <p:tgtEl>
                                          <p:spTgt spid="38"/>
                                        </p:tgtEl>
                                        <p:attrNameLst>
                                          <p:attrName>ppt_x</p:attrName>
                                          <p:attrName>ppt_y</p:attrName>
                                        </p:attrNameLst>
                                      </p:cBhvr>
                                      <p:rCtr x="-35" y="1"/>
                                    </p:animMotion>
                                  </p:childTnLst>
                                </p:cTn>
                              </p:par>
                              <p:par>
                                <p:cTn id="99" presetID="35" presetClass="path" presetSubtype="0" accel="50000" decel="50000" fill="hold" grpId="0" nodeType="withEffect">
                                  <p:stCondLst>
                                    <p:cond delay="0"/>
                                  </p:stCondLst>
                                  <p:childTnLst>
                                    <p:animMotion origin="layout" path="M 0.06268 -0.00185 L -3.33333E-6 -3.7037E-6 " pathEditMode="relative" rAng="0" ptsTypes="AA">
                                      <p:cBhvr>
                                        <p:cTn id="100" dur="500" spd="-100000" fill="hold"/>
                                        <p:tgtEl>
                                          <p:spTgt spid="39"/>
                                        </p:tgtEl>
                                        <p:attrNameLst>
                                          <p:attrName>ppt_x</p:attrName>
                                          <p:attrName>ppt_y</p:attrName>
                                        </p:attrNameLst>
                                      </p:cBhvr>
                                      <p:rCtr x="-31" y="1"/>
                                    </p:animMotion>
                                  </p:childTnLst>
                                </p:cTn>
                              </p:par>
                              <p:par>
                                <p:cTn id="101" presetID="10" presetClass="entr" presetSubtype="0" fill="hold" nodeType="with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fade">
                                      <p:cBhvr>
                                        <p:cTn id="103" dur="500"/>
                                        <p:tgtEl>
                                          <p:spTgt spid="40"/>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36"/>
                                        </p:tgtEl>
                                        <p:attrNameLst>
                                          <p:attrName>style.visibility</p:attrName>
                                        </p:attrNameLst>
                                      </p:cBhvr>
                                      <p:to>
                                        <p:strVal val="visible"/>
                                      </p:to>
                                    </p:set>
                                    <p:animEffect transition="in" filter="fade">
                                      <p:cBhvr>
                                        <p:cTn id="106" dur="500"/>
                                        <p:tgtEl>
                                          <p:spTgt spid="36"/>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51"/>
                                        </p:tgtEl>
                                        <p:attrNameLst>
                                          <p:attrName>style.visibility</p:attrName>
                                        </p:attrNameLst>
                                      </p:cBhvr>
                                      <p:to>
                                        <p:strVal val="visible"/>
                                      </p:to>
                                    </p:set>
                                    <p:animEffect transition="in" filter="fade">
                                      <p:cBhvr>
                                        <p:cTn id="111" dur="500"/>
                                        <p:tgtEl>
                                          <p:spTgt spid="51"/>
                                        </p:tgtEl>
                                      </p:cBhvr>
                                    </p:animEffect>
                                  </p:childTnLst>
                                </p:cTn>
                              </p:par>
                              <p:par>
                                <p:cTn id="112" presetID="10" presetClass="entr" presetSubtype="0" fill="hold" nodeType="withEffect">
                                  <p:stCondLst>
                                    <p:cond delay="0"/>
                                  </p:stCondLst>
                                  <p:childTnLst>
                                    <p:set>
                                      <p:cBhvr>
                                        <p:cTn id="113" dur="1" fill="hold">
                                          <p:stCondLst>
                                            <p:cond delay="0"/>
                                          </p:stCondLst>
                                        </p:cTn>
                                        <p:tgtEl>
                                          <p:spTgt spid="52"/>
                                        </p:tgtEl>
                                        <p:attrNameLst>
                                          <p:attrName>style.visibility</p:attrName>
                                        </p:attrNameLst>
                                      </p:cBhvr>
                                      <p:to>
                                        <p:strVal val="visible"/>
                                      </p:to>
                                    </p:set>
                                    <p:animEffect transition="in" filter="fade">
                                      <p:cBhvr>
                                        <p:cTn id="114" dur="500"/>
                                        <p:tgtEl>
                                          <p:spTgt spid="52"/>
                                        </p:tgtEl>
                                      </p:cBhvr>
                                    </p:animEffect>
                                  </p:childTnLst>
                                </p:cTn>
                              </p:par>
                              <p:par>
                                <p:cTn id="115" presetID="10" presetClass="entr" presetSubtype="0" fill="hold" nodeType="withEffect">
                                  <p:stCondLst>
                                    <p:cond delay="0"/>
                                  </p:stCondLst>
                                  <p:childTnLst>
                                    <p:set>
                                      <p:cBhvr>
                                        <p:cTn id="116" dur="1" fill="hold">
                                          <p:stCondLst>
                                            <p:cond delay="0"/>
                                          </p:stCondLst>
                                        </p:cTn>
                                        <p:tgtEl>
                                          <p:spTgt spid="53"/>
                                        </p:tgtEl>
                                        <p:attrNameLst>
                                          <p:attrName>style.visibility</p:attrName>
                                        </p:attrNameLst>
                                      </p:cBhvr>
                                      <p:to>
                                        <p:strVal val="visible"/>
                                      </p:to>
                                    </p:set>
                                    <p:animEffect transition="in" filter="fade">
                                      <p:cBhvr>
                                        <p:cTn id="117" dur="500"/>
                                        <p:tgtEl>
                                          <p:spTgt spid="53"/>
                                        </p:tgtEl>
                                      </p:cBhvr>
                                    </p:animEffect>
                                  </p:childTnLst>
                                </p:cTn>
                              </p:par>
                              <p:par>
                                <p:cTn id="118" presetID="10" presetClass="entr" presetSubtype="0" fill="hold" nodeType="withEffect">
                                  <p:stCondLst>
                                    <p:cond delay="0"/>
                                  </p:stCondLst>
                                  <p:childTnLst>
                                    <p:set>
                                      <p:cBhvr>
                                        <p:cTn id="119" dur="1" fill="hold">
                                          <p:stCondLst>
                                            <p:cond delay="0"/>
                                          </p:stCondLst>
                                        </p:cTn>
                                        <p:tgtEl>
                                          <p:spTgt spid="5123"/>
                                        </p:tgtEl>
                                        <p:attrNameLst>
                                          <p:attrName>style.visibility</p:attrName>
                                        </p:attrNameLst>
                                      </p:cBhvr>
                                      <p:to>
                                        <p:strVal val="visible"/>
                                      </p:to>
                                    </p:set>
                                    <p:animEffect transition="in" filter="fade">
                                      <p:cBhvr>
                                        <p:cTn id="120" dur="500"/>
                                        <p:tgtEl>
                                          <p:spTgt spid="5123"/>
                                        </p:tgtEl>
                                      </p:cBhvr>
                                    </p:animEffect>
                                  </p:childTnLst>
                                </p:cTn>
                              </p:par>
                              <p:par>
                                <p:cTn id="121" presetID="10" presetClass="entr" presetSubtype="0" fill="hold" nodeType="withEffect">
                                  <p:stCondLst>
                                    <p:cond delay="0"/>
                                  </p:stCondLst>
                                  <p:childTnLst>
                                    <p:set>
                                      <p:cBhvr>
                                        <p:cTn id="122" dur="1" fill="hold">
                                          <p:stCondLst>
                                            <p:cond delay="0"/>
                                          </p:stCondLst>
                                        </p:cTn>
                                        <p:tgtEl>
                                          <p:spTgt spid="5124"/>
                                        </p:tgtEl>
                                        <p:attrNameLst>
                                          <p:attrName>style.visibility</p:attrName>
                                        </p:attrNameLst>
                                      </p:cBhvr>
                                      <p:to>
                                        <p:strVal val="visible"/>
                                      </p:to>
                                    </p:set>
                                    <p:animEffect transition="in" filter="fade">
                                      <p:cBhvr>
                                        <p:cTn id="123" dur="500"/>
                                        <p:tgtEl>
                                          <p:spTgt spid="5124"/>
                                        </p:tgtEl>
                                      </p:cBhvr>
                                    </p:animEffect>
                                  </p:childTnLst>
                                </p:cTn>
                              </p:par>
                              <p:par>
                                <p:cTn id="124" presetID="10" presetClass="entr" presetSubtype="0" fill="hold" nodeType="withEffect">
                                  <p:stCondLst>
                                    <p:cond delay="0"/>
                                  </p:stCondLst>
                                  <p:childTnLst>
                                    <p:set>
                                      <p:cBhvr>
                                        <p:cTn id="125" dur="1" fill="hold">
                                          <p:stCondLst>
                                            <p:cond delay="0"/>
                                          </p:stCondLst>
                                        </p:cTn>
                                        <p:tgtEl>
                                          <p:spTgt spid="5125"/>
                                        </p:tgtEl>
                                        <p:attrNameLst>
                                          <p:attrName>style.visibility</p:attrName>
                                        </p:attrNameLst>
                                      </p:cBhvr>
                                      <p:to>
                                        <p:strVal val="visible"/>
                                      </p:to>
                                    </p:set>
                                    <p:animEffect transition="in" filter="fade">
                                      <p:cBhvr>
                                        <p:cTn id="126" dur="500"/>
                                        <p:tgtEl>
                                          <p:spTgt spid="5125"/>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57"/>
                                        </p:tgtEl>
                                        <p:attrNameLst>
                                          <p:attrName>style.visibility</p:attrName>
                                        </p:attrNameLst>
                                      </p:cBhvr>
                                      <p:to>
                                        <p:strVal val="visible"/>
                                      </p:to>
                                    </p:set>
                                    <p:animEffect transition="in" filter="fade">
                                      <p:cBhvr>
                                        <p:cTn id="131" dur="500"/>
                                        <p:tgtEl>
                                          <p:spTgt spid="57"/>
                                        </p:tgtEl>
                                      </p:cBhvr>
                                    </p:animEffect>
                                  </p:childTnLst>
                                </p:cTn>
                              </p:par>
                              <p:par>
                                <p:cTn id="132" presetID="10" presetClass="entr" presetSubtype="0" fill="hold" nodeType="withEffect">
                                  <p:stCondLst>
                                    <p:cond delay="0"/>
                                  </p:stCondLst>
                                  <p:childTnLst>
                                    <p:set>
                                      <p:cBhvr>
                                        <p:cTn id="133" dur="1" fill="hold">
                                          <p:stCondLst>
                                            <p:cond delay="0"/>
                                          </p:stCondLst>
                                        </p:cTn>
                                        <p:tgtEl>
                                          <p:spTgt spid="58"/>
                                        </p:tgtEl>
                                        <p:attrNameLst>
                                          <p:attrName>style.visibility</p:attrName>
                                        </p:attrNameLst>
                                      </p:cBhvr>
                                      <p:to>
                                        <p:strVal val="visible"/>
                                      </p:to>
                                    </p:set>
                                    <p:animEffect transition="in" filter="fade">
                                      <p:cBhvr>
                                        <p:cTn id="134" dur="500"/>
                                        <p:tgtEl>
                                          <p:spTgt spid="58"/>
                                        </p:tgtEl>
                                      </p:cBhvr>
                                    </p:animEffect>
                                  </p:childTnLst>
                                </p:cTn>
                              </p:par>
                              <p:par>
                                <p:cTn id="135" presetID="10" presetClass="entr" presetSubtype="0" fill="hold" nodeType="withEffect">
                                  <p:stCondLst>
                                    <p:cond delay="0"/>
                                  </p:stCondLst>
                                  <p:childTnLst>
                                    <p:set>
                                      <p:cBhvr>
                                        <p:cTn id="136" dur="1" fill="hold">
                                          <p:stCondLst>
                                            <p:cond delay="0"/>
                                          </p:stCondLst>
                                        </p:cTn>
                                        <p:tgtEl>
                                          <p:spTgt spid="5126"/>
                                        </p:tgtEl>
                                        <p:attrNameLst>
                                          <p:attrName>style.visibility</p:attrName>
                                        </p:attrNameLst>
                                      </p:cBhvr>
                                      <p:to>
                                        <p:strVal val="visible"/>
                                      </p:to>
                                    </p:set>
                                    <p:animEffect transition="in" filter="fade">
                                      <p:cBhvr>
                                        <p:cTn id="137" dur="500"/>
                                        <p:tgtEl>
                                          <p:spTgt spid="5126"/>
                                        </p:tgtEl>
                                      </p:cBhvr>
                                    </p:animEffect>
                                  </p:childTnLst>
                                </p:cTn>
                              </p:par>
                              <p:par>
                                <p:cTn id="138" presetID="10" presetClass="entr" presetSubtype="0" fill="hold" nodeType="withEffect">
                                  <p:stCondLst>
                                    <p:cond delay="0"/>
                                  </p:stCondLst>
                                  <p:childTnLst>
                                    <p:set>
                                      <p:cBhvr>
                                        <p:cTn id="139" dur="1" fill="hold">
                                          <p:stCondLst>
                                            <p:cond delay="0"/>
                                          </p:stCondLst>
                                        </p:cTn>
                                        <p:tgtEl>
                                          <p:spTgt spid="5127"/>
                                        </p:tgtEl>
                                        <p:attrNameLst>
                                          <p:attrName>style.visibility</p:attrName>
                                        </p:attrNameLst>
                                      </p:cBhvr>
                                      <p:to>
                                        <p:strVal val="visible"/>
                                      </p:to>
                                    </p:set>
                                    <p:animEffect transition="in" filter="fade">
                                      <p:cBhvr>
                                        <p:cTn id="140" dur="500"/>
                                        <p:tgtEl>
                                          <p:spTgt spid="5127"/>
                                        </p:tgtEl>
                                      </p:cBhvr>
                                    </p:animEffect>
                                  </p:childTnLst>
                                </p:cTn>
                              </p:par>
                              <p:par>
                                <p:cTn id="141" presetID="10" presetClass="entr" presetSubtype="0" fill="hold" nodeType="withEffect">
                                  <p:stCondLst>
                                    <p:cond delay="0"/>
                                  </p:stCondLst>
                                  <p:childTnLst>
                                    <p:set>
                                      <p:cBhvr>
                                        <p:cTn id="142" dur="1" fill="hold">
                                          <p:stCondLst>
                                            <p:cond delay="0"/>
                                          </p:stCondLst>
                                        </p:cTn>
                                        <p:tgtEl>
                                          <p:spTgt spid="5128"/>
                                        </p:tgtEl>
                                        <p:attrNameLst>
                                          <p:attrName>style.visibility</p:attrName>
                                        </p:attrNameLst>
                                      </p:cBhvr>
                                      <p:to>
                                        <p:strVal val="visible"/>
                                      </p:to>
                                    </p:set>
                                    <p:animEffect transition="in" filter="fade">
                                      <p:cBhvr>
                                        <p:cTn id="143" dur="500"/>
                                        <p:tgtEl>
                                          <p:spTgt spid="5128"/>
                                        </p:tgtEl>
                                      </p:cBhvr>
                                    </p:animEffect>
                                  </p:childTnLst>
                                </p:cTn>
                              </p:par>
                              <p:par>
                                <p:cTn id="144" presetID="10" presetClass="entr" presetSubtype="0" fill="hold" nodeType="withEffect">
                                  <p:stCondLst>
                                    <p:cond delay="0"/>
                                  </p:stCondLst>
                                  <p:childTnLst>
                                    <p:set>
                                      <p:cBhvr>
                                        <p:cTn id="145" dur="1" fill="hold">
                                          <p:stCondLst>
                                            <p:cond delay="0"/>
                                          </p:stCondLst>
                                        </p:cTn>
                                        <p:tgtEl>
                                          <p:spTgt spid="5129"/>
                                        </p:tgtEl>
                                        <p:attrNameLst>
                                          <p:attrName>style.visibility</p:attrName>
                                        </p:attrNameLst>
                                      </p:cBhvr>
                                      <p:to>
                                        <p:strVal val="visible"/>
                                      </p:to>
                                    </p:set>
                                    <p:animEffect transition="in" filter="fade">
                                      <p:cBhvr>
                                        <p:cTn id="146" dur="500"/>
                                        <p:tgtEl>
                                          <p:spTgt spid="5129"/>
                                        </p:tgtEl>
                                      </p:cBhvr>
                                    </p:animEffect>
                                  </p:childTnLst>
                                </p:cTn>
                              </p:par>
                              <p:par>
                                <p:cTn id="147" presetID="10" presetClass="entr" presetSubtype="0" fill="hold" nodeType="withEffect">
                                  <p:stCondLst>
                                    <p:cond delay="0"/>
                                  </p:stCondLst>
                                  <p:childTnLst>
                                    <p:set>
                                      <p:cBhvr>
                                        <p:cTn id="148" dur="1" fill="hold">
                                          <p:stCondLst>
                                            <p:cond delay="0"/>
                                          </p:stCondLst>
                                        </p:cTn>
                                        <p:tgtEl>
                                          <p:spTgt spid="63"/>
                                        </p:tgtEl>
                                        <p:attrNameLst>
                                          <p:attrName>style.visibility</p:attrName>
                                        </p:attrNameLst>
                                      </p:cBhvr>
                                      <p:to>
                                        <p:strVal val="visible"/>
                                      </p:to>
                                    </p:set>
                                    <p:animEffect transition="in" filter="fade">
                                      <p:cBhvr>
                                        <p:cTn id="149" dur="500"/>
                                        <p:tgtEl>
                                          <p:spTgt spid="63"/>
                                        </p:tgtEl>
                                      </p:cBhvr>
                                    </p:animEffect>
                                  </p:childTnLst>
                                </p:cTn>
                              </p:par>
                            </p:childTnLst>
                          </p:cTn>
                        </p:par>
                        <p:par>
                          <p:cTn id="150" fill="hold">
                            <p:stCondLst>
                              <p:cond delay="500"/>
                            </p:stCondLst>
                            <p:childTnLst>
                              <p:par>
                                <p:cTn id="151" presetID="10" presetClass="entr" presetSubtype="0" fill="hold" nodeType="afterEffect">
                                  <p:stCondLst>
                                    <p:cond delay="0"/>
                                  </p:stCondLst>
                                  <p:childTnLst>
                                    <p:set>
                                      <p:cBhvr>
                                        <p:cTn id="152" dur="1" fill="hold">
                                          <p:stCondLst>
                                            <p:cond delay="0"/>
                                          </p:stCondLst>
                                        </p:cTn>
                                        <p:tgtEl>
                                          <p:spTgt spid="66"/>
                                        </p:tgtEl>
                                        <p:attrNameLst>
                                          <p:attrName>style.visibility</p:attrName>
                                        </p:attrNameLst>
                                      </p:cBhvr>
                                      <p:to>
                                        <p:strVal val="visible"/>
                                      </p:to>
                                    </p:set>
                                    <p:animEffect transition="in" filter="fade">
                                      <p:cBhvr>
                                        <p:cTn id="153" dur="500"/>
                                        <p:tgtEl>
                                          <p:spTgt spid="66"/>
                                        </p:tgtEl>
                                      </p:cBhvr>
                                    </p:animEffect>
                                  </p:childTnLst>
                                </p:cTn>
                              </p:par>
                            </p:childTnLst>
                          </p:cTn>
                        </p:par>
                        <p:par>
                          <p:cTn id="154" fill="hold">
                            <p:stCondLst>
                              <p:cond delay="1000"/>
                            </p:stCondLst>
                            <p:childTnLst>
                              <p:par>
                                <p:cTn id="155" presetID="10" presetClass="entr" presetSubtype="0" fill="hold" nodeType="afterEffect">
                                  <p:stCondLst>
                                    <p:cond delay="0"/>
                                  </p:stCondLst>
                                  <p:childTnLst>
                                    <p:set>
                                      <p:cBhvr>
                                        <p:cTn id="156" dur="1" fill="hold">
                                          <p:stCondLst>
                                            <p:cond delay="0"/>
                                          </p:stCondLst>
                                        </p:cTn>
                                        <p:tgtEl>
                                          <p:spTgt spid="67"/>
                                        </p:tgtEl>
                                        <p:attrNameLst>
                                          <p:attrName>style.visibility</p:attrName>
                                        </p:attrNameLst>
                                      </p:cBhvr>
                                      <p:to>
                                        <p:strVal val="visible"/>
                                      </p:to>
                                    </p:set>
                                    <p:animEffect transition="in" filter="fade">
                                      <p:cBhvr>
                                        <p:cTn id="157" dur="500"/>
                                        <p:tgtEl>
                                          <p:spTgt spid="67"/>
                                        </p:tgtEl>
                                      </p:cBhvr>
                                    </p:animEffect>
                                  </p:childTnLst>
                                </p:cTn>
                              </p:par>
                            </p:childTnLst>
                          </p:cTn>
                        </p:par>
                        <p:par>
                          <p:cTn id="158" fill="hold">
                            <p:stCondLst>
                              <p:cond delay="1500"/>
                            </p:stCondLst>
                            <p:childTnLst>
                              <p:par>
                                <p:cTn id="159" presetID="10" presetClass="entr" presetSubtype="0" fill="hold" nodeType="afterEffect">
                                  <p:stCondLst>
                                    <p:cond delay="0"/>
                                  </p:stCondLst>
                                  <p:childTnLst>
                                    <p:set>
                                      <p:cBhvr>
                                        <p:cTn id="160" dur="1" fill="hold">
                                          <p:stCondLst>
                                            <p:cond delay="0"/>
                                          </p:stCondLst>
                                        </p:cTn>
                                        <p:tgtEl>
                                          <p:spTgt spid="68"/>
                                        </p:tgtEl>
                                        <p:attrNameLst>
                                          <p:attrName>style.visibility</p:attrName>
                                        </p:attrNameLst>
                                      </p:cBhvr>
                                      <p:to>
                                        <p:strVal val="visible"/>
                                      </p:to>
                                    </p:set>
                                    <p:animEffect transition="in" filter="fade">
                                      <p:cBhvr>
                                        <p:cTn id="161" dur="500"/>
                                        <p:tgtEl>
                                          <p:spTgt spid="68"/>
                                        </p:tgtEl>
                                      </p:cBhvr>
                                    </p:animEffec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grpId="0" nodeType="clickEffect">
                                  <p:stCondLst>
                                    <p:cond delay="0"/>
                                  </p:stCondLst>
                                  <p:childTnLst>
                                    <p:set>
                                      <p:cBhvr>
                                        <p:cTn id="165" dur="1" fill="hold">
                                          <p:stCondLst>
                                            <p:cond delay="0"/>
                                          </p:stCondLst>
                                        </p:cTn>
                                        <p:tgtEl>
                                          <p:spTgt spid="69"/>
                                        </p:tgtEl>
                                        <p:attrNameLst>
                                          <p:attrName>style.visibility</p:attrName>
                                        </p:attrNameLst>
                                      </p:cBhvr>
                                      <p:to>
                                        <p:strVal val="visible"/>
                                      </p:to>
                                    </p:set>
                                    <p:animEffect transition="in" filter="fade">
                                      <p:cBhvr>
                                        <p:cTn id="166" dur="500"/>
                                        <p:tgtEl>
                                          <p:spTgt spid="69"/>
                                        </p:tgtEl>
                                      </p:cBhvr>
                                    </p:animEffect>
                                  </p:childTnLst>
                                </p:cTn>
                              </p:par>
                              <p:par>
                                <p:cTn id="167" presetID="10" presetClass="entr" presetSubtype="0" fill="hold" nodeType="withEffect">
                                  <p:stCondLst>
                                    <p:cond delay="0"/>
                                  </p:stCondLst>
                                  <p:childTnLst>
                                    <p:set>
                                      <p:cBhvr>
                                        <p:cTn id="168" dur="1" fill="hold">
                                          <p:stCondLst>
                                            <p:cond delay="0"/>
                                          </p:stCondLst>
                                        </p:cTn>
                                        <p:tgtEl>
                                          <p:spTgt spid="70"/>
                                        </p:tgtEl>
                                        <p:attrNameLst>
                                          <p:attrName>style.visibility</p:attrName>
                                        </p:attrNameLst>
                                      </p:cBhvr>
                                      <p:to>
                                        <p:strVal val="visible"/>
                                      </p:to>
                                    </p:set>
                                    <p:animEffect transition="in" filter="fade">
                                      <p:cBhvr>
                                        <p:cTn id="169" dur="500"/>
                                        <p:tgtEl>
                                          <p:spTgt spid="70"/>
                                        </p:tgtEl>
                                      </p:cBhvr>
                                    </p:animEffect>
                                  </p:childTnLst>
                                </p:cTn>
                              </p:par>
                            </p:childTnLst>
                          </p:cTn>
                        </p:par>
                        <p:par>
                          <p:cTn id="170" fill="hold">
                            <p:stCondLst>
                              <p:cond delay="500"/>
                            </p:stCondLst>
                            <p:childTnLst>
                              <p:par>
                                <p:cTn id="171" presetID="10" presetClass="entr" presetSubtype="0" fill="hold" grpId="0" nodeType="afterEffect">
                                  <p:stCondLst>
                                    <p:cond delay="0"/>
                                  </p:stCondLst>
                                  <p:childTnLst>
                                    <p:set>
                                      <p:cBhvr>
                                        <p:cTn id="172" dur="1" fill="hold">
                                          <p:stCondLst>
                                            <p:cond delay="0"/>
                                          </p:stCondLst>
                                        </p:cTn>
                                        <p:tgtEl>
                                          <p:spTgt spid="78"/>
                                        </p:tgtEl>
                                        <p:attrNameLst>
                                          <p:attrName>style.visibility</p:attrName>
                                        </p:attrNameLst>
                                      </p:cBhvr>
                                      <p:to>
                                        <p:strVal val="visible"/>
                                      </p:to>
                                    </p:set>
                                    <p:animEffect transition="in" filter="fade">
                                      <p:cBhvr>
                                        <p:cTn id="173" dur="500"/>
                                        <p:tgtEl>
                                          <p:spTgt spid="78"/>
                                        </p:tgtEl>
                                      </p:cBhvr>
                                    </p:animEffect>
                                  </p:childTnLst>
                                </p:cTn>
                              </p:par>
                            </p:childTnLst>
                          </p:cTn>
                        </p:par>
                        <p:par>
                          <p:cTn id="174" fill="hold">
                            <p:stCondLst>
                              <p:cond delay="1000"/>
                            </p:stCondLst>
                            <p:childTnLst>
                              <p:par>
                                <p:cTn id="175" presetID="10" presetClass="entr" presetSubtype="0" fill="hold" grpId="0" nodeType="afterEffect">
                                  <p:stCondLst>
                                    <p:cond delay="0"/>
                                  </p:stCondLst>
                                  <p:childTnLst>
                                    <p:set>
                                      <p:cBhvr>
                                        <p:cTn id="176" dur="1" fill="hold">
                                          <p:stCondLst>
                                            <p:cond delay="0"/>
                                          </p:stCondLst>
                                        </p:cTn>
                                        <p:tgtEl>
                                          <p:spTgt spid="79"/>
                                        </p:tgtEl>
                                        <p:attrNameLst>
                                          <p:attrName>style.visibility</p:attrName>
                                        </p:attrNameLst>
                                      </p:cBhvr>
                                      <p:to>
                                        <p:strVal val="visible"/>
                                      </p:to>
                                    </p:set>
                                    <p:animEffect transition="in" filter="fade">
                                      <p:cBhvr>
                                        <p:cTn id="177" dur="500"/>
                                        <p:tgtEl>
                                          <p:spTgt spid="79"/>
                                        </p:tgtEl>
                                      </p:cBhvr>
                                    </p:animEffect>
                                  </p:childTnLst>
                                </p:cTn>
                              </p:par>
                            </p:childTnLst>
                          </p:cTn>
                        </p:par>
                        <p:par>
                          <p:cTn id="178" fill="hold">
                            <p:stCondLst>
                              <p:cond delay="1500"/>
                            </p:stCondLst>
                            <p:childTnLst>
                              <p:par>
                                <p:cTn id="179" presetID="10" presetClass="entr" presetSubtype="0" fill="hold" grpId="0" nodeType="afterEffect">
                                  <p:stCondLst>
                                    <p:cond delay="0"/>
                                  </p:stCondLst>
                                  <p:childTnLst>
                                    <p:set>
                                      <p:cBhvr>
                                        <p:cTn id="180" dur="1" fill="hold">
                                          <p:stCondLst>
                                            <p:cond delay="0"/>
                                          </p:stCondLst>
                                        </p:cTn>
                                        <p:tgtEl>
                                          <p:spTgt spid="80"/>
                                        </p:tgtEl>
                                        <p:attrNameLst>
                                          <p:attrName>style.visibility</p:attrName>
                                        </p:attrNameLst>
                                      </p:cBhvr>
                                      <p:to>
                                        <p:strVal val="visible"/>
                                      </p:to>
                                    </p:set>
                                    <p:animEffect transition="in" filter="fade">
                                      <p:cBhvr>
                                        <p:cTn id="181" dur="500"/>
                                        <p:tgtEl>
                                          <p:spTgt spid="80"/>
                                        </p:tgtEl>
                                      </p:cBhvr>
                                    </p:animEffect>
                                  </p:childTnLst>
                                </p:cTn>
                              </p:par>
                            </p:childTnLst>
                          </p:cTn>
                        </p:par>
                        <p:par>
                          <p:cTn id="182" fill="hold">
                            <p:stCondLst>
                              <p:cond delay="2000"/>
                            </p:stCondLst>
                            <p:childTnLst>
                              <p:par>
                                <p:cTn id="183" presetID="10" presetClass="entr" presetSubtype="0" fill="hold" grpId="0" nodeType="afterEffect">
                                  <p:stCondLst>
                                    <p:cond delay="0"/>
                                  </p:stCondLst>
                                  <p:childTnLst>
                                    <p:set>
                                      <p:cBhvr>
                                        <p:cTn id="184" dur="1" fill="hold">
                                          <p:stCondLst>
                                            <p:cond delay="0"/>
                                          </p:stCondLst>
                                        </p:cTn>
                                        <p:tgtEl>
                                          <p:spTgt spid="81"/>
                                        </p:tgtEl>
                                        <p:attrNameLst>
                                          <p:attrName>style.visibility</p:attrName>
                                        </p:attrNameLst>
                                      </p:cBhvr>
                                      <p:to>
                                        <p:strVal val="visible"/>
                                      </p:to>
                                    </p:set>
                                    <p:animEffect transition="in" filter="fade">
                                      <p:cBhvr>
                                        <p:cTn id="185" dur="500"/>
                                        <p:tgtEl>
                                          <p:spTgt spid="81"/>
                                        </p:tgtEl>
                                      </p:cBhvr>
                                    </p:animEffect>
                                  </p:childTnLst>
                                </p:cTn>
                              </p:par>
                            </p:childTnLst>
                          </p:cTn>
                        </p:par>
                        <p:par>
                          <p:cTn id="186" fill="hold">
                            <p:stCondLst>
                              <p:cond delay="2500"/>
                            </p:stCondLst>
                            <p:childTnLst>
                              <p:par>
                                <p:cTn id="187" presetID="10" presetClass="entr" presetSubtype="0" fill="hold" grpId="0" nodeType="afterEffect">
                                  <p:stCondLst>
                                    <p:cond delay="0"/>
                                  </p:stCondLst>
                                  <p:childTnLst>
                                    <p:set>
                                      <p:cBhvr>
                                        <p:cTn id="188" dur="1" fill="hold">
                                          <p:stCondLst>
                                            <p:cond delay="0"/>
                                          </p:stCondLst>
                                        </p:cTn>
                                        <p:tgtEl>
                                          <p:spTgt spid="85"/>
                                        </p:tgtEl>
                                        <p:attrNameLst>
                                          <p:attrName>style.visibility</p:attrName>
                                        </p:attrNameLst>
                                      </p:cBhvr>
                                      <p:to>
                                        <p:strVal val="visible"/>
                                      </p:to>
                                    </p:set>
                                    <p:animEffect transition="in" filter="fade">
                                      <p:cBhvr>
                                        <p:cTn id="189"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4" grpId="0" animBg="1"/>
      <p:bldP spid="4" grpId="1" animBg="1"/>
      <p:bldP spid="21" grpId="0" animBg="1"/>
      <p:bldP spid="21" grpId="1" animBg="1"/>
      <p:bldP spid="22" grpId="0" animBg="1"/>
      <p:bldP spid="22" grpId="1" animBg="1"/>
      <p:bldP spid="26" grpId="0" animBg="1"/>
      <p:bldP spid="27" grpId="0" animBg="1"/>
      <p:bldP spid="27" grpId="1" animBg="1"/>
      <p:bldP spid="28" grpId="0" animBg="1"/>
      <p:bldP spid="28" grpId="1" animBg="1"/>
      <p:bldP spid="29" grpId="0" animBg="1"/>
      <p:bldP spid="29" grpId="1" animBg="1"/>
      <p:bldP spid="31" grpId="0" animBg="1"/>
      <p:bldP spid="32" grpId="0" animBg="1"/>
      <p:bldP spid="32" grpId="1" animBg="1"/>
      <p:bldP spid="33" grpId="0" animBg="1"/>
      <p:bldP spid="33" grpId="1" animBg="1"/>
      <p:bldP spid="34" grpId="0" animBg="1"/>
      <p:bldP spid="34" grpId="1" animBg="1"/>
      <p:bldP spid="36" grpId="0" animBg="1"/>
      <p:bldP spid="37" grpId="0" animBg="1"/>
      <p:bldP spid="37" grpId="1" animBg="1"/>
      <p:bldP spid="38" grpId="0" animBg="1"/>
      <p:bldP spid="38" grpId="1" animBg="1"/>
      <p:bldP spid="39" grpId="0" animBg="1"/>
      <p:bldP spid="39" grpId="1" animBg="1"/>
      <p:bldP spid="45" grpId="0"/>
      <p:bldP spid="46" grpId="0"/>
      <p:bldP spid="47" grpId="0"/>
      <p:bldP spid="51" grpId="0"/>
      <p:bldP spid="57" grpId="0"/>
      <p:bldP spid="69" grpId="0"/>
      <p:bldP spid="78" grpId="0" animBg="1"/>
      <p:bldP spid="79" grpId="0" animBg="1"/>
      <p:bldP spid="80" grpId="0" animBg="1"/>
      <p:bldP spid="81" grpId="0" animBg="1"/>
      <p:bldP spid="8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Minimum Cost Circulation Flow Technique</a:t>
            </a:r>
            <a:endParaRPr lang="zh-TW" altLang="en-US" dirty="0"/>
          </a:p>
        </p:txBody>
      </p:sp>
      <p:sp>
        <p:nvSpPr>
          <p:cNvPr id="3" name="內容版面配置區 2"/>
          <p:cNvSpPr>
            <a:spLocks noGrp="1"/>
          </p:cNvSpPr>
          <p:nvPr>
            <p:ph idx="1"/>
          </p:nvPr>
        </p:nvSpPr>
        <p:spPr/>
        <p:txBody>
          <a:bodyPr/>
          <a:lstStyle/>
          <a:p>
            <a:pPr algn="just"/>
            <a:r>
              <a:rPr lang="en-US" altLang="zh-TW" dirty="0" smtClean="0"/>
              <a:t>Construction rule 2: connection between phases</a:t>
            </a:r>
          </a:p>
          <a:p>
            <a:pPr lvl="1" algn="just"/>
            <a:r>
              <a:rPr lang="en-US" altLang="zh-TW" dirty="0" smtClean="0"/>
              <a:t>Four major phases in the MCC formulation</a:t>
            </a:r>
          </a:p>
          <a:p>
            <a:pPr algn="just"/>
            <a:endParaRPr lang="en-US" altLang="zh-TW" dirty="0" smtClean="0"/>
          </a:p>
          <a:p>
            <a:endParaRPr lang="zh-TW" altLang="en-US" dirty="0"/>
          </a:p>
        </p:txBody>
      </p:sp>
      <p:grpSp>
        <p:nvGrpSpPr>
          <p:cNvPr id="54" name="群組 53"/>
          <p:cNvGrpSpPr/>
          <p:nvPr/>
        </p:nvGrpSpPr>
        <p:grpSpPr>
          <a:xfrm>
            <a:off x="1539365" y="3217215"/>
            <a:ext cx="1324003" cy="2133331"/>
            <a:chOff x="717157" y="1455240"/>
            <a:chExt cx="1854579" cy="3992896"/>
          </a:xfrm>
        </p:grpSpPr>
        <p:sp>
          <p:nvSpPr>
            <p:cNvPr id="55" name="橢圓 54"/>
            <p:cNvSpPr/>
            <p:nvPr/>
          </p:nvSpPr>
          <p:spPr>
            <a:xfrm>
              <a:off x="1851736" y="1455240"/>
              <a:ext cx="720000" cy="720000"/>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00" b="1" i="1" dirty="0">
                <a:solidFill>
                  <a:schemeClr val="tx1"/>
                </a:solidFill>
              </a:endParaRPr>
            </a:p>
          </p:txBody>
        </p:sp>
        <p:sp>
          <p:nvSpPr>
            <p:cNvPr id="56" name="橢圓 55"/>
            <p:cNvSpPr/>
            <p:nvPr/>
          </p:nvSpPr>
          <p:spPr>
            <a:xfrm>
              <a:off x="1851736" y="2584996"/>
              <a:ext cx="720000" cy="720000"/>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00" b="1" i="1" dirty="0">
                <a:solidFill>
                  <a:schemeClr val="tx1"/>
                </a:solidFill>
              </a:endParaRPr>
            </a:p>
          </p:txBody>
        </p:sp>
        <p:sp>
          <p:nvSpPr>
            <p:cNvPr id="59" name="橢圓 58"/>
            <p:cNvSpPr/>
            <p:nvPr/>
          </p:nvSpPr>
          <p:spPr>
            <a:xfrm>
              <a:off x="1851736" y="3669818"/>
              <a:ext cx="720000" cy="720000"/>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00" b="1" i="1" dirty="0">
                <a:solidFill>
                  <a:schemeClr val="tx1"/>
                </a:solidFill>
              </a:endParaRPr>
            </a:p>
          </p:txBody>
        </p:sp>
        <p:sp>
          <p:nvSpPr>
            <p:cNvPr id="60" name="橢圓 59"/>
            <p:cNvSpPr/>
            <p:nvPr/>
          </p:nvSpPr>
          <p:spPr>
            <a:xfrm>
              <a:off x="1851736" y="4728136"/>
              <a:ext cx="720000" cy="720000"/>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00" b="1" i="1" dirty="0">
                <a:solidFill>
                  <a:schemeClr val="tx1"/>
                </a:solidFill>
              </a:endParaRPr>
            </a:p>
          </p:txBody>
        </p:sp>
        <p:cxnSp>
          <p:nvCxnSpPr>
            <p:cNvPr id="61" name="直線單箭頭接點 60"/>
            <p:cNvCxnSpPr/>
            <p:nvPr/>
          </p:nvCxnSpPr>
          <p:spPr>
            <a:xfrm rot="5400000" flipH="1" flipV="1">
              <a:off x="764727" y="1934245"/>
              <a:ext cx="1089997" cy="1185134"/>
            </a:xfrm>
            <a:prstGeom prst="straightConnector1">
              <a:avLst/>
            </a:prstGeom>
            <a:ln w="2222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flipV="1">
              <a:off x="1071538" y="3071810"/>
              <a:ext cx="785818" cy="214314"/>
            </a:xfrm>
            <a:prstGeom prst="straightConnector1">
              <a:avLst/>
            </a:prstGeom>
            <a:ln w="2222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p:nvPr/>
          </p:nvCxnSpPr>
          <p:spPr>
            <a:xfrm>
              <a:off x="1045035" y="3592627"/>
              <a:ext cx="812321" cy="265001"/>
            </a:xfrm>
            <a:prstGeom prst="straightConnector1">
              <a:avLst/>
            </a:prstGeom>
            <a:ln w="2222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p:nvPr/>
          </p:nvCxnSpPr>
          <p:spPr>
            <a:xfrm rot="16200000" flipH="1">
              <a:off x="669592" y="3839375"/>
              <a:ext cx="1208826" cy="1113695"/>
            </a:xfrm>
            <a:prstGeom prst="straightConnector1">
              <a:avLst/>
            </a:prstGeom>
            <a:ln w="22225">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cxnSp>
        <p:nvCxnSpPr>
          <p:cNvPr id="71" name="直線單箭頭接點 70"/>
          <p:cNvCxnSpPr/>
          <p:nvPr/>
        </p:nvCxnSpPr>
        <p:spPr>
          <a:xfrm>
            <a:off x="5663784" y="2860423"/>
            <a:ext cx="1319065" cy="124108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2" name="橢圓 71"/>
          <p:cNvSpPr/>
          <p:nvPr/>
        </p:nvSpPr>
        <p:spPr>
          <a:xfrm>
            <a:off x="6938031" y="4003643"/>
            <a:ext cx="783110" cy="429446"/>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00" b="1" i="1" dirty="0">
              <a:solidFill>
                <a:schemeClr val="tx1"/>
              </a:solidFill>
            </a:endParaRPr>
          </a:p>
        </p:txBody>
      </p:sp>
      <p:graphicFrame>
        <p:nvGraphicFramePr>
          <p:cNvPr id="73" name="物件 72"/>
          <p:cNvGraphicFramePr>
            <a:graphicFrameLocks noChangeAspect="1"/>
          </p:cNvGraphicFramePr>
          <p:nvPr/>
        </p:nvGraphicFramePr>
        <p:xfrm>
          <a:off x="6732620" y="5383580"/>
          <a:ext cx="659425" cy="196221"/>
        </p:xfrm>
        <a:graphic>
          <a:graphicData uri="http://schemas.openxmlformats.org/presentationml/2006/ole">
            <p:oleObj spid="_x0000_s6155" name="Equation" r:id="rId4" imgW="431640" imgH="203040" progId="Equation.3">
              <p:embed/>
            </p:oleObj>
          </a:graphicData>
        </a:graphic>
      </p:graphicFrame>
      <p:sp>
        <p:nvSpPr>
          <p:cNvPr id="74" name="文字方塊 73"/>
          <p:cNvSpPr txBox="1"/>
          <p:nvPr/>
        </p:nvSpPr>
        <p:spPr>
          <a:xfrm>
            <a:off x="2410744" y="4472786"/>
            <a:ext cx="425657" cy="277367"/>
          </a:xfrm>
          <a:prstGeom prst="rect">
            <a:avLst/>
          </a:prstGeom>
          <a:noFill/>
        </p:spPr>
        <p:txBody>
          <a:bodyPr wrap="square" rtlCol="0">
            <a:spAutoFit/>
          </a:bodyPr>
          <a:lstStyle/>
          <a:p>
            <a:r>
              <a:rPr lang="en-US" altLang="zh-TW" sz="1200" b="1" i="1" dirty="0" smtClean="0"/>
              <a:t>W</a:t>
            </a:r>
            <a:r>
              <a:rPr lang="en-US" altLang="zh-TW" sz="1200" b="1" i="1" baseline="-25000" dirty="0" smtClean="0"/>
              <a:t>3</a:t>
            </a:r>
            <a:endParaRPr lang="zh-TW" altLang="en-US" sz="1200" b="1" i="1" dirty="0"/>
          </a:p>
        </p:txBody>
      </p:sp>
      <p:sp>
        <p:nvSpPr>
          <p:cNvPr id="75" name="文字方塊 74"/>
          <p:cNvSpPr txBox="1"/>
          <p:nvPr/>
        </p:nvSpPr>
        <p:spPr>
          <a:xfrm>
            <a:off x="2410744" y="3291743"/>
            <a:ext cx="425657" cy="277367"/>
          </a:xfrm>
          <a:prstGeom prst="rect">
            <a:avLst/>
          </a:prstGeom>
          <a:noFill/>
        </p:spPr>
        <p:txBody>
          <a:bodyPr wrap="square" rtlCol="0">
            <a:spAutoFit/>
          </a:bodyPr>
          <a:lstStyle/>
          <a:p>
            <a:r>
              <a:rPr lang="en-US" altLang="zh-TW" sz="1200" b="1" i="1" dirty="0" smtClean="0"/>
              <a:t>W</a:t>
            </a:r>
            <a:r>
              <a:rPr lang="en-US" altLang="zh-TW" sz="1200" b="1" i="1" baseline="-25000" dirty="0" smtClean="0"/>
              <a:t>1</a:t>
            </a:r>
            <a:endParaRPr lang="zh-TW" altLang="en-US" sz="1200" b="1" i="1" dirty="0"/>
          </a:p>
        </p:txBody>
      </p:sp>
      <p:sp>
        <p:nvSpPr>
          <p:cNvPr id="76" name="文字方塊 75"/>
          <p:cNvSpPr txBox="1"/>
          <p:nvPr/>
        </p:nvSpPr>
        <p:spPr>
          <a:xfrm>
            <a:off x="2422025" y="3903483"/>
            <a:ext cx="425657" cy="277367"/>
          </a:xfrm>
          <a:prstGeom prst="rect">
            <a:avLst/>
          </a:prstGeom>
          <a:noFill/>
        </p:spPr>
        <p:txBody>
          <a:bodyPr wrap="square" rtlCol="0">
            <a:spAutoFit/>
          </a:bodyPr>
          <a:lstStyle/>
          <a:p>
            <a:r>
              <a:rPr lang="en-US" altLang="zh-TW" sz="1200" b="1" i="1" dirty="0" smtClean="0"/>
              <a:t>W</a:t>
            </a:r>
            <a:r>
              <a:rPr lang="en-US" altLang="zh-TW" sz="1200" b="1" i="1" baseline="-25000" dirty="0" smtClean="0"/>
              <a:t>2</a:t>
            </a:r>
            <a:endParaRPr lang="zh-TW" altLang="en-US" sz="1200" b="1" i="1" dirty="0"/>
          </a:p>
        </p:txBody>
      </p:sp>
      <p:sp>
        <p:nvSpPr>
          <p:cNvPr id="77" name="文字方塊 76"/>
          <p:cNvSpPr txBox="1"/>
          <p:nvPr/>
        </p:nvSpPr>
        <p:spPr>
          <a:xfrm>
            <a:off x="2410744" y="5043947"/>
            <a:ext cx="425657" cy="277367"/>
          </a:xfrm>
          <a:prstGeom prst="rect">
            <a:avLst/>
          </a:prstGeom>
          <a:noFill/>
        </p:spPr>
        <p:txBody>
          <a:bodyPr wrap="square" rtlCol="0">
            <a:spAutoFit/>
          </a:bodyPr>
          <a:lstStyle/>
          <a:p>
            <a:r>
              <a:rPr lang="en-US" altLang="zh-TW" sz="1200" b="1" i="1" dirty="0" smtClean="0"/>
              <a:t>W</a:t>
            </a:r>
            <a:r>
              <a:rPr lang="en-US" altLang="zh-TW" sz="1200" b="1" i="1" baseline="-25000" dirty="0" smtClean="0"/>
              <a:t>4</a:t>
            </a:r>
            <a:endParaRPr lang="zh-TW" altLang="en-US" sz="1200" b="1" i="1" dirty="0"/>
          </a:p>
        </p:txBody>
      </p:sp>
      <p:sp>
        <p:nvSpPr>
          <p:cNvPr id="82" name="橢圓 81"/>
          <p:cNvSpPr/>
          <p:nvPr/>
        </p:nvSpPr>
        <p:spPr>
          <a:xfrm>
            <a:off x="971445" y="4048512"/>
            <a:ext cx="972956" cy="43722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00" b="1" i="1" dirty="0">
              <a:solidFill>
                <a:schemeClr val="tx1"/>
              </a:solidFill>
            </a:endParaRPr>
          </a:p>
        </p:txBody>
      </p:sp>
      <p:cxnSp>
        <p:nvCxnSpPr>
          <p:cNvPr id="89" name="直線接點 88"/>
          <p:cNvCxnSpPr/>
          <p:nvPr/>
        </p:nvCxnSpPr>
        <p:spPr>
          <a:xfrm rot="5400000">
            <a:off x="574497" y="3196403"/>
            <a:ext cx="1660000" cy="1352"/>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0" name="直線接點 89"/>
          <p:cNvCxnSpPr/>
          <p:nvPr/>
        </p:nvCxnSpPr>
        <p:spPr>
          <a:xfrm rot="5400000">
            <a:off x="2170647" y="2771664"/>
            <a:ext cx="876111" cy="1352"/>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1" name="直線接點 90"/>
          <p:cNvCxnSpPr/>
          <p:nvPr/>
        </p:nvCxnSpPr>
        <p:spPr>
          <a:xfrm rot="5400000">
            <a:off x="4747596" y="2518053"/>
            <a:ext cx="368889" cy="1352"/>
          </a:xfrm>
          <a:prstGeom prst="line">
            <a:avLst/>
          </a:prstGeom>
          <a:ln w="2540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直線接點 91"/>
          <p:cNvCxnSpPr/>
          <p:nvPr/>
        </p:nvCxnSpPr>
        <p:spPr>
          <a:xfrm rot="5400000">
            <a:off x="6544539" y="3162179"/>
            <a:ext cx="1636944" cy="1352"/>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3" name="文字方塊 92"/>
          <p:cNvSpPr txBox="1"/>
          <p:nvPr/>
        </p:nvSpPr>
        <p:spPr>
          <a:xfrm>
            <a:off x="1526113" y="5733882"/>
            <a:ext cx="729697" cy="624076"/>
          </a:xfrm>
          <a:prstGeom prst="rect">
            <a:avLst/>
          </a:prstGeom>
          <a:noFill/>
          <a:ln w="28575">
            <a:solidFill>
              <a:schemeClr val="tx1"/>
            </a:solidFill>
          </a:ln>
        </p:spPr>
        <p:txBody>
          <a:bodyPr wrap="square" rtlCol="0">
            <a:spAutoFit/>
          </a:bodyPr>
          <a:lstStyle/>
          <a:p>
            <a:pPr algn="ctr"/>
            <a:r>
              <a:rPr lang="en-US" altLang="zh-TW" sz="1000" b="1" dirty="0" smtClean="0"/>
              <a:t>L = 0</a:t>
            </a:r>
          </a:p>
          <a:p>
            <a:pPr algn="ctr"/>
            <a:r>
              <a:rPr lang="en-US" altLang="zh-TW" sz="1000" b="1" dirty="0" smtClean="0"/>
              <a:t>U = 1</a:t>
            </a:r>
          </a:p>
          <a:p>
            <a:pPr algn="ctr"/>
            <a:r>
              <a:rPr lang="en-US" altLang="zh-TW" sz="1000" b="1" dirty="0" smtClean="0"/>
              <a:t>C = 0</a:t>
            </a:r>
            <a:endParaRPr lang="zh-TW" altLang="en-US" sz="1000" b="1" dirty="0"/>
          </a:p>
        </p:txBody>
      </p:sp>
      <p:sp>
        <p:nvSpPr>
          <p:cNvPr id="94" name="文字方塊 93"/>
          <p:cNvSpPr txBox="1"/>
          <p:nvPr/>
        </p:nvSpPr>
        <p:spPr>
          <a:xfrm>
            <a:off x="2803082" y="5733882"/>
            <a:ext cx="1581010" cy="624076"/>
          </a:xfrm>
          <a:prstGeom prst="rect">
            <a:avLst/>
          </a:prstGeom>
          <a:noFill/>
          <a:ln w="28575">
            <a:solidFill>
              <a:schemeClr val="tx1"/>
            </a:solidFill>
          </a:ln>
        </p:spPr>
        <p:txBody>
          <a:bodyPr wrap="square" rtlCol="0">
            <a:spAutoFit/>
          </a:bodyPr>
          <a:lstStyle/>
          <a:p>
            <a:r>
              <a:rPr lang="en-US" altLang="zh-TW" sz="1000" b="1" dirty="0" smtClean="0"/>
              <a:t>L = 0</a:t>
            </a:r>
          </a:p>
          <a:p>
            <a:r>
              <a:rPr lang="en-US" altLang="zh-TW" sz="1000" b="1" dirty="0" smtClean="0"/>
              <a:t>U = 1</a:t>
            </a:r>
          </a:p>
          <a:p>
            <a:r>
              <a:rPr lang="en-US" altLang="zh-TW" sz="1000" b="1" dirty="0" smtClean="0"/>
              <a:t>C = min-cost path</a:t>
            </a:r>
            <a:endParaRPr lang="zh-TW" altLang="en-US" sz="1000" b="1" dirty="0"/>
          </a:p>
        </p:txBody>
      </p:sp>
      <p:sp>
        <p:nvSpPr>
          <p:cNvPr id="95" name="文字方塊 94"/>
          <p:cNvSpPr txBox="1"/>
          <p:nvPr/>
        </p:nvSpPr>
        <p:spPr>
          <a:xfrm>
            <a:off x="4931366" y="5733882"/>
            <a:ext cx="2189090" cy="624076"/>
          </a:xfrm>
          <a:prstGeom prst="rect">
            <a:avLst/>
          </a:prstGeom>
          <a:noFill/>
          <a:ln w="28575">
            <a:solidFill>
              <a:schemeClr val="tx1"/>
            </a:solidFill>
          </a:ln>
        </p:spPr>
        <p:txBody>
          <a:bodyPr wrap="square" rtlCol="0">
            <a:spAutoFit/>
          </a:bodyPr>
          <a:lstStyle/>
          <a:p>
            <a:r>
              <a:rPr lang="en-US" altLang="zh-TW" sz="1000" b="1" dirty="0" smtClean="0"/>
              <a:t>L = 0</a:t>
            </a:r>
          </a:p>
          <a:p>
            <a:r>
              <a:rPr lang="en-US" altLang="zh-TW" sz="1000" b="1" dirty="0" smtClean="0"/>
              <a:t>U = </a:t>
            </a:r>
            <a:r>
              <a:rPr lang="en-US" altLang="zh-TW" sz="1000" b="1" dirty="0" smtClean="0">
                <a:latin typeface="Times New Roman" pitchFamily="18" charset="0"/>
                <a:cs typeface="Times New Roman" pitchFamily="18" charset="0"/>
              </a:rPr>
              <a:t>∞</a:t>
            </a:r>
            <a:r>
              <a:rPr lang="en-US" altLang="zh-TW" sz="1000" b="1" dirty="0" smtClean="0"/>
              <a:t> </a:t>
            </a:r>
          </a:p>
          <a:p>
            <a:r>
              <a:rPr lang="en-US" altLang="zh-TW" sz="1000" b="1" dirty="0" smtClean="0"/>
              <a:t>C = min-cost path</a:t>
            </a:r>
            <a:endParaRPr lang="zh-TW" altLang="en-US" sz="1000" b="1" dirty="0"/>
          </a:p>
        </p:txBody>
      </p:sp>
      <p:cxnSp>
        <p:nvCxnSpPr>
          <p:cNvPr id="96" name="直線接點 95"/>
          <p:cNvCxnSpPr/>
          <p:nvPr/>
        </p:nvCxnSpPr>
        <p:spPr>
          <a:xfrm flipV="1">
            <a:off x="7743701" y="4240715"/>
            <a:ext cx="459648" cy="0"/>
          </a:xfrm>
          <a:prstGeom prst="line">
            <a:avLst/>
          </a:prstGeom>
          <a:ln w="25400">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97" name="直線接點 96"/>
          <p:cNvCxnSpPr/>
          <p:nvPr/>
        </p:nvCxnSpPr>
        <p:spPr>
          <a:xfrm rot="5400000">
            <a:off x="7523582" y="4915515"/>
            <a:ext cx="1360278" cy="1352"/>
          </a:xfrm>
          <a:prstGeom prst="line">
            <a:avLst/>
          </a:prstGeom>
          <a:ln w="25400">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98" name="直線接點 97"/>
          <p:cNvCxnSpPr/>
          <p:nvPr/>
        </p:nvCxnSpPr>
        <p:spPr>
          <a:xfrm rot="10800000">
            <a:off x="1305291" y="5588551"/>
            <a:ext cx="6910047" cy="1017"/>
          </a:xfrm>
          <a:prstGeom prst="line">
            <a:avLst/>
          </a:prstGeom>
          <a:ln w="25400">
            <a:solidFill>
              <a:srgbClr val="000099"/>
            </a:solidFill>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p:nvPr/>
        </p:nvCxnSpPr>
        <p:spPr>
          <a:xfrm rot="5400000" flipH="1" flipV="1">
            <a:off x="763388" y="5034440"/>
            <a:ext cx="1106666" cy="1352"/>
          </a:xfrm>
          <a:prstGeom prst="straightConnector1">
            <a:avLst/>
          </a:prstGeom>
          <a:ln w="25400">
            <a:solidFill>
              <a:srgbClr val="000099"/>
            </a:solidFill>
            <a:tailEnd type="arrow"/>
          </a:ln>
        </p:spPr>
        <p:style>
          <a:lnRef idx="1">
            <a:schemeClr val="accent1"/>
          </a:lnRef>
          <a:fillRef idx="0">
            <a:schemeClr val="accent1"/>
          </a:fillRef>
          <a:effectRef idx="0">
            <a:schemeClr val="accent1"/>
          </a:effectRef>
          <a:fontRef idx="minor">
            <a:schemeClr val="tx1"/>
          </a:fontRef>
        </p:style>
      </p:cxnSp>
      <p:sp>
        <p:nvSpPr>
          <p:cNvPr id="101" name="文字方塊 100"/>
          <p:cNvSpPr txBox="1"/>
          <p:nvPr/>
        </p:nvSpPr>
        <p:spPr>
          <a:xfrm>
            <a:off x="1111736" y="4144042"/>
            <a:ext cx="729697" cy="277367"/>
          </a:xfrm>
          <a:prstGeom prst="rect">
            <a:avLst/>
          </a:prstGeom>
          <a:noFill/>
        </p:spPr>
        <p:txBody>
          <a:bodyPr wrap="square" rtlCol="0">
            <a:spAutoFit/>
          </a:bodyPr>
          <a:lstStyle/>
          <a:p>
            <a:pPr algn="ctr"/>
            <a:r>
              <a:rPr lang="en-US" altLang="zh-TW" sz="1200" b="1" dirty="0" smtClean="0"/>
              <a:t>Source</a:t>
            </a:r>
            <a:endParaRPr lang="zh-TW" altLang="en-US" sz="1200" b="1" dirty="0"/>
          </a:p>
        </p:txBody>
      </p:sp>
      <p:sp>
        <p:nvSpPr>
          <p:cNvPr id="102" name="文字方塊 101"/>
          <p:cNvSpPr txBox="1"/>
          <p:nvPr/>
        </p:nvSpPr>
        <p:spPr>
          <a:xfrm>
            <a:off x="6948299" y="4089804"/>
            <a:ext cx="729697" cy="277367"/>
          </a:xfrm>
          <a:prstGeom prst="rect">
            <a:avLst/>
          </a:prstGeom>
          <a:noFill/>
        </p:spPr>
        <p:txBody>
          <a:bodyPr wrap="square" rtlCol="0">
            <a:spAutoFit/>
          </a:bodyPr>
          <a:lstStyle/>
          <a:p>
            <a:pPr algn="ctr"/>
            <a:r>
              <a:rPr lang="en-US" altLang="zh-TW" sz="1200" b="1" dirty="0" smtClean="0"/>
              <a:t>Sink</a:t>
            </a:r>
            <a:endParaRPr lang="zh-TW" altLang="en-US" sz="1200" b="1" dirty="0"/>
          </a:p>
        </p:txBody>
      </p:sp>
      <p:cxnSp>
        <p:nvCxnSpPr>
          <p:cNvPr id="105" name="直線單箭頭接點 104"/>
          <p:cNvCxnSpPr/>
          <p:nvPr/>
        </p:nvCxnSpPr>
        <p:spPr>
          <a:xfrm flipV="1">
            <a:off x="2863368" y="2878708"/>
            <a:ext cx="1315066" cy="530848"/>
          </a:xfrm>
          <a:prstGeom prst="straightConnector1">
            <a:avLst/>
          </a:prstGeom>
          <a:ln w="254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a:stCxn id="75" idx="3"/>
          </p:cNvCxnSpPr>
          <p:nvPr/>
        </p:nvCxnSpPr>
        <p:spPr>
          <a:xfrm>
            <a:off x="2836401" y="3430427"/>
            <a:ext cx="1335139" cy="15546"/>
          </a:xfrm>
          <a:prstGeom prst="straightConnector1">
            <a:avLst/>
          </a:prstGeom>
          <a:ln w="254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p:nvPr/>
        </p:nvCxnSpPr>
        <p:spPr>
          <a:xfrm>
            <a:off x="2863368" y="3409556"/>
            <a:ext cx="1308171" cy="517142"/>
          </a:xfrm>
          <a:prstGeom prst="straightConnector1">
            <a:avLst/>
          </a:prstGeom>
          <a:ln w="254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8" name="直線單箭頭接點 107"/>
          <p:cNvCxnSpPr>
            <a:stCxn id="76" idx="3"/>
          </p:cNvCxnSpPr>
          <p:nvPr/>
        </p:nvCxnSpPr>
        <p:spPr>
          <a:xfrm flipV="1">
            <a:off x="2847681" y="2929051"/>
            <a:ext cx="1353988" cy="1113116"/>
          </a:xfrm>
          <a:prstGeom prst="straightConnector1">
            <a:avLst/>
          </a:prstGeom>
          <a:ln w="254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9" name="直線單箭頭接點 108"/>
          <p:cNvCxnSpPr/>
          <p:nvPr/>
        </p:nvCxnSpPr>
        <p:spPr>
          <a:xfrm flipV="1">
            <a:off x="2863368" y="3478064"/>
            <a:ext cx="1338300" cy="535100"/>
          </a:xfrm>
          <a:prstGeom prst="straightConnector1">
            <a:avLst/>
          </a:prstGeom>
          <a:ln w="254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0" name="直線單箭頭接點 109"/>
          <p:cNvCxnSpPr/>
          <p:nvPr/>
        </p:nvCxnSpPr>
        <p:spPr>
          <a:xfrm flipV="1">
            <a:off x="2847203" y="3996623"/>
            <a:ext cx="1335953" cy="26221"/>
          </a:xfrm>
          <a:prstGeom prst="straightConnector1">
            <a:avLst/>
          </a:prstGeom>
          <a:ln w="254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1" name="文字方塊 110"/>
          <p:cNvSpPr txBox="1"/>
          <p:nvPr/>
        </p:nvSpPr>
        <p:spPr>
          <a:xfrm rot="5400000">
            <a:off x="3818855" y="4462628"/>
            <a:ext cx="320258" cy="272680"/>
          </a:xfrm>
          <a:prstGeom prst="rect">
            <a:avLst/>
          </a:prstGeom>
          <a:noFill/>
        </p:spPr>
        <p:txBody>
          <a:bodyPr wrap="square" rtlCol="0">
            <a:spAutoFit/>
          </a:bodyPr>
          <a:lstStyle/>
          <a:p>
            <a:r>
              <a:rPr lang="en-US" altLang="zh-TW" sz="1000" dirty="0" smtClean="0"/>
              <a:t>...</a:t>
            </a:r>
            <a:endParaRPr lang="zh-TW" altLang="en-US" sz="1000" dirty="0"/>
          </a:p>
        </p:txBody>
      </p:sp>
      <p:cxnSp>
        <p:nvCxnSpPr>
          <p:cNvPr id="112" name="直線單箭頭接點 111"/>
          <p:cNvCxnSpPr/>
          <p:nvPr/>
        </p:nvCxnSpPr>
        <p:spPr>
          <a:xfrm flipV="1">
            <a:off x="2863368" y="2974802"/>
            <a:ext cx="1399110" cy="1617962"/>
          </a:xfrm>
          <a:prstGeom prst="straightConnector1">
            <a:avLst/>
          </a:prstGeom>
          <a:ln w="254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3" name="直線單箭頭接點 112"/>
          <p:cNvCxnSpPr/>
          <p:nvPr/>
        </p:nvCxnSpPr>
        <p:spPr>
          <a:xfrm flipV="1">
            <a:off x="2863368" y="3498416"/>
            <a:ext cx="1377873" cy="1094348"/>
          </a:xfrm>
          <a:prstGeom prst="straightConnector1">
            <a:avLst/>
          </a:prstGeom>
          <a:ln w="254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4" name="直線單箭頭接點 113"/>
          <p:cNvCxnSpPr/>
          <p:nvPr/>
        </p:nvCxnSpPr>
        <p:spPr>
          <a:xfrm flipV="1">
            <a:off x="2835586" y="4044559"/>
            <a:ext cx="1366082" cy="572636"/>
          </a:xfrm>
          <a:prstGeom prst="straightConnector1">
            <a:avLst/>
          </a:prstGeom>
          <a:ln w="254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線單箭頭接點 114"/>
          <p:cNvCxnSpPr/>
          <p:nvPr/>
        </p:nvCxnSpPr>
        <p:spPr>
          <a:xfrm>
            <a:off x="5600254" y="3478064"/>
            <a:ext cx="1347744" cy="6758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6" name="直線單箭頭接點 115"/>
          <p:cNvCxnSpPr/>
          <p:nvPr/>
        </p:nvCxnSpPr>
        <p:spPr>
          <a:xfrm>
            <a:off x="5693364" y="3996623"/>
            <a:ext cx="1244667" cy="25921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7" name="文字方塊 116"/>
          <p:cNvSpPr txBox="1"/>
          <p:nvPr/>
        </p:nvSpPr>
        <p:spPr>
          <a:xfrm rot="5400000">
            <a:off x="6274056" y="4354540"/>
            <a:ext cx="274506" cy="443106"/>
          </a:xfrm>
          <a:prstGeom prst="rect">
            <a:avLst/>
          </a:prstGeom>
          <a:noFill/>
        </p:spPr>
        <p:txBody>
          <a:bodyPr wrap="square" rtlCol="0">
            <a:spAutoFit/>
          </a:bodyPr>
          <a:lstStyle/>
          <a:p>
            <a:r>
              <a:rPr lang="en-US" altLang="zh-TW" sz="1000" dirty="0" smtClean="0"/>
              <a:t>...</a:t>
            </a:r>
            <a:endParaRPr lang="zh-TW" altLang="en-US" sz="1000" dirty="0"/>
          </a:p>
        </p:txBody>
      </p:sp>
      <p:grpSp>
        <p:nvGrpSpPr>
          <p:cNvPr id="118" name="群組 117"/>
          <p:cNvGrpSpPr/>
          <p:nvPr/>
        </p:nvGrpSpPr>
        <p:grpSpPr>
          <a:xfrm>
            <a:off x="4143582" y="2654543"/>
            <a:ext cx="1520202" cy="411761"/>
            <a:chOff x="2214546" y="2357430"/>
            <a:chExt cx="1706269" cy="797040"/>
          </a:xfrm>
        </p:grpSpPr>
        <p:sp>
          <p:nvSpPr>
            <p:cNvPr id="119" name="橢圓 118"/>
            <p:cNvSpPr/>
            <p:nvPr/>
          </p:nvSpPr>
          <p:spPr>
            <a:xfrm>
              <a:off x="2214546" y="2357430"/>
              <a:ext cx="1706269" cy="797040"/>
            </a:xfrm>
            <a:prstGeom prst="ellipse">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00"/>
            </a:p>
          </p:txBody>
        </p:sp>
        <p:sp>
          <p:nvSpPr>
            <p:cNvPr id="120" name="橢圓 119"/>
            <p:cNvSpPr/>
            <p:nvPr/>
          </p:nvSpPr>
          <p:spPr>
            <a:xfrm>
              <a:off x="2352660" y="2568679"/>
              <a:ext cx="414000" cy="383760"/>
            </a:xfrm>
            <a:prstGeom prst="ellipse">
              <a:avLst/>
            </a:prstGeom>
            <a:solidFill>
              <a:srgbClr val="FF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i="1" dirty="0" smtClean="0">
                  <a:solidFill>
                    <a:schemeClr val="tx1"/>
                  </a:solidFill>
                </a:rPr>
                <a:t>I</a:t>
              </a:r>
              <a:endParaRPr lang="zh-TW" altLang="en-US" sz="1000" b="1" i="1" dirty="0">
                <a:solidFill>
                  <a:schemeClr val="tx1"/>
                </a:solidFill>
              </a:endParaRPr>
            </a:p>
          </p:txBody>
        </p:sp>
        <p:sp>
          <p:nvSpPr>
            <p:cNvPr id="121" name="橢圓 120"/>
            <p:cNvSpPr/>
            <p:nvPr/>
          </p:nvSpPr>
          <p:spPr>
            <a:xfrm>
              <a:off x="3403531" y="2572925"/>
              <a:ext cx="414000" cy="383760"/>
            </a:xfrm>
            <a:prstGeom prst="ellipse">
              <a:avLst/>
            </a:prstGeom>
            <a:solidFill>
              <a:srgbClr val="FF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i="1" dirty="0" smtClean="0">
                  <a:solidFill>
                    <a:schemeClr val="tx1"/>
                  </a:solidFill>
                </a:rPr>
                <a:t>O</a:t>
              </a:r>
              <a:endParaRPr lang="zh-TW" altLang="en-US" sz="1000" b="1" i="1" dirty="0">
                <a:solidFill>
                  <a:schemeClr val="tx1"/>
                </a:solidFill>
              </a:endParaRPr>
            </a:p>
          </p:txBody>
        </p:sp>
        <p:cxnSp>
          <p:nvCxnSpPr>
            <p:cNvPr id="122" name="直線單箭頭接點 121"/>
            <p:cNvCxnSpPr>
              <a:stCxn id="120" idx="6"/>
            </p:cNvCxnSpPr>
            <p:nvPr/>
          </p:nvCxnSpPr>
          <p:spPr>
            <a:xfrm>
              <a:off x="2766660" y="2760559"/>
              <a:ext cx="636923"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4" name="群組 123"/>
          <p:cNvGrpSpPr/>
          <p:nvPr/>
        </p:nvGrpSpPr>
        <p:grpSpPr>
          <a:xfrm>
            <a:off x="4143582" y="3210250"/>
            <a:ext cx="1520202" cy="411761"/>
            <a:chOff x="2214546" y="2357430"/>
            <a:chExt cx="1706269" cy="797040"/>
          </a:xfrm>
        </p:grpSpPr>
        <p:sp>
          <p:nvSpPr>
            <p:cNvPr id="125" name="橢圓 124"/>
            <p:cNvSpPr/>
            <p:nvPr/>
          </p:nvSpPr>
          <p:spPr>
            <a:xfrm>
              <a:off x="2214546" y="2357430"/>
              <a:ext cx="1706269" cy="797040"/>
            </a:xfrm>
            <a:prstGeom prst="ellipse">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00"/>
            </a:p>
          </p:txBody>
        </p:sp>
        <p:sp>
          <p:nvSpPr>
            <p:cNvPr id="126" name="橢圓 125"/>
            <p:cNvSpPr/>
            <p:nvPr/>
          </p:nvSpPr>
          <p:spPr>
            <a:xfrm>
              <a:off x="2352660" y="2568679"/>
              <a:ext cx="414000" cy="383760"/>
            </a:xfrm>
            <a:prstGeom prst="ellipse">
              <a:avLst/>
            </a:prstGeom>
            <a:solidFill>
              <a:srgbClr val="FF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i="1" dirty="0" smtClean="0">
                  <a:solidFill>
                    <a:schemeClr val="tx1"/>
                  </a:solidFill>
                </a:rPr>
                <a:t>I</a:t>
              </a:r>
              <a:endParaRPr lang="zh-TW" altLang="en-US" sz="1000" b="1" i="1" dirty="0">
                <a:solidFill>
                  <a:schemeClr val="tx1"/>
                </a:solidFill>
              </a:endParaRPr>
            </a:p>
          </p:txBody>
        </p:sp>
        <p:sp>
          <p:nvSpPr>
            <p:cNvPr id="127" name="橢圓 126"/>
            <p:cNvSpPr/>
            <p:nvPr/>
          </p:nvSpPr>
          <p:spPr>
            <a:xfrm>
              <a:off x="3403531" y="2572925"/>
              <a:ext cx="414000" cy="383760"/>
            </a:xfrm>
            <a:prstGeom prst="ellipse">
              <a:avLst/>
            </a:prstGeom>
            <a:solidFill>
              <a:srgbClr val="FF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i="1" dirty="0" smtClean="0">
                  <a:solidFill>
                    <a:schemeClr val="tx1"/>
                  </a:solidFill>
                </a:rPr>
                <a:t>O</a:t>
              </a:r>
              <a:endParaRPr lang="zh-TW" altLang="en-US" sz="1000" b="1" i="1" dirty="0">
                <a:solidFill>
                  <a:schemeClr val="tx1"/>
                </a:solidFill>
              </a:endParaRPr>
            </a:p>
          </p:txBody>
        </p:sp>
        <p:cxnSp>
          <p:nvCxnSpPr>
            <p:cNvPr id="128" name="直線單箭頭接點 127"/>
            <p:cNvCxnSpPr>
              <a:stCxn id="126" idx="6"/>
            </p:cNvCxnSpPr>
            <p:nvPr/>
          </p:nvCxnSpPr>
          <p:spPr>
            <a:xfrm>
              <a:off x="2766660" y="2760559"/>
              <a:ext cx="636923"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30" name="群組 129"/>
          <p:cNvGrpSpPr/>
          <p:nvPr/>
        </p:nvGrpSpPr>
        <p:grpSpPr>
          <a:xfrm>
            <a:off x="4152477" y="3761312"/>
            <a:ext cx="1520202" cy="411761"/>
            <a:chOff x="2214546" y="2357430"/>
            <a:chExt cx="1706269" cy="797040"/>
          </a:xfrm>
        </p:grpSpPr>
        <p:sp>
          <p:nvSpPr>
            <p:cNvPr id="131" name="橢圓 130"/>
            <p:cNvSpPr/>
            <p:nvPr/>
          </p:nvSpPr>
          <p:spPr>
            <a:xfrm>
              <a:off x="2214546" y="2357430"/>
              <a:ext cx="1706269" cy="797040"/>
            </a:xfrm>
            <a:prstGeom prst="ellipse">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00"/>
            </a:p>
          </p:txBody>
        </p:sp>
        <p:sp>
          <p:nvSpPr>
            <p:cNvPr id="132" name="橢圓 131"/>
            <p:cNvSpPr/>
            <p:nvPr/>
          </p:nvSpPr>
          <p:spPr>
            <a:xfrm>
              <a:off x="2352660" y="2568679"/>
              <a:ext cx="414000" cy="383760"/>
            </a:xfrm>
            <a:prstGeom prst="ellipse">
              <a:avLst/>
            </a:prstGeom>
            <a:solidFill>
              <a:srgbClr val="FF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i="1" dirty="0" smtClean="0">
                  <a:solidFill>
                    <a:schemeClr val="tx1"/>
                  </a:solidFill>
                </a:rPr>
                <a:t>I</a:t>
              </a:r>
              <a:endParaRPr lang="zh-TW" altLang="en-US" sz="1000" b="1" i="1" dirty="0">
                <a:solidFill>
                  <a:schemeClr val="tx1"/>
                </a:solidFill>
              </a:endParaRPr>
            </a:p>
          </p:txBody>
        </p:sp>
        <p:sp>
          <p:nvSpPr>
            <p:cNvPr id="133" name="橢圓 132"/>
            <p:cNvSpPr/>
            <p:nvPr/>
          </p:nvSpPr>
          <p:spPr>
            <a:xfrm>
              <a:off x="3403531" y="2572925"/>
              <a:ext cx="414000" cy="383760"/>
            </a:xfrm>
            <a:prstGeom prst="ellipse">
              <a:avLst/>
            </a:prstGeom>
            <a:solidFill>
              <a:srgbClr val="FF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i="1" dirty="0" smtClean="0">
                  <a:solidFill>
                    <a:schemeClr val="tx1"/>
                  </a:solidFill>
                </a:rPr>
                <a:t>O</a:t>
              </a:r>
              <a:endParaRPr lang="zh-TW" altLang="en-US" sz="1000" b="1" i="1" dirty="0">
                <a:solidFill>
                  <a:schemeClr val="tx1"/>
                </a:solidFill>
              </a:endParaRPr>
            </a:p>
          </p:txBody>
        </p:sp>
        <p:cxnSp>
          <p:nvCxnSpPr>
            <p:cNvPr id="134" name="直線單箭頭接點 133"/>
            <p:cNvCxnSpPr>
              <a:stCxn id="132" idx="6"/>
            </p:cNvCxnSpPr>
            <p:nvPr/>
          </p:nvCxnSpPr>
          <p:spPr>
            <a:xfrm>
              <a:off x="2766660" y="2760559"/>
              <a:ext cx="636923"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36" name="群組 135"/>
          <p:cNvGrpSpPr/>
          <p:nvPr/>
        </p:nvGrpSpPr>
        <p:grpSpPr>
          <a:xfrm>
            <a:off x="4152477" y="5079355"/>
            <a:ext cx="1520202" cy="411761"/>
            <a:chOff x="2214546" y="2357430"/>
            <a:chExt cx="1706269" cy="797040"/>
          </a:xfrm>
        </p:grpSpPr>
        <p:sp>
          <p:nvSpPr>
            <p:cNvPr id="137" name="橢圓 136"/>
            <p:cNvSpPr/>
            <p:nvPr/>
          </p:nvSpPr>
          <p:spPr>
            <a:xfrm>
              <a:off x="2214546" y="2357430"/>
              <a:ext cx="1706269" cy="797040"/>
            </a:xfrm>
            <a:prstGeom prst="ellipse">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00"/>
            </a:p>
          </p:txBody>
        </p:sp>
        <p:sp>
          <p:nvSpPr>
            <p:cNvPr id="138" name="橢圓 137"/>
            <p:cNvSpPr/>
            <p:nvPr/>
          </p:nvSpPr>
          <p:spPr>
            <a:xfrm>
              <a:off x="2352660" y="2568679"/>
              <a:ext cx="414000" cy="383760"/>
            </a:xfrm>
            <a:prstGeom prst="ellipse">
              <a:avLst/>
            </a:prstGeom>
            <a:solidFill>
              <a:srgbClr val="FF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i="1" dirty="0" smtClean="0">
                  <a:solidFill>
                    <a:schemeClr val="tx1"/>
                  </a:solidFill>
                </a:rPr>
                <a:t>I</a:t>
              </a:r>
              <a:endParaRPr lang="zh-TW" altLang="en-US" sz="1000" b="1" i="1" dirty="0">
                <a:solidFill>
                  <a:schemeClr val="tx1"/>
                </a:solidFill>
              </a:endParaRPr>
            </a:p>
          </p:txBody>
        </p:sp>
        <p:sp>
          <p:nvSpPr>
            <p:cNvPr id="139" name="橢圓 138"/>
            <p:cNvSpPr/>
            <p:nvPr/>
          </p:nvSpPr>
          <p:spPr>
            <a:xfrm>
              <a:off x="3403531" y="2572925"/>
              <a:ext cx="414000" cy="383760"/>
            </a:xfrm>
            <a:prstGeom prst="ellipse">
              <a:avLst/>
            </a:prstGeom>
            <a:solidFill>
              <a:srgbClr val="FF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i="1" dirty="0" smtClean="0">
                  <a:solidFill>
                    <a:schemeClr val="tx1"/>
                  </a:solidFill>
                </a:rPr>
                <a:t>O</a:t>
              </a:r>
              <a:endParaRPr lang="zh-TW" altLang="en-US" sz="1000" b="1" i="1" dirty="0">
                <a:solidFill>
                  <a:schemeClr val="tx1"/>
                </a:solidFill>
              </a:endParaRPr>
            </a:p>
          </p:txBody>
        </p:sp>
        <p:cxnSp>
          <p:nvCxnSpPr>
            <p:cNvPr id="140" name="直線單箭頭接點 139"/>
            <p:cNvCxnSpPr>
              <a:stCxn id="138" idx="6"/>
            </p:cNvCxnSpPr>
            <p:nvPr/>
          </p:nvCxnSpPr>
          <p:spPr>
            <a:xfrm>
              <a:off x="2766660" y="2760559"/>
              <a:ext cx="636923"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42" name="文字方塊 141"/>
          <p:cNvSpPr txBox="1"/>
          <p:nvPr/>
        </p:nvSpPr>
        <p:spPr>
          <a:xfrm rot="5400000">
            <a:off x="4811494" y="4475857"/>
            <a:ext cx="320258" cy="246221"/>
          </a:xfrm>
          <a:prstGeom prst="rect">
            <a:avLst/>
          </a:prstGeom>
          <a:noFill/>
        </p:spPr>
        <p:txBody>
          <a:bodyPr wrap="square" rtlCol="0">
            <a:spAutoFit/>
          </a:bodyPr>
          <a:lstStyle/>
          <a:p>
            <a:r>
              <a:rPr lang="en-US" altLang="zh-TW" sz="1000" dirty="0" smtClean="0"/>
              <a:t>. ..</a:t>
            </a:r>
            <a:endParaRPr lang="zh-TW" altLang="en-US" sz="1000" dirty="0"/>
          </a:p>
        </p:txBody>
      </p:sp>
      <p:cxnSp>
        <p:nvCxnSpPr>
          <p:cNvPr id="147" name="直線單箭頭接點 146"/>
          <p:cNvCxnSpPr/>
          <p:nvPr/>
        </p:nvCxnSpPr>
        <p:spPr>
          <a:xfrm rot="5400000">
            <a:off x="4831710" y="3138109"/>
            <a:ext cx="143946" cy="135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8" name="直線單箭頭接點 147"/>
          <p:cNvCxnSpPr/>
          <p:nvPr/>
        </p:nvCxnSpPr>
        <p:spPr>
          <a:xfrm rot="5400000">
            <a:off x="4834111" y="3690711"/>
            <a:ext cx="143946" cy="135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9" name="直線單箭頭接點 148"/>
          <p:cNvCxnSpPr/>
          <p:nvPr/>
        </p:nvCxnSpPr>
        <p:spPr>
          <a:xfrm rot="5400000" flipH="1" flipV="1">
            <a:off x="5816336" y="4143764"/>
            <a:ext cx="1023586" cy="133923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0" name="直線單箭頭接點 149"/>
          <p:cNvCxnSpPr/>
          <p:nvPr/>
        </p:nvCxnSpPr>
        <p:spPr>
          <a:xfrm>
            <a:off x="2863368" y="3409556"/>
            <a:ext cx="1401107" cy="1775769"/>
          </a:xfrm>
          <a:prstGeom prst="straightConnector1">
            <a:avLst/>
          </a:prstGeom>
          <a:ln w="254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1" name="直線單箭頭接點 150"/>
          <p:cNvCxnSpPr>
            <a:stCxn id="76" idx="3"/>
          </p:cNvCxnSpPr>
          <p:nvPr/>
        </p:nvCxnSpPr>
        <p:spPr>
          <a:xfrm>
            <a:off x="2847681" y="4042167"/>
            <a:ext cx="1347092" cy="1169379"/>
          </a:xfrm>
          <a:prstGeom prst="straightConnector1">
            <a:avLst/>
          </a:prstGeom>
          <a:ln w="254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2" name="直線單箭頭接點 151"/>
          <p:cNvCxnSpPr/>
          <p:nvPr/>
        </p:nvCxnSpPr>
        <p:spPr>
          <a:xfrm>
            <a:off x="2858820" y="4582234"/>
            <a:ext cx="1301102" cy="664275"/>
          </a:xfrm>
          <a:prstGeom prst="straightConnector1">
            <a:avLst/>
          </a:prstGeom>
          <a:ln w="254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3" name="直線單箭頭接點 152"/>
          <p:cNvCxnSpPr>
            <a:stCxn id="77" idx="3"/>
          </p:cNvCxnSpPr>
          <p:nvPr/>
        </p:nvCxnSpPr>
        <p:spPr>
          <a:xfrm flipV="1">
            <a:off x="2836401" y="3000212"/>
            <a:ext cx="1497777" cy="2182419"/>
          </a:xfrm>
          <a:prstGeom prst="straightConnector1">
            <a:avLst/>
          </a:prstGeom>
          <a:ln w="254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4" name="直線單箭頭接點 153"/>
          <p:cNvCxnSpPr/>
          <p:nvPr/>
        </p:nvCxnSpPr>
        <p:spPr>
          <a:xfrm rot="5400000" flipH="1" flipV="1">
            <a:off x="2763334" y="3640485"/>
            <a:ext cx="1608247" cy="1394034"/>
          </a:xfrm>
          <a:prstGeom prst="straightConnector1">
            <a:avLst/>
          </a:prstGeom>
          <a:ln w="254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5" name="直線單箭頭接點 154"/>
          <p:cNvCxnSpPr/>
          <p:nvPr/>
        </p:nvCxnSpPr>
        <p:spPr>
          <a:xfrm rot="5400000" flipH="1" flipV="1">
            <a:off x="3009560" y="3921671"/>
            <a:ext cx="1092557" cy="1417272"/>
          </a:xfrm>
          <a:prstGeom prst="straightConnector1">
            <a:avLst/>
          </a:prstGeom>
          <a:ln w="254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6" name="直線單箭頭接點 155"/>
          <p:cNvCxnSpPr/>
          <p:nvPr/>
        </p:nvCxnSpPr>
        <p:spPr>
          <a:xfrm>
            <a:off x="2835586" y="5159105"/>
            <a:ext cx="1301102" cy="122366"/>
          </a:xfrm>
          <a:prstGeom prst="straightConnector1">
            <a:avLst/>
          </a:prstGeom>
          <a:ln w="254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7" name="手繪多邊形 156"/>
          <p:cNvSpPr/>
          <p:nvPr/>
        </p:nvSpPr>
        <p:spPr>
          <a:xfrm>
            <a:off x="5658512" y="2869104"/>
            <a:ext cx="282680" cy="1101298"/>
          </a:xfrm>
          <a:custGeom>
            <a:avLst/>
            <a:gdLst>
              <a:gd name="connsiteX0" fmla="*/ 0 w 332096"/>
              <a:gd name="connsiteY0" fmla="*/ 0 h 1719618"/>
              <a:gd name="connsiteX1" fmla="*/ 327547 w 332096"/>
              <a:gd name="connsiteY1" fmla="*/ 900752 h 1719618"/>
              <a:gd name="connsiteX2" fmla="*/ 27296 w 332096"/>
              <a:gd name="connsiteY2" fmla="*/ 1719618 h 1719618"/>
            </a:gdLst>
            <a:ahLst/>
            <a:cxnLst>
              <a:cxn ang="0">
                <a:pos x="connsiteX0" y="connsiteY0"/>
              </a:cxn>
              <a:cxn ang="0">
                <a:pos x="connsiteX1" y="connsiteY1"/>
              </a:cxn>
              <a:cxn ang="0">
                <a:pos x="connsiteX2" y="connsiteY2"/>
              </a:cxn>
            </a:cxnLst>
            <a:rect l="l" t="t" r="r" b="b"/>
            <a:pathLst>
              <a:path w="332096" h="1719618">
                <a:moveTo>
                  <a:pt x="0" y="0"/>
                </a:moveTo>
                <a:cubicBezTo>
                  <a:pt x="161499" y="307074"/>
                  <a:pt x="322998" y="614149"/>
                  <a:pt x="327547" y="900752"/>
                </a:cubicBezTo>
                <a:cubicBezTo>
                  <a:pt x="332096" y="1187355"/>
                  <a:pt x="179696" y="1453486"/>
                  <a:pt x="27296" y="1719618"/>
                </a:cubicBezTo>
              </a:path>
            </a:pathLst>
          </a:cu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sz="1000"/>
          </a:p>
        </p:txBody>
      </p:sp>
      <p:sp>
        <p:nvSpPr>
          <p:cNvPr id="158" name="手繪多邊形 157"/>
          <p:cNvSpPr/>
          <p:nvPr/>
        </p:nvSpPr>
        <p:spPr>
          <a:xfrm>
            <a:off x="5635279" y="2869103"/>
            <a:ext cx="327213" cy="2342443"/>
          </a:xfrm>
          <a:custGeom>
            <a:avLst/>
            <a:gdLst>
              <a:gd name="connsiteX0" fmla="*/ 0 w 343469"/>
              <a:gd name="connsiteY0" fmla="*/ 0 h 3712191"/>
              <a:gd name="connsiteX1" fmla="*/ 341194 w 343469"/>
              <a:gd name="connsiteY1" fmla="*/ 1815153 h 3712191"/>
              <a:gd name="connsiteX2" fmla="*/ 13648 w 343469"/>
              <a:gd name="connsiteY2" fmla="*/ 3712191 h 3712191"/>
            </a:gdLst>
            <a:ahLst/>
            <a:cxnLst>
              <a:cxn ang="0">
                <a:pos x="connsiteX0" y="connsiteY0"/>
              </a:cxn>
              <a:cxn ang="0">
                <a:pos x="connsiteX1" y="connsiteY1"/>
              </a:cxn>
              <a:cxn ang="0">
                <a:pos x="connsiteX2" y="connsiteY2"/>
              </a:cxn>
            </a:cxnLst>
            <a:rect l="l" t="t" r="r" b="b"/>
            <a:pathLst>
              <a:path w="343469" h="3712191">
                <a:moveTo>
                  <a:pt x="0" y="0"/>
                </a:moveTo>
                <a:cubicBezTo>
                  <a:pt x="169459" y="598227"/>
                  <a:pt x="338919" y="1196455"/>
                  <a:pt x="341194" y="1815153"/>
                </a:cubicBezTo>
                <a:cubicBezTo>
                  <a:pt x="343469" y="2433851"/>
                  <a:pt x="178558" y="3073021"/>
                  <a:pt x="13648" y="3712191"/>
                </a:cubicBezTo>
              </a:path>
            </a:pathLst>
          </a:cu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sz="1000"/>
          </a:p>
        </p:txBody>
      </p:sp>
      <p:sp>
        <p:nvSpPr>
          <p:cNvPr id="159" name="手繪多邊形 158"/>
          <p:cNvSpPr/>
          <p:nvPr/>
        </p:nvSpPr>
        <p:spPr>
          <a:xfrm>
            <a:off x="5670130" y="4027078"/>
            <a:ext cx="292362" cy="1254392"/>
          </a:xfrm>
          <a:custGeom>
            <a:avLst/>
            <a:gdLst>
              <a:gd name="connsiteX0" fmla="*/ 0 w 329821"/>
              <a:gd name="connsiteY0" fmla="*/ 0 h 2129051"/>
              <a:gd name="connsiteX1" fmla="*/ 327546 w 329821"/>
              <a:gd name="connsiteY1" fmla="*/ 1173707 h 2129051"/>
              <a:gd name="connsiteX2" fmla="*/ 13648 w 329821"/>
              <a:gd name="connsiteY2" fmla="*/ 2129051 h 2129051"/>
            </a:gdLst>
            <a:ahLst/>
            <a:cxnLst>
              <a:cxn ang="0">
                <a:pos x="connsiteX0" y="connsiteY0"/>
              </a:cxn>
              <a:cxn ang="0">
                <a:pos x="connsiteX1" y="connsiteY1"/>
              </a:cxn>
              <a:cxn ang="0">
                <a:pos x="connsiteX2" y="connsiteY2"/>
              </a:cxn>
            </a:cxnLst>
            <a:rect l="l" t="t" r="r" b="b"/>
            <a:pathLst>
              <a:path w="329821" h="2129051">
                <a:moveTo>
                  <a:pt x="0" y="0"/>
                </a:moveTo>
                <a:cubicBezTo>
                  <a:pt x="162635" y="409432"/>
                  <a:pt x="325271" y="818865"/>
                  <a:pt x="327546" y="1173707"/>
                </a:cubicBezTo>
                <a:cubicBezTo>
                  <a:pt x="329821" y="1528549"/>
                  <a:pt x="171734" y="1828800"/>
                  <a:pt x="13648" y="2129051"/>
                </a:cubicBezTo>
              </a:path>
            </a:pathLst>
          </a:cu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sz="1000"/>
          </a:p>
        </p:txBody>
      </p:sp>
      <p:cxnSp>
        <p:nvCxnSpPr>
          <p:cNvPr id="160" name="直線接點 159"/>
          <p:cNvCxnSpPr/>
          <p:nvPr/>
        </p:nvCxnSpPr>
        <p:spPr>
          <a:xfrm rot="5400000">
            <a:off x="1513037" y="5272214"/>
            <a:ext cx="876111" cy="1352"/>
          </a:xfrm>
          <a:prstGeom prst="line">
            <a:avLst/>
          </a:prstGeom>
          <a:ln w="2540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161" name="直線接點 160"/>
          <p:cNvCxnSpPr/>
          <p:nvPr/>
        </p:nvCxnSpPr>
        <p:spPr>
          <a:xfrm rot="5400000">
            <a:off x="3327682" y="5488168"/>
            <a:ext cx="507222" cy="1352"/>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2" name="直線接點 161"/>
          <p:cNvCxnSpPr/>
          <p:nvPr/>
        </p:nvCxnSpPr>
        <p:spPr>
          <a:xfrm rot="5400000">
            <a:off x="5766434" y="5356046"/>
            <a:ext cx="760833" cy="1352"/>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64" name="矩形 163"/>
          <p:cNvSpPr/>
          <p:nvPr/>
        </p:nvSpPr>
        <p:spPr bwMode="auto">
          <a:xfrm>
            <a:off x="928662" y="2000240"/>
            <a:ext cx="1000132" cy="357190"/>
          </a:xfrm>
          <a:prstGeom prst="rect">
            <a:avLst/>
          </a:prstGeom>
          <a:solidFill>
            <a:schemeClr val="bg1"/>
          </a:solid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latin typeface="Tahoma" pitchFamily="34" charset="0"/>
                <a:ea typeface="新細明體" pitchFamily="18" charset="-120"/>
              </a:rPr>
              <a:t>Source</a:t>
            </a:r>
            <a:endParaRPr kumimoji="1" lang="zh-TW" altLang="en-US" sz="1400" b="0" i="0" u="none" strike="noStrike" cap="none" normalizeH="0" baseline="0" dirty="0" smtClean="0">
              <a:ln>
                <a:noFill/>
              </a:ln>
              <a:solidFill>
                <a:schemeClr val="tx1"/>
              </a:solidFill>
              <a:latin typeface="Tahoma" pitchFamily="34" charset="0"/>
              <a:ea typeface="新細明體" pitchFamily="18" charset="-120"/>
            </a:endParaRPr>
          </a:p>
        </p:txBody>
      </p:sp>
      <p:sp>
        <p:nvSpPr>
          <p:cNvPr id="165" name="矩形 164"/>
          <p:cNvSpPr/>
          <p:nvPr/>
        </p:nvSpPr>
        <p:spPr bwMode="auto">
          <a:xfrm>
            <a:off x="1928794" y="2000240"/>
            <a:ext cx="1857388" cy="357190"/>
          </a:xfrm>
          <a:prstGeom prst="rect">
            <a:avLst/>
          </a:prstGeom>
          <a:solidFill>
            <a:schemeClr val="bg1"/>
          </a:solid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400" i="0" u="none" strike="noStrike" cap="none" normalizeH="0" baseline="0" dirty="0" smtClean="0">
                <a:ln>
                  <a:noFill/>
                </a:ln>
                <a:solidFill>
                  <a:schemeClr val="tx1"/>
                </a:solidFill>
                <a:latin typeface="Tahoma" pitchFamily="34" charset="0"/>
                <a:ea typeface="新細明體" pitchFamily="18" charset="-120"/>
              </a:rPr>
              <a:t>Wash droplets</a:t>
            </a:r>
            <a:endParaRPr kumimoji="1" lang="zh-TW" altLang="en-US" sz="1400" i="0" u="none" strike="noStrike" cap="none" normalizeH="0" baseline="0" dirty="0" smtClean="0">
              <a:ln>
                <a:noFill/>
              </a:ln>
              <a:solidFill>
                <a:schemeClr val="tx1"/>
              </a:solidFill>
              <a:latin typeface="Tahoma" pitchFamily="34" charset="0"/>
              <a:ea typeface="新細明體" pitchFamily="18" charset="-120"/>
            </a:endParaRPr>
          </a:p>
        </p:txBody>
      </p:sp>
      <p:sp>
        <p:nvSpPr>
          <p:cNvPr id="166" name="矩形 165"/>
          <p:cNvSpPr/>
          <p:nvPr/>
        </p:nvSpPr>
        <p:spPr bwMode="auto">
          <a:xfrm>
            <a:off x="3786182" y="2000240"/>
            <a:ext cx="2571768" cy="357190"/>
          </a:xfrm>
          <a:prstGeom prst="rect">
            <a:avLst/>
          </a:prstGeom>
          <a:solidFill>
            <a:schemeClr val="bg1"/>
          </a:solid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latin typeface="Tahoma" pitchFamily="34" charset="0"/>
                <a:ea typeface="新細明體" pitchFamily="18" charset="-120"/>
              </a:rPr>
              <a:t>Contaminated spots</a:t>
            </a:r>
            <a:endParaRPr kumimoji="1" lang="zh-TW" altLang="en-US" sz="1400" b="0" i="0" u="none" strike="noStrike" cap="none" normalizeH="0" baseline="0" dirty="0" smtClean="0">
              <a:ln>
                <a:noFill/>
              </a:ln>
              <a:solidFill>
                <a:schemeClr val="tx1"/>
              </a:solidFill>
              <a:latin typeface="Tahoma" pitchFamily="34" charset="0"/>
              <a:ea typeface="新細明體" pitchFamily="18" charset="-120"/>
            </a:endParaRPr>
          </a:p>
        </p:txBody>
      </p:sp>
      <p:sp>
        <p:nvSpPr>
          <p:cNvPr id="167" name="矩形 166"/>
          <p:cNvSpPr/>
          <p:nvPr/>
        </p:nvSpPr>
        <p:spPr bwMode="auto">
          <a:xfrm>
            <a:off x="6357950" y="2000240"/>
            <a:ext cx="1857388" cy="357190"/>
          </a:xfrm>
          <a:prstGeom prst="rect">
            <a:avLst/>
          </a:prstGeom>
          <a:solidFill>
            <a:schemeClr val="bg1"/>
          </a:solid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latin typeface="Tahoma" pitchFamily="34" charset="0"/>
                <a:ea typeface="新細明體" pitchFamily="18" charset="-120"/>
              </a:rPr>
              <a:t>Waste reservoir</a:t>
            </a:r>
            <a:endParaRPr kumimoji="1" lang="zh-TW" altLang="en-US" sz="1400" b="0" i="0" u="none" strike="noStrike" cap="none" normalizeH="0" baseline="0" dirty="0" smtClean="0">
              <a:ln>
                <a:noFill/>
              </a:ln>
              <a:solidFill>
                <a:schemeClr val="tx1"/>
              </a:solidFill>
              <a:latin typeface="Tahoma" pitchFamily="34" charset="0"/>
              <a:ea typeface="新細明體" pitchFamily="18" charset="-12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500"/>
                                        <p:tgtEl>
                                          <p:spTgt spid="8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4"/>
                                        </p:tgtEl>
                                        <p:attrNameLst>
                                          <p:attrName>style.visibility</p:attrName>
                                        </p:attrNameLst>
                                      </p:cBhvr>
                                      <p:to>
                                        <p:strVal val="visible"/>
                                      </p:to>
                                    </p:set>
                                    <p:animEffect transition="in" filter="fade">
                                      <p:cBhvr>
                                        <p:cTn id="10" dur="500"/>
                                        <p:tgtEl>
                                          <p:spTgt spid="16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animEffect transition="in" filter="fade">
                                      <p:cBhvr>
                                        <p:cTn id="13" dur="500"/>
                                        <p:tgtEl>
                                          <p:spTgt spid="8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1"/>
                                        </p:tgtEl>
                                        <p:attrNameLst>
                                          <p:attrName>style.visibility</p:attrName>
                                        </p:attrNameLst>
                                      </p:cBhvr>
                                      <p:to>
                                        <p:strVal val="visible"/>
                                      </p:to>
                                    </p:set>
                                    <p:animEffect transition="in" filter="fade">
                                      <p:cBhvr>
                                        <p:cTn id="16" dur="500"/>
                                        <p:tgtEl>
                                          <p:spTgt spid="10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fade">
                                      <p:cBhvr>
                                        <p:cTn id="21" dur="500"/>
                                        <p:tgtEl>
                                          <p:spTgt spid="5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5"/>
                                        </p:tgtEl>
                                        <p:attrNameLst>
                                          <p:attrName>style.visibility</p:attrName>
                                        </p:attrNameLst>
                                      </p:cBhvr>
                                      <p:to>
                                        <p:strVal val="visible"/>
                                      </p:to>
                                    </p:set>
                                    <p:animEffect transition="in" filter="fade">
                                      <p:cBhvr>
                                        <p:cTn id="24" dur="500"/>
                                        <p:tgtEl>
                                          <p:spTgt spid="16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500"/>
                                        <p:tgtEl>
                                          <p:spTgt spid="7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6"/>
                                        </p:tgtEl>
                                        <p:attrNameLst>
                                          <p:attrName>style.visibility</p:attrName>
                                        </p:attrNameLst>
                                      </p:cBhvr>
                                      <p:to>
                                        <p:strVal val="visible"/>
                                      </p:to>
                                    </p:set>
                                    <p:animEffect transition="in" filter="fade">
                                      <p:cBhvr>
                                        <p:cTn id="30" dur="500"/>
                                        <p:tgtEl>
                                          <p:spTgt spid="7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animEffect transition="in" filter="fade">
                                      <p:cBhvr>
                                        <p:cTn id="33" dur="500"/>
                                        <p:tgtEl>
                                          <p:spTgt spid="7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fade">
                                      <p:cBhvr>
                                        <p:cTn id="36" dur="500"/>
                                        <p:tgtEl>
                                          <p:spTgt spid="77"/>
                                        </p:tgtEl>
                                      </p:cBhvr>
                                    </p:animEffect>
                                  </p:childTnLst>
                                </p:cTn>
                              </p:par>
                              <p:par>
                                <p:cTn id="37" presetID="10" presetClass="entr" presetSubtype="0" fill="hold" nodeType="withEffect">
                                  <p:stCondLst>
                                    <p:cond delay="0"/>
                                  </p:stCondLst>
                                  <p:childTnLst>
                                    <p:set>
                                      <p:cBhvr>
                                        <p:cTn id="38" dur="1" fill="hold">
                                          <p:stCondLst>
                                            <p:cond delay="0"/>
                                          </p:stCondLst>
                                        </p:cTn>
                                        <p:tgtEl>
                                          <p:spTgt spid="90"/>
                                        </p:tgtEl>
                                        <p:attrNameLst>
                                          <p:attrName>style.visibility</p:attrName>
                                        </p:attrNameLst>
                                      </p:cBhvr>
                                      <p:to>
                                        <p:strVal val="visible"/>
                                      </p:to>
                                    </p:set>
                                    <p:animEffect transition="in" filter="fade">
                                      <p:cBhvr>
                                        <p:cTn id="39" dur="500"/>
                                        <p:tgtEl>
                                          <p:spTgt spid="90"/>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160"/>
                                        </p:tgtEl>
                                        <p:attrNameLst>
                                          <p:attrName>style.visibility</p:attrName>
                                        </p:attrNameLst>
                                      </p:cBhvr>
                                      <p:to>
                                        <p:strVal val="visible"/>
                                      </p:to>
                                    </p:set>
                                    <p:animEffect transition="in" filter="fade">
                                      <p:cBhvr>
                                        <p:cTn id="43" dur="500"/>
                                        <p:tgtEl>
                                          <p:spTgt spid="160"/>
                                        </p:tgtEl>
                                      </p:cBhvr>
                                    </p:animEffect>
                                  </p:childTnLst>
                                </p:cTn>
                              </p:par>
                              <p:par>
                                <p:cTn id="44" presetID="10" presetClass="entr" presetSubtype="0" fill="hold" grpId="0" nodeType="withEffect">
                                  <p:stCondLst>
                                    <p:cond delay="0"/>
                                  </p:stCondLst>
                                  <p:iterate type="lt">
                                    <p:tmPct val="0"/>
                                  </p:iterate>
                                  <p:childTnLst>
                                    <p:set>
                                      <p:cBhvr>
                                        <p:cTn id="45" dur="1" fill="hold">
                                          <p:stCondLst>
                                            <p:cond delay="0"/>
                                          </p:stCondLst>
                                        </p:cTn>
                                        <p:tgtEl>
                                          <p:spTgt spid="93"/>
                                        </p:tgtEl>
                                        <p:attrNameLst>
                                          <p:attrName>style.visibility</p:attrName>
                                        </p:attrNameLst>
                                      </p:cBhvr>
                                      <p:to>
                                        <p:strVal val="visible"/>
                                      </p:to>
                                    </p:set>
                                    <p:animEffect transition="in" filter="fade">
                                      <p:cBhvr>
                                        <p:cTn id="46" dur="500"/>
                                        <p:tgtEl>
                                          <p:spTgt spid="93"/>
                                        </p:tgtEl>
                                      </p:cBhvr>
                                    </p:animEffect>
                                  </p:childTnLst>
                                </p:cTn>
                              </p:par>
                              <p:par>
                                <p:cTn id="47" presetID="1" presetClass="emph" presetSubtype="2" fill="hold" nodeType="withEffect">
                                  <p:stCondLst>
                                    <p:cond delay="0"/>
                                  </p:stCondLst>
                                  <p:childTnLst>
                                    <p:animClr clrSpc="rgb">
                                      <p:cBhvr>
                                        <p:cTn id="48" dur="500" fill="hold"/>
                                        <p:tgtEl>
                                          <p:spTgt spid="93"/>
                                        </p:tgtEl>
                                        <p:attrNameLst>
                                          <p:attrName>fillcolor</p:attrName>
                                        </p:attrNameLst>
                                      </p:cBhvr>
                                      <p:to>
                                        <a:schemeClr val="accent2"/>
                                      </p:to>
                                    </p:animClr>
                                    <p:set>
                                      <p:cBhvr>
                                        <p:cTn id="49" dur="500" fill="hold"/>
                                        <p:tgtEl>
                                          <p:spTgt spid="93"/>
                                        </p:tgtEl>
                                        <p:attrNameLst>
                                          <p:attrName>fill.type</p:attrName>
                                        </p:attrNameLst>
                                      </p:cBhvr>
                                      <p:to>
                                        <p:strVal val="solid"/>
                                      </p:to>
                                    </p:set>
                                    <p:set>
                                      <p:cBhvr>
                                        <p:cTn id="50" dur="500" fill="hold"/>
                                        <p:tgtEl>
                                          <p:spTgt spid="93"/>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91"/>
                                        </p:tgtEl>
                                        <p:attrNameLst>
                                          <p:attrName>style.visibility</p:attrName>
                                        </p:attrNameLst>
                                      </p:cBhvr>
                                      <p:to>
                                        <p:strVal val="visible"/>
                                      </p:to>
                                    </p:set>
                                    <p:animEffect transition="in" filter="fade">
                                      <p:cBhvr>
                                        <p:cTn id="55" dur="500"/>
                                        <p:tgtEl>
                                          <p:spTgt spid="91"/>
                                        </p:tgtEl>
                                      </p:cBhvr>
                                    </p:animEffect>
                                  </p:childTnLst>
                                </p:cTn>
                              </p:par>
                              <p:par>
                                <p:cTn id="56" presetID="10" presetClass="entr" presetSubtype="0" fill="hold" nodeType="withEffect">
                                  <p:stCondLst>
                                    <p:cond delay="0"/>
                                  </p:stCondLst>
                                  <p:childTnLst>
                                    <p:set>
                                      <p:cBhvr>
                                        <p:cTn id="57" dur="1" fill="hold">
                                          <p:stCondLst>
                                            <p:cond delay="0"/>
                                          </p:stCondLst>
                                        </p:cTn>
                                        <p:tgtEl>
                                          <p:spTgt spid="105"/>
                                        </p:tgtEl>
                                        <p:attrNameLst>
                                          <p:attrName>style.visibility</p:attrName>
                                        </p:attrNameLst>
                                      </p:cBhvr>
                                      <p:to>
                                        <p:strVal val="visible"/>
                                      </p:to>
                                    </p:set>
                                    <p:animEffect transition="in" filter="fade">
                                      <p:cBhvr>
                                        <p:cTn id="58" dur="500"/>
                                        <p:tgtEl>
                                          <p:spTgt spid="105"/>
                                        </p:tgtEl>
                                      </p:cBhvr>
                                    </p:animEffect>
                                  </p:childTnLst>
                                </p:cTn>
                              </p:par>
                              <p:par>
                                <p:cTn id="59" presetID="10" presetClass="entr" presetSubtype="0" fill="hold" nodeType="withEffect">
                                  <p:stCondLst>
                                    <p:cond delay="0"/>
                                  </p:stCondLst>
                                  <p:childTnLst>
                                    <p:set>
                                      <p:cBhvr>
                                        <p:cTn id="60" dur="1" fill="hold">
                                          <p:stCondLst>
                                            <p:cond delay="0"/>
                                          </p:stCondLst>
                                        </p:cTn>
                                        <p:tgtEl>
                                          <p:spTgt spid="106"/>
                                        </p:tgtEl>
                                        <p:attrNameLst>
                                          <p:attrName>style.visibility</p:attrName>
                                        </p:attrNameLst>
                                      </p:cBhvr>
                                      <p:to>
                                        <p:strVal val="visible"/>
                                      </p:to>
                                    </p:set>
                                    <p:animEffect transition="in" filter="fade">
                                      <p:cBhvr>
                                        <p:cTn id="61" dur="500"/>
                                        <p:tgtEl>
                                          <p:spTgt spid="106"/>
                                        </p:tgtEl>
                                      </p:cBhvr>
                                    </p:animEffect>
                                  </p:childTnLst>
                                </p:cTn>
                              </p:par>
                              <p:par>
                                <p:cTn id="62" presetID="10" presetClass="entr" presetSubtype="0" fill="hold" nodeType="withEffect">
                                  <p:stCondLst>
                                    <p:cond delay="0"/>
                                  </p:stCondLst>
                                  <p:childTnLst>
                                    <p:set>
                                      <p:cBhvr>
                                        <p:cTn id="63" dur="1" fill="hold">
                                          <p:stCondLst>
                                            <p:cond delay="0"/>
                                          </p:stCondLst>
                                        </p:cTn>
                                        <p:tgtEl>
                                          <p:spTgt spid="107"/>
                                        </p:tgtEl>
                                        <p:attrNameLst>
                                          <p:attrName>style.visibility</p:attrName>
                                        </p:attrNameLst>
                                      </p:cBhvr>
                                      <p:to>
                                        <p:strVal val="visible"/>
                                      </p:to>
                                    </p:set>
                                    <p:animEffect transition="in" filter="fade">
                                      <p:cBhvr>
                                        <p:cTn id="64" dur="500"/>
                                        <p:tgtEl>
                                          <p:spTgt spid="107"/>
                                        </p:tgtEl>
                                      </p:cBhvr>
                                    </p:animEffect>
                                  </p:childTnLst>
                                </p:cTn>
                              </p:par>
                              <p:par>
                                <p:cTn id="65" presetID="10" presetClass="entr" presetSubtype="0" fill="hold" nodeType="withEffect">
                                  <p:stCondLst>
                                    <p:cond delay="0"/>
                                  </p:stCondLst>
                                  <p:childTnLst>
                                    <p:set>
                                      <p:cBhvr>
                                        <p:cTn id="66" dur="1" fill="hold">
                                          <p:stCondLst>
                                            <p:cond delay="0"/>
                                          </p:stCondLst>
                                        </p:cTn>
                                        <p:tgtEl>
                                          <p:spTgt spid="108"/>
                                        </p:tgtEl>
                                        <p:attrNameLst>
                                          <p:attrName>style.visibility</p:attrName>
                                        </p:attrNameLst>
                                      </p:cBhvr>
                                      <p:to>
                                        <p:strVal val="visible"/>
                                      </p:to>
                                    </p:set>
                                    <p:animEffect transition="in" filter="fade">
                                      <p:cBhvr>
                                        <p:cTn id="67" dur="500"/>
                                        <p:tgtEl>
                                          <p:spTgt spid="108"/>
                                        </p:tgtEl>
                                      </p:cBhvr>
                                    </p:animEffect>
                                  </p:childTnLst>
                                </p:cTn>
                              </p:par>
                              <p:par>
                                <p:cTn id="68" presetID="10" presetClass="entr" presetSubtype="0" fill="hold" nodeType="withEffect">
                                  <p:stCondLst>
                                    <p:cond delay="0"/>
                                  </p:stCondLst>
                                  <p:childTnLst>
                                    <p:set>
                                      <p:cBhvr>
                                        <p:cTn id="69" dur="1" fill="hold">
                                          <p:stCondLst>
                                            <p:cond delay="0"/>
                                          </p:stCondLst>
                                        </p:cTn>
                                        <p:tgtEl>
                                          <p:spTgt spid="109"/>
                                        </p:tgtEl>
                                        <p:attrNameLst>
                                          <p:attrName>style.visibility</p:attrName>
                                        </p:attrNameLst>
                                      </p:cBhvr>
                                      <p:to>
                                        <p:strVal val="visible"/>
                                      </p:to>
                                    </p:set>
                                    <p:animEffect transition="in" filter="fade">
                                      <p:cBhvr>
                                        <p:cTn id="70" dur="500"/>
                                        <p:tgtEl>
                                          <p:spTgt spid="109"/>
                                        </p:tgtEl>
                                      </p:cBhvr>
                                    </p:animEffect>
                                  </p:childTnLst>
                                </p:cTn>
                              </p:par>
                              <p:par>
                                <p:cTn id="71" presetID="10" presetClass="entr" presetSubtype="0" fill="hold" nodeType="withEffect">
                                  <p:stCondLst>
                                    <p:cond delay="0"/>
                                  </p:stCondLst>
                                  <p:childTnLst>
                                    <p:set>
                                      <p:cBhvr>
                                        <p:cTn id="72" dur="1" fill="hold">
                                          <p:stCondLst>
                                            <p:cond delay="0"/>
                                          </p:stCondLst>
                                        </p:cTn>
                                        <p:tgtEl>
                                          <p:spTgt spid="110"/>
                                        </p:tgtEl>
                                        <p:attrNameLst>
                                          <p:attrName>style.visibility</p:attrName>
                                        </p:attrNameLst>
                                      </p:cBhvr>
                                      <p:to>
                                        <p:strVal val="visible"/>
                                      </p:to>
                                    </p:set>
                                    <p:animEffect transition="in" filter="fade">
                                      <p:cBhvr>
                                        <p:cTn id="73" dur="500"/>
                                        <p:tgtEl>
                                          <p:spTgt spid="11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11"/>
                                        </p:tgtEl>
                                        <p:attrNameLst>
                                          <p:attrName>style.visibility</p:attrName>
                                        </p:attrNameLst>
                                      </p:cBhvr>
                                      <p:to>
                                        <p:strVal val="visible"/>
                                      </p:to>
                                    </p:set>
                                    <p:animEffect transition="in" filter="fade">
                                      <p:cBhvr>
                                        <p:cTn id="76" dur="500"/>
                                        <p:tgtEl>
                                          <p:spTgt spid="111"/>
                                        </p:tgtEl>
                                      </p:cBhvr>
                                    </p:animEffect>
                                  </p:childTnLst>
                                </p:cTn>
                              </p:par>
                              <p:par>
                                <p:cTn id="77" presetID="10" presetClass="entr" presetSubtype="0" fill="hold" nodeType="withEffect">
                                  <p:stCondLst>
                                    <p:cond delay="0"/>
                                  </p:stCondLst>
                                  <p:childTnLst>
                                    <p:set>
                                      <p:cBhvr>
                                        <p:cTn id="78" dur="1" fill="hold">
                                          <p:stCondLst>
                                            <p:cond delay="0"/>
                                          </p:stCondLst>
                                        </p:cTn>
                                        <p:tgtEl>
                                          <p:spTgt spid="112"/>
                                        </p:tgtEl>
                                        <p:attrNameLst>
                                          <p:attrName>style.visibility</p:attrName>
                                        </p:attrNameLst>
                                      </p:cBhvr>
                                      <p:to>
                                        <p:strVal val="visible"/>
                                      </p:to>
                                    </p:set>
                                    <p:animEffect transition="in" filter="fade">
                                      <p:cBhvr>
                                        <p:cTn id="79" dur="500"/>
                                        <p:tgtEl>
                                          <p:spTgt spid="112"/>
                                        </p:tgtEl>
                                      </p:cBhvr>
                                    </p:animEffect>
                                  </p:childTnLst>
                                </p:cTn>
                              </p:par>
                              <p:par>
                                <p:cTn id="80" presetID="10" presetClass="entr" presetSubtype="0" fill="hold" nodeType="withEffect">
                                  <p:stCondLst>
                                    <p:cond delay="0"/>
                                  </p:stCondLst>
                                  <p:childTnLst>
                                    <p:set>
                                      <p:cBhvr>
                                        <p:cTn id="81" dur="1" fill="hold">
                                          <p:stCondLst>
                                            <p:cond delay="0"/>
                                          </p:stCondLst>
                                        </p:cTn>
                                        <p:tgtEl>
                                          <p:spTgt spid="113"/>
                                        </p:tgtEl>
                                        <p:attrNameLst>
                                          <p:attrName>style.visibility</p:attrName>
                                        </p:attrNameLst>
                                      </p:cBhvr>
                                      <p:to>
                                        <p:strVal val="visible"/>
                                      </p:to>
                                    </p:set>
                                    <p:animEffect transition="in" filter="fade">
                                      <p:cBhvr>
                                        <p:cTn id="82" dur="500"/>
                                        <p:tgtEl>
                                          <p:spTgt spid="113"/>
                                        </p:tgtEl>
                                      </p:cBhvr>
                                    </p:animEffect>
                                  </p:childTnLst>
                                </p:cTn>
                              </p:par>
                              <p:par>
                                <p:cTn id="83" presetID="10" presetClass="entr" presetSubtype="0" fill="hold" nodeType="withEffect">
                                  <p:stCondLst>
                                    <p:cond delay="0"/>
                                  </p:stCondLst>
                                  <p:childTnLst>
                                    <p:set>
                                      <p:cBhvr>
                                        <p:cTn id="84" dur="1" fill="hold">
                                          <p:stCondLst>
                                            <p:cond delay="0"/>
                                          </p:stCondLst>
                                        </p:cTn>
                                        <p:tgtEl>
                                          <p:spTgt spid="114"/>
                                        </p:tgtEl>
                                        <p:attrNameLst>
                                          <p:attrName>style.visibility</p:attrName>
                                        </p:attrNameLst>
                                      </p:cBhvr>
                                      <p:to>
                                        <p:strVal val="visible"/>
                                      </p:to>
                                    </p:set>
                                    <p:animEffect transition="in" filter="fade">
                                      <p:cBhvr>
                                        <p:cTn id="85" dur="500"/>
                                        <p:tgtEl>
                                          <p:spTgt spid="114"/>
                                        </p:tgtEl>
                                      </p:cBhvr>
                                    </p:animEffect>
                                  </p:childTnLst>
                                </p:cTn>
                              </p:par>
                              <p:par>
                                <p:cTn id="86" presetID="10" presetClass="entr" presetSubtype="0" fill="hold" nodeType="withEffect">
                                  <p:stCondLst>
                                    <p:cond delay="0"/>
                                  </p:stCondLst>
                                  <p:childTnLst>
                                    <p:set>
                                      <p:cBhvr>
                                        <p:cTn id="87" dur="1" fill="hold">
                                          <p:stCondLst>
                                            <p:cond delay="0"/>
                                          </p:stCondLst>
                                        </p:cTn>
                                        <p:tgtEl>
                                          <p:spTgt spid="118"/>
                                        </p:tgtEl>
                                        <p:attrNameLst>
                                          <p:attrName>style.visibility</p:attrName>
                                        </p:attrNameLst>
                                      </p:cBhvr>
                                      <p:to>
                                        <p:strVal val="visible"/>
                                      </p:to>
                                    </p:set>
                                    <p:animEffect transition="in" filter="fade">
                                      <p:cBhvr>
                                        <p:cTn id="88" dur="500"/>
                                        <p:tgtEl>
                                          <p:spTgt spid="118"/>
                                        </p:tgtEl>
                                      </p:cBhvr>
                                    </p:animEffect>
                                  </p:childTnLst>
                                </p:cTn>
                              </p:par>
                              <p:par>
                                <p:cTn id="89" presetID="10" presetClass="entr" presetSubtype="0" fill="hold" nodeType="withEffect">
                                  <p:stCondLst>
                                    <p:cond delay="0"/>
                                  </p:stCondLst>
                                  <p:childTnLst>
                                    <p:set>
                                      <p:cBhvr>
                                        <p:cTn id="90" dur="1" fill="hold">
                                          <p:stCondLst>
                                            <p:cond delay="0"/>
                                          </p:stCondLst>
                                        </p:cTn>
                                        <p:tgtEl>
                                          <p:spTgt spid="124"/>
                                        </p:tgtEl>
                                        <p:attrNameLst>
                                          <p:attrName>style.visibility</p:attrName>
                                        </p:attrNameLst>
                                      </p:cBhvr>
                                      <p:to>
                                        <p:strVal val="visible"/>
                                      </p:to>
                                    </p:set>
                                    <p:animEffect transition="in" filter="fade">
                                      <p:cBhvr>
                                        <p:cTn id="91" dur="500"/>
                                        <p:tgtEl>
                                          <p:spTgt spid="124"/>
                                        </p:tgtEl>
                                      </p:cBhvr>
                                    </p:animEffect>
                                  </p:childTnLst>
                                </p:cTn>
                              </p:par>
                              <p:par>
                                <p:cTn id="92" presetID="10" presetClass="entr" presetSubtype="0" fill="hold" nodeType="withEffect">
                                  <p:stCondLst>
                                    <p:cond delay="0"/>
                                  </p:stCondLst>
                                  <p:childTnLst>
                                    <p:set>
                                      <p:cBhvr>
                                        <p:cTn id="93" dur="1" fill="hold">
                                          <p:stCondLst>
                                            <p:cond delay="0"/>
                                          </p:stCondLst>
                                        </p:cTn>
                                        <p:tgtEl>
                                          <p:spTgt spid="130"/>
                                        </p:tgtEl>
                                        <p:attrNameLst>
                                          <p:attrName>style.visibility</p:attrName>
                                        </p:attrNameLst>
                                      </p:cBhvr>
                                      <p:to>
                                        <p:strVal val="visible"/>
                                      </p:to>
                                    </p:set>
                                    <p:animEffect transition="in" filter="fade">
                                      <p:cBhvr>
                                        <p:cTn id="94" dur="500"/>
                                        <p:tgtEl>
                                          <p:spTgt spid="130"/>
                                        </p:tgtEl>
                                      </p:cBhvr>
                                    </p:animEffect>
                                  </p:childTnLst>
                                </p:cTn>
                              </p:par>
                              <p:par>
                                <p:cTn id="95" presetID="10" presetClass="entr" presetSubtype="0" fill="hold" nodeType="withEffect">
                                  <p:stCondLst>
                                    <p:cond delay="0"/>
                                  </p:stCondLst>
                                  <p:childTnLst>
                                    <p:set>
                                      <p:cBhvr>
                                        <p:cTn id="96" dur="1" fill="hold">
                                          <p:stCondLst>
                                            <p:cond delay="0"/>
                                          </p:stCondLst>
                                        </p:cTn>
                                        <p:tgtEl>
                                          <p:spTgt spid="136"/>
                                        </p:tgtEl>
                                        <p:attrNameLst>
                                          <p:attrName>style.visibility</p:attrName>
                                        </p:attrNameLst>
                                      </p:cBhvr>
                                      <p:to>
                                        <p:strVal val="visible"/>
                                      </p:to>
                                    </p:set>
                                    <p:animEffect transition="in" filter="fade">
                                      <p:cBhvr>
                                        <p:cTn id="97" dur="500"/>
                                        <p:tgtEl>
                                          <p:spTgt spid="136"/>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42"/>
                                        </p:tgtEl>
                                        <p:attrNameLst>
                                          <p:attrName>style.visibility</p:attrName>
                                        </p:attrNameLst>
                                      </p:cBhvr>
                                      <p:to>
                                        <p:strVal val="visible"/>
                                      </p:to>
                                    </p:set>
                                    <p:animEffect transition="in" filter="fade">
                                      <p:cBhvr>
                                        <p:cTn id="100" dur="500"/>
                                        <p:tgtEl>
                                          <p:spTgt spid="142"/>
                                        </p:tgtEl>
                                      </p:cBhvr>
                                    </p:animEffect>
                                  </p:childTnLst>
                                </p:cTn>
                              </p:par>
                              <p:par>
                                <p:cTn id="101" presetID="10" presetClass="entr" presetSubtype="0" fill="hold" nodeType="withEffect">
                                  <p:stCondLst>
                                    <p:cond delay="0"/>
                                  </p:stCondLst>
                                  <p:childTnLst>
                                    <p:set>
                                      <p:cBhvr>
                                        <p:cTn id="102" dur="1" fill="hold">
                                          <p:stCondLst>
                                            <p:cond delay="0"/>
                                          </p:stCondLst>
                                        </p:cTn>
                                        <p:tgtEl>
                                          <p:spTgt spid="147"/>
                                        </p:tgtEl>
                                        <p:attrNameLst>
                                          <p:attrName>style.visibility</p:attrName>
                                        </p:attrNameLst>
                                      </p:cBhvr>
                                      <p:to>
                                        <p:strVal val="visible"/>
                                      </p:to>
                                    </p:set>
                                    <p:animEffect transition="in" filter="fade">
                                      <p:cBhvr>
                                        <p:cTn id="103" dur="500"/>
                                        <p:tgtEl>
                                          <p:spTgt spid="147"/>
                                        </p:tgtEl>
                                      </p:cBhvr>
                                    </p:animEffect>
                                  </p:childTnLst>
                                </p:cTn>
                              </p:par>
                              <p:par>
                                <p:cTn id="104" presetID="10" presetClass="entr" presetSubtype="0" fill="hold" nodeType="withEffect">
                                  <p:stCondLst>
                                    <p:cond delay="0"/>
                                  </p:stCondLst>
                                  <p:childTnLst>
                                    <p:set>
                                      <p:cBhvr>
                                        <p:cTn id="105" dur="1" fill="hold">
                                          <p:stCondLst>
                                            <p:cond delay="0"/>
                                          </p:stCondLst>
                                        </p:cTn>
                                        <p:tgtEl>
                                          <p:spTgt spid="148"/>
                                        </p:tgtEl>
                                        <p:attrNameLst>
                                          <p:attrName>style.visibility</p:attrName>
                                        </p:attrNameLst>
                                      </p:cBhvr>
                                      <p:to>
                                        <p:strVal val="visible"/>
                                      </p:to>
                                    </p:set>
                                    <p:animEffect transition="in" filter="fade">
                                      <p:cBhvr>
                                        <p:cTn id="106" dur="500"/>
                                        <p:tgtEl>
                                          <p:spTgt spid="148"/>
                                        </p:tgtEl>
                                      </p:cBhvr>
                                    </p:animEffect>
                                  </p:childTnLst>
                                </p:cTn>
                              </p:par>
                              <p:par>
                                <p:cTn id="107" presetID="10" presetClass="entr" presetSubtype="0" fill="hold" nodeType="withEffect">
                                  <p:stCondLst>
                                    <p:cond delay="0"/>
                                  </p:stCondLst>
                                  <p:childTnLst>
                                    <p:set>
                                      <p:cBhvr>
                                        <p:cTn id="108" dur="1" fill="hold">
                                          <p:stCondLst>
                                            <p:cond delay="0"/>
                                          </p:stCondLst>
                                        </p:cTn>
                                        <p:tgtEl>
                                          <p:spTgt spid="150"/>
                                        </p:tgtEl>
                                        <p:attrNameLst>
                                          <p:attrName>style.visibility</p:attrName>
                                        </p:attrNameLst>
                                      </p:cBhvr>
                                      <p:to>
                                        <p:strVal val="visible"/>
                                      </p:to>
                                    </p:set>
                                    <p:animEffect transition="in" filter="fade">
                                      <p:cBhvr>
                                        <p:cTn id="109" dur="500"/>
                                        <p:tgtEl>
                                          <p:spTgt spid="150"/>
                                        </p:tgtEl>
                                      </p:cBhvr>
                                    </p:animEffect>
                                  </p:childTnLst>
                                </p:cTn>
                              </p:par>
                              <p:par>
                                <p:cTn id="110" presetID="10" presetClass="entr" presetSubtype="0" fill="hold" nodeType="withEffect">
                                  <p:stCondLst>
                                    <p:cond delay="0"/>
                                  </p:stCondLst>
                                  <p:childTnLst>
                                    <p:set>
                                      <p:cBhvr>
                                        <p:cTn id="111" dur="1" fill="hold">
                                          <p:stCondLst>
                                            <p:cond delay="0"/>
                                          </p:stCondLst>
                                        </p:cTn>
                                        <p:tgtEl>
                                          <p:spTgt spid="151"/>
                                        </p:tgtEl>
                                        <p:attrNameLst>
                                          <p:attrName>style.visibility</p:attrName>
                                        </p:attrNameLst>
                                      </p:cBhvr>
                                      <p:to>
                                        <p:strVal val="visible"/>
                                      </p:to>
                                    </p:set>
                                    <p:animEffect transition="in" filter="fade">
                                      <p:cBhvr>
                                        <p:cTn id="112" dur="500"/>
                                        <p:tgtEl>
                                          <p:spTgt spid="151"/>
                                        </p:tgtEl>
                                      </p:cBhvr>
                                    </p:animEffect>
                                  </p:childTnLst>
                                </p:cTn>
                              </p:par>
                              <p:par>
                                <p:cTn id="113" presetID="10" presetClass="entr" presetSubtype="0" fill="hold" nodeType="withEffect">
                                  <p:stCondLst>
                                    <p:cond delay="0"/>
                                  </p:stCondLst>
                                  <p:childTnLst>
                                    <p:set>
                                      <p:cBhvr>
                                        <p:cTn id="114" dur="1" fill="hold">
                                          <p:stCondLst>
                                            <p:cond delay="0"/>
                                          </p:stCondLst>
                                        </p:cTn>
                                        <p:tgtEl>
                                          <p:spTgt spid="152"/>
                                        </p:tgtEl>
                                        <p:attrNameLst>
                                          <p:attrName>style.visibility</p:attrName>
                                        </p:attrNameLst>
                                      </p:cBhvr>
                                      <p:to>
                                        <p:strVal val="visible"/>
                                      </p:to>
                                    </p:set>
                                    <p:animEffect transition="in" filter="fade">
                                      <p:cBhvr>
                                        <p:cTn id="115" dur="500"/>
                                        <p:tgtEl>
                                          <p:spTgt spid="152"/>
                                        </p:tgtEl>
                                      </p:cBhvr>
                                    </p:animEffect>
                                  </p:childTnLst>
                                </p:cTn>
                              </p:par>
                              <p:par>
                                <p:cTn id="116" presetID="10" presetClass="entr" presetSubtype="0" fill="hold" nodeType="withEffect">
                                  <p:stCondLst>
                                    <p:cond delay="0"/>
                                  </p:stCondLst>
                                  <p:childTnLst>
                                    <p:set>
                                      <p:cBhvr>
                                        <p:cTn id="117" dur="1" fill="hold">
                                          <p:stCondLst>
                                            <p:cond delay="0"/>
                                          </p:stCondLst>
                                        </p:cTn>
                                        <p:tgtEl>
                                          <p:spTgt spid="153"/>
                                        </p:tgtEl>
                                        <p:attrNameLst>
                                          <p:attrName>style.visibility</p:attrName>
                                        </p:attrNameLst>
                                      </p:cBhvr>
                                      <p:to>
                                        <p:strVal val="visible"/>
                                      </p:to>
                                    </p:set>
                                    <p:animEffect transition="in" filter="fade">
                                      <p:cBhvr>
                                        <p:cTn id="118" dur="500"/>
                                        <p:tgtEl>
                                          <p:spTgt spid="153"/>
                                        </p:tgtEl>
                                      </p:cBhvr>
                                    </p:animEffect>
                                  </p:childTnLst>
                                </p:cTn>
                              </p:par>
                              <p:par>
                                <p:cTn id="119" presetID="10" presetClass="entr" presetSubtype="0" fill="hold" nodeType="withEffect">
                                  <p:stCondLst>
                                    <p:cond delay="0"/>
                                  </p:stCondLst>
                                  <p:childTnLst>
                                    <p:set>
                                      <p:cBhvr>
                                        <p:cTn id="120" dur="1" fill="hold">
                                          <p:stCondLst>
                                            <p:cond delay="0"/>
                                          </p:stCondLst>
                                        </p:cTn>
                                        <p:tgtEl>
                                          <p:spTgt spid="154"/>
                                        </p:tgtEl>
                                        <p:attrNameLst>
                                          <p:attrName>style.visibility</p:attrName>
                                        </p:attrNameLst>
                                      </p:cBhvr>
                                      <p:to>
                                        <p:strVal val="visible"/>
                                      </p:to>
                                    </p:set>
                                    <p:animEffect transition="in" filter="fade">
                                      <p:cBhvr>
                                        <p:cTn id="121" dur="500"/>
                                        <p:tgtEl>
                                          <p:spTgt spid="154"/>
                                        </p:tgtEl>
                                      </p:cBhvr>
                                    </p:animEffect>
                                  </p:childTnLst>
                                </p:cTn>
                              </p:par>
                              <p:par>
                                <p:cTn id="122" presetID="10" presetClass="entr" presetSubtype="0" fill="hold" nodeType="withEffect">
                                  <p:stCondLst>
                                    <p:cond delay="0"/>
                                  </p:stCondLst>
                                  <p:childTnLst>
                                    <p:set>
                                      <p:cBhvr>
                                        <p:cTn id="123" dur="1" fill="hold">
                                          <p:stCondLst>
                                            <p:cond delay="0"/>
                                          </p:stCondLst>
                                        </p:cTn>
                                        <p:tgtEl>
                                          <p:spTgt spid="155"/>
                                        </p:tgtEl>
                                        <p:attrNameLst>
                                          <p:attrName>style.visibility</p:attrName>
                                        </p:attrNameLst>
                                      </p:cBhvr>
                                      <p:to>
                                        <p:strVal val="visible"/>
                                      </p:to>
                                    </p:set>
                                    <p:animEffect transition="in" filter="fade">
                                      <p:cBhvr>
                                        <p:cTn id="124" dur="500"/>
                                        <p:tgtEl>
                                          <p:spTgt spid="155"/>
                                        </p:tgtEl>
                                      </p:cBhvr>
                                    </p:animEffect>
                                  </p:childTnLst>
                                </p:cTn>
                              </p:par>
                              <p:par>
                                <p:cTn id="125" presetID="10" presetClass="entr" presetSubtype="0" fill="hold" nodeType="withEffect">
                                  <p:stCondLst>
                                    <p:cond delay="0"/>
                                  </p:stCondLst>
                                  <p:childTnLst>
                                    <p:set>
                                      <p:cBhvr>
                                        <p:cTn id="126" dur="1" fill="hold">
                                          <p:stCondLst>
                                            <p:cond delay="0"/>
                                          </p:stCondLst>
                                        </p:cTn>
                                        <p:tgtEl>
                                          <p:spTgt spid="156"/>
                                        </p:tgtEl>
                                        <p:attrNameLst>
                                          <p:attrName>style.visibility</p:attrName>
                                        </p:attrNameLst>
                                      </p:cBhvr>
                                      <p:to>
                                        <p:strVal val="visible"/>
                                      </p:to>
                                    </p:set>
                                    <p:animEffect transition="in" filter="fade">
                                      <p:cBhvr>
                                        <p:cTn id="127" dur="500"/>
                                        <p:tgtEl>
                                          <p:spTgt spid="156"/>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66"/>
                                        </p:tgtEl>
                                        <p:attrNameLst>
                                          <p:attrName>style.visibility</p:attrName>
                                        </p:attrNameLst>
                                      </p:cBhvr>
                                      <p:to>
                                        <p:strVal val="visible"/>
                                      </p:to>
                                    </p:set>
                                    <p:animEffect transition="in" filter="fade">
                                      <p:cBhvr>
                                        <p:cTn id="130" dur="500"/>
                                        <p:tgtEl>
                                          <p:spTgt spid="166"/>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57"/>
                                        </p:tgtEl>
                                        <p:attrNameLst>
                                          <p:attrName>style.visibility</p:attrName>
                                        </p:attrNameLst>
                                      </p:cBhvr>
                                      <p:to>
                                        <p:strVal val="visible"/>
                                      </p:to>
                                    </p:set>
                                    <p:animEffect transition="in" filter="fade">
                                      <p:cBhvr>
                                        <p:cTn id="133" dur="500"/>
                                        <p:tgtEl>
                                          <p:spTgt spid="157"/>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58"/>
                                        </p:tgtEl>
                                        <p:attrNameLst>
                                          <p:attrName>style.visibility</p:attrName>
                                        </p:attrNameLst>
                                      </p:cBhvr>
                                      <p:to>
                                        <p:strVal val="visible"/>
                                      </p:to>
                                    </p:set>
                                    <p:animEffect transition="in" filter="fade">
                                      <p:cBhvr>
                                        <p:cTn id="136" dur="500"/>
                                        <p:tgtEl>
                                          <p:spTgt spid="158"/>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59"/>
                                        </p:tgtEl>
                                        <p:attrNameLst>
                                          <p:attrName>style.visibility</p:attrName>
                                        </p:attrNameLst>
                                      </p:cBhvr>
                                      <p:to>
                                        <p:strVal val="visible"/>
                                      </p:to>
                                    </p:set>
                                    <p:animEffect transition="in" filter="fade">
                                      <p:cBhvr>
                                        <p:cTn id="139" dur="500"/>
                                        <p:tgtEl>
                                          <p:spTgt spid="159"/>
                                        </p:tgtEl>
                                      </p:cBhvr>
                                    </p:animEffect>
                                  </p:childTnLst>
                                </p:cTn>
                              </p:par>
                            </p:childTnLst>
                          </p:cTn>
                        </p:par>
                        <p:par>
                          <p:cTn id="140" fill="hold">
                            <p:stCondLst>
                              <p:cond delay="500"/>
                            </p:stCondLst>
                            <p:childTnLst>
                              <p:par>
                                <p:cTn id="141" presetID="10" presetClass="entr" presetSubtype="0" fill="hold" nodeType="afterEffect">
                                  <p:stCondLst>
                                    <p:cond delay="0"/>
                                  </p:stCondLst>
                                  <p:childTnLst>
                                    <p:set>
                                      <p:cBhvr>
                                        <p:cTn id="142" dur="1" fill="hold">
                                          <p:stCondLst>
                                            <p:cond delay="0"/>
                                          </p:stCondLst>
                                        </p:cTn>
                                        <p:tgtEl>
                                          <p:spTgt spid="161"/>
                                        </p:tgtEl>
                                        <p:attrNameLst>
                                          <p:attrName>style.visibility</p:attrName>
                                        </p:attrNameLst>
                                      </p:cBhvr>
                                      <p:to>
                                        <p:strVal val="visible"/>
                                      </p:to>
                                    </p:set>
                                    <p:animEffect transition="in" filter="fade">
                                      <p:cBhvr>
                                        <p:cTn id="143" dur="500"/>
                                        <p:tgtEl>
                                          <p:spTgt spid="161"/>
                                        </p:tgtEl>
                                      </p:cBhvr>
                                    </p:animEffect>
                                  </p:childTnLst>
                                </p:cTn>
                              </p:par>
                              <p:par>
                                <p:cTn id="144" presetID="1" presetClass="emph" presetSubtype="2" fill="hold" nodeType="withEffect">
                                  <p:stCondLst>
                                    <p:cond delay="0"/>
                                  </p:stCondLst>
                                  <p:childTnLst>
                                    <p:animClr clrSpc="rgb">
                                      <p:cBhvr>
                                        <p:cTn id="145" dur="500" fill="hold"/>
                                        <p:tgtEl>
                                          <p:spTgt spid="161"/>
                                        </p:tgtEl>
                                        <p:attrNameLst>
                                          <p:attrName>fillcolor</p:attrName>
                                        </p:attrNameLst>
                                      </p:cBhvr>
                                      <p:to>
                                        <a:srgbClr val="9966FF"/>
                                      </p:to>
                                    </p:animClr>
                                    <p:set>
                                      <p:cBhvr>
                                        <p:cTn id="146" dur="500" fill="hold"/>
                                        <p:tgtEl>
                                          <p:spTgt spid="161"/>
                                        </p:tgtEl>
                                        <p:attrNameLst>
                                          <p:attrName>fill.type</p:attrName>
                                        </p:attrNameLst>
                                      </p:cBhvr>
                                      <p:to>
                                        <p:strVal val="solid"/>
                                      </p:to>
                                    </p:set>
                                    <p:set>
                                      <p:cBhvr>
                                        <p:cTn id="147" dur="500" fill="hold"/>
                                        <p:tgtEl>
                                          <p:spTgt spid="161"/>
                                        </p:tgtEl>
                                        <p:attrNameLst>
                                          <p:attrName>fill.on</p:attrName>
                                        </p:attrNameLst>
                                      </p:cBhvr>
                                      <p:to>
                                        <p:strVal val="true"/>
                                      </p:to>
                                    </p:set>
                                  </p:childTnLst>
                                </p:cTn>
                              </p:par>
                              <p:par>
                                <p:cTn id="148" presetID="10" presetClass="entr" presetSubtype="0" fill="hold" grpId="0" nodeType="withEffect">
                                  <p:stCondLst>
                                    <p:cond delay="0"/>
                                  </p:stCondLst>
                                  <p:childTnLst>
                                    <p:set>
                                      <p:cBhvr>
                                        <p:cTn id="149" dur="1" fill="hold">
                                          <p:stCondLst>
                                            <p:cond delay="0"/>
                                          </p:stCondLst>
                                        </p:cTn>
                                        <p:tgtEl>
                                          <p:spTgt spid="94"/>
                                        </p:tgtEl>
                                        <p:attrNameLst>
                                          <p:attrName>style.visibility</p:attrName>
                                        </p:attrNameLst>
                                      </p:cBhvr>
                                      <p:to>
                                        <p:strVal val="visible"/>
                                      </p:to>
                                    </p:set>
                                    <p:animEffect transition="in" filter="fade">
                                      <p:cBhvr>
                                        <p:cTn id="150" dur="500"/>
                                        <p:tgtEl>
                                          <p:spTgt spid="94"/>
                                        </p:tgtEl>
                                      </p:cBhvr>
                                    </p:animEffect>
                                  </p:childTnLst>
                                </p:cTn>
                              </p:par>
                              <p:par>
                                <p:cTn id="151" presetID="1" presetClass="emph" presetSubtype="2" fill="hold" nodeType="withEffect">
                                  <p:stCondLst>
                                    <p:cond delay="0"/>
                                  </p:stCondLst>
                                  <p:childTnLst>
                                    <p:animClr clrSpc="rgb">
                                      <p:cBhvr>
                                        <p:cTn id="152" dur="500" fill="hold"/>
                                        <p:tgtEl>
                                          <p:spTgt spid="94"/>
                                        </p:tgtEl>
                                        <p:attrNameLst>
                                          <p:attrName>fillcolor</p:attrName>
                                        </p:attrNameLst>
                                      </p:cBhvr>
                                      <p:to>
                                        <a:srgbClr val="9966FF"/>
                                      </p:to>
                                    </p:animClr>
                                    <p:set>
                                      <p:cBhvr>
                                        <p:cTn id="153" dur="500" fill="hold"/>
                                        <p:tgtEl>
                                          <p:spTgt spid="94"/>
                                        </p:tgtEl>
                                        <p:attrNameLst>
                                          <p:attrName>fill.type</p:attrName>
                                        </p:attrNameLst>
                                      </p:cBhvr>
                                      <p:to>
                                        <p:strVal val="solid"/>
                                      </p:to>
                                    </p:set>
                                    <p:set>
                                      <p:cBhvr>
                                        <p:cTn id="154" dur="500" fill="hold"/>
                                        <p:tgtEl>
                                          <p:spTgt spid="94"/>
                                        </p:tgtEl>
                                        <p:attrNameLst>
                                          <p:attrName>fill.on</p:attrName>
                                        </p:attrNameLst>
                                      </p:cBhvr>
                                      <p:to>
                                        <p:strVal val="true"/>
                                      </p:to>
                                    </p:se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grpId="0" nodeType="clickEffect">
                                  <p:stCondLst>
                                    <p:cond delay="0"/>
                                  </p:stCondLst>
                                  <p:childTnLst>
                                    <p:set>
                                      <p:cBhvr>
                                        <p:cTn id="158" dur="1" fill="hold">
                                          <p:stCondLst>
                                            <p:cond delay="0"/>
                                          </p:stCondLst>
                                        </p:cTn>
                                        <p:tgtEl>
                                          <p:spTgt spid="117"/>
                                        </p:tgtEl>
                                        <p:attrNameLst>
                                          <p:attrName>style.visibility</p:attrName>
                                        </p:attrNameLst>
                                      </p:cBhvr>
                                      <p:to>
                                        <p:strVal val="visible"/>
                                      </p:to>
                                    </p:set>
                                    <p:animEffect transition="in" filter="fade">
                                      <p:cBhvr>
                                        <p:cTn id="159" dur="500"/>
                                        <p:tgtEl>
                                          <p:spTgt spid="117"/>
                                        </p:tgtEl>
                                      </p:cBhvr>
                                    </p:animEffect>
                                  </p:childTnLst>
                                </p:cTn>
                              </p:par>
                              <p:par>
                                <p:cTn id="160" presetID="10" presetClass="entr" presetSubtype="0" fill="hold" nodeType="withEffect">
                                  <p:stCondLst>
                                    <p:cond delay="0"/>
                                  </p:stCondLst>
                                  <p:childTnLst>
                                    <p:set>
                                      <p:cBhvr>
                                        <p:cTn id="161" dur="1" fill="hold">
                                          <p:stCondLst>
                                            <p:cond delay="0"/>
                                          </p:stCondLst>
                                        </p:cTn>
                                        <p:tgtEl>
                                          <p:spTgt spid="149"/>
                                        </p:tgtEl>
                                        <p:attrNameLst>
                                          <p:attrName>style.visibility</p:attrName>
                                        </p:attrNameLst>
                                      </p:cBhvr>
                                      <p:to>
                                        <p:strVal val="visible"/>
                                      </p:to>
                                    </p:set>
                                    <p:animEffect transition="in" filter="fade">
                                      <p:cBhvr>
                                        <p:cTn id="162" dur="500"/>
                                        <p:tgtEl>
                                          <p:spTgt spid="149"/>
                                        </p:tgtEl>
                                      </p:cBhvr>
                                    </p:animEffect>
                                  </p:childTnLst>
                                </p:cTn>
                              </p:par>
                              <p:par>
                                <p:cTn id="163" presetID="10" presetClass="entr" presetSubtype="0" fill="hold" nodeType="withEffect">
                                  <p:stCondLst>
                                    <p:cond delay="0"/>
                                  </p:stCondLst>
                                  <p:childTnLst>
                                    <p:set>
                                      <p:cBhvr>
                                        <p:cTn id="164" dur="1" fill="hold">
                                          <p:stCondLst>
                                            <p:cond delay="0"/>
                                          </p:stCondLst>
                                        </p:cTn>
                                        <p:tgtEl>
                                          <p:spTgt spid="116"/>
                                        </p:tgtEl>
                                        <p:attrNameLst>
                                          <p:attrName>style.visibility</p:attrName>
                                        </p:attrNameLst>
                                      </p:cBhvr>
                                      <p:to>
                                        <p:strVal val="visible"/>
                                      </p:to>
                                    </p:set>
                                    <p:animEffect transition="in" filter="fade">
                                      <p:cBhvr>
                                        <p:cTn id="165" dur="500"/>
                                        <p:tgtEl>
                                          <p:spTgt spid="116"/>
                                        </p:tgtEl>
                                      </p:cBhvr>
                                    </p:animEffect>
                                  </p:childTnLst>
                                </p:cTn>
                              </p:par>
                              <p:par>
                                <p:cTn id="166" presetID="10" presetClass="entr" presetSubtype="0" fill="hold" nodeType="withEffect">
                                  <p:stCondLst>
                                    <p:cond delay="0"/>
                                  </p:stCondLst>
                                  <p:childTnLst>
                                    <p:set>
                                      <p:cBhvr>
                                        <p:cTn id="167" dur="1" fill="hold">
                                          <p:stCondLst>
                                            <p:cond delay="0"/>
                                          </p:stCondLst>
                                        </p:cTn>
                                        <p:tgtEl>
                                          <p:spTgt spid="115"/>
                                        </p:tgtEl>
                                        <p:attrNameLst>
                                          <p:attrName>style.visibility</p:attrName>
                                        </p:attrNameLst>
                                      </p:cBhvr>
                                      <p:to>
                                        <p:strVal val="visible"/>
                                      </p:to>
                                    </p:set>
                                    <p:animEffect transition="in" filter="fade">
                                      <p:cBhvr>
                                        <p:cTn id="168" dur="500"/>
                                        <p:tgtEl>
                                          <p:spTgt spid="115"/>
                                        </p:tgtEl>
                                      </p:cBhvr>
                                    </p:animEffect>
                                  </p:childTnLst>
                                </p:cTn>
                              </p:par>
                              <p:par>
                                <p:cTn id="169" presetID="10" presetClass="entr" presetSubtype="0" fill="hold" nodeType="withEffect">
                                  <p:stCondLst>
                                    <p:cond delay="0"/>
                                  </p:stCondLst>
                                  <p:childTnLst>
                                    <p:set>
                                      <p:cBhvr>
                                        <p:cTn id="170" dur="1" fill="hold">
                                          <p:stCondLst>
                                            <p:cond delay="0"/>
                                          </p:stCondLst>
                                        </p:cTn>
                                        <p:tgtEl>
                                          <p:spTgt spid="71"/>
                                        </p:tgtEl>
                                        <p:attrNameLst>
                                          <p:attrName>style.visibility</p:attrName>
                                        </p:attrNameLst>
                                      </p:cBhvr>
                                      <p:to>
                                        <p:strVal val="visible"/>
                                      </p:to>
                                    </p:set>
                                    <p:animEffect transition="in" filter="fade">
                                      <p:cBhvr>
                                        <p:cTn id="171" dur="500"/>
                                        <p:tgtEl>
                                          <p:spTgt spid="71"/>
                                        </p:tgtEl>
                                      </p:cBhvr>
                                    </p:animEffect>
                                  </p:childTnLst>
                                </p:cTn>
                              </p:par>
                              <p:par>
                                <p:cTn id="172" presetID="10" presetClass="entr" presetSubtype="0" fill="hold" nodeType="withEffect">
                                  <p:stCondLst>
                                    <p:cond delay="0"/>
                                  </p:stCondLst>
                                  <p:childTnLst>
                                    <p:set>
                                      <p:cBhvr>
                                        <p:cTn id="173" dur="1" fill="hold">
                                          <p:stCondLst>
                                            <p:cond delay="0"/>
                                          </p:stCondLst>
                                        </p:cTn>
                                        <p:tgtEl>
                                          <p:spTgt spid="92"/>
                                        </p:tgtEl>
                                        <p:attrNameLst>
                                          <p:attrName>style.visibility</p:attrName>
                                        </p:attrNameLst>
                                      </p:cBhvr>
                                      <p:to>
                                        <p:strVal val="visible"/>
                                      </p:to>
                                    </p:set>
                                    <p:animEffect transition="in" filter="fade">
                                      <p:cBhvr>
                                        <p:cTn id="174" dur="500"/>
                                        <p:tgtEl>
                                          <p:spTgt spid="92"/>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102"/>
                                        </p:tgtEl>
                                        <p:attrNameLst>
                                          <p:attrName>style.visibility</p:attrName>
                                        </p:attrNameLst>
                                      </p:cBhvr>
                                      <p:to>
                                        <p:strVal val="visible"/>
                                      </p:to>
                                    </p:set>
                                    <p:animEffect transition="in" filter="fade">
                                      <p:cBhvr>
                                        <p:cTn id="177" dur="500"/>
                                        <p:tgtEl>
                                          <p:spTgt spid="102"/>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167"/>
                                        </p:tgtEl>
                                        <p:attrNameLst>
                                          <p:attrName>style.visibility</p:attrName>
                                        </p:attrNameLst>
                                      </p:cBhvr>
                                      <p:to>
                                        <p:strVal val="visible"/>
                                      </p:to>
                                    </p:set>
                                    <p:animEffect transition="in" filter="fade">
                                      <p:cBhvr>
                                        <p:cTn id="180" dur="500"/>
                                        <p:tgtEl>
                                          <p:spTgt spid="167"/>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72"/>
                                        </p:tgtEl>
                                        <p:attrNameLst>
                                          <p:attrName>style.visibility</p:attrName>
                                        </p:attrNameLst>
                                      </p:cBhvr>
                                      <p:to>
                                        <p:strVal val="visible"/>
                                      </p:to>
                                    </p:set>
                                    <p:animEffect transition="in" filter="fade">
                                      <p:cBhvr>
                                        <p:cTn id="183" dur="500"/>
                                        <p:tgtEl>
                                          <p:spTgt spid="72"/>
                                        </p:tgtEl>
                                      </p:cBhvr>
                                    </p:animEffect>
                                  </p:childTnLst>
                                </p:cTn>
                              </p:par>
                            </p:childTnLst>
                          </p:cTn>
                        </p:par>
                        <p:par>
                          <p:cTn id="184" fill="hold">
                            <p:stCondLst>
                              <p:cond delay="500"/>
                            </p:stCondLst>
                            <p:childTnLst>
                              <p:par>
                                <p:cTn id="185" presetID="10" presetClass="entr" presetSubtype="0" fill="hold" nodeType="afterEffect">
                                  <p:stCondLst>
                                    <p:cond delay="0"/>
                                  </p:stCondLst>
                                  <p:childTnLst>
                                    <p:set>
                                      <p:cBhvr>
                                        <p:cTn id="186" dur="1" fill="hold">
                                          <p:stCondLst>
                                            <p:cond delay="0"/>
                                          </p:stCondLst>
                                        </p:cTn>
                                        <p:tgtEl>
                                          <p:spTgt spid="162"/>
                                        </p:tgtEl>
                                        <p:attrNameLst>
                                          <p:attrName>style.visibility</p:attrName>
                                        </p:attrNameLst>
                                      </p:cBhvr>
                                      <p:to>
                                        <p:strVal val="visible"/>
                                      </p:to>
                                    </p:set>
                                    <p:animEffect transition="in" filter="fade">
                                      <p:cBhvr>
                                        <p:cTn id="187" dur="500"/>
                                        <p:tgtEl>
                                          <p:spTgt spid="162"/>
                                        </p:tgtEl>
                                      </p:cBhvr>
                                    </p:animEffect>
                                  </p:childTnLst>
                                </p:cTn>
                              </p:par>
                              <p:par>
                                <p:cTn id="188" presetID="10" presetClass="entr" presetSubtype="0" fill="hold" grpId="1" nodeType="withEffect">
                                  <p:stCondLst>
                                    <p:cond delay="0"/>
                                  </p:stCondLst>
                                  <p:childTnLst>
                                    <p:set>
                                      <p:cBhvr>
                                        <p:cTn id="189" dur="1" fill="hold">
                                          <p:stCondLst>
                                            <p:cond delay="0"/>
                                          </p:stCondLst>
                                        </p:cTn>
                                        <p:tgtEl>
                                          <p:spTgt spid="95"/>
                                        </p:tgtEl>
                                        <p:attrNameLst>
                                          <p:attrName>style.visibility</p:attrName>
                                        </p:attrNameLst>
                                      </p:cBhvr>
                                      <p:to>
                                        <p:strVal val="visible"/>
                                      </p:to>
                                    </p:set>
                                    <p:animEffect transition="in" filter="fade">
                                      <p:cBhvr>
                                        <p:cTn id="190" dur="500"/>
                                        <p:tgtEl>
                                          <p:spTgt spid="95"/>
                                        </p:tgtEl>
                                      </p:cBhvr>
                                    </p:animEffect>
                                  </p:childTnLst>
                                </p:cTn>
                              </p:par>
                              <p:par>
                                <p:cTn id="191" presetID="1" presetClass="emph" presetSubtype="2" fill="hold" grpId="0" nodeType="withEffect">
                                  <p:stCondLst>
                                    <p:cond delay="0"/>
                                  </p:stCondLst>
                                  <p:childTnLst>
                                    <p:animClr clrSpc="rgb">
                                      <p:cBhvr>
                                        <p:cTn id="192" dur="500" fill="hold"/>
                                        <p:tgtEl>
                                          <p:spTgt spid="95"/>
                                        </p:tgtEl>
                                        <p:attrNameLst>
                                          <p:attrName>fillcolor</p:attrName>
                                        </p:attrNameLst>
                                      </p:cBhvr>
                                      <p:to>
                                        <a:srgbClr val="FF7C80"/>
                                      </p:to>
                                    </p:animClr>
                                    <p:set>
                                      <p:cBhvr>
                                        <p:cTn id="193" dur="500" fill="hold"/>
                                        <p:tgtEl>
                                          <p:spTgt spid="95"/>
                                        </p:tgtEl>
                                        <p:attrNameLst>
                                          <p:attrName>fill.type</p:attrName>
                                        </p:attrNameLst>
                                      </p:cBhvr>
                                      <p:to>
                                        <p:strVal val="solid"/>
                                      </p:to>
                                    </p:set>
                                    <p:set>
                                      <p:cBhvr>
                                        <p:cTn id="194" dur="500" fill="hold"/>
                                        <p:tgtEl>
                                          <p:spTgt spid="95"/>
                                        </p:tgtEl>
                                        <p:attrNameLst>
                                          <p:attrName>fill.on</p:attrName>
                                        </p:attrNameLst>
                                      </p:cBhvr>
                                      <p:to>
                                        <p:strVal val="true"/>
                                      </p:to>
                                    </p:set>
                                  </p:childTnLst>
                                </p:cTn>
                              </p:par>
                            </p:childTnLst>
                          </p:cTn>
                        </p:par>
                      </p:childTnLst>
                    </p:cTn>
                  </p:par>
                  <p:par>
                    <p:cTn id="195" fill="hold">
                      <p:stCondLst>
                        <p:cond delay="indefinite"/>
                      </p:stCondLst>
                      <p:childTnLst>
                        <p:par>
                          <p:cTn id="196" fill="hold">
                            <p:stCondLst>
                              <p:cond delay="0"/>
                            </p:stCondLst>
                            <p:childTnLst>
                              <p:par>
                                <p:cTn id="197" presetID="10" presetClass="entr" presetSubtype="0" fill="hold" nodeType="clickEffect">
                                  <p:stCondLst>
                                    <p:cond delay="0"/>
                                  </p:stCondLst>
                                  <p:childTnLst>
                                    <p:set>
                                      <p:cBhvr>
                                        <p:cTn id="198" dur="1" fill="hold">
                                          <p:stCondLst>
                                            <p:cond delay="0"/>
                                          </p:stCondLst>
                                        </p:cTn>
                                        <p:tgtEl>
                                          <p:spTgt spid="96"/>
                                        </p:tgtEl>
                                        <p:attrNameLst>
                                          <p:attrName>style.visibility</p:attrName>
                                        </p:attrNameLst>
                                      </p:cBhvr>
                                      <p:to>
                                        <p:strVal val="visible"/>
                                      </p:to>
                                    </p:set>
                                    <p:animEffect transition="in" filter="fade">
                                      <p:cBhvr>
                                        <p:cTn id="199" dur="500"/>
                                        <p:tgtEl>
                                          <p:spTgt spid="96"/>
                                        </p:tgtEl>
                                      </p:cBhvr>
                                    </p:animEffect>
                                  </p:childTnLst>
                                </p:cTn>
                              </p:par>
                              <p:par>
                                <p:cTn id="200" presetID="10" presetClass="entr" presetSubtype="0" fill="hold" nodeType="withEffect">
                                  <p:stCondLst>
                                    <p:cond delay="0"/>
                                  </p:stCondLst>
                                  <p:childTnLst>
                                    <p:set>
                                      <p:cBhvr>
                                        <p:cTn id="201" dur="1" fill="hold">
                                          <p:stCondLst>
                                            <p:cond delay="0"/>
                                          </p:stCondLst>
                                        </p:cTn>
                                        <p:tgtEl>
                                          <p:spTgt spid="73"/>
                                        </p:tgtEl>
                                        <p:attrNameLst>
                                          <p:attrName>style.visibility</p:attrName>
                                        </p:attrNameLst>
                                      </p:cBhvr>
                                      <p:to>
                                        <p:strVal val="visible"/>
                                      </p:to>
                                    </p:set>
                                    <p:animEffect transition="in" filter="fade">
                                      <p:cBhvr>
                                        <p:cTn id="202" dur="500"/>
                                        <p:tgtEl>
                                          <p:spTgt spid="73"/>
                                        </p:tgtEl>
                                      </p:cBhvr>
                                    </p:animEffect>
                                  </p:childTnLst>
                                </p:cTn>
                              </p:par>
                              <p:par>
                                <p:cTn id="203" presetID="10" presetClass="entr" presetSubtype="0" fill="hold" nodeType="withEffect">
                                  <p:stCondLst>
                                    <p:cond delay="0"/>
                                  </p:stCondLst>
                                  <p:childTnLst>
                                    <p:set>
                                      <p:cBhvr>
                                        <p:cTn id="204" dur="1" fill="hold">
                                          <p:stCondLst>
                                            <p:cond delay="0"/>
                                          </p:stCondLst>
                                        </p:cTn>
                                        <p:tgtEl>
                                          <p:spTgt spid="97"/>
                                        </p:tgtEl>
                                        <p:attrNameLst>
                                          <p:attrName>style.visibility</p:attrName>
                                        </p:attrNameLst>
                                      </p:cBhvr>
                                      <p:to>
                                        <p:strVal val="visible"/>
                                      </p:to>
                                    </p:set>
                                    <p:animEffect transition="in" filter="fade">
                                      <p:cBhvr>
                                        <p:cTn id="205" dur="500"/>
                                        <p:tgtEl>
                                          <p:spTgt spid="97"/>
                                        </p:tgtEl>
                                      </p:cBhvr>
                                    </p:animEffect>
                                  </p:childTnLst>
                                </p:cTn>
                              </p:par>
                              <p:par>
                                <p:cTn id="206" presetID="10" presetClass="entr" presetSubtype="0" fill="hold" nodeType="withEffect">
                                  <p:stCondLst>
                                    <p:cond delay="0"/>
                                  </p:stCondLst>
                                  <p:childTnLst>
                                    <p:set>
                                      <p:cBhvr>
                                        <p:cTn id="207" dur="1" fill="hold">
                                          <p:stCondLst>
                                            <p:cond delay="0"/>
                                          </p:stCondLst>
                                        </p:cTn>
                                        <p:tgtEl>
                                          <p:spTgt spid="98"/>
                                        </p:tgtEl>
                                        <p:attrNameLst>
                                          <p:attrName>style.visibility</p:attrName>
                                        </p:attrNameLst>
                                      </p:cBhvr>
                                      <p:to>
                                        <p:strVal val="visible"/>
                                      </p:to>
                                    </p:set>
                                    <p:animEffect transition="in" filter="fade">
                                      <p:cBhvr>
                                        <p:cTn id="208" dur="500"/>
                                        <p:tgtEl>
                                          <p:spTgt spid="98"/>
                                        </p:tgtEl>
                                      </p:cBhvr>
                                    </p:animEffect>
                                  </p:childTnLst>
                                </p:cTn>
                              </p:par>
                              <p:par>
                                <p:cTn id="209" presetID="10" presetClass="entr" presetSubtype="0" fill="hold" nodeType="withEffect">
                                  <p:stCondLst>
                                    <p:cond delay="0"/>
                                  </p:stCondLst>
                                  <p:childTnLst>
                                    <p:set>
                                      <p:cBhvr>
                                        <p:cTn id="210" dur="1" fill="hold">
                                          <p:stCondLst>
                                            <p:cond delay="0"/>
                                          </p:stCondLst>
                                        </p:cTn>
                                        <p:tgtEl>
                                          <p:spTgt spid="99"/>
                                        </p:tgtEl>
                                        <p:attrNameLst>
                                          <p:attrName>style.visibility</p:attrName>
                                        </p:attrNameLst>
                                      </p:cBhvr>
                                      <p:to>
                                        <p:strVal val="visible"/>
                                      </p:to>
                                    </p:set>
                                    <p:animEffect transition="in" filter="fade">
                                      <p:cBhvr>
                                        <p:cTn id="211"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4" grpId="0"/>
      <p:bldP spid="75" grpId="0"/>
      <p:bldP spid="76" grpId="0"/>
      <p:bldP spid="77" grpId="0"/>
      <p:bldP spid="82" grpId="0" animBg="1"/>
      <p:bldP spid="93" grpId="0" animBg="1"/>
      <p:bldP spid="94" grpId="0" animBg="1"/>
      <p:bldP spid="95" grpId="0" animBg="1"/>
      <p:bldP spid="95" grpId="1" animBg="1"/>
      <p:bldP spid="101" grpId="0"/>
      <p:bldP spid="102" grpId="0"/>
      <p:bldP spid="111" grpId="0"/>
      <p:bldP spid="117" grpId="0"/>
      <p:bldP spid="142" grpId="0"/>
      <p:bldP spid="157" grpId="0" animBg="1"/>
      <p:bldP spid="158" grpId="0" animBg="1"/>
      <p:bldP spid="159" grpId="0" animBg="1"/>
      <p:bldP spid="164" grpId="0" animBg="1"/>
      <p:bldP spid="165" grpId="0" animBg="1"/>
      <p:bldP spid="166" grpId="0" animBg="1"/>
      <p:bldP spid="16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Minimum Cost Circulation Flow Technique</a:t>
            </a:r>
            <a:endParaRPr lang="zh-TW" altLang="en-US" dirty="0"/>
          </a:p>
        </p:txBody>
      </p:sp>
      <p:sp>
        <p:nvSpPr>
          <p:cNvPr id="3" name="內容版面配置區 2"/>
          <p:cNvSpPr>
            <a:spLocks noGrp="1"/>
          </p:cNvSpPr>
          <p:nvPr>
            <p:ph idx="1"/>
          </p:nvPr>
        </p:nvSpPr>
        <p:spPr/>
        <p:txBody>
          <a:bodyPr/>
          <a:lstStyle/>
          <a:p>
            <a:pPr algn="just"/>
            <a:r>
              <a:rPr lang="en-US" altLang="zh-TW" b="1" i="1" dirty="0" smtClean="0"/>
              <a:t>Theorem 1</a:t>
            </a:r>
            <a:r>
              <a:rPr lang="en-US" altLang="zh-TW" dirty="0" smtClean="0"/>
              <a:t>: There exists a feasible solution under the  two basic assignments and two flow construction rules</a:t>
            </a:r>
          </a:p>
          <a:p>
            <a:pPr lvl="1" algn="just"/>
            <a:r>
              <a:rPr lang="en-US" altLang="zh-TW" i="1" dirty="0" smtClean="0"/>
              <a:t>Proof</a:t>
            </a:r>
            <a:r>
              <a:rPr lang="en-US" altLang="zh-TW" dirty="0" smtClean="0"/>
              <a:t> </a:t>
            </a:r>
          </a:p>
          <a:p>
            <a:pPr lvl="2" algn="just"/>
            <a:r>
              <a:rPr lang="en-US" altLang="zh-TW" sz="2000" dirty="0" smtClean="0">
                <a:solidFill>
                  <a:schemeClr val="bg2"/>
                </a:solidFill>
              </a:rPr>
              <a:t>The construction enhances at least one flow from the sink back to the source, meaning that one flow from the source to the wash droplet set. There also exists one possible path to travel all the contaminated node set </a:t>
            </a:r>
            <a:r>
              <a:rPr lang="en-US" altLang="zh-TW" sz="2000" dirty="0" smtClean="0"/>
              <a:t>(</a:t>
            </a:r>
            <a:r>
              <a:rPr lang="en-US" altLang="zh-TW" sz="2000" dirty="0" smtClean="0">
                <a:solidFill>
                  <a:srgbClr val="00B050"/>
                </a:solidFill>
              </a:rPr>
              <a:t>topology sorted order</a:t>
            </a:r>
            <a:r>
              <a:rPr lang="en-US" altLang="zh-TW" sz="2000" dirty="0" smtClean="0"/>
              <a:t>). </a:t>
            </a:r>
          </a:p>
          <a:p>
            <a:pPr algn="just"/>
            <a:endParaRPr lang="en-US" altLang="zh-TW" dirty="0" smtClean="0"/>
          </a:p>
        </p:txBody>
      </p:sp>
      <p:grpSp>
        <p:nvGrpSpPr>
          <p:cNvPr id="13" name="群組 12"/>
          <p:cNvGrpSpPr/>
          <p:nvPr/>
        </p:nvGrpSpPr>
        <p:grpSpPr>
          <a:xfrm>
            <a:off x="1486518" y="5157162"/>
            <a:ext cx="6522929" cy="857256"/>
            <a:chOff x="1527462" y="5072074"/>
            <a:chExt cx="6522929" cy="360000"/>
          </a:xfrm>
        </p:grpSpPr>
        <p:cxnSp>
          <p:nvCxnSpPr>
            <p:cNvPr id="8" name="直線接點 7"/>
            <p:cNvCxnSpPr/>
            <p:nvPr/>
          </p:nvCxnSpPr>
          <p:spPr bwMode="auto">
            <a:xfrm rot="5400000">
              <a:off x="7871796" y="5252010"/>
              <a:ext cx="357190" cy="0"/>
            </a:xfrm>
            <a:prstGeom prst="line">
              <a:avLst/>
            </a:prstGeom>
            <a:solidFill>
              <a:schemeClr val="accent1"/>
            </a:solidFill>
            <a:ln w="25400" cap="flat" cmpd="sng" algn="ctr">
              <a:solidFill>
                <a:srgbClr val="0070C0"/>
              </a:solidFill>
              <a:prstDash val="solid"/>
              <a:miter lim="800000"/>
              <a:headEnd type="none" w="med" len="med"/>
              <a:tailEnd type="none" w="med" len="med"/>
            </a:ln>
            <a:effectLst/>
          </p:spPr>
        </p:cxnSp>
        <p:cxnSp>
          <p:nvCxnSpPr>
            <p:cNvPr id="10" name="直線接點 9"/>
            <p:cNvCxnSpPr/>
            <p:nvPr/>
          </p:nvCxnSpPr>
          <p:spPr bwMode="auto">
            <a:xfrm rot="10800000">
              <a:off x="1544308" y="5429264"/>
              <a:ext cx="6500858" cy="0"/>
            </a:xfrm>
            <a:prstGeom prst="line">
              <a:avLst/>
            </a:prstGeom>
            <a:solidFill>
              <a:schemeClr val="accent1"/>
            </a:solidFill>
            <a:ln w="25400" cap="flat" cmpd="sng" algn="ctr">
              <a:solidFill>
                <a:srgbClr val="0070C0"/>
              </a:solidFill>
              <a:prstDash val="solid"/>
              <a:miter lim="800000"/>
              <a:headEnd type="none" w="med" len="med"/>
              <a:tailEnd type="none" w="med" len="med"/>
            </a:ln>
            <a:effectLst/>
          </p:spPr>
        </p:cxnSp>
        <p:cxnSp>
          <p:nvCxnSpPr>
            <p:cNvPr id="12" name="直線單箭頭接點 11"/>
            <p:cNvCxnSpPr/>
            <p:nvPr/>
          </p:nvCxnSpPr>
          <p:spPr bwMode="auto">
            <a:xfrm rot="5400000" flipH="1" flipV="1">
              <a:off x="1348256" y="5251280"/>
              <a:ext cx="360000" cy="1588"/>
            </a:xfrm>
            <a:prstGeom prst="straightConnector1">
              <a:avLst/>
            </a:prstGeom>
            <a:solidFill>
              <a:schemeClr val="accent1"/>
            </a:solidFill>
            <a:ln w="25400" cap="flat" cmpd="sng" algn="ctr">
              <a:solidFill>
                <a:srgbClr val="0070C0"/>
              </a:solidFill>
              <a:prstDash val="solid"/>
              <a:miter lim="800000"/>
              <a:headEnd type="none" w="med" len="med"/>
              <a:tailEnd type="arrow"/>
            </a:ln>
            <a:effectLst/>
          </p:spPr>
        </p:cxnSp>
      </p:grpSp>
      <p:grpSp>
        <p:nvGrpSpPr>
          <p:cNvPr id="18" name="群組 17"/>
          <p:cNvGrpSpPr/>
          <p:nvPr/>
        </p:nvGrpSpPr>
        <p:grpSpPr>
          <a:xfrm>
            <a:off x="1244908" y="4728532"/>
            <a:ext cx="500066" cy="428628"/>
            <a:chOff x="1285852" y="4643446"/>
            <a:chExt cx="500066" cy="428628"/>
          </a:xfrm>
        </p:grpSpPr>
        <p:sp>
          <p:nvSpPr>
            <p:cNvPr id="6" name="橢圓 5"/>
            <p:cNvSpPr/>
            <p:nvPr/>
          </p:nvSpPr>
          <p:spPr bwMode="auto">
            <a:xfrm>
              <a:off x="1285852" y="4643446"/>
              <a:ext cx="500066" cy="428628"/>
            </a:xfrm>
            <a:prstGeom prst="ellipse">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dirty="0" smtClean="0">
                <a:ln>
                  <a:noFill/>
                </a:ln>
                <a:solidFill>
                  <a:srgbClr val="00B050"/>
                </a:solidFill>
                <a:effectLst/>
                <a:latin typeface="Tahoma" pitchFamily="34" charset="0"/>
                <a:ea typeface="新細明體" pitchFamily="18" charset="-120"/>
              </a:endParaRPr>
            </a:p>
          </p:txBody>
        </p:sp>
        <p:sp>
          <p:nvSpPr>
            <p:cNvPr id="14" name="文字方塊 13"/>
            <p:cNvSpPr txBox="1"/>
            <p:nvPr/>
          </p:nvSpPr>
          <p:spPr>
            <a:xfrm>
              <a:off x="1343642" y="4657094"/>
              <a:ext cx="428628" cy="400110"/>
            </a:xfrm>
            <a:prstGeom prst="rect">
              <a:avLst/>
            </a:prstGeom>
            <a:noFill/>
          </p:spPr>
          <p:txBody>
            <a:bodyPr wrap="square" rtlCol="0">
              <a:spAutoFit/>
            </a:bodyPr>
            <a:lstStyle/>
            <a:p>
              <a:r>
                <a:rPr lang="en-US" altLang="zh-TW" sz="2000" i="1" dirty="0" smtClean="0"/>
                <a:t>S</a:t>
              </a:r>
              <a:endParaRPr lang="zh-TW" altLang="en-US" sz="2000" i="1" dirty="0"/>
            </a:p>
          </p:txBody>
        </p:sp>
      </p:grpSp>
      <p:grpSp>
        <p:nvGrpSpPr>
          <p:cNvPr id="17" name="群組 16"/>
          <p:cNvGrpSpPr/>
          <p:nvPr/>
        </p:nvGrpSpPr>
        <p:grpSpPr>
          <a:xfrm>
            <a:off x="7745766" y="4728532"/>
            <a:ext cx="500066" cy="428628"/>
            <a:chOff x="7786710" y="4643446"/>
            <a:chExt cx="500066" cy="428628"/>
          </a:xfrm>
        </p:grpSpPr>
        <p:sp>
          <p:nvSpPr>
            <p:cNvPr id="5" name="橢圓 4"/>
            <p:cNvSpPr/>
            <p:nvPr/>
          </p:nvSpPr>
          <p:spPr bwMode="auto">
            <a:xfrm>
              <a:off x="7786710" y="4643446"/>
              <a:ext cx="500066" cy="428628"/>
            </a:xfrm>
            <a:prstGeom prst="ellipse">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dirty="0" smtClean="0">
                <a:ln>
                  <a:noFill/>
                </a:ln>
                <a:solidFill>
                  <a:srgbClr val="00B050"/>
                </a:solidFill>
                <a:effectLst/>
                <a:latin typeface="Tahoma" pitchFamily="34" charset="0"/>
                <a:ea typeface="新細明體" pitchFamily="18" charset="-120"/>
              </a:endParaRPr>
            </a:p>
          </p:txBody>
        </p:sp>
        <p:sp>
          <p:nvSpPr>
            <p:cNvPr id="15" name="文字方塊 14"/>
            <p:cNvSpPr txBox="1"/>
            <p:nvPr/>
          </p:nvSpPr>
          <p:spPr>
            <a:xfrm>
              <a:off x="7830852" y="4657094"/>
              <a:ext cx="428628" cy="400110"/>
            </a:xfrm>
            <a:prstGeom prst="rect">
              <a:avLst/>
            </a:prstGeom>
            <a:noFill/>
          </p:spPr>
          <p:txBody>
            <a:bodyPr wrap="square" rtlCol="0">
              <a:spAutoFit/>
            </a:bodyPr>
            <a:lstStyle/>
            <a:p>
              <a:r>
                <a:rPr lang="en-US" altLang="zh-TW" sz="2000" i="1" dirty="0" smtClean="0"/>
                <a:t>T</a:t>
              </a:r>
              <a:endParaRPr lang="zh-TW" altLang="en-US" sz="2000" i="1" dirty="0"/>
            </a:p>
          </p:txBody>
        </p:sp>
      </p:grpSp>
      <p:grpSp>
        <p:nvGrpSpPr>
          <p:cNvPr id="22" name="群組 21"/>
          <p:cNvGrpSpPr/>
          <p:nvPr/>
        </p:nvGrpSpPr>
        <p:grpSpPr>
          <a:xfrm>
            <a:off x="2673668" y="4728532"/>
            <a:ext cx="500066" cy="428628"/>
            <a:chOff x="2714612" y="4643446"/>
            <a:chExt cx="500066" cy="428628"/>
          </a:xfrm>
        </p:grpSpPr>
        <p:sp>
          <p:nvSpPr>
            <p:cNvPr id="4" name="橢圓 3"/>
            <p:cNvSpPr/>
            <p:nvPr/>
          </p:nvSpPr>
          <p:spPr bwMode="auto">
            <a:xfrm>
              <a:off x="2714612" y="4643446"/>
              <a:ext cx="500066" cy="428628"/>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6" name="文字方塊 15"/>
            <p:cNvSpPr txBox="1"/>
            <p:nvPr/>
          </p:nvSpPr>
          <p:spPr>
            <a:xfrm>
              <a:off x="2717810" y="4657094"/>
              <a:ext cx="428628" cy="400110"/>
            </a:xfrm>
            <a:prstGeom prst="rect">
              <a:avLst/>
            </a:prstGeom>
            <a:noFill/>
          </p:spPr>
          <p:txBody>
            <a:bodyPr wrap="square" rtlCol="0">
              <a:spAutoFit/>
            </a:bodyPr>
            <a:lstStyle/>
            <a:p>
              <a:r>
                <a:rPr lang="en-US" altLang="zh-TW" sz="2000" i="1" dirty="0" smtClean="0"/>
                <a:t>W</a:t>
              </a:r>
              <a:endParaRPr lang="zh-TW" altLang="en-US" sz="2000" i="1" dirty="0"/>
            </a:p>
          </p:txBody>
        </p:sp>
      </p:grpSp>
      <p:sp>
        <p:nvSpPr>
          <p:cNvPr id="19" name="文字方塊 18"/>
          <p:cNvSpPr txBox="1"/>
          <p:nvPr/>
        </p:nvSpPr>
        <p:spPr>
          <a:xfrm>
            <a:off x="3245172" y="6073712"/>
            <a:ext cx="3000396" cy="369332"/>
          </a:xfrm>
          <a:prstGeom prst="rect">
            <a:avLst/>
          </a:prstGeom>
          <a:noFill/>
        </p:spPr>
        <p:txBody>
          <a:bodyPr wrap="square" rtlCol="0">
            <a:spAutoFit/>
          </a:bodyPr>
          <a:lstStyle/>
          <a:p>
            <a:r>
              <a:rPr lang="en-US" altLang="zh-TW" sz="1800" dirty="0" smtClean="0">
                <a:effectLst>
                  <a:outerShdw blurRad="38100" dist="38100" dir="2700000" algn="tl">
                    <a:srgbClr val="000000">
                      <a:alpha val="43137"/>
                    </a:srgbClr>
                  </a:outerShdw>
                </a:effectLst>
              </a:rPr>
              <a:t>Flow lower bound=1</a:t>
            </a:r>
            <a:endParaRPr lang="zh-TW" altLang="en-US" sz="1800" dirty="0">
              <a:effectLst>
                <a:outerShdw blurRad="38100" dist="38100" dir="2700000" algn="tl">
                  <a:srgbClr val="000000">
                    <a:alpha val="43137"/>
                  </a:srgbClr>
                </a:outerShdw>
              </a:effectLst>
            </a:endParaRPr>
          </a:p>
        </p:txBody>
      </p:sp>
      <p:cxnSp>
        <p:nvCxnSpPr>
          <p:cNvPr id="21" name="直線單箭頭接點 20"/>
          <p:cNvCxnSpPr/>
          <p:nvPr/>
        </p:nvCxnSpPr>
        <p:spPr bwMode="auto">
          <a:xfrm flipV="1">
            <a:off x="1744974" y="4942235"/>
            <a:ext cx="931892" cy="611"/>
          </a:xfrm>
          <a:prstGeom prst="straightConnector1">
            <a:avLst/>
          </a:prstGeom>
          <a:solidFill>
            <a:schemeClr val="accent1"/>
          </a:solidFill>
          <a:ln w="25400" cap="flat" cmpd="sng" algn="ctr">
            <a:solidFill>
              <a:srgbClr val="FFC000"/>
            </a:solidFill>
            <a:prstDash val="solid"/>
            <a:miter lim="800000"/>
            <a:headEnd type="none" w="med" len="med"/>
            <a:tailEnd type="arrow"/>
          </a:ln>
          <a:effectLst/>
        </p:spPr>
      </p:cxnSp>
      <p:sp>
        <p:nvSpPr>
          <p:cNvPr id="24" name="雲朵形 23"/>
          <p:cNvSpPr/>
          <p:nvPr/>
        </p:nvSpPr>
        <p:spPr bwMode="auto">
          <a:xfrm>
            <a:off x="3605560" y="4143380"/>
            <a:ext cx="3714776" cy="1571636"/>
          </a:xfrm>
          <a:prstGeom prst="cloud">
            <a:avLst/>
          </a:prstGeom>
          <a:solidFill>
            <a:schemeClr val="accent2">
              <a:lumMod val="40000"/>
              <a:lumOff val="6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grpSp>
        <p:nvGrpSpPr>
          <p:cNvPr id="27" name="群組 26"/>
          <p:cNvGrpSpPr/>
          <p:nvPr/>
        </p:nvGrpSpPr>
        <p:grpSpPr>
          <a:xfrm>
            <a:off x="4102428" y="4742180"/>
            <a:ext cx="500066" cy="428628"/>
            <a:chOff x="7786710" y="4643446"/>
            <a:chExt cx="500066" cy="428628"/>
          </a:xfrm>
        </p:grpSpPr>
        <p:sp>
          <p:nvSpPr>
            <p:cNvPr id="28" name="橢圓 27"/>
            <p:cNvSpPr/>
            <p:nvPr/>
          </p:nvSpPr>
          <p:spPr bwMode="auto">
            <a:xfrm>
              <a:off x="7786710" y="4643446"/>
              <a:ext cx="500066" cy="428628"/>
            </a:xfrm>
            <a:prstGeom prst="ellipse">
              <a:avLst/>
            </a:prstGeom>
            <a:solidFill>
              <a:srgbClr val="FF66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dirty="0" smtClean="0">
                <a:ln>
                  <a:noFill/>
                </a:ln>
                <a:solidFill>
                  <a:srgbClr val="00B050"/>
                </a:solidFill>
                <a:effectLst/>
                <a:latin typeface="Tahoma" pitchFamily="34" charset="0"/>
                <a:ea typeface="新細明體" pitchFamily="18" charset="-120"/>
              </a:endParaRPr>
            </a:p>
          </p:txBody>
        </p:sp>
        <p:sp>
          <p:nvSpPr>
            <p:cNvPr id="29" name="文字方塊 28"/>
            <p:cNvSpPr txBox="1"/>
            <p:nvPr/>
          </p:nvSpPr>
          <p:spPr>
            <a:xfrm>
              <a:off x="7817204" y="4657094"/>
              <a:ext cx="428628" cy="400110"/>
            </a:xfrm>
            <a:prstGeom prst="rect">
              <a:avLst/>
            </a:prstGeom>
            <a:noFill/>
          </p:spPr>
          <p:txBody>
            <a:bodyPr wrap="square" rtlCol="0">
              <a:spAutoFit/>
            </a:bodyPr>
            <a:lstStyle/>
            <a:p>
              <a:r>
                <a:rPr lang="en-US" altLang="zh-TW" sz="2000" i="1" dirty="0" smtClean="0"/>
                <a:t>C</a:t>
              </a:r>
              <a:r>
                <a:rPr lang="en-US" altLang="zh-TW" sz="2000" i="1" baseline="-25000" dirty="0" smtClean="0"/>
                <a:t>1</a:t>
              </a:r>
              <a:endParaRPr lang="zh-TW" altLang="en-US" sz="2000" i="1" dirty="0"/>
            </a:p>
          </p:txBody>
        </p:sp>
      </p:grpSp>
      <p:grpSp>
        <p:nvGrpSpPr>
          <p:cNvPr id="30" name="群組 29"/>
          <p:cNvGrpSpPr/>
          <p:nvPr/>
        </p:nvGrpSpPr>
        <p:grpSpPr>
          <a:xfrm>
            <a:off x="4816808" y="4742180"/>
            <a:ext cx="500066" cy="428628"/>
            <a:chOff x="7786710" y="4643446"/>
            <a:chExt cx="500066" cy="428628"/>
          </a:xfrm>
        </p:grpSpPr>
        <p:sp>
          <p:nvSpPr>
            <p:cNvPr id="31" name="橢圓 30"/>
            <p:cNvSpPr/>
            <p:nvPr/>
          </p:nvSpPr>
          <p:spPr bwMode="auto">
            <a:xfrm>
              <a:off x="7786710" y="4643446"/>
              <a:ext cx="500066" cy="428628"/>
            </a:xfrm>
            <a:prstGeom prst="ellipse">
              <a:avLst/>
            </a:prstGeom>
            <a:solidFill>
              <a:srgbClr val="FF66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dirty="0" smtClean="0">
                <a:ln>
                  <a:noFill/>
                </a:ln>
                <a:solidFill>
                  <a:srgbClr val="00B050"/>
                </a:solidFill>
                <a:effectLst/>
                <a:latin typeface="Tahoma" pitchFamily="34" charset="0"/>
                <a:ea typeface="新細明體" pitchFamily="18" charset="-120"/>
              </a:endParaRPr>
            </a:p>
          </p:txBody>
        </p:sp>
        <p:sp>
          <p:nvSpPr>
            <p:cNvPr id="32" name="文字方塊 31"/>
            <p:cNvSpPr txBox="1"/>
            <p:nvPr/>
          </p:nvSpPr>
          <p:spPr>
            <a:xfrm>
              <a:off x="7817204" y="4657094"/>
              <a:ext cx="428628" cy="400110"/>
            </a:xfrm>
            <a:prstGeom prst="rect">
              <a:avLst/>
            </a:prstGeom>
            <a:noFill/>
          </p:spPr>
          <p:txBody>
            <a:bodyPr wrap="square" rtlCol="0">
              <a:spAutoFit/>
            </a:bodyPr>
            <a:lstStyle/>
            <a:p>
              <a:r>
                <a:rPr lang="en-US" altLang="zh-TW" sz="2000" i="1" dirty="0" smtClean="0"/>
                <a:t>C</a:t>
              </a:r>
              <a:r>
                <a:rPr lang="en-US" altLang="zh-TW" sz="2000" i="1" baseline="-25000" dirty="0" smtClean="0"/>
                <a:t>2</a:t>
              </a:r>
              <a:endParaRPr lang="zh-TW" altLang="en-US" sz="2000" i="1" dirty="0"/>
            </a:p>
          </p:txBody>
        </p:sp>
      </p:grpSp>
      <p:grpSp>
        <p:nvGrpSpPr>
          <p:cNvPr id="33" name="群組 32"/>
          <p:cNvGrpSpPr/>
          <p:nvPr/>
        </p:nvGrpSpPr>
        <p:grpSpPr>
          <a:xfrm>
            <a:off x="6317006" y="4728532"/>
            <a:ext cx="541010" cy="428628"/>
            <a:chOff x="7786710" y="4643446"/>
            <a:chExt cx="541010" cy="428628"/>
          </a:xfrm>
        </p:grpSpPr>
        <p:sp>
          <p:nvSpPr>
            <p:cNvPr id="34" name="橢圓 33"/>
            <p:cNvSpPr/>
            <p:nvPr/>
          </p:nvSpPr>
          <p:spPr bwMode="auto">
            <a:xfrm>
              <a:off x="7786710" y="4643446"/>
              <a:ext cx="500066" cy="428628"/>
            </a:xfrm>
            <a:prstGeom prst="ellipse">
              <a:avLst/>
            </a:prstGeom>
            <a:solidFill>
              <a:srgbClr val="FF66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dirty="0" smtClean="0">
                <a:ln>
                  <a:noFill/>
                </a:ln>
                <a:solidFill>
                  <a:srgbClr val="00B050"/>
                </a:solidFill>
                <a:effectLst/>
                <a:latin typeface="Tahoma" pitchFamily="34" charset="0"/>
                <a:ea typeface="新細明體" pitchFamily="18" charset="-120"/>
              </a:endParaRPr>
            </a:p>
          </p:txBody>
        </p:sp>
        <p:sp>
          <p:nvSpPr>
            <p:cNvPr id="35" name="文字方塊 34"/>
            <p:cNvSpPr txBox="1"/>
            <p:nvPr/>
          </p:nvSpPr>
          <p:spPr>
            <a:xfrm>
              <a:off x="7797160" y="4643446"/>
              <a:ext cx="530560" cy="400110"/>
            </a:xfrm>
            <a:prstGeom prst="rect">
              <a:avLst/>
            </a:prstGeom>
            <a:noFill/>
          </p:spPr>
          <p:txBody>
            <a:bodyPr wrap="square" rtlCol="0">
              <a:spAutoFit/>
            </a:bodyPr>
            <a:lstStyle/>
            <a:p>
              <a:r>
                <a:rPr lang="en-US" altLang="zh-TW" sz="2000" i="1" dirty="0" err="1" smtClean="0"/>
                <a:t>C</a:t>
              </a:r>
              <a:r>
                <a:rPr lang="en-US" altLang="zh-TW" sz="2000" i="1" baseline="-25000" dirty="0" err="1" smtClean="0"/>
                <a:t>n</a:t>
              </a:r>
              <a:endParaRPr lang="zh-TW" altLang="en-US" sz="2000" i="1" dirty="0"/>
            </a:p>
          </p:txBody>
        </p:sp>
      </p:grpSp>
      <p:sp>
        <p:nvSpPr>
          <p:cNvPr id="36" name="文字方塊 35"/>
          <p:cNvSpPr txBox="1"/>
          <p:nvPr/>
        </p:nvSpPr>
        <p:spPr>
          <a:xfrm>
            <a:off x="4245304" y="4357694"/>
            <a:ext cx="2643206" cy="369332"/>
          </a:xfrm>
          <a:prstGeom prst="rect">
            <a:avLst/>
          </a:prstGeom>
          <a:noFill/>
        </p:spPr>
        <p:txBody>
          <a:bodyPr wrap="square" rtlCol="0">
            <a:spAutoFit/>
          </a:bodyPr>
          <a:lstStyle/>
          <a:p>
            <a:r>
              <a:rPr lang="en-US" altLang="zh-TW" sz="1800" dirty="0" smtClean="0">
                <a:effectLst>
                  <a:outerShdw blurRad="38100" dist="38100" dir="2700000" algn="tl">
                    <a:srgbClr val="000000">
                      <a:alpha val="43137"/>
                    </a:srgbClr>
                  </a:outerShdw>
                </a:effectLst>
              </a:rPr>
              <a:t>Topology sorted order</a:t>
            </a:r>
            <a:endParaRPr lang="zh-TW" altLang="en-US" sz="1800" dirty="0">
              <a:effectLst>
                <a:outerShdw blurRad="38100" dist="38100" dir="2700000" algn="tl">
                  <a:srgbClr val="000000">
                    <a:alpha val="43137"/>
                  </a:srgbClr>
                </a:outerShdw>
              </a:effectLst>
            </a:endParaRPr>
          </a:p>
        </p:txBody>
      </p:sp>
      <p:sp>
        <p:nvSpPr>
          <p:cNvPr id="37" name="文字方塊 36"/>
          <p:cNvSpPr txBox="1"/>
          <p:nvPr/>
        </p:nvSpPr>
        <p:spPr>
          <a:xfrm>
            <a:off x="5626724" y="4643446"/>
            <a:ext cx="642942" cy="461665"/>
          </a:xfrm>
          <a:prstGeom prst="rect">
            <a:avLst/>
          </a:prstGeom>
          <a:noFill/>
        </p:spPr>
        <p:txBody>
          <a:bodyPr wrap="square" rtlCol="0">
            <a:spAutoFit/>
          </a:bodyPr>
          <a:lstStyle/>
          <a:p>
            <a:r>
              <a:rPr lang="en-US" altLang="zh-TW" dirty="0" smtClean="0"/>
              <a:t>…</a:t>
            </a:r>
            <a:endParaRPr lang="zh-TW" altLang="en-US" dirty="0"/>
          </a:p>
        </p:txBody>
      </p:sp>
      <p:cxnSp>
        <p:nvCxnSpPr>
          <p:cNvPr id="40" name="直線單箭頭接點 39"/>
          <p:cNvCxnSpPr>
            <a:endCxn id="24" idx="2"/>
          </p:cNvCxnSpPr>
          <p:nvPr/>
        </p:nvCxnSpPr>
        <p:spPr bwMode="auto">
          <a:xfrm>
            <a:off x="3173734" y="4929198"/>
            <a:ext cx="443349" cy="1588"/>
          </a:xfrm>
          <a:prstGeom prst="straightConnector1">
            <a:avLst/>
          </a:prstGeom>
          <a:solidFill>
            <a:schemeClr val="accent1"/>
          </a:solidFill>
          <a:ln w="25400" cap="flat" cmpd="sng" algn="ctr">
            <a:solidFill>
              <a:srgbClr val="A3A3E0"/>
            </a:solidFill>
            <a:prstDash val="solid"/>
            <a:miter lim="800000"/>
            <a:headEnd type="none" w="med" len="med"/>
            <a:tailEnd type="arrow"/>
          </a:ln>
          <a:effectLst/>
        </p:spPr>
      </p:cxnSp>
      <p:cxnSp>
        <p:nvCxnSpPr>
          <p:cNvPr id="41" name="直線單箭頭接點 40"/>
          <p:cNvCxnSpPr/>
          <p:nvPr/>
        </p:nvCxnSpPr>
        <p:spPr bwMode="auto">
          <a:xfrm>
            <a:off x="7330786" y="4942846"/>
            <a:ext cx="443349" cy="1588"/>
          </a:xfrm>
          <a:prstGeom prst="straightConnector1">
            <a:avLst/>
          </a:prstGeom>
          <a:solidFill>
            <a:schemeClr val="accent1"/>
          </a:solidFill>
          <a:ln w="25400" cap="flat" cmpd="sng" algn="ctr">
            <a:solidFill>
              <a:srgbClr val="FF0000"/>
            </a:solidFill>
            <a:prstDash val="solid"/>
            <a:miter lim="800000"/>
            <a:headEnd type="none" w="med" len="med"/>
            <a:tailEnd type="arrow"/>
          </a:ln>
          <a:effectLst/>
        </p:spPr>
      </p:cxnSp>
      <p:sp>
        <p:nvSpPr>
          <p:cNvPr id="42" name="文字方塊 41"/>
          <p:cNvSpPr txBox="1"/>
          <p:nvPr/>
        </p:nvSpPr>
        <p:spPr>
          <a:xfrm>
            <a:off x="1030594" y="4228466"/>
            <a:ext cx="3000396" cy="369332"/>
          </a:xfrm>
          <a:prstGeom prst="rect">
            <a:avLst/>
          </a:prstGeom>
          <a:noFill/>
        </p:spPr>
        <p:txBody>
          <a:bodyPr wrap="square" rtlCol="0">
            <a:spAutoFit/>
          </a:bodyPr>
          <a:lstStyle/>
          <a:p>
            <a:r>
              <a:rPr lang="en-US" altLang="zh-TW" sz="1800" dirty="0" smtClean="0">
                <a:effectLst>
                  <a:outerShdw blurRad="38100" dist="38100" dir="2700000" algn="tl">
                    <a:srgbClr val="000000">
                      <a:alpha val="43137"/>
                    </a:srgbClr>
                  </a:outerShdw>
                </a:effectLst>
              </a:rPr>
              <a:t>At least one wash droplet</a:t>
            </a:r>
            <a:endParaRPr lang="zh-TW" altLang="en-US" sz="1800" dirty="0">
              <a:effectLst>
                <a:outerShdw blurRad="38100" dist="38100" dir="2700000" algn="tl">
                  <a:srgbClr val="000000">
                    <a:alpha val="43137"/>
                  </a:srgbClr>
                </a:outerShdw>
              </a:effectLst>
            </a:endParaRPr>
          </a:p>
        </p:txBody>
      </p:sp>
      <p:sp>
        <p:nvSpPr>
          <p:cNvPr id="43" name="文字方塊 42"/>
          <p:cNvSpPr txBox="1"/>
          <p:nvPr/>
        </p:nvSpPr>
        <p:spPr>
          <a:xfrm>
            <a:off x="5602626" y="3772542"/>
            <a:ext cx="3214710" cy="369332"/>
          </a:xfrm>
          <a:prstGeom prst="rect">
            <a:avLst/>
          </a:prstGeom>
          <a:noFill/>
        </p:spPr>
        <p:txBody>
          <a:bodyPr wrap="square" rtlCol="0">
            <a:spAutoFit/>
          </a:bodyPr>
          <a:lstStyle/>
          <a:p>
            <a:r>
              <a:rPr lang="en-US" altLang="zh-TW" sz="1800" dirty="0" smtClean="0">
                <a:effectLst>
                  <a:outerShdw blurRad="38100" dist="38100" dir="2700000" algn="tl">
                    <a:srgbClr val="000000">
                      <a:alpha val="43137"/>
                    </a:srgbClr>
                  </a:outerShdw>
                </a:effectLst>
              </a:rPr>
              <a:t>Clean the contaminated spots</a:t>
            </a:r>
            <a:endParaRPr lang="zh-TW" altLang="en-US" sz="1800" dirty="0">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xEl>
                                              <p:pRg st="0" end="0"/>
                                            </p:txEl>
                                          </p:spTgt>
                                        </p:tgtEl>
                                        <p:attrNameLst>
                                          <p:attrName>style.visibility</p:attrName>
                                        </p:attrNameLst>
                                      </p:cBhvr>
                                      <p:to>
                                        <p:strVal val="visible"/>
                                      </p:to>
                                    </p:set>
                                    <p:animEffect transition="in" filter="fade">
                                      <p:cBhvr>
                                        <p:cTn id="26" dur="500"/>
                                        <p:tgtEl>
                                          <p:spTgt spid="1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nodeType="withEffect">
                                  <p:stCondLst>
                                    <p:cond delay="0"/>
                                  </p:stCondLst>
                                  <p:childTnLst>
                                    <p:set>
                                      <p:cBhvr>
                                        <p:cTn id="36" dur="1" fill="hold">
                                          <p:stCondLst>
                                            <p:cond delay="0"/>
                                          </p:stCondLst>
                                        </p:cTn>
                                        <p:tgtEl>
                                          <p:spTgt spid="42">
                                            <p:txEl>
                                              <p:pRg st="0" end="0"/>
                                            </p:txEl>
                                          </p:spTgt>
                                        </p:tgtEl>
                                        <p:attrNameLst>
                                          <p:attrName>style.visibility</p:attrName>
                                        </p:attrNameLst>
                                      </p:cBhvr>
                                      <p:to>
                                        <p:strVal val="visible"/>
                                      </p:to>
                                    </p:set>
                                    <p:animEffect transition="in" filter="fade">
                                      <p:cBhvr>
                                        <p:cTn id="37" dur="500"/>
                                        <p:tgtEl>
                                          <p:spTgt spid="4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childTnLst>
                          </p:cTn>
                        </p:par>
                        <p:par>
                          <p:cTn id="47" fill="hold">
                            <p:stCondLst>
                              <p:cond delay="1000"/>
                            </p:stCondLst>
                            <p:childTnLst>
                              <p:par>
                                <p:cTn id="48" presetID="10" presetClass="entr" presetSubtype="0" fill="hold" nodeType="after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cTn>
                              </p:par>
                            </p:childTnLst>
                          </p:cTn>
                        </p:par>
                        <p:par>
                          <p:cTn id="51" fill="hold">
                            <p:stCondLst>
                              <p:cond delay="1500"/>
                            </p:stCondLst>
                            <p:childTnLst>
                              <p:par>
                                <p:cTn id="52" presetID="10" presetClass="entr" presetSubtype="0" fill="hold" nodeType="after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500"/>
                                        <p:tgtEl>
                                          <p:spTgt spid="3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500"/>
                                        <p:tgtEl>
                                          <p:spTgt spid="3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3">
                                            <p:txEl>
                                              <p:pRg st="0" end="0"/>
                                            </p:txEl>
                                          </p:spTgt>
                                        </p:tgtEl>
                                        <p:attrNameLst>
                                          <p:attrName>style.visibility</p:attrName>
                                        </p:attrNameLst>
                                      </p:cBhvr>
                                      <p:to>
                                        <p:strVal val="visible"/>
                                      </p:to>
                                    </p:set>
                                    <p:animEffect transition="in" filter="fade">
                                      <p:cBhvr>
                                        <p:cTn id="65" dur="500"/>
                                        <p:tgtEl>
                                          <p:spTgt spid="43">
                                            <p:txEl>
                                              <p:pRg st="0" end="0"/>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fade">
                                      <p:cBhvr>
                                        <p:cTn id="68" dur="500"/>
                                        <p:tgtEl>
                                          <p:spTgt spid="40"/>
                                        </p:tgtEl>
                                      </p:cBhvr>
                                    </p:animEffect>
                                  </p:childTnLst>
                                </p:cTn>
                              </p:par>
                            </p:childTnLst>
                          </p:cTn>
                        </p:par>
                        <p:par>
                          <p:cTn id="69" fill="hold">
                            <p:stCondLst>
                              <p:cond delay="500"/>
                            </p:stCondLst>
                            <p:childTnLst>
                              <p:par>
                                <p:cTn id="70" presetID="10" presetClass="entr" presetSubtype="0" fill="hold" nodeType="after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fade">
                                      <p:cBhvr>
                                        <p:cTn id="7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6" grpId="0"/>
      <p:bldP spid="3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Minimum Cost Circulation Flow Technique</a:t>
            </a:r>
            <a:endParaRPr lang="zh-TW" altLang="en-US" dirty="0"/>
          </a:p>
        </p:txBody>
      </p:sp>
      <p:sp>
        <p:nvSpPr>
          <p:cNvPr id="3" name="內容版面配置區 2"/>
          <p:cNvSpPr>
            <a:spLocks noGrp="1"/>
          </p:cNvSpPr>
          <p:nvPr>
            <p:ph idx="1"/>
          </p:nvPr>
        </p:nvSpPr>
        <p:spPr/>
        <p:txBody>
          <a:bodyPr/>
          <a:lstStyle/>
          <a:p>
            <a:pPr algn="just"/>
            <a:r>
              <a:rPr lang="en-US" altLang="zh-TW" b="1" i="1" dirty="0" smtClean="0"/>
              <a:t>Theorem 2</a:t>
            </a:r>
            <a:r>
              <a:rPr lang="en-US" altLang="zh-TW" dirty="0" smtClean="0"/>
              <a:t>: Under the proposed flow construction, we can adopt the MCC algorithm to schedule correct and optimal wash operations</a:t>
            </a:r>
          </a:p>
          <a:p>
            <a:pPr lvl="1" algn="just"/>
            <a:r>
              <a:rPr lang="en-US" altLang="zh-TW" i="1" dirty="0" smtClean="0"/>
              <a:t>Proof</a:t>
            </a:r>
          </a:p>
          <a:p>
            <a:pPr lvl="2" algn="just"/>
            <a:r>
              <a:rPr lang="en-US" altLang="zh-TW" sz="2000" dirty="0" smtClean="0">
                <a:solidFill>
                  <a:schemeClr val="bg2"/>
                </a:solidFill>
              </a:rPr>
              <a:t>Theorem 1 shows there is a feasible solution, that is, the contaminated spots are correctly cleaned by the wash droplets. </a:t>
            </a:r>
          </a:p>
          <a:p>
            <a:pPr lvl="2" algn="just"/>
            <a:endParaRPr lang="en-US" altLang="zh-TW" sz="2000" dirty="0" smtClean="0">
              <a:solidFill>
                <a:schemeClr val="bg2"/>
              </a:solidFill>
            </a:endParaRPr>
          </a:p>
          <a:p>
            <a:pPr lvl="2" algn="just"/>
            <a:r>
              <a:rPr lang="en-US" altLang="zh-TW" sz="2000" dirty="0" smtClean="0">
                <a:solidFill>
                  <a:schemeClr val="bg2"/>
                </a:solidFill>
              </a:rPr>
              <a:t>The MCC algorithm will obtain a feasible flow with minimum cost that represents the optimal scheduling of wash operations.</a:t>
            </a:r>
            <a:endParaRPr lang="zh-TW" altLang="en-US" sz="2000" dirty="0" smtClean="0">
              <a:solidFill>
                <a:schemeClr val="bg2"/>
              </a:solidFill>
            </a:endParaRPr>
          </a:p>
          <a:p>
            <a:endParaRPr lang="zh-TW" alt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Inter-Contamination Aware routing Stage</a:t>
            </a:r>
            <a:endParaRPr lang="zh-TW" altLang="en-US" dirty="0"/>
          </a:p>
        </p:txBody>
      </p:sp>
      <p:sp>
        <p:nvSpPr>
          <p:cNvPr id="3" name="內容版面配置區 2"/>
          <p:cNvSpPr>
            <a:spLocks noGrp="1"/>
          </p:cNvSpPr>
          <p:nvPr>
            <p:ph idx="1"/>
          </p:nvPr>
        </p:nvSpPr>
        <p:spPr/>
        <p:txBody>
          <a:bodyPr/>
          <a:lstStyle/>
          <a:p>
            <a:pPr algn="just"/>
            <a:r>
              <a:rPr lang="en-US" altLang="zh-TW" dirty="0" smtClean="0"/>
              <a:t>Look-Ahead routing scheme</a:t>
            </a:r>
          </a:p>
          <a:p>
            <a:pPr lvl="1" algn="just"/>
            <a:r>
              <a:rPr lang="en-US" altLang="zh-TW" dirty="0" smtClean="0"/>
              <a:t>Contaminated spots also occur between subproblems</a:t>
            </a:r>
          </a:p>
          <a:p>
            <a:pPr lvl="1" algn="just"/>
            <a:r>
              <a:rPr lang="en-US" altLang="zh-TW" dirty="0" smtClean="0"/>
              <a:t>Predicting the inter-contaminations for the next subproblem and clean the intra- and inter-contaminations simultaneously to reduce the completion time</a:t>
            </a:r>
          </a:p>
          <a:p>
            <a:pPr algn="just">
              <a:buNone/>
            </a:pPr>
            <a:endParaRPr lang="en-US" altLang="zh-TW" dirty="0" smtClean="0"/>
          </a:p>
        </p:txBody>
      </p:sp>
      <p:graphicFrame>
        <p:nvGraphicFramePr>
          <p:cNvPr id="46" name="表格 45"/>
          <p:cNvGraphicFramePr>
            <a:graphicFrameLocks noGrp="1"/>
          </p:cNvGraphicFramePr>
          <p:nvPr/>
        </p:nvGraphicFramePr>
        <p:xfrm>
          <a:off x="6110914" y="3008580"/>
          <a:ext cx="2604490" cy="2590609"/>
        </p:xfrm>
        <a:graphic>
          <a:graphicData uri="http://schemas.openxmlformats.org/drawingml/2006/table">
            <a:tbl>
              <a:tblPr firstRow="1" bandRow="1">
                <a:tableStyleId>{5940675A-B579-460E-94D1-54222C63F5DA}</a:tableStyleId>
              </a:tblPr>
              <a:tblGrid>
                <a:gridCol w="372070"/>
                <a:gridCol w="372070"/>
                <a:gridCol w="372070"/>
                <a:gridCol w="372070"/>
                <a:gridCol w="372070"/>
                <a:gridCol w="372070"/>
                <a:gridCol w="372070"/>
              </a:tblGrid>
              <a:tr h="370087">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r>
              <a:tr h="370087">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rgbClr val="B2B2B2"/>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r>
              <a:tr h="370087">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r>
              <a:tr h="370087">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rgbClr val="B2B2B2"/>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r>
              <a:tr h="370087">
                <a:tc>
                  <a:txBody>
                    <a:bodyPr/>
                    <a:lstStyle/>
                    <a:p>
                      <a:endParaRPr lang="zh-TW" altLang="en-US" dirty="0"/>
                    </a:p>
                  </a:txBody>
                  <a:tcPr>
                    <a:solidFill>
                      <a:srgbClr val="B2B2B2"/>
                    </a:solidFill>
                  </a:tcPr>
                </a:tc>
                <a:tc>
                  <a:txBody>
                    <a:bodyPr/>
                    <a:lstStyle/>
                    <a:p>
                      <a:endParaRPr lang="zh-TW" altLang="en-US" dirty="0"/>
                    </a:p>
                  </a:txBody>
                  <a:tcPr>
                    <a:solidFill>
                      <a:schemeClr val="bg1"/>
                    </a:solidFill>
                  </a:tcPr>
                </a:tc>
                <a:tc>
                  <a:txBody>
                    <a:bodyPr/>
                    <a:lstStyle/>
                    <a:p>
                      <a:endParaRPr lang="zh-TW" altLang="en-US" dirty="0"/>
                    </a:p>
                  </a:txBody>
                  <a:tcPr>
                    <a:solidFill>
                      <a:schemeClr val="accent5">
                        <a:lumMod val="40000"/>
                        <a:lumOff val="60000"/>
                      </a:schemeClr>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a:p>
                  </a:txBody>
                  <a:tcPr>
                    <a:solidFill>
                      <a:schemeClr val="bg1"/>
                    </a:solidFill>
                  </a:tcPr>
                </a:tc>
                <a:tc>
                  <a:txBody>
                    <a:bodyPr/>
                    <a:lstStyle/>
                    <a:p>
                      <a:endParaRPr lang="zh-TW" altLang="en-US" dirty="0"/>
                    </a:p>
                  </a:txBody>
                  <a:tcPr>
                    <a:solidFill>
                      <a:schemeClr val="bg1"/>
                    </a:solidFill>
                  </a:tcPr>
                </a:tc>
              </a:tr>
              <a:tr h="370087">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r>
              <a:tr h="370087">
                <a:tc>
                  <a:txBody>
                    <a:bodyPr/>
                    <a:lstStyle/>
                    <a:p>
                      <a:endParaRPr lang="zh-TW" altLang="en-US"/>
                    </a:p>
                  </a:txBody>
                  <a:tcPr>
                    <a:solidFill>
                      <a:schemeClr val="bg1"/>
                    </a:solidFill>
                  </a:tcPr>
                </a:tc>
                <a:tc>
                  <a:txBody>
                    <a:bodyPr/>
                    <a:lstStyle/>
                    <a:p>
                      <a:endParaRPr lang="zh-TW" altLang="en-US"/>
                    </a:p>
                  </a:txBody>
                  <a:tcPr>
                    <a:solidFill>
                      <a:schemeClr val="bg1"/>
                    </a:solidFill>
                  </a:tcPr>
                </a:tc>
                <a:tc>
                  <a:txBody>
                    <a:bodyPr/>
                    <a:lstStyle/>
                    <a:p>
                      <a:endParaRPr lang="zh-TW" altLang="en-US"/>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r>
            </a:tbl>
          </a:graphicData>
        </a:graphic>
      </p:graphicFrame>
      <p:cxnSp>
        <p:nvCxnSpPr>
          <p:cNvPr id="55" name="直線單箭頭接點 54"/>
          <p:cNvCxnSpPr/>
          <p:nvPr/>
        </p:nvCxnSpPr>
        <p:spPr>
          <a:xfrm rot="10800000" flipH="1">
            <a:off x="6701498" y="3576886"/>
            <a:ext cx="1872000" cy="1588"/>
          </a:xfrm>
          <a:prstGeom prst="straightConnector1">
            <a:avLst/>
          </a:prstGeom>
          <a:ln w="25400">
            <a:solidFill>
              <a:srgbClr val="00B0F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p:nvPr/>
        </p:nvCxnSpPr>
        <p:spPr>
          <a:xfrm rot="5400000" flipH="1">
            <a:off x="5889670" y="4690050"/>
            <a:ext cx="900000" cy="1588"/>
          </a:xfrm>
          <a:prstGeom prst="straightConnector1">
            <a:avLst/>
          </a:prstGeom>
          <a:ln w="25400">
            <a:solidFill>
              <a:srgbClr val="00B0F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p:nvPr/>
        </p:nvCxnSpPr>
        <p:spPr>
          <a:xfrm rot="10800000">
            <a:off x="7325012" y="4320150"/>
            <a:ext cx="864000" cy="1588"/>
          </a:xfrm>
          <a:prstGeom prst="straightConnector1">
            <a:avLst/>
          </a:prstGeom>
          <a:ln w="25400">
            <a:solidFill>
              <a:srgbClr val="00B0F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a:xfrm rot="5400000">
            <a:off x="7807814" y="4701348"/>
            <a:ext cx="756000" cy="1588"/>
          </a:xfrm>
          <a:prstGeom prst="line">
            <a:avLst/>
          </a:prstGeom>
          <a:ln w="25400">
            <a:solidFill>
              <a:srgbClr val="00B0F0"/>
            </a:solidFill>
            <a:prstDash val="sysDash"/>
          </a:ln>
        </p:spPr>
        <p:style>
          <a:lnRef idx="1">
            <a:schemeClr val="accent1"/>
          </a:lnRef>
          <a:fillRef idx="0">
            <a:schemeClr val="accent1"/>
          </a:fillRef>
          <a:effectRef idx="0">
            <a:schemeClr val="accent1"/>
          </a:effectRef>
          <a:fontRef idx="minor">
            <a:schemeClr val="tx1"/>
          </a:fontRef>
        </p:style>
      </p:cxnSp>
      <p:grpSp>
        <p:nvGrpSpPr>
          <p:cNvPr id="59" name="群組 58"/>
          <p:cNvGrpSpPr/>
          <p:nvPr/>
        </p:nvGrpSpPr>
        <p:grpSpPr>
          <a:xfrm>
            <a:off x="6267438" y="3205472"/>
            <a:ext cx="2231424" cy="2232000"/>
            <a:chOff x="6500826" y="1598332"/>
            <a:chExt cx="2231424" cy="2232000"/>
          </a:xfrm>
        </p:grpSpPr>
        <p:cxnSp>
          <p:nvCxnSpPr>
            <p:cNvPr id="60" name="直線接點 59"/>
            <p:cNvCxnSpPr/>
            <p:nvPr/>
          </p:nvCxnSpPr>
          <p:spPr>
            <a:xfrm>
              <a:off x="7976250" y="2326360"/>
              <a:ext cx="756000" cy="1588"/>
            </a:xfrm>
            <a:prstGeom prst="line">
              <a:avLst/>
            </a:prstGeom>
            <a:ln w="25400">
              <a:solidFill>
                <a:srgbClr val="00B0F0"/>
              </a:solidFill>
              <a:prstDash val="sysDash"/>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rot="5400000">
              <a:off x="8157548" y="2897864"/>
              <a:ext cx="1143008" cy="1588"/>
            </a:xfrm>
            <a:prstGeom prst="straightConnector1">
              <a:avLst/>
            </a:prstGeom>
            <a:ln w="25400">
              <a:solidFill>
                <a:srgbClr val="00B0F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a:off x="6500826" y="3098530"/>
              <a:ext cx="1476000" cy="1588"/>
            </a:xfrm>
            <a:prstGeom prst="line">
              <a:avLst/>
            </a:prstGeom>
            <a:ln w="25400">
              <a:solidFill>
                <a:srgbClr val="00B0F0"/>
              </a:solidFill>
              <a:prstDash val="sysDash"/>
            </a:ln>
          </p:spPr>
          <p:style>
            <a:lnRef idx="1">
              <a:schemeClr val="accent1"/>
            </a:lnRef>
            <a:fillRef idx="0">
              <a:schemeClr val="accent1"/>
            </a:fillRef>
            <a:effectRef idx="0">
              <a:schemeClr val="accent1"/>
            </a:effectRef>
            <a:fontRef idx="minor">
              <a:schemeClr val="tx1"/>
            </a:fontRef>
          </p:style>
        </p:cxnSp>
        <p:cxnSp>
          <p:nvCxnSpPr>
            <p:cNvPr id="63" name="直線接點 62"/>
            <p:cNvCxnSpPr/>
            <p:nvPr/>
          </p:nvCxnSpPr>
          <p:spPr>
            <a:xfrm rot="5400000" flipH="1" flipV="1">
              <a:off x="7577621" y="2691973"/>
              <a:ext cx="785818" cy="1588"/>
            </a:xfrm>
            <a:prstGeom prst="line">
              <a:avLst/>
            </a:prstGeom>
            <a:ln w="25400">
              <a:solidFill>
                <a:srgbClr val="00B0F0"/>
              </a:solidFill>
              <a:prstDash val="sysDash"/>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p:nvPr/>
          </p:nvCxnSpPr>
          <p:spPr>
            <a:xfrm rot="10800000">
              <a:off x="6760292" y="1611980"/>
              <a:ext cx="540000" cy="1588"/>
            </a:xfrm>
            <a:prstGeom prst="straightConnector1">
              <a:avLst/>
            </a:prstGeom>
            <a:ln w="25400">
              <a:solidFill>
                <a:srgbClr val="00B0F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5" name="直線接點 64"/>
            <p:cNvCxnSpPr/>
            <p:nvPr/>
          </p:nvCxnSpPr>
          <p:spPr>
            <a:xfrm rot="5400000" flipH="1" flipV="1">
              <a:off x="6183498" y="2713538"/>
              <a:ext cx="2232000" cy="1588"/>
            </a:xfrm>
            <a:prstGeom prst="line">
              <a:avLst/>
            </a:prstGeom>
            <a:ln w="25400">
              <a:solidFill>
                <a:srgbClr val="00B0F0"/>
              </a:solidFill>
              <a:prstDash val="sysDash"/>
            </a:ln>
          </p:spPr>
          <p:style>
            <a:lnRef idx="1">
              <a:schemeClr val="accent1"/>
            </a:lnRef>
            <a:fillRef idx="0">
              <a:schemeClr val="accent1"/>
            </a:fillRef>
            <a:effectRef idx="0">
              <a:schemeClr val="accent1"/>
            </a:effectRef>
            <a:fontRef idx="minor">
              <a:schemeClr val="tx1"/>
            </a:fontRef>
          </p:style>
        </p:cxnSp>
        <p:cxnSp>
          <p:nvCxnSpPr>
            <p:cNvPr id="66" name="直線接點 65"/>
            <p:cNvCxnSpPr/>
            <p:nvPr/>
          </p:nvCxnSpPr>
          <p:spPr>
            <a:xfrm>
              <a:off x="7292598" y="3824970"/>
              <a:ext cx="360000" cy="1588"/>
            </a:xfrm>
            <a:prstGeom prst="line">
              <a:avLst/>
            </a:prstGeom>
            <a:ln w="25400">
              <a:solidFill>
                <a:srgbClr val="00B0F0"/>
              </a:solidFill>
              <a:prstDash val="sysDash"/>
            </a:ln>
          </p:spPr>
          <p:style>
            <a:lnRef idx="1">
              <a:schemeClr val="accent1"/>
            </a:lnRef>
            <a:fillRef idx="0">
              <a:schemeClr val="accent1"/>
            </a:fillRef>
            <a:effectRef idx="0">
              <a:schemeClr val="accent1"/>
            </a:effectRef>
            <a:fontRef idx="minor">
              <a:schemeClr val="tx1"/>
            </a:fontRef>
          </p:style>
        </p:cxnSp>
      </p:grpSp>
      <p:sp>
        <p:nvSpPr>
          <p:cNvPr id="68" name="矩形 67"/>
          <p:cNvSpPr/>
          <p:nvPr/>
        </p:nvSpPr>
        <p:spPr>
          <a:xfrm>
            <a:off x="6800226" y="3338474"/>
            <a:ext cx="500066" cy="500066"/>
          </a:xfrm>
          <a:prstGeom prst="rect">
            <a:avLst/>
          </a:prstGeom>
          <a:solidFill>
            <a:schemeClr val="bg1">
              <a:alpha val="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69" name="矩形 68"/>
          <p:cNvSpPr/>
          <p:nvPr/>
        </p:nvSpPr>
        <p:spPr>
          <a:xfrm>
            <a:off x="7545100" y="4080150"/>
            <a:ext cx="500066" cy="500066"/>
          </a:xfrm>
          <a:prstGeom prst="rect">
            <a:avLst/>
          </a:prstGeom>
          <a:solidFill>
            <a:schemeClr val="bg1">
              <a:alpha val="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70" name="橢圓 69"/>
          <p:cNvSpPr/>
          <p:nvPr/>
        </p:nvSpPr>
        <p:spPr>
          <a:xfrm>
            <a:off x="6786578" y="4437340"/>
            <a:ext cx="504000" cy="504000"/>
          </a:xfrm>
          <a:prstGeom prst="ellipse">
            <a:avLst/>
          </a:prstGeom>
          <a:solidFill>
            <a:schemeClr val="bg1">
              <a:alpha val="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graphicFrame>
        <p:nvGraphicFramePr>
          <p:cNvPr id="110" name="表格 109"/>
          <p:cNvGraphicFramePr>
            <a:graphicFrameLocks noGrp="1"/>
          </p:cNvGraphicFramePr>
          <p:nvPr/>
        </p:nvGraphicFramePr>
        <p:xfrm>
          <a:off x="3204045" y="3000372"/>
          <a:ext cx="2604490" cy="2590609"/>
        </p:xfrm>
        <a:graphic>
          <a:graphicData uri="http://schemas.openxmlformats.org/drawingml/2006/table">
            <a:tbl>
              <a:tblPr firstRow="1" bandRow="1">
                <a:tableStyleId>{5940675A-B579-460E-94D1-54222C63F5DA}</a:tableStyleId>
              </a:tblPr>
              <a:tblGrid>
                <a:gridCol w="372070"/>
                <a:gridCol w="372070"/>
                <a:gridCol w="372070"/>
                <a:gridCol w="372070"/>
                <a:gridCol w="372070"/>
                <a:gridCol w="372070"/>
                <a:gridCol w="372070"/>
              </a:tblGrid>
              <a:tr h="370087">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r>
              <a:tr h="370087">
                <a:tc>
                  <a:txBody>
                    <a:bodyPr/>
                    <a:lstStyle/>
                    <a:p>
                      <a:endParaRPr lang="zh-TW" altLang="en-US" dirty="0"/>
                    </a:p>
                  </a:txBody>
                  <a:tcPr>
                    <a:solidFill>
                      <a:schemeClr val="bg1"/>
                    </a:solidFill>
                  </a:tcPr>
                </a:tc>
                <a:tc>
                  <a:txBody>
                    <a:bodyPr/>
                    <a:lstStyle/>
                    <a:p>
                      <a:endParaRPr lang="zh-TW" altLang="en-US" dirty="0"/>
                    </a:p>
                  </a:txBody>
                  <a:tcPr>
                    <a:solidFill>
                      <a:schemeClr val="accent6">
                        <a:lumMod val="60000"/>
                        <a:lumOff val="40000"/>
                      </a:schemeClr>
                    </a:solidFill>
                  </a:tcPr>
                </a:tc>
                <a:tc>
                  <a:txBody>
                    <a:bodyPr/>
                    <a:lstStyle/>
                    <a:p>
                      <a:endParaRPr lang="zh-TW" altLang="en-US" dirty="0"/>
                    </a:p>
                  </a:txBody>
                  <a:tcPr>
                    <a:solidFill>
                      <a:schemeClr val="accent6">
                        <a:lumMod val="60000"/>
                        <a:lumOff val="40000"/>
                      </a:schemeClr>
                    </a:solidFill>
                  </a:tcPr>
                </a:tc>
                <a:tc>
                  <a:txBody>
                    <a:bodyPr/>
                    <a:lstStyle/>
                    <a:p>
                      <a:endParaRPr lang="zh-TW" altLang="en-US" dirty="0"/>
                    </a:p>
                  </a:txBody>
                  <a:tcPr>
                    <a:solidFill>
                      <a:schemeClr val="accent6">
                        <a:lumMod val="60000"/>
                        <a:lumOff val="40000"/>
                      </a:schemeClr>
                    </a:solidFill>
                  </a:tcPr>
                </a:tc>
                <a:tc>
                  <a:txBody>
                    <a:bodyPr/>
                    <a:lstStyle/>
                    <a:p>
                      <a:endParaRPr lang="zh-TW" altLang="en-US" dirty="0"/>
                    </a:p>
                  </a:txBody>
                  <a:tcPr>
                    <a:solidFill>
                      <a:schemeClr val="accent6">
                        <a:lumMod val="60000"/>
                        <a:lumOff val="40000"/>
                      </a:schemeClr>
                    </a:solidFill>
                  </a:tcPr>
                </a:tc>
                <a:tc>
                  <a:txBody>
                    <a:bodyPr/>
                    <a:lstStyle/>
                    <a:p>
                      <a:endParaRPr lang="zh-TW" altLang="en-US" dirty="0"/>
                    </a:p>
                  </a:txBody>
                  <a:tcPr>
                    <a:solidFill>
                      <a:schemeClr val="accent6">
                        <a:lumMod val="60000"/>
                        <a:lumOff val="40000"/>
                      </a:schemeClr>
                    </a:solidFill>
                  </a:tcPr>
                </a:tc>
                <a:tc>
                  <a:txBody>
                    <a:bodyPr/>
                    <a:lstStyle/>
                    <a:p>
                      <a:endParaRPr lang="zh-TW" altLang="en-US" dirty="0"/>
                    </a:p>
                  </a:txBody>
                  <a:tcPr>
                    <a:solidFill>
                      <a:schemeClr val="accent6">
                        <a:lumMod val="60000"/>
                        <a:lumOff val="40000"/>
                      </a:schemeClr>
                    </a:solidFill>
                  </a:tcPr>
                </a:tc>
              </a:tr>
              <a:tr h="370087">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r>
              <a:tr h="370087">
                <a:tc>
                  <a:txBody>
                    <a:bodyPr/>
                    <a:lstStyle/>
                    <a:p>
                      <a:endParaRPr lang="zh-TW" altLang="en-US" dirty="0"/>
                    </a:p>
                  </a:txBody>
                  <a:tcPr>
                    <a:solidFill>
                      <a:srgbClr val="C7FFF0"/>
                    </a:solidFill>
                  </a:tcPr>
                </a:tc>
                <a:tc>
                  <a:txBody>
                    <a:bodyPr/>
                    <a:lstStyle/>
                    <a:p>
                      <a:endParaRPr lang="zh-TW" altLang="en-US" dirty="0"/>
                    </a:p>
                  </a:txBody>
                  <a:tcPr>
                    <a:solidFill>
                      <a:schemeClr val="bg1"/>
                    </a:solidFill>
                  </a:tcPr>
                </a:tc>
                <a:tc>
                  <a:txBody>
                    <a:bodyPr/>
                    <a:lstStyle/>
                    <a:p>
                      <a:endParaRPr lang="zh-TW" altLang="en-US" dirty="0">
                        <a:solidFill>
                          <a:srgbClr val="00B050"/>
                        </a:solidFill>
                      </a:endParaRPr>
                    </a:p>
                  </a:txBody>
                  <a:tcPr>
                    <a:solidFill>
                      <a:srgbClr val="66FF33"/>
                    </a:solidFill>
                  </a:tcPr>
                </a:tc>
                <a:tc>
                  <a:txBody>
                    <a:bodyPr/>
                    <a:lstStyle/>
                    <a:p>
                      <a:endParaRPr lang="zh-TW" altLang="en-US" dirty="0">
                        <a:solidFill>
                          <a:srgbClr val="00B050"/>
                        </a:solidFill>
                      </a:endParaRPr>
                    </a:p>
                  </a:txBody>
                  <a:tcPr>
                    <a:solidFill>
                      <a:srgbClr val="66FF33"/>
                    </a:solidFill>
                  </a:tcPr>
                </a:tc>
                <a:tc>
                  <a:txBody>
                    <a:bodyPr/>
                    <a:lstStyle/>
                    <a:p>
                      <a:endParaRPr lang="zh-TW" altLang="en-US" dirty="0">
                        <a:solidFill>
                          <a:srgbClr val="00B050"/>
                        </a:solidFill>
                      </a:endParaRPr>
                    </a:p>
                  </a:txBody>
                  <a:tcPr>
                    <a:solidFill>
                      <a:srgbClr val="66FF33"/>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r>
              <a:tr h="370087">
                <a:tc>
                  <a:txBody>
                    <a:bodyPr/>
                    <a:lstStyle/>
                    <a:p>
                      <a:endParaRPr lang="zh-TW" altLang="en-US" dirty="0"/>
                    </a:p>
                  </a:txBody>
                  <a:tcPr>
                    <a:solidFill>
                      <a:srgbClr val="C7FFF0"/>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rgbClr val="66FF33"/>
                    </a:solidFill>
                  </a:tcPr>
                </a:tc>
                <a:tc>
                  <a:txBody>
                    <a:bodyPr/>
                    <a:lstStyle/>
                    <a:p>
                      <a:endParaRPr lang="zh-TW" altLang="en-US"/>
                    </a:p>
                  </a:txBody>
                  <a:tcPr>
                    <a:solidFill>
                      <a:schemeClr val="bg1"/>
                    </a:solidFill>
                  </a:tcPr>
                </a:tc>
                <a:tc>
                  <a:txBody>
                    <a:bodyPr/>
                    <a:lstStyle/>
                    <a:p>
                      <a:endParaRPr lang="zh-TW" altLang="en-US" dirty="0"/>
                    </a:p>
                  </a:txBody>
                  <a:tcPr>
                    <a:solidFill>
                      <a:schemeClr val="bg1"/>
                    </a:solidFill>
                  </a:tcPr>
                </a:tc>
              </a:tr>
              <a:tr h="370087">
                <a:tc>
                  <a:txBody>
                    <a:bodyPr/>
                    <a:lstStyle/>
                    <a:p>
                      <a:endParaRPr lang="zh-TW" altLang="en-US" dirty="0"/>
                    </a:p>
                  </a:txBody>
                  <a:tcPr>
                    <a:solidFill>
                      <a:srgbClr val="C7FFF0"/>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rgbClr val="66FF33"/>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r>
              <a:tr h="370087">
                <a:tc>
                  <a:txBody>
                    <a:bodyPr/>
                    <a:lstStyle/>
                    <a:p>
                      <a:endParaRPr lang="zh-TW" altLang="en-US"/>
                    </a:p>
                  </a:txBody>
                  <a:tcPr>
                    <a:solidFill>
                      <a:schemeClr val="bg1"/>
                    </a:solidFill>
                  </a:tcPr>
                </a:tc>
                <a:tc>
                  <a:txBody>
                    <a:bodyPr/>
                    <a:lstStyle/>
                    <a:p>
                      <a:endParaRPr lang="zh-TW" altLang="en-US"/>
                    </a:p>
                  </a:txBody>
                  <a:tcPr>
                    <a:solidFill>
                      <a:schemeClr val="bg1"/>
                    </a:solidFill>
                  </a:tcPr>
                </a:tc>
                <a:tc>
                  <a:txBody>
                    <a:bodyPr/>
                    <a:lstStyle/>
                    <a:p>
                      <a:endParaRPr lang="zh-TW" altLang="en-US"/>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r>
            </a:tbl>
          </a:graphicData>
        </a:graphic>
      </p:graphicFrame>
      <p:grpSp>
        <p:nvGrpSpPr>
          <p:cNvPr id="111" name="群組 110"/>
          <p:cNvGrpSpPr/>
          <p:nvPr/>
        </p:nvGrpSpPr>
        <p:grpSpPr>
          <a:xfrm>
            <a:off x="4071934" y="4294464"/>
            <a:ext cx="864000" cy="759992"/>
            <a:chOff x="2791345" y="4348486"/>
            <a:chExt cx="864000" cy="759992"/>
          </a:xfrm>
        </p:grpSpPr>
        <p:cxnSp>
          <p:nvCxnSpPr>
            <p:cNvPr id="48" name="直線單箭頭接點 47"/>
            <p:cNvCxnSpPr/>
            <p:nvPr/>
          </p:nvCxnSpPr>
          <p:spPr>
            <a:xfrm rot="10800000">
              <a:off x="2791345" y="4348486"/>
              <a:ext cx="8640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直線接點 48"/>
            <p:cNvCxnSpPr/>
            <p:nvPr/>
          </p:nvCxnSpPr>
          <p:spPr>
            <a:xfrm rot="5400000">
              <a:off x="3274147" y="4729684"/>
              <a:ext cx="756000"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45" name="直線單箭頭接點 44"/>
          <p:cNvCxnSpPr/>
          <p:nvPr/>
        </p:nvCxnSpPr>
        <p:spPr>
          <a:xfrm rot="10800000" flipH="1">
            <a:off x="3786182" y="3580084"/>
            <a:ext cx="18720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rot="5400000" flipH="1">
            <a:off x="3051786" y="4671670"/>
            <a:ext cx="7560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14" name="表格 113"/>
          <p:cNvGraphicFramePr>
            <a:graphicFrameLocks noGrp="1"/>
          </p:cNvGraphicFramePr>
          <p:nvPr/>
        </p:nvGraphicFramePr>
        <p:xfrm>
          <a:off x="252998" y="3008580"/>
          <a:ext cx="2604490" cy="2590609"/>
        </p:xfrm>
        <a:graphic>
          <a:graphicData uri="http://schemas.openxmlformats.org/drawingml/2006/table">
            <a:tbl>
              <a:tblPr firstRow="1" bandRow="1">
                <a:tableStyleId>{5940675A-B579-460E-94D1-54222C63F5DA}</a:tableStyleId>
              </a:tblPr>
              <a:tblGrid>
                <a:gridCol w="372070"/>
                <a:gridCol w="372070"/>
                <a:gridCol w="372070"/>
                <a:gridCol w="372070"/>
                <a:gridCol w="372070"/>
                <a:gridCol w="372070"/>
                <a:gridCol w="372070"/>
              </a:tblGrid>
              <a:tr h="370087">
                <a:tc>
                  <a:txBody>
                    <a:bodyPr/>
                    <a:lstStyle/>
                    <a:p>
                      <a:endParaRPr lang="zh-TW" altLang="en-US" dirty="0"/>
                    </a:p>
                  </a:txBody>
                  <a:tcPr>
                    <a:solidFill>
                      <a:schemeClr val="bg1"/>
                    </a:solidFill>
                  </a:tcPr>
                </a:tc>
                <a:tc>
                  <a:txBody>
                    <a:bodyPr/>
                    <a:lstStyle/>
                    <a:p>
                      <a:endParaRPr lang="zh-TW" altLang="en-US" dirty="0"/>
                    </a:p>
                  </a:txBody>
                  <a:tcPr>
                    <a:solidFill>
                      <a:schemeClr val="tx2">
                        <a:lumMod val="40000"/>
                        <a:lumOff val="60000"/>
                      </a:schemeClr>
                    </a:solidFill>
                  </a:tcPr>
                </a:tc>
                <a:tc>
                  <a:txBody>
                    <a:bodyPr/>
                    <a:lstStyle/>
                    <a:p>
                      <a:endParaRPr lang="zh-TW" altLang="en-US" dirty="0"/>
                    </a:p>
                  </a:txBody>
                  <a:tcPr>
                    <a:solidFill>
                      <a:schemeClr val="tx2">
                        <a:lumMod val="40000"/>
                        <a:lumOff val="60000"/>
                      </a:schemeClr>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r>
              <a:tr h="370087">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tx2">
                        <a:lumMod val="40000"/>
                        <a:lumOff val="60000"/>
                      </a:schemeClr>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r>
              <a:tr h="370087">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tx2">
                        <a:lumMod val="40000"/>
                        <a:lumOff val="60000"/>
                      </a:schemeClr>
                    </a:solidFill>
                  </a:tcPr>
                </a:tc>
                <a:tc>
                  <a:txBody>
                    <a:bodyPr/>
                    <a:lstStyle/>
                    <a:p>
                      <a:endParaRPr lang="zh-TW" altLang="en-US" dirty="0"/>
                    </a:p>
                  </a:txBody>
                  <a:tcPr>
                    <a:solidFill>
                      <a:schemeClr val="bg1"/>
                    </a:solidFill>
                  </a:tcPr>
                </a:tc>
                <a:tc>
                  <a:txBody>
                    <a:bodyPr/>
                    <a:lstStyle/>
                    <a:p>
                      <a:endParaRPr lang="zh-TW" altLang="en-US"/>
                    </a:p>
                  </a:txBody>
                  <a:tcPr>
                    <a:solidFill>
                      <a:srgbClr val="FFFF00"/>
                    </a:solidFill>
                  </a:tcPr>
                </a:tc>
                <a:tc>
                  <a:txBody>
                    <a:bodyPr/>
                    <a:lstStyle/>
                    <a:p>
                      <a:endParaRPr lang="zh-TW" altLang="en-US" dirty="0"/>
                    </a:p>
                  </a:txBody>
                  <a:tcPr>
                    <a:solidFill>
                      <a:srgbClr val="FFFF00"/>
                    </a:solidFill>
                  </a:tcPr>
                </a:tc>
                <a:tc>
                  <a:txBody>
                    <a:bodyPr/>
                    <a:lstStyle/>
                    <a:p>
                      <a:endParaRPr lang="zh-TW" altLang="en-US" dirty="0"/>
                    </a:p>
                  </a:txBody>
                  <a:tcPr>
                    <a:solidFill>
                      <a:srgbClr val="FFFF00"/>
                    </a:solidFill>
                  </a:tcPr>
                </a:tc>
              </a:tr>
              <a:tr h="370087">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solidFill>
                          <a:srgbClr val="00B050"/>
                        </a:solidFill>
                      </a:endParaRPr>
                    </a:p>
                  </a:txBody>
                  <a:tcPr>
                    <a:solidFill>
                      <a:schemeClr val="tx2">
                        <a:lumMod val="40000"/>
                        <a:lumOff val="60000"/>
                      </a:schemeClr>
                    </a:solidFill>
                  </a:tcPr>
                </a:tc>
                <a:tc>
                  <a:txBody>
                    <a:bodyPr/>
                    <a:lstStyle/>
                    <a:p>
                      <a:endParaRPr lang="zh-TW" altLang="en-US" dirty="0">
                        <a:solidFill>
                          <a:srgbClr val="00B050"/>
                        </a:solidFill>
                      </a:endParaRPr>
                    </a:p>
                  </a:txBody>
                  <a:tcPr>
                    <a:solidFill>
                      <a:schemeClr val="bg1"/>
                    </a:solidFill>
                  </a:tcPr>
                </a:tc>
                <a:tc>
                  <a:txBody>
                    <a:bodyPr/>
                    <a:lstStyle/>
                    <a:p>
                      <a:endParaRPr lang="zh-TW" altLang="en-US"/>
                    </a:p>
                  </a:txBody>
                  <a:tcPr>
                    <a:solidFill>
                      <a:srgbClr val="FFFF00"/>
                    </a:solidFill>
                  </a:tcPr>
                </a:tc>
                <a:tc>
                  <a:txBody>
                    <a:bodyPr/>
                    <a:lstStyle/>
                    <a:p>
                      <a:endParaRPr lang="zh-TW" altLang="en-US" dirty="0"/>
                    </a:p>
                  </a:txBody>
                  <a:tcPr>
                    <a:solidFill>
                      <a:schemeClr val="bg1"/>
                    </a:solidFill>
                  </a:tcPr>
                </a:tc>
                <a:tc>
                  <a:txBody>
                    <a:bodyPr/>
                    <a:lstStyle/>
                    <a:p>
                      <a:endParaRPr lang="zh-TW" altLang="en-US" dirty="0">
                        <a:solidFill>
                          <a:srgbClr val="00B050"/>
                        </a:solidFill>
                      </a:endParaRPr>
                    </a:p>
                  </a:txBody>
                  <a:tcPr>
                    <a:solidFill>
                      <a:srgbClr val="FFFF00"/>
                    </a:solidFill>
                  </a:tcPr>
                </a:tc>
              </a:tr>
              <a:tr h="370087">
                <a:tc>
                  <a:txBody>
                    <a:bodyPr/>
                    <a:lstStyle/>
                    <a:p>
                      <a:endParaRPr lang="zh-TW" altLang="en-US" dirty="0"/>
                    </a:p>
                  </a:txBody>
                  <a:tcPr>
                    <a:solidFill>
                      <a:srgbClr val="FFFF00"/>
                    </a:solidFill>
                  </a:tcPr>
                </a:tc>
                <a:tc>
                  <a:txBody>
                    <a:bodyPr/>
                    <a:lstStyle/>
                    <a:p>
                      <a:endParaRPr lang="zh-TW" altLang="en-US" dirty="0"/>
                    </a:p>
                  </a:txBody>
                  <a:tcPr>
                    <a:solidFill>
                      <a:srgbClr val="FFFF00"/>
                    </a:solidFill>
                  </a:tcPr>
                </a:tc>
                <a:tc>
                  <a:txBody>
                    <a:bodyPr/>
                    <a:lstStyle/>
                    <a:p>
                      <a:endParaRPr lang="zh-TW" altLang="en-US" dirty="0"/>
                    </a:p>
                  </a:txBody>
                  <a:tcPr>
                    <a:solidFill>
                      <a:srgbClr val="FFFF00"/>
                    </a:solidFill>
                  </a:tcPr>
                </a:tc>
                <a:tc>
                  <a:txBody>
                    <a:bodyPr/>
                    <a:lstStyle/>
                    <a:p>
                      <a:endParaRPr lang="zh-TW" altLang="en-US" dirty="0"/>
                    </a:p>
                  </a:txBody>
                  <a:tcPr>
                    <a:solidFill>
                      <a:srgbClr val="FFFF00"/>
                    </a:solidFill>
                  </a:tcPr>
                </a:tc>
                <a:tc>
                  <a:txBody>
                    <a:bodyPr/>
                    <a:lstStyle/>
                    <a:p>
                      <a:endParaRPr lang="zh-TW" altLang="en-US" dirty="0"/>
                    </a:p>
                  </a:txBody>
                  <a:tcPr>
                    <a:solidFill>
                      <a:srgbClr val="FFFF00"/>
                    </a:solidFill>
                  </a:tcPr>
                </a:tc>
                <a:tc>
                  <a:txBody>
                    <a:bodyPr/>
                    <a:lstStyle/>
                    <a:p>
                      <a:endParaRPr lang="zh-TW" altLang="en-US"/>
                    </a:p>
                  </a:txBody>
                  <a:tcPr>
                    <a:solidFill>
                      <a:schemeClr val="bg1"/>
                    </a:solidFill>
                  </a:tcPr>
                </a:tc>
                <a:tc>
                  <a:txBody>
                    <a:bodyPr/>
                    <a:lstStyle/>
                    <a:p>
                      <a:endParaRPr lang="zh-TW" altLang="en-US" dirty="0"/>
                    </a:p>
                  </a:txBody>
                  <a:tcPr>
                    <a:solidFill>
                      <a:srgbClr val="FFFF00"/>
                    </a:solidFill>
                  </a:tcPr>
                </a:tc>
              </a:tr>
              <a:tr h="370087">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tx2">
                        <a:lumMod val="40000"/>
                        <a:lumOff val="60000"/>
                      </a:schemeClr>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rgbClr val="FFFF00"/>
                    </a:solidFill>
                  </a:tcPr>
                </a:tc>
              </a:tr>
              <a:tr h="370087">
                <a:tc>
                  <a:txBody>
                    <a:bodyPr/>
                    <a:lstStyle/>
                    <a:p>
                      <a:endParaRPr lang="zh-TW" altLang="en-US"/>
                    </a:p>
                  </a:txBody>
                  <a:tcPr>
                    <a:solidFill>
                      <a:schemeClr val="bg1"/>
                    </a:solidFill>
                  </a:tcPr>
                </a:tc>
                <a:tc>
                  <a:txBody>
                    <a:bodyPr/>
                    <a:lstStyle/>
                    <a:p>
                      <a:endParaRPr lang="zh-TW" altLang="en-US"/>
                    </a:p>
                  </a:txBody>
                  <a:tcPr>
                    <a:solidFill>
                      <a:schemeClr val="bg1"/>
                    </a:solidFill>
                  </a:tcPr>
                </a:tc>
                <a:tc>
                  <a:txBody>
                    <a:bodyPr/>
                    <a:lstStyle/>
                    <a:p>
                      <a:endParaRPr lang="zh-TW" altLang="en-US" dirty="0"/>
                    </a:p>
                  </a:txBody>
                  <a:tcPr>
                    <a:solidFill>
                      <a:schemeClr val="tx2">
                        <a:lumMod val="40000"/>
                        <a:lumOff val="60000"/>
                      </a:schemeClr>
                    </a:solidFill>
                  </a:tcPr>
                </a:tc>
                <a:tc>
                  <a:txBody>
                    <a:bodyPr/>
                    <a:lstStyle/>
                    <a:p>
                      <a:endParaRPr lang="zh-TW" altLang="en-US" dirty="0"/>
                    </a:p>
                  </a:txBody>
                  <a:tcPr>
                    <a:solidFill>
                      <a:schemeClr val="tx2">
                        <a:lumMod val="40000"/>
                        <a:lumOff val="60000"/>
                      </a:schemeClr>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c>
                  <a:txBody>
                    <a:bodyPr/>
                    <a:lstStyle/>
                    <a:p>
                      <a:endParaRPr lang="zh-TW" altLang="en-US" dirty="0"/>
                    </a:p>
                  </a:txBody>
                  <a:tcPr>
                    <a:solidFill>
                      <a:schemeClr val="bg1"/>
                    </a:solidFill>
                  </a:tcPr>
                </a:tc>
              </a:tr>
            </a:tbl>
          </a:graphicData>
        </a:graphic>
      </p:graphicFrame>
      <p:cxnSp>
        <p:nvCxnSpPr>
          <p:cNvPr id="43" name="直線接點 42"/>
          <p:cNvCxnSpPr/>
          <p:nvPr/>
        </p:nvCxnSpPr>
        <p:spPr>
          <a:xfrm>
            <a:off x="1894975" y="3917287"/>
            <a:ext cx="756000"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rot="5400000">
            <a:off x="2076273" y="4488791"/>
            <a:ext cx="1143008"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直線接點 49"/>
          <p:cNvCxnSpPr/>
          <p:nvPr/>
        </p:nvCxnSpPr>
        <p:spPr>
          <a:xfrm>
            <a:off x="460495" y="4703105"/>
            <a:ext cx="1428760"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a:xfrm rot="5400000" flipH="1" flipV="1">
            <a:off x="1496346" y="4296548"/>
            <a:ext cx="785818"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rot="10800000">
            <a:off x="768425" y="3165955"/>
            <a:ext cx="3960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rot="5400000" flipH="1" flipV="1">
            <a:off x="61279" y="4267513"/>
            <a:ext cx="2232000"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a:xfrm>
            <a:off x="1170379" y="5378945"/>
            <a:ext cx="360000"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橢圓 75"/>
          <p:cNvSpPr/>
          <p:nvPr/>
        </p:nvSpPr>
        <p:spPr>
          <a:xfrm>
            <a:off x="924220" y="4442816"/>
            <a:ext cx="504000" cy="504000"/>
          </a:xfrm>
          <a:prstGeom prst="ellipse">
            <a:avLst/>
          </a:prstGeom>
          <a:solidFill>
            <a:schemeClr val="bg1">
              <a:alpha val="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115" name="矩形 114"/>
          <p:cNvSpPr/>
          <p:nvPr/>
        </p:nvSpPr>
        <p:spPr>
          <a:xfrm>
            <a:off x="288918" y="6041712"/>
            <a:ext cx="285752" cy="285752"/>
          </a:xfrm>
          <a:prstGeom prst="rect">
            <a:avLst/>
          </a:prstGeom>
          <a:solidFill>
            <a:schemeClr val="bg1">
              <a:alpha val="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6" name="文字方塊 115"/>
          <p:cNvSpPr txBox="1"/>
          <p:nvPr/>
        </p:nvSpPr>
        <p:spPr>
          <a:xfrm>
            <a:off x="550572" y="6002274"/>
            <a:ext cx="3500462" cy="369332"/>
          </a:xfrm>
          <a:prstGeom prst="rect">
            <a:avLst/>
          </a:prstGeom>
          <a:noFill/>
        </p:spPr>
        <p:txBody>
          <a:bodyPr wrap="square" rtlCol="0">
            <a:spAutoFit/>
          </a:bodyPr>
          <a:lstStyle/>
          <a:p>
            <a:r>
              <a:rPr lang="en-US" altLang="zh-TW" sz="1800" dirty="0" smtClean="0">
                <a:effectLst>
                  <a:outerShdw blurRad="38100" dist="38100" dir="2700000" algn="tl">
                    <a:srgbClr val="000000">
                      <a:alpha val="43137"/>
                    </a:srgbClr>
                  </a:outerShdw>
                </a:effectLst>
              </a:rPr>
              <a:t>Inter-contamination</a:t>
            </a:r>
            <a:endParaRPr lang="zh-TW" altLang="en-US" sz="1800" dirty="0">
              <a:effectLst>
                <a:outerShdw blurRad="38100" dist="38100" dir="2700000" algn="tl">
                  <a:srgbClr val="000000">
                    <a:alpha val="43137"/>
                  </a:srgbClr>
                </a:outerShdw>
              </a:effectLst>
            </a:endParaRPr>
          </a:p>
        </p:txBody>
      </p:sp>
      <p:sp>
        <p:nvSpPr>
          <p:cNvPr id="117" name="橢圓 116"/>
          <p:cNvSpPr/>
          <p:nvPr/>
        </p:nvSpPr>
        <p:spPr>
          <a:xfrm>
            <a:off x="4429124" y="6055360"/>
            <a:ext cx="285752" cy="285752"/>
          </a:xfrm>
          <a:prstGeom prst="ellipse">
            <a:avLst/>
          </a:prstGeom>
          <a:solidFill>
            <a:schemeClr val="bg1">
              <a:alpha val="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8" name="文字方塊 117"/>
          <p:cNvSpPr txBox="1"/>
          <p:nvPr/>
        </p:nvSpPr>
        <p:spPr>
          <a:xfrm>
            <a:off x="4742172" y="6000768"/>
            <a:ext cx="4473298" cy="369332"/>
          </a:xfrm>
          <a:prstGeom prst="rect">
            <a:avLst/>
          </a:prstGeom>
          <a:noFill/>
        </p:spPr>
        <p:txBody>
          <a:bodyPr wrap="square" rtlCol="0">
            <a:spAutoFit/>
          </a:bodyPr>
          <a:lstStyle/>
          <a:p>
            <a:r>
              <a:rPr lang="en-US" altLang="zh-TW" sz="1800" dirty="0" smtClean="0">
                <a:effectLst>
                  <a:outerShdw blurRad="38100" dist="38100" dir="2700000" algn="tl">
                    <a:srgbClr val="000000">
                      <a:alpha val="43137"/>
                    </a:srgbClr>
                  </a:outerShdw>
                </a:effectLst>
              </a:rPr>
              <a:t>Intra-contamination</a:t>
            </a:r>
            <a:endParaRPr lang="zh-TW" altLang="en-US" sz="1800" dirty="0">
              <a:effectLst>
                <a:outerShdw blurRad="38100" dist="38100" dir="2700000" algn="tl">
                  <a:srgbClr val="000000">
                    <a:alpha val="43137"/>
                  </a:srgbClr>
                </a:outerShdw>
              </a:effectLst>
            </a:endParaRPr>
          </a:p>
        </p:txBody>
      </p:sp>
      <p:sp>
        <p:nvSpPr>
          <p:cNvPr id="119" name="矩形 118"/>
          <p:cNvSpPr/>
          <p:nvPr/>
        </p:nvSpPr>
        <p:spPr>
          <a:xfrm>
            <a:off x="6072198" y="4437340"/>
            <a:ext cx="500066" cy="500066"/>
          </a:xfrm>
          <a:prstGeom prst="rect">
            <a:avLst/>
          </a:prstGeom>
          <a:solidFill>
            <a:schemeClr val="bg1">
              <a:alpha val="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a:p>
        </p:txBody>
      </p:sp>
      <p:sp>
        <p:nvSpPr>
          <p:cNvPr id="40" name="文字方塊 39"/>
          <p:cNvSpPr txBox="1"/>
          <p:nvPr/>
        </p:nvSpPr>
        <p:spPr>
          <a:xfrm>
            <a:off x="1411882" y="5602634"/>
            <a:ext cx="428628" cy="338554"/>
          </a:xfrm>
          <a:prstGeom prst="rect">
            <a:avLst/>
          </a:prstGeom>
          <a:noFill/>
        </p:spPr>
        <p:txBody>
          <a:bodyPr wrap="square" rtlCol="0">
            <a:spAutoFit/>
          </a:bodyPr>
          <a:lstStyle/>
          <a:p>
            <a:r>
              <a:rPr lang="en-US" altLang="zh-TW" sz="1600" i="1" dirty="0" smtClean="0"/>
              <a:t>s</a:t>
            </a:r>
            <a:r>
              <a:rPr lang="en-US" altLang="zh-TW" sz="1600" i="1" baseline="-25000" dirty="0" smtClean="0"/>
              <a:t>i</a:t>
            </a:r>
            <a:endParaRPr lang="zh-TW" altLang="en-US" sz="1600" i="1" dirty="0"/>
          </a:p>
        </p:txBody>
      </p:sp>
      <p:sp>
        <p:nvSpPr>
          <p:cNvPr id="41" name="文字方塊 40"/>
          <p:cNvSpPr txBox="1"/>
          <p:nvPr/>
        </p:nvSpPr>
        <p:spPr>
          <a:xfrm>
            <a:off x="4357686" y="5602634"/>
            <a:ext cx="785818" cy="338554"/>
          </a:xfrm>
          <a:prstGeom prst="rect">
            <a:avLst/>
          </a:prstGeom>
          <a:noFill/>
        </p:spPr>
        <p:txBody>
          <a:bodyPr wrap="square" rtlCol="0">
            <a:spAutoFit/>
          </a:bodyPr>
          <a:lstStyle/>
          <a:p>
            <a:r>
              <a:rPr lang="en-US" altLang="zh-TW" sz="1600" i="1" dirty="0" smtClean="0"/>
              <a:t>s</a:t>
            </a:r>
            <a:r>
              <a:rPr lang="en-US" altLang="zh-TW" sz="1600" i="1" baseline="-25000" dirty="0" smtClean="0"/>
              <a:t>i+1</a:t>
            </a:r>
            <a:endParaRPr lang="zh-TW" altLang="en-US" sz="1600" i="1" dirty="0"/>
          </a:p>
        </p:txBody>
      </p:sp>
      <p:sp>
        <p:nvSpPr>
          <p:cNvPr id="42" name="文字方塊 41"/>
          <p:cNvSpPr txBox="1"/>
          <p:nvPr/>
        </p:nvSpPr>
        <p:spPr>
          <a:xfrm>
            <a:off x="6858016" y="5619480"/>
            <a:ext cx="1143008" cy="338554"/>
          </a:xfrm>
          <a:prstGeom prst="rect">
            <a:avLst/>
          </a:prstGeom>
          <a:noFill/>
        </p:spPr>
        <p:txBody>
          <a:bodyPr wrap="square" rtlCol="0">
            <a:spAutoFit/>
          </a:bodyPr>
          <a:lstStyle/>
          <a:p>
            <a:r>
              <a:rPr lang="en-US" altLang="zh-TW" sz="1600" i="1" dirty="0" smtClean="0"/>
              <a:t>s</a:t>
            </a:r>
            <a:r>
              <a:rPr lang="en-US" altLang="zh-TW" sz="1600" i="1" baseline="-25000" dirty="0" smtClean="0"/>
              <a:t>i</a:t>
            </a:r>
            <a:r>
              <a:rPr lang="en-US" altLang="zh-TW" sz="1600" i="1" dirty="0" smtClean="0"/>
              <a:t> and s</a:t>
            </a:r>
            <a:r>
              <a:rPr lang="en-US" altLang="zh-TW" sz="1600" i="1" baseline="-25000" dirty="0" smtClean="0"/>
              <a:t>i+1</a:t>
            </a:r>
            <a:endParaRPr lang="zh-TW" altLang="en-US" sz="1600" i="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500"/>
                                        <p:tgtEl>
                                          <p:spTgt spid="1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7"/>
                                        </p:tgtEl>
                                        <p:attrNameLst>
                                          <p:attrName>style.visibility</p:attrName>
                                        </p:attrNameLst>
                                      </p:cBhvr>
                                      <p:to>
                                        <p:strVal val="visible"/>
                                      </p:to>
                                    </p:set>
                                    <p:animEffect transition="in" filter="fade">
                                      <p:cBhvr>
                                        <p:cTn id="10" dur="500"/>
                                        <p:tgtEl>
                                          <p:spTgt spid="1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6"/>
                                        </p:tgtEl>
                                        <p:attrNameLst>
                                          <p:attrName>style.visibility</p:attrName>
                                        </p:attrNameLst>
                                      </p:cBhvr>
                                      <p:to>
                                        <p:strVal val="visible"/>
                                      </p:to>
                                    </p:set>
                                    <p:animEffect transition="in" filter="fade">
                                      <p:cBhvr>
                                        <p:cTn id="13" dur="500"/>
                                        <p:tgtEl>
                                          <p:spTgt spid="1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5"/>
                                        </p:tgtEl>
                                        <p:attrNameLst>
                                          <p:attrName>style.visibility</p:attrName>
                                        </p:attrNameLst>
                                      </p:cBhvr>
                                      <p:to>
                                        <p:strVal val="visible"/>
                                      </p:to>
                                    </p:set>
                                    <p:animEffect transition="in" filter="fade">
                                      <p:cBhvr>
                                        <p:cTn id="16" dur="500"/>
                                        <p:tgtEl>
                                          <p:spTgt spid="115"/>
                                        </p:tgtEl>
                                      </p:cBhvr>
                                    </p:animEffect>
                                  </p:childTnLst>
                                </p:cTn>
                              </p:par>
                              <p:par>
                                <p:cTn id="17" presetID="10" presetClass="entr" presetSubtype="0" fill="hold" nodeType="withEffect">
                                  <p:stCondLst>
                                    <p:cond delay="0"/>
                                  </p:stCondLst>
                                  <p:childTnLst>
                                    <p:set>
                                      <p:cBhvr>
                                        <p:cTn id="18" dur="1" fill="hold">
                                          <p:stCondLst>
                                            <p:cond delay="0"/>
                                          </p:stCondLst>
                                        </p:cTn>
                                        <p:tgtEl>
                                          <p:spTgt spid="114"/>
                                        </p:tgtEl>
                                        <p:attrNameLst>
                                          <p:attrName>style.visibility</p:attrName>
                                        </p:attrNameLst>
                                      </p:cBhvr>
                                      <p:to>
                                        <p:strVal val="visible"/>
                                      </p:to>
                                    </p:set>
                                    <p:animEffect transition="in" filter="fade">
                                      <p:cBhvr>
                                        <p:cTn id="19" dur="500"/>
                                        <p:tgtEl>
                                          <p:spTgt spid="114"/>
                                        </p:tgtEl>
                                      </p:cBhvr>
                                    </p:animEffect>
                                  </p:childTnLst>
                                </p:cTn>
                              </p:par>
                              <p:par>
                                <p:cTn id="20" presetID="10" presetClass="entr" presetSubtype="0" fill="hold"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500"/>
                                        <p:tgtEl>
                                          <p:spTgt spid="53"/>
                                        </p:tgtEl>
                                      </p:cBhvr>
                                    </p:animEffect>
                                  </p:childTnLst>
                                </p:cTn>
                              </p:par>
                              <p:par>
                                <p:cTn id="23" presetID="10"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par>
                                <p:cTn id="29" presetID="10"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10" presetClass="entr" presetSubtype="0" fill="hold"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par>
                                <p:cTn id="35" presetID="10" presetClass="entr" presetSubtype="0" fill="hold"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fade">
                                      <p:cBhvr>
                                        <p:cTn id="37" dur="500"/>
                                        <p:tgtEl>
                                          <p:spTgt spid="52"/>
                                        </p:tgtEl>
                                      </p:cBhvr>
                                    </p:animEffect>
                                  </p:childTnLst>
                                </p:cTn>
                              </p:par>
                              <p:par>
                                <p:cTn id="38" presetID="10" presetClass="entr" presetSubtype="0" fill="hold" nodeType="with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fade">
                                      <p:cBhvr>
                                        <p:cTn id="40" dur="500"/>
                                        <p:tgtEl>
                                          <p:spTgt spid="5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76"/>
                                        </p:tgtEl>
                                        <p:attrNameLst>
                                          <p:attrName>style.visibility</p:attrName>
                                        </p:attrNameLst>
                                      </p:cBhvr>
                                      <p:to>
                                        <p:strVal val="visible"/>
                                      </p:to>
                                    </p:set>
                                    <p:animEffect transition="in" filter="fade">
                                      <p:cBhvr>
                                        <p:cTn id="47" dur="500"/>
                                        <p:tgtEl>
                                          <p:spTgt spid="7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11"/>
                                        </p:tgtEl>
                                        <p:attrNameLst>
                                          <p:attrName>style.visibility</p:attrName>
                                        </p:attrNameLst>
                                      </p:cBhvr>
                                      <p:to>
                                        <p:strVal val="visible"/>
                                      </p:to>
                                    </p:set>
                                    <p:animEffect transition="in" filter="fade">
                                      <p:cBhvr>
                                        <p:cTn id="52" dur="500"/>
                                        <p:tgtEl>
                                          <p:spTgt spid="111"/>
                                        </p:tgtEl>
                                      </p:cBhvr>
                                    </p:animEffect>
                                  </p:childTnLst>
                                </p:cTn>
                              </p:par>
                              <p:par>
                                <p:cTn id="53" presetID="10" presetClass="entr" presetSubtype="0" fill="hold" nodeType="with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par>
                                <p:cTn id="56" presetID="10" presetClass="entr" presetSubtype="0" fill="hold" nodeType="with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500"/>
                                        <p:tgtEl>
                                          <p:spTgt spid="45"/>
                                        </p:tgtEl>
                                      </p:cBhvr>
                                    </p:animEffect>
                                  </p:childTnLst>
                                </p:cTn>
                              </p:par>
                              <p:par>
                                <p:cTn id="59" presetID="10" presetClass="entr" presetSubtype="0" fill="hold" nodeType="withEffect">
                                  <p:stCondLst>
                                    <p:cond delay="0"/>
                                  </p:stCondLst>
                                  <p:childTnLst>
                                    <p:set>
                                      <p:cBhvr>
                                        <p:cTn id="60" dur="1" fill="hold">
                                          <p:stCondLst>
                                            <p:cond delay="0"/>
                                          </p:stCondLst>
                                        </p:cTn>
                                        <p:tgtEl>
                                          <p:spTgt spid="110"/>
                                        </p:tgtEl>
                                        <p:attrNameLst>
                                          <p:attrName>style.visibility</p:attrName>
                                        </p:attrNameLst>
                                      </p:cBhvr>
                                      <p:to>
                                        <p:strVal val="visible"/>
                                      </p:to>
                                    </p:set>
                                    <p:animEffect transition="in" filter="fade">
                                      <p:cBhvr>
                                        <p:cTn id="61" dur="500"/>
                                        <p:tgtEl>
                                          <p:spTgt spid="11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500"/>
                                        <p:tgtEl>
                                          <p:spTgt spid="41"/>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fade">
                                      <p:cBhvr>
                                        <p:cTn id="69" dur="500"/>
                                        <p:tgtEl>
                                          <p:spTgt spid="46"/>
                                        </p:tgtEl>
                                      </p:cBhvr>
                                    </p:animEffect>
                                  </p:childTnLst>
                                </p:cTn>
                              </p:par>
                              <p:par>
                                <p:cTn id="70" presetID="10" presetClass="entr" presetSubtype="0" fill="hold" nodeType="withEffect">
                                  <p:stCondLst>
                                    <p:cond delay="0"/>
                                  </p:stCondLst>
                                  <p:childTnLst>
                                    <p:set>
                                      <p:cBhvr>
                                        <p:cTn id="71" dur="1" fill="hold">
                                          <p:stCondLst>
                                            <p:cond delay="0"/>
                                          </p:stCondLst>
                                        </p:cTn>
                                        <p:tgtEl>
                                          <p:spTgt spid="55"/>
                                        </p:tgtEl>
                                        <p:attrNameLst>
                                          <p:attrName>style.visibility</p:attrName>
                                        </p:attrNameLst>
                                      </p:cBhvr>
                                      <p:to>
                                        <p:strVal val="visible"/>
                                      </p:to>
                                    </p:set>
                                    <p:animEffect transition="in" filter="fade">
                                      <p:cBhvr>
                                        <p:cTn id="72" dur="500"/>
                                        <p:tgtEl>
                                          <p:spTgt spid="55"/>
                                        </p:tgtEl>
                                      </p:cBhvr>
                                    </p:animEffect>
                                  </p:childTnLst>
                                </p:cTn>
                              </p:par>
                              <p:par>
                                <p:cTn id="73" presetID="10" presetClass="entr" presetSubtype="0" fill="hold" nodeType="withEffect">
                                  <p:stCondLst>
                                    <p:cond delay="0"/>
                                  </p:stCondLst>
                                  <p:childTnLst>
                                    <p:set>
                                      <p:cBhvr>
                                        <p:cTn id="74" dur="1" fill="hold">
                                          <p:stCondLst>
                                            <p:cond delay="0"/>
                                          </p:stCondLst>
                                        </p:cTn>
                                        <p:tgtEl>
                                          <p:spTgt spid="56"/>
                                        </p:tgtEl>
                                        <p:attrNameLst>
                                          <p:attrName>style.visibility</p:attrName>
                                        </p:attrNameLst>
                                      </p:cBhvr>
                                      <p:to>
                                        <p:strVal val="visible"/>
                                      </p:to>
                                    </p:set>
                                    <p:animEffect transition="in" filter="fade">
                                      <p:cBhvr>
                                        <p:cTn id="75" dur="500"/>
                                        <p:tgtEl>
                                          <p:spTgt spid="56"/>
                                        </p:tgtEl>
                                      </p:cBhvr>
                                    </p:animEffect>
                                  </p:childTnLst>
                                </p:cTn>
                              </p:par>
                              <p:par>
                                <p:cTn id="76" presetID="10" presetClass="entr" presetSubtype="0" fill="hold" nodeType="withEffect">
                                  <p:stCondLst>
                                    <p:cond delay="0"/>
                                  </p:stCondLst>
                                  <p:childTnLst>
                                    <p:set>
                                      <p:cBhvr>
                                        <p:cTn id="77" dur="1" fill="hold">
                                          <p:stCondLst>
                                            <p:cond delay="0"/>
                                          </p:stCondLst>
                                        </p:cTn>
                                        <p:tgtEl>
                                          <p:spTgt spid="57"/>
                                        </p:tgtEl>
                                        <p:attrNameLst>
                                          <p:attrName>style.visibility</p:attrName>
                                        </p:attrNameLst>
                                      </p:cBhvr>
                                      <p:to>
                                        <p:strVal val="visible"/>
                                      </p:to>
                                    </p:set>
                                    <p:animEffect transition="in" filter="fade">
                                      <p:cBhvr>
                                        <p:cTn id="78" dur="500"/>
                                        <p:tgtEl>
                                          <p:spTgt spid="57"/>
                                        </p:tgtEl>
                                      </p:cBhvr>
                                    </p:animEffect>
                                  </p:childTnLst>
                                </p:cTn>
                              </p:par>
                              <p:par>
                                <p:cTn id="79" presetID="10" presetClass="entr" presetSubtype="0" fill="hold" nodeType="withEffect">
                                  <p:stCondLst>
                                    <p:cond delay="0"/>
                                  </p:stCondLst>
                                  <p:childTnLst>
                                    <p:set>
                                      <p:cBhvr>
                                        <p:cTn id="80" dur="1" fill="hold">
                                          <p:stCondLst>
                                            <p:cond delay="0"/>
                                          </p:stCondLst>
                                        </p:cTn>
                                        <p:tgtEl>
                                          <p:spTgt spid="58"/>
                                        </p:tgtEl>
                                        <p:attrNameLst>
                                          <p:attrName>style.visibility</p:attrName>
                                        </p:attrNameLst>
                                      </p:cBhvr>
                                      <p:to>
                                        <p:strVal val="visible"/>
                                      </p:to>
                                    </p:set>
                                    <p:animEffect transition="in" filter="fade">
                                      <p:cBhvr>
                                        <p:cTn id="81" dur="500"/>
                                        <p:tgtEl>
                                          <p:spTgt spid="58"/>
                                        </p:tgtEl>
                                      </p:cBhvr>
                                    </p:animEffect>
                                  </p:childTnLst>
                                </p:cTn>
                              </p:par>
                              <p:par>
                                <p:cTn id="82" presetID="10" presetClass="entr" presetSubtype="0" fill="hold" nodeType="withEffect">
                                  <p:stCondLst>
                                    <p:cond delay="0"/>
                                  </p:stCondLst>
                                  <p:childTnLst>
                                    <p:set>
                                      <p:cBhvr>
                                        <p:cTn id="83" dur="1" fill="hold">
                                          <p:stCondLst>
                                            <p:cond delay="0"/>
                                          </p:stCondLst>
                                        </p:cTn>
                                        <p:tgtEl>
                                          <p:spTgt spid="59"/>
                                        </p:tgtEl>
                                        <p:attrNameLst>
                                          <p:attrName>style.visibility</p:attrName>
                                        </p:attrNameLst>
                                      </p:cBhvr>
                                      <p:to>
                                        <p:strVal val="visible"/>
                                      </p:to>
                                    </p:set>
                                    <p:animEffect transition="in" filter="fade">
                                      <p:cBhvr>
                                        <p:cTn id="84" dur="500"/>
                                        <p:tgtEl>
                                          <p:spTgt spid="59"/>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fade">
                                      <p:cBhvr>
                                        <p:cTn id="87" dur="500"/>
                                        <p:tgtEl>
                                          <p:spTgt spid="42"/>
                                        </p:tgtEl>
                                      </p:cBhvr>
                                    </p:animEffec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119"/>
                                        </p:tgtEl>
                                        <p:attrNameLst>
                                          <p:attrName>style.visibility</p:attrName>
                                        </p:attrNameLst>
                                      </p:cBhvr>
                                      <p:to>
                                        <p:strVal val="visible"/>
                                      </p:to>
                                    </p:set>
                                    <p:animEffect transition="in" filter="fade">
                                      <p:cBhvr>
                                        <p:cTn id="91" dur="500"/>
                                        <p:tgtEl>
                                          <p:spTgt spid="11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8"/>
                                        </p:tgtEl>
                                        <p:attrNameLst>
                                          <p:attrName>style.visibility</p:attrName>
                                        </p:attrNameLst>
                                      </p:cBhvr>
                                      <p:to>
                                        <p:strVal val="visible"/>
                                      </p:to>
                                    </p:set>
                                    <p:animEffect transition="in" filter="fade">
                                      <p:cBhvr>
                                        <p:cTn id="94" dur="500"/>
                                        <p:tgtEl>
                                          <p:spTgt spid="68"/>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9"/>
                                        </p:tgtEl>
                                        <p:attrNameLst>
                                          <p:attrName>style.visibility</p:attrName>
                                        </p:attrNameLst>
                                      </p:cBhvr>
                                      <p:to>
                                        <p:strVal val="visible"/>
                                      </p:to>
                                    </p:set>
                                    <p:animEffect transition="in" filter="fade">
                                      <p:cBhvr>
                                        <p:cTn id="97" dur="500"/>
                                        <p:tgtEl>
                                          <p:spTgt spid="6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gtEl>
                                        <p:attrNameLst>
                                          <p:attrName>style.visibility</p:attrName>
                                        </p:attrNameLst>
                                      </p:cBhvr>
                                      <p:to>
                                        <p:strVal val="visible"/>
                                      </p:to>
                                    </p:set>
                                    <p:animEffect transition="in" filter="fade">
                                      <p:cBhvr>
                                        <p:cTn id="100"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0" grpId="0" animBg="1"/>
      <p:bldP spid="76" grpId="0" animBg="1"/>
      <p:bldP spid="115" grpId="0" animBg="1"/>
      <p:bldP spid="116" grpId="0"/>
      <p:bldP spid="117" grpId="0" animBg="1"/>
      <p:bldP spid="118" grpId="0"/>
      <p:bldP spid="119" grpId="0" animBg="1"/>
      <p:bldP spid="40" grpId="0"/>
      <p:bldP spid="41" grpId="0"/>
      <p:bldP spid="4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bwMode="auto">
          <a:xfrm>
            <a:off x="968750" y="3313420"/>
            <a:ext cx="4000528" cy="2643206"/>
          </a:xfrm>
          <a:prstGeom prst="rect">
            <a:avLst/>
          </a:prstGeom>
          <a:solidFill>
            <a:schemeClr val="accent1">
              <a:alpha val="4000"/>
            </a:schemeClr>
          </a:solidFill>
          <a:ln w="25400" cap="flat" cmpd="sng" algn="ctr">
            <a:solidFill>
              <a:schemeClr val="tx1"/>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2" name="標題 1"/>
          <p:cNvSpPr>
            <a:spLocks noGrp="1"/>
          </p:cNvSpPr>
          <p:nvPr>
            <p:ph type="title"/>
          </p:nvPr>
        </p:nvSpPr>
        <p:spPr/>
        <p:txBody>
          <a:bodyPr/>
          <a:lstStyle/>
          <a:p>
            <a:r>
              <a:rPr lang="en-US" altLang="zh-TW" dirty="0" smtClean="0"/>
              <a:t>Inter-Contamination Aware routing Stage</a:t>
            </a:r>
            <a:endParaRPr lang="zh-TW" altLang="en-US" dirty="0"/>
          </a:p>
        </p:txBody>
      </p:sp>
      <p:sp>
        <p:nvSpPr>
          <p:cNvPr id="3" name="內容版面配置區 2"/>
          <p:cNvSpPr>
            <a:spLocks noGrp="1"/>
          </p:cNvSpPr>
          <p:nvPr>
            <p:ph idx="1"/>
          </p:nvPr>
        </p:nvSpPr>
        <p:spPr>
          <a:xfrm>
            <a:off x="533400" y="1143000"/>
            <a:ext cx="8077200" cy="1857372"/>
          </a:xfrm>
        </p:spPr>
        <p:txBody>
          <a:bodyPr/>
          <a:lstStyle/>
          <a:p>
            <a:r>
              <a:rPr lang="en-US" altLang="zh-TW" dirty="0" smtClean="0"/>
              <a:t>Travelling salesman problem optimization</a:t>
            </a:r>
          </a:p>
          <a:p>
            <a:pPr lvl="1"/>
            <a:r>
              <a:rPr lang="en-US" altLang="zh-TW" dirty="0" smtClean="0"/>
              <a:t>Utilize the wash droplets while minimize the total used cells and completion time</a:t>
            </a:r>
          </a:p>
          <a:p>
            <a:pPr lvl="1"/>
            <a:r>
              <a:rPr lang="en-US" altLang="zh-TW" dirty="0" smtClean="0"/>
              <a:t>Clean the set of non-washed look-ahead contaminated spots in the bounding box of node </a:t>
            </a:r>
            <a:r>
              <a:rPr lang="en-US" altLang="zh-TW" i="1" dirty="0" smtClean="0"/>
              <a:t>v</a:t>
            </a:r>
            <a:r>
              <a:rPr lang="en-US" altLang="zh-TW" i="1" baseline="-25000" dirty="0" smtClean="0"/>
              <a:t>i</a:t>
            </a:r>
            <a:r>
              <a:rPr lang="en-US" altLang="zh-TW" dirty="0" smtClean="0"/>
              <a:t> and </a:t>
            </a:r>
            <a:r>
              <a:rPr lang="en-US" altLang="zh-TW" i="1" dirty="0" err="1" smtClean="0"/>
              <a:t>v</a:t>
            </a:r>
            <a:r>
              <a:rPr lang="en-US" altLang="zh-TW" i="1" baseline="-25000" dirty="0" err="1" smtClean="0"/>
              <a:t>j</a:t>
            </a:r>
            <a:endParaRPr lang="en-US" altLang="zh-TW" dirty="0" smtClean="0"/>
          </a:p>
          <a:p>
            <a:pPr lvl="1">
              <a:buNone/>
            </a:pPr>
            <a:endParaRPr lang="en-US" altLang="zh-TW" dirty="0" smtClean="0"/>
          </a:p>
          <a:p>
            <a:pPr lvl="1"/>
            <a:endParaRPr lang="zh-TW" altLang="en-US" dirty="0"/>
          </a:p>
        </p:txBody>
      </p:sp>
      <p:grpSp>
        <p:nvGrpSpPr>
          <p:cNvPr id="9" name="群組 8"/>
          <p:cNvGrpSpPr/>
          <p:nvPr/>
        </p:nvGrpSpPr>
        <p:grpSpPr>
          <a:xfrm>
            <a:off x="825874" y="3143248"/>
            <a:ext cx="428628" cy="357190"/>
            <a:chOff x="1071538" y="3214686"/>
            <a:chExt cx="428628" cy="357190"/>
          </a:xfrm>
        </p:grpSpPr>
        <p:sp>
          <p:nvSpPr>
            <p:cNvPr id="4" name="橢圓 3"/>
            <p:cNvSpPr/>
            <p:nvPr/>
          </p:nvSpPr>
          <p:spPr bwMode="auto">
            <a:xfrm>
              <a:off x="1071538" y="3214686"/>
              <a:ext cx="357190" cy="357190"/>
            </a:xfrm>
            <a:prstGeom prst="ellipse">
              <a:avLst/>
            </a:prstGeom>
            <a:solidFill>
              <a:schemeClr val="accent2">
                <a:lumMod val="40000"/>
                <a:lumOff val="6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6" name="文字方塊 5"/>
            <p:cNvSpPr txBox="1"/>
            <p:nvPr/>
          </p:nvSpPr>
          <p:spPr>
            <a:xfrm>
              <a:off x="1071538" y="3219674"/>
              <a:ext cx="428628" cy="338554"/>
            </a:xfrm>
            <a:prstGeom prst="rect">
              <a:avLst/>
            </a:prstGeom>
            <a:noFill/>
          </p:spPr>
          <p:txBody>
            <a:bodyPr wrap="square" rtlCol="0">
              <a:spAutoFit/>
            </a:bodyPr>
            <a:lstStyle/>
            <a:p>
              <a:r>
                <a:rPr lang="en-US" altLang="zh-TW" sz="1600" i="1" dirty="0" smtClean="0"/>
                <a:t>V</a:t>
              </a:r>
              <a:r>
                <a:rPr lang="en-US" altLang="zh-TW" sz="1600" i="1" baseline="-25000" dirty="0" smtClean="0"/>
                <a:t>i</a:t>
              </a:r>
              <a:endParaRPr lang="zh-TW" altLang="en-US" sz="1600" i="1" dirty="0"/>
            </a:p>
          </p:txBody>
        </p:sp>
      </p:grpSp>
      <p:grpSp>
        <p:nvGrpSpPr>
          <p:cNvPr id="8" name="群組 7"/>
          <p:cNvGrpSpPr/>
          <p:nvPr/>
        </p:nvGrpSpPr>
        <p:grpSpPr>
          <a:xfrm>
            <a:off x="4738118" y="5720004"/>
            <a:ext cx="428628" cy="379498"/>
            <a:chOff x="4983782" y="5764146"/>
            <a:chExt cx="428628" cy="379498"/>
          </a:xfrm>
        </p:grpSpPr>
        <p:sp>
          <p:nvSpPr>
            <p:cNvPr id="5" name="橢圓 4"/>
            <p:cNvSpPr/>
            <p:nvPr/>
          </p:nvSpPr>
          <p:spPr bwMode="auto">
            <a:xfrm>
              <a:off x="5000628" y="5786454"/>
              <a:ext cx="357190" cy="357190"/>
            </a:xfrm>
            <a:prstGeom prst="ellipse">
              <a:avLst/>
            </a:prstGeom>
            <a:solidFill>
              <a:schemeClr val="accent2">
                <a:lumMod val="40000"/>
                <a:lumOff val="6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7" name="文字方塊 6"/>
            <p:cNvSpPr txBox="1"/>
            <p:nvPr/>
          </p:nvSpPr>
          <p:spPr>
            <a:xfrm>
              <a:off x="4983782" y="5764146"/>
              <a:ext cx="428628" cy="338554"/>
            </a:xfrm>
            <a:prstGeom prst="rect">
              <a:avLst/>
            </a:prstGeom>
            <a:noFill/>
          </p:spPr>
          <p:txBody>
            <a:bodyPr wrap="square" rtlCol="0">
              <a:spAutoFit/>
            </a:bodyPr>
            <a:lstStyle/>
            <a:p>
              <a:r>
                <a:rPr lang="en-US" altLang="zh-TW" sz="1600" i="1" dirty="0" err="1" smtClean="0"/>
                <a:t>V</a:t>
              </a:r>
              <a:r>
                <a:rPr lang="en-US" altLang="zh-TW" sz="1600" i="1" baseline="-25000" dirty="0" err="1" smtClean="0"/>
                <a:t>j</a:t>
              </a:r>
              <a:endParaRPr lang="zh-TW" altLang="en-US" sz="1600" i="1" dirty="0"/>
            </a:p>
          </p:txBody>
        </p:sp>
      </p:grpSp>
      <p:sp>
        <p:nvSpPr>
          <p:cNvPr id="10" name="文字方塊 9"/>
          <p:cNvSpPr txBox="1"/>
          <p:nvPr/>
        </p:nvSpPr>
        <p:spPr>
          <a:xfrm>
            <a:off x="5715008" y="3156896"/>
            <a:ext cx="3071834" cy="338554"/>
          </a:xfrm>
          <a:prstGeom prst="rect">
            <a:avLst/>
          </a:prstGeom>
          <a:noFill/>
        </p:spPr>
        <p:txBody>
          <a:bodyPr wrap="square" rtlCol="0">
            <a:spAutoFit/>
          </a:bodyPr>
          <a:lstStyle/>
          <a:p>
            <a:r>
              <a:rPr lang="en-US" altLang="zh-TW" sz="1600" dirty="0" smtClean="0">
                <a:effectLst>
                  <a:outerShdw blurRad="38100" dist="38100" dir="2700000" algn="tl">
                    <a:srgbClr val="000000">
                      <a:alpha val="43137"/>
                    </a:srgbClr>
                  </a:outerShdw>
                </a:effectLst>
              </a:rPr>
              <a:t>(</a:t>
            </a:r>
            <a:r>
              <a:rPr lang="en-US" altLang="zh-TW" sz="1600" i="1" dirty="0" smtClean="0">
                <a:effectLst>
                  <a:outerShdw blurRad="38100" dist="38100" dir="2700000" algn="tl">
                    <a:srgbClr val="000000">
                      <a:alpha val="43137"/>
                    </a:srgbClr>
                  </a:outerShdw>
                </a:effectLst>
              </a:rPr>
              <a:t>v</a:t>
            </a:r>
            <a:r>
              <a:rPr lang="en-US" altLang="zh-TW" sz="1600" i="1" baseline="-25000" dirty="0" smtClean="0">
                <a:effectLst>
                  <a:outerShdw blurRad="38100" dist="38100" dir="2700000" algn="tl">
                    <a:srgbClr val="000000">
                      <a:alpha val="43137"/>
                    </a:srgbClr>
                  </a:outerShdw>
                </a:effectLst>
              </a:rPr>
              <a:t>i</a:t>
            </a:r>
            <a:r>
              <a:rPr lang="en-US" altLang="zh-TW" sz="1600" i="1" dirty="0" smtClean="0">
                <a:effectLst>
                  <a:outerShdw blurRad="38100" dist="38100" dir="2700000" algn="tl">
                    <a:srgbClr val="000000">
                      <a:alpha val="43137"/>
                    </a:srgbClr>
                  </a:outerShdw>
                </a:effectLst>
              </a:rPr>
              <a:t>, </a:t>
            </a:r>
            <a:r>
              <a:rPr lang="en-US" altLang="zh-TW" sz="1600" i="1" dirty="0" err="1" smtClean="0">
                <a:effectLst>
                  <a:outerShdw blurRad="38100" dist="38100" dir="2700000" algn="tl">
                    <a:srgbClr val="000000">
                      <a:alpha val="43137"/>
                    </a:srgbClr>
                  </a:outerShdw>
                </a:effectLst>
              </a:rPr>
              <a:t>v</a:t>
            </a:r>
            <a:r>
              <a:rPr lang="en-US" altLang="zh-TW" sz="1600" i="1" baseline="-25000" dirty="0" err="1" smtClean="0">
                <a:effectLst>
                  <a:outerShdw blurRad="38100" dist="38100" dir="2700000" algn="tl">
                    <a:srgbClr val="000000">
                      <a:alpha val="43137"/>
                    </a:srgbClr>
                  </a:outerShdw>
                </a:effectLst>
              </a:rPr>
              <a:t>j</a:t>
            </a:r>
            <a:r>
              <a:rPr lang="en-US" altLang="zh-TW" sz="1600" dirty="0" smtClean="0">
                <a:effectLst>
                  <a:outerShdw blurRad="38100" dist="38100" dir="2700000" algn="tl">
                    <a:srgbClr val="000000">
                      <a:alpha val="43137"/>
                    </a:srgbClr>
                  </a:outerShdw>
                </a:effectLst>
              </a:rPr>
              <a:t>) is the edge of flow graph</a:t>
            </a:r>
            <a:endParaRPr lang="zh-TW" altLang="en-US" sz="1600" dirty="0">
              <a:effectLst>
                <a:outerShdw blurRad="38100" dist="38100" dir="2700000" algn="tl">
                  <a:srgbClr val="000000">
                    <a:alpha val="43137"/>
                  </a:srgbClr>
                </a:outerShdw>
              </a:effectLst>
            </a:endParaRPr>
          </a:p>
        </p:txBody>
      </p:sp>
      <p:cxnSp>
        <p:nvCxnSpPr>
          <p:cNvPr id="12" name="直線單箭頭接點 11"/>
          <p:cNvCxnSpPr/>
          <p:nvPr/>
        </p:nvCxnSpPr>
        <p:spPr bwMode="auto">
          <a:xfrm>
            <a:off x="1190316" y="3418550"/>
            <a:ext cx="3561450" cy="2443435"/>
          </a:xfrm>
          <a:prstGeom prst="straightConnector1">
            <a:avLst/>
          </a:prstGeom>
          <a:solidFill>
            <a:schemeClr val="accent1"/>
          </a:solidFill>
          <a:ln w="25400" cap="flat" cmpd="sng" algn="ctr">
            <a:solidFill>
              <a:schemeClr val="tx1"/>
            </a:solidFill>
            <a:prstDash val="sysDash"/>
            <a:miter lim="800000"/>
            <a:headEnd type="none" w="med" len="med"/>
            <a:tailEnd type="arrow"/>
          </a:ln>
          <a:effectLst/>
        </p:spPr>
      </p:cxnSp>
      <p:sp>
        <p:nvSpPr>
          <p:cNvPr id="15" name="文字方塊 14"/>
          <p:cNvSpPr txBox="1"/>
          <p:nvPr/>
        </p:nvSpPr>
        <p:spPr>
          <a:xfrm>
            <a:off x="5715008" y="3675598"/>
            <a:ext cx="3071834" cy="338554"/>
          </a:xfrm>
          <a:prstGeom prst="rect">
            <a:avLst/>
          </a:prstGeom>
          <a:noFill/>
        </p:spPr>
        <p:txBody>
          <a:bodyPr wrap="square" rtlCol="0">
            <a:spAutoFit/>
          </a:bodyPr>
          <a:lstStyle/>
          <a:p>
            <a:r>
              <a:rPr lang="en-US" altLang="zh-TW" sz="1600" dirty="0" smtClean="0">
                <a:effectLst>
                  <a:outerShdw blurRad="38100" dist="38100" dir="2700000" algn="tl">
                    <a:srgbClr val="000000">
                      <a:alpha val="43137"/>
                    </a:srgbClr>
                  </a:outerShdw>
                </a:effectLst>
              </a:rPr>
              <a:t>Consider the bounding box</a:t>
            </a:r>
            <a:endParaRPr lang="zh-TW" altLang="en-US" sz="1600" dirty="0">
              <a:effectLst>
                <a:outerShdw blurRad="38100" dist="38100" dir="2700000" algn="tl">
                  <a:srgbClr val="000000">
                    <a:alpha val="43137"/>
                  </a:srgbClr>
                </a:outerShdw>
              </a:effectLst>
            </a:endParaRPr>
          </a:p>
        </p:txBody>
      </p:sp>
      <p:sp>
        <p:nvSpPr>
          <p:cNvPr id="16" name="橢圓 15"/>
          <p:cNvSpPr/>
          <p:nvPr/>
        </p:nvSpPr>
        <p:spPr bwMode="auto">
          <a:xfrm>
            <a:off x="2285984" y="3571876"/>
            <a:ext cx="357190" cy="357190"/>
          </a:xfrm>
          <a:prstGeom prst="ellipse">
            <a:avLst/>
          </a:prstGeom>
          <a:solidFill>
            <a:srgbClr val="FF66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7" name="橢圓 16"/>
          <p:cNvSpPr/>
          <p:nvPr/>
        </p:nvSpPr>
        <p:spPr bwMode="auto">
          <a:xfrm>
            <a:off x="2473002" y="5201302"/>
            <a:ext cx="357190" cy="357190"/>
          </a:xfrm>
          <a:prstGeom prst="ellipse">
            <a:avLst/>
          </a:prstGeom>
          <a:solidFill>
            <a:schemeClr val="accent1">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8" name="橢圓 17"/>
          <p:cNvSpPr/>
          <p:nvPr/>
        </p:nvSpPr>
        <p:spPr bwMode="auto">
          <a:xfrm>
            <a:off x="3786182" y="4201170"/>
            <a:ext cx="357190" cy="357190"/>
          </a:xfrm>
          <a:prstGeom prst="ellipse">
            <a:avLst/>
          </a:prstGeom>
          <a:solidFill>
            <a:schemeClr val="accent1">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9" name="橢圓 18"/>
          <p:cNvSpPr/>
          <p:nvPr/>
        </p:nvSpPr>
        <p:spPr bwMode="auto">
          <a:xfrm>
            <a:off x="1486518" y="4558360"/>
            <a:ext cx="357190" cy="357190"/>
          </a:xfrm>
          <a:prstGeom prst="ellipse">
            <a:avLst/>
          </a:prstGeom>
          <a:solidFill>
            <a:schemeClr val="accent1">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20" name="橢圓 19"/>
          <p:cNvSpPr/>
          <p:nvPr/>
        </p:nvSpPr>
        <p:spPr bwMode="auto">
          <a:xfrm>
            <a:off x="3830324" y="5129864"/>
            <a:ext cx="357190" cy="357190"/>
          </a:xfrm>
          <a:prstGeom prst="ellipse">
            <a:avLst/>
          </a:prstGeom>
          <a:solidFill>
            <a:srgbClr val="FF66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22" name="文字方塊 21"/>
          <p:cNvSpPr txBox="1"/>
          <p:nvPr/>
        </p:nvSpPr>
        <p:spPr>
          <a:xfrm>
            <a:off x="5728656" y="4214818"/>
            <a:ext cx="3415344" cy="584775"/>
          </a:xfrm>
          <a:prstGeom prst="rect">
            <a:avLst/>
          </a:prstGeom>
          <a:noFill/>
        </p:spPr>
        <p:txBody>
          <a:bodyPr wrap="square" rtlCol="0">
            <a:spAutoFit/>
          </a:bodyPr>
          <a:lstStyle/>
          <a:p>
            <a:r>
              <a:rPr lang="en-US" altLang="zh-TW" sz="1600" dirty="0" smtClean="0">
                <a:effectLst>
                  <a:outerShdw blurRad="38100" dist="38100" dir="2700000" algn="tl">
                    <a:srgbClr val="000000">
                      <a:alpha val="43137"/>
                    </a:srgbClr>
                  </a:outerShdw>
                </a:effectLst>
              </a:rPr>
              <a:t>Inter- and Intra- contaminated spots</a:t>
            </a:r>
            <a:endParaRPr lang="zh-TW" altLang="en-US" sz="1600" dirty="0">
              <a:effectLst>
                <a:outerShdw blurRad="38100" dist="38100" dir="2700000" algn="tl">
                  <a:srgbClr val="000000">
                    <a:alpha val="43137"/>
                  </a:srgbClr>
                </a:outerShdw>
              </a:effectLst>
            </a:endParaRPr>
          </a:p>
        </p:txBody>
      </p:sp>
      <p:sp>
        <p:nvSpPr>
          <p:cNvPr id="23" name="文字方塊 22"/>
          <p:cNvSpPr txBox="1"/>
          <p:nvPr/>
        </p:nvSpPr>
        <p:spPr>
          <a:xfrm>
            <a:off x="5731854" y="4961482"/>
            <a:ext cx="3071834" cy="338554"/>
          </a:xfrm>
          <a:prstGeom prst="rect">
            <a:avLst/>
          </a:prstGeom>
          <a:noFill/>
        </p:spPr>
        <p:txBody>
          <a:bodyPr wrap="square" rtlCol="0">
            <a:spAutoFit/>
          </a:bodyPr>
          <a:lstStyle/>
          <a:p>
            <a:r>
              <a:rPr lang="en-US" altLang="zh-TW" sz="1600" dirty="0" smtClean="0">
                <a:effectLst>
                  <a:outerShdw blurRad="38100" dist="38100" dir="2700000" algn="tl">
                    <a:srgbClr val="000000">
                      <a:alpha val="43137"/>
                    </a:srgbClr>
                  </a:outerShdw>
                </a:effectLst>
              </a:rPr>
              <a:t>Construction rule 1</a:t>
            </a:r>
            <a:endParaRPr lang="zh-TW" altLang="en-US" sz="1600" dirty="0">
              <a:effectLst>
                <a:outerShdw blurRad="38100" dist="38100" dir="2700000" algn="tl">
                  <a:srgbClr val="000000">
                    <a:alpha val="43137"/>
                  </a:srgbClr>
                </a:outerShdw>
              </a:effectLst>
            </a:endParaRPr>
          </a:p>
        </p:txBody>
      </p:sp>
      <p:grpSp>
        <p:nvGrpSpPr>
          <p:cNvPr id="58" name="群組 57"/>
          <p:cNvGrpSpPr/>
          <p:nvPr/>
        </p:nvGrpSpPr>
        <p:grpSpPr>
          <a:xfrm>
            <a:off x="1758622" y="3764119"/>
            <a:ext cx="2739657" cy="2008687"/>
            <a:chOff x="1785918" y="3849205"/>
            <a:chExt cx="2739657" cy="2008687"/>
          </a:xfrm>
        </p:grpSpPr>
        <p:cxnSp>
          <p:nvCxnSpPr>
            <p:cNvPr id="36" name="直線單箭頭接點 35"/>
            <p:cNvCxnSpPr>
              <a:stCxn id="19" idx="6"/>
            </p:cNvCxnSpPr>
            <p:nvPr/>
          </p:nvCxnSpPr>
          <p:spPr bwMode="auto">
            <a:xfrm>
              <a:off x="1843708" y="4736955"/>
              <a:ext cx="343542" cy="107157"/>
            </a:xfrm>
            <a:prstGeom prst="straightConnector1">
              <a:avLst/>
            </a:prstGeom>
            <a:solidFill>
              <a:schemeClr val="accent1"/>
            </a:solidFill>
            <a:ln w="22225" cap="flat" cmpd="sng" algn="ctr">
              <a:solidFill>
                <a:srgbClr val="FF0000"/>
              </a:solidFill>
              <a:prstDash val="solid"/>
              <a:miter lim="800000"/>
              <a:headEnd type="none" w="med" len="med"/>
              <a:tailEnd type="arrow"/>
            </a:ln>
            <a:effectLst/>
          </p:spPr>
        </p:cxnSp>
        <p:cxnSp>
          <p:nvCxnSpPr>
            <p:cNvPr id="41" name="直線單箭頭接點 40"/>
            <p:cNvCxnSpPr/>
            <p:nvPr/>
          </p:nvCxnSpPr>
          <p:spPr bwMode="auto">
            <a:xfrm rot="16200000" flipH="1">
              <a:off x="1743375" y="5004517"/>
              <a:ext cx="266625" cy="181539"/>
            </a:xfrm>
            <a:prstGeom prst="straightConnector1">
              <a:avLst/>
            </a:prstGeom>
            <a:solidFill>
              <a:schemeClr val="accent1"/>
            </a:solidFill>
            <a:ln w="22225" cap="flat" cmpd="sng" algn="ctr">
              <a:solidFill>
                <a:srgbClr val="FF0000"/>
              </a:solidFill>
              <a:prstDash val="solid"/>
              <a:miter lim="800000"/>
              <a:headEnd type="none" w="med" len="med"/>
              <a:tailEnd type="arrow"/>
            </a:ln>
            <a:effectLst/>
          </p:spPr>
        </p:cxnSp>
        <p:cxnSp>
          <p:nvCxnSpPr>
            <p:cNvPr id="44" name="直線單箭頭接點 43"/>
            <p:cNvCxnSpPr/>
            <p:nvPr/>
          </p:nvCxnSpPr>
          <p:spPr bwMode="auto">
            <a:xfrm>
              <a:off x="1843708" y="4915550"/>
              <a:ext cx="299400" cy="156524"/>
            </a:xfrm>
            <a:prstGeom prst="straightConnector1">
              <a:avLst/>
            </a:prstGeom>
            <a:solidFill>
              <a:schemeClr val="accent1"/>
            </a:solidFill>
            <a:ln w="22225" cap="flat" cmpd="sng" algn="ctr">
              <a:solidFill>
                <a:srgbClr val="FF0000"/>
              </a:solidFill>
              <a:prstDash val="solid"/>
              <a:miter lim="800000"/>
              <a:headEnd type="none" w="med" len="med"/>
              <a:tailEnd type="arrow"/>
            </a:ln>
            <a:effectLst/>
          </p:spPr>
        </p:cxnSp>
        <p:grpSp>
          <p:nvGrpSpPr>
            <p:cNvPr id="57" name="群組 56"/>
            <p:cNvGrpSpPr/>
            <p:nvPr/>
          </p:nvGrpSpPr>
          <p:grpSpPr>
            <a:xfrm>
              <a:off x="1818695" y="3849205"/>
              <a:ext cx="2706880" cy="2008687"/>
              <a:chOff x="1818695" y="3849205"/>
              <a:chExt cx="2706880" cy="2008687"/>
            </a:xfrm>
          </p:grpSpPr>
          <p:cxnSp>
            <p:nvCxnSpPr>
              <p:cNvPr id="25" name="直線單箭頭接點 24"/>
              <p:cNvCxnSpPr>
                <a:stCxn id="16" idx="6"/>
                <a:endCxn id="18" idx="1"/>
              </p:cNvCxnSpPr>
              <p:nvPr/>
            </p:nvCxnSpPr>
            <p:spPr bwMode="auto">
              <a:xfrm>
                <a:off x="2670470" y="3849205"/>
                <a:ext cx="1195317" cy="503008"/>
              </a:xfrm>
              <a:prstGeom prst="straightConnector1">
                <a:avLst/>
              </a:prstGeom>
              <a:solidFill>
                <a:schemeClr val="accent1"/>
              </a:solidFill>
              <a:ln w="22225" cap="flat" cmpd="sng" algn="ctr">
                <a:solidFill>
                  <a:srgbClr val="FF0000"/>
                </a:solidFill>
                <a:prstDash val="solid"/>
                <a:miter lim="800000"/>
                <a:headEnd type="none" w="med" len="med"/>
                <a:tailEnd type="arrow"/>
              </a:ln>
              <a:effectLst/>
            </p:spPr>
          </p:cxnSp>
          <p:cxnSp>
            <p:nvCxnSpPr>
              <p:cNvPr id="27" name="直線單箭頭接點 26"/>
              <p:cNvCxnSpPr>
                <a:stCxn id="16" idx="5"/>
                <a:endCxn id="20" idx="1"/>
              </p:cNvCxnSpPr>
              <p:nvPr/>
            </p:nvCxnSpPr>
            <p:spPr bwMode="auto">
              <a:xfrm rot="16200000" flipH="1">
                <a:off x="2611337" y="3982315"/>
                <a:ext cx="1305416" cy="1291768"/>
              </a:xfrm>
              <a:prstGeom prst="straightConnector1">
                <a:avLst/>
              </a:prstGeom>
              <a:solidFill>
                <a:schemeClr val="accent1"/>
              </a:solidFill>
              <a:ln w="22225" cap="flat" cmpd="sng" algn="ctr">
                <a:solidFill>
                  <a:srgbClr val="FF0000"/>
                </a:solidFill>
                <a:prstDash val="solid"/>
                <a:miter lim="800000"/>
                <a:headEnd type="none" w="med" len="med"/>
                <a:tailEnd type="arrow"/>
              </a:ln>
              <a:effectLst/>
            </p:spPr>
          </p:cxnSp>
          <p:cxnSp>
            <p:nvCxnSpPr>
              <p:cNvPr id="30" name="直線單箭頭接點 29"/>
              <p:cNvCxnSpPr>
                <a:stCxn id="16" idx="4"/>
                <a:endCxn id="17" idx="0"/>
              </p:cNvCxnSpPr>
              <p:nvPr/>
            </p:nvCxnSpPr>
            <p:spPr bwMode="auto">
              <a:xfrm rot="16200000" flipH="1">
                <a:off x="1949266" y="4570409"/>
                <a:ext cx="1272236" cy="187018"/>
              </a:xfrm>
              <a:prstGeom prst="straightConnector1">
                <a:avLst/>
              </a:prstGeom>
              <a:solidFill>
                <a:schemeClr val="accent1"/>
              </a:solidFill>
              <a:ln w="22225" cap="flat" cmpd="sng" algn="ctr">
                <a:solidFill>
                  <a:srgbClr val="FF0000"/>
                </a:solidFill>
                <a:prstDash val="solid"/>
                <a:miter lim="800000"/>
                <a:headEnd type="none" w="med" len="med"/>
                <a:tailEnd type="arrow"/>
              </a:ln>
              <a:effectLst/>
            </p:spPr>
          </p:cxnSp>
          <p:cxnSp>
            <p:nvCxnSpPr>
              <p:cNvPr id="33" name="直線單箭頭接點 32"/>
              <p:cNvCxnSpPr>
                <a:stCxn id="16" idx="3"/>
                <a:endCxn id="19" idx="7"/>
              </p:cNvCxnSpPr>
              <p:nvPr/>
            </p:nvCxnSpPr>
            <p:spPr bwMode="auto">
              <a:xfrm rot="5400000">
                <a:off x="1725186" y="4069000"/>
                <a:ext cx="733912" cy="546894"/>
              </a:xfrm>
              <a:prstGeom prst="straightConnector1">
                <a:avLst/>
              </a:prstGeom>
              <a:solidFill>
                <a:schemeClr val="accent1"/>
              </a:solidFill>
              <a:ln w="22225" cap="flat" cmpd="sng" algn="ctr">
                <a:solidFill>
                  <a:srgbClr val="FF0000"/>
                </a:solidFill>
                <a:prstDash val="solid"/>
                <a:miter lim="800000"/>
                <a:headEnd type="none" w="med" len="med"/>
                <a:tailEnd type="arrow"/>
              </a:ln>
              <a:effectLst/>
            </p:spPr>
          </p:cxnSp>
          <p:cxnSp>
            <p:nvCxnSpPr>
              <p:cNvPr id="48" name="直線單箭頭接點 47"/>
              <p:cNvCxnSpPr/>
              <p:nvPr/>
            </p:nvCxnSpPr>
            <p:spPr bwMode="auto">
              <a:xfrm>
                <a:off x="4182033" y="4451202"/>
                <a:ext cx="343542" cy="107157"/>
              </a:xfrm>
              <a:prstGeom prst="straightConnector1">
                <a:avLst/>
              </a:prstGeom>
              <a:solidFill>
                <a:schemeClr val="accent1"/>
              </a:solidFill>
              <a:ln w="22225" cap="flat" cmpd="sng" algn="ctr">
                <a:solidFill>
                  <a:srgbClr val="FF0000"/>
                </a:solidFill>
                <a:prstDash val="solid"/>
                <a:miter lim="800000"/>
                <a:headEnd type="none" w="med" len="med"/>
                <a:tailEnd type="arrow"/>
              </a:ln>
              <a:effectLst/>
            </p:spPr>
          </p:cxnSp>
          <p:cxnSp>
            <p:nvCxnSpPr>
              <p:cNvPr id="49" name="直線單箭頭接點 48"/>
              <p:cNvCxnSpPr/>
              <p:nvPr/>
            </p:nvCxnSpPr>
            <p:spPr bwMode="auto">
              <a:xfrm rot="16200000" flipH="1">
                <a:off x="4043039" y="4650524"/>
                <a:ext cx="266625" cy="181539"/>
              </a:xfrm>
              <a:prstGeom prst="straightConnector1">
                <a:avLst/>
              </a:prstGeom>
              <a:solidFill>
                <a:schemeClr val="accent1"/>
              </a:solidFill>
              <a:ln w="22225" cap="flat" cmpd="sng" algn="ctr">
                <a:solidFill>
                  <a:srgbClr val="FF0000"/>
                </a:solidFill>
                <a:prstDash val="solid"/>
                <a:miter lim="800000"/>
                <a:headEnd type="none" w="med" len="med"/>
                <a:tailEnd type="arrow"/>
              </a:ln>
              <a:effectLst/>
            </p:spPr>
          </p:cxnSp>
          <p:cxnSp>
            <p:nvCxnSpPr>
              <p:cNvPr id="50" name="直線單箭頭接點 49"/>
              <p:cNvCxnSpPr/>
              <p:nvPr/>
            </p:nvCxnSpPr>
            <p:spPr bwMode="auto">
              <a:xfrm>
                <a:off x="4154737" y="4558359"/>
                <a:ext cx="299400" cy="156524"/>
              </a:xfrm>
              <a:prstGeom prst="straightConnector1">
                <a:avLst/>
              </a:prstGeom>
              <a:solidFill>
                <a:schemeClr val="accent1"/>
              </a:solidFill>
              <a:ln w="22225" cap="flat" cmpd="sng" algn="ctr">
                <a:solidFill>
                  <a:srgbClr val="FF0000"/>
                </a:solidFill>
                <a:prstDash val="solid"/>
                <a:miter lim="800000"/>
                <a:headEnd type="none" w="med" len="med"/>
                <a:tailEnd type="arrow"/>
              </a:ln>
              <a:effectLst/>
            </p:spPr>
          </p:cxnSp>
          <p:cxnSp>
            <p:nvCxnSpPr>
              <p:cNvPr id="51" name="直線單箭頭接點 50"/>
              <p:cNvCxnSpPr/>
              <p:nvPr/>
            </p:nvCxnSpPr>
            <p:spPr bwMode="auto">
              <a:xfrm>
                <a:off x="2857488" y="5451334"/>
                <a:ext cx="343542" cy="107157"/>
              </a:xfrm>
              <a:prstGeom prst="straightConnector1">
                <a:avLst/>
              </a:prstGeom>
              <a:solidFill>
                <a:schemeClr val="accent1"/>
              </a:solidFill>
              <a:ln w="22225" cap="flat" cmpd="sng" algn="ctr">
                <a:solidFill>
                  <a:srgbClr val="FF0000"/>
                </a:solidFill>
                <a:prstDash val="solid"/>
                <a:miter lim="800000"/>
                <a:headEnd type="none" w="med" len="med"/>
                <a:tailEnd type="arrow"/>
              </a:ln>
              <a:effectLst/>
            </p:spPr>
          </p:cxnSp>
          <p:cxnSp>
            <p:nvCxnSpPr>
              <p:cNvPr id="52" name="直線單箭頭接點 51"/>
              <p:cNvCxnSpPr/>
              <p:nvPr/>
            </p:nvCxnSpPr>
            <p:spPr bwMode="auto">
              <a:xfrm rot="16200000" flipH="1">
                <a:off x="2743507" y="5633810"/>
                <a:ext cx="266625" cy="181539"/>
              </a:xfrm>
              <a:prstGeom prst="straightConnector1">
                <a:avLst/>
              </a:prstGeom>
              <a:solidFill>
                <a:schemeClr val="accent1"/>
              </a:solidFill>
              <a:ln w="22225" cap="flat" cmpd="sng" algn="ctr">
                <a:solidFill>
                  <a:srgbClr val="FF0000"/>
                </a:solidFill>
                <a:prstDash val="solid"/>
                <a:miter lim="800000"/>
                <a:headEnd type="none" w="med" len="med"/>
                <a:tailEnd type="arrow"/>
              </a:ln>
              <a:effectLst/>
            </p:spPr>
          </p:cxnSp>
          <p:cxnSp>
            <p:nvCxnSpPr>
              <p:cNvPr id="53" name="直線單箭頭接點 52"/>
              <p:cNvCxnSpPr/>
              <p:nvPr/>
            </p:nvCxnSpPr>
            <p:spPr bwMode="auto">
              <a:xfrm>
                <a:off x="2843840" y="5544843"/>
                <a:ext cx="299400" cy="156524"/>
              </a:xfrm>
              <a:prstGeom prst="straightConnector1">
                <a:avLst/>
              </a:prstGeom>
              <a:solidFill>
                <a:schemeClr val="accent1"/>
              </a:solidFill>
              <a:ln w="22225" cap="flat" cmpd="sng" algn="ctr">
                <a:solidFill>
                  <a:srgbClr val="FF0000"/>
                </a:solidFill>
                <a:prstDash val="solid"/>
                <a:miter lim="800000"/>
                <a:headEnd type="none" w="med" len="med"/>
                <a:tailEnd type="arrow"/>
              </a:ln>
              <a:effectLst/>
            </p:spPr>
          </p:cxnSp>
        </p:grpSp>
      </p:grpSp>
      <p:cxnSp>
        <p:nvCxnSpPr>
          <p:cNvPr id="54" name="直線單箭頭接點 53"/>
          <p:cNvCxnSpPr/>
          <p:nvPr/>
        </p:nvCxnSpPr>
        <p:spPr bwMode="auto">
          <a:xfrm>
            <a:off x="1176735" y="3393155"/>
            <a:ext cx="1123879" cy="256492"/>
          </a:xfrm>
          <a:prstGeom prst="straightConnector1">
            <a:avLst/>
          </a:prstGeom>
          <a:solidFill>
            <a:schemeClr val="accent1"/>
          </a:solidFill>
          <a:ln w="22225" cap="flat" cmpd="sng" algn="ctr">
            <a:solidFill>
              <a:srgbClr val="0070C0"/>
            </a:solidFill>
            <a:prstDash val="solid"/>
            <a:miter lim="800000"/>
            <a:headEnd type="none" w="med" len="med"/>
            <a:tailEnd type="arrow"/>
          </a:ln>
          <a:effectLst/>
        </p:spPr>
      </p:cxnSp>
      <p:sp>
        <p:nvSpPr>
          <p:cNvPr id="59" name="文字方塊 58"/>
          <p:cNvSpPr txBox="1"/>
          <p:nvPr/>
        </p:nvSpPr>
        <p:spPr>
          <a:xfrm>
            <a:off x="5742304" y="5532986"/>
            <a:ext cx="3071834" cy="338554"/>
          </a:xfrm>
          <a:prstGeom prst="rect">
            <a:avLst/>
          </a:prstGeom>
          <a:noFill/>
        </p:spPr>
        <p:txBody>
          <a:bodyPr wrap="square" rtlCol="0">
            <a:spAutoFit/>
          </a:bodyPr>
          <a:lstStyle/>
          <a:p>
            <a:r>
              <a:rPr lang="en-US" altLang="zh-TW" sz="1600" dirty="0" smtClean="0">
                <a:effectLst>
                  <a:outerShdw blurRad="38100" dist="38100" dir="2700000" algn="tl">
                    <a:srgbClr val="000000">
                      <a:alpha val="43137"/>
                    </a:srgbClr>
                  </a:outerShdw>
                </a:effectLst>
              </a:rPr>
              <a:t>TSP optimization</a:t>
            </a:r>
            <a:endParaRPr lang="zh-TW" altLang="en-US" sz="1600" dirty="0">
              <a:effectLst>
                <a:outerShdw blurRad="38100" dist="38100" dir="2700000" algn="tl">
                  <a:srgbClr val="000000">
                    <a:alpha val="43137"/>
                  </a:srgbClr>
                </a:outerShdw>
              </a:effectLst>
            </a:endParaRPr>
          </a:p>
        </p:txBody>
      </p:sp>
      <p:cxnSp>
        <p:nvCxnSpPr>
          <p:cNvPr id="66" name="直線單箭頭接點 65"/>
          <p:cNvCxnSpPr/>
          <p:nvPr/>
        </p:nvCxnSpPr>
        <p:spPr bwMode="auto">
          <a:xfrm>
            <a:off x="4143372" y="5435597"/>
            <a:ext cx="648000" cy="360000"/>
          </a:xfrm>
          <a:prstGeom prst="straightConnector1">
            <a:avLst/>
          </a:prstGeom>
          <a:solidFill>
            <a:schemeClr val="accent1"/>
          </a:solidFill>
          <a:ln w="22225" cap="flat" cmpd="sng" algn="ctr">
            <a:solidFill>
              <a:srgbClr val="0070C0"/>
            </a:solidFill>
            <a:prstDash val="solid"/>
            <a:miter lim="800000"/>
            <a:headEnd type="none" w="med" len="med"/>
            <a:tailEnd type="arrow"/>
          </a:ln>
          <a:effectLst/>
        </p:spPr>
      </p:cxnSp>
      <p:sp>
        <p:nvSpPr>
          <p:cNvPr id="68" name="橢圓 67"/>
          <p:cNvSpPr/>
          <p:nvPr/>
        </p:nvSpPr>
        <p:spPr bwMode="auto">
          <a:xfrm>
            <a:off x="915014" y="6129996"/>
            <a:ext cx="214314" cy="241610"/>
          </a:xfrm>
          <a:prstGeom prst="ellipse">
            <a:avLst/>
          </a:prstGeom>
          <a:solidFill>
            <a:schemeClr val="accent1">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69" name="橢圓 68"/>
          <p:cNvSpPr/>
          <p:nvPr/>
        </p:nvSpPr>
        <p:spPr bwMode="auto">
          <a:xfrm>
            <a:off x="3571868" y="6143644"/>
            <a:ext cx="214314" cy="241610"/>
          </a:xfrm>
          <a:prstGeom prst="ellipse">
            <a:avLst/>
          </a:prstGeom>
          <a:solidFill>
            <a:srgbClr val="FF66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70" name="文字方塊 69"/>
          <p:cNvSpPr txBox="1"/>
          <p:nvPr/>
        </p:nvSpPr>
        <p:spPr>
          <a:xfrm>
            <a:off x="1135724" y="6102700"/>
            <a:ext cx="2357454" cy="307777"/>
          </a:xfrm>
          <a:prstGeom prst="rect">
            <a:avLst/>
          </a:prstGeom>
          <a:noFill/>
        </p:spPr>
        <p:txBody>
          <a:bodyPr wrap="square" rtlCol="0">
            <a:spAutoFit/>
          </a:bodyPr>
          <a:lstStyle/>
          <a:p>
            <a:r>
              <a:rPr lang="en-US" altLang="zh-TW" sz="1400" dirty="0" smtClean="0">
                <a:effectLst>
                  <a:outerShdw blurRad="38100" dist="38100" dir="2700000" algn="tl">
                    <a:srgbClr val="000000">
                      <a:alpha val="43137"/>
                    </a:srgbClr>
                  </a:outerShdw>
                </a:effectLst>
              </a:rPr>
              <a:t>Inter-contaminated spots</a:t>
            </a:r>
            <a:endParaRPr lang="zh-TW" altLang="en-US" sz="1400" dirty="0">
              <a:effectLst>
                <a:outerShdw blurRad="38100" dist="38100" dir="2700000" algn="tl">
                  <a:srgbClr val="000000">
                    <a:alpha val="43137"/>
                  </a:srgbClr>
                </a:outerShdw>
              </a:effectLst>
            </a:endParaRPr>
          </a:p>
        </p:txBody>
      </p:sp>
      <p:sp>
        <p:nvSpPr>
          <p:cNvPr id="71" name="文字方塊 70"/>
          <p:cNvSpPr txBox="1"/>
          <p:nvPr/>
        </p:nvSpPr>
        <p:spPr>
          <a:xfrm>
            <a:off x="3772534" y="6113150"/>
            <a:ext cx="2357454" cy="307777"/>
          </a:xfrm>
          <a:prstGeom prst="rect">
            <a:avLst/>
          </a:prstGeom>
          <a:noFill/>
        </p:spPr>
        <p:txBody>
          <a:bodyPr wrap="square" rtlCol="0">
            <a:spAutoFit/>
          </a:bodyPr>
          <a:lstStyle/>
          <a:p>
            <a:r>
              <a:rPr lang="en-US" altLang="zh-TW" sz="1400" dirty="0" smtClean="0">
                <a:effectLst>
                  <a:outerShdw blurRad="38100" dist="38100" dir="2700000" algn="tl">
                    <a:srgbClr val="000000">
                      <a:alpha val="43137"/>
                    </a:srgbClr>
                  </a:outerShdw>
                </a:effectLst>
              </a:rPr>
              <a:t>Intra-contaminated spots</a:t>
            </a:r>
            <a:endParaRPr lang="zh-TW" altLang="en-US" sz="1400" dirty="0">
              <a:effectLst>
                <a:outerShdw blurRad="38100" dist="38100" dir="2700000" algn="tl">
                  <a:srgbClr val="000000">
                    <a:alpha val="43137"/>
                  </a:srgbClr>
                </a:outerShdw>
              </a:effectLst>
            </a:endParaRPr>
          </a:p>
        </p:txBody>
      </p:sp>
      <p:cxnSp>
        <p:nvCxnSpPr>
          <p:cNvPr id="72" name="直線單箭頭接點 71"/>
          <p:cNvCxnSpPr>
            <a:endCxn id="19" idx="7"/>
          </p:cNvCxnSpPr>
          <p:nvPr/>
        </p:nvCxnSpPr>
        <p:spPr bwMode="auto">
          <a:xfrm rot="5400000">
            <a:off x="1729298" y="3973916"/>
            <a:ext cx="698855" cy="574651"/>
          </a:xfrm>
          <a:prstGeom prst="straightConnector1">
            <a:avLst/>
          </a:prstGeom>
          <a:solidFill>
            <a:schemeClr val="accent1"/>
          </a:solidFill>
          <a:ln w="22225" cap="flat" cmpd="sng" algn="ctr">
            <a:solidFill>
              <a:srgbClr val="0070C0"/>
            </a:solidFill>
            <a:prstDash val="solid"/>
            <a:miter lim="800000"/>
            <a:headEnd type="none" w="med" len="med"/>
            <a:tailEnd type="arrow"/>
          </a:ln>
          <a:effectLst/>
        </p:spPr>
      </p:cxnSp>
      <p:cxnSp>
        <p:nvCxnSpPr>
          <p:cNvPr id="76" name="直線單箭頭接點 75"/>
          <p:cNvCxnSpPr>
            <a:stCxn id="19" idx="6"/>
            <a:endCxn id="18" idx="2"/>
          </p:cNvCxnSpPr>
          <p:nvPr/>
        </p:nvCxnSpPr>
        <p:spPr bwMode="auto">
          <a:xfrm flipV="1">
            <a:off x="1843708" y="4379765"/>
            <a:ext cx="1942474" cy="357190"/>
          </a:xfrm>
          <a:prstGeom prst="straightConnector1">
            <a:avLst/>
          </a:prstGeom>
          <a:solidFill>
            <a:schemeClr val="accent1"/>
          </a:solidFill>
          <a:ln w="22225" cap="flat" cmpd="sng" algn="ctr">
            <a:solidFill>
              <a:srgbClr val="0070C0"/>
            </a:solidFill>
            <a:prstDash val="solid"/>
            <a:miter lim="800000"/>
            <a:headEnd type="none" w="med" len="med"/>
            <a:tailEnd type="arrow"/>
          </a:ln>
          <a:effectLst/>
        </p:spPr>
      </p:cxnSp>
      <p:cxnSp>
        <p:nvCxnSpPr>
          <p:cNvPr id="79" name="直線單箭頭接點 78"/>
          <p:cNvCxnSpPr>
            <a:stCxn id="17" idx="6"/>
            <a:endCxn id="20" idx="2"/>
          </p:cNvCxnSpPr>
          <p:nvPr/>
        </p:nvCxnSpPr>
        <p:spPr bwMode="auto">
          <a:xfrm flipV="1">
            <a:off x="2830192" y="5308459"/>
            <a:ext cx="1000132" cy="71438"/>
          </a:xfrm>
          <a:prstGeom prst="straightConnector1">
            <a:avLst/>
          </a:prstGeom>
          <a:solidFill>
            <a:schemeClr val="accent1"/>
          </a:solidFill>
          <a:ln w="22225" cap="flat" cmpd="sng" algn="ctr">
            <a:solidFill>
              <a:srgbClr val="0070C0"/>
            </a:solidFill>
            <a:prstDash val="solid"/>
            <a:miter lim="800000"/>
            <a:headEnd type="none" w="med" len="med"/>
            <a:tailEnd type="arrow"/>
          </a:ln>
          <a:effectLst/>
        </p:spPr>
      </p:cxnSp>
      <p:cxnSp>
        <p:nvCxnSpPr>
          <p:cNvPr id="85" name="直線單箭頭接點 84"/>
          <p:cNvCxnSpPr>
            <a:stCxn id="18" idx="4"/>
            <a:endCxn id="17" idx="7"/>
          </p:cNvCxnSpPr>
          <p:nvPr/>
        </p:nvCxnSpPr>
        <p:spPr bwMode="auto">
          <a:xfrm rot="5400000">
            <a:off x="3023705" y="4312538"/>
            <a:ext cx="695251" cy="1186894"/>
          </a:xfrm>
          <a:prstGeom prst="straightConnector1">
            <a:avLst/>
          </a:prstGeom>
          <a:solidFill>
            <a:schemeClr val="accent1"/>
          </a:solidFill>
          <a:ln w="22225" cap="flat" cmpd="sng" algn="ctr">
            <a:solidFill>
              <a:srgbClr val="0070C0"/>
            </a:solidFill>
            <a:prstDash val="solid"/>
            <a:miter lim="800000"/>
            <a:headEnd type="none" w="med" len="med"/>
            <a:tailEnd type="arrow"/>
          </a:ln>
          <a:effectLst/>
        </p:spPr>
      </p:cxnSp>
      <p:cxnSp>
        <p:nvCxnSpPr>
          <p:cNvPr id="89" name="直線單箭頭接點 88"/>
          <p:cNvCxnSpPr/>
          <p:nvPr/>
        </p:nvCxnSpPr>
        <p:spPr bwMode="auto">
          <a:xfrm rot="5400000">
            <a:off x="6822248" y="3607644"/>
            <a:ext cx="216000" cy="1588"/>
          </a:xfrm>
          <a:prstGeom prst="straightConnector1">
            <a:avLst/>
          </a:prstGeom>
          <a:solidFill>
            <a:schemeClr val="accent1"/>
          </a:solidFill>
          <a:ln w="25400" cap="flat" cmpd="sng" algn="ctr">
            <a:solidFill>
              <a:srgbClr val="FF0000"/>
            </a:solidFill>
            <a:prstDash val="solid"/>
            <a:miter lim="800000"/>
            <a:headEnd type="none" w="med" len="med"/>
            <a:tailEnd type="arrow"/>
          </a:ln>
          <a:effectLst/>
        </p:spPr>
      </p:cxnSp>
      <p:cxnSp>
        <p:nvCxnSpPr>
          <p:cNvPr id="90" name="直線單箭頭接點 89"/>
          <p:cNvCxnSpPr/>
          <p:nvPr/>
        </p:nvCxnSpPr>
        <p:spPr bwMode="auto">
          <a:xfrm rot="5400000">
            <a:off x="6822248" y="4150840"/>
            <a:ext cx="216000" cy="1588"/>
          </a:xfrm>
          <a:prstGeom prst="straightConnector1">
            <a:avLst/>
          </a:prstGeom>
          <a:solidFill>
            <a:schemeClr val="accent1"/>
          </a:solidFill>
          <a:ln w="25400" cap="flat" cmpd="sng" algn="ctr">
            <a:solidFill>
              <a:srgbClr val="FF0000"/>
            </a:solidFill>
            <a:prstDash val="solid"/>
            <a:miter lim="800000"/>
            <a:headEnd type="none" w="med" len="med"/>
            <a:tailEnd type="arrow"/>
          </a:ln>
          <a:effectLst/>
        </p:spPr>
      </p:cxnSp>
      <p:cxnSp>
        <p:nvCxnSpPr>
          <p:cNvPr id="91" name="直線單箭頭接點 90"/>
          <p:cNvCxnSpPr/>
          <p:nvPr/>
        </p:nvCxnSpPr>
        <p:spPr bwMode="auto">
          <a:xfrm rot="5400000">
            <a:off x="6822248" y="4876276"/>
            <a:ext cx="216000" cy="1588"/>
          </a:xfrm>
          <a:prstGeom prst="straightConnector1">
            <a:avLst/>
          </a:prstGeom>
          <a:solidFill>
            <a:schemeClr val="accent1"/>
          </a:solidFill>
          <a:ln w="25400" cap="flat" cmpd="sng" algn="ctr">
            <a:solidFill>
              <a:srgbClr val="FF0000"/>
            </a:solidFill>
            <a:prstDash val="solid"/>
            <a:miter lim="800000"/>
            <a:headEnd type="none" w="med" len="med"/>
            <a:tailEnd type="arrow"/>
          </a:ln>
          <a:effectLst/>
        </p:spPr>
      </p:cxnSp>
      <p:cxnSp>
        <p:nvCxnSpPr>
          <p:cNvPr id="92" name="直線單箭頭接點 91"/>
          <p:cNvCxnSpPr/>
          <p:nvPr/>
        </p:nvCxnSpPr>
        <p:spPr bwMode="auto">
          <a:xfrm rot="5400000">
            <a:off x="6822248" y="5465032"/>
            <a:ext cx="216000" cy="1588"/>
          </a:xfrm>
          <a:prstGeom prst="straightConnector1">
            <a:avLst/>
          </a:prstGeom>
          <a:solidFill>
            <a:schemeClr val="accent1"/>
          </a:solidFill>
          <a:ln w="25400" cap="flat" cmpd="sng" algn="ctr">
            <a:solidFill>
              <a:srgbClr val="FF0000"/>
            </a:solidFill>
            <a:prstDash val="solid"/>
            <a:miter lim="800000"/>
            <a:headEnd type="none" w="med" len="med"/>
            <a:tailEnd type="arrow"/>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par>
                          <p:cTn id="14" fill="hold">
                            <p:stCondLst>
                              <p:cond delay="500"/>
                            </p:stCondLst>
                            <p:childTnLst>
                              <p:par>
                                <p:cTn id="15" presetID="3" presetClass="entr" presetSubtype="10"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nodeType="withEffect">
                                  <p:stCondLst>
                                    <p:cond delay="0"/>
                                  </p:stCondLst>
                                  <p:childTnLst>
                                    <p:set>
                                      <p:cBhvr>
                                        <p:cTn id="30" dur="1" fill="hold">
                                          <p:stCondLst>
                                            <p:cond delay="0"/>
                                          </p:stCondLst>
                                        </p:cTn>
                                        <p:tgtEl>
                                          <p:spTgt spid="89"/>
                                        </p:tgtEl>
                                        <p:attrNameLst>
                                          <p:attrName>style.visibility</p:attrName>
                                        </p:attrNameLst>
                                      </p:cBhvr>
                                      <p:to>
                                        <p:strVal val="visible"/>
                                      </p:to>
                                    </p:set>
                                    <p:animEffect transition="in" filter="fade">
                                      <p:cBhvr>
                                        <p:cTn id="31" dur="500"/>
                                        <p:tgtEl>
                                          <p:spTgt spid="8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par>
                                <p:cTn id="37" presetID="10" presetClass="entr" presetSubtype="0" fill="hold" nodeType="withEffect">
                                  <p:stCondLst>
                                    <p:cond delay="0"/>
                                  </p:stCondLst>
                                  <p:childTnLst>
                                    <p:set>
                                      <p:cBhvr>
                                        <p:cTn id="38" dur="1" fill="hold">
                                          <p:stCondLst>
                                            <p:cond delay="0"/>
                                          </p:stCondLst>
                                        </p:cTn>
                                        <p:tgtEl>
                                          <p:spTgt spid="90"/>
                                        </p:tgtEl>
                                        <p:attrNameLst>
                                          <p:attrName>style.visibility</p:attrName>
                                        </p:attrNameLst>
                                      </p:cBhvr>
                                      <p:to>
                                        <p:strVal val="visible"/>
                                      </p:to>
                                    </p:set>
                                    <p:animEffect transition="in" filter="fade">
                                      <p:cBhvr>
                                        <p:cTn id="39" dur="500"/>
                                        <p:tgtEl>
                                          <p:spTgt spid="9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8"/>
                                        </p:tgtEl>
                                        <p:attrNameLst>
                                          <p:attrName>style.visibility</p:attrName>
                                        </p:attrNameLst>
                                      </p:cBhvr>
                                      <p:to>
                                        <p:strVal val="visible"/>
                                      </p:to>
                                    </p:set>
                                    <p:animEffect transition="in" filter="fade">
                                      <p:cBhvr>
                                        <p:cTn id="57" dur="500"/>
                                        <p:tgtEl>
                                          <p:spTgt spid="6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9"/>
                                        </p:tgtEl>
                                        <p:attrNameLst>
                                          <p:attrName>style.visibility</p:attrName>
                                        </p:attrNameLst>
                                      </p:cBhvr>
                                      <p:to>
                                        <p:strVal val="visible"/>
                                      </p:to>
                                    </p:set>
                                    <p:animEffect transition="in" filter="fade">
                                      <p:cBhvr>
                                        <p:cTn id="60" dur="500"/>
                                        <p:tgtEl>
                                          <p:spTgt spid="6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fade">
                                      <p:cBhvr>
                                        <p:cTn id="63" dur="500"/>
                                        <p:tgtEl>
                                          <p:spTgt spid="7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71"/>
                                        </p:tgtEl>
                                        <p:attrNameLst>
                                          <p:attrName>style.visibility</p:attrName>
                                        </p:attrNameLst>
                                      </p:cBhvr>
                                      <p:to>
                                        <p:strVal val="visible"/>
                                      </p:to>
                                    </p:set>
                                    <p:animEffect transition="in" filter="fade">
                                      <p:cBhvr>
                                        <p:cTn id="66" dur="500"/>
                                        <p:tgtEl>
                                          <p:spTgt spid="71"/>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500"/>
                                        <p:tgtEl>
                                          <p:spTgt spid="23"/>
                                        </p:tgtEl>
                                      </p:cBhvr>
                                    </p:animEffect>
                                  </p:childTnLst>
                                </p:cTn>
                              </p:par>
                              <p:par>
                                <p:cTn id="72" presetID="10" presetClass="entr" presetSubtype="0" fill="hold" nodeType="withEffect">
                                  <p:stCondLst>
                                    <p:cond delay="0"/>
                                  </p:stCondLst>
                                  <p:childTnLst>
                                    <p:set>
                                      <p:cBhvr>
                                        <p:cTn id="73" dur="1" fill="hold">
                                          <p:stCondLst>
                                            <p:cond delay="0"/>
                                          </p:stCondLst>
                                        </p:cTn>
                                        <p:tgtEl>
                                          <p:spTgt spid="58"/>
                                        </p:tgtEl>
                                        <p:attrNameLst>
                                          <p:attrName>style.visibility</p:attrName>
                                        </p:attrNameLst>
                                      </p:cBhvr>
                                      <p:to>
                                        <p:strVal val="visible"/>
                                      </p:to>
                                    </p:set>
                                    <p:animEffect transition="in" filter="fade">
                                      <p:cBhvr>
                                        <p:cTn id="74" dur="500"/>
                                        <p:tgtEl>
                                          <p:spTgt spid="58"/>
                                        </p:tgtEl>
                                      </p:cBhvr>
                                    </p:animEffect>
                                  </p:childTnLst>
                                </p:cTn>
                              </p:par>
                              <p:par>
                                <p:cTn id="75" presetID="10" presetClass="entr" presetSubtype="0" fill="hold" nodeType="withEffect">
                                  <p:stCondLst>
                                    <p:cond delay="0"/>
                                  </p:stCondLst>
                                  <p:childTnLst>
                                    <p:set>
                                      <p:cBhvr>
                                        <p:cTn id="76" dur="1" fill="hold">
                                          <p:stCondLst>
                                            <p:cond delay="0"/>
                                          </p:stCondLst>
                                        </p:cTn>
                                        <p:tgtEl>
                                          <p:spTgt spid="91"/>
                                        </p:tgtEl>
                                        <p:attrNameLst>
                                          <p:attrName>style.visibility</p:attrName>
                                        </p:attrNameLst>
                                      </p:cBhvr>
                                      <p:to>
                                        <p:strVal val="visible"/>
                                      </p:to>
                                    </p:set>
                                    <p:animEffect transition="in" filter="fade">
                                      <p:cBhvr>
                                        <p:cTn id="77" dur="500"/>
                                        <p:tgtEl>
                                          <p:spTgt spid="9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9"/>
                                        </p:tgtEl>
                                        <p:attrNameLst>
                                          <p:attrName>style.visibility</p:attrName>
                                        </p:attrNameLst>
                                      </p:cBhvr>
                                      <p:to>
                                        <p:strVal val="visible"/>
                                      </p:to>
                                    </p:set>
                                    <p:animEffect transition="in" filter="fade">
                                      <p:cBhvr>
                                        <p:cTn id="82" dur="500"/>
                                        <p:tgtEl>
                                          <p:spTgt spid="59"/>
                                        </p:tgtEl>
                                      </p:cBhvr>
                                    </p:animEffect>
                                  </p:childTnLst>
                                </p:cTn>
                              </p:par>
                              <p:par>
                                <p:cTn id="83" presetID="10" presetClass="entr" presetSubtype="0" fill="hold" nodeType="withEffect">
                                  <p:stCondLst>
                                    <p:cond delay="0"/>
                                  </p:stCondLst>
                                  <p:childTnLst>
                                    <p:set>
                                      <p:cBhvr>
                                        <p:cTn id="84" dur="1" fill="hold">
                                          <p:stCondLst>
                                            <p:cond delay="0"/>
                                          </p:stCondLst>
                                        </p:cTn>
                                        <p:tgtEl>
                                          <p:spTgt spid="92"/>
                                        </p:tgtEl>
                                        <p:attrNameLst>
                                          <p:attrName>style.visibility</p:attrName>
                                        </p:attrNameLst>
                                      </p:cBhvr>
                                      <p:to>
                                        <p:strVal val="visible"/>
                                      </p:to>
                                    </p:set>
                                    <p:animEffect transition="in" filter="fade">
                                      <p:cBhvr>
                                        <p:cTn id="85" dur="500"/>
                                        <p:tgtEl>
                                          <p:spTgt spid="92"/>
                                        </p:tgtEl>
                                      </p:cBhvr>
                                    </p:animEffect>
                                  </p:childTnLst>
                                </p:cTn>
                              </p:par>
                            </p:childTnLst>
                          </p:cTn>
                        </p:par>
                        <p:par>
                          <p:cTn id="86" fill="hold">
                            <p:stCondLst>
                              <p:cond delay="500"/>
                            </p:stCondLst>
                            <p:childTnLst>
                              <p:par>
                                <p:cTn id="87" presetID="10" presetClass="exit" presetSubtype="0" fill="hold" nodeType="afterEffect">
                                  <p:stCondLst>
                                    <p:cond delay="0"/>
                                  </p:stCondLst>
                                  <p:childTnLst>
                                    <p:animEffect transition="out" filter="fade">
                                      <p:cBhvr>
                                        <p:cTn id="88" dur="500"/>
                                        <p:tgtEl>
                                          <p:spTgt spid="58"/>
                                        </p:tgtEl>
                                      </p:cBhvr>
                                    </p:animEffect>
                                    <p:set>
                                      <p:cBhvr>
                                        <p:cTn id="89" dur="1" fill="hold">
                                          <p:stCondLst>
                                            <p:cond delay="499"/>
                                          </p:stCondLst>
                                        </p:cTn>
                                        <p:tgtEl>
                                          <p:spTgt spid="58"/>
                                        </p:tgtEl>
                                        <p:attrNameLst>
                                          <p:attrName>style.visibility</p:attrName>
                                        </p:attrNameLst>
                                      </p:cBhvr>
                                      <p:to>
                                        <p:strVal val="hidden"/>
                                      </p:to>
                                    </p:set>
                                  </p:childTnLst>
                                </p:cTn>
                              </p:par>
                            </p:childTnLst>
                          </p:cTn>
                        </p:par>
                        <p:par>
                          <p:cTn id="90" fill="hold">
                            <p:stCondLst>
                              <p:cond delay="1000"/>
                            </p:stCondLst>
                            <p:childTnLst>
                              <p:par>
                                <p:cTn id="91" presetID="10" presetClass="entr" presetSubtype="0" fill="hold" nodeType="after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fade">
                                      <p:cBhvr>
                                        <p:cTn id="93" dur="500"/>
                                        <p:tgtEl>
                                          <p:spTgt spid="54"/>
                                        </p:tgtEl>
                                      </p:cBhvr>
                                    </p:animEffect>
                                  </p:childTnLst>
                                </p:cTn>
                              </p:par>
                            </p:childTnLst>
                          </p:cTn>
                        </p:par>
                        <p:par>
                          <p:cTn id="94" fill="hold">
                            <p:stCondLst>
                              <p:cond delay="1500"/>
                            </p:stCondLst>
                            <p:childTnLst>
                              <p:par>
                                <p:cTn id="95" presetID="10" presetClass="entr" presetSubtype="0" fill="hold" nodeType="afterEffect">
                                  <p:stCondLst>
                                    <p:cond delay="0"/>
                                  </p:stCondLst>
                                  <p:childTnLst>
                                    <p:set>
                                      <p:cBhvr>
                                        <p:cTn id="96" dur="1" fill="hold">
                                          <p:stCondLst>
                                            <p:cond delay="0"/>
                                          </p:stCondLst>
                                        </p:cTn>
                                        <p:tgtEl>
                                          <p:spTgt spid="72"/>
                                        </p:tgtEl>
                                        <p:attrNameLst>
                                          <p:attrName>style.visibility</p:attrName>
                                        </p:attrNameLst>
                                      </p:cBhvr>
                                      <p:to>
                                        <p:strVal val="visible"/>
                                      </p:to>
                                    </p:set>
                                    <p:animEffect transition="in" filter="fade">
                                      <p:cBhvr>
                                        <p:cTn id="97" dur="500"/>
                                        <p:tgtEl>
                                          <p:spTgt spid="72"/>
                                        </p:tgtEl>
                                      </p:cBhvr>
                                    </p:animEffect>
                                  </p:childTnLst>
                                </p:cTn>
                              </p:par>
                            </p:childTnLst>
                          </p:cTn>
                        </p:par>
                        <p:par>
                          <p:cTn id="98" fill="hold">
                            <p:stCondLst>
                              <p:cond delay="2000"/>
                            </p:stCondLst>
                            <p:childTnLst>
                              <p:par>
                                <p:cTn id="99" presetID="10" presetClass="entr" presetSubtype="0" fill="hold" nodeType="afterEffect">
                                  <p:stCondLst>
                                    <p:cond delay="0"/>
                                  </p:stCondLst>
                                  <p:childTnLst>
                                    <p:set>
                                      <p:cBhvr>
                                        <p:cTn id="100" dur="1" fill="hold">
                                          <p:stCondLst>
                                            <p:cond delay="0"/>
                                          </p:stCondLst>
                                        </p:cTn>
                                        <p:tgtEl>
                                          <p:spTgt spid="76"/>
                                        </p:tgtEl>
                                        <p:attrNameLst>
                                          <p:attrName>style.visibility</p:attrName>
                                        </p:attrNameLst>
                                      </p:cBhvr>
                                      <p:to>
                                        <p:strVal val="visible"/>
                                      </p:to>
                                    </p:set>
                                    <p:animEffect transition="in" filter="fade">
                                      <p:cBhvr>
                                        <p:cTn id="101" dur="500"/>
                                        <p:tgtEl>
                                          <p:spTgt spid="76"/>
                                        </p:tgtEl>
                                      </p:cBhvr>
                                    </p:animEffect>
                                  </p:childTnLst>
                                </p:cTn>
                              </p:par>
                            </p:childTnLst>
                          </p:cTn>
                        </p:par>
                        <p:par>
                          <p:cTn id="102" fill="hold">
                            <p:stCondLst>
                              <p:cond delay="2500"/>
                            </p:stCondLst>
                            <p:childTnLst>
                              <p:par>
                                <p:cTn id="103" presetID="10" presetClass="entr" presetSubtype="0" fill="hold" nodeType="afterEffect">
                                  <p:stCondLst>
                                    <p:cond delay="0"/>
                                  </p:stCondLst>
                                  <p:childTnLst>
                                    <p:set>
                                      <p:cBhvr>
                                        <p:cTn id="104" dur="1" fill="hold">
                                          <p:stCondLst>
                                            <p:cond delay="0"/>
                                          </p:stCondLst>
                                        </p:cTn>
                                        <p:tgtEl>
                                          <p:spTgt spid="85"/>
                                        </p:tgtEl>
                                        <p:attrNameLst>
                                          <p:attrName>style.visibility</p:attrName>
                                        </p:attrNameLst>
                                      </p:cBhvr>
                                      <p:to>
                                        <p:strVal val="visible"/>
                                      </p:to>
                                    </p:set>
                                    <p:animEffect transition="in" filter="fade">
                                      <p:cBhvr>
                                        <p:cTn id="105" dur="500"/>
                                        <p:tgtEl>
                                          <p:spTgt spid="85"/>
                                        </p:tgtEl>
                                      </p:cBhvr>
                                    </p:animEffect>
                                  </p:childTnLst>
                                </p:cTn>
                              </p:par>
                            </p:childTnLst>
                          </p:cTn>
                        </p:par>
                        <p:par>
                          <p:cTn id="106" fill="hold">
                            <p:stCondLst>
                              <p:cond delay="3000"/>
                            </p:stCondLst>
                            <p:childTnLst>
                              <p:par>
                                <p:cTn id="107" presetID="10" presetClass="entr" presetSubtype="0" fill="hold" nodeType="afterEffect">
                                  <p:stCondLst>
                                    <p:cond delay="0"/>
                                  </p:stCondLst>
                                  <p:childTnLst>
                                    <p:set>
                                      <p:cBhvr>
                                        <p:cTn id="108" dur="1" fill="hold">
                                          <p:stCondLst>
                                            <p:cond delay="0"/>
                                          </p:stCondLst>
                                        </p:cTn>
                                        <p:tgtEl>
                                          <p:spTgt spid="79"/>
                                        </p:tgtEl>
                                        <p:attrNameLst>
                                          <p:attrName>style.visibility</p:attrName>
                                        </p:attrNameLst>
                                      </p:cBhvr>
                                      <p:to>
                                        <p:strVal val="visible"/>
                                      </p:to>
                                    </p:set>
                                    <p:animEffect transition="in" filter="fade">
                                      <p:cBhvr>
                                        <p:cTn id="109" dur="500"/>
                                        <p:tgtEl>
                                          <p:spTgt spid="79"/>
                                        </p:tgtEl>
                                      </p:cBhvr>
                                    </p:animEffect>
                                  </p:childTnLst>
                                </p:cTn>
                              </p:par>
                            </p:childTnLst>
                          </p:cTn>
                        </p:par>
                        <p:par>
                          <p:cTn id="110" fill="hold">
                            <p:stCondLst>
                              <p:cond delay="3500"/>
                            </p:stCondLst>
                            <p:childTnLst>
                              <p:par>
                                <p:cTn id="111" presetID="10" presetClass="entr" presetSubtype="0" fill="hold" nodeType="afterEffect">
                                  <p:stCondLst>
                                    <p:cond delay="0"/>
                                  </p:stCondLst>
                                  <p:childTnLst>
                                    <p:set>
                                      <p:cBhvr>
                                        <p:cTn id="112" dur="1" fill="hold">
                                          <p:stCondLst>
                                            <p:cond delay="0"/>
                                          </p:stCondLst>
                                        </p:cTn>
                                        <p:tgtEl>
                                          <p:spTgt spid="66"/>
                                        </p:tgtEl>
                                        <p:attrNameLst>
                                          <p:attrName>style.visibility</p:attrName>
                                        </p:attrNameLst>
                                      </p:cBhvr>
                                      <p:to>
                                        <p:strVal val="visible"/>
                                      </p:to>
                                    </p:set>
                                    <p:animEffect transition="in" filter="fade">
                                      <p:cBhvr>
                                        <p:cTn id="113"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0" grpId="0"/>
      <p:bldP spid="15" grpId="0"/>
      <p:bldP spid="16" grpId="0" animBg="1"/>
      <p:bldP spid="17" grpId="0" animBg="1"/>
      <p:bldP spid="18" grpId="0" animBg="1"/>
      <p:bldP spid="19" grpId="0" animBg="1"/>
      <p:bldP spid="20" grpId="0" animBg="1"/>
      <p:bldP spid="22" grpId="0"/>
      <p:bldP spid="23" grpId="0"/>
      <p:bldP spid="59" grpId="0"/>
      <p:bldP spid="68" grpId="0" animBg="1"/>
      <p:bldP spid="69" grpId="0" animBg="1"/>
      <p:bldP spid="70" grpId="0"/>
      <p:bldP spid="7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TW" smtClean="0"/>
              <a:t>Outline</a:t>
            </a:r>
          </a:p>
        </p:txBody>
      </p:sp>
      <p:sp>
        <p:nvSpPr>
          <p:cNvPr id="1523716" name="Rectangle 4"/>
          <p:cNvSpPr>
            <a:spLocks noChangeArrowheads="1"/>
          </p:cNvSpPr>
          <p:nvPr/>
        </p:nvSpPr>
        <p:spPr bwMode="auto">
          <a:xfrm>
            <a:off x="1858963" y="1071563"/>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a:t>Introduction</a:t>
            </a:r>
          </a:p>
        </p:txBody>
      </p:sp>
      <p:sp>
        <p:nvSpPr>
          <p:cNvPr id="1523717" name="Rectangle 5"/>
          <p:cNvSpPr>
            <a:spLocks noChangeArrowheads="1"/>
          </p:cNvSpPr>
          <p:nvPr/>
        </p:nvSpPr>
        <p:spPr bwMode="auto">
          <a:xfrm>
            <a:off x="1857375" y="2173288"/>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a:t>Problem Formulation</a:t>
            </a:r>
          </a:p>
        </p:txBody>
      </p:sp>
      <p:sp>
        <p:nvSpPr>
          <p:cNvPr id="1523718" name="Rectangle 6"/>
          <p:cNvSpPr>
            <a:spLocks noChangeArrowheads="1"/>
          </p:cNvSpPr>
          <p:nvPr/>
        </p:nvSpPr>
        <p:spPr bwMode="auto">
          <a:xfrm>
            <a:off x="1858963" y="3244850"/>
            <a:ext cx="4895850" cy="684213"/>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a:t>Algorithms</a:t>
            </a:r>
          </a:p>
        </p:txBody>
      </p:sp>
      <p:sp>
        <p:nvSpPr>
          <p:cNvPr id="1523719" name="Rectangle 7"/>
          <p:cNvSpPr>
            <a:spLocks noChangeArrowheads="1"/>
          </p:cNvSpPr>
          <p:nvPr/>
        </p:nvSpPr>
        <p:spPr bwMode="auto">
          <a:xfrm>
            <a:off x="1857375" y="4316413"/>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a:t>Experimental Results</a:t>
            </a:r>
          </a:p>
        </p:txBody>
      </p:sp>
      <p:sp>
        <p:nvSpPr>
          <p:cNvPr id="1523720" name="Rectangle 8"/>
          <p:cNvSpPr>
            <a:spLocks noChangeArrowheads="1"/>
          </p:cNvSpPr>
          <p:nvPr/>
        </p:nvSpPr>
        <p:spPr bwMode="auto">
          <a:xfrm>
            <a:off x="1857375" y="5395913"/>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a:t>Conclusion</a:t>
            </a:r>
          </a:p>
        </p:txBody>
      </p:sp>
      <p:sp>
        <p:nvSpPr>
          <p:cNvPr id="38920" name="向下箭號 383"/>
          <p:cNvSpPr>
            <a:spLocks noChangeArrowheads="1"/>
          </p:cNvSpPr>
          <p:nvPr/>
        </p:nvSpPr>
        <p:spPr bwMode="auto">
          <a:xfrm>
            <a:off x="4071938" y="1857375"/>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
        <p:nvSpPr>
          <p:cNvPr id="38921" name="向下箭號 384"/>
          <p:cNvSpPr>
            <a:spLocks noChangeArrowheads="1"/>
          </p:cNvSpPr>
          <p:nvPr/>
        </p:nvSpPr>
        <p:spPr bwMode="auto">
          <a:xfrm>
            <a:off x="4071938" y="2928938"/>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
        <p:nvSpPr>
          <p:cNvPr id="38922" name="向下箭號 385"/>
          <p:cNvSpPr>
            <a:spLocks noChangeArrowheads="1"/>
          </p:cNvSpPr>
          <p:nvPr/>
        </p:nvSpPr>
        <p:spPr bwMode="auto">
          <a:xfrm>
            <a:off x="4071938" y="4000500"/>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
        <p:nvSpPr>
          <p:cNvPr id="38923" name="向下箭號 386"/>
          <p:cNvSpPr>
            <a:spLocks noChangeArrowheads="1"/>
          </p:cNvSpPr>
          <p:nvPr/>
        </p:nvSpPr>
        <p:spPr bwMode="auto">
          <a:xfrm>
            <a:off x="4071938" y="5072063"/>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afterEffect">
                                  <p:stCondLst>
                                    <p:cond delay="0"/>
                                  </p:stCondLst>
                                  <p:childTnLst>
                                    <p:animClr clrSpc="rgb" dir="cw">
                                      <p:cBhvr>
                                        <p:cTn id="6" dur="500" fill="hold"/>
                                        <p:tgtEl>
                                          <p:spTgt spid="1523719"/>
                                        </p:tgtEl>
                                        <p:attrNameLst>
                                          <p:attrName>fillcolor</p:attrName>
                                        </p:attrNameLst>
                                      </p:cBhvr>
                                      <p:to>
                                        <a:schemeClr val="accent2"/>
                                      </p:to>
                                    </p:animClr>
                                    <p:set>
                                      <p:cBhvr>
                                        <p:cTn id="7" dur="500" fill="hold"/>
                                        <p:tgtEl>
                                          <p:spTgt spid="1523719"/>
                                        </p:tgtEl>
                                        <p:attrNameLst>
                                          <p:attrName>fill.type</p:attrName>
                                        </p:attrNameLst>
                                      </p:cBhvr>
                                      <p:to>
                                        <p:strVal val="solid"/>
                                      </p:to>
                                    </p:set>
                                    <p:set>
                                      <p:cBhvr>
                                        <p:cTn id="8" dur="500" fill="hold"/>
                                        <p:tgtEl>
                                          <p:spTgt spid="152371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TW" dirty="0" smtClean="0"/>
              <a:t>Digital </a:t>
            </a:r>
            <a:r>
              <a:rPr lang="en-US" altLang="zh-TW" dirty="0" err="1" smtClean="0"/>
              <a:t>MicroFluidic</a:t>
            </a:r>
            <a:r>
              <a:rPr lang="en-US" altLang="zh-TW" dirty="0" smtClean="0"/>
              <a:t> Biochip (DMFB)</a:t>
            </a:r>
            <a:endParaRPr lang="zh-TW" altLang="en-US" dirty="0" smtClean="0"/>
          </a:p>
        </p:txBody>
      </p:sp>
      <p:sp>
        <p:nvSpPr>
          <p:cNvPr id="22531" name="Text Box 4"/>
          <p:cNvSpPr txBox="1">
            <a:spLocks noChangeArrowheads="1"/>
          </p:cNvSpPr>
          <p:nvPr/>
        </p:nvSpPr>
        <p:spPr bwMode="auto">
          <a:xfrm>
            <a:off x="1638300" y="3549650"/>
            <a:ext cx="1439863" cy="307975"/>
          </a:xfrm>
          <a:prstGeom prst="rect">
            <a:avLst/>
          </a:prstGeom>
          <a:noFill/>
          <a:ln w="9525">
            <a:noFill/>
            <a:miter lim="800000"/>
            <a:headEnd/>
            <a:tailEnd/>
          </a:ln>
        </p:spPr>
        <p:txBody>
          <a:bodyPr>
            <a:spAutoFit/>
          </a:bodyPr>
          <a:lstStyle/>
          <a:p>
            <a:pPr>
              <a:spcBef>
                <a:spcPct val="50000"/>
              </a:spcBef>
            </a:pPr>
            <a:r>
              <a:rPr lang="en-US" altLang="zh-TW" sz="1400"/>
              <a:t>Side view</a:t>
            </a:r>
          </a:p>
        </p:txBody>
      </p:sp>
      <p:sp>
        <p:nvSpPr>
          <p:cNvPr id="22532" name="Text Box 5"/>
          <p:cNvSpPr txBox="1">
            <a:spLocks noChangeArrowheads="1"/>
          </p:cNvSpPr>
          <p:nvPr/>
        </p:nvSpPr>
        <p:spPr bwMode="auto">
          <a:xfrm>
            <a:off x="1722438" y="5643563"/>
            <a:ext cx="1439862" cy="307975"/>
          </a:xfrm>
          <a:prstGeom prst="rect">
            <a:avLst/>
          </a:prstGeom>
          <a:noFill/>
          <a:ln w="9525">
            <a:noFill/>
            <a:miter lim="800000"/>
            <a:headEnd/>
            <a:tailEnd/>
          </a:ln>
        </p:spPr>
        <p:txBody>
          <a:bodyPr>
            <a:spAutoFit/>
          </a:bodyPr>
          <a:lstStyle/>
          <a:p>
            <a:pPr>
              <a:spcBef>
                <a:spcPct val="50000"/>
              </a:spcBef>
            </a:pPr>
            <a:r>
              <a:rPr lang="en-US" altLang="zh-TW" sz="1400"/>
              <a:t>Top view</a:t>
            </a:r>
          </a:p>
        </p:txBody>
      </p:sp>
      <p:sp>
        <p:nvSpPr>
          <p:cNvPr id="20485" name="Oval 8"/>
          <p:cNvSpPr>
            <a:spLocks noChangeArrowheads="1"/>
          </p:cNvSpPr>
          <p:nvPr/>
        </p:nvSpPr>
        <p:spPr bwMode="auto">
          <a:xfrm>
            <a:off x="771525" y="2470150"/>
            <a:ext cx="1741488" cy="601663"/>
          </a:xfrm>
          <a:prstGeom prst="ellipse">
            <a:avLst/>
          </a:prstGeom>
          <a:solidFill>
            <a:srgbClr val="CC00FF"/>
          </a:solidFill>
          <a:ln w="9525">
            <a:solidFill>
              <a:schemeClr val="tx1"/>
            </a:solidFill>
            <a:round/>
            <a:headEnd/>
            <a:tailEnd/>
          </a:ln>
        </p:spPr>
        <p:txBody>
          <a:bodyPr wrap="none" anchor="ctr"/>
          <a:lstStyle/>
          <a:p>
            <a:pPr algn="ctr">
              <a:defRPr/>
            </a:pPr>
            <a:r>
              <a:rPr lang="en-US" altLang="zh-TW" sz="1400" b="1" dirty="0">
                <a:solidFill>
                  <a:schemeClr val="accent3"/>
                </a:solidFill>
              </a:rPr>
              <a:t>Droplet</a:t>
            </a:r>
          </a:p>
        </p:txBody>
      </p:sp>
      <p:sp>
        <p:nvSpPr>
          <p:cNvPr id="22534" name="Rectangle 9"/>
          <p:cNvSpPr>
            <a:spLocks noChangeArrowheads="1"/>
          </p:cNvSpPr>
          <p:nvPr/>
        </p:nvSpPr>
        <p:spPr bwMode="auto">
          <a:xfrm>
            <a:off x="144463" y="3228975"/>
            <a:ext cx="4097337" cy="277813"/>
          </a:xfrm>
          <a:prstGeom prst="rect">
            <a:avLst/>
          </a:prstGeom>
          <a:noFill/>
          <a:ln w="9525">
            <a:solidFill>
              <a:schemeClr val="tx1"/>
            </a:solidFill>
            <a:miter lim="800000"/>
            <a:headEnd/>
            <a:tailEnd/>
          </a:ln>
        </p:spPr>
        <p:txBody>
          <a:bodyPr wrap="none" anchor="ctr"/>
          <a:lstStyle/>
          <a:p>
            <a:pPr algn="ctr"/>
            <a:r>
              <a:rPr lang="en-US" altLang="zh-TW" sz="1400"/>
              <a:t>Bottom plate</a:t>
            </a:r>
          </a:p>
        </p:txBody>
      </p:sp>
      <p:sp>
        <p:nvSpPr>
          <p:cNvPr id="22535" name="Rectangle 10"/>
          <p:cNvSpPr>
            <a:spLocks noChangeArrowheads="1"/>
          </p:cNvSpPr>
          <p:nvPr/>
        </p:nvSpPr>
        <p:spPr bwMode="auto">
          <a:xfrm>
            <a:off x="144463" y="2393950"/>
            <a:ext cx="4097337" cy="112713"/>
          </a:xfrm>
          <a:prstGeom prst="rect">
            <a:avLst/>
          </a:prstGeom>
          <a:solidFill>
            <a:schemeClr val="tx1"/>
          </a:solidFill>
          <a:ln w="9525">
            <a:solidFill>
              <a:schemeClr val="tx1"/>
            </a:solidFill>
            <a:miter lim="800000"/>
            <a:headEnd/>
            <a:tailEnd/>
          </a:ln>
        </p:spPr>
        <p:txBody>
          <a:bodyPr wrap="none" anchor="ctr"/>
          <a:lstStyle/>
          <a:p>
            <a:endParaRPr lang="zh-TW" altLang="en-US" sz="1400"/>
          </a:p>
        </p:txBody>
      </p:sp>
      <p:sp>
        <p:nvSpPr>
          <p:cNvPr id="22536" name="Rectangle 11"/>
          <p:cNvSpPr>
            <a:spLocks noChangeArrowheads="1"/>
          </p:cNvSpPr>
          <p:nvPr/>
        </p:nvSpPr>
        <p:spPr bwMode="auto">
          <a:xfrm>
            <a:off x="144463" y="2116138"/>
            <a:ext cx="4097337" cy="277812"/>
          </a:xfrm>
          <a:prstGeom prst="rect">
            <a:avLst/>
          </a:prstGeom>
          <a:noFill/>
          <a:ln w="9525">
            <a:solidFill>
              <a:schemeClr val="tx1"/>
            </a:solidFill>
            <a:miter lim="800000"/>
            <a:headEnd/>
            <a:tailEnd/>
          </a:ln>
        </p:spPr>
        <p:txBody>
          <a:bodyPr wrap="none" anchor="ctr"/>
          <a:lstStyle/>
          <a:p>
            <a:pPr algn="ctr"/>
            <a:r>
              <a:rPr lang="en-US" altLang="zh-TW" sz="1400"/>
              <a:t>Top plate</a:t>
            </a:r>
          </a:p>
        </p:txBody>
      </p:sp>
      <p:sp>
        <p:nvSpPr>
          <p:cNvPr id="22537" name="Rectangle 12"/>
          <p:cNvSpPr>
            <a:spLocks noChangeArrowheads="1"/>
          </p:cNvSpPr>
          <p:nvPr/>
        </p:nvSpPr>
        <p:spPr bwMode="auto">
          <a:xfrm>
            <a:off x="144463" y="2506663"/>
            <a:ext cx="4097337" cy="109537"/>
          </a:xfrm>
          <a:prstGeom prst="rect">
            <a:avLst/>
          </a:prstGeom>
          <a:solidFill>
            <a:srgbClr val="808080"/>
          </a:solidFill>
          <a:ln w="9525">
            <a:solidFill>
              <a:schemeClr val="tx1"/>
            </a:solidFill>
            <a:miter lim="800000"/>
            <a:headEnd/>
            <a:tailEnd/>
          </a:ln>
        </p:spPr>
        <p:txBody>
          <a:bodyPr wrap="none" anchor="ctr"/>
          <a:lstStyle/>
          <a:p>
            <a:endParaRPr lang="zh-TW" altLang="en-US" sz="1400"/>
          </a:p>
        </p:txBody>
      </p:sp>
      <p:sp>
        <p:nvSpPr>
          <p:cNvPr id="22538" name="Rectangle 13"/>
          <p:cNvSpPr>
            <a:spLocks noChangeArrowheads="1"/>
          </p:cNvSpPr>
          <p:nvPr/>
        </p:nvSpPr>
        <p:spPr bwMode="auto">
          <a:xfrm>
            <a:off x="144463" y="3005138"/>
            <a:ext cx="4097337" cy="112712"/>
          </a:xfrm>
          <a:prstGeom prst="rect">
            <a:avLst/>
          </a:prstGeom>
          <a:solidFill>
            <a:srgbClr val="808080"/>
          </a:solidFill>
          <a:ln w="9525">
            <a:solidFill>
              <a:schemeClr val="tx1"/>
            </a:solidFill>
            <a:miter lim="800000"/>
            <a:headEnd/>
            <a:tailEnd/>
          </a:ln>
        </p:spPr>
        <p:txBody>
          <a:bodyPr wrap="none" anchor="ctr"/>
          <a:lstStyle/>
          <a:p>
            <a:endParaRPr lang="zh-TW" altLang="en-US" sz="1400"/>
          </a:p>
        </p:txBody>
      </p:sp>
      <p:sp>
        <p:nvSpPr>
          <p:cNvPr id="22539" name="Rectangle 14"/>
          <p:cNvSpPr>
            <a:spLocks noChangeArrowheads="1"/>
          </p:cNvSpPr>
          <p:nvPr/>
        </p:nvSpPr>
        <p:spPr bwMode="auto">
          <a:xfrm>
            <a:off x="3438525" y="3117850"/>
            <a:ext cx="803275" cy="111125"/>
          </a:xfrm>
          <a:prstGeom prst="rect">
            <a:avLst/>
          </a:prstGeom>
          <a:solidFill>
            <a:schemeClr val="tx1"/>
          </a:solidFill>
          <a:ln w="9525">
            <a:solidFill>
              <a:schemeClr val="tx1"/>
            </a:solidFill>
            <a:miter lim="800000"/>
            <a:headEnd/>
            <a:tailEnd/>
          </a:ln>
        </p:spPr>
        <p:txBody>
          <a:bodyPr wrap="none" anchor="ctr"/>
          <a:lstStyle/>
          <a:p>
            <a:endParaRPr lang="zh-TW" altLang="en-US" sz="1400"/>
          </a:p>
        </p:txBody>
      </p:sp>
      <p:sp>
        <p:nvSpPr>
          <p:cNvPr id="22540" name="Text Box 15"/>
          <p:cNvSpPr txBox="1">
            <a:spLocks noChangeArrowheads="1"/>
          </p:cNvSpPr>
          <p:nvPr/>
        </p:nvSpPr>
        <p:spPr bwMode="auto">
          <a:xfrm>
            <a:off x="1677988" y="1443038"/>
            <a:ext cx="1147762" cy="523875"/>
          </a:xfrm>
          <a:prstGeom prst="rect">
            <a:avLst/>
          </a:prstGeom>
          <a:noFill/>
          <a:ln w="9525">
            <a:noFill/>
            <a:miter lim="800000"/>
            <a:headEnd/>
            <a:tailEnd/>
          </a:ln>
        </p:spPr>
        <p:txBody>
          <a:bodyPr>
            <a:spAutoFit/>
          </a:bodyPr>
          <a:lstStyle/>
          <a:p>
            <a:pPr>
              <a:spcBef>
                <a:spcPct val="50000"/>
              </a:spcBef>
            </a:pPr>
            <a:r>
              <a:rPr lang="en-US" altLang="zh-TW" sz="1400"/>
              <a:t>Ground </a:t>
            </a:r>
            <a:br>
              <a:rPr lang="en-US" altLang="zh-TW" sz="1400"/>
            </a:br>
            <a:r>
              <a:rPr lang="en-US" altLang="zh-TW" sz="1400"/>
              <a:t>electrode</a:t>
            </a:r>
          </a:p>
        </p:txBody>
      </p:sp>
      <p:sp>
        <p:nvSpPr>
          <p:cNvPr id="22541" name="Line 16"/>
          <p:cNvSpPr>
            <a:spLocks noChangeShapeType="1"/>
          </p:cNvSpPr>
          <p:nvPr/>
        </p:nvSpPr>
        <p:spPr bwMode="auto">
          <a:xfrm flipH="1">
            <a:off x="1668463" y="2014538"/>
            <a:ext cx="60325" cy="385762"/>
          </a:xfrm>
          <a:prstGeom prst="line">
            <a:avLst/>
          </a:prstGeom>
          <a:noFill/>
          <a:ln w="28575">
            <a:solidFill>
              <a:schemeClr val="tx1"/>
            </a:solidFill>
            <a:round/>
            <a:headEnd/>
            <a:tailEnd type="triangle" w="med" len="med"/>
          </a:ln>
        </p:spPr>
        <p:txBody>
          <a:bodyPr/>
          <a:lstStyle/>
          <a:p>
            <a:endParaRPr lang="zh-TW" altLang="en-US"/>
          </a:p>
        </p:txBody>
      </p:sp>
      <p:sp>
        <p:nvSpPr>
          <p:cNvPr id="22542" name="Text Box 17"/>
          <p:cNvSpPr txBox="1">
            <a:spLocks noChangeArrowheads="1"/>
          </p:cNvSpPr>
          <p:nvPr/>
        </p:nvSpPr>
        <p:spPr bwMode="auto">
          <a:xfrm>
            <a:off x="3376613" y="1357313"/>
            <a:ext cx="1338262" cy="738187"/>
          </a:xfrm>
          <a:prstGeom prst="rect">
            <a:avLst/>
          </a:prstGeom>
          <a:noFill/>
          <a:ln w="9525">
            <a:noFill/>
            <a:miter lim="800000"/>
            <a:headEnd/>
            <a:tailEnd/>
          </a:ln>
        </p:spPr>
        <p:txBody>
          <a:bodyPr>
            <a:spAutoFit/>
          </a:bodyPr>
          <a:lstStyle/>
          <a:p>
            <a:pPr>
              <a:spcBef>
                <a:spcPct val="50000"/>
              </a:spcBef>
            </a:pPr>
            <a:r>
              <a:rPr lang="en-US" altLang="zh-TW" sz="1400"/>
              <a:t>Control </a:t>
            </a:r>
            <a:br>
              <a:rPr lang="en-US" altLang="zh-TW" sz="1400"/>
            </a:br>
            <a:r>
              <a:rPr lang="en-US" altLang="zh-TW" sz="1400"/>
              <a:t>electrodes (cells)</a:t>
            </a:r>
          </a:p>
        </p:txBody>
      </p:sp>
      <p:sp>
        <p:nvSpPr>
          <p:cNvPr id="22543" name="Line 18"/>
          <p:cNvSpPr>
            <a:spLocks noChangeShapeType="1"/>
          </p:cNvSpPr>
          <p:nvPr/>
        </p:nvSpPr>
        <p:spPr bwMode="auto">
          <a:xfrm flipH="1">
            <a:off x="3097213" y="2000250"/>
            <a:ext cx="271462" cy="1114425"/>
          </a:xfrm>
          <a:prstGeom prst="line">
            <a:avLst/>
          </a:prstGeom>
          <a:noFill/>
          <a:ln w="28575">
            <a:solidFill>
              <a:schemeClr val="tx1"/>
            </a:solidFill>
            <a:round/>
            <a:headEnd/>
            <a:tailEnd type="triangle" w="med" len="med"/>
          </a:ln>
        </p:spPr>
        <p:txBody>
          <a:bodyPr/>
          <a:lstStyle/>
          <a:p>
            <a:endParaRPr lang="zh-TW" altLang="en-US"/>
          </a:p>
        </p:txBody>
      </p:sp>
      <p:sp>
        <p:nvSpPr>
          <p:cNvPr id="22544" name="Text Box 19"/>
          <p:cNvSpPr txBox="1">
            <a:spLocks noChangeArrowheads="1"/>
          </p:cNvSpPr>
          <p:nvPr/>
        </p:nvSpPr>
        <p:spPr bwMode="auto">
          <a:xfrm>
            <a:off x="158750" y="1474788"/>
            <a:ext cx="1709738" cy="523875"/>
          </a:xfrm>
          <a:prstGeom prst="rect">
            <a:avLst/>
          </a:prstGeom>
          <a:noFill/>
          <a:ln w="9525">
            <a:noFill/>
            <a:miter lim="800000"/>
            <a:headEnd/>
            <a:tailEnd/>
          </a:ln>
        </p:spPr>
        <p:txBody>
          <a:bodyPr>
            <a:spAutoFit/>
          </a:bodyPr>
          <a:lstStyle/>
          <a:p>
            <a:pPr>
              <a:spcBef>
                <a:spcPct val="50000"/>
              </a:spcBef>
            </a:pPr>
            <a:r>
              <a:rPr lang="en-US" altLang="zh-TW" sz="1400"/>
              <a:t>Hydrophobic insulation</a:t>
            </a:r>
          </a:p>
        </p:txBody>
      </p:sp>
      <p:sp>
        <p:nvSpPr>
          <p:cNvPr id="22545" name="Line 20"/>
          <p:cNvSpPr>
            <a:spLocks noChangeShapeType="1"/>
          </p:cNvSpPr>
          <p:nvPr/>
        </p:nvSpPr>
        <p:spPr bwMode="auto">
          <a:xfrm flipH="1">
            <a:off x="636588" y="2043113"/>
            <a:ext cx="46037" cy="1000125"/>
          </a:xfrm>
          <a:prstGeom prst="line">
            <a:avLst/>
          </a:prstGeom>
          <a:noFill/>
          <a:ln w="28575">
            <a:solidFill>
              <a:schemeClr val="tx1"/>
            </a:solidFill>
            <a:round/>
            <a:headEnd/>
            <a:tailEnd type="triangle" w="med" len="med"/>
          </a:ln>
        </p:spPr>
        <p:txBody>
          <a:bodyPr/>
          <a:lstStyle/>
          <a:p>
            <a:endParaRPr lang="zh-TW" altLang="en-US"/>
          </a:p>
        </p:txBody>
      </p:sp>
      <p:sp>
        <p:nvSpPr>
          <p:cNvPr id="22546" name="Line 21"/>
          <p:cNvSpPr>
            <a:spLocks noChangeShapeType="1"/>
          </p:cNvSpPr>
          <p:nvPr/>
        </p:nvSpPr>
        <p:spPr bwMode="auto">
          <a:xfrm flipH="1">
            <a:off x="482600" y="2043113"/>
            <a:ext cx="200025" cy="536575"/>
          </a:xfrm>
          <a:prstGeom prst="line">
            <a:avLst/>
          </a:prstGeom>
          <a:noFill/>
          <a:ln w="28575">
            <a:solidFill>
              <a:schemeClr val="tx1"/>
            </a:solidFill>
            <a:round/>
            <a:headEnd/>
            <a:tailEnd type="triangle" w="med" len="med"/>
          </a:ln>
        </p:spPr>
        <p:txBody>
          <a:bodyPr/>
          <a:lstStyle/>
          <a:p>
            <a:endParaRPr lang="zh-TW" altLang="en-US"/>
          </a:p>
        </p:txBody>
      </p:sp>
      <p:sp>
        <p:nvSpPr>
          <p:cNvPr id="20500" name="Rectangle 23"/>
          <p:cNvSpPr>
            <a:spLocks noChangeArrowheads="1"/>
          </p:cNvSpPr>
          <p:nvPr/>
        </p:nvSpPr>
        <p:spPr bwMode="auto">
          <a:xfrm>
            <a:off x="2346325" y="3109913"/>
            <a:ext cx="803275" cy="111125"/>
          </a:xfrm>
          <a:prstGeom prst="rect">
            <a:avLst/>
          </a:prstGeom>
          <a:solidFill>
            <a:schemeClr val="tx1"/>
          </a:solidFill>
          <a:ln w="9525">
            <a:solidFill>
              <a:schemeClr val="tx1"/>
            </a:solidFill>
            <a:miter lim="800000"/>
            <a:headEnd/>
            <a:tailEnd/>
          </a:ln>
        </p:spPr>
        <p:txBody>
          <a:bodyPr wrap="none" anchor="ctr"/>
          <a:lstStyle/>
          <a:p>
            <a:endParaRPr lang="zh-TW" altLang="en-US" sz="1400"/>
          </a:p>
        </p:txBody>
      </p:sp>
      <p:sp>
        <p:nvSpPr>
          <p:cNvPr id="22548" name="Rectangle 24"/>
          <p:cNvSpPr>
            <a:spLocks noChangeArrowheads="1"/>
          </p:cNvSpPr>
          <p:nvPr/>
        </p:nvSpPr>
        <p:spPr bwMode="auto">
          <a:xfrm>
            <a:off x="1223963" y="3109913"/>
            <a:ext cx="801687" cy="111125"/>
          </a:xfrm>
          <a:prstGeom prst="rect">
            <a:avLst/>
          </a:prstGeom>
          <a:solidFill>
            <a:schemeClr val="tx1"/>
          </a:solidFill>
          <a:ln w="9525">
            <a:solidFill>
              <a:schemeClr val="tx1"/>
            </a:solidFill>
            <a:miter lim="800000"/>
            <a:headEnd/>
            <a:tailEnd/>
          </a:ln>
        </p:spPr>
        <p:txBody>
          <a:bodyPr wrap="none" anchor="ctr"/>
          <a:lstStyle/>
          <a:p>
            <a:endParaRPr lang="zh-TW" altLang="en-US" sz="1400"/>
          </a:p>
        </p:txBody>
      </p:sp>
      <p:sp>
        <p:nvSpPr>
          <p:cNvPr id="22549" name="Rectangle 25"/>
          <p:cNvSpPr>
            <a:spLocks noChangeArrowheads="1"/>
          </p:cNvSpPr>
          <p:nvPr/>
        </p:nvSpPr>
        <p:spPr bwMode="auto">
          <a:xfrm>
            <a:off x="141288" y="3121025"/>
            <a:ext cx="801687" cy="112713"/>
          </a:xfrm>
          <a:prstGeom prst="rect">
            <a:avLst/>
          </a:prstGeom>
          <a:solidFill>
            <a:schemeClr val="tx1"/>
          </a:solidFill>
          <a:ln w="9525">
            <a:solidFill>
              <a:schemeClr val="tx1"/>
            </a:solidFill>
            <a:miter lim="800000"/>
            <a:headEnd/>
            <a:tailEnd/>
          </a:ln>
        </p:spPr>
        <p:txBody>
          <a:bodyPr wrap="none" anchor="ctr"/>
          <a:lstStyle/>
          <a:p>
            <a:endParaRPr lang="zh-TW" altLang="en-US" sz="1400"/>
          </a:p>
        </p:txBody>
      </p:sp>
      <p:sp>
        <p:nvSpPr>
          <p:cNvPr id="22550" name="Rectangle 27"/>
          <p:cNvSpPr>
            <a:spLocks noChangeArrowheads="1"/>
          </p:cNvSpPr>
          <p:nvPr/>
        </p:nvSpPr>
        <p:spPr bwMode="auto">
          <a:xfrm>
            <a:off x="188913" y="4578350"/>
            <a:ext cx="3978275" cy="1058863"/>
          </a:xfrm>
          <a:prstGeom prst="rect">
            <a:avLst/>
          </a:prstGeom>
          <a:solidFill>
            <a:srgbClr val="CCFFFF"/>
          </a:solidFill>
          <a:ln w="9525">
            <a:solidFill>
              <a:schemeClr val="tx1"/>
            </a:solidFill>
            <a:miter lim="800000"/>
            <a:headEnd/>
            <a:tailEnd/>
          </a:ln>
        </p:spPr>
        <p:txBody>
          <a:bodyPr wrap="none" anchor="ctr"/>
          <a:lstStyle/>
          <a:p>
            <a:endParaRPr lang="zh-TW" altLang="en-US" sz="1400"/>
          </a:p>
        </p:txBody>
      </p:sp>
      <p:sp>
        <p:nvSpPr>
          <p:cNvPr id="22551" name="Rectangle 28"/>
          <p:cNvSpPr>
            <a:spLocks noChangeArrowheads="1"/>
          </p:cNvSpPr>
          <p:nvPr/>
        </p:nvSpPr>
        <p:spPr bwMode="auto">
          <a:xfrm>
            <a:off x="309563" y="4740275"/>
            <a:ext cx="833437" cy="768350"/>
          </a:xfrm>
          <a:prstGeom prst="rect">
            <a:avLst/>
          </a:prstGeom>
          <a:solidFill>
            <a:srgbClr val="C0C0C0"/>
          </a:solidFill>
          <a:ln w="9525">
            <a:solidFill>
              <a:schemeClr val="tx1"/>
            </a:solidFill>
            <a:miter lim="800000"/>
            <a:headEnd/>
            <a:tailEnd/>
          </a:ln>
        </p:spPr>
        <p:txBody>
          <a:bodyPr wrap="none" anchor="ctr"/>
          <a:lstStyle/>
          <a:p>
            <a:endParaRPr lang="zh-TW" altLang="en-US" sz="1400"/>
          </a:p>
        </p:txBody>
      </p:sp>
      <p:sp>
        <p:nvSpPr>
          <p:cNvPr id="22552" name="Rectangle 29"/>
          <p:cNvSpPr>
            <a:spLocks noChangeArrowheads="1"/>
          </p:cNvSpPr>
          <p:nvPr/>
        </p:nvSpPr>
        <p:spPr bwMode="auto">
          <a:xfrm>
            <a:off x="3200400" y="4741863"/>
            <a:ext cx="831850" cy="769937"/>
          </a:xfrm>
          <a:prstGeom prst="rect">
            <a:avLst/>
          </a:prstGeom>
          <a:solidFill>
            <a:srgbClr val="C0C0C0"/>
          </a:solidFill>
          <a:ln w="9525">
            <a:solidFill>
              <a:schemeClr val="tx1"/>
            </a:solidFill>
            <a:miter lim="800000"/>
            <a:headEnd/>
            <a:tailEnd/>
          </a:ln>
        </p:spPr>
        <p:txBody>
          <a:bodyPr wrap="none" anchor="ctr"/>
          <a:lstStyle/>
          <a:p>
            <a:endParaRPr lang="zh-TW" altLang="en-US" sz="1400"/>
          </a:p>
        </p:txBody>
      </p:sp>
      <p:sp>
        <p:nvSpPr>
          <p:cNvPr id="20507" name="Rectangle 30"/>
          <p:cNvSpPr>
            <a:spLocks noChangeArrowheads="1"/>
          </p:cNvSpPr>
          <p:nvPr/>
        </p:nvSpPr>
        <p:spPr bwMode="auto">
          <a:xfrm>
            <a:off x="2225675" y="4741863"/>
            <a:ext cx="833438" cy="769937"/>
          </a:xfrm>
          <a:prstGeom prst="rect">
            <a:avLst/>
          </a:prstGeom>
          <a:solidFill>
            <a:srgbClr val="C0C0C0"/>
          </a:solidFill>
          <a:ln w="9525">
            <a:solidFill>
              <a:schemeClr val="tx1"/>
            </a:solidFill>
            <a:miter lim="800000"/>
            <a:headEnd/>
            <a:tailEnd/>
          </a:ln>
        </p:spPr>
        <p:txBody>
          <a:bodyPr wrap="none" anchor="ctr"/>
          <a:lstStyle/>
          <a:p>
            <a:endParaRPr lang="zh-TW" altLang="en-US" sz="1400"/>
          </a:p>
        </p:txBody>
      </p:sp>
      <p:sp>
        <p:nvSpPr>
          <p:cNvPr id="22554" name="Rectangle 31"/>
          <p:cNvSpPr>
            <a:spLocks noChangeArrowheads="1"/>
          </p:cNvSpPr>
          <p:nvPr/>
        </p:nvSpPr>
        <p:spPr bwMode="auto">
          <a:xfrm>
            <a:off x="1270000" y="4741863"/>
            <a:ext cx="831850" cy="769937"/>
          </a:xfrm>
          <a:prstGeom prst="rect">
            <a:avLst/>
          </a:prstGeom>
          <a:solidFill>
            <a:srgbClr val="C0C0C0"/>
          </a:solidFill>
          <a:ln w="9525">
            <a:solidFill>
              <a:schemeClr val="tx1"/>
            </a:solidFill>
            <a:miter lim="800000"/>
            <a:headEnd/>
            <a:tailEnd/>
          </a:ln>
        </p:spPr>
        <p:txBody>
          <a:bodyPr wrap="none" anchor="ctr"/>
          <a:lstStyle/>
          <a:p>
            <a:endParaRPr lang="zh-TW" altLang="en-US" sz="1400"/>
          </a:p>
        </p:txBody>
      </p:sp>
      <p:grpSp>
        <p:nvGrpSpPr>
          <p:cNvPr id="2" name="群組 103"/>
          <p:cNvGrpSpPr>
            <a:grpSpLocks/>
          </p:cNvGrpSpPr>
          <p:nvPr/>
        </p:nvGrpSpPr>
        <p:grpSpPr bwMode="auto">
          <a:xfrm>
            <a:off x="2327275" y="2811463"/>
            <a:ext cx="801688" cy="2332037"/>
            <a:chOff x="2327275" y="2811463"/>
            <a:chExt cx="801688" cy="2332037"/>
          </a:xfrm>
        </p:grpSpPr>
        <p:sp>
          <p:nvSpPr>
            <p:cNvPr id="22637" name="Line 26"/>
            <p:cNvSpPr>
              <a:spLocks noChangeShapeType="1"/>
            </p:cNvSpPr>
            <p:nvPr/>
          </p:nvSpPr>
          <p:spPr bwMode="auto">
            <a:xfrm>
              <a:off x="2547938" y="2811463"/>
              <a:ext cx="581025" cy="0"/>
            </a:xfrm>
            <a:prstGeom prst="line">
              <a:avLst/>
            </a:prstGeom>
            <a:noFill/>
            <a:ln w="38100">
              <a:solidFill>
                <a:schemeClr val="tx1"/>
              </a:solidFill>
              <a:round/>
              <a:headEnd/>
              <a:tailEnd type="triangle" w="lg" len="lg"/>
            </a:ln>
          </p:spPr>
          <p:txBody>
            <a:bodyPr/>
            <a:lstStyle/>
            <a:p>
              <a:endParaRPr lang="zh-TW" altLang="en-US"/>
            </a:p>
          </p:txBody>
        </p:sp>
        <p:sp>
          <p:nvSpPr>
            <p:cNvPr id="22638" name="Line 33"/>
            <p:cNvSpPr>
              <a:spLocks noChangeShapeType="1"/>
            </p:cNvSpPr>
            <p:nvPr/>
          </p:nvSpPr>
          <p:spPr bwMode="auto">
            <a:xfrm>
              <a:off x="2327275" y="5143500"/>
              <a:ext cx="600075" cy="0"/>
            </a:xfrm>
            <a:prstGeom prst="line">
              <a:avLst/>
            </a:prstGeom>
            <a:noFill/>
            <a:ln w="38100">
              <a:solidFill>
                <a:schemeClr val="tx1"/>
              </a:solidFill>
              <a:round/>
              <a:headEnd/>
              <a:tailEnd type="triangle" w="lg" len="lg"/>
            </a:ln>
          </p:spPr>
          <p:txBody>
            <a:bodyPr/>
            <a:lstStyle/>
            <a:p>
              <a:endParaRPr lang="zh-TW" altLang="en-US"/>
            </a:p>
          </p:txBody>
        </p:sp>
      </p:grpSp>
      <p:grpSp>
        <p:nvGrpSpPr>
          <p:cNvPr id="3" name="群組 104"/>
          <p:cNvGrpSpPr>
            <a:grpSpLocks/>
          </p:cNvGrpSpPr>
          <p:nvPr/>
        </p:nvGrpSpPr>
        <p:grpSpPr bwMode="auto">
          <a:xfrm>
            <a:off x="368300" y="4121150"/>
            <a:ext cx="1787525" cy="1444625"/>
            <a:chOff x="368300" y="4121150"/>
            <a:chExt cx="1787525" cy="1444625"/>
          </a:xfrm>
        </p:grpSpPr>
        <p:sp>
          <p:nvSpPr>
            <p:cNvPr id="22634" name="Oval 32"/>
            <p:cNvSpPr>
              <a:spLocks noChangeArrowheads="1"/>
            </p:cNvSpPr>
            <p:nvPr/>
          </p:nvSpPr>
          <p:spPr bwMode="auto">
            <a:xfrm>
              <a:off x="1195388" y="4689475"/>
              <a:ext cx="960437" cy="876300"/>
            </a:xfrm>
            <a:prstGeom prst="ellipse">
              <a:avLst/>
            </a:prstGeom>
            <a:noFill/>
            <a:ln w="28575">
              <a:solidFill>
                <a:schemeClr val="tx1"/>
              </a:solidFill>
              <a:round/>
              <a:headEnd/>
              <a:tailEnd/>
            </a:ln>
          </p:spPr>
          <p:txBody>
            <a:bodyPr wrap="none" anchor="ctr"/>
            <a:lstStyle/>
            <a:p>
              <a:endParaRPr lang="zh-TW" altLang="en-US" sz="1400"/>
            </a:p>
          </p:txBody>
        </p:sp>
        <p:sp>
          <p:nvSpPr>
            <p:cNvPr id="22635" name="Text Box 34"/>
            <p:cNvSpPr txBox="1">
              <a:spLocks noChangeArrowheads="1"/>
            </p:cNvSpPr>
            <p:nvPr/>
          </p:nvSpPr>
          <p:spPr bwMode="auto">
            <a:xfrm>
              <a:off x="368300" y="4121150"/>
              <a:ext cx="1135063" cy="307975"/>
            </a:xfrm>
            <a:prstGeom prst="rect">
              <a:avLst/>
            </a:prstGeom>
            <a:noFill/>
            <a:ln w="9525">
              <a:noFill/>
              <a:miter lim="800000"/>
              <a:headEnd/>
              <a:tailEnd/>
            </a:ln>
          </p:spPr>
          <p:txBody>
            <a:bodyPr>
              <a:spAutoFit/>
            </a:bodyPr>
            <a:lstStyle/>
            <a:p>
              <a:pPr>
                <a:spcBef>
                  <a:spcPct val="50000"/>
                </a:spcBef>
              </a:pPr>
              <a:r>
                <a:rPr lang="en-US" altLang="zh-TW" sz="1400"/>
                <a:t>Droplet</a:t>
              </a:r>
            </a:p>
          </p:txBody>
        </p:sp>
        <p:cxnSp>
          <p:nvCxnSpPr>
            <p:cNvPr id="22636" name="AutoShape 35"/>
            <p:cNvCxnSpPr>
              <a:cxnSpLocks noChangeShapeType="1"/>
              <a:stCxn id="22635" idx="2"/>
              <a:endCxn id="22634" idx="0"/>
            </p:cNvCxnSpPr>
            <p:nvPr/>
          </p:nvCxnSpPr>
          <p:spPr bwMode="auto">
            <a:xfrm rot="16200000" flipH="1">
              <a:off x="1174751" y="4189412"/>
              <a:ext cx="260350" cy="739775"/>
            </a:xfrm>
            <a:prstGeom prst="straightConnector1">
              <a:avLst/>
            </a:prstGeom>
            <a:noFill/>
            <a:ln w="28575">
              <a:solidFill>
                <a:schemeClr val="tx1"/>
              </a:solidFill>
              <a:round/>
              <a:headEnd/>
              <a:tailEnd type="triangle" w="med" len="med"/>
            </a:ln>
          </p:spPr>
        </p:cxnSp>
      </p:grpSp>
      <p:sp>
        <p:nvSpPr>
          <p:cNvPr id="22557" name="Line 36"/>
          <p:cNvSpPr>
            <a:spLocks noChangeShapeType="1"/>
          </p:cNvSpPr>
          <p:nvPr/>
        </p:nvSpPr>
        <p:spPr bwMode="auto">
          <a:xfrm>
            <a:off x="3071813" y="4465638"/>
            <a:ext cx="0" cy="225425"/>
          </a:xfrm>
          <a:prstGeom prst="line">
            <a:avLst/>
          </a:prstGeom>
          <a:noFill/>
          <a:ln w="28575">
            <a:solidFill>
              <a:schemeClr val="tx1"/>
            </a:solidFill>
            <a:round/>
            <a:headEnd/>
            <a:tailEnd/>
          </a:ln>
        </p:spPr>
        <p:txBody>
          <a:bodyPr/>
          <a:lstStyle/>
          <a:p>
            <a:endParaRPr lang="zh-TW" altLang="en-US"/>
          </a:p>
        </p:txBody>
      </p:sp>
      <p:sp>
        <p:nvSpPr>
          <p:cNvPr id="22558" name="Line 37"/>
          <p:cNvSpPr>
            <a:spLocks noChangeShapeType="1"/>
          </p:cNvSpPr>
          <p:nvPr/>
        </p:nvSpPr>
        <p:spPr bwMode="auto">
          <a:xfrm>
            <a:off x="3186113" y="4465638"/>
            <a:ext cx="0" cy="225425"/>
          </a:xfrm>
          <a:prstGeom prst="line">
            <a:avLst/>
          </a:prstGeom>
          <a:noFill/>
          <a:ln w="28575">
            <a:solidFill>
              <a:schemeClr val="tx1"/>
            </a:solidFill>
            <a:round/>
            <a:headEnd/>
            <a:tailEnd/>
          </a:ln>
        </p:spPr>
        <p:txBody>
          <a:bodyPr/>
          <a:lstStyle/>
          <a:p>
            <a:endParaRPr lang="zh-TW" altLang="en-US"/>
          </a:p>
        </p:txBody>
      </p:sp>
      <p:sp>
        <p:nvSpPr>
          <p:cNvPr id="22559" name="Text Box 38"/>
          <p:cNvSpPr txBox="1">
            <a:spLocks noChangeArrowheads="1"/>
          </p:cNvSpPr>
          <p:nvPr/>
        </p:nvSpPr>
        <p:spPr bwMode="auto">
          <a:xfrm>
            <a:off x="2674938" y="4098925"/>
            <a:ext cx="1346200" cy="307975"/>
          </a:xfrm>
          <a:prstGeom prst="rect">
            <a:avLst/>
          </a:prstGeom>
          <a:noFill/>
          <a:ln w="9525">
            <a:noFill/>
            <a:miter lim="800000"/>
            <a:headEnd/>
            <a:tailEnd/>
          </a:ln>
        </p:spPr>
        <p:txBody>
          <a:bodyPr>
            <a:spAutoFit/>
          </a:bodyPr>
          <a:lstStyle/>
          <a:p>
            <a:pPr>
              <a:spcBef>
                <a:spcPct val="50000"/>
              </a:spcBef>
            </a:pPr>
            <a:r>
              <a:rPr lang="en-US" altLang="zh-TW" sz="1400"/>
              <a:t>Spacing</a:t>
            </a:r>
          </a:p>
        </p:txBody>
      </p:sp>
      <p:sp>
        <p:nvSpPr>
          <p:cNvPr id="22560" name="Line 39"/>
          <p:cNvSpPr>
            <a:spLocks noChangeShapeType="1"/>
          </p:cNvSpPr>
          <p:nvPr/>
        </p:nvSpPr>
        <p:spPr bwMode="auto">
          <a:xfrm flipH="1">
            <a:off x="3270250" y="4578350"/>
            <a:ext cx="317500" cy="0"/>
          </a:xfrm>
          <a:prstGeom prst="line">
            <a:avLst/>
          </a:prstGeom>
          <a:noFill/>
          <a:ln w="28575">
            <a:solidFill>
              <a:schemeClr val="tx1"/>
            </a:solidFill>
            <a:round/>
            <a:headEnd/>
            <a:tailEnd type="triangle" w="lg" len="lg"/>
          </a:ln>
        </p:spPr>
        <p:txBody>
          <a:bodyPr/>
          <a:lstStyle/>
          <a:p>
            <a:endParaRPr lang="zh-TW" altLang="en-US"/>
          </a:p>
        </p:txBody>
      </p:sp>
      <p:sp>
        <p:nvSpPr>
          <p:cNvPr id="22561" name="Line 40"/>
          <p:cNvSpPr>
            <a:spLocks noChangeShapeType="1"/>
          </p:cNvSpPr>
          <p:nvPr/>
        </p:nvSpPr>
        <p:spPr bwMode="auto">
          <a:xfrm flipH="1">
            <a:off x="2641600" y="4578350"/>
            <a:ext cx="317500" cy="0"/>
          </a:xfrm>
          <a:prstGeom prst="line">
            <a:avLst/>
          </a:prstGeom>
          <a:noFill/>
          <a:ln w="28575">
            <a:solidFill>
              <a:schemeClr val="tx1"/>
            </a:solidFill>
            <a:round/>
            <a:headEnd type="triangle" w="lg" len="lg"/>
            <a:tailEnd type="none" w="lg" len="lg"/>
          </a:ln>
        </p:spPr>
        <p:txBody>
          <a:bodyPr/>
          <a:lstStyle/>
          <a:p>
            <a:endParaRPr lang="zh-TW" altLang="en-US"/>
          </a:p>
        </p:txBody>
      </p:sp>
      <p:sp>
        <p:nvSpPr>
          <p:cNvPr id="106" name="Text Box 22"/>
          <p:cNvSpPr txBox="1">
            <a:spLocks noChangeArrowheads="1"/>
          </p:cNvSpPr>
          <p:nvPr/>
        </p:nvSpPr>
        <p:spPr bwMode="auto">
          <a:xfrm>
            <a:off x="2214563" y="5972175"/>
            <a:ext cx="3143250" cy="523875"/>
          </a:xfrm>
          <a:prstGeom prst="rect">
            <a:avLst/>
          </a:prstGeom>
          <a:noFill/>
          <a:ln w="9525">
            <a:noFill/>
            <a:miter lim="800000"/>
            <a:headEnd/>
            <a:tailEnd/>
          </a:ln>
        </p:spPr>
        <p:txBody>
          <a:bodyPr>
            <a:spAutoFit/>
          </a:bodyPr>
          <a:lstStyle/>
          <a:p>
            <a:pPr algn="ctr">
              <a:spcBef>
                <a:spcPct val="50000"/>
              </a:spcBef>
            </a:pPr>
            <a:r>
              <a:rPr lang="en-US" altLang="zh-TW" sz="1400"/>
              <a:t>High voltage to generate an </a:t>
            </a:r>
            <a:br>
              <a:rPr lang="en-US" altLang="zh-TW" sz="1400"/>
            </a:br>
            <a:r>
              <a:rPr lang="en-US" altLang="zh-TW" sz="1400"/>
              <a:t>electric field</a:t>
            </a:r>
          </a:p>
        </p:txBody>
      </p:sp>
      <p:cxnSp>
        <p:nvCxnSpPr>
          <p:cNvPr id="107" name="AutoShape 24"/>
          <p:cNvCxnSpPr>
            <a:cxnSpLocks noChangeShapeType="1"/>
            <a:stCxn id="106" idx="0"/>
          </p:cNvCxnSpPr>
          <p:nvPr/>
        </p:nvCxnSpPr>
        <p:spPr bwMode="auto">
          <a:xfrm rot="16200000" flipV="1">
            <a:off x="3028950" y="5214938"/>
            <a:ext cx="471487" cy="1042988"/>
          </a:xfrm>
          <a:prstGeom prst="straightConnector1">
            <a:avLst/>
          </a:prstGeom>
          <a:noFill/>
          <a:ln w="28575">
            <a:solidFill>
              <a:schemeClr val="tx1"/>
            </a:solidFill>
            <a:miter lim="800000"/>
            <a:headEnd/>
            <a:tailEnd type="triangle" w="med" len="med"/>
          </a:ln>
        </p:spPr>
      </p:cxnSp>
      <p:sp>
        <p:nvSpPr>
          <p:cNvPr id="22614" name="Text Box 4"/>
          <p:cNvSpPr txBox="1">
            <a:spLocks noChangeArrowheads="1"/>
          </p:cNvSpPr>
          <p:nvPr/>
        </p:nvSpPr>
        <p:spPr bwMode="auto">
          <a:xfrm>
            <a:off x="4675188" y="5621355"/>
            <a:ext cx="4183062" cy="307975"/>
          </a:xfrm>
          <a:prstGeom prst="rect">
            <a:avLst/>
          </a:prstGeom>
          <a:noFill/>
          <a:ln w="9525">
            <a:noFill/>
            <a:miter lim="800000"/>
            <a:headEnd/>
            <a:tailEnd/>
          </a:ln>
        </p:spPr>
        <p:txBody>
          <a:bodyPr>
            <a:spAutoFit/>
          </a:bodyPr>
          <a:lstStyle/>
          <a:p>
            <a:pPr>
              <a:spcBef>
                <a:spcPct val="50000"/>
              </a:spcBef>
            </a:pPr>
            <a:r>
              <a:rPr lang="en-US" altLang="zh-TW" sz="1400" b="1" dirty="0">
                <a:solidFill>
                  <a:srgbClr val="008000"/>
                </a:solidFill>
              </a:rPr>
              <a:t>The schematic view of a biochip (</a:t>
            </a:r>
            <a:r>
              <a:rPr lang="en-US" altLang="zh-TW" sz="1400" b="1" dirty="0">
                <a:solidFill>
                  <a:srgbClr val="FF0000"/>
                </a:solidFill>
              </a:rPr>
              <a:t>Duke Univ.</a:t>
            </a:r>
            <a:r>
              <a:rPr lang="en-US" altLang="zh-TW" sz="1400" b="1" dirty="0">
                <a:solidFill>
                  <a:srgbClr val="008000"/>
                </a:solidFill>
              </a:rPr>
              <a:t>)</a:t>
            </a:r>
          </a:p>
        </p:txBody>
      </p:sp>
      <p:grpSp>
        <p:nvGrpSpPr>
          <p:cNvPr id="4" name="群組 110"/>
          <p:cNvGrpSpPr/>
          <p:nvPr/>
        </p:nvGrpSpPr>
        <p:grpSpPr>
          <a:xfrm>
            <a:off x="4703057" y="2009137"/>
            <a:ext cx="3881750" cy="2943034"/>
            <a:chOff x="428596" y="1071546"/>
            <a:chExt cx="2857520" cy="2200289"/>
          </a:xfrm>
        </p:grpSpPr>
        <p:sp>
          <p:nvSpPr>
            <p:cNvPr id="112" name="流程圖: 資料 111"/>
            <p:cNvSpPr/>
            <p:nvPr/>
          </p:nvSpPr>
          <p:spPr>
            <a:xfrm>
              <a:off x="428596" y="1071546"/>
              <a:ext cx="2857520" cy="2071702"/>
            </a:xfrm>
            <a:prstGeom prst="flowChartInputOutput">
              <a:avLst/>
            </a:prstGeom>
            <a:solidFill>
              <a:srgbClr val="CCFFFF"/>
            </a:solidFill>
            <a:ln w="9525">
              <a:solidFill>
                <a:schemeClr val="tx1"/>
              </a:solidFill>
              <a:miter lim="800000"/>
              <a:headEnd/>
              <a:tailEnd/>
            </a:ln>
          </p:spPr>
          <p:txBody>
            <a:bodyPr wrap="none" anchor="ctr"/>
            <a:lstStyle/>
            <a:p>
              <a:endParaRPr lang="zh-TW" altLang="en-US" sz="1400">
                <a:latin typeface="+mn-lt"/>
              </a:endParaRPr>
            </a:p>
          </p:txBody>
        </p:sp>
        <p:sp>
          <p:nvSpPr>
            <p:cNvPr id="113" name="手繪多邊形 112"/>
            <p:cNvSpPr/>
            <p:nvPr/>
          </p:nvSpPr>
          <p:spPr>
            <a:xfrm>
              <a:off x="428609" y="1071546"/>
              <a:ext cx="2857500" cy="2200275"/>
            </a:xfrm>
            <a:custGeom>
              <a:avLst/>
              <a:gdLst>
                <a:gd name="connsiteX0" fmla="*/ 2857500 w 2857500"/>
                <a:gd name="connsiteY0" fmla="*/ 0 h 2200275"/>
                <a:gd name="connsiteX1" fmla="*/ 2857500 w 2857500"/>
                <a:gd name="connsiteY1" fmla="*/ 128587 h 2200275"/>
                <a:gd name="connsiteX2" fmla="*/ 2281237 w 2857500"/>
                <a:gd name="connsiteY2" fmla="*/ 2200275 h 2200275"/>
                <a:gd name="connsiteX3" fmla="*/ 0 w 2857500"/>
                <a:gd name="connsiteY3" fmla="*/ 2200275 h 2200275"/>
                <a:gd name="connsiteX4" fmla="*/ 0 w 2857500"/>
                <a:gd name="connsiteY4" fmla="*/ 2062162 h 2200275"/>
                <a:gd name="connsiteX5" fmla="*/ 2281237 w 2857500"/>
                <a:gd name="connsiteY5" fmla="*/ 2062162 h 2200275"/>
                <a:gd name="connsiteX6" fmla="*/ 2857500 w 2857500"/>
                <a:gd name="connsiteY6" fmla="*/ 0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00" h="2200275">
                  <a:moveTo>
                    <a:pt x="2857500" y="0"/>
                  </a:moveTo>
                  <a:lnTo>
                    <a:pt x="2857500" y="128587"/>
                  </a:lnTo>
                  <a:lnTo>
                    <a:pt x="2281237" y="2200275"/>
                  </a:lnTo>
                  <a:lnTo>
                    <a:pt x="0" y="2200275"/>
                  </a:lnTo>
                  <a:lnTo>
                    <a:pt x="0" y="2062162"/>
                  </a:lnTo>
                  <a:lnTo>
                    <a:pt x="2281237" y="2062162"/>
                  </a:lnTo>
                  <a:lnTo>
                    <a:pt x="2857500" y="0"/>
                  </a:lnTo>
                  <a:close/>
                </a:path>
              </a:pathLst>
            </a:cu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4" name="直線接點 113"/>
            <p:cNvCxnSpPr/>
            <p:nvPr/>
          </p:nvCxnSpPr>
          <p:spPr>
            <a:xfrm rot="5400000">
              <a:off x="2639205" y="3199603"/>
              <a:ext cx="142876" cy="1588"/>
            </a:xfrm>
            <a:prstGeom prst="line">
              <a:avLst/>
            </a:prstGeom>
            <a:solidFill>
              <a:srgbClr val="CCFFFF"/>
            </a:solid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5" name="Text Box 48"/>
          <p:cNvSpPr txBox="1">
            <a:spLocks noChangeArrowheads="1"/>
          </p:cNvSpPr>
          <p:nvPr/>
        </p:nvSpPr>
        <p:spPr bwMode="auto">
          <a:xfrm>
            <a:off x="4786313" y="5264363"/>
            <a:ext cx="2357455" cy="307777"/>
          </a:xfrm>
          <a:prstGeom prst="rect">
            <a:avLst/>
          </a:prstGeom>
          <a:noFill/>
          <a:ln w="9525">
            <a:noFill/>
            <a:miter lim="800000"/>
            <a:headEnd/>
            <a:tailEnd/>
          </a:ln>
        </p:spPr>
        <p:txBody>
          <a:bodyPr wrap="square">
            <a:spAutoFit/>
          </a:bodyPr>
          <a:lstStyle/>
          <a:p>
            <a:pPr>
              <a:spcBef>
                <a:spcPct val="50000"/>
              </a:spcBef>
            </a:pPr>
            <a:r>
              <a:rPr lang="en-US" altLang="zh-TW" sz="1400" dirty="0" smtClean="0">
                <a:latin typeface="+mn-lt"/>
              </a:rPr>
              <a:t>Reservoir/Dispensing port</a:t>
            </a:r>
            <a:endParaRPr lang="en-US" altLang="zh-TW" sz="1400" dirty="0">
              <a:latin typeface="+mn-lt"/>
            </a:endParaRPr>
          </a:p>
        </p:txBody>
      </p:sp>
      <p:cxnSp>
        <p:nvCxnSpPr>
          <p:cNvPr id="116" name="AutoShape 49"/>
          <p:cNvCxnSpPr>
            <a:cxnSpLocks noChangeShapeType="1"/>
          </p:cNvCxnSpPr>
          <p:nvPr/>
        </p:nvCxnSpPr>
        <p:spPr bwMode="auto">
          <a:xfrm rot="16200000" flipV="1">
            <a:off x="5623756" y="4942892"/>
            <a:ext cx="428628" cy="214314"/>
          </a:xfrm>
          <a:prstGeom prst="straightConnector1">
            <a:avLst/>
          </a:prstGeom>
          <a:noFill/>
          <a:ln w="25400">
            <a:solidFill>
              <a:schemeClr val="tx1"/>
            </a:solidFill>
            <a:round/>
            <a:headEnd/>
            <a:tailEnd type="triangle" w="lg" len="lg"/>
          </a:ln>
        </p:spPr>
      </p:cxnSp>
      <p:cxnSp>
        <p:nvCxnSpPr>
          <p:cNvPr id="117" name="AutoShape 50"/>
          <p:cNvCxnSpPr>
            <a:cxnSpLocks noChangeShapeType="1"/>
          </p:cNvCxnSpPr>
          <p:nvPr/>
        </p:nvCxnSpPr>
        <p:spPr bwMode="auto">
          <a:xfrm rot="5400000" flipH="1" flipV="1">
            <a:off x="5909509" y="4871455"/>
            <a:ext cx="428628" cy="357188"/>
          </a:xfrm>
          <a:prstGeom prst="straightConnector1">
            <a:avLst/>
          </a:prstGeom>
          <a:noFill/>
          <a:ln w="25400">
            <a:solidFill>
              <a:schemeClr val="tx1"/>
            </a:solidFill>
            <a:round/>
            <a:headEnd/>
            <a:tailEnd type="triangle" w="lg" len="lg"/>
          </a:ln>
        </p:spPr>
      </p:cxnSp>
      <p:sp>
        <p:nvSpPr>
          <p:cNvPr id="118" name="流程圖: 資料 117"/>
          <p:cNvSpPr/>
          <p:nvPr/>
        </p:nvSpPr>
        <p:spPr>
          <a:xfrm>
            <a:off x="5597465" y="4030244"/>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119" name="流程圖: 資料 118"/>
          <p:cNvSpPr/>
          <p:nvPr/>
        </p:nvSpPr>
        <p:spPr>
          <a:xfrm>
            <a:off x="5514034" y="3058181"/>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120" name="流程圖: 資料 119"/>
          <p:cNvSpPr/>
          <p:nvPr/>
        </p:nvSpPr>
        <p:spPr>
          <a:xfrm>
            <a:off x="5600105" y="2736677"/>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121" name="流程圖: 資料 120"/>
          <p:cNvSpPr/>
          <p:nvPr/>
        </p:nvSpPr>
        <p:spPr>
          <a:xfrm>
            <a:off x="5695708" y="2406843"/>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122" name="流程圖: 資料 121"/>
          <p:cNvSpPr/>
          <p:nvPr/>
        </p:nvSpPr>
        <p:spPr>
          <a:xfrm>
            <a:off x="5230847" y="4026338"/>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123" name="流程圖: 資料 122"/>
          <p:cNvSpPr/>
          <p:nvPr/>
        </p:nvSpPr>
        <p:spPr>
          <a:xfrm>
            <a:off x="5321962" y="3702899"/>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124" name="流程圖: 資料 123"/>
          <p:cNvSpPr/>
          <p:nvPr/>
        </p:nvSpPr>
        <p:spPr>
          <a:xfrm>
            <a:off x="5420649" y="3381395"/>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125" name="流程圖: 資料 124"/>
          <p:cNvSpPr/>
          <p:nvPr/>
        </p:nvSpPr>
        <p:spPr>
          <a:xfrm>
            <a:off x="5880739" y="3058181"/>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126" name="流程圖: 資料 125"/>
          <p:cNvSpPr/>
          <p:nvPr/>
        </p:nvSpPr>
        <p:spPr>
          <a:xfrm>
            <a:off x="5976342" y="2736677"/>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127" name="流程圖: 資料 126"/>
          <p:cNvSpPr/>
          <p:nvPr/>
        </p:nvSpPr>
        <p:spPr>
          <a:xfrm>
            <a:off x="6231577" y="3058181"/>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128" name="流程圖: 資料 127"/>
          <p:cNvSpPr/>
          <p:nvPr/>
        </p:nvSpPr>
        <p:spPr>
          <a:xfrm>
            <a:off x="6066985" y="2406843"/>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129" name="流程圖: 資料 128"/>
          <p:cNvSpPr/>
          <p:nvPr/>
        </p:nvSpPr>
        <p:spPr>
          <a:xfrm>
            <a:off x="6323998" y="2736677"/>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130" name="流程圖: 資料 129"/>
          <p:cNvSpPr/>
          <p:nvPr/>
        </p:nvSpPr>
        <p:spPr>
          <a:xfrm>
            <a:off x="6420906" y="2406843"/>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131" name="流程圖: 資料 130"/>
          <p:cNvSpPr/>
          <p:nvPr/>
        </p:nvSpPr>
        <p:spPr>
          <a:xfrm>
            <a:off x="5693156" y="3702899"/>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132" name="流程圖: 資料 131"/>
          <p:cNvSpPr/>
          <p:nvPr/>
        </p:nvSpPr>
        <p:spPr>
          <a:xfrm>
            <a:off x="5953435" y="4026338"/>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133" name="流程圖: 資料 132"/>
          <p:cNvSpPr/>
          <p:nvPr/>
        </p:nvSpPr>
        <p:spPr>
          <a:xfrm>
            <a:off x="5791926" y="3381395"/>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134" name="流程圖: 資料 133"/>
          <p:cNvSpPr/>
          <p:nvPr/>
        </p:nvSpPr>
        <p:spPr>
          <a:xfrm>
            <a:off x="6045855" y="3702899"/>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135" name="流程圖: 資料 134"/>
          <p:cNvSpPr/>
          <p:nvPr/>
        </p:nvSpPr>
        <p:spPr>
          <a:xfrm>
            <a:off x="6138192" y="3381395"/>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136" name="流程圖: 資料 135"/>
          <p:cNvSpPr/>
          <p:nvPr/>
        </p:nvSpPr>
        <p:spPr>
          <a:xfrm>
            <a:off x="6617752" y="3058181"/>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137" name="流程圖: 資料 136"/>
          <p:cNvSpPr/>
          <p:nvPr/>
        </p:nvSpPr>
        <p:spPr>
          <a:xfrm>
            <a:off x="6708311" y="2736677"/>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138" name="流程圖: 資料 137"/>
          <p:cNvSpPr/>
          <p:nvPr/>
        </p:nvSpPr>
        <p:spPr>
          <a:xfrm>
            <a:off x="6983192" y="3058181"/>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139" name="流程圖: 資料 138"/>
          <p:cNvSpPr/>
          <p:nvPr/>
        </p:nvSpPr>
        <p:spPr>
          <a:xfrm>
            <a:off x="6801335" y="2406843"/>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140" name="流程圖: 資料 139"/>
          <p:cNvSpPr/>
          <p:nvPr/>
        </p:nvSpPr>
        <p:spPr>
          <a:xfrm>
            <a:off x="7076125" y="2736677"/>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141" name="流程圖: 資料 140"/>
          <p:cNvSpPr/>
          <p:nvPr/>
        </p:nvSpPr>
        <p:spPr>
          <a:xfrm>
            <a:off x="7170140" y="2406843"/>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142" name="流程圖: 資料 141"/>
          <p:cNvSpPr/>
          <p:nvPr/>
        </p:nvSpPr>
        <p:spPr>
          <a:xfrm>
            <a:off x="6339289" y="4026338"/>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143" name="流程圖: 資料 142"/>
          <p:cNvSpPr/>
          <p:nvPr/>
        </p:nvSpPr>
        <p:spPr>
          <a:xfrm>
            <a:off x="6433817" y="3702899"/>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144" name="流程圖: 資料 143"/>
          <p:cNvSpPr/>
          <p:nvPr/>
        </p:nvSpPr>
        <p:spPr>
          <a:xfrm>
            <a:off x="6706039" y="4026338"/>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145" name="流程圖: 資料 144"/>
          <p:cNvSpPr/>
          <p:nvPr/>
        </p:nvSpPr>
        <p:spPr>
          <a:xfrm>
            <a:off x="6799569" y="3702899"/>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146" name="流程圖: 資料 145"/>
          <p:cNvSpPr/>
          <p:nvPr/>
        </p:nvSpPr>
        <p:spPr>
          <a:xfrm>
            <a:off x="6890600" y="3381395"/>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147" name="流程圖: 資料 146"/>
          <p:cNvSpPr/>
          <p:nvPr/>
        </p:nvSpPr>
        <p:spPr>
          <a:xfrm>
            <a:off x="7341397" y="3058773"/>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148" name="流程圖: 資料 147"/>
          <p:cNvSpPr/>
          <p:nvPr/>
        </p:nvSpPr>
        <p:spPr>
          <a:xfrm>
            <a:off x="7431949" y="2737269"/>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149" name="流程圖: 資料 148"/>
          <p:cNvSpPr/>
          <p:nvPr/>
        </p:nvSpPr>
        <p:spPr>
          <a:xfrm>
            <a:off x="7525964" y="2407435"/>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150" name="流程圖: 資料 149"/>
          <p:cNvSpPr/>
          <p:nvPr/>
        </p:nvSpPr>
        <p:spPr>
          <a:xfrm>
            <a:off x="7065353" y="4026930"/>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151" name="流程圖: 資料 150"/>
          <p:cNvSpPr/>
          <p:nvPr/>
        </p:nvSpPr>
        <p:spPr>
          <a:xfrm>
            <a:off x="7156501" y="3703491"/>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152" name="流程圖: 資料 151"/>
          <p:cNvSpPr/>
          <p:nvPr/>
        </p:nvSpPr>
        <p:spPr>
          <a:xfrm>
            <a:off x="7248804" y="3381987"/>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153" name="流程圖: 資料 152"/>
          <p:cNvSpPr/>
          <p:nvPr/>
        </p:nvSpPr>
        <p:spPr>
          <a:xfrm>
            <a:off x="6526158" y="3387305"/>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154" name="流程圖: 資料 153"/>
          <p:cNvSpPr/>
          <p:nvPr/>
        </p:nvSpPr>
        <p:spPr>
          <a:xfrm>
            <a:off x="5128915" y="2335405"/>
            <a:ext cx="2928958" cy="2053086"/>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dirty="0">
              <a:solidFill>
                <a:schemeClr val="tx1"/>
              </a:solidFill>
              <a:latin typeface="+mn-lt"/>
            </a:endParaRPr>
          </a:p>
        </p:txBody>
      </p:sp>
      <p:grpSp>
        <p:nvGrpSpPr>
          <p:cNvPr id="5" name="群組 162"/>
          <p:cNvGrpSpPr/>
          <p:nvPr/>
        </p:nvGrpSpPr>
        <p:grpSpPr>
          <a:xfrm>
            <a:off x="5523423" y="4363311"/>
            <a:ext cx="357190" cy="285752"/>
            <a:chOff x="428596" y="1071546"/>
            <a:chExt cx="2857520" cy="2200289"/>
          </a:xfrm>
          <a:solidFill>
            <a:schemeClr val="bg1">
              <a:lumMod val="75000"/>
            </a:schemeClr>
          </a:solidFill>
        </p:grpSpPr>
        <p:sp>
          <p:nvSpPr>
            <p:cNvPr id="164" name="流程圖: 資料 163"/>
            <p:cNvSpPr/>
            <p:nvPr/>
          </p:nvSpPr>
          <p:spPr>
            <a:xfrm>
              <a:off x="428596" y="1071546"/>
              <a:ext cx="2857520" cy="2071702"/>
            </a:xfrm>
            <a:prstGeom prst="flowChartInputOutput">
              <a:avLst/>
            </a:prstGeom>
            <a:grpFill/>
            <a:ln w="9525">
              <a:solidFill>
                <a:schemeClr val="tx1"/>
              </a:solidFill>
              <a:miter lim="800000"/>
              <a:headEnd/>
              <a:tailEnd/>
            </a:ln>
          </p:spPr>
          <p:txBody>
            <a:bodyPr wrap="none" anchor="ctr"/>
            <a:lstStyle/>
            <a:p>
              <a:endParaRPr lang="zh-TW" altLang="en-US" sz="1400">
                <a:latin typeface="+mn-lt"/>
              </a:endParaRPr>
            </a:p>
          </p:txBody>
        </p:sp>
        <p:sp>
          <p:nvSpPr>
            <p:cNvPr id="165" name="手繪多邊形 164"/>
            <p:cNvSpPr/>
            <p:nvPr/>
          </p:nvSpPr>
          <p:spPr>
            <a:xfrm>
              <a:off x="428609" y="1071546"/>
              <a:ext cx="2857500" cy="2200275"/>
            </a:xfrm>
            <a:custGeom>
              <a:avLst/>
              <a:gdLst>
                <a:gd name="connsiteX0" fmla="*/ 2857500 w 2857500"/>
                <a:gd name="connsiteY0" fmla="*/ 0 h 2200275"/>
                <a:gd name="connsiteX1" fmla="*/ 2857500 w 2857500"/>
                <a:gd name="connsiteY1" fmla="*/ 128587 h 2200275"/>
                <a:gd name="connsiteX2" fmla="*/ 2281237 w 2857500"/>
                <a:gd name="connsiteY2" fmla="*/ 2200275 h 2200275"/>
                <a:gd name="connsiteX3" fmla="*/ 0 w 2857500"/>
                <a:gd name="connsiteY3" fmla="*/ 2200275 h 2200275"/>
                <a:gd name="connsiteX4" fmla="*/ 0 w 2857500"/>
                <a:gd name="connsiteY4" fmla="*/ 2062162 h 2200275"/>
                <a:gd name="connsiteX5" fmla="*/ 2281237 w 2857500"/>
                <a:gd name="connsiteY5" fmla="*/ 2062162 h 2200275"/>
                <a:gd name="connsiteX6" fmla="*/ 2857500 w 2857500"/>
                <a:gd name="connsiteY6" fmla="*/ 0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00" h="2200275">
                  <a:moveTo>
                    <a:pt x="2857500" y="0"/>
                  </a:moveTo>
                  <a:lnTo>
                    <a:pt x="2857500" y="128587"/>
                  </a:lnTo>
                  <a:lnTo>
                    <a:pt x="2281237" y="2200275"/>
                  </a:lnTo>
                  <a:lnTo>
                    <a:pt x="0" y="2200275"/>
                  </a:lnTo>
                  <a:lnTo>
                    <a:pt x="0" y="2062162"/>
                  </a:lnTo>
                  <a:lnTo>
                    <a:pt x="2281237" y="2062162"/>
                  </a:lnTo>
                  <a:lnTo>
                    <a:pt x="2857500" y="0"/>
                  </a:lnTo>
                  <a:close/>
                </a:path>
              </a:pathLst>
            </a:cu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66" name="直線接點 165"/>
            <p:cNvCxnSpPr/>
            <p:nvPr/>
          </p:nvCxnSpPr>
          <p:spPr>
            <a:xfrm rot="5400000">
              <a:off x="2639205" y="3199603"/>
              <a:ext cx="142876" cy="158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 name="群組 166"/>
          <p:cNvGrpSpPr/>
          <p:nvPr/>
        </p:nvGrpSpPr>
        <p:grpSpPr>
          <a:xfrm>
            <a:off x="5511180" y="4556613"/>
            <a:ext cx="285752" cy="238178"/>
            <a:chOff x="214282" y="5476838"/>
            <a:chExt cx="214314" cy="238178"/>
          </a:xfrm>
        </p:grpSpPr>
        <p:sp>
          <p:nvSpPr>
            <p:cNvPr id="168" name="橢圓 167"/>
            <p:cNvSpPr/>
            <p:nvPr/>
          </p:nvSpPr>
          <p:spPr>
            <a:xfrm>
              <a:off x="214282" y="5500702"/>
              <a:ext cx="214314" cy="214314"/>
            </a:xfrm>
            <a:prstGeom prst="ellipse">
              <a:avLst/>
            </a:prstGeom>
            <a:solidFill>
              <a:srgbClr val="96969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9" name="橢圓 168"/>
            <p:cNvSpPr/>
            <p:nvPr/>
          </p:nvSpPr>
          <p:spPr>
            <a:xfrm>
              <a:off x="214282" y="5476838"/>
              <a:ext cx="214314" cy="214314"/>
            </a:xfrm>
            <a:prstGeom prst="ellipse">
              <a:avLst/>
            </a:prstGeom>
            <a:solidFill>
              <a:srgbClr val="96969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 name="群組 169"/>
          <p:cNvGrpSpPr/>
          <p:nvPr/>
        </p:nvGrpSpPr>
        <p:grpSpPr>
          <a:xfrm>
            <a:off x="6263694" y="4376613"/>
            <a:ext cx="357190" cy="285752"/>
            <a:chOff x="428596" y="1071546"/>
            <a:chExt cx="2857520" cy="2200289"/>
          </a:xfrm>
          <a:solidFill>
            <a:schemeClr val="bg1">
              <a:lumMod val="75000"/>
            </a:schemeClr>
          </a:solidFill>
        </p:grpSpPr>
        <p:sp>
          <p:nvSpPr>
            <p:cNvPr id="171" name="流程圖: 資料 170"/>
            <p:cNvSpPr/>
            <p:nvPr/>
          </p:nvSpPr>
          <p:spPr>
            <a:xfrm>
              <a:off x="428596" y="1071546"/>
              <a:ext cx="2857520" cy="2071702"/>
            </a:xfrm>
            <a:prstGeom prst="flowChartInputOutput">
              <a:avLst/>
            </a:prstGeom>
            <a:grpFill/>
            <a:ln w="9525">
              <a:solidFill>
                <a:schemeClr val="tx1"/>
              </a:solidFill>
              <a:miter lim="800000"/>
              <a:headEnd/>
              <a:tailEnd/>
            </a:ln>
          </p:spPr>
          <p:txBody>
            <a:bodyPr wrap="none" anchor="ctr"/>
            <a:lstStyle/>
            <a:p>
              <a:endParaRPr lang="zh-TW" altLang="en-US" sz="1400">
                <a:latin typeface="+mn-lt"/>
              </a:endParaRPr>
            </a:p>
          </p:txBody>
        </p:sp>
        <p:sp>
          <p:nvSpPr>
            <p:cNvPr id="172" name="手繪多邊形 171"/>
            <p:cNvSpPr/>
            <p:nvPr/>
          </p:nvSpPr>
          <p:spPr>
            <a:xfrm>
              <a:off x="428609" y="1071546"/>
              <a:ext cx="2857500" cy="2200275"/>
            </a:xfrm>
            <a:custGeom>
              <a:avLst/>
              <a:gdLst>
                <a:gd name="connsiteX0" fmla="*/ 2857500 w 2857500"/>
                <a:gd name="connsiteY0" fmla="*/ 0 h 2200275"/>
                <a:gd name="connsiteX1" fmla="*/ 2857500 w 2857500"/>
                <a:gd name="connsiteY1" fmla="*/ 128587 h 2200275"/>
                <a:gd name="connsiteX2" fmla="*/ 2281237 w 2857500"/>
                <a:gd name="connsiteY2" fmla="*/ 2200275 h 2200275"/>
                <a:gd name="connsiteX3" fmla="*/ 0 w 2857500"/>
                <a:gd name="connsiteY3" fmla="*/ 2200275 h 2200275"/>
                <a:gd name="connsiteX4" fmla="*/ 0 w 2857500"/>
                <a:gd name="connsiteY4" fmla="*/ 2062162 h 2200275"/>
                <a:gd name="connsiteX5" fmla="*/ 2281237 w 2857500"/>
                <a:gd name="connsiteY5" fmla="*/ 2062162 h 2200275"/>
                <a:gd name="connsiteX6" fmla="*/ 2857500 w 2857500"/>
                <a:gd name="connsiteY6" fmla="*/ 0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00" h="2200275">
                  <a:moveTo>
                    <a:pt x="2857500" y="0"/>
                  </a:moveTo>
                  <a:lnTo>
                    <a:pt x="2857500" y="128587"/>
                  </a:lnTo>
                  <a:lnTo>
                    <a:pt x="2281237" y="2200275"/>
                  </a:lnTo>
                  <a:lnTo>
                    <a:pt x="0" y="2200275"/>
                  </a:lnTo>
                  <a:lnTo>
                    <a:pt x="0" y="2062162"/>
                  </a:lnTo>
                  <a:lnTo>
                    <a:pt x="2281237" y="2062162"/>
                  </a:lnTo>
                  <a:lnTo>
                    <a:pt x="2857500" y="0"/>
                  </a:lnTo>
                  <a:close/>
                </a:path>
              </a:pathLst>
            </a:cu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73" name="直線接點 172"/>
            <p:cNvCxnSpPr/>
            <p:nvPr/>
          </p:nvCxnSpPr>
          <p:spPr>
            <a:xfrm rot="5400000">
              <a:off x="2639205" y="3199603"/>
              <a:ext cx="142876" cy="158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群組 173"/>
          <p:cNvGrpSpPr/>
          <p:nvPr/>
        </p:nvGrpSpPr>
        <p:grpSpPr>
          <a:xfrm>
            <a:off x="6251451" y="4569915"/>
            <a:ext cx="285752" cy="238178"/>
            <a:chOff x="214282" y="5476838"/>
            <a:chExt cx="214314" cy="238178"/>
          </a:xfrm>
        </p:grpSpPr>
        <p:sp>
          <p:nvSpPr>
            <p:cNvPr id="175" name="橢圓 174"/>
            <p:cNvSpPr/>
            <p:nvPr/>
          </p:nvSpPr>
          <p:spPr>
            <a:xfrm>
              <a:off x="214282" y="5500702"/>
              <a:ext cx="214314" cy="214314"/>
            </a:xfrm>
            <a:prstGeom prst="ellipse">
              <a:avLst/>
            </a:prstGeom>
            <a:solidFill>
              <a:srgbClr val="96969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6" name="橢圓 175"/>
            <p:cNvSpPr/>
            <p:nvPr/>
          </p:nvSpPr>
          <p:spPr>
            <a:xfrm>
              <a:off x="214282" y="5476838"/>
              <a:ext cx="214314" cy="214314"/>
            </a:xfrm>
            <a:prstGeom prst="ellipse">
              <a:avLst/>
            </a:prstGeom>
            <a:solidFill>
              <a:srgbClr val="96969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9" name="群組 176"/>
          <p:cNvGrpSpPr/>
          <p:nvPr/>
        </p:nvGrpSpPr>
        <p:grpSpPr>
          <a:xfrm>
            <a:off x="4392523" y="2764033"/>
            <a:ext cx="2355594" cy="1551032"/>
            <a:chOff x="4662370" y="3214686"/>
            <a:chExt cx="2355594" cy="1551032"/>
          </a:xfrm>
        </p:grpSpPr>
        <p:sp>
          <p:nvSpPr>
            <p:cNvPr id="178" name="Text Box 53"/>
            <p:cNvSpPr txBox="1">
              <a:spLocks noChangeArrowheads="1"/>
            </p:cNvSpPr>
            <p:nvPr/>
          </p:nvSpPr>
          <p:spPr bwMode="auto">
            <a:xfrm>
              <a:off x="4662370" y="3214686"/>
              <a:ext cx="1138665" cy="307975"/>
            </a:xfrm>
            <a:prstGeom prst="rect">
              <a:avLst/>
            </a:prstGeom>
            <a:noFill/>
            <a:ln w="9525">
              <a:noFill/>
              <a:miter lim="800000"/>
              <a:headEnd/>
              <a:tailEnd/>
            </a:ln>
          </p:spPr>
          <p:txBody>
            <a:bodyPr>
              <a:spAutoFit/>
            </a:bodyPr>
            <a:lstStyle/>
            <a:p>
              <a:pPr>
                <a:spcBef>
                  <a:spcPct val="50000"/>
                </a:spcBef>
              </a:pPr>
              <a:r>
                <a:rPr lang="en-US" altLang="zh-TW" sz="1400" dirty="0"/>
                <a:t>Droplets</a:t>
              </a:r>
            </a:p>
          </p:txBody>
        </p:sp>
        <p:sp>
          <p:nvSpPr>
            <p:cNvPr id="179" name="Oval 57"/>
            <p:cNvSpPr>
              <a:spLocks noChangeArrowheads="1"/>
            </p:cNvSpPr>
            <p:nvPr/>
          </p:nvSpPr>
          <p:spPr bwMode="auto">
            <a:xfrm>
              <a:off x="5871532" y="4477718"/>
              <a:ext cx="424800" cy="288000"/>
            </a:xfrm>
            <a:prstGeom prst="ellipse">
              <a:avLst/>
            </a:prstGeom>
            <a:solidFill>
              <a:srgbClr val="FF9900"/>
            </a:solidFill>
            <a:ln w="9525" algn="ctr">
              <a:solidFill>
                <a:schemeClr val="tx1"/>
              </a:solidFill>
              <a:round/>
              <a:headEnd/>
              <a:tailEnd/>
            </a:ln>
          </p:spPr>
          <p:txBody>
            <a:bodyPr wrap="none" anchor="ctr"/>
            <a:lstStyle/>
            <a:p>
              <a:endParaRPr lang="zh-TW" altLang="en-US" sz="1400"/>
            </a:p>
          </p:txBody>
        </p:sp>
        <p:sp>
          <p:nvSpPr>
            <p:cNvPr id="180" name="Oval 59"/>
            <p:cNvSpPr>
              <a:spLocks noChangeArrowheads="1"/>
            </p:cNvSpPr>
            <p:nvPr/>
          </p:nvSpPr>
          <p:spPr bwMode="auto">
            <a:xfrm>
              <a:off x="6593164" y="4460872"/>
              <a:ext cx="424800" cy="288000"/>
            </a:xfrm>
            <a:prstGeom prst="ellipse">
              <a:avLst/>
            </a:prstGeom>
            <a:solidFill>
              <a:schemeClr val="folHlink"/>
            </a:solidFill>
            <a:ln w="9525" algn="ctr">
              <a:solidFill>
                <a:schemeClr val="tx1"/>
              </a:solidFill>
              <a:round/>
              <a:headEnd/>
              <a:tailEnd/>
            </a:ln>
          </p:spPr>
          <p:txBody>
            <a:bodyPr wrap="none" anchor="ctr"/>
            <a:lstStyle/>
            <a:p>
              <a:endParaRPr lang="zh-TW" altLang="en-US" sz="1400"/>
            </a:p>
          </p:txBody>
        </p:sp>
        <p:sp>
          <p:nvSpPr>
            <p:cNvPr id="181" name="Line 66"/>
            <p:cNvSpPr>
              <a:spLocks noChangeShapeType="1"/>
            </p:cNvSpPr>
            <p:nvPr/>
          </p:nvSpPr>
          <p:spPr bwMode="auto">
            <a:xfrm>
              <a:off x="5143504" y="3571876"/>
              <a:ext cx="1500198" cy="928694"/>
            </a:xfrm>
            <a:prstGeom prst="line">
              <a:avLst/>
            </a:prstGeom>
            <a:noFill/>
            <a:ln w="25400">
              <a:solidFill>
                <a:schemeClr val="tx1"/>
              </a:solidFill>
              <a:round/>
              <a:headEnd/>
              <a:tailEnd type="triangle" w="med" len="med"/>
            </a:ln>
          </p:spPr>
          <p:txBody>
            <a:bodyPr wrap="none" anchor="ctr"/>
            <a:lstStyle/>
            <a:p>
              <a:endParaRPr lang="zh-TW" altLang="en-US"/>
            </a:p>
          </p:txBody>
        </p:sp>
        <p:sp>
          <p:nvSpPr>
            <p:cNvPr id="182" name="Line 66"/>
            <p:cNvSpPr>
              <a:spLocks noChangeShapeType="1"/>
            </p:cNvSpPr>
            <p:nvPr/>
          </p:nvSpPr>
          <p:spPr bwMode="auto">
            <a:xfrm>
              <a:off x="5143503" y="3571876"/>
              <a:ext cx="785819" cy="857256"/>
            </a:xfrm>
            <a:prstGeom prst="line">
              <a:avLst/>
            </a:prstGeom>
            <a:noFill/>
            <a:ln w="25400">
              <a:solidFill>
                <a:schemeClr val="tx1"/>
              </a:solidFill>
              <a:round/>
              <a:headEnd/>
              <a:tailEnd type="triangle" w="med" len="med"/>
            </a:ln>
          </p:spPr>
          <p:txBody>
            <a:bodyPr wrap="none" anchor="ctr"/>
            <a:lstStyle/>
            <a:p>
              <a:endParaRPr lang="zh-TW" altLang="en-US"/>
            </a:p>
          </p:txBody>
        </p:sp>
      </p:grpSp>
      <p:sp>
        <p:nvSpPr>
          <p:cNvPr id="183" name="Text Box 51"/>
          <p:cNvSpPr txBox="1">
            <a:spLocks noChangeArrowheads="1"/>
          </p:cNvSpPr>
          <p:nvPr/>
        </p:nvSpPr>
        <p:spPr bwMode="auto">
          <a:xfrm>
            <a:off x="4000496" y="3553649"/>
            <a:ext cx="1139825" cy="368300"/>
          </a:xfrm>
          <a:prstGeom prst="rect">
            <a:avLst/>
          </a:prstGeom>
          <a:noFill/>
          <a:ln w="9525">
            <a:noFill/>
            <a:miter lim="800000"/>
            <a:headEnd/>
            <a:tailEnd/>
          </a:ln>
        </p:spPr>
        <p:txBody>
          <a:bodyPr>
            <a:spAutoFit/>
          </a:bodyPr>
          <a:lstStyle/>
          <a:p>
            <a:pPr>
              <a:spcBef>
                <a:spcPct val="50000"/>
              </a:spcBef>
            </a:pPr>
            <a:endParaRPr lang="zh-TW" altLang="en-US"/>
          </a:p>
        </p:txBody>
      </p:sp>
      <p:grpSp>
        <p:nvGrpSpPr>
          <p:cNvPr id="10" name="群組 195"/>
          <p:cNvGrpSpPr/>
          <p:nvPr/>
        </p:nvGrpSpPr>
        <p:grpSpPr>
          <a:xfrm>
            <a:off x="7215206" y="3366459"/>
            <a:ext cx="1643074" cy="2022487"/>
            <a:chOff x="7072330" y="3214686"/>
            <a:chExt cx="1643074" cy="2022487"/>
          </a:xfrm>
        </p:grpSpPr>
        <p:sp>
          <p:nvSpPr>
            <p:cNvPr id="187" name="Text Box 54"/>
            <p:cNvSpPr txBox="1">
              <a:spLocks noChangeArrowheads="1"/>
            </p:cNvSpPr>
            <p:nvPr/>
          </p:nvSpPr>
          <p:spPr bwMode="auto">
            <a:xfrm>
              <a:off x="7072330" y="4929198"/>
              <a:ext cx="1643074" cy="307975"/>
            </a:xfrm>
            <a:prstGeom prst="rect">
              <a:avLst/>
            </a:prstGeom>
            <a:noFill/>
            <a:ln w="9525">
              <a:noFill/>
              <a:miter lim="800000"/>
              <a:headEnd/>
              <a:tailEnd/>
            </a:ln>
          </p:spPr>
          <p:txBody>
            <a:bodyPr wrap="square">
              <a:spAutoFit/>
            </a:bodyPr>
            <a:lstStyle/>
            <a:p>
              <a:pPr>
                <a:spcBef>
                  <a:spcPct val="50000"/>
                </a:spcBef>
              </a:pPr>
              <a:r>
                <a:rPr lang="en-US" altLang="zh-TW" sz="1400" dirty="0"/>
                <a:t>Control electrodes</a:t>
              </a:r>
            </a:p>
          </p:txBody>
        </p:sp>
        <p:cxnSp>
          <p:nvCxnSpPr>
            <p:cNvPr id="188" name="AutoShape 55"/>
            <p:cNvCxnSpPr>
              <a:cxnSpLocks noChangeShapeType="1"/>
            </p:cNvCxnSpPr>
            <p:nvPr/>
          </p:nvCxnSpPr>
          <p:spPr bwMode="auto">
            <a:xfrm rot="16200000" flipV="1">
              <a:off x="7022964" y="4022575"/>
              <a:ext cx="1285884" cy="384485"/>
            </a:xfrm>
            <a:prstGeom prst="straightConnector1">
              <a:avLst/>
            </a:prstGeom>
            <a:noFill/>
            <a:ln w="25400">
              <a:solidFill>
                <a:schemeClr val="tx1"/>
              </a:solidFill>
              <a:round/>
              <a:headEnd/>
              <a:tailEnd type="triangle" w="lg" len="lg"/>
            </a:ln>
          </p:spPr>
        </p:cxnSp>
        <p:sp>
          <p:nvSpPr>
            <p:cNvPr id="191" name="流程圖: 資料 190"/>
            <p:cNvSpPr/>
            <p:nvPr/>
          </p:nvSpPr>
          <p:spPr>
            <a:xfrm>
              <a:off x="7099626" y="3214686"/>
              <a:ext cx="401332" cy="307246"/>
            </a:xfrm>
            <a:prstGeom prst="flowChartInputOutput">
              <a:avLst/>
            </a:prstGeom>
            <a:solidFill>
              <a:srgbClr val="FFC000"/>
            </a:solidFill>
            <a:ln w="9525">
              <a:solidFill>
                <a:schemeClr val="tx1"/>
              </a:solidFill>
              <a:miter lim="800000"/>
              <a:headEnd/>
              <a:tailEnd/>
            </a:ln>
            <a:effectLst>
              <a:outerShdw blurRad="50800" dist="38100" algn="l" rotWithShape="0">
                <a:prstClr val="black">
                  <a:alpha val="40000"/>
                </a:prstClr>
              </a:outerShdw>
            </a:effectLst>
          </p:spPr>
          <p:txBody>
            <a:bodyPr wrap="none" anchor="ctr"/>
            <a:lstStyle/>
            <a:p>
              <a:endParaRPr lang="zh-TW" altLang="en-US" sz="1400">
                <a:latin typeface="+mn-lt"/>
              </a:endParaRPr>
            </a:p>
          </p:txBody>
        </p:sp>
      </p:grpSp>
      <p:grpSp>
        <p:nvGrpSpPr>
          <p:cNvPr id="12" name="群組 154"/>
          <p:cNvGrpSpPr/>
          <p:nvPr/>
        </p:nvGrpSpPr>
        <p:grpSpPr>
          <a:xfrm>
            <a:off x="7373987" y="2049653"/>
            <a:ext cx="738130" cy="228539"/>
            <a:chOff x="6834266" y="2702745"/>
            <a:chExt cx="1023882" cy="285752"/>
          </a:xfrm>
        </p:grpSpPr>
        <p:grpSp>
          <p:nvGrpSpPr>
            <p:cNvPr id="13" name="群組 547"/>
            <p:cNvGrpSpPr/>
            <p:nvPr/>
          </p:nvGrpSpPr>
          <p:grpSpPr>
            <a:xfrm>
              <a:off x="6834266" y="2702745"/>
              <a:ext cx="714380" cy="285752"/>
              <a:chOff x="428596" y="1071546"/>
              <a:chExt cx="2857520" cy="2200289"/>
            </a:xfrm>
            <a:solidFill>
              <a:srgbClr val="339966"/>
            </a:solidFill>
          </p:grpSpPr>
          <p:sp>
            <p:nvSpPr>
              <p:cNvPr id="160" name="流程圖: 資料 159"/>
              <p:cNvSpPr/>
              <p:nvPr/>
            </p:nvSpPr>
            <p:spPr>
              <a:xfrm>
                <a:off x="428596" y="1071546"/>
                <a:ext cx="2857520" cy="2071702"/>
              </a:xfrm>
              <a:prstGeom prst="flowChartInputOutput">
                <a:avLst/>
              </a:prstGeom>
              <a:grpFill/>
              <a:ln w="9525">
                <a:solidFill>
                  <a:schemeClr val="tx1"/>
                </a:solidFill>
                <a:miter lim="800000"/>
                <a:headEnd/>
                <a:tailEnd/>
              </a:ln>
            </p:spPr>
            <p:txBody>
              <a:bodyPr wrap="none" anchor="ctr"/>
              <a:lstStyle/>
              <a:p>
                <a:endParaRPr lang="zh-TW" altLang="en-US" sz="1400">
                  <a:latin typeface="+mn-lt"/>
                </a:endParaRPr>
              </a:p>
            </p:txBody>
          </p:sp>
          <p:sp>
            <p:nvSpPr>
              <p:cNvPr id="161" name="手繪多邊形 160"/>
              <p:cNvSpPr/>
              <p:nvPr/>
            </p:nvSpPr>
            <p:spPr>
              <a:xfrm>
                <a:off x="428609" y="1071546"/>
                <a:ext cx="2857500" cy="2200275"/>
              </a:xfrm>
              <a:custGeom>
                <a:avLst/>
                <a:gdLst>
                  <a:gd name="connsiteX0" fmla="*/ 2857500 w 2857500"/>
                  <a:gd name="connsiteY0" fmla="*/ 0 h 2200275"/>
                  <a:gd name="connsiteX1" fmla="*/ 2857500 w 2857500"/>
                  <a:gd name="connsiteY1" fmla="*/ 128587 h 2200275"/>
                  <a:gd name="connsiteX2" fmla="*/ 2281237 w 2857500"/>
                  <a:gd name="connsiteY2" fmla="*/ 2200275 h 2200275"/>
                  <a:gd name="connsiteX3" fmla="*/ 0 w 2857500"/>
                  <a:gd name="connsiteY3" fmla="*/ 2200275 h 2200275"/>
                  <a:gd name="connsiteX4" fmla="*/ 0 w 2857500"/>
                  <a:gd name="connsiteY4" fmla="*/ 2062162 h 2200275"/>
                  <a:gd name="connsiteX5" fmla="*/ 2281237 w 2857500"/>
                  <a:gd name="connsiteY5" fmla="*/ 2062162 h 2200275"/>
                  <a:gd name="connsiteX6" fmla="*/ 2857500 w 2857500"/>
                  <a:gd name="connsiteY6" fmla="*/ 0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00" h="2200275">
                    <a:moveTo>
                      <a:pt x="2857500" y="0"/>
                    </a:moveTo>
                    <a:lnTo>
                      <a:pt x="2857500" y="128587"/>
                    </a:lnTo>
                    <a:lnTo>
                      <a:pt x="2281237" y="2200275"/>
                    </a:lnTo>
                    <a:lnTo>
                      <a:pt x="0" y="2200275"/>
                    </a:lnTo>
                    <a:lnTo>
                      <a:pt x="0" y="2062162"/>
                    </a:lnTo>
                    <a:lnTo>
                      <a:pt x="2281237" y="2062162"/>
                    </a:lnTo>
                    <a:lnTo>
                      <a:pt x="2857500" y="0"/>
                    </a:lnTo>
                    <a:close/>
                  </a:path>
                </a:pathLst>
              </a:cu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62" name="直線接點 161"/>
              <p:cNvCxnSpPr/>
              <p:nvPr/>
            </p:nvCxnSpPr>
            <p:spPr>
              <a:xfrm rot="5400000">
                <a:off x="2639205" y="3199603"/>
                <a:ext cx="142876" cy="158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7" name="直線接點 156"/>
            <p:cNvCxnSpPr/>
            <p:nvPr/>
          </p:nvCxnSpPr>
          <p:spPr>
            <a:xfrm>
              <a:off x="7500958" y="2786058"/>
              <a:ext cx="357190"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直線接點 157"/>
            <p:cNvCxnSpPr/>
            <p:nvPr/>
          </p:nvCxnSpPr>
          <p:spPr>
            <a:xfrm>
              <a:off x="7429708" y="2938458"/>
              <a:ext cx="357190"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線接點 158"/>
            <p:cNvCxnSpPr/>
            <p:nvPr/>
          </p:nvCxnSpPr>
          <p:spPr>
            <a:xfrm>
              <a:off x="7465333" y="2857496"/>
              <a:ext cx="357190"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0" name="Oval 59"/>
          <p:cNvSpPr>
            <a:spLocks noChangeArrowheads="1"/>
          </p:cNvSpPr>
          <p:nvPr/>
        </p:nvSpPr>
        <p:spPr bwMode="auto">
          <a:xfrm>
            <a:off x="6858016" y="3366459"/>
            <a:ext cx="424800" cy="288000"/>
          </a:xfrm>
          <a:prstGeom prst="ellipse">
            <a:avLst/>
          </a:prstGeom>
          <a:solidFill>
            <a:srgbClr val="7030A0"/>
          </a:solidFill>
          <a:ln w="9525" algn="ctr">
            <a:solidFill>
              <a:schemeClr val="tx1"/>
            </a:solidFill>
            <a:round/>
            <a:headEnd/>
            <a:tailEnd/>
          </a:ln>
        </p:spPr>
        <p:txBody>
          <a:bodyPr wrap="none" anchor="ctr"/>
          <a:lstStyle/>
          <a:p>
            <a:endParaRPr lang="zh-TW"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20485"/>
                                        </p:tgtEl>
                                        <p:attrNameLst>
                                          <p:attrName>style.visibility</p:attrName>
                                        </p:attrNameLst>
                                      </p:cBhvr>
                                      <p:to>
                                        <p:strVal val="visible"/>
                                      </p:to>
                                    </p:set>
                                    <p:animEffect transition="in" filter="fade">
                                      <p:cBhvr>
                                        <p:cTn id="15" dur="500"/>
                                        <p:tgtEl>
                                          <p:spTgt spid="2048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0"/>
                                        </p:tgtEl>
                                        <p:attrNameLst>
                                          <p:attrName>style.visibility</p:attrName>
                                        </p:attrNameLst>
                                      </p:cBhvr>
                                      <p:to>
                                        <p:strVal val="visible"/>
                                      </p:to>
                                    </p:set>
                                    <p:animEffect transition="in" filter="fade">
                                      <p:cBhvr>
                                        <p:cTn id="18" dur="500"/>
                                        <p:tgtEl>
                                          <p:spTgt spid="20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mph" presetSubtype="2" fill="hold" nodeType="clickEffect">
                                  <p:stCondLst>
                                    <p:cond delay="0"/>
                                  </p:stCondLst>
                                  <p:childTnLst>
                                    <p:animClr clrSpc="rgb" dir="cw">
                                      <p:cBhvr>
                                        <p:cTn id="27" dur="500" fill="hold"/>
                                        <p:tgtEl>
                                          <p:spTgt spid="20500"/>
                                        </p:tgtEl>
                                        <p:attrNameLst>
                                          <p:attrName>fillcolor</p:attrName>
                                        </p:attrNameLst>
                                      </p:cBhvr>
                                      <p:to>
                                        <a:schemeClr val="accent2"/>
                                      </p:to>
                                    </p:animClr>
                                    <p:set>
                                      <p:cBhvr>
                                        <p:cTn id="28" dur="500" fill="hold"/>
                                        <p:tgtEl>
                                          <p:spTgt spid="20500"/>
                                        </p:tgtEl>
                                        <p:attrNameLst>
                                          <p:attrName>fill.type</p:attrName>
                                        </p:attrNameLst>
                                      </p:cBhvr>
                                      <p:to>
                                        <p:strVal val="solid"/>
                                      </p:to>
                                    </p:set>
                                    <p:set>
                                      <p:cBhvr>
                                        <p:cTn id="29" dur="500" fill="hold"/>
                                        <p:tgtEl>
                                          <p:spTgt spid="20500"/>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500" fill="hold"/>
                                        <p:tgtEl>
                                          <p:spTgt spid="20507"/>
                                        </p:tgtEl>
                                        <p:attrNameLst>
                                          <p:attrName>fillcolor</p:attrName>
                                        </p:attrNameLst>
                                      </p:cBhvr>
                                      <p:to>
                                        <a:schemeClr val="accent2"/>
                                      </p:to>
                                    </p:animClr>
                                    <p:set>
                                      <p:cBhvr>
                                        <p:cTn id="32" dur="500" fill="hold"/>
                                        <p:tgtEl>
                                          <p:spTgt spid="20507"/>
                                        </p:tgtEl>
                                        <p:attrNameLst>
                                          <p:attrName>fill.type</p:attrName>
                                        </p:attrNameLst>
                                      </p:cBhvr>
                                      <p:to>
                                        <p:strVal val="solid"/>
                                      </p:to>
                                    </p:set>
                                    <p:set>
                                      <p:cBhvr>
                                        <p:cTn id="33" dur="500" fill="hold"/>
                                        <p:tgtEl>
                                          <p:spTgt spid="20507"/>
                                        </p:tgtEl>
                                        <p:attrNameLst>
                                          <p:attrName>fill.on</p:attrName>
                                        </p:attrNameLst>
                                      </p:cBhvr>
                                      <p:to>
                                        <p:strVal val="true"/>
                                      </p:to>
                                    </p:set>
                                  </p:childTnLst>
                                </p:cTn>
                              </p:par>
                            </p:childTnLst>
                          </p:cTn>
                        </p:par>
                        <p:par>
                          <p:cTn id="34" fill="hold">
                            <p:stCondLst>
                              <p:cond delay="500"/>
                            </p:stCondLst>
                            <p:childTnLst>
                              <p:par>
                                <p:cTn id="35" presetID="18" presetClass="entr" presetSubtype="6" fill="hold" grpId="0" nodeType="afterEffect">
                                  <p:stCondLst>
                                    <p:cond delay="0"/>
                                  </p:stCondLst>
                                  <p:childTnLst>
                                    <p:set>
                                      <p:cBhvr>
                                        <p:cTn id="36" dur="1" fill="hold">
                                          <p:stCondLst>
                                            <p:cond delay="0"/>
                                          </p:stCondLst>
                                        </p:cTn>
                                        <p:tgtEl>
                                          <p:spTgt spid="106"/>
                                        </p:tgtEl>
                                        <p:attrNameLst>
                                          <p:attrName>style.visibility</p:attrName>
                                        </p:attrNameLst>
                                      </p:cBhvr>
                                      <p:to>
                                        <p:strVal val="visible"/>
                                      </p:to>
                                    </p:set>
                                    <p:animEffect transition="in" filter="strips(downRight)">
                                      <p:cBhvr>
                                        <p:cTn id="37" dur="500"/>
                                        <p:tgtEl>
                                          <p:spTgt spid="106"/>
                                        </p:tgtEl>
                                      </p:cBhvr>
                                    </p:animEffect>
                                  </p:childTnLst>
                                </p:cTn>
                              </p:par>
                              <p:par>
                                <p:cTn id="38" presetID="18" presetClass="entr" presetSubtype="3" fill="hold" nodeType="withEffect">
                                  <p:stCondLst>
                                    <p:cond delay="0"/>
                                  </p:stCondLst>
                                  <p:childTnLst>
                                    <p:set>
                                      <p:cBhvr>
                                        <p:cTn id="39" dur="1" fill="hold">
                                          <p:stCondLst>
                                            <p:cond delay="0"/>
                                          </p:stCondLst>
                                        </p:cTn>
                                        <p:tgtEl>
                                          <p:spTgt spid="107"/>
                                        </p:tgtEl>
                                        <p:attrNameLst>
                                          <p:attrName>style.visibility</p:attrName>
                                        </p:attrNameLst>
                                      </p:cBhvr>
                                      <p:to>
                                        <p:strVal val="visible"/>
                                      </p:to>
                                    </p:set>
                                    <p:animEffect transition="in" filter="strips(upRight)">
                                      <p:cBhvr>
                                        <p:cTn id="40" dur="500"/>
                                        <p:tgtEl>
                                          <p:spTgt spid="10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500"/>
                                        <p:tgtEl>
                                          <p:spTgt spid="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2"/>
                                        </p:tgtEl>
                                      </p:cBhvr>
                                    </p:animEffect>
                                    <p:set>
                                      <p:cBhvr>
                                        <p:cTn id="50" dur="1" fill="hold">
                                          <p:stCondLst>
                                            <p:cond delay="499"/>
                                          </p:stCondLst>
                                        </p:cTn>
                                        <p:tgtEl>
                                          <p:spTgt spid="2"/>
                                        </p:tgtEl>
                                        <p:attrNameLst>
                                          <p:attrName>style.visibility</p:attrName>
                                        </p:attrNameLst>
                                      </p:cBhvr>
                                      <p:to>
                                        <p:strVal val="hidden"/>
                                      </p:to>
                                    </p:set>
                                  </p:childTnLst>
                                </p:cTn>
                              </p:par>
                            </p:childTnLst>
                          </p:cTn>
                        </p:par>
                        <p:par>
                          <p:cTn id="51" fill="hold">
                            <p:stCondLst>
                              <p:cond delay="500"/>
                            </p:stCondLst>
                            <p:childTnLst>
                              <p:par>
                                <p:cTn id="52" presetID="63" presetClass="path" presetSubtype="0" accel="50000" decel="50000" fill="hold" grpId="0" nodeType="afterEffect">
                                  <p:stCondLst>
                                    <p:cond delay="0"/>
                                  </p:stCondLst>
                                  <p:childTnLst>
                                    <p:animMotion origin="layout" path="M -3.88889E-6 3.7037E-6 L 0.12362 3.7037E-6 " pathEditMode="relative" rAng="0" ptsTypes="AA">
                                      <p:cBhvr>
                                        <p:cTn id="53" dur="500" fill="hold"/>
                                        <p:tgtEl>
                                          <p:spTgt spid="20485"/>
                                        </p:tgtEl>
                                        <p:attrNameLst>
                                          <p:attrName>ppt_x</p:attrName>
                                          <p:attrName>ppt_y</p:attrName>
                                        </p:attrNameLst>
                                      </p:cBhvr>
                                      <p:rCtr x="62" y="0"/>
                                    </p:animMotion>
                                  </p:childTnLst>
                                </p:cTn>
                              </p:par>
                              <p:par>
                                <p:cTn id="54" presetID="63" presetClass="path" presetSubtype="0" accel="50000" decel="50000" fill="hold" nodeType="withEffect">
                                  <p:stCondLst>
                                    <p:cond delay="0"/>
                                  </p:stCondLst>
                                  <p:childTnLst>
                                    <p:animMotion origin="layout" path="M -8.33333E-7 0 L 0.10504 -0.00162 " pathEditMode="relative" rAng="0" ptsTypes="AA">
                                      <p:cBhvr>
                                        <p:cTn id="55" dur="500" fill="hold"/>
                                        <p:tgtEl>
                                          <p:spTgt spid="3"/>
                                        </p:tgtEl>
                                        <p:attrNameLst>
                                          <p:attrName>ppt_x</p:attrName>
                                          <p:attrName>ppt_y</p:attrName>
                                        </p:attrNameLst>
                                      </p:cBhvr>
                                      <p:rCtr x="52" y="-1"/>
                                    </p:animMotion>
                                  </p:childTnLst>
                                </p:cTn>
                              </p:par>
                              <p:par>
                                <p:cTn id="56" presetID="0" presetClass="path" presetSubtype="0" accel="50000" decel="50000" fill="hold" grpId="1" nodeType="withEffect">
                                  <p:stCondLst>
                                    <p:cond delay="0"/>
                                  </p:stCondLst>
                                  <p:childTnLst>
                                    <p:animMotion origin="layout" path="M 0 0 L 0.03941 0 " pathEditMode="relative" ptsTypes="AA">
                                      <p:cBhvr>
                                        <p:cTn id="57" dur="500" fill="hold"/>
                                        <p:tgtEl>
                                          <p:spTgt spid="20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animBg="1"/>
      <p:bldP spid="20485" grpId="1" animBg="1"/>
      <p:bldP spid="106" grpId="0"/>
      <p:bldP spid="200" grpId="0" animBg="1"/>
      <p:bldP spid="200"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TW" smtClean="0"/>
              <a:t>Experimental Settings</a:t>
            </a:r>
          </a:p>
        </p:txBody>
      </p:sp>
      <p:sp>
        <p:nvSpPr>
          <p:cNvPr id="39939" name="Rectangle 3"/>
          <p:cNvSpPr>
            <a:spLocks noGrp="1" noChangeArrowheads="1"/>
          </p:cNvSpPr>
          <p:nvPr>
            <p:ph type="body" idx="1"/>
          </p:nvPr>
        </p:nvSpPr>
        <p:spPr>
          <a:xfrm>
            <a:off x="533400" y="928688"/>
            <a:ext cx="8077200" cy="4953000"/>
          </a:xfrm>
        </p:spPr>
        <p:txBody>
          <a:bodyPr/>
          <a:lstStyle/>
          <a:p>
            <a:pPr eaLnBrk="1" hangingPunct="1">
              <a:lnSpc>
                <a:spcPct val="90000"/>
              </a:lnSpc>
            </a:pPr>
            <a:r>
              <a:rPr lang="en-US" altLang="zh-TW" dirty="0" smtClean="0"/>
              <a:t>Implement our algorithm in C++ language on a 2 GHz 64-bit Linux machine with 8GB memory</a:t>
            </a:r>
          </a:p>
          <a:p>
            <a:pPr eaLnBrk="1" hangingPunct="1">
              <a:lnSpc>
                <a:spcPct val="90000"/>
              </a:lnSpc>
            </a:pPr>
            <a:endParaRPr lang="en-US" altLang="zh-TW" dirty="0" smtClean="0"/>
          </a:p>
          <a:p>
            <a:pPr eaLnBrk="1" hangingPunct="1">
              <a:lnSpc>
                <a:spcPct val="90000"/>
              </a:lnSpc>
            </a:pPr>
            <a:r>
              <a:rPr lang="en-US" altLang="zh-TW" dirty="0" smtClean="0"/>
              <a:t>Comparison</a:t>
            </a:r>
          </a:p>
          <a:p>
            <a:pPr lvl="1" eaLnBrk="1" hangingPunct="1">
              <a:lnSpc>
                <a:spcPct val="90000"/>
              </a:lnSpc>
            </a:pPr>
            <a:r>
              <a:rPr lang="en-US" altLang="zh-TW" dirty="0" smtClean="0"/>
              <a:t>Disjoint-route algorithm [Y. Zhao and K. </a:t>
            </a:r>
            <a:r>
              <a:rPr lang="en-US" altLang="zh-TW" dirty="0" err="1" smtClean="0"/>
              <a:t>Chakrabarty</a:t>
            </a:r>
            <a:r>
              <a:rPr lang="en-US" altLang="zh-TW" dirty="0" smtClean="0"/>
              <a:t>, DATE’09]</a:t>
            </a:r>
          </a:p>
          <a:p>
            <a:pPr lvl="1" eaLnBrk="1" hangingPunct="1">
              <a:lnSpc>
                <a:spcPct val="90000"/>
              </a:lnSpc>
            </a:pPr>
            <a:endParaRPr lang="en-US" altLang="zh-TW" dirty="0" smtClean="0"/>
          </a:p>
          <a:p>
            <a:pPr eaLnBrk="1" hangingPunct="1">
              <a:lnSpc>
                <a:spcPct val="90000"/>
              </a:lnSpc>
            </a:pPr>
            <a:r>
              <a:rPr lang="en-US" altLang="zh-TW" dirty="0" smtClean="0"/>
              <a:t>Tested on three benchmark suites</a:t>
            </a:r>
          </a:p>
          <a:p>
            <a:pPr lvl="1" eaLnBrk="1" hangingPunct="1">
              <a:lnSpc>
                <a:spcPct val="90000"/>
              </a:lnSpc>
            </a:pPr>
            <a:r>
              <a:rPr lang="en-US" altLang="zh-TW" dirty="0" smtClean="0"/>
              <a:t>Benchmark [Su and </a:t>
            </a:r>
            <a:r>
              <a:rPr lang="en-US" altLang="zh-TW" dirty="0" err="1" smtClean="0"/>
              <a:t>Chakrabarty</a:t>
            </a:r>
            <a:r>
              <a:rPr lang="en-US" altLang="zh-TW" dirty="0" smtClean="0"/>
              <a:t>, DAC’05]</a:t>
            </a:r>
          </a:p>
        </p:txBody>
      </p:sp>
      <p:graphicFrame>
        <p:nvGraphicFramePr>
          <p:cNvPr id="10" name="表格 9"/>
          <p:cNvGraphicFramePr>
            <a:graphicFrameLocks noGrp="1"/>
          </p:cNvGraphicFramePr>
          <p:nvPr/>
        </p:nvGraphicFramePr>
        <p:xfrm>
          <a:off x="428596" y="4126534"/>
          <a:ext cx="5286413" cy="2143140"/>
        </p:xfrm>
        <a:graphic>
          <a:graphicData uri="http://schemas.openxmlformats.org/drawingml/2006/table">
            <a:tbl>
              <a:tblPr firstRow="1" bandRow="1">
                <a:tableStyleId>{5940675A-B579-460E-94D1-54222C63F5DA}</a:tableStyleId>
              </a:tblPr>
              <a:tblGrid>
                <a:gridCol w="1405249"/>
                <a:gridCol w="869916"/>
                <a:gridCol w="736083"/>
                <a:gridCol w="802999"/>
                <a:gridCol w="736083"/>
                <a:gridCol w="736083"/>
              </a:tblGrid>
              <a:tr h="428628">
                <a:tc>
                  <a:txBody>
                    <a:bodyPr/>
                    <a:lstStyle/>
                    <a:p>
                      <a:pPr algn="ctr"/>
                      <a:r>
                        <a:rPr lang="en-US" altLang="zh-TW" sz="1400" b="1" dirty="0" smtClean="0"/>
                        <a:t>Circuit</a:t>
                      </a:r>
                      <a:endParaRPr lang="zh-TW" altLang="en-US" sz="1400" b="1"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85000"/>
                      </a:schemeClr>
                    </a:solidFill>
                  </a:tcPr>
                </a:tc>
                <a:tc>
                  <a:txBody>
                    <a:bodyPr/>
                    <a:lstStyle/>
                    <a:p>
                      <a:pPr algn="ctr"/>
                      <a:r>
                        <a:rPr lang="en-US" altLang="zh-TW" sz="1400" b="1" dirty="0" smtClean="0"/>
                        <a:t>Size</a:t>
                      </a:r>
                      <a:endParaRPr lang="zh-TW" altLang="en-US" sz="1400" b="1"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85000"/>
                      </a:schemeClr>
                    </a:solidFill>
                  </a:tcPr>
                </a:tc>
                <a:tc>
                  <a:txBody>
                    <a:bodyPr/>
                    <a:lstStyle/>
                    <a:p>
                      <a:pPr algn="ctr"/>
                      <a:r>
                        <a:rPr lang="en-US" altLang="zh-TW" sz="1400" b="1" dirty="0" smtClean="0"/>
                        <a:t>#Sub</a:t>
                      </a:r>
                      <a:endParaRPr lang="zh-TW" altLang="en-US" sz="1400" b="1" dirty="0"/>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85000"/>
                      </a:schemeClr>
                    </a:solidFill>
                  </a:tcPr>
                </a:tc>
                <a:tc>
                  <a:txBody>
                    <a:bodyPr/>
                    <a:lstStyle/>
                    <a:p>
                      <a:pPr algn="ctr"/>
                      <a:r>
                        <a:rPr lang="en-US" altLang="zh-TW" sz="1400" b="1" dirty="0" smtClean="0"/>
                        <a:t>#Net</a:t>
                      </a:r>
                      <a:endParaRPr lang="zh-TW" altLang="en-US" sz="1400" b="1" dirty="0"/>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85000"/>
                      </a:schemeClr>
                    </a:solidFill>
                  </a:tcPr>
                </a:tc>
                <a:tc>
                  <a:txBody>
                    <a:bodyPr/>
                    <a:lstStyle/>
                    <a:p>
                      <a:pPr algn="ctr"/>
                      <a:r>
                        <a:rPr lang="en-US" altLang="zh-TW" sz="1400" b="1" dirty="0" smtClean="0"/>
                        <a:t>#</a:t>
                      </a:r>
                      <a:r>
                        <a:rPr lang="en-US" altLang="zh-TW" sz="1400" b="1" dirty="0" err="1" smtClean="0"/>
                        <a:t>D</a:t>
                      </a:r>
                      <a:r>
                        <a:rPr lang="en-US" altLang="zh-TW" sz="1400" b="1" baseline="-25000" dirty="0" err="1" smtClean="0"/>
                        <a:t>max</a:t>
                      </a:r>
                      <a:endParaRPr lang="zh-TW" altLang="en-US" sz="1400" b="1" dirty="0"/>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85000"/>
                      </a:schemeClr>
                    </a:solidFill>
                  </a:tcPr>
                </a:tc>
                <a:tc>
                  <a:txBody>
                    <a:bodyPr/>
                    <a:lstStyle/>
                    <a:p>
                      <a:pPr algn="ctr"/>
                      <a:r>
                        <a:rPr lang="en-US" altLang="zh-TW" sz="1400" b="1" dirty="0" smtClean="0"/>
                        <a:t>#W</a:t>
                      </a:r>
                      <a:endParaRPr lang="zh-TW" altLang="en-US" sz="1400" b="1"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85000"/>
                      </a:schemeClr>
                    </a:solidFill>
                  </a:tcPr>
                </a:tc>
              </a:tr>
              <a:tr h="428628">
                <a:tc>
                  <a:txBody>
                    <a:bodyPr/>
                    <a:lstStyle/>
                    <a:p>
                      <a:pPr algn="ctr"/>
                      <a:r>
                        <a:rPr lang="en-US" altLang="zh-TW" sz="1400" b="1" dirty="0" smtClean="0"/>
                        <a:t>in-vitro_1</a:t>
                      </a:r>
                      <a:endParaRPr lang="zh-TW" altLang="en-US" sz="1400" b="1"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r>
                        <a:rPr lang="en-US" altLang="zh-TW" sz="1400" b="1" dirty="0" smtClean="0"/>
                        <a:t>16 x 16</a:t>
                      </a:r>
                      <a:endParaRPr lang="zh-TW" altLang="en-US" sz="1400" b="1"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lang="en-US" altLang="zh-TW" sz="1400" b="1" dirty="0" smtClean="0"/>
                        <a:t>11</a:t>
                      </a:r>
                      <a:endParaRPr lang="zh-TW" altLang="en-US" sz="1400" b="1" dirty="0"/>
                    </a:p>
                  </a:txBody>
                  <a:tcPr anchor="ctr">
                    <a:lnT w="28575" cap="flat" cmpd="sng" algn="ctr">
                      <a:solidFill>
                        <a:schemeClr val="tx1"/>
                      </a:solidFill>
                      <a:prstDash val="solid"/>
                      <a:round/>
                      <a:headEnd type="none" w="med" len="med"/>
                      <a:tailEnd type="none" w="med" len="med"/>
                    </a:lnT>
                  </a:tcPr>
                </a:tc>
                <a:tc>
                  <a:txBody>
                    <a:bodyPr/>
                    <a:lstStyle/>
                    <a:p>
                      <a:pPr algn="ctr"/>
                      <a:r>
                        <a:rPr lang="en-US" altLang="zh-TW" sz="1400" b="1" dirty="0" smtClean="0"/>
                        <a:t>28</a:t>
                      </a:r>
                      <a:endParaRPr lang="zh-TW" altLang="en-US" sz="1400" b="1" dirty="0"/>
                    </a:p>
                  </a:txBody>
                  <a:tcPr anchor="ctr">
                    <a:lnT w="28575" cap="flat" cmpd="sng" algn="ctr">
                      <a:solidFill>
                        <a:schemeClr val="tx1"/>
                      </a:solidFill>
                      <a:prstDash val="solid"/>
                      <a:round/>
                      <a:headEnd type="none" w="med" len="med"/>
                      <a:tailEnd type="none" w="med" len="med"/>
                    </a:lnT>
                  </a:tcPr>
                </a:tc>
                <a:tc>
                  <a:txBody>
                    <a:bodyPr/>
                    <a:lstStyle/>
                    <a:p>
                      <a:pPr algn="ctr"/>
                      <a:r>
                        <a:rPr lang="en-US" altLang="zh-TW" sz="1400" b="1" dirty="0" smtClean="0"/>
                        <a:t>5</a:t>
                      </a:r>
                      <a:endParaRPr lang="zh-TW" altLang="en-US" sz="1400" b="1" dirty="0"/>
                    </a:p>
                  </a:txBody>
                  <a:tcPr anchor="ctr">
                    <a:lnT w="28575" cap="flat" cmpd="sng" algn="ctr">
                      <a:solidFill>
                        <a:schemeClr val="tx1"/>
                      </a:solidFill>
                      <a:prstDash val="solid"/>
                      <a:round/>
                      <a:headEnd type="none" w="med" len="med"/>
                      <a:tailEnd type="none" w="med" len="med"/>
                    </a:lnT>
                  </a:tcPr>
                </a:tc>
                <a:tc>
                  <a:txBody>
                    <a:bodyPr/>
                    <a:lstStyle/>
                    <a:p>
                      <a:pPr algn="ctr"/>
                      <a:r>
                        <a:rPr lang="en-US" altLang="zh-TW" sz="1400" b="1" dirty="0" smtClean="0"/>
                        <a:t>4</a:t>
                      </a:r>
                      <a:endParaRPr lang="zh-TW" altLang="en-US" sz="1400" b="1"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r>
              <a:tr h="428628">
                <a:tc>
                  <a:txBody>
                    <a:bodyPr/>
                    <a:lstStyle/>
                    <a:p>
                      <a:pPr algn="ctr"/>
                      <a:r>
                        <a:rPr lang="en-US" altLang="zh-TW" sz="1400" b="1" dirty="0" smtClean="0"/>
                        <a:t>in-vitro_2</a:t>
                      </a:r>
                      <a:endParaRPr lang="zh-TW" altLang="en-US" sz="1400" b="1"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altLang="zh-TW" sz="1400" b="1" dirty="0" smtClean="0"/>
                        <a:t>14 x 14</a:t>
                      </a:r>
                      <a:endParaRPr lang="zh-TW" altLang="en-US" sz="1400" b="1" dirty="0"/>
                    </a:p>
                  </a:txBody>
                  <a:tcPr anchor="ctr">
                    <a:lnL w="28575" cap="flat" cmpd="sng" algn="ctr">
                      <a:solidFill>
                        <a:schemeClr val="tx1"/>
                      </a:solidFill>
                      <a:prstDash val="solid"/>
                      <a:round/>
                      <a:headEnd type="none" w="med" len="med"/>
                      <a:tailEnd type="none" w="med" len="med"/>
                    </a:lnL>
                  </a:tcPr>
                </a:tc>
                <a:tc>
                  <a:txBody>
                    <a:bodyPr/>
                    <a:lstStyle/>
                    <a:p>
                      <a:pPr algn="ctr"/>
                      <a:r>
                        <a:rPr lang="en-US" altLang="zh-TW" sz="1400" b="1" dirty="0" smtClean="0"/>
                        <a:t>15</a:t>
                      </a:r>
                      <a:endParaRPr lang="zh-TW" altLang="en-US" sz="1400" b="1" dirty="0"/>
                    </a:p>
                  </a:txBody>
                  <a:tcPr anchor="ctr"/>
                </a:tc>
                <a:tc>
                  <a:txBody>
                    <a:bodyPr/>
                    <a:lstStyle/>
                    <a:p>
                      <a:pPr algn="ctr"/>
                      <a:r>
                        <a:rPr lang="en-US" altLang="zh-TW" sz="1400" b="1" dirty="0" smtClean="0"/>
                        <a:t>35</a:t>
                      </a:r>
                      <a:endParaRPr lang="zh-TW" altLang="en-US" sz="1400" b="1" dirty="0"/>
                    </a:p>
                  </a:txBody>
                  <a:tcPr anchor="ctr"/>
                </a:tc>
                <a:tc>
                  <a:txBody>
                    <a:bodyPr/>
                    <a:lstStyle/>
                    <a:p>
                      <a:pPr algn="ctr"/>
                      <a:r>
                        <a:rPr lang="en-US" altLang="zh-TW" sz="1400" b="1" dirty="0" smtClean="0"/>
                        <a:t>6</a:t>
                      </a:r>
                      <a:endParaRPr lang="zh-TW" altLang="en-US" sz="1400" b="1" dirty="0"/>
                    </a:p>
                  </a:txBody>
                  <a:tcPr anchor="ctr"/>
                </a:tc>
                <a:tc>
                  <a:txBody>
                    <a:bodyPr/>
                    <a:lstStyle/>
                    <a:p>
                      <a:pPr algn="ctr"/>
                      <a:r>
                        <a:rPr lang="en-US" altLang="zh-TW" sz="1400" b="1" dirty="0" smtClean="0"/>
                        <a:t>4</a:t>
                      </a:r>
                      <a:endParaRPr lang="zh-TW" altLang="en-US" sz="1400" b="1" dirty="0"/>
                    </a:p>
                  </a:txBody>
                  <a:tcPr anchor="ctr">
                    <a:lnR w="28575" cap="flat" cmpd="sng" algn="ctr">
                      <a:solidFill>
                        <a:schemeClr val="tx1"/>
                      </a:solidFill>
                      <a:prstDash val="solid"/>
                      <a:round/>
                      <a:headEnd type="none" w="med" len="med"/>
                      <a:tailEnd type="none" w="med" len="med"/>
                    </a:lnR>
                  </a:tcPr>
                </a:tc>
              </a:tr>
              <a:tr h="428628">
                <a:tc>
                  <a:txBody>
                    <a:bodyPr/>
                    <a:lstStyle/>
                    <a:p>
                      <a:pPr algn="ctr"/>
                      <a:r>
                        <a:rPr lang="en-US" altLang="zh-TW" sz="1400" b="1" dirty="0" smtClean="0"/>
                        <a:t>protein_1</a:t>
                      </a:r>
                      <a:endParaRPr lang="zh-TW" altLang="en-US" sz="1400" b="1"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altLang="zh-TW" sz="1400" b="1" dirty="0" smtClean="0"/>
                        <a:t>21 x 21</a:t>
                      </a:r>
                      <a:endParaRPr lang="zh-TW" altLang="en-US" sz="1400" b="1" dirty="0"/>
                    </a:p>
                  </a:txBody>
                  <a:tcPr anchor="ctr">
                    <a:lnL w="28575" cap="flat" cmpd="sng" algn="ctr">
                      <a:solidFill>
                        <a:schemeClr val="tx1"/>
                      </a:solidFill>
                      <a:prstDash val="solid"/>
                      <a:round/>
                      <a:headEnd type="none" w="med" len="med"/>
                      <a:tailEnd type="none" w="med" len="med"/>
                    </a:lnL>
                  </a:tcPr>
                </a:tc>
                <a:tc>
                  <a:txBody>
                    <a:bodyPr/>
                    <a:lstStyle/>
                    <a:p>
                      <a:pPr algn="ctr"/>
                      <a:r>
                        <a:rPr lang="en-US" altLang="zh-TW" sz="1400" b="1" dirty="0" smtClean="0"/>
                        <a:t>64</a:t>
                      </a:r>
                      <a:endParaRPr lang="zh-TW" altLang="en-US" sz="1400" b="1" dirty="0"/>
                    </a:p>
                  </a:txBody>
                  <a:tcPr anchor="ctr"/>
                </a:tc>
                <a:tc>
                  <a:txBody>
                    <a:bodyPr/>
                    <a:lstStyle/>
                    <a:p>
                      <a:pPr algn="ctr"/>
                      <a:r>
                        <a:rPr lang="en-US" altLang="zh-TW" sz="1400" b="1" dirty="0" smtClean="0"/>
                        <a:t>181</a:t>
                      </a:r>
                      <a:endParaRPr lang="zh-TW" altLang="en-US" sz="1400" b="1" dirty="0"/>
                    </a:p>
                  </a:txBody>
                  <a:tcPr anchor="ctr"/>
                </a:tc>
                <a:tc>
                  <a:txBody>
                    <a:bodyPr/>
                    <a:lstStyle/>
                    <a:p>
                      <a:pPr algn="ctr"/>
                      <a:r>
                        <a:rPr lang="en-US" altLang="zh-TW" sz="1400" b="1" dirty="0" smtClean="0"/>
                        <a:t>6</a:t>
                      </a:r>
                      <a:endParaRPr lang="zh-TW" altLang="en-US" sz="1400" b="1" dirty="0"/>
                    </a:p>
                  </a:txBody>
                  <a:tcPr anchor="ctr"/>
                </a:tc>
                <a:tc>
                  <a:txBody>
                    <a:bodyPr/>
                    <a:lstStyle/>
                    <a:p>
                      <a:pPr algn="ctr"/>
                      <a:r>
                        <a:rPr lang="en-US" altLang="zh-TW" sz="1400" b="1" dirty="0" smtClean="0"/>
                        <a:t>4</a:t>
                      </a:r>
                      <a:endParaRPr lang="zh-TW" altLang="en-US" sz="1400" b="1" dirty="0"/>
                    </a:p>
                  </a:txBody>
                  <a:tcPr anchor="ctr">
                    <a:lnR w="28575" cap="flat" cmpd="sng" algn="ctr">
                      <a:solidFill>
                        <a:schemeClr val="tx1"/>
                      </a:solidFill>
                      <a:prstDash val="solid"/>
                      <a:round/>
                      <a:headEnd type="none" w="med" len="med"/>
                      <a:tailEnd type="none" w="med" len="med"/>
                    </a:lnR>
                  </a:tcPr>
                </a:tc>
              </a:tr>
              <a:tr h="428628">
                <a:tc>
                  <a:txBody>
                    <a:bodyPr/>
                    <a:lstStyle/>
                    <a:p>
                      <a:pPr algn="ctr"/>
                      <a:r>
                        <a:rPr lang="en-US" altLang="zh-TW" sz="1400" b="1" dirty="0" smtClean="0"/>
                        <a:t>protein_2</a:t>
                      </a:r>
                      <a:endParaRPr lang="zh-TW" altLang="en-US" sz="1400" b="1"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US" altLang="zh-TW" sz="1400" b="1" dirty="0" smtClean="0"/>
                        <a:t>13 x 13</a:t>
                      </a:r>
                      <a:endParaRPr lang="zh-TW" altLang="en-US" sz="1400" b="1"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US" altLang="zh-TW" sz="1400" b="1" dirty="0" smtClean="0"/>
                        <a:t>78</a:t>
                      </a:r>
                      <a:endParaRPr lang="zh-TW" altLang="en-US" sz="1400" b="1" dirty="0"/>
                    </a:p>
                  </a:txBody>
                  <a:tcPr anchor="ctr">
                    <a:lnB w="28575" cap="flat" cmpd="sng" algn="ctr">
                      <a:solidFill>
                        <a:schemeClr val="tx1"/>
                      </a:solidFill>
                      <a:prstDash val="solid"/>
                      <a:round/>
                      <a:headEnd type="none" w="med" len="med"/>
                      <a:tailEnd type="none" w="med" len="med"/>
                    </a:lnB>
                  </a:tcPr>
                </a:tc>
                <a:tc>
                  <a:txBody>
                    <a:bodyPr/>
                    <a:lstStyle/>
                    <a:p>
                      <a:pPr algn="ctr"/>
                      <a:r>
                        <a:rPr lang="en-US" altLang="zh-TW" sz="1400" b="1" dirty="0" smtClean="0"/>
                        <a:t>178</a:t>
                      </a:r>
                      <a:endParaRPr lang="zh-TW" altLang="en-US" sz="1400" b="1" dirty="0"/>
                    </a:p>
                  </a:txBody>
                  <a:tcPr anchor="ctr">
                    <a:lnB w="28575" cap="flat" cmpd="sng" algn="ctr">
                      <a:solidFill>
                        <a:schemeClr val="tx1"/>
                      </a:solidFill>
                      <a:prstDash val="solid"/>
                      <a:round/>
                      <a:headEnd type="none" w="med" len="med"/>
                      <a:tailEnd type="none" w="med" len="med"/>
                    </a:lnB>
                  </a:tcPr>
                </a:tc>
                <a:tc>
                  <a:txBody>
                    <a:bodyPr/>
                    <a:lstStyle/>
                    <a:p>
                      <a:pPr algn="ctr"/>
                      <a:r>
                        <a:rPr lang="en-US" altLang="zh-TW" sz="1400" b="1" dirty="0" smtClean="0"/>
                        <a:t>6</a:t>
                      </a:r>
                      <a:endParaRPr lang="zh-TW" altLang="en-US" sz="1400" b="1" dirty="0"/>
                    </a:p>
                  </a:txBody>
                  <a:tcPr anchor="ctr">
                    <a:lnB w="28575" cap="flat" cmpd="sng" algn="ctr">
                      <a:solidFill>
                        <a:schemeClr val="tx1"/>
                      </a:solidFill>
                      <a:prstDash val="solid"/>
                      <a:round/>
                      <a:headEnd type="none" w="med" len="med"/>
                      <a:tailEnd type="none" w="med" len="med"/>
                    </a:lnB>
                  </a:tcPr>
                </a:tc>
                <a:tc>
                  <a:txBody>
                    <a:bodyPr/>
                    <a:lstStyle/>
                    <a:p>
                      <a:pPr algn="ctr"/>
                      <a:r>
                        <a:rPr lang="en-US" altLang="zh-TW" sz="1400" b="1" dirty="0" smtClean="0"/>
                        <a:t>4</a:t>
                      </a:r>
                      <a:endParaRPr lang="zh-TW" altLang="en-US" sz="1400" b="1"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
        <p:nvSpPr>
          <p:cNvPr id="11" name="矩形 10"/>
          <p:cNvSpPr/>
          <p:nvPr/>
        </p:nvSpPr>
        <p:spPr>
          <a:xfrm>
            <a:off x="5913332" y="4193077"/>
            <a:ext cx="142876" cy="14287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028912" y="4129732"/>
            <a:ext cx="2871136" cy="276999"/>
          </a:xfrm>
          <a:prstGeom prst="rect">
            <a:avLst/>
          </a:prstGeom>
          <a:noFill/>
        </p:spPr>
        <p:txBody>
          <a:bodyPr wrap="square" rtlCol="0">
            <a:spAutoFit/>
          </a:bodyPr>
          <a:lstStyle/>
          <a:p>
            <a:r>
              <a:rPr lang="en-US" altLang="zh-TW" sz="1200" dirty="0" smtClean="0">
                <a:effectLst>
                  <a:outerShdw blurRad="38100" dist="38100" dir="2700000" algn="tl">
                    <a:srgbClr val="000000">
                      <a:alpha val="43137"/>
                    </a:srgbClr>
                  </a:outerShdw>
                </a:effectLst>
              </a:rPr>
              <a:t>Size: Size of the microfluidic array</a:t>
            </a:r>
            <a:endParaRPr lang="zh-TW" altLang="en-US" sz="1200" dirty="0">
              <a:effectLst>
                <a:outerShdw blurRad="38100" dist="38100" dir="2700000" algn="tl">
                  <a:srgbClr val="000000">
                    <a:alpha val="43137"/>
                  </a:srgbClr>
                </a:outerShdw>
              </a:effectLst>
            </a:endParaRPr>
          </a:p>
        </p:txBody>
      </p:sp>
      <p:sp>
        <p:nvSpPr>
          <p:cNvPr id="13" name="矩形 12"/>
          <p:cNvSpPr/>
          <p:nvPr/>
        </p:nvSpPr>
        <p:spPr>
          <a:xfrm>
            <a:off x="5912476" y="4475631"/>
            <a:ext cx="142876" cy="14287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6041704" y="4412286"/>
            <a:ext cx="2871136" cy="276999"/>
          </a:xfrm>
          <a:prstGeom prst="rect">
            <a:avLst/>
          </a:prstGeom>
          <a:noFill/>
        </p:spPr>
        <p:txBody>
          <a:bodyPr wrap="square" rtlCol="0">
            <a:spAutoFit/>
          </a:bodyPr>
          <a:lstStyle/>
          <a:p>
            <a:r>
              <a:rPr lang="en-US" altLang="zh-TW" sz="1200" dirty="0" smtClean="0">
                <a:effectLst>
                  <a:outerShdw blurRad="38100" dist="38100" dir="2700000" algn="tl">
                    <a:srgbClr val="000000">
                      <a:alpha val="43137"/>
                    </a:srgbClr>
                  </a:outerShdw>
                </a:effectLst>
              </a:rPr>
              <a:t>#Sub: Number of subproblems</a:t>
            </a:r>
            <a:endParaRPr lang="zh-TW" altLang="en-US" sz="1200" dirty="0">
              <a:effectLst>
                <a:outerShdw blurRad="38100" dist="38100" dir="2700000" algn="tl">
                  <a:srgbClr val="000000">
                    <a:alpha val="43137"/>
                  </a:srgbClr>
                </a:outerShdw>
              </a:effectLst>
            </a:endParaRPr>
          </a:p>
        </p:txBody>
      </p:sp>
      <p:sp>
        <p:nvSpPr>
          <p:cNvPr id="15" name="矩形 14"/>
          <p:cNvSpPr/>
          <p:nvPr/>
        </p:nvSpPr>
        <p:spPr>
          <a:xfrm>
            <a:off x="5915674" y="4761383"/>
            <a:ext cx="142876" cy="14287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6031254" y="4698038"/>
            <a:ext cx="2871136" cy="276999"/>
          </a:xfrm>
          <a:prstGeom prst="rect">
            <a:avLst/>
          </a:prstGeom>
          <a:noFill/>
        </p:spPr>
        <p:txBody>
          <a:bodyPr wrap="square" rtlCol="0">
            <a:spAutoFit/>
          </a:bodyPr>
          <a:lstStyle/>
          <a:p>
            <a:r>
              <a:rPr lang="en-US" altLang="zh-TW" sz="1200" dirty="0" smtClean="0">
                <a:effectLst>
                  <a:outerShdw blurRad="38100" dist="38100" dir="2700000" algn="tl">
                    <a:srgbClr val="000000">
                      <a:alpha val="43137"/>
                    </a:srgbClr>
                  </a:outerShdw>
                </a:effectLst>
              </a:rPr>
              <a:t>#Net: Total input nets</a:t>
            </a:r>
            <a:endParaRPr lang="zh-TW" altLang="en-US" sz="1200" dirty="0">
              <a:effectLst>
                <a:outerShdw blurRad="38100" dist="38100" dir="2700000" algn="tl">
                  <a:srgbClr val="000000">
                    <a:alpha val="43137"/>
                  </a:srgbClr>
                </a:outerShdw>
              </a:effectLst>
            </a:endParaRPr>
          </a:p>
        </p:txBody>
      </p:sp>
      <p:sp>
        <p:nvSpPr>
          <p:cNvPr id="17" name="矩形 16"/>
          <p:cNvSpPr/>
          <p:nvPr/>
        </p:nvSpPr>
        <p:spPr>
          <a:xfrm>
            <a:off x="5915674" y="5047135"/>
            <a:ext cx="142876" cy="14287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6031254" y="4983790"/>
            <a:ext cx="2871136" cy="461665"/>
          </a:xfrm>
          <a:prstGeom prst="rect">
            <a:avLst/>
          </a:prstGeom>
          <a:noFill/>
        </p:spPr>
        <p:txBody>
          <a:bodyPr wrap="square" rtlCol="0">
            <a:spAutoFit/>
          </a:bodyPr>
          <a:lstStyle/>
          <a:p>
            <a:pPr algn="just"/>
            <a:r>
              <a:rPr lang="en-US" altLang="zh-TW" sz="1200" dirty="0" smtClean="0">
                <a:effectLst>
                  <a:outerShdw blurRad="38100" dist="38100" dir="2700000" algn="tl">
                    <a:srgbClr val="000000">
                      <a:alpha val="43137"/>
                    </a:srgbClr>
                  </a:outerShdw>
                </a:effectLst>
              </a:rPr>
              <a:t>#</a:t>
            </a:r>
            <a:r>
              <a:rPr lang="en-US" altLang="zh-TW" sz="1200" dirty="0" err="1" smtClean="0">
                <a:effectLst>
                  <a:outerShdw blurRad="38100" dist="38100" dir="2700000" algn="tl">
                    <a:srgbClr val="000000">
                      <a:alpha val="43137"/>
                    </a:srgbClr>
                  </a:outerShdw>
                </a:effectLst>
              </a:rPr>
              <a:t>D</a:t>
            </a:r>
            <a:r>
              <a:rPr lang="en-US" altLang="zh-TW" sz="1200" baseline="-25000" dirty="0" err="1" smtClean="0">
                <a:effectLst>
                  <a:outerShdw blurRad="38100" dist="38100" dir="2700000" algn="tl">
                    <a:srgbClr val="000000">
                      <a:alpha val="43137"/>
                    </a:srgbClr>
                  </a:outerShdw>
                </a:effectLst>
              </a:rPr>
              <a:t>max</a:t>
            </a:r>
            <a:r>
              <a:rPr lang="en-US" altLang="zh-TW" sz="1200" dirty="0" smtClean="0">
                <a:effectLst>
                  <a:outerShdw blurRad="38100" dist="38100" dir="2700000" algn="tl">
                    <a:srgbClr val="000000">
                      <a:alpha val="43137"/>
                    </a:srgbClr>
                  </a:outerShdw>
                </a:effectLst>
              </a:rPr>
              <a:t>: Maximum number of droplets with one subproblem</a:t>
            </a:r>
            <a:endParaRPr lang="zh-TW" altLang="en-US" sz="1200" dirty="0">
              <a:effectLst>
                <a:outerShdw blurRad="38100" dist="38100" dir="2700000" algn="tl">
                  <a:srgbClr val="000000">
                    <a:alpha val="43137"/>
                  </a:srgbClr>
                </a:outerShdw>
              </a:effectLst>
            </a:endParaRPr>
          </a:p>
        </p:txBody>
      </p:sp>
      <p:sp>
        <p:nvSpPr>
          <p:cNvPr id="19" name="矩形 18"/>
          <p:cNvSpPr/>
          <p:nvPr/>
        </p:nvSpPr>
        <p:spPr>
          <a:xfrm>
            <a:off x="5915674" y="5487714"/>
            <a:ext cx="142876" cy="14287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6031254" y="5424369"/>
            <a:ext cx="2871136" cy="276999"/>
          </a:xfrm>
          <a:prstGeom prst="rect">
            <a:avLst/>
          </a:prstGeom>
          <a:noFill/>
        </p:spPr>
        <p:txBody>
          <a:bodyPr wrap="square" rtlCol="0">
            <a:spAutoFit/>
          </a:bodyPr>
          <a:lstStyle/>
          <a:p>
            <a:r>
              <a:rPr lang="en-US" altLang="zh-TW" sz="1200" dirty="0" smtClean="0">
                <a:effectLst>
                  <a:outerShdw blurRad="38100" dist="38100" dir="2700000" algn="tl">
                    <a:srgbClr val="000000">
                      <a:alpha val="43137"/>
                    </a:srgbClr>
                  </a:outerShdw>
                </a:effectLst>
              </a:rPr>
              <a:t>#W: Number of wash droplets</a:t>
            </a:r>
            <a:endParaRPr lang="zh-TW" altLang="en-US" sz="1200" dirty="0">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表格 15"/>
          <p:cNvGraphicFramePr>
            <a:graphicFrameLocks noGrp="1"/>
          </p:cNvGraphicFramePr>
          <p:nvPr/>
        </p:nvGraphicFramePr>
        <p:xfrm>
          <a:off x="428596" y="313021"/>
          <a:ext cx="8286811" cy="1928829"/>
        </p:xfrm>
        <a:graphic>
          <a:graphicData uri="http://schemas.openxmlformats.org/drawingml/2006/table">
            <a:tbl>
              <a:tblPr firstRow="1" bandRow="1">
                <a:tableStyleId>{5940675A-B579-460E-94D1-54222C63F5DA}</a:tableStyleId>
              </a:tblPr>
              <a:tblGrid>
                <a:gridCol w="1590547"/>
                <a:gridCol w="837033"/>
                <a:gridCol w="837033"/>
                <a:gridCol w="837033"/>
                <a:gridCol w="837033"/>
                <a:gridCol w="837033"/>
                <a:gridCol w="837033"/>
                <a:gridCol w="837033"/>
                <a:gridCol w="837033"/>
              </a:tblGrid>
              <a:tr h="275547">
                <a:tc rowSpan="2">
                  <a:txBody>
                    <a:bodyPr/>
                    <a:lstStyle/>
                    <a:p>
                      <a:pPr algn="ctr"/>
                      <a:r>
                        <a:rPr lang="en-US" altLang="zh-TW" sz="1200" b="1" dirty="0" smtClean="0">
                          <a:solidFill>
                            <a:schemeClr val="tx1"/>
                          </a:solidFill>
                          <a:effectLst/>
                          <a:latin typeface="Arial" pitchFamily="34" charset="0"/>
                          <a:cs typeface="Arial" pitchFamily="34" charset="0"/>
                        </a:rPr>
                        <a:t>Bioassay</a:t>
                      </a:r>
                      <a:endParaRPr lang="zh-TW" altLang="en-US" sz="1200" b="1" dirty="0">
                        <a:solidFill>
                          <a:schemeClr val="tx1"/>
                        </a:solidFill>
                        <a:effectLst/>
                        <a:latin typeface="Arial" pitchFamily="34" charset="0"/>
                        <a:cs typeface="Arial"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85000"/>
                      </a:schemeClr>
                    </a:solidFill>
                  </a:tcPr>
                </a:tc>
                <a:tc gridSpan="4">
                  <a:txBody>
                    <a:bodyPr/>
                    <a:lstStyle/>
                    <a:p>
                      <a:pPr algn="ctr"/>
                      <a:r>
                        <a:rPr lang="en-US" altLang="zh-TW" sz="1200" b="1" dirty="0" smtClean="0">
                          <a:solidFill>
                            <a:schemeClr val="tx1"/>
                          </a:solidFill>
                          <a:effectLst/>
                          <a:latin typeface="Arial" pitchFamily="34" charset="0"/>
                          <a:cs typeface="Arial" pitchFamily="34" charset="0"/>
                        </a:rPr>
                        <a:t>Ours (non</a:t>
                      </a:r>
                      <a:r>
                        <a:rPr lang="en-US" altLang="zh-TW" sz="1200" b="1" baseline="0" dirty="0" smtClean="0">
                          <a:solidFill>
                            <a:schemeClr val="tx1"/>
                          </a:solidFill>
                          <a:effectLst/>
                          <a:latin typeface="Arial" pitchFamily="34" charset="0"/>
                          <a:cs typeface="Arial" pitchFamily="34" charset="0"/>
                        </a:rPr>
                        <a:t> </a:t>
                      </a:r>
                      <a:r>
                        <a:rPr lang="en-US" altLang="zh-TW" sz="1200" b="1" i="0" baseline="0" dirty="0" smtClean="0">
                          <a:solidFill>
                            <a:schemeClr val="tx1"/>
                          </a:solidFill>
                          <a:effectLst/>
                          <a:latin typeface="Arial" pitchFamily="34" charset="0"/>
                          <a:cs typeface="Arial" pitchFamily="34" charset="0"/>
                        </a:rPr>
                        <a:t>k</a:t>
                      </a:r>
                      <a:r>
                        <a:rPr lang="en-US" altLang="zh-TW" sz="1200" b="1" baseline="0" dirty="0" smtClean="0">
                          <a:solidFill>
                            <a:schemeClr val="tx1"/>
                          </a:solidFill>
                          <a:effectLst/>
                          <a:latin typeface="Arial" pitchFamily="34" charset="0"/>
                          <a:cs typeface="Arial" pitchFamily="34" charset="0"/>
                        </a:rPr>
                        <a:t>-SP</a:t>
                      </a:r>
                      <a:r>
                        <a:rPr lang="en-US" altLang="zh-TW" sz="1200" b="1" dirty="0" smtClean="0">
                          <a:solidFill>
                            <a:schemeClr val="tx1"/>
                          </a:solidFill>
                          <a:effectLst/>
                          <a:latin typeface="Arial" pitchFamily="34" charset="0"/>
                          <a:cs typeface="Arial" pitchFamily="34" charset="0"/>
                        </a:rPr>
                        <a:t>)</a:t>
                      </a:r>
                      <a:endParaRPr lang="zh-TW" altLang="en-US" sz="1200" b="1" dirty="0">
                        <a:solidFill>
                          <a:schemeClr val="tx1"/>
                        </a:solidFill>
                        <a:effectLst/>
                        <a:latin typeface="Arial" pitchFamily="34" charset="0"/>
                        <a:cs typeface="Arial"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85000"/>
                      </a:schemeClr>
                    </a:solidFill>
                  </a:tcPr>
                </a:tc>
                <a:tc hMerge="1">
                  <a:txBody>
                    <a:bodyPr/>
                    <a:lstStyle/>
                    <a:p>
                      <a:endParaRPr lang="zh-TW" altLang="en-US" sz="1000" b="1" dirty="0"/>
                    </a:p>
                  </a:txBody>
                  <a:tcPr/>
                </a:tc>
                <a:tc hMerge="1">
                  <a:txBody>
                    <a:bodyPr/>
                    <a:lstStyle/>
                    <a:p>
                      <a:pPr algn="ctr"/>
                      <a:endParaRPr lang="zh-TW" altLang="en-US" sz="1400" b="1" dirty="0">
                        <a:solidFill>
                          <a:schemeClr val="tx1"/>
                        </a:solidFill>
                      </a:endParaRPr>
                    </a:p>
                  </a:txBody>
                  <a:tcPr/>
                </a:tc>
                <a:tc hMerge="1">
                  <a:txBody>
                    <a:bodyPr/>
                    <a:lstStyle/>
                    <a:p>
                      <a:pPr algn="ctr"/>
                      <a:endParaRPr lang="zh-TW" altLang="en-US" sz="800" b="1" dirty="0">
                        <a:solidFill>
                          <a:schemeClr val="tx1"/>
                        </a:solidFill>
                        <a:latin typeface="Arial" pitchFamily="34" charset="0"/>
                        <a:cs typeface="Arial"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90000"/>
                      </a:schemeClr>
                    </a:solidFill>
                  </a:tcPr>
                </a:tc>
                <a:tc gridSpan="4">
                  <a:txBody>
                    <a:bodyPr/>
                    <a:lstStyle/>
                    <a:p>
                      <a:pPr algn="ctr"/>
                      <a:r>
                        <a:rPr lang="en-US" altLang="zh-TW" sz="1200" b="1" dirty="0" smtClean="0">
                          <a:solidFill>
                            <a:schemeClr val="tx1"/>
                          </a:solidFill>
                          <a:effectLst/>
                          <a:latin typeface="Arial" pitchFamily="34" charset="0"/>
                          <a:cs typeface="Arial" pitchFamily="34" charset="0"/>
                        </a:rPr>
                        <a:t>Ours </a:t>
                      </a:r>
                      <a:r>
                        <a:rPr lang="en-US" altLang="zh-TW" sz="1200" b="1" i="0" dirty="0" smtClean="0">
                          <a:solidFill>
                            <a:schemeClr val="tx1"/>
                          </a:solidFill>
                          <a:effectLst/>
                          <a:latin typeface="Arial" pitchFamily="34" charset="0"/>
                          <a:cs typeface="Arial" pitchFamily="34" charset="0"/>
                        </a:rPr>
                        <a:t>(k-SP</a:t>
                      </a:r>
                      <a:r>
                        <a:rPr lang="en-US" altLang="zh-TW" sz="1200" b="1" dirty="0" smtClean="0">
                          <a:solidFill>
                            <a:schemeClr val="tx1"/>
                          </a:solidFill>
                          <a:effectLst/>
                          <a:latin typeface="Arial" pitchFamily="34" charset="0"/>
                          <a:cs typeface="Arial" pitchFamily="34" charset="0"/>
                        </a:rPr>
                        <a:t>)</a:t>
                      </a:r>
                      <a:endParaRPr lang="zh-TW" altLang="en-US" sz="1200" b="1" dirty="0">
                        <a:solidFill>
                          <a:schemeClr val="tx1"/>
                        </a:solidFill>
                        <a:effectLst/>
                        <a:latin typeface="Arial" pitchFamily="34" charset="0"/>
                        <a:cs typeface="Arial"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85000"/>
                      </a:schemeClr>
                    </a:solidFill>
                  </a:tcPr>
                </a:tc>
                <a:tc hMerge="1">
                  <a:txBody>
                    <a:bodyPr/>
                    <a:lstStyle/>
                    <a:p>
                      <a:endParaRPr lang="zh-TW" altLang="en-US" sz="1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90000"/>
                      </a:schemeClr>
                    </a:solidFill>
                  </a:tcPr>
                </a:tc>
                <a:tc hMerge="1">
                  <a:txBody>
                    <a:bodyPr/>
                    <a:lstStyle/>
                    <a:p>
                      <a:endParaRPr lang="zh-TW" altLang="en-US" sz="1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90000"/>
                      </a:schemeClr>
                    </a:solidFill>
                  </a:tcPr>
                </a:tc>
                <a:tc hMerge="1">
                  <a:txBody>
                    <a:bodyPr/>
                    <a:lstStyle/>
                    <a:p>
                      <a:pPr algn="ctr"/>
                      <a:endParaRPr lang="zh-TW" altLang="en-US" sz="1400"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90000"/>
                      </a:schemeClr>
                    </a:solidFill>
                  </a:tcPr>
                </a:tc>
              </a:tr>
              <a:tr h="275547">
                <a:tc vMerge="1">
                  <a:txBody>
                    <a:bodyPr/>
                    <a:lstStyle/>
                    <a:p>
                      <a:endParaRPr lang="zh-TW" altLang="en-US" sz="1000" b="1" dirty="0"/>
                    </a:p>
                  </a:txBody>
                  <a:tcPr/>
                </a:tc>
                <a:tc>
                  <a:txBody>
                    <a:bodyPr/>
                    <a:lstStyle/>
                    <a:p>
                      <a:pPr algn="ctr" fontAlgn="ctr"/>
                      <a:r>
                        <a:rPr lang="en-US" sz="1200" b="1" i="0" u="none" strike="noStrike" dirty="0" smtClean="0">
                          <a:solidFill>
                            <a:schemeClr val="tx1"/>
                          </a:solidFill>
                          <a:effectLst/>
                          <a:latin typeface="Arial" pitchFamily="34" charset="0"/>
                          <a:cs typeface="Arial" pitchFamily="34" charset="0"/>
                        </a:rPr>
                        <a:t>#</a:t>
                      </a:r>
                      <a:r>
                        <a:rPr lang="en-US" sz="1200" b="1" i="0" u="none" strike="noStrike" dirty="0" err="1" smtClean="0">
                          <a:solidFill>
                            <a:schemeClr val="tx1"/>
                          </a:solidFill>
                          <a:effectLst/>
                          <a:latin typeface="Arial" pitchFamily="34" charset="0"/>
                          <a:cs typeface="Arial" pitchFamily="34" charset="0"/>
                        </a:rPr>
                        <a:t>C</a:t>
                      </a:r>
                      <a:r>
                        <a:rPr lang="en-US" sz="1200" b="1" i="0" u="none" strike="noStrike" baseline="-25000" dirty="0" err="1" smtClean="0">
                          <a:solidFill>
                            <a:schemeClr val="tx1"/>
                          </a:solidFill>
                          <a:effectLst/>
                          <a:latin typeface="Arial" pitchFamily="34" charset="0"/>
                          <a:cs typeface="Arial" pitchFamily="34" charset="0"/>
                        </a:rPr>
                        <a:t>intra</a:t>
                      </a:r>
                      <a:endParaRPr lang="en-US" sz="1200" b="1" i="0" u="none" strike="noStrike" dirty="0">
                        <a:solidFill>
                          <a:schemeClr val="tx1"/>
                        </a:solidFill>
                        <a:effectLst/>
                        <a:latin typeface="Arial" pitchFamily="34" charset="0"/>
                        <a:cs typeface="Arial" pitchFamily="34" charset="0"/>
                      </a:endParaRPr>
                    </a:p>
                  </a:txBody>
                  <a:tcPr marL="9525" marR="9525" marT="9525"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a:solidFill>
                            <a:schemeClr val="tx1"/>
                          </a:solidFill>
                          <a:effectLst/>
                          <a:latin typeface="Arial" pitchFamily="34" charset="0"/>
                          <a:cs typeface="Arial" pitchFamily="34" charset="0"/>
                        </a:rPr>
                        <a:t>#</a:t>
                      </a:r>
                      <a:r>
                        <a:rPr lang="en-US" sz="1200" b="1" i="0" u="none" strike="noStrike" dirty="0" smtClean="0">
                          <a:solidFill>
                            <a:schemeClr val="tx1"/>
                          </a:solidFill>
                          <a:effectLst/>
                          <a:latin typeface="Arial" pitchFamily="34" charset="0"/>
                          <a:cs typeface="Arial" pitchFamily="34" charset="0"/>
                        </a:rPr>
                        <a:t>UC</a:t>
                      </a:r>
                      <a:endParaRPr lang="en-US" sz="1200" b="1" i="0" u="none" strike="noStrike" baseline="-25000" dirty="0">
                        <a:solidFill>
                          <a:schemeClr val="tx1"/>
                        </a:solidFill>
                        <a:effectLst/>
                        <a:latin typeface="Arial" pitchFamily="34" charset="0"/>
                        <a:cs typeface="Arial" pitchFamily="34" charset="0"/>
                      </a:endParaRPr>
                    </a:p>
                  </a:txBody>
                  <a:tcPr marL="9525" marR="9525" marT="9525"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err="1" smtClean="0">
                          <a:solidFill>
                            <a:schemeClr val="tx1"/>
                          </a:solidFill>
                          <a:effectLst/>
                          <a:latin typeface="Arial" pitchFamily="34" charset="0"/>
                          <a:cs typeface="Arial" pitchFamily="34" charset="0"/>
                        </a:rPr>
                        <a:t>T</a:t>
                      </a:r>
                      <a:r>
                        <a:rPr lang="en-US" sz="1200" b="1" i="0" u="none" strike="noStrike" baseline="-25000" dirty="0" err="1" smtClean="0">
                          <a:solidFill>
                            <a:schemeClr val="tx1"/>
                          </a:solidFill>
                          <a:effectLst/>
                          <a:latin typeface="Arial" pitchFamily="34" charset="0"/>
                          <a:cs typeface="Arial" pitchFamily="34" charset="0"/>
                        </a:rPr>
                        <a:t>exe</a:t>
                      </a:r>
                      <a:endParaRPr lang="en-US" sz="1200" b="1" i="0" u="none" strike="noStrike" baseline="-25000" dirty="0">
                        <a:solidFill>
                          <a:schemeClr val="tx1"/>
                        </a:solidFill>
                        <a:effectLst/>
                        <a:latin typeface="Arial" pitchFamily="34" charset="0"/>
                        <a:cs typeface="Arial" pitchFamily="34" charset="0"/>
                      </a:endParaRPr>
                    </a:p>
                  </a:txBody>
                  <a:tcPr marL="9525" marR="9525" marT="9525" marB="0"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smtClean="0">
                          <a:solidFill>
                            <a:schemeClr val="tx1"/>
                          </a:solidFill>
                          <a:effectLst/>
                          <a:latin typeface="Arial" pitchFamily="34" charset="0"/>
                          <a:cs typeface="Arial" pitchFamily="34" charset="0"/>
                        </a:rPr>
                        <a:t>CPU</a:t>
                      </a:r>
                      <a:endParaRPr lang="en-US" sz="1200" b="1" i="0" u="none" strike="noStrike" baseline="-25000" dirty="0">
                        <a:solidFill>
                          <a:schemeClr val="tx1"/>
                        </a:solidFill>
                        <a:effectLst/>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smtClean="0">
                          <a:solidFill>
                            <a:schemeClr val="tx1"/>
                          </a:solidFill>
                          <a:effectLst/>
                          <a:latin typeface="Arial" pitchFamily="34" charset="0"/>
                          <a:cs typeface="Arial" pitchFamily="34" charset="0"/>
                        </a:rPr>
                        <a:t>#</a:t>
                      </a:r>
                      <a:r>
                        <a:rPr lang="en-US" sz="1200" b="1" i="0" u="none" strike="noStrike" dirty="0" err="1" smtClean="0">
                          <a:solidFill>
                            <a:schemeClr val="tx1"/>
                          </a:solidFill>
                          <a:effectLst/>
                          <a:latin typeface="Arial" pitchFamily="34" charset="0"/>
                          <a:cs typeface="Arial" pitchFamily="34" charset="0"/>
                        </a:rPr>
                        <a:t>C</a:t>
                      </a:r>
                      <a:r>
                        <a:rPr lang="en-US" sz="1200" b="1" i="0" u="none" strike="noStrike" baseline="-25000" dirty="0" err="1" smtClean="0">
                          <a:solidFill>
                            <a:schemeClr val="tx1"/>
                          </a:solidFill>
                          <a:effectLst/>
                          <a:latin typeface="Arial" pitchFamily="34" charset="0"/>
                          <a:cs typeface="Arial" pitchFamily="34" charset="0"/>
                        </a:rPr>
                        <a:t>intra</a:t>
                      </a:r>
                      <a:endParaRPr lang="en-US" sz="1200" b="1" i="0" u="none" strike="noStrike" dirty="0">
                        <a:solidFill>
                          <a:schemeClr val="tx1"/>
                        </a:solidFill>
                        <a:effectLst/>
                        <a:latin typeface="Arial" pitchFamily="34" charset="0"/>
                        <a:cs typeface="Arial" pitchFamily="34" charset="0"/>
                      </a:endParaRPr>
                    </a:p>
                  </a:txBody>
                  <a:tcPr marL="9525" marR="9525" marT="9525"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a:solidFill>
                            <a:schemeClr val="tx1"/>
                          </a:solidFill>
                          <a:effectLst/>
                          <a:latin typeface="Arial" pitchFamily="34" charset="0"/>
                          <a:cs typeface="Arial" pitchFamily="34" charset="0"/>
                        </a:rPr>
                        <a:t>#</a:t>
                      </a:r>
                      <a:r>
                        <a:rPr lang="en-US" sz="1200" b="1" i="0" u="none" strike="noStrike" dirty="0" smtClean="0">
                          <a:solidFill>
                            <a:schemeClr val="tx1"/>
                          </a:solidFill>
                          <a:effectLst/>
                          <a:latin typeface="Arial" pitchFamily="34" charset="0"/>
                          <a:cs typeface="Arial" pitchFamily="34" charset="0"/>
                        </a:rPr>
                        <a:t>UC</a:t>
                      </a:r>
                      <a:endParaRPr lang="en-US" sz="1200" b="1" i="0" u="none" strike="noStrike" baseline="-25000" dirty="0">
                        <a:solidFill>
                          <a:schemeClr val="tx1"/>
                        </a:solidFill>
                        <a:effectLst/>
                        <a:latin typeface="Arial" pitchFamily="34" charset="0"/>
                        <a:cs typeface="Arial" pitchFamily="34" charset="0"/>
                      </a:endParaRPr>
                    </a:p>
                  </a:txBody>
                  <a:tcPr marL="9525" marR="9525" marT="9525"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err="1" smtClean="0">
                          <a:solidFill>
                            <a:schemeClr val="tx1"/>
                          </a:solidFill>
                          <a:effectLst/>
                          <a:latin typeface="Arial" pitchFamily="34" charset="0"/>
                          <a:cs typeface="Arial" pitchFamily="34" charset="0"/>
                        </a:rPr>
                        <a:t>T</a:t>
                      </a:r>
                      <a:r>
                        <a:rPr lang="en-US" sz="1200" b="1" i="0" u="none" strike="noStrike" baseline="-25000" dirty="0" err="1" smtClean="0">
                          <a:solidFill>
                            <a:schemeClr val="tx1"/>
                          </a:solidFill>
                          <a:effectLst/>
                          <a:latin typeface="Arial" pitchFamily="34" charset="0"/>
                          <a:cs typeface="Arial" pitchFamily="34" charset="0"/>
                        </a:rPr>
                        <a:t>exe</a:t>
                      </a:r>
                      <a:endParaRPr lang="en-US" sz="1200" b="1" i="0" u="none" strike="noStrike" baseline="-25000" dirty="0">
                        <a:solidFill>
                          <a:schemeClr val="tx1"/>
                        </a:solidFill>
                        <a:effectLst/>
                        <a:latin typeface="Arial" pitchFamily="34" charset="0"/>
                        <a:cs typeface="Arial" pitchFamily="34" charset="0"/>
                      </a:endParaRPr>
                    </a:p>
                  </a:txBody>
                  <a:tcPr marL="9525" marR="9525" marT="9525"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smtClean="0">
                          <a:solidFill>
                            <a:schemeClr val="tx1"/>
                          </a:solidFill>
                          <a:effectLst/>
                          <a:latin typeface="Arial" pitchFamily="34" charset="0"/>
                          <a:cs typeface="Arial" pitchFamily="34" charset="0"/>
                        </a:rPr>
                        <a:t>CPU</a:t>
                      </a:r>
                      <a:endParaRPr lang="en-US" sz="1200" b="1" i="0" u="none" strike="noStrike" dirty="0">
                        <a:solidFill>
                          <a:schemeClr val="tx1"/>
                        </a:solidFill>
                        <a:effectLst/>
                        <a:latin typeface="Arial" pitchFamily="34" charset="0"/>
                        <a:cs typeface="Arial" pitchFamily="34" charset="0"/>
                      </a:endParaRPr>
                    </a:p>
                  </a:txBody>
                  <a:tcPr marL="9525" marR="9525" marT="9525"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r>
              <a:tr h="275547">
                <a:tc>
                  <a:txBody>
                    <a:bodyPr/>
                    <a:lstStyle/>
                    <a:p>
                      <a:pPr algn="ctr"/>
                      <a:r>
                        <a:rPr lang="en-US" altLang="zh-TW" sz="1200" b="1" dirty="0" smtClean="0">
                          <a:solidFill>
                            <a:schemeClr val="tx1"/>
                          </a:solidFill>
                          <a:effectLst/>
                          <a:latin typeface="Arial" pitchFamily="34" charset="0"/>
                          <a:cs typeface="Arial" pitchFamily="34" charset="0"/>
                        </a:rPr>
                        <a:t>in-vitro_1</a:t>
                      </a:r>
                      <a:endParaRPr lang="zh-TW" altLang="en-US" sz="1200" b="1" dirty="0">
                        <a:solidFill>
                          <a:schemeClr val="tx1"/>
                        </a:solidFill>
                        <a:effectLst/>
                        <a:latin typeface="Arial" pitchFamily="34" charset="0"/>
                        <a:cs typeface="Arial"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fontAlgn="ctr"/>
                      <a:r>
                        <a:rPr lang="en-US" altLang="zh-TW" sz="1200" b="1" i="0" u="none" strike="noStrike" dirty="0">
                          <a:solidFill>
                            <a:schemeClr val="tx1"/>
                          </a:solidFill>
                          <a:effectLst/>
                          <a:latin typeface="Arial" pitchFamily="34" charset="0"/>
                          <a:cs typeface="Arial" pitchFamily="34" charset="0"/>
                        </a:rPr>
                        <a:t>53</a:t>
                      </a:r>
                    </a:p>
                  </a:txBody>
                  <a:tcPr marL="9525" marR="9525" marT="9525"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fontAlgn="ctr"/>
                      <a:r>
                        <a:rPr lang="en-US" altLang="zh-TW" sz="1200" b="1" i="0" u="none" strike="noStrike" dirty="0">
                          <a:solidFill>
                            <a:schemeClr val="tx1"/>
                          </a:solidFill>
                          <a:effectLst/>
                          <a:latin typeface="Arial" pitchFamily="34" charset="0"/>
                          <a:cs typeface="Arial" pitchFamily="34" charset="0"/>
                        </a:rPr>
                        <a:t>388</a:t>
                      </a: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ctr"/>
                      <a:r>
                        <a:rPr lang="en-US" altLang="zh-TW" sz="1200" b="1" i="0" u="none" strike="noStrike" dirty="0">
                          <a:solidFill>
                            <a:schemeClr val="tx1"/>
                          </a:solidFill>
                          <a:effectLst/>
                          <a:latin typeface="Arial" pitchFamily="34" charset="0"/>
                          <a:cs typeface="Arial" pitchFamily="34" charset="0"/>
                        </a:rPr>
                        <a:t>225</a:t>
                      </a:r>
                    </a:p>
                  </a:txBody>
                  <a:tcPr marL="9525" marR="9525" marT="9525" marB="0"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fontAlgn="ctr"/>
                      <a:r>
                        <a:rPr lang="en-US" altLang="zh-TW" sz="1200" b="1" i="0" u="none" strike="noStrike" dirty="0">
                          <a:solidFill>
                            <a:schemeClr val="tx1"/>
                          </a:solidFill>
                          <a:effectLst/>
                          <a:latin typeface="Arial" pitchFamily="34" charset="0"/>
                          <a:cs typeface="Arial" pitchFamily="34" charset="0"/>
                        </a:rPr>
                        <a:t>0.18</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fontAlgn="ctr"/>
                      <a:r>
                        <a:rPr lang="en-US" altLang="zh-TW" sz="1200" b="1" i="0" u="none" strike="noStrike" dirty="0">
                          <a:solidFill>
                            <a:schemeClr val="tx1"/>
                          </a:solidFill>
                          <a:effectLst/>
                          <a:latin typeface="Arial" pitchFamily="34" charset="0"/>
                          <a:cs typeface="Arial" pitchFamily="34" charset="0"/>
                        </a:rPr>
                        <a:t>21</a:t>
                      </a:r>
                    </a:p>
                  </a:txBody>
                  <a:tcPr marL="9525" marR="9525" marT="9525"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fontAlgn="ctr"/>
                      <a:r>
                        <a:rPr lang="en-US" altLang="zh-TW" sz="1200" b="1" i="0" u="none" strike="noStrike" dirty="0">
                          <a:solidFill>
                            <a:schemeClr val="tx1"/>
                          </a:solidFill>
                          <a:effectLst/>
                          <a:latin typeface="Arial" pitchFamily="34" charset="0"/>
                          <a:cs typeface="Arial" pitchFamily="34" charset="0"/>
                        </a:rPr>
                        <a:t>351</a:t>
                      </a: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ctr"/>
                      <a:r>
                        <a:rPr lang="en-US" altLang="zh-TW" sz="1200" b="1" i="0" u="none" strike="noStrike" dirty="0">
                          <a:solidFill>
                            <a:schemeClr val="tx1"/>
                          </a:solidFill>
                          <a:effectLst/>
                          <a:latin typeface="Arial" pitchFamily="34" charset="0"/>
                          <a:cs typeface="Arial" pitchFamily="34" charset="0"/>
                        </a:rPr>
                        <a:t>193</a:t>
                      </a: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ctr"/>
                      <a:r>
                        <a:rPr lang="en-US" altLang="zh-TW" sz="1200" b="1" i="0" u="none" strike="noStrike" dirty="0">
                          <a:solidFill>
                            <a:schemeClr val="tx1"/>
                          </a:solidFill>
                          <a:effectLst/>
                          <a:latin typeface="Arial" pitchFamily="34" charset="0"/>
                          <a:cs typeface="Arial" pitchFamily="34" charset="0"/>
                        </a:rPr>
                        <a:t>0.58</a:t>
                      </a:r>
                    </a:p>
                  </a:txBody>
                  <a:tcPr marL="9525" marR="9525" marT="9525"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r>
              <a:tr h="275547">
                <a:tc>
                  <a:txBody>
                    <a:bodyPr/>
                    <a:lstStyle/>
                    <a:p>
                      <a:pPr algn="ctr"/>
                      <a:r>
                        <a:rPr lang="en-US" altLang="zh-TW" sz="1200" b="1" dirty="0" smtClean="0">
                          <a:solidFill>
                            <a:schemeClr val="tx1"/>
                          </a:solidFill>
                          <a:effectLst/>
                          <a:latin typeface="Arial" pitchFamily="34" charset="0"/>
                          <a:cs typeface="Arial" pitchFamily="34" charset="0"/>
                        </a:rPr>
                        <a:t>in-vitro_2</a:t>
                      </a:r>
                      <a:endParaRPr lang="zh-TW" altLang="en-US" sz="1200" b="1" dirty="0">
                        <a:solidFill>
                          <a:schemeClr val="tx1"/>
                        </a:solidFill>
                        <a:effectLst/>
                        <a:latin typeface="Arial" pitchFamily="34" charset="0"/>
                        <a:cs typeface="Arial"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ctr"/>
                      <a:r>
                        <a:rPr lang="en-US" altLang="zh-TW" sz="1200" b="1" i="0" u="none" strike="noStrike" dirty="0">
                          <a:solidFill>
                            <a:schemeClr val="tx1"/>
                          </a:solidFill>
                          <a:effectLst/>
                          <a:latin typeface="Arial" pitchFamily="34" charset="0"/>
                          <a:cs typeface="Arial" pitchFamily="34" charset="0"/>
                        </a:rPr>
                        <a:t>27</a:t>
                      </a: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fontAlgn="ctr"/>
                      <a:r>
                        <a:rPr lang="en-US" altLang="zh-TW" sz="1200" b="1" i="0" u="none" strike="noStrike" dirty="0">
                          <a:solidFill>
                            <a:schemeClr val="tx1"/>
                          </a:solidFill>
                          <a:effectLst/>
                          <a:latin typeface="Arial" pitchFamily="34" charset="0"/>
                          <a:cs typeface="Arial" pitchFamily="34" charset="0"/>
                        </a:rPr>
                        <a:t>291</a:t>
                      </a:r>
                    </a:p>
                  </a:txBody>
                  <a:tcPr marL="9525" marR="9525" marT="9525" marB="0" anchor="ctr"/>
                </a:tc>
                <a:tc>
                  <a:txBody>
                    <a:bodyPr/>
                    <a:lstStyle/>
                    <a:p>
                      <a:pPr algn="ctr" fontAlgn="ctr"/>
                      <a:r>
                        <a:rPr lang="en-US" altLang="zh-TW" sz="1200" b="1" i="0" u="none" strike="noStrike" dirty="0">
                          <a:solidFill>
                            <a:schemeClr val="tx1"/>
                          </a:solidFill>
                          <a:effectLst/>
                          <a:latin typeface="Arial" pitchFamily="34" charset="0"/>
                          <a:cs typeface="Arial" pitchFamily="34" charset="0"/>
                        </a:rPr>
                        <a:t>217</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r>
                        <a:rPr lang="en-US" altLang="zh-TW" sz="1200" b="1" i="0" u="none" strike="noStrike" dirty="0">
                          <a:solidFill>
                            <a:schemeClr val="tx1"/>
                          </a:solidFill>
                          <a:effectLst/>
                          <a:latin typeface="Arial" pitchFamily="34" charset="0"/>
                          <a:cs typeface="Arial" pitchFamily="34" charset="0"/>
                        </a:rPr>
                        <a:t>0.13</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ctr"/>
                      <a:r>
                        <a:rPr lang="en-US" altLang="zh-TW" sz="1200" b="1" i="0" u="none" strike="noStrike" dirty="0">
                          <a:solidFill>
                            <a:schemeClr val="tx1"/>
                          </a:solidFill>
                          <a:effectLst/>
                          <a:latin typeface="Arial" pitchFamily="34" charset="0"/>
                          <a:cs typeface="Arial" pitchFamily="34" charset="0"/>
                        </a:rPr>
                        <a:t>5</a:t>
                      </a: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fontAlgn="ctr"/>
                      <a:r>
                        <a:rPr lang="en-US" altLang="zh-TW" sz="1200" b="1" i="0" u="none" strike="noStrike" dirty="0">
                          <a:solidFill>
                            <a:schemeClr val="tx1"/>
                          </a:solidFill>
                          <a:effectLst/>
                          <a:latin typeface="Arial" pitchFamily="34" charset="0"/>
                          <a:cs typeface="Arial" pitchFamily="34" charset="0"/>
                        </a:rPr>
                        <a:t>281</a:t>
                      </a:r>
                    </a:p>
                  </a:txBody>
                  <a:tcPr marL="9525" marR="9525" marT="9525" marB="0" anchor="ctr"/>
                </a:tc>
                <a:tc>
                  <a:txBody>
                    <a:bodyPr/>
                    <a:lstStyle/>
                    <a:p>
                      <a:pPr algn="ctr" fontAlgn="ctr"/>
                      <a:r>
                        <a:rPr lang="en-US" altLang="zh-TW" sz="1200" b="1" i="0" u="none" strike="noStrike" dirty="0">
                          <a:solidFill>
                            <a:schemeClr val="tx1"/>
                          </a:solidFill>
                          <a:effectLst/>
                          <a:latin typeface="Arial" pitchFamily="34" charset="0"/>
                          <a:cs typeface="Arial" pitchFamily="34" charset="0"/>
                        </a:rPr>
                        <a:t>191</a:t>
                      </a:r>
                    </a:p>
                  </a:txBody>
                  <a:tcPr marL="9525" marR="9525" marT="9525" marB="0" anchor="ctr"/>
                </a:tc>
                <a:tc>
                  <a:txBody>
                    <a:bodyPr/>
                    <a:lstStyle/>
                    <a:p>
                      <a:pPr algn="ctr" fontAlgn="ctr"/>
                      <a:r>
                        <a:rPr lang="en-US" altLang="zh-TW" sz="1200" b="1" i="0" u="none" strike="noStrike" dirty="0">
                          <a:solidFill>
                            <a:schemeClr val="tx1"/>
                          </a:solidFill>
                          <a:effectLst/>
                          <a:latin typeface="Arial" pitchFamily="34" charset="0"/>
                          <a:cs typeface="Arial" pitchFamily="34" charset="0"/>
                        </a:rPr>
                        <a:t>0.39</a:t>
                      </a:r>
                    </a:p>
                  </a:txBody>
                  <a:tcPr marL="9525" marR="9525" marT="9525" marB="0" anchor="ctr">
                    <a:lnR w="28575" cap="flat" cmpd="sng" algn="ctr">
                      <a:solidFill>
                        <a:schemeClr val="tx1"/>
                      </a:solidFill>
                      <a:prstDash val="solid"/>
                      <a:round/>
                      <a:headEnd type="none" w="med" len="med"/>
                      <a:tailEnd type="none" w="med" len="med"/>
                    </a:lnR>
                  </a:tcPr>
                </a:tc>
              </a:tr>
              <a:tr h="275547">
                <a:tc>
                  <a:txBody>
                    <a:bodyPr/>
                    <a:lstStyle/>
                    <a:p>
                      <a:pPr algn="ctr"/>
                      <a:r>
                        <a:rPr lang="en-US" altLang="zh-TW" sz="1200" b="1" dirty="0" smtClean="0">
                          <a:solidFill>
                            <a:schemeClr val="tx1"/>
                          </a:solidFill>
                          <a:effectLst/>
                          <a:latin typeface="Arial" pitchFamily="34" charset="0"/>
                          <a:cs typeface="Arial" pitchFamily="34" charset="0"/>
                        </a:rPr>
                        <a:t>protein_1</a:t>
                      </a:r>
                      <a:endParaRPr lang="zh-TW" altLang="en-US" sz="1200" b="1" dirty="0">
                        <a:solidFill>
                          <a:schemeClr val="tx1"/>
                        </a:solidFill>
                        <a:effectLst/>
                        <a:latin typeface="Arial" pitchFamily="34" charset="0"/>
                        <a:cs typeface="Arial"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ctr"/>
                      <a:r>
                        <a:rPr lang="en-US" altLang="zh-TW" sz="1200" b="1" i="0" u="none" strike="noStrike" dirty="0">
                          <a:solidFill>
                            <a:schemeClr val="tx1"/>
                          </a:solidFill>
                          <a:effectLst/>
                          <a:latin typeface="Arial" pitchFamily="34" charset="0"/>
                          <a:cs typeface="Arial" pitchFamily="34" charset="0"/>
                        </a:rPr>
                        <a:t>138</a:t>
                      </a: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fontAlgn="ctr"/>
                      <a:r>
                        <a:rPr lang="en-US" altLang="zh-TW" sz="1200" b="1" i="0" u="none" strike="noStrike" dirty="0">
                          <a:solidFill>
                            <a:schemeClr val="tx1"/>
                          </a:solidFill>
                          <a:effectLst/>
                          <a:latin typeface="Arial" pitchFamily="34" charset="0"/>
                          <a:cs typeface="Arial" pitchFamily="34" charset="0"/>
                        </a:rPr>
                        <a:t>2418</a:t>
                      </a:r>
                    </a:p>
                  </a:txBody>
                  <a:tcPr marL="9525" marR="9525" marT="9525" marB="0" anchor="ctr"/>
                </a:tc>
                <a:tc>
                  <a:txBody>
                    <a:bodyPr/>
                    <a:lstStyle/>
                    <a:p>
                      <a:pPr algn="ctr" fontAlgn="ctr"/>
                      <a:r>
                        <a:rPr lang="en-US" altLang="zh-TW" sz="1200" b="1" i="0" u="none" strike="noStrike" dirty="0">
                          <a:solidFill>
                            <a:schemeClr val="tx1"/>
                          </a:solidFill>
                          <a:effectLst/>
                          <a:latin typeface="Arial" pitchFamily="34" charset="0"/>
                          <a:cs typeface="Arial" pitchFamily="34" charset="0"/>
                        </a:rPr>
                        <a:t>1592</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r>
                        <a:rPr lang="en-US" altLang="zh-TW" sz="1200" b="1" i="0" u="none" strike="noStrike" dirty="0">
                          <a:solidFill>
                            <a:schemeClr val="tx1"/>
                          </a:solidFill>
                          <a:effectLst/>
                          <a:latin typeface="Arial" pitchFamily="34" charset="0"/>
                          <a:cs typeface="Arial" pitchFamily="34" charset="0"/>
                        </a:rPr>
                        <a:t>1.47</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ctr"/>
                      <a:r>
                        <a:rPr lang="en-US" altLang="zh-TW" sz="1200" b="1" i="0" u="none" strike="noStrike" dirty="0">
                          <a:solidFill>
                            <a:schemeClr val="tx1"/>
                          </a:solidFill>
                          <a:effectLst/>
                          <a:latin typeface="Arial" pitchFamily="34" charset="0"/>
                          <a:cs typeface="Arial" pitchFamily="34" charset="0"/>
                        </a:rPr>
                        <a:t>82</a:t>
                      </a: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fontAlgn="ctr"/>
                      <a:r>
                        <a:rPr lang="en-US" altLang="zh-TW" sz="1200" b="1" i="0" u="none" strike="noStrike" dirty="0">
                          <a:solidFill>
                            <a:schemeClr val="tx1"/>
                          </a:solidFill>
                          <a:effectLst/>
                          <a:latin typeface="Arial" pitchFamily="34" charset="0"/>
                          <a:cs typeface="Arial" pitchFamily="34" charset="0"/>
                        </a:rPr>
                        <a:t>2213</a:t>
                      </a:r>
                    </a:p>
                  </a:txBody>
                  <a:tcPr marL="9525" marR="9525" marT="9525" marB="0" anchor="ctr"/>
                </a:tc>
                <a:tc>
                  <a:txBody>
                    <a:bodyPr/>
                    <a:lstStyle/>
                    <a:p>
                      <a:pPr algn="ctr" fontAlgn="ctr"/>
                      <a:r>
                        <a:rPr lang="en-US" altLang="zh-TW" sz="1200" b="1" i="0" u="none" strike="noStrike" dirty="0">
                          <a:solidFill>
                            <a:schemeClr val="tx1"/>
                          </a:solidFill>
                          <a:effectLst/>
                          <a:latin typeface="Arial" pitchFamily="34" charset="0"/>
                          <a:cs typeface="Arial" pitchFamily="34" charset="0"/>
                        </a:rPr>
                        <a:t>1394</a:t>
                      </a:r>
                    </a:p>
                  </a:txBody>
                  <a:tcPr marL="9525" marR="9525" marT="9525" marB="0" anchor="ctr"/>
                </a:tc>
                <a:tc>
                  <a:txBody>
                    <a:bodyPr/>
                    <a:lstStyle/>
                    <a:p>
                      <a:pPr algn="ctr" fontAlgn="ctr"/>
                      <a:r>
                        <a:rPr lang="en-US" altLang="zh-TW" sz="1200" b="1" i="0" u="none" strike="noStrike" dirty="0">
                          <a:solidFill>
                            <a:schemeClr val="tx1"/>
                          </a:solidFill>
                          <a:effectLst/>
                          <a:latin typeface="Arial" pitchFamily="34" charset="0"/>
                          <a:cs typeface="Arial" pitchFamily="34" charset="0"/>
                        </a:rPr>
                        <a:t>2.58</a:t>
                      </a:r>
                    </a:p>
                  </a:txBody>
                  <a:tcPr marL="9525" marR="9525" marT="9525" marB="0" anchor="ctr">
                    <a:lnR w="28575" cap="flat" cmpd="sng" algn="ctr">
                      <a:solidFill>
                        <a:schemeClr val="tx1"/>
                      </a:solidFill>
                      <a:prstDash val="solid"/>
                      <a:round/>
                      <a:headEnd type="none" w="med" len="med"/>
                      <a:tailEnd type="none" w="med" len="med"/>
                    </a:lnR>
                  </a:tcPr>
                </a:tc>
              </a:tr>
              <a:tr h="275547">
                <a:tc>
                  <a:txBody>
                    <a:bodyPr/>
                    <a:lstStyle/>
                    <a:p>
                      <a:pPr algn="ctr"/>
                      <a:r>
                        <a:rPr lang="en-US" altLang="zh-TW" sz="1200" b="1" dirty="0" smtClean="0">
                          <a:solidFill>
                            <a:schemeClr val="tx1"/>
                          </a:solidFill>
                          <a:effectLst/>
                          <a:latin typeface="Arial" pitchFamily="34" charset="0"/>
                          <a:cs typeface="Arial" pitchFamily="34" charset="0"/>
                        </a:rPr>
                        <a:t>protein_2</a:t>
                      </a:r>
                      <a:endParaRPr lang="zh-TW" altLang="en-US" sz="1200" b="1" dirty="0">
                        <a:solidFill>
                          <a:schemeClr val="tx1"/>
                        </a:solidFill>
                        <a:effectLst/>
                        <a:latin typeface="Arial" pitchFamily="34" charset="0"/>
                        <a:cs typeface="Arial"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fontAlgn="ctr"/>
                      <a:r>
                        <a:rPr lang="en-US" altLang="zh-TW" sz="1200" b="1" i="0" u="none" strike="noStrike" dirty="0">
                          <a:solidFill>
                            <a:schemeClr val="tx1"/>
                          </a:solidFill>
                          <a:effectLst/>
                          <a:latin typeface="Arial" pitchFamily="34" charset="0"/>
                          <a:cs typeface="Arial" pitchFamily="34" charset="0"/>
                        </a:rPr>
                        <a:t>106</a:t>
                      </a:r>
                    </a:p>
                  </a:txBody>
                  <a:tcPr marL="9525" marR="9525" marT="9525"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fontAlgn="ctr"/>
                      <a:r>
                        <a:rPr lang="en-US" altLang="zh-TW" sz="1200" b="1" i="0" u="none" strike="noStrike" dirty="0">
                          <a:solidFill>
                            <a:schemeClr val="tx1"/>
                          </a:solidFill>
                          <a:effectLst/>
                          <a:latin typeface="Arial" pitchFamily="34" charset="0"/>
                          <a:cs typeface="Arial" pitchFamily="34" charset="0"/>
                        </a:rPr>
                        <a:t>1453</a:t>
                      </a:r>
                    </a:p>
                  </a:txBody>
                  <a:tcPr marL="9525" marR="9525" marT="9525" marB="0" anchor="ctr">
                    <a:lnB w="28575" cap="flat" cmpd="sng" algn="ctr">
                      <a:solidFill>
                        <a:schemeClr val="tx1"/>
                      </a:solidFill>
                      <a:prstDash val="solid"/>
                      <a:round/>
                      <a:headEnd type="none" w="med" len="med"/>
                      <a:tailEnd type="none" w="med" len="med"/>
                    </a:lnB>
                  </a:tcPr>
                </a:tc>
                <a:tc>
                  <a:txBody>
                    <a:bodyPr/>
                    <a:lstStyle/>
                    <a:p>
                      <a:pPr algn="ctr" fontAlgn="ctr"/>
                      <a:r>
                        <a:rPr lang="en-US" altLang="zh-TW" sz="1200" b="1" i="0" u="none" strike="noStrike" dirty="0">
                          <a:solidFill>
                            <a:schemeClr val="tx1"/>
                          </a:solidFill>
                          <a:effectLst/>
                          <a:latin typeface="Arial" pitchFamily="34" charset="0"/>
                          <a:cs typeface="Arial" pitchFamily="34" charset="0"/>
                        </a:rPr>
                        <a:t>1280</a:t>
                      </a:r>
                    </a:p>
                  </a:txBody>
                  <a:tcPr marL="9525" marR="9525" marT="9525" marB="0"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fontAlgn="ctr"/>
                      <a:r>
                        <a:rPr lang="en-US" altLang="zh-TW" sz="1200" b="1" i="0" u="none" strike="noStrike" dirty="0">
                          <a:solidFill>
                            <a:schemeClr val="tx1"/>
                          </a:solidFill>
                          <a:effectLst/>
                          <a:latin typeface="Arial" pitchFamily="34" charset="0"/>
                          <a:cs typeface="Arial" pitchFamily="34" charset="0"/>
                        </a:rPr>
                        <a:t>0.71</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fontAlgn="ctr"/>
                      <a:r>
                        <a:rPr lang="en-US" altLang="zh-TW" sz="1200" b="1" i="0" u="none" strike="noStrike" dirty="0">
                          <a:solidFill>
                            <a:schemeClr val="tx1"/>
                          </a:solidFill>
                          <a:effectLst/>
                          <a:latin typeface="Arial" pitchFamily="34" charset="0"/>
                          <a:cs typeface="Arial" pitchFamily="34" charset="0"/>
                        </a:rPr>
                        <a:t>61</a:t>
                      </a:r>
                    </a:p>
                  </a:txBody>
                  <a:tcPr marL="9525" marR="9525" marT="9525"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fontAlgn="ctr"/>
                      <a:r>
                        <a:rPr lang="en-US" altLang="zh-TW" sz="1200" b="1" i="0" u="none" strike="noStrike" dirty="0">
                          <a:solidFill>
                            <a:schemeClr val="tx1"/>
                          </a:solidFill>
                          <a:effectLst/>
                          <a:latin typeface="Arial" pitchFamily="34" charset="0"/>
                          <a:cs typeface="Arial" pitchFamily="34" charset="0"/>
                        </a:rPr>
                        <a:t>1362</a:t>
                      </a:r>
                    </a:p>
                  </a:txBody>
                  <a:tcPr marL="9525" marR="9525" marT="9525" marB="0" anchor="ctr">
                    <a:lnB w="28575" cap="flat" cmpd="sng" algn="ctr">
                      <a:solidFill>
                        <a:schemeClr val="tx1"/>
                      </a:solidFill>
                      <a:prstDash val="solid"/>
                      <a:round/>
                      <a:headEnd type="none" w="med" len="med"/>
                      <a:tailEnd type="none" w="med" len="med"/>
                    </a:lnB>
                  </a:tcPr>
                </a:tc>
                <a:tc>
                  <a:txBody>
                    <a:bodyPr/>
                    <a:lstStyle/>
                    <a:p>
                      <a:pPr algn="ctr" fontAlgn="ctr"/>
                      <a:r>
                        <a:rPr lang="en-US" altLang="zh-TW" sz="1200" b="1" i="0" u="none" strike="noStrike" dirty="0">
                          <a:solidFill>
                            <a:schemeClr val="tx1"/>
                          </a:solidFill>
                          <a:effectLst/>
                          <a:latin typeface="Arial" pitchFamily="34" charset="0"/>
                          <a:cs typeface="Arial" pitchFamily="34" charset="0"/>
                        </a:rPr>
                        <a:t>1108</a:t>
                      </a:r>
                    </a:p>
                  </a:txBody>
                  <a:tcPr marL="9525" marR="9525" marT="9525" marB="0" anchor="ctr">
                    <a:lnB w="28575" cap="flat" cmpd="sng" algn="ctr">
                      <a:solidFill>
                        <a:schemeClr val="tx1"/>
                      </a:solidFill>
                      <a:prstDash val="solid"/>
                      <a:round/>
                      <a:headEnd type="none" w="med" len="med"/>
                      <a:tailEnd type="none" w="med" len="med"/>
                    </a:lnB>
                  </a:tcPr>
                </a:tc>
                <a:tc>
                  <a:txBody>
                    <a:bodyPr/>
                    <a:lstStyle/>
                    <a:p>
                      <a:pPr algn="ctr" fontAlgn="ctr"/>
                      <a:r>
                        <a:rPr lang="en-US" altLang="zh-TW" sz="1200" b="1" i="0" u="none" strike="noStrike" dirty="0">
                          <a:solidFill>
                            <a:schemeClr val="tx1"/>
                          </a:solidFill>
                          <a:effectLst/>
                          <a:latin typeface="Arial" pitchFamily="34" charset="0"/>
                          <a:cs typeface="Arial" pitchFamily="34" charset="0"/>
                        </a:rPr>
                        <a:t>1.49</a:t>
                      </a:r>
                    </a:p>
                  </a:txBody>
                  <a:tcPr marL="9525" marR="9525" marT="9525"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r h="275547">
                <a:tc>
                  <a:txBody>
                    <a:bodyPr/>
                    <a:lstStyle/>
                    <a:p>
                      <a:pPr algn="ctr"/>
                      <a:r>
                        <a:rPr lang="en-US" altLang="zh-TW" sz="1200" b="1" dirty="0" smtClean="0">
                          <a:solidFill>
                            <a:schemeClr val="tx1"/>
                          </a:solidFill>
                          <a:effectLst/>
                          <a:latin typeface="Arial" pitchFamily="34" charset="0"/>
                          <a:cs typeface="Arial" pitchFamily="34" charset="0"/>
                        </a:rPr>
                        <a:t>Total</a:t>
                      </a:r>
                      <a:endParaRPr lang="zh-TW" altLang="en-US" sz="1200" b="1" dirty="0">
                        <a:solidFill>
                          <a:schemeClr val="tx1"/>
                        </a:solidFill>
                        <a:effectLst/>
                        <a:latin typeface="Arial" pitchFamily="34" charset="0"/>
                        <a:cs typeface="Arial"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fontAlgn="ctr"/>
                      <a:r>
                        <a:rPr lang="en-US" altLang="zh-TW" sz="1200" b="1" i="0" u="none" strike="noStrike" dirty="0">
                          <a:solidFill>
                            <a:schemeClr val="tx1"/>
                          </a:solidFill>
                          <a:effectLst/>
                          <a:latin typeface="Arial" pitchFamily="34" charset="0"/>
                          <a:cs typeface="Arial" pitchFamily="34" charset="0"/>
                        </a:rPr>
                        <a:t>324</a:t>
                      </a:r>
                    </a:p>
                  </a:txBody>
                  <a:tcPr marL="9525" marR="9525" marT="9525"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fontAlgn="ctr"/>
                      <a:r>
                        <a:rPr lang="en-US" altLang="zh-TW" sz="1200" b="1" i="0" u="none" strike="noStrike" dirty="0">
                          <a:solidFill>
                            <a:schemeClr val="tx1"/>
                          </a:solidFill>
                          <a:effectLst/>
                          <a:latin typeface="Arial" pitchFamily="34" charset="0"/>
                          <a:cs typeface="Arial" pitchFamily="34" charset="0"/>
                        </a:rPr>
                        <a:t>4550</a:t>
                      </a:r>
                    </a:p>
                  </a:txBody>
                  <a:tcPr marL="9525" marR="9525" marT="9525"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fontAlgn="ctr"/>
                      <a:r>
                        <a:rPr lang="en-US" altLang="zh-TW" sz="1200" b="1" i="0" u="none" strike="noStrike" dirty="0">
                          <a:solidFill>
                            <a:schemeClr val="tx1"/>
                          </a:solidFill>
                          <a:effectLst/>
                          <a:latin typeface="Arial" pitchFamily="34" charset="0"/>
                          <a:cs typeface="Arial" pitchFamily="34" charset="0"/>
                        </a:rPr>
                        <a:t>3314</a:t>
                      </a:r>
                    </a:p>
                  </a:txBody>
                  <a:tcPr marL="9525" marR="9525" marT="9525" marB="0"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fontAlgn="ctr"/>
                      <a:r>
                        <a:rPr lang="en-US" altLang="zh-TW" sz="1200" b="1" i="0" u="none" strike="noStrike" dirty="0">
                          <a:solidFill>
                            <a:schemeClr val="tx1"/>
                          </a:solidFill>
                          <a:effectLst/>
                          <a:latin typeface="Arial" pitchFamily="34" charset="0"/>
                          <a:cs typeface="Arial" pitchFamily="34" charset="0"/>
                        </a:rPr>
                        <a:t>2.49</a:t>
                      </a: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fontAlgn="ctr"/>
                      <a:r>
                        <a:rPr lang="en-US" altLang="zh-TW" sz="1200" b="1" i="0" u="none" strike="noStrike" dirty="0">
                          <a:solidFill>
                            <a:schemeClr val="tx1"/>
                          </a:solidFill>
                          <a:effectLst/>
                          <a:latin typeface="Arial" pitchFamily="34" charset="0"/>
                          <a:cs typeface="Arial" pitchFamily="34" charset="0"/>
                        </a:rPr>
                        <a:t>169</a:t>
                      </a:r>
                    </a:p>
                  </a:txBody>
                  <a:tcPr marL="9525" marR="9525" marT="9525"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fontAlgn="ctr"/>
                      <a:r>
                        <a:rPr lang="en-US" altLang="zh-TW" sz="1200" b="1" i="0" u="none" strike="noStrike" dirty="0">
                          <a:solidFill>
                            <a:schemeClr val="tx1"/>
                          </a:solidFill>
                          <a:effectLst/>
                          <a:latin typeface="Arial" pitchFamily="34" charset="0"/>
                          <a:cs typeface="Arial" pitchFamily="34" charset="0"/>
                        </a:rPr>
                        <a:t>4207</a:t>
                      </a:r>
                    </a:p>
                  </a:txBody>
                  <a:tcPr marL="9525" marR="9525" marT="9525"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fontAlgn="ctr"/>
                      <a:r>
                        <a:rPr lang="en-US" altLang="zh-TW" sz="1200" b="1" i="0" u="none" strike="noStrike" dirty="0">
                          <a:solidFill>
                            <a:schemeClr val="tx1"/>
                          </a:solidFill>
                          <a:effectLst/>
                          <a:latin typeface="Arial" pitchFamily="34" charset="0"/>
                          <a:cs typeface="Arial" pitchFamily="34" charset="0"/>
                        </a:rPr>
                        <a:t>2886</a:t>
                      </a:r>
                    </a:p>
                  </a:txBody>
                  <a:tcPr marL="9525" marR="9525" marT="9525"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fontAlgn="ctr"/>
                      <a:r>
                        <a:rPr lang="en-US" altLang="zh-TW" sz="1200" b="1" i="0" u="none" strike="noStrike" dirty="0">
                          <a:solidFill>
                            <a:schemeClr val="tx1"/>
                          </a:solidFill>
                          <a:effectLst/>
                          <a:latin typeface="Arial" pitchFamily="34" charset="0"/>
                          <a:cs typeface="Arial" pitchFamily="34" charset="0"/>
                        </a:rPr>
                        <a:t>5.04</a:t>
                      </a:r>
                    </a:p>
                  </a:txBody>
                  <a:tcPr marL="9525" marR="9525" marT="9525"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19" name="文字方塊 18"/>
          <p:cNvSpPr txBox="1"/>
          <p:nvPr/>
        </p:nvSpPr>
        <p:spPr>
          <a:xfrm>
            <a:off x="579951" y="2441103"/>
            <a:ext cx="3777735" cy="246221"/>
          </a:xfrm>
          <a:prstGeom prst="rect">
            <a:avLst/>
          </a:prstGeom>
          <a:noFill/>
        </p:spPr>
        <p:txBody>
          <a:bodyPr wrap="square" rtlCol="0">
            <a:spAutoFit/>
          </a:bodyPr>
          <a:lstStyle/>
          <a:p>
            <a:r>
              <a:rPr lang="en-US" altLang="zh-TW" sz="1000" dirty="0" smtClean="0"/>
              <a:t>#</a:t>
            </a:r>
            <a:r>
              <a:rPr lang="en-US" sz="1000" dirty="0" err="1" smtClean="0">
                <a:cs typeface="Arial" pitchFamily="34" charset="0"/>
              </a:rPr>
              <a:t>C</a:t>
            </a:r>
            <a:r>
              <a:rPr lang="en-US" sz="1000" baseline="-25000" dirty="0" err="1" smtClean="0">
                <a:cs typeface="Arial" pitchFamily="34" charset="0"/>
              </a:rPr>
              <a:t>intra</a:t>
            </a:r>
            <a:r>
              <a:rPr lang="en-US" altLang="zh-TW" sz="1000" dirty="0" smtClean="0"/>
              <a:t>: The number of intra-contaminations</a:t>
            </a:r>
            <a:endParaRPr lang="zh-TW" altLang="en-US" sz="1000" dirty="0"/>
          </a:p>
        </p:txBody>
      </p:sp>
      <p:grpSp>
        <p:nvGrpSpPr>
          <p:cNvPr id="20" name="群組 19"/>
          <p:cNvGrpSpPr/>
          <p:nvPr/>
        </p:nvGrpSpPr>
        <p:grpSpPr>
          <a:xfrm>
            <a:off x="3428992" y="2694948"/>
            <a:ext cx="2293268" cy="246221"/>
            <a:chOff x="6269735" y="3989282"/>
            <a:chExt cx="2293268" cy="246221"/>
          </a:xfrm>
        </p:grpSpPr>
        <p:sp>
          <p:nvSpPr>
            <p:cNvPr id="21" name="矩形 20"/>
            <p:cNvSpPr/>
            <p:nvPr/>
          </p:nvSpPr>
          <p:spPr>
            <a:xfrm>
              <a:off x="6269735" y="4030226"/>
              <a:ext cx="142876" cy="14287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p:cNvSpPr txBox="1"/>
            <p:nvPr/>
          </p:nvSpPr>
          <p:spPr>
            <a:xfrm>
              <a:off x="6385315" y="3989282"/>
              <a:ext cx="2177688" cy="246221"/>
            </a:xfrm>
            <a:prstGeom prst="rect">
              <a:avLst/>
            </a:prstGeom>
            <a:noFill/>
          </p:spPr>
          <p:txBody>
            <a:bodyPr wrap="square" rtlCol="0">
              <a:spAutoFit/>
            </a:bodyPr>
            <a:lstStyle/>
            <a:p>
              <a:r>
                <a:rPr lang="en-US" altLang="zh-TW" sz="1000" dirty="0" smtClean="0"/>
                <a:t>CPU: The CPU time (sec)</a:t>
              </a:r>
              <a:endParaRPr lang="zh-TW" altLang="en-US" sz="1000" dirty="0"/>
            </a:p>
          </p:txBody>
        </p:sp>
      </p:grpSp>
      <p:grpSp>
        <p:nvGrpSpPr>
          <p:cNvPr id="23" name="群組 22"/>
          <p:cNvGrpSpPr/>
          <p:nvPr/>
        </p:nvGrpSpPr>
        <p:grpSpPr>
          <a:xfrm>
            <a:off x="442244" y="2696361"/>
            <a:ext cx="5786478" cy="246221"/>
            <a:chOff x="633385" y="4300411"/>
            <a:chExt cx="5786478" cy="246221"/>
          </a:xfrm>
        </p:grpSpPr>
        <p:sp>
          <p:nvSpPr>
            <p:cNvPr id="24" name="矩形 23"/>
            <p:cNvSpPr/>
            <p:nvPr/>
          </p:nvSpPr>
          <p:spPr>
            <a:xfrm>
              <a:off x="633385" y="4334255"/>
              <a:ext cx="142876" cy="14287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p:cNvSpPr txBox="1"/>
            <p:nvPr/>
          </p:nvSpPr>
          <p:spPr>
            <a:xfrm>
              <a:off x="748965" y="4300411"/>
              <a:ext cx="5670898" cy="246221"/>
            </a:xfrm>
            <a:prstGeom prst="rect">
              <a:avLst/>
            </a:prstGeom>
            <a:noFill/>
          </p:spPr>
          <p:txBody>
            <a:bodyPr wrap="square" rtlCol="0">
              <a:spAutoFit/>
            </a:bodyPr>
            <a:lstStyle/>
            <a:p>
              <a:r>
                <a:rPr lang="en-US" altLang="zh-TW" sz="1000" dirty="0" err="1" smtClean="0"/>
                <a:t>T</a:t>
              </a:r>
              <a:r>
                <a:rPr lang="en-US" altLang="zh-TW" sz="1000" baseline="-25000" dirty="0" err="1" smtClean="0"/>
                <a:t>exe</a:t>
              </a:r>
              <a:r>
                <a:rPr lang="en-US" altLang="zh-TW" sz="1000" dirty="0" smtClean="0"/>
                <a:t>: The execution time for the bioassays</a:t>
              </a:r>
              <a:endParaRPr lang="zh-TW" altLang="en-US" sz="1000" dirty="0"/>
            </a:p>
          </p:txBody>
        </p:sp>
      </p:grpSp>
      <p:sp>
        <p:nvSpPr>
          <p:cNvPr id="26" name="矩形 25"/>
          <p:cNvSpPr/>
          <p:nvPr/>
        </p:nvSpPr>
        <p:spPr>
          <a:xfrm>
            <a:off x="442244" y="2512541"/>
            <a:ext cx="142876" cy="14287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27" name="表格 26"/>
          <p:cNvGraphicFramePr>
            <a:graphicFrameLocks noGrp="1"/>
          </p:cNvGraphicFramePr>
          <p:nvPr/>
        </p:nvGraphicFramePr>
        <p:xfrm>
          <a:off x="414133" y="3009966"/>
          <a:ext cx="8301272" cy="2595880"/>
        </p:xfrm>
        <a:graphic>
          <a:graphicData uri="http://schemas.openxmlformats.org/drawingml/2006/table">
            <a:tbl>
              <a:tblPr firstRow="1" bandRow="1">
                <a:tableStyleId>{5940675A-B579-460E-94D1-54222C63F5DA}</a:tableStyleId>
              </a:tblPr>
              <a:tblGrid>
                <a:gridCol w="1203655"/>
                <a:gridCol w="887401"/>
                <a:gridCol w="746733"/>
                <a:gridCol w="746733"/>
                <a:gridCol w="746733"/>
                <a:gridCol w="663763"/>
                <a:gridCol w="746733"/>
                <a:gridCol w="916446"/>
                <a:gridCol w="857256"/>
                <a:gridCol w="785819"/>
              </a:tblGrid>
              <a:tr h="370840">
                <a:tc rowSpan="2">
                  <a:txBody>
                    <a:bodyPr/>
                    <a:lstStyle/>
                    <a:p>
                      <a:pPr algn="ctr"/>
                      <a:r>
                        <a:rPr lang="en-US" altLang="zh-TW" sz="1200" b="1" dirty="0" smtClean="0">
                          <a:solidFill>
                            <a:schemeClr val="tx1"/>
                          </a:solidFill>
                          <a:latin typeface="Arial" pitchFamily="34" charset="0"/>
                          <a:cs typeface="Arial" pitchFamily="34" charset="0"/>
                        </a:rPr>
                        <a:t>Bioassay</a:t>
                      </a:r>
                      <a:endParaRPr lang="zh-TW" altLang="en-US" sz="1200" b="1" dirty="0">
                        <a:solidFill>
                          <a:schemeClr val="tx1"/>
                        </a:solidFill>
                        <a:latin typeface="Arial" pitchFamily="34" charset="0"/>
                        <a:cs typeface="Arial"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85000"/>
                      </a:schemeClr>
                    </a:solidFill>
                  </a:tcPr>
                </a:tc>
                <a:tc gridSpan="2">
                  <a:txBody>
                    <a:bodyPr/>
                    <a:lstStyle/>
                    <a:p>
                      <a:pPr algn="ctr"/>
                      <a:r>
                        <a:rPr lang="en-US" altLang="zh-TW" sz="1200" b="1" dirty="0" smtClean="0">
                          <a:solidFill>
                            <a:schemeClr val="tx1"/>
                          </a:solidFill>
                          <a:latin typeface="Arial" pitchFamily="34" charset="0"/>
                          <a:cs typeface="Arial" pitchFamily="34" charset="0"/>
                        </a:rPr>
                        <a:t>Contaminations</a:t>
                      </a:r>
                      <a:endParaRPr lang="zh-TW" altLang="en-US" sz="1200" b="1" dirty="0">
                        <a:solidFill>
                          <a:schemeClr val="tx1"/>
                        </a:solidFill>
                        <a:latin typeface="Arial" pitchFamily="34" charset="0"/>
                        <a:cs typeface="Arial"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85000"/>
                      </a:schemeClr>
                    </a:solidFill>
                  </a:tcPr>
                </a:tc>
                <a:tc hMerge="1">
                  <a:txBody>
                    <a:bodyPr/>
                    <a:lstStyle/>
                    <a:p>
                      <a:pPr algn="ctr"/>
                      <a:endParaRPr lang="zh-TW" altLang="en-US" sz="800" b="1" dirty="0">
                        <a:solidFill>
                          <a:schemeClr val="tx1"/>
                        </a:solidFill>
                        <a:latin typeface="Arial" pitchFamily="34" charset="0"/>
                        <a:cs typeface="Arial"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gridSpan="4">
                  <a:txBody>
                    <a:bodyPr/>
                    <a:lstStyle/>
                    <a:p>
                      <a:pPr algn="ctr"/>
                      <a:r>
                        <a:rPr lang="en-US" altLang="zh-TW" sz="1200" b="1" dirty="0" smtClean="0">
                          <a:solidFill>
                            <a:schemeClr val="tx1"/>
                          </a:solidFill>
                          <a:latin typeface="Arial" pitchFamily="34" charset="0"/>
                          <a:cs typeface="Arial" pitchFamily="34" charset="0"/>
                        </a:rPr>
                        <a:t>Ours </a:t>
                      </a:r>
                      <a:r>
                        <a:rPr lang="en-US" altLang="zh-TW" sz="1200" b="1" i="0" dirty="0" smtClean="0">
                          <a:solidFill>
                            <a:schemeClr val="tx1"/>
                          </a:solidFill>
                          <a:latin typeface="Arial" pitchFamily="34" charset="0"/>
                          <a:cs typeface="Arial" pitchFamily="34" charset="0"/>
                        </a:rPr>
                        <a:t>(</a:t>
                      </a:r>
                      <a:r>
                        <a:rPr lang="en-US" altLang="zh-TW" sz="1200" b="1" dirty="0" smtClean="0">
                          <a:solidFill>
                            <a:schemeClr val="tx1"/>
                          </a:solidFill>
                          <a:latin typeface="Arial" pitchFamily="34" charset="0"/>
                          <a:cs typeface="Arial" pitchFamily="34" charset="0"/>
                        </a:rPr>
                        <a:t>non</a:t>
                      </a:r>
                      <a:r>
                        <a:rPr lang="en-US" altLang="zh-TW" sz="1200" b="1" baseline="0" dirty="0" smtClean="0">
                          <a:solidFill>
                            <a:schemeClr val="tx1"/>
                          </a:solidFill>
                          <a:latin typeface="Arial" pitchFamily="34" charset="0"/>
                          <a:cs typeface="Arial" pitchFamily="34" charset="0"/>
                        </a:rPr>
                        <a:t> </a:t>
                      </a:r>
                      <a:r>
                        <a:rPr lang="en-US" altLang="zh-TW" sz="1200" b="1" dirty="0" smtClean="0">
                          <a:solidFill>
                            <a:schemeClr val="tx1"/>
                          </a:solidFill>
                          <a:latin typeface="Arial" pitchFamily="34" charset="0"/>
                          <a:cs typeface="Arial" pitchFamily="34" charset="0"/>
                        </a:rPr>
                        <a:t>look-ahead)</a:t>
                      </a:r>
                      <a:endParaRPr lang="zh-TW" altLang="en-US" sz="1200" b="1" dirty="0">
                        <a:solidFill>
                          <a:schemeClr val="tx1"/>
                        </a:solidFill>
                        <a:latin typeface="Arial" pitchFamily="34" charset="0"/>
                        <a:cs typeface="Arial"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85000"/>
                      </a:schemeClr>
                    </a:solidFill>
                  </a:tcPr>
                </a:tc>
                <a:tc hMerge="1">
                  <a:txBody>
                    <a:bodyPr/>
                    <a:lstStyle/>
                    <a:p>
                      <a:endParaRPr lang="zh-TW" altLang="en-US" sz="1000" b="1" dirty="0"/>
                    </a:p>
                  </a:txBody>
                  <a:tcPr/>
                </a:tc>
                <a:tc hMerge="1">
                  <a:txBody>
                    <a:bodyPr/>
                    <a:lstStyle/>
                    <a:p>
                      <a:endParaRPr lang="zh-TW" altLang="en-US" sz="1000" b="1" dirty="0"/>
                    </a:p>
                  </a:txBody>
                  <a:tcPr/>
                </a:tc>
                <a:tc hMerge="1">
                  <a:txBody>
                    <a:bodyPr/>
                    <a:lstStyle/>
                    <a:p>
                      <a:pPr algn="ctr"/>
                      <a:endParaRPr lang="zh-TW" altLang="en-US" sz="1400" b="1" dirty="0">
                        <a:solidFill>
                          <a:schemeClr val="tx1"/>
                        </a:solidFill>
                      </a:endParaRPr>
                    </a:p>
                  </a:txBody>
                  <a:tcPr/>
                </a:tc>
                <a:tc gridSpan="3">
                  <a:txBody>
                    <a:bodyPr/>
                    <a:lstStyle/>
                    <a:p>
                      <a:pPr algn="ctr"/>
                      <a:r>
                        <a:rPr lang="en-US" altLang="zh-TW" sz="1200" b="1" dirty="0" smtClean="0">
                          <a:solidFill>
                            <a:schemeClr val="tx1"/>
                          </a:solidFill>
                          <a:latin typeface="Arial" pitchFamily="34" charset="0"/>
                          <a:cs typeface="Arial" pitchFamily="34" charset="0"/>
                        </a:rPr>
                        <a:t>Ours </a:t>
                      </a:r>
                      <a:r>
                        <a:rPr lang="en-US" altLang="zh-TW" sz="1200" b="1" i="0" dirty="0" smtClean="0">
                          <a:solidFill>
                            <a:schemeClr val="tx1"/>
                          </a:solidFill>
                          <a:latin typeface="Arial" pitchFamily="34" charset="0"/>
                          <a:cs typeface="Arial" pitchFamily="34" charset="0"/>
                        </a:rPr>
                        <a:t>(</a:t>
                      </a:r>
                      <a:r>
                        <a:rPr lang="en-US" altLang="zh-TW" sz="1200" b="1" dirty="0" smtClean="0">
                          <a:solidFill>
                            <a:schemeClr val="tx1"/>
                          </a:solidFill>
                          <a:latin typeface="Arial" pitchFamily="34" charset="0"/>
                          <a:cs typeface="Arial" pitchFamily="34" charset="0"/>
                        </a:rPr>
                        <a:t>look-ahead)</a:t>
                      </a:r>
                      <a:endParaRPr lang="zh-TW" altLang="en-US" sz="1200" b="1" dirty="0">
                        <a:solidFill>
                          <a:schemeClr val="tx1"/>
                        </a:solidFill>
                        <a:latin typeface="Arial" pitchFamily="34" charset="0"/>
                        <a:cs typeface="Arial"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85000"/>
                      </a:schemeClr>
                    </a:solidFill>
                  </a:tcPr>
                </a:tc>
                <a:tc hMerge="1">
                  <a:txBody>
                    <a:bodyPr/>
                    <a:lstStyle/>
                    <a:p>
                      <a:pPr algn="ctr"/>
                      <a:endParaRPr lang="zh-TW" altLang="en-US" sz="900" b="1" dirty="0">
                        <a:solidFill>
                          <a:schemeClr val="tx1"/>
                        </a:solidFill>
                        <a:latin typeface="Arial" pitchFamily="34" charset="0"/>
                        <a:cs typeface="Arial"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90000"/>
                      </a:schemeClr>
                    </a:solidFill>
                  </a:tcPr>
                </a:tc>
                <a:tc hMerge="1">
                  <a:txBody>
                    <a:bodyPr/>
                    <a:lstStyle/>
                    <a:p>
                      <a:pPr algn="ctr"/>
                      <a:endParaRPr lang="zh-TW" altLang="en-US" sz="900" b="1" dirty="0">
                        <a:solidFill>
                          <a:schemeClr val="tx1"/>
                        </a:solidFill>
                        <a:latin typeface="Arial" pitchFamily="34" charset="0"/>
                        <a:cs typeface="Arial"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90000"/>
                      </a:schemeClr>
                    </a:solidFill>
                  </a:tcPr>
                </a:tc>
              </a:tr>
              <a:tr h="370840">
                <a:tc vMerge="1">
                  <a:txBody>
                    <a:bodyPr/>
                    <a:lstStyle/>
                    <a:p>
                      <a:endParaRPr lang="zh-TW" altLang="en-US" sz="1000" b="1" dirty="0"/>
                    </a:p>
                  </a:txBody>
                  <a:tcPr/>
                </a:tc>
                <a:tc>
                  <a:txBody>
                    <a:bodyPr/>
                    <a:lstStyle/>
                    <a:p>
                      <a:pPr algn="ctr"/>
                      <a:r>
                        <a:rPr lang="en-US" altLang="zh-TW" sz="1200" b="1" dirty="0" smtClean="0">
                          <a:solidFill>
                            <a:schemeClr val="tx1"/>
                          </a:solidFill>
                          <a:latin typeface="Arial" pitchFamily="34" charset="0"/>
                          <a:cs typeface="Arial" pitchFamily="34" charset="0"/>
                        </a:rPr>
                        <a:t>#</a:t>
                      </a:r>
                      <a:r>
                        <a:rPr lang="en-US" altLang="zh-TW" sz="1200" b="1" dirty="0" err="1" smtClean="0">
                          <a:solidFill>
                            <a:schemeClr val="tx1"/>
                          </a:solidFill>
                          <a:latin typeface="Arial" pitchFamily="34" charset="0"/>
                          <a:cs typeface="Arial" pitchFamily="34" charset="0"/>
                        </a:rPr>
                        <a:t>C</a:t>
                      </a:r>
                      <a:r>
                        <a:rPr lang="en-US" altLang="zh-TW" sz="1200" b="1" baseline="-25000" dirty="0" err="1" smtClean="0">
                          <a:solidFill>
                            <a:schemeClr val="tx1"/>
                          </a:solidFill>
                          <a:latin typeface="Arial" pitchFamily="34" charset="0"/>
                          <a:cs typeface="Arial" pitchFamily="34" charset="0"/>
                        </a:rPr>
                        <a:t>intra</a:t>
                      </a:r>
                      <a:endParaRPr lang="zh-TW" altLang="en-US" sz="1200" b="1" baseline="-25000" dirty="0">
                        <a:solidFill>
                          <a:schemeClr val="tx1"/>
                        </a:solidFill>
                        <a:latin typeface="Arial" pitchFamily="34" charset="0"/>
                        <a:cs typeface="Arial"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7FFF0"/>
                    </a:solidFill>
                  </a:tcPr>
                </a:tc>
                <a:tc>
                  <a:txBody>
                    <a:bodyPr/>
                    <a:lstStyle/>
                    <a:p>
                      <a:pPr algn="ctr"/>
                      <a:r>
                        <a:rPr lang="en-US" altLang="zh-TW" sz="1200" b="1" dirty="0" smtClean="0">
                          <a:solidFill>
                            <a:schemeClr val="tx1"/>
                          </a:solidFill>
                          <a:latin typeface="Arial" pitchFamily="34" charset="0"/>
                          <a:cs typeface="Arial" pitchFamily="34" charset="0"/>
                        </a:rPr>
                        <a:t>#</a:t>
                      </a:r>
                      <a:r>
                        <a:rPr lang="en-US" altLang="zh-TW" sz="1200" b="1" dirty="0" err="1" smtClean="0">
                          <a:solidFill>
                            <a:schemeClr val="tx1"/>
                          </a:solidFill>
                          <a:latin typeface="Arial" pitchFamily="34" charset="0"/>
                          <a:cs typeface="Arial" pitchFamily="34" charset="0"/>
                        </a:rPr>
                        <a:t>C</a:t>
                      </a:r>
                      <a:r>
                        <a:rPr lang="en-US" altLang="zh-TW" sz="1200" b="1" baseline="-25000" dirty="0" err="1" smtClean="0">
                          <a:solidFill>
                            <a:schemeClr val="tx1"/>
                          </a:solidFill>
                          <a:latin typeface="Arial" pitchFamily="34" charset="0"/>
                          <a:cs typeface="Arial" pitchFamily="34" charset="0"/>
                        </a:rPr>
                        <a:t>inter</a:t>
                      </a:r>
                      <a:endParaRPr lang="zh-TW" altLang="en-US" sz="1200" b="1" dirty="0">
                        <a:solidFill>
                          <a:schemeClr val="tx1"/>
                        </a:solidFill>
                        <a:latin typeface="Arial" pitchFamily="34" charset="0"/>
                        <a:cs typeface="Arial"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7FFF0"/>
                    </a:solidFill>
                  </a:tcPr>
                </a:tc>
                <a:tc>
                  <a:txBody>
                    <a:bodyPr/>
                    <a:lstStyle/>
                    <a:p>
                      <a:pPr algn="ctr" fontAlgn="ctr"/>
                      <a:r>
                        <a:rPr lang="en-US" sz="1200" b="1" i="0" u="none" strike="noStrike" dirty="0" smtClean="0">
                          <a:solidFill>
                            <a:schemeClr val="tx1"/>
                          </a:solidFill>
                          <a:latin typeface="Arial" pitchFamily="34" charset="0"/>
                          <a:cs typeface="Arial" pitchFamily="34" charset="0"/>
                        </a:rPr>
                        <a:t>#</a:t>
                      </a:r>
                      <a:r>
                        <a:rPr lang="en-US" sz="1200" b="1" i="0" u="none" strike="noStrike" dirty="0" err="1" smtClean="0">
                          <a:solidFill>
                            <a:schemeClr val="tx1"/>
                          </a:solidFill>
                          <a:latin typeface="Arial" pitchFamily="34" charset="0"/>
                          <a:cs typeface="Arial" pitchFamily="34" charset="0"/>
                        </a:rPr>
                        <a:t>C</a:t>
                      </a:r>
                      <a:r>
                        <a:rPr lang="en-US" sz="1200" b="1" i="0" u="none" strike="noStrike" baseline="-25000" dirty="0" err="1" smtClean="0">
                          <a:solidFill>
                            <a:schemeClr val="tx1"/>
                          </a:solidFill>
                          <a:latin typeface="Arial" pitchFamily="34" charset="0"/>
                          <a:cs typeface="Arial" pitchFamily="34" charset="0"/>
                        </a:rPr>
                        <a:t>intra</a:t>
                      </a:r>
                      <a:endParaRPr lang="en-US" sz="1200" b="1" i="0" u="none" strike="noStrike" dirty="0">
                        <a:solidFill>
                          <a:schemeClr val="tx1"/>
                        </a:solidFill>
                        <a:latin typeface="Arial" pitchFamily="34" charset="0"/>
                        <a:cs typeface="Arial" pitchFamily="34" charset="0"/>
                      </a:endParaRPr>
                    </a:p>
                  </a:txBody>
                  <a:tcPr marL="9525" marR="9525" marT="9525"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a:solidFill>
                            <a:schemeClr val="tx1"/>
                          </a:solidFill>
                          <a:latin typeface="Arial" pitchFamily="34" charset="0"/>
                          <a:cs typeface="Arial" pitchFamily="34" charset="0"/>
                        </a:rPr>
                        <a:t>#</a:t>
                      </a:r>
                      <a:r>
                        <a:rPr lang="en-US" sz="1200" b="1" i="0" u="none" strike="noStrike" dirty="0" smtClean="0">
                          <a:solidFill>
                            <a:schemeClr val="tx1"/>
                          </a:solidFill>
                          <a:latin typeface="Arial" pitchFamily="34" charset="0"/>
                          <a:cs typeface="Arial" pitchFamily="34" charset="0"/>
                        </a:rPr>
                        <a:t>UC</a:t>
                      </a:r>
                      <a:endParaRPr lang="en-US" sz="1200" b="1" i="0" u="none" strike="noStrike" baseline="-25000" dirty="0">
                        <a:solidFill>
                          <a:schemeClr val="tx1"/>
                        </a:solidFill>
                        <a:latin typeface="Arial" pitchFamily="34" charset="0"/>
                        <a:cs typeface="Arial" pitchFamily="34" charset="0"/>
                      </a:endParaRPr>
                    </a:p>
                  </a:txBody>
                  <a:tcPr marL="9525" marR="9525" marT="9525"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err="1" smtClean="0">
                          <a:solidFill>
                            <a:schemeClr val="tx1"/>
                          </a:solidFill>
                          <a:latin typeface="Arial" pitchFamily="34" charset="0"/>
                          <a:cs typeface="Arial" pitchFamily="34" charset="0"/>
                        </a:rPr>
                        <a:t>T</a:t>
                      </a:r>
                      <a:r>
                        <a:rPr lang="en-US" sz="1200" b="1" i="0" u="none" strike="noStrike" baseline="-25000" dirty="0" err="1" smtClean="0">
                          <a:solidFill>
                            <a:schemeClr val="tx1"/>
                          </a:solidFill>
                          <a:latin typeface="Arial" pitchFamily="34" charset="0"/>
                          <a:cs typeface="Arial" pitchFamily="34" charset="0"/>
                        </a:rPr>
                        <a:t>exe</a:t>
                      </a:r>
                      <a:endParaRPr lang="en-US" sz="1200" b="1" i="0" u="none" strike="noStrike" baseline="-25000" dirty="0">
                        <a:solidFill>
                          <a:schemeClr val="tx1"/>
                        </a:solidFill>
                        <a:latin typeface="Arial" pitchFamily="34" charset="0"/>
                        <a:cs typeface="Arial" pitchFamily="34" charset="0"/>
                      </a:endParaRPr>
                    </a:p>
                  </a:txBody>
                  <a:tcPr marL="9525" marR="9525" marT="9525"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smtClean="0">
                          <a:solidFill>
                            <a:schemeClr val="tx1"/>
                          </a:solidFill>
                          <a:latin typeface="Arial" pitchFamily="34" charset="0"/>
                          <a:cs typeface="Arial" pitchFamily="34" charset="0"/>
                        </a:rPr>
                        <a:t>CPU</a:t>
                      </a:r>
                      <a:endParaRPr lang="en-US" sz="1200" b="1" i="0" u="none" strike="noStrike" dirty="0">
                        <a:solidFill>
                          <a:schemeClr val="tx1"/>
                        </a:solidFill>
                        <a:latin typeface="Arial" pitchFamily="34" charset="0"/>
                        <a:cs typeface="Arial" pitchFamily="34" charset="0"/>
                      </a:endParaRPr>
                    </a:p>
                  </a:txBody>
                  <a:tcPr marL="9525" marR="9525" marT="9525"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a:solidFill>
                            <a:schemeClr val="tx1"/>
                          </a:solidFill>
                          <a:latin typeface="Arial" pitchFamily="34" charset="0"/>
                          <a:cs typeface="Arial" pitchFamily="34" charset="0"/>
                        </a:rPr>
                        <a:t>#</a:t>
                      </a:r>
                      <a:r>
                        <a:rPr lang="en-US" sz="1200" b="1" i="0" u="none" strike="noStrike" dirty="0" smtClean="0">
                          <a:solidFill>
                            <a:schemeClr val="tx1"/>
                          </a:solidFill>
                          <a:latin typeface="Arial" pitchFamily="34" charset="0"/>
                          <a:cs typeface="Arial" pitchFamily="34" charset="0"/>
                        </a:rPr>
                        <a:t>UC</a:t>
                      </a:r>
                      <a:endParaRPr lang="en-US" sz="1200" b="1" i="0" u="none" strike="noStrike" baseline="-25000" dirty="0">
                        <a:solidFill>
                          <a:schemeClr val="tx1"/>
                        </a:solidFill>
                        <a:latin typeface="Arial" pitchFamily="34" charset="0"/>
                        <a:cs typeface="Arial" pitchFamily="34" charset="0"/>
                      </a:endParaRPr>
                    </a:p>
                  </a:txBody>
                  <a:tcPr marL="9525" marR="9525" marT="9525"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err="1" smtClean="0">
                          <a:solidFill>
                            <a:schemeClr val="tx1"/>
                          </a:solidFill>
                          <a:latin typeface="Arial" pitchFamily="34" charset="0"/>
                          <a:cs typeface="Arial" pitchFamily="34" charset="0"/>
                        </a:rPr>
                        <a:t>T</a:t>
                      </a:r>
                      <a:r>
                        <a:rPr lang="en-US" sz="1200" b="1" i="0" u="none" strike="noStrike" baseline="-25000" dirty="0" err="1" smtClean="0">
                          <a:solidFill>
                            <a:schemeClr val="tx1"/>
                          </a:solidFill>
                          <a:latin typeface="Arial" pitchFamily="34" charset="0"/>
                          <a:cs typeface="Arial" pitchFamily="34" charset="0"/>
                        </a:rPr>
                        <a:t>exe</a:t>
                      </a:r>
                      <a:endParaRPr lang="en-US" sz="1200" b="1" i="0" u="none" strike="noStrike" baseline="-25000" dirty="0">
                        <a:solidFill>
                          <a:schemeClr val="tx1"/>
                        </a:solidFill>
                        <a:latin typeface="Arial" pitchFamily="34" charset="0"/>
                        <a:cs typeface="Arial" pitchFamily="34" charset="0"/>
                      </a:endParaRPr>
                    </a:p>
                  </a:txBody>
                  <a:tcPr marL="9525" marR="9525" marT="9525"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200" b="1" i="0" u="none" strike="noStrike" dirty="0" smtClean="0">
                          <a:solidFill>
                            <a:schemeClr val="tx1"/>
                          </a:solidFill>
                          <a:latin typeface="Arial" pitchFamily="34" charset="0"/>
                          <a:cs typeface="Arial" pitchFamily="34" charset="0"/>
                        </a:rPr>
                        <a:t>CPU</a:t>
                      </a:r>
                      <a:endParaRPr lang="en-US" sz="1200" b="1" i="0" u="none" strike="noStrike" dirty="0">
                        <a:solidFill>
                          <a:schemeClr val="tx1"/>
                        </a:solidFill>
                        <a:latin typeface="Arial" pitchFamily="34" charset="0"/>
                        <a:cs typeface="Arial" pitchFamily="34" charset="0"/>
                      </a:endParaRPr>
                    </a:p>
                  </a:txBody>
                  <a:tcPr marL="9525" marR="9525" marT="9525"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pPr algn="ctr"/>
                      <a:r>
                        <a:rPr lang="en-US" altLang="zh-TW" sz="1200" b="1" dirty="0" smtClean="0">
                          <a:solidFill>
                            <a:schemeClr val="tx1"/>
                          </a:solidFill>
                          <a:latin typeface="Arial" pitchFamily="34" charset="0"/>
                          <a:cs typeface="Arial" pitchFamily="34" charset="0"/>
                        </a:rPr>
                        <a:t>in-vitro_1</a:t>
                      </a:r>
                      <a:endParaRPr lang="zh-TW" altLang="en-US" sz="1200" b="1" dirty="0">
                        <a:solidFill>
                          <a:schemeClr val="tx1"/>
                        </a:solidFill>
                        <a:latin typeface="Arial" pitchFamily="34" charset="0"/>
                        <a:cs typeface="Arial"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fontAlgn="ctr"/>
                      <a:r>
                        <a:rPr lang="en-US" altLang="zh-TW" sz="1200" b="1" i="0" u="none" strike="noStrike" dirty="0">
                          <a:solidFill>
                            <a:schemeClr val="tx1"/>
                          </a:solidFill>
                          <a:latin typeface="Arial" pitchFamily="34" charset="0"/>
                          <a:cs typeface="Arial" pitchFamily="34" charset="0"/>
                        </a:rPr>
                        <a:t>21</a:t>
                      </a: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fontAlgn="ctr"/>
                      <a:r>
                        <a:rPr lang="en-US" altLang="zh-TW" sz="1200" b="1" i="0" u="none" strike="noStrike" dirty="0" smtClean="0">
                          <a:solidFill>
                            <a:schemeClr val="tx1"/>
                          </a:solidFill>
                          <a:latin typeface="Arial" pitchFamily="34" charset="0"/>
                          <a:cs typeface="Arial" pitchFamily="34" charset="0"/>
                        </a:rPr>
                        <a:t>19</a:t>
                      </a:r>
                      <a:endParaRPr lang="en-US" altLang="zh-TW" sz="1200" b="1" i="0" u="none" strike="noStrike" dirty="0">
                        <a:solidFill>
                          <a:schemeClr val="tx1"/>
                        </a:solidFill>
                        <a:latin typeface="Arial" pitchFamily="34" charset="0"/>
                        <a:cs typeface="Arial"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fontAlgn="ctr"/>
                      <a:r>
                        <a:rPr lang="en-US" altLang="zh-TW" sz="1200" b="1" i="0" u="none" strike="noStrike" dirty="0">
                          <a:solidFill>
                            <a:schemeClr val="tx1"/>
                          </a:solidFill>
                          <a:latin typeface="Arial" pitchFamily="34" charset="0"/>
                          <a:cs typeface="Arial" pitchFamily="34" charset="0"/>
                        </a:rPr>
                        <a:t>21</a:t>
                      </a:r>
                    </a:p>
                  </a:txBody>
                  <a:tcPr marL="9525" marR="9525" marT="9525"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fontAlgn="ctr"/>
                      <a:r>
                        <a:rPr lang="en-US" altLang="zh-TW" sz="1200" b="1" i="0" u="none" strike="noStrike" dirty="0" smtClean="0">
                          <a:solidFill>
                            <a:schemeClr val="tx1"/>
                          </a:solidFill>
                          <a:latin typeface="Arial" pitchFamily="34" charset="0"/>
                          <a:cs typeface="Arial" pitchFamily="34" charset="0"/>
                        </a:rPr>
                        <a:t>446</a:t>
                      </a:r>
                      <a:endParaRPr lang="en-US" altLang="zh-TW" sz="1200" b="1" i="0" u="none" strike="noStrike" dirty="0">
                        <a:solidFill>
                          <a:schemeClr val="tx1"/>
                        </a:solidFill>
                        <a:latin typeface="Arial" pitchFamily="34" charset="0"/>
                        <a:cs typeface="Arial" pitchFamily="34" charset="0"/>
                      </a:endParaRP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ctr"/>
                      <a:r>
                        <a:rPr lang="en-US" altLang="zh-TW" sz="1200" b="1" i="0" u="none" strike="noStrike" dirty="0" smtClean="0">
                          <a:solidFill>
                            <a:schemeClr val="tx1"/>
                          </a:solidFill>
                          <a:latin typeface="Arial" pitchFamily="34" charset="0"/>
                          <a:cs typeface="Arial" pitchFamily="34" charset="0"/>
                        </a:rPr>
                        <a:t>227</a:t>
                      </a:r>
                      <a:endParaRPr lang="en-US" altLang="zh-TW" sz="1200" b="1" i="0" u="none" strike="noStrike" dirty="0">
                        <a:solidFill>
                          <a:schemeClr val="tx1"/>
                        </a:solidFill>
                        <a:latin typeface="Arial" pitchFamily="34" charset="0"/>
                        <a:cs typeface="Arial" pitchFamily="34" charset="0"/>
                      </a:endParaRP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ctr"/>
                      <a:r>
                        <a:rPr lang="en-US" altLang="zh-TW" sz="1200" b="1" i="0" u="none" strike="noStrike" dirty="0" smtClean="0">
                          <a:solidFill>
                            <a:schemeClr val="tx1"/>
                          </a:solidFill>
                          <a:latin typeface="Arial" pitchFamily="34" charset="0"/>
                          <a:cs typeface="Arial" pitchFamily="34" charset="0"/>
                        </a:rPr>
                        <a:t>0.32</a:t>
                      </a:r>
                      <a:endParaRPr lang="en-US" altLang="zh-TW" sz="1200" b="1" i="0" u="none" strike="noStrike" dirty="0">
                        <a:solidFill>
                          <a:schemeClr val="tx1"/>
                        </a:solidFill>
                        <a:latin typeface="Arial" pitchFamily="34" charset="0"/>
                        <a:cs typeface="Arial" pitchFamily="34" charset="0"/>
                      </a:endParaRPr>
                    </a:p>
                  </a:txBody>
                  <a:tcPr marL="9525" marR="9525" marT="9525"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fontAlgn="ctr"/>
                      <a:r>
                        <a:rPr lang="en-US" altLang="zh-TW" sz="1200" b="1" i="0" u="none" strike="noStrike" dirty="0">
                          <a:solidFill>
                            <a:schemeClr val="tx1"/>
                          </a:solidFill>
                          <a:latin typeface="Arial" pitchFamily="34" charset="0"/>
                          <a:cs typeface="Arial" pitchFamily="34" charset="0"/>
                        </a:rPr>
                        <a:t>351</a:t>
                      </a:r>
                    </a:p>
                  </a:txBody>
                  <a:tcPr marL="9525" marR="9525" marT="9525"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fontAlgn="ctr"/>
                      <a:r>
                        <a:rPr lang="en-US" altLang="zh-TW" sz="1200" b="1" i="0" u="none" strike="noStrike" dirty="0">
                          <a:solidFill>
                            <a:schemeClr val="tx1"/>
                          </a:solidFill>
                          <a:latin typeface="Arial" pitchFamily="34" charset="0"/>
                          <a:cs typeface="Arial" pitchFamily="34" charset="0"/>
                        </a:rPr>
                        <a:t>193</a:t>
                      </a: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ctr"/>
                      <a:r>
                        <a:rPr lang="en-US" altLang="zh-TW" sz="1200" b="1" i="0" u="none" strike="noStrike" dirty="0">
                          <a:solidFill>
                            <a:schemeClr val="tx1"/>
                          </a:solidFill>
                          <a:latin typeface="Arial" pitchFamily="34" charset="0"/>
                          <a:cs typeface="Arial" pitchFamily="34" charset="0"/>
                        </a:rPr>
                        <a:t>0.58</a:t>
                      </a:r>
                    </a:p>
                  </a:txBody>
                  <a:tcPr marL="9525" marR="9525" marT="9525"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r>
              <a:tr h="370840">
                <a:tc>
                  <a:txBody>
                    <a:bodyPr/>
                    <a:lstStyle/>
                    <a:p>
                      <a:pPr algn="ctr"/>
                      <a:r>
                        <a:rPr lang="en-US" altLang="zh-TW" sz="1200" b="1" dirty="0" smtClean="0">
                          <a:solidFill>
                            <a:schemeClr val="tx1"/>
                          </a:solidFill>
                          <a:latin typeface="Arial" pitchFamily="34" charset="0"/>
                          <a:cs typeface="Arial" pitchFamily="34" charset="0"/>
                        </a:rPr>
                        <a:t>in-vitro_2</a:t>
                      </a:r>
                      <a:endParaRPr lang="zh-TW" altLang="en-US" sz="1200" b="1" dirty="0">
                        <a:solidFill>
                          <a:schemeClr val="tx1"/>
                        </a:solidFill>
                        <a:latin typeface="Arial" pitchFamily="34" charset="0"/>
                        <a:cs typeface="Arial"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ctr"/>
                      <a:r>
                        <a:rPr lang="en-US" altLang="zh-TW" sz="1200" b="1" i="0" u="none" strike="noStrike" dirty="0">
                          <a:solidFill>
                            <a:schemeClr val="tx1"/>
                          </a:solidFill>
                          <a:latin typeface="Arial" pitchFamily="34" charset="0"/>
                          <a:cs typeface="Arial" pitchFamily="34" charset="0"/>
                        </a:rPr>
                        <a:t>5</a:t>
                      </a: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ctr"/>
                      <a:r>
                        <a:rPr lang="en-US" altLang="zh-TW" sz="1200" b="1" i="0" u="none" strike="noStrike" dirty="0" smtClean="0">
                          <a:solidFill>
                            <a:schemeClr val="tx1"/>
                          </a:solidFill>
                          <a:latin typeface="Arial" pitchFamily="34" charset="0"/>
                          <a:cs typeface="Arial" pitchFamily="34" charset="0"/>
                        </a:rPr>
                        <a:t>8</a:t>
                      </a:r>
                      <a:endParaRPr lang="en-US" altLang="zh-TW" sz="1200" b="1" i="0" u="none" strike="noStrike" dirty="0">
                        <a:solidFill>
                          <a:schemeClr val="tx1"/>
                        </a:solidFill>
                        <a:latin typeface="Arial" pitchFamily="34" charset="0"/>
                        <a:cs typeface="Arial"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ctr"/>
                      <a:r>
                        <a:rPr lang="en-US" altLang="zh-TW" sz="1200" b="1" i="0" u="none" strike="noStrike" dirty="0">
                          <a:solidFill>
                            <a:schemeClr val="tx1"/>
                          </a:solidFill>
                          <a:latin typeface="Arial" pitchFamily="34" charset="0"/>
                          <a:cs typeface="Arial" pitchFamily="34" charset="0"/>
                        </a:rPr>
                        <a:t>5</a:t>
                      </a: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fontAlgn="ctr"/>
                      <a:r>
                        <a:rPr lang="en-US" altLang="zh-TW" sz="1200" b="1" i="0" u="none" strike="noStrike" dirty="0" smtClean="0">
                          <a:solidFill>
                            <a:schemeClr val="tx1"/>
                          </a:solidFill>
                          <a:latin typeface="Arial" pitchFamily="34" charset="0"/>
                          <a:cs typeface="Arial" pitchFamily="34" charset="0"/>
                        </a:rPr>
                        <a:t>267</a:t>
                      </a:r>
                      <a:endParaRPr lang="en-US" altLang="zh-TW" sz="1200" b="1" i="0" u="none" strike="noStrike" dirty="0">
                        <a:solidFill>
                          <a:schemeClr val="tx1"/>
                        </a:solidFill>
                        <a:latin typeface="Arial" pitchFamily="34" charset="0"/>
                        <a:cs typeface="Arial" pitchFamily="34" charset="0"/>
                      </a:endParaRPr>
                    </a:p>
                  </a:txBody>
                  <a:tcPr marL="9525" marR="9525" marT="9525" marB="0" anchor="ctr"/>
                </a:tc>
                <a:tc>
                  <a:txBody>
                    <a:bodyPr/>
                    <a:lstStyle/>
                    <a:p>
                      <a:pPr algn="ctr" fontAlgn="ctr"/>
                      <a:r>
                        <a:rPr lang="en-US" altLang="zh-TW" sz="1200" b="1" i="0" u="none" strike="noStrike" dirty="0" smtClean="0">
                          <a:solidFill>
                            <a:schemeClr val="tx1"/>
                          </a:solidFill>
                          <a:latin typeface="Arial" pitchFamily="34" charset="0"/>
                          <a:cs typeface="Arial" pitchFamily="34" charset="0"/>
                        </a:rPr>
                        <a:t>210</a:t>
                      </a:r>
                      <a:endParaRPr lang="en-US" altLang="zh-TW" sz="1200" b="1" i="0" u="none" strike="noStrike" dirty="0">
                        <a:solidFill>
                          <a:schemeClr val="tx1"/>
                        </a:solidFill>
                        <a:latin typeface="Arial" pitchFamily="34" charset="0"/>
                        <a:cs typeface="Arial" pitchFamily="34" charset="0"/>
                      </a:endParaRPr>
                    </a:p>
                  </a:txBody>
                  <a:tcPr marL="9525" marR="9525" marT="9525" marB="0" anchor="ctr"/>
                </a:tc>
                <a:tc>
                  <a:txBody>
                    <a:bodyPr/>
                    <a:lstStyle/>
                    <a:p>
                      <a:pPr algn="ctr" fontAlgn="ctr"/>
                      <a:r>
                        <a:rPr lang="en-US" altLang="zh-TW" sz="1200" b="1" i="0" u="none" strike="noStrike" dirty="0" smtClean="0">
                          <a:solidFill>
                            <a:schemeClr val="tx1"/>
                          </a:solidFill>
                          <a:latin typeface="Arial" pitchFamily="34" charset="0"/>
                          <a:cs typeface="Arial" pitchFamily="34" charset="0"/>
                        </a:rPr>
                        <a:t>0.24</a:t>
                      </a:r>
                      <a:endParaRPr lang="en-US" altLang="zh-TW" sz="1200" b="1" i="0" u="none" strike="noStrike" dirty="0">
                        <a:solidFill>
                          <a:schemeClr val="tx1"/>
                        </a:solidFill>
                        <a:latin typeface="Arial" pitchFamily="34" charset="0"/>
                        <a:cs typeface="Arial" pitchFamily="34" charset="0"/>
                      </a:endParaRPr>
                    </a:p>
                  </a:txBody>
                  <a:tcPr marL="9525" marR="9525" marT="9525" marB="0" anchor="ctr">
                    <a:lnR w="28575" cap="flat" cmpd="sng" algn="ctr">
                      <a:solidFill>
                        <a:schemeClr val="tx1"/>
                      </a:solidFill>
                      <a:prstDash val="solid"/>
                      <a:round/>
                      <a:headEnd type="none" w="med" len="med"/>
                      <a:tailEnd type="none" w="med" len="med"/>
                    </a:lnR>
                  </a:tcPr>
                </a:tc>
                <a:tc>
                  <a:txBody>
                    <a:bodyPr/>
                    <a:lstStyle/>
                    <a:p>
                      <a:pPr algn="ctr" fontAlgn="ctr"/>
                      <a:r>
                        <a:rPr lang="en-US" altLang="zh-TW" sz="1200" b="1" i="0" u="none" strike="noStrike" dirty="0">
                          <a:solidFill>
                            <a:schemeClr val="tx1"/>
                          </a:solidFill>
                          <a:latin typeface="Arial" pitchFamily="34" charset="0"/>
                          <a:cs typeface="Arial" pitchFamily="34" charset="0"/>
                        </a:rPr>
                        <a:t>281</a:t>
                      </a: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fontAlgn="ctr"/>
                      <a:r>
                        <a:rPr lang="en-US" altLang="zh-TW" sz="1200" b="1" i="0" u="none" strike="noStrike" dirty="0">
                          <a:solidFill>
                            <a:schemeClr val="tx1"/>
                          </a:solidFill>
                          <a:latin typeface="Arial" pitchFamily="34" charset="0"/>
                          <a:cs typeface="Arial" pitchFamily="34" charset="0"/>
                        </a:rPr>
                        <a:t>191</a:t>
                      </a:r>
                    </a:p>
                  </a:txBody>
                  <a:tcPr marL="9525" marR="9525" marT="9525" marB="0" anchor="ctr"/>
                </a:tc>
                <a:tc>
                  <a:txBody>
                    <a:bodyPr/>
                    <a:lstStyle/>
                    <a:p>
                      <a:pPr algn="ctr" fontAlgn="ctr"/>
                      <a:r>
                        <a:rPr lang="en-US" altLang="zh-TW" sz="1200" b="1" i="0" u="none" strike="noStrike" dirty="0">
                          <a:solidFill>
                            <a:schemeClr val="tx1"/>
                          </a:solidFill>
                          <a:latin typeface="Arial" pitchFamily="34" charset="0"/>
                          <a:cs typeface="Arial" pitchFamily="34" charset="0"/>
                        </a:rPr>
                        <a:t>0.39</a:t>
                      </a:r>
                    </a:p>
                  </a:txBody>
                  <a:tcPr marL="9525" marR="9525" marT="9525" marB="0" anchor="ctr">
                    <a:lnR w="28575" cap="flat" cmpd="sng" algn="ctr">
                      <a:solidFill>
                        <a:schemeClr val="tx1"/>
                      </a:solidFill>
                      <a:prstDash val="solid"/>
                      <a:round/>
                      <a:headEnd type="none" w="med" len="med"/>
                      <a:tailEnd type="none" w="med" len="med"/>
                    </a:lnR>
                  </a:tcPr>
                </a:tc>
              </a:tr>
              <a:tr h="370840">
                <a:tc>
                  <a:txBody>
                    <a:bodyPr/>
                    <a:lstStyle/>
                    <a:p>
                      <a:pPr algn="ctr"/>
                      <a:r>
                        <a:rPr lang="en-US" altLang="zh-TW" sz="1200" b="1" dirty="0" smtClean="0">
                          <a:solidFill>
                            <a:schemeClr val="tx1"/>
                          </a:solidFill>
                          <a:latin typeface="Arial" pitchFamily="34" charset="0"/>
                          <a:cs typeface="Arial" pitchFamily="34" charset="0"/>
                        </a:rPr>
                        <a:t>protein_1</a:t>
                      </a:r>
                      <a:endParaRPr lang="zh-TW" altLang="en-US" sz="1200" b="1" dirty="0">
                        <a:solidFill>
                          <a:schemeClr val="tx1"/>
                        </a:solidFill>
                        <a:latin typeface="Arial" pitchFamily="34" charset="0"/>
                        <a:cs typeface="Arial"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ctr"/>
                      <a:r>
                        <a:rPr lang="en-US" altLang="zh-TW" sz="1200" b="1" i="0" u="none" strike="noStrike" dirty="0">
                          <a:solidFill>
                            <a:schemeClr val="tx1"/>
                          </a:solidFill>
                          <a:latin typeface="Arial" pitchFamily="34" charset="0"/>
                          <a:cs typeface="Arial" pitchFamily="34" charset="0"/>
                        </a:rPr>
                        <a:t>82</a:t>
                      </a: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ctr"/>
                      <a:r>
                        <a:rPr lang="en-US" altLang="zh-TW" sz="1200" b="1" i="0" u="none" strike="noStrike" dirty="0" smtClean="0">
                          <a:solidFill>
                            <a:schemeClr val="tx1"/>
                          </a:solidFill>
                          <a:latin typeface="Arial" pitchFamily="34" charset="0"/>
                          <a:cs typeface="Arial" pitchFamily="34" charset="0"/>
                        </a:rPr>
                        <a:t>190</a:t>
                      </a:r>
                      <a:endParaRPr lang="en-US" altLang="zh-TW" sz="1200" b="1" i="0" u="none" strike="noStrike" dirty="0">
                        <a:solidFill>
                          <a:schemeClr val="tx1"/>
                        </a:solidFill>
                        <a:latin typeface="Arial" pitchFamily="34" charset="0"/>
                        <a:cs typeface="Arial"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ctr"/>
                      <a:r>
                        <a:rPr lang="en-US" altLang="zh-TW" sz="1200" b="1" i="0" u="none" strike="noStrike" dirty="0">
                          <a:solidFill>
                            <a:schemeClr val="tx1"/>
                          </a:solidFill>
                          <a:latin typeface="Arial" pitchFamily="34" charset="0"/>
                          <a:cs typeface="Arial" pitchFamily="34" charset="0"/>
                        </a:rPr>
                        <a:t>82</a:t>
                      </a: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fontAlgn="ctr"/>
                      <a:r>
                        <a:rPr lang="en-US" altLang="zh-TW" sz="1200" b="1" i="0" u="none" strike="noStrike" dirty="0" smtClean="0">
                          <a:solidFill>
                            <a:schemeClr val="tx1"/>
                          </a:solidFill>
                          <a:latin typeface="Arial" pitchFamily="34" charset="0"/>
                          <a:cs typeface="Arial" pitchFamily="34" charset="0"/>
                        </a:rPr>
                        <a:t>2493</a:t>
                      </a:r>
                      <a:endParaRPr lang="en-US" altLang="zh-TW" sz="1200" b="1" i="0" u="none" strike="noStrike" dirty="0">
                        <a:solidFill>
                          <a:schemeClr val="tx1"/>
                        </a:solidFill>
                        <a:latin typeface="Arial" pitchFamily="34" charset="0"/>
                        <a:cs typeface="Arial" pitchFamily="34" charset="0"/>
                      </a:endParaRPr>
                    </a:p>
                  </a:txBody>
                  <a:tcPr marL="9525" marR="9525" marT="9525" marB="0" anchor="ctr"/>
                </a:tc>
                <a:tc>
                  <a:txBody>
                    <a:bodyPr/>
                    <a:lstStyle/>
                    <a:p>
                      <a:pPr algn="ctr" fontAlgn="ctr"/>
                      <a:r>
                        <a:rPr lang="en-US" altLang="zh-TW" sz="1200" b="1" i="0" u="none" strike="noStrike" dirty="0" smtClean="0">
                          <a:solidFill>
                            <a:schemeClr val="tx1"/>
                          </a:solidFill>
                          <a:latin typeface="Arial" pitchFamily="34" charset="0"/>
                          <a:cs typeface="Arial" pitchFamily="34" charset="0"/>
                        </a:rPr>
                        <a:t>1569</a:t>
                      </a:r>
                      <a:endParaRPr lang="en-US" altLang="zh-TW" sz="1200" b="1" i="0" u="none" strike="noStrike" dirty="0">
                        <a:solidFill>
                          <a:schemeClr val="tx1"/>
                        </a:solidFill>
                        <a:latin typeface="Arial" pitchFamily="34" charset="0"/>
                        <a:cs typeface="Arial" pitchFamily="34" charset="0"/>
                      </a:endParaRPr>
                    </a:p>
                  </a:txBody>
                  <a:tcPr marL="9525" marR="9525" marT="9525" marB="0" anchor="ctr"/>
                </a:tc>
                <a:tc>
                  <a:txBody>
                    <a:bodyPr/>
                    <a:lstStyle/>
                    <a:p>
                      <a:pPr algn="ctr" fontAlgn="ctr"/>
                      <a:r>
                        <a:rPr lang="en-US" altLang="zh-TW" sz="1200" b="1" i="0" u="none" strike="noStrike" dirty="0" smtClean="0">
                          <a:solidFill>
                            <a:schemeClr val="tx1"/>
                          </a:solidFill>
                          <a:latin typeface="Arial" pitchFamily="34" charset="0"/>
                          <a:cs typeface="Arial" pitchFamily="34" charset="0"/>
                        </a:rPr>
                        <a:t>2.11</a:t>
                      </a:r>
                      <a:endParaRPr lang="en-US" altLang="zh-TW" sz="1200" b="1" i="0" u="none" strike="noStrike" dirty="0">
                        <a:solidFill>
                          <a:schemeClr val="tx1"/>
                        </a:solidFill>
                        <a:latin typeface="Arial" pitchFamily="34" charset="0"/>
                        <a:cs typeface="Arial" pitchFamily="34" charset="0"/>
                      </a:endParaRPr>
                    </a:p>
                  </a:txBody>
                  <a:tcPr marL="9525" marR="9525" marT="9525" marB="0" anchor="ctr">
                    <a:lnR w="28575" cap="flat" cmpd="sng" algn="ctr">
                      <a:solidFill>
                        <a:schemeClr val="tx1"/>
                      </a:solidFill>
                      <a:prstDash val="solid"/>
                      <a:round/>
                      <a:headEnd type="none" w="med" len="med"/>
                      <a:tailEnd type="none" w="med" len="med"/>
                    </a:lnR>
                  </a:tcPr>
                </a:tc>
                <a:tc>
                  <a:txBody>
                    <a:bodyPr/>
                    <a:lstStyle/>
                    <a:p>
                      <a:pPr algn="ctr" fontAlgn="ctr"/>
                      <a:r>
                        <a:rPr lang="en-US" altLang="zh-TW" sz="1200" b="1" i="0" u="none" strike="noStrike" dirty="0">
                          <a:solidFill>
                            <a:schemeClr val="tx1"/>
                          </a:solidFill>
                          <a:latin typeface="Arial" pitchFamily="34" charset="0"/>
                          <a:cs typeface="Arial" pitchFamily="34" charset="0"/>
                        </a:rPr>
                        <a:t>2213</a:t>
                      </a: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fontAlgn="ctr"/>
                      <a:r>
                        <a:rPr lang="en-US" altLang="zh-TW" sz="1200" b="1" i="0" u="none" strike="noStrike" dirty="0">
                          <a:solidFill>
                            <a:schemeClr val="tx1"/>
                          </a:solidFill>
                          <a:latin typeface="Arial" pitchFamily="34" charset="0"/>
                          <a:cs typeface="Arial" pitchFamily="34" charset="0"/>
                        </a:rPr>
                        <a:t>1394</a:t>
                      </a:r>
                    </a:p>
                  </a:txBody>
                  <a:tcPr marL="9525" marR="9525" marT="9525" marB="0" anchor="ctr"/>
                </a:tc>
                <a:tc>
                  <a:txBody>
                    <a:bodyPr/>
                    <a:lstStyle/>
                    <a:p>
                      <a:pPr algn="ctr" fontAlgn="ctr"/>
                      <a:r>
                        <a:rPr lang="en-US" altLang="zh-TW" sz="1200" b="1" i="0" u="none" strike="noStrike">
                          <a:solidFill>
                            <a:schemeClr val="tx1"/>
                          </a:solidFill>
                          <a:latin typeface="Arial" pitchFamily="34" charset="0"/>
                          <a:cs typeface="Arial" pitchFamily="34" charset="0"/>
                        </a:rPr>
                        <a:t>2.58</a:t>
                      </a:r>
                    </a:p>
                  </a:txBody>
                  <a:tcPr marL="9525" marR="9525" marT="9525" marB="0" anchor="ctr">
                    <a:lnR w="28575" cap="flat" cmpd="sng" algn="ctr">
                      <a:solidFill>
                        <a:schemeClr val="tx1"/>
                      </a:solidFill>
                      <a:prstDash val="solid"/>
                      <a:round/>
                      <a:headEnd type="none" w="med" len="med"/>
                      <a:tailEnd type="none" w="med" len="med"/>
                    </a:lnR>
                  </a:tcPr>
                </a:tc>
              </a:tr>
              <a:tr h="370840">
                <a:tc>
                  <a:txBody>
                    <a:bodyPr/>
                    <a:lstStyle/>
                    <a:p>
                      <a:pPr algn="ctr"/>
                      <a:r>
                        <a:rPr lang="en-US" altLang="zh-TW" sz="1200" b="1" dirty="0" smtClean="0">
                          <a:solidFill>
                            <a:schemeClr val="tx1"/>
                          </a:solidFill>
                          <a:latin typeface="Arial" pitchFamily="34" charset="0"/>
                          <a:cs typeface="Arial" pitchFamily="34" charset="0"/>
                        </a:rPr>
                        <a:t>protein_2</a:t>
                      </a:r>
                      <a:endParaRPr lang="zh-TW" altLang="en-US" sz="1200" b="1" dirty="0">
                        <a:solidFill>
                          <a:schemeClr val="tx1"/>
                        </a:solidFill>
                        <a:latin typeface="Arial" pitchFamily="34" charset="0"/>
                        <a:cs typeface="Arial"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fontAlgn="ctr"/>
                      <a:r>
                        <a:rPr lang="en-US" altLang="zh-TW" sz="1200" b="1" i="0" u="none" strike="noStrike" dirty="0">
                          <a:solidFill>
                            <a:schemeClr val="tx1"/>
                          </a:solidFill>
                          <a:latin typeface="Arial" pitchFamily="34" charset="0"/>
                          <a:cs typeface="Arial" pitchFamily="34" charset="0"/>
                        </a:rPr>
                        <a:t>61</a:t>
                      </a: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fontAlgn="ctr"/>
                      <a:r>
                        <a:rPr lang="en-US" altLang="zh-TW" sz="1200" b="1" i="0" u="none" strike="noStrike" dirty="0" smtClean="0">
                          <a:solidFill>
                            <a:schemeClr val="tx1"/>
                          </a:solidFill>
                          <a:latin typeface="Arial" pitchFamily="34" charset="0"/>
                          <a:cs typeface="Arial" pitchFamily="34" charset="0"/>
                        </a:rPr>
                        <a:t>141</a:t>
                      </a:r>
                      <a:endParaRPr lang="en-US" altLang="zh-TW" sz="1200" b="1" i="0" u="none" strike="noStrike" dirty="0">
                        <a:solidFill>
                          <a:schemeClr val="tx1"/>
                        </a:solidFill>
                        <a:latin typeface="Arial" pitchFamily="34" charset="0"/>
                        <a:cs typeface="Arial"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fontAlgn="ctr"/>
                      <a:r>
                        <a:rPr lang="en-US" altLang="zh-TW" sz="1200" b="1" i="0" u="none" strike="noStrike" dirty="0">
                          <a:solidFill>
                            <a:schemeClr val="tx1"/>
                          </a:solidFill>
                          <a:latin typeface="Arial" pitchFamily="34" charset="0"/>
                          <a:cs typeface="Arial" pitchFamily="34" charset="0"/>
                        </a:rPr>
                        <a:t>61</a:t>
                      </a:r>
                    </a:p>
                  </a:txBody>
                  <a:tcPr marL="9525" marR="9525" marT="9525"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fontAlgn="ctr"/>
                      <a:r>
                        <a:rPr lang="en-US" altLang="zh-TW" sz="1200" b="1" i="0" u="none" strike="noStrike" dirty="0" smtClean="0">
                          <a:solidFill>
                            <a:schemeClr val="tx1"/>
                          </a:solidFill>
                          <a:latin typeface="Arial" pitchFamily="34" charset="0"/>
                          <a:cs typeface="Arial" pitchFamily="34" charset="0"/>
                        </a:rPr>
                        <a:t>1498</a:t>
                      </a:r>
                      <a:endParaRPr lang="en-US" altLang="zh-TW" sz="1200" b="1" i="0" u="none" strike="noStrike" dirty="0">
                        <a:solidFill>
                          <a:schemeClr val="tx1"/>
                        </a:solidFill>
                        <a:latin typeface="Arial" pitchFamily="34" charset="0"/>
                        <a:cs typeface="Arial" pitchFamily="34" charset="0"/>
                      </a:endParaRPr>
                    </a:p>
                  </a:txBody>
                  <a:tcPr marL="9525" marR="9525" marT="9525" marB="0" anchor="ctr">
                    <a:lnB w="28575" cap="flat" cmpd="sng" algn="ctr">
                      <a:solidFill>
                        <a:schemeClr val="tx1"/>
                      </a:solidFill>
                      <a:prstDash val="solid"/>
                      <a:round/>
                      <a:headEnd type="none" w="med" len="med"/>
                      <a:tailEnd type="none" w="med" len="med"/>
                    </a:lnB>
                  </a:tcPr>
                </a:tc>
                <a:tc>
                  <a:txBody>
                    <a:bodyPr/>
                    <a:lstStyle/>
                    <a:p>
                      <a:pPr algn="ctr" fontAlgn="ctr"/>
                      <a:r>
                        <a:rPr lang="en-US" altLang="zh-TW" sz="1200" b="1" i="0" u="none" strike="noStrike" dirty="0" smtClean="0">
                          <a:solidFill>
                            <a:schemeClr val="tx1"/>
                          </a:solidFill>
                          <a:latin typeface="Arial" pitchFamily="34" charset="0"/>
                          <a:cs typeface="Arial" pitchFamily="34" charset="0"/>
                        </a:rPr>
                        <a:t>1172</a:t>
                      </a:r>
                      <a:endParaRPr lang="en-US" altLang="zh-TW" sz="1200" b="1" i="0" u="none" strike="noStrike" dirty="0">
                        <a:solidFill>
                          <a:schemeClr val="tx1"/>
                        </a:solidFill>
                        <a:latin typeface="Arial" pitchFamily="34" charset="0"/>
                        <a:cs typeface="Arial" pitchFamily="34" charset="0"/>
                      </a:endParaRPr>
                    </a:p>
                  </a:txBody>
                  <a:tcPr marL="9525" marR="9525" marT="9525" marB="0" anchor="ctr">
                    <a:lnB w="28575" cap="flat" cmpd="sng" algn="ctr">
                      <a:solidFill>
                        <a:schemeClr val="tx1"/>
                      </a:solidFill>
                      <a:prstDash val="solid"/>
                      <a:round/>
                      <a:headEnd type="none" w="med" len="med"/>
                      <a:tailEnd type="none" w="med" len="med"/>
                    </a:lnB>
                  </a:tcPr>
                </a:tc>
                <a:tc>
                  <a:txBody>
                    <a:bodyPr/>
                    <a:lstStyle/>
                    <a:p>
                      <a:pPr algn="ctr" fontAlgn="ctr"/>
                      <a:r>
                        <a:rPr lang="en-US" altLang="zh-TW" sz="1200" b="1" i="0" u="none" strike="noStrike" dirty="0" smtClean="0">
                          <a:solidFill>
                            <a:schemeClr val="tx1"/>
                          </a:solidFill>
                          <a:latin typeface="Arial" pitchFamily="34" charset="0"/>
                          <a:cs typeface="Arial" pitchFamily="34" charset="0"/>
                        </a:rPr>
                        <a:t>0.47</a:t>
                      </a:r>
                      <a:endParaRPr lang="en-US" altLang="zh-TW" sz="1200" b="1" i="0" u="none" strike="noStrike" dirty="0">
                        <a:solidFill>
                          <a:schemeClr val="tx1"/>
                        </a:solidFill>
                        <a:latin typeface="Arial" pitchFamily="34" charset="0"/>
                        <a:cs typeface="Arial" pitchFamily="34" charset="0"/>
                      </a:endParaRPr>
                    </a:p>
                  </a:txBody>
                  <a:tcPr marL="9525" marR="9525" marT="9525"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fontAlgn="ctr"/>
                      <a:r>
                        <a:rPr lang="en-US" altLang="zh-TW" sz="1200" b="1" i="0" u="none" strike="noStrike" dirty="0">
                          <a:solidFill>
                            <a:schemeClr val="tx1"/>
                          </a:solidFill>
                          <a:latin typeface="Arial" pitchFamily="34" charset="0"/>
                          <a:cs typeface="Arial" pitchFamily="34" charset="0"/>
                        </a:rPr>
                        <a:t>1362</a:t>
                      </a:r>
                    </a:p>
                  </a:txBody>
                  <a:tcPr marL="9525" marR="9525" marT="9525"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fontAlgn="ctr"/>
                      <a:r>
                        <a:rPr lang="en-US" altLang="zh-TW" sz="1200" b="1" i="0" u="none" strike="noStrike" dirty="0">
                          <a:solidFill>
                            <a:schemeClr val="tx1"/>
                          </a:solidFill>
                          <a:latin typeface="Arial" pitchFamily="34" charset="0"/>
                          <a:cs typeface="Arial" pitchFamily="34" charset="0"/>
                        </a:rPr>
                        <a:t>1108</a:t>
                      </a:r>
                    </a:p>
                  </a:txBody>
                  <a:tcPr marL="9525" marR="9525" marT="9525" marB="0" anchor="ctr">
                    <a:lnB w="28575" cap="flat" cmpd="sng" algn="ctr">
                      <a:solidFill>
                        <a:schemeClr val="tx1"/>
                      </a:solidFill>
                      <a:prstDash val="solid"/>
                      <a:round/>
                      <a:headEnd type="none" w="med" len="med"/>
                      <a:tailEnd type="none" w="med" len="med"/>
                    </a:lnB>
                  </a:tcPr>
                </a:tc>
                <a:tc>
                  <a:txBody>
                    <a:bodyPr/>
                    <a:lstStyle/>
                    <a:p>
                      <a:pPr algn="ctr" fontAlgn="ctr"/>
                      <a:r>
                        <a:rPr lang="en-US" altLang="zh-TW" sz="1200" b="1" i="0" u="none" strike="noStrike" dirty="0">
                          <a:solidFill>
                            <a:schemeClr val="tx1"/>
                          </a:solidFill>
                          <a:latin typeface="Arial" pitchFamily="34" charset="0"/>
                          <a:cs typeface="Arial" pitchFamily="34" charset="0"/>
                        </a:rPr>
                        <a:t>1.49</a:t>
                      </a:r>
                    </a:p>
                  </a:txBody>
                  <a:tcPr marL="9525" marR="9525" marT="9525"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r h="370840">
                <a:tc>
                  <a:txBody>
                    <a:bodyPr/>
                    <a:lstStyle/>
                    <a:p>
                      <a:pPr algn="ctr"/>
                      <a:r>
                        <a:rPr lang="en-US" altLang="zh-TW" sz="1200" b="1" dirty="0" smtClean="0">
                          <a:solidFill>
                            <a:schemeClr val="tx1"/>
                          </a:solidFill>
                          <a:latin typeface="Arial" pitchFamily="34" charset="0"/>
                          <a:cs typeface="Arial" pitchFamily="34" charset="0"/>
                        </a:rPr>
                        <a:t>Total</a:t>
                      </a:r>
                      <a:endParaRPr lang="zh-TW" altLang="en-US" sz="1200" b="1" dirty="0">
                        <a:solidFill>
                          <a:schemeClr val="tx1"/>
                        </a:solidFill>
                        <a:latin typeface="Arial" pitchFamily="34" charset="0"/>
                        <a:cs typeface="Arial"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fontAlgn="ctr"/>
                      <a:r>
                        <a:rPr lang="en-US" altLang="zh-TW" sz="1200" b="1" i="0" u="none" strike="noStrike" dirty="0">
                          <a:solidFill>
                            <a:schemeClr val="tx1"/>
                          </a:solidFill>
                          <a:latin typeface="Arial" pitchFamily="34" charset="0"/>
                          <a:cs typeface="Arial" pitchFamily="34" charset="0"/>
                        </a:rPr>
                        <a:t>169</a:t>
                      </a: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fontAlgn="ctr"/>
                      <a:r>
                        <a:rPr lang="en-US" altLang="zh-TW" sz="1200" b="1" i="0" u="none" strike="noStrike" dirty="0" smtClean="0">
                          <a:solidFill>
                            <a:schemeClr val="tx1"/>
                          </a:solidFill>
                          <a:latin typeface="Arial" pitchFamily="34" charset="0"/>
                          <a:cs typeface="Arial" pitchFamily="34" charset="0"/>
                        </a:rPr>
                        <a:t>358</a:t>
                      </a:r>
                      <a:endParaRPr lang="en-US" altLang="zh-TW" sz="1200" b="1" i="0" u="none" strike="noStrike" dirty="0">
                        <a:solidFill>
                          <a:schemeClr val="tx1"/>
                        </a:solidFill>
                        <a:latin typeface="Arial" pitchFamily="34" charset="0"/>
                        <a:cs typeface="Arial"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fontAlgn="ctr"/>
                      <a:r>
                        <a:rPr lang="en-US" altLang="zh-TW" sz="1200" b="1" i="0" u="none" strike="noStrike" dirty="0">
                          <a:solidFill>
                            <a:schemeClr val="tx1"/>
                          </a:solidFill>
                          <a:latin typeface="Arial" pitchFamily="34" charset="0"/>
                          <a:cs typeface="Arial" pitchFamily="34" charset="0"/>
                        </a:rPr>
                        <a:t>169</a:t>
                      </a:r>
                    </a:p>
                  </a:txBody>
                  <a:tcPr marL="9525" marR="9525" marT="9525"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fontAlgn="ctr"/>
                      <a:r>
                        <a:rPr lang="en-US" altLang="zh-TW" sz="1200" b="1" i="0" u="none" strike="noStrike" dirty="0" smtClean="0">
                          <a:solidFill>
                            <a:schemeClr val="tx1"/>
                          </a:solidFill>
                          <a:latin typeface="Arial" pitchFamily="34" charset="0"/>
                          <a:cs typeface="Arial" pitchFamily="34" charset="0"/>
                        </a:rPr>
                        <a:t>4704</a:t>
                      </a:r>
                      <a:endParaRPr lang="en-US" altLang="zh-TW" sz="1200" b="1" i="0" u="none" strike="noStrike" dirty="0">
                        <a:solidFill>
                          <a:schemeClr val="tx1"/>
                        </a:solidFill>
                        <a:latin typeface="Arial" pitchFamily="34" charset="0"/>
                        <a:cs typeface="Arial" pitchFamily="34" charset="0"/>
                      </a:endParaRPr>
                    </a:p>
                  </a:txBody>
                  <a:tcPr marL="9525" marR="9525" marT="9525"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fontAlgn="ctr"/>
                      <a:r>
                        <a:rPr lang="en-US" altLang="zh-TW" sz="1200" b="1" i="0" u="none" strike="noStrike" dirty="0" smtClean="0">
                          <a:solidFill>
                            <a:schemeClr val="tx1"/>
                          </a:solidFill>
                          <a:latin typeface="Arial" pitchFamily="34" charset="0"/>
                          <a:cs typeface="Arial" pitchFamily="34" charset="0"/>
                        </a:rPr>
                        <a:t>3178</a:t>
                      </a:r>
                      <a:endParaRPr lang="en-US" altLang="zh-TW" sz="1200" b="1" i="0" u="none" strike="noStrike" dirty="0">
                        <a:solidFill>
                          <a:schemeClr val="tx1"/>
                        </a:solidFill>
                        <a:latin typeface="Arial" pitchFamily="34" charset="0"/>
                        <a:cs typeface="Arial" pitchFamily="34" charset="0"/>
                      </a:endParaRPr>
                    </a:p>
                  </a:txBody>
                  <a:tcPr marL="9525" marR="9525" marT="9525"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fontAlgn="ctr"/>
                      <a:r>
                        <a:rPr lang="en-US" altLang="zh-TW" sz="1200" b="1" i="0" u="none" strike="noStrike" dirty="0" smtClean="0">
                          <a:solidFill>
                            <a:schemeClr val="tx1"/>
                          </a:solidFill>
                          <a:latin typeface="Arial" pitchFamily="34" charset="0"/>
                          <a:cs typeface="Arial" pitchFamily="34" charset="0"/>
                        </a:rPr>
                        <a:t>3.14</a:t>
                      </a:r>
                      <a:endParaRPr lang="en-US" altLang="zh-TW" sz="1200" b="1" i="0" u="none" strike="noStrike" dirty="0">
                        <a:solidFill>
                          <a:schemeClr val="tx1"/>
                        </a:solidFill>
                        <a:latin typeface="Arial" pitchFamily="34" charset="0"/>
                        <a:cs typeface="Arial" pitchFamily="34" charset="0"/>
                      </a:endParaRPr>
                    </a:p>
                  </a:txBody>
                  <a:tcPr marL="9525" marR="9525" marT="9525"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fontAlgn="ctr"/>
                      <a:r>
                        <a:rPr lang="en-US" altLang="zh-TW" sz="1200" b="1" i="0" u="none" strike="noStrike" dirty="0">
                          <a:solidFill>
                            <a:schemeClr val="tx1"/>
                          </a:solidFill>
                          <a:latin typeface="Arial" pitchFamily="34" charset="0"/>
                          <a:cs typeface="Arial" pitchFamily="34" charset="0"/>
                        </a:rPr>
                        <a:t>4207</a:t>
                      </a:r>
                    </a:p>
                  </a:txBody>
                  <a:tcPr marL="9525" marR="9525" marT="9525"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fontAlgn="ctr"/>
                      <a:r>
                        <a:rPr lang="en-US" altLang="zh-TW" sz="1200" b="1" i="0" u="none" strike="noStrike" dirty="0">
                          <a:solidFill>
                            <a:schemeClr val="tx1"/>
                          </a:solidFill>
                          <a:latin typeface="Arial" pitchFamily="34" charset="0"/>
                          <a:cs typeface="Arial" pitchFamily="34" charset="0"/>
                        </a:rPr>
                        <a:t>2886</a:t>
                      </a:r>
                    </a:p>
                  </a:txBody>
                  <a:tcPr marL="9525" marR="9525" marT="9525"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fontAlgn="ctr"/>
                      <a:r>
                        <a:rPr lang="en-US" altLang="zh-TW" sz="1200" b="1" i="0" u="none" strike="noStrike" dirty="0">
                          <a:solidFill>
                            <a:schemeClr val="tx1"/>
                          </a:solidFill>
                          <a:latin typeface="Arial" pitchFamily="34" charset="0"/>
                          <a:cs typeface="Arial" pitchFamily="34" charset="0"/>
                        </a:rPr>
                        <a:t>5.04</a:t>
                      </a:r>
                    </a:p>
                  </a:txBody>
                  <a:tcPr marL="9525" marR="9525" marT="9525"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grpSp>
        <p:nvGrpSpPr>
          <p:cNvPr id="29" name="群組 28"/>
          <p:cNvGrpSpPr/>
          <p:nvPr/>
        </p:nvGrpSpPr>
        <p:grpSpPr>
          <a:xfrm>
            <a:off x="3430704" y="2466423"/>
            <a:ext cx="3109506" cy="246221"/>
            <a:chOff x="6269735" y="3989282"/>
            <a:chExt cx="2249102" cy="246221"/>
          </a:xfrm>
        </p:grpSpPr>
        <p:sp>
          <p:nvSpPr>
            <p:cNvPr id="30" name="矩形 29"/>
            <p:cNvSpPr/>
            <p:nvPr/>
          </p:nvSpPr>
          <p:spPr>
            <a:xfrm>
              <a:off x="6269735" y="4030226"/>
              <a:ext cx="104155" cy="14287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文字方塊 30"/>
            <p:cNvSpPr txBox="1"/>
            <p:nvPr/>
          </p:nvSpPr>
          <p:spPr>
            <a:xfrm>
              <a:off x="6341149" y="3989282"/>
              <a:ext cx="2177688" cy="246221"/>
            </a:xfrm>
            <a:prstGeom prst="rect">
              <a:avLst/>
            </a:prstGeom>
            <a:noFill/>
          </p:spPr>
          <p:txBody>
            <a:bodyPr wrap="square" rtlCol="0">
              <a:spAutoFit/>
            </a:bodyPr>
            <a:lstStyle/>
            <a:p>
              <a:r>
                <a:rPr lang="en-US" altLang="zh-TW" sz="1000" dirty="0" smtClean="0"/>
                <a:t>#UC: The number of used cells for routing</a:t>
              </a:r>
              <a:endParaRPr lang="zh-TW" altLang="en-US" sz="1000" dirty="0"/>
            </a:p>
          </p:txBody>
        </p:sp>
      </p:grpSp>
      <p:sp>
        <p:nvSpPr>
          <p:cNvPr id="32" name="文字方塊 31"/>
          <p:cNvSpPr txBox="1"/>
          <p:nvPr/>
        </p:nvSpPr>
        <p:spPr>
          <a:xfrm>
            <a:off x="535809" y="5684522"/>
            <a:ext cx="3777735" cy="246221"/>
          </a:xfrm>
          <a:prstGeom prst="rect">
            <a:avLst/>
          </a:prstGeom>
          <a:noFill/>
        </p:spPr>
        <p:txBody>
          <a:bodyPr wrap="square" rtlCol="0">
            <a:spAutoFit/>
          </a:bodyPr>
          <a:lstStyle/>
          <a:p>
            <a:r>
              <a:rPr lang="en-US" altLang="zh-TW" sz="1000" dirty="0" smtClean="0"/>
              <a:t>#</a:t>
            </a:r>
            <a:r>
              <a:rPr lang="en-US" sz="1000" dirty="0" err="1" smtClean="0">
                <a:cs typeface="Arial" pitchFamily="34" charset="0"/>
              </a:rPr>
              <a:t>C</a:t>
            </a:r>
            <a:r>
              <a:rPr lang="en-US" sz="1000" baseline="-25000" dirty="0" err="1" smtClean="0">
                <a:cs typeface="Arial" pitchFamily="34" charset="0"/>
              </a:rPr>
              <a:t>intra</a:t>
            </a:r>
            <a:r>
              <a:rPr lang="en-US" altLang="zh-TW" sz="1000" dirty="0" smtClean="0"/>
              <a:t>: The number of intra-contaminations</a:t>
            </a:r>
            <a:endParaRPr lang="zh-TW" altLang="en-US" sz="1000" dirty="0"/>
          </a:p>
        </p:txBody>
      </p:sp>
      <p:sp>
        <p:nvSpPr>
          <p:cNvPr id="33" name="矩形 32"/>
          <p:cNvSpPr/>
          <p:nvPr/>
        </p:nvSpPr>
        <p:spPr>
          <a:xfrm>
            <a:off x="398102" y="5755960"/>
            <a:ext cx="142876" cy="14287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文字方塊 33"/>
          <p:cNvSpPr txBox="1"/>
          <p:nvPr/>
        </p:nvSpPr>
        <p:spPr>
          <a:xfrm>
            <a:off x="535809" y="5941565"/>
            <a:ext cx="3777735" cy="246221"/>
          </a:xfrm>
          <a:prstGeom prst="rect">
            <a:avLst/>
          </a:prstGeom>
          <a:noFill/>
        </p:spPr>
        <p:txBody>
          <a:bodyPr wrap="square" rtlCol="0">
            <a:spAutoFit/>
          </a:bodyPr>
          <a:lstStyle/>
          <a:p>
            <a:r>
              <a:rPr lang="en-US" altLang="zh-TW" sz="1000" dirty="0" smtClean="0"/>
              <a:t>#</a:t>
            </a:r>
            <a:r>
              <a:rPr lang="en-US" sz="1000" dirty="0" err="1" smtClean="0">
                <a:cs typeface="Arial" pitchFamily="34" charset="0"/>
              </a:rPr>
              <a:t>C</a:t>
            </a:r>
            <a:r>
              <a:rPr lang="en-US" sz="1000" baseline="-25000" dirty="0" err="1" smtClean="0">
                <a:cs typeface="Arial" pitchFamily="34" charset="0"/>
              </a:rPr>
              <a:t>iinter</a:t>
            </a:r>
            <a:r>
              <a:rPr lang="en-US" altLang="zh-TW" sz="1000" dirty="0" smtClean="0"/>
              <a:t>: The number of inter-contaminations</a:t>
            </a:r>
            <a:endParaRPr lang="zh-TW" altLang="en-US" sz="1000" dirty="0"/>
          </a:p>
        </p:txBody>
      </p:sp>
      <p:sp>
        <p:nvSpPr>
          <p:cNvPr id="35" name="矩形 34"/>
          <p:cNvSpPr/>
          <p:nvPr/>
        </p:nvSpPr>
        <p:spPr>
          <a:xfrm>
            <a:off x="398102" y="5999355"/>
            <a:ext cx="142876" cy="14287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p:cNvSpPr txBox="1"/>
          <p:nvPr/>
        </p:nvSpPr>
        <p:spPr>
          <a:xfrm>
            <a:off x="535809" y="6224119"/>
            <a:ext cx="3777735" cy="246221"/>
          </a:xfrm>
          <a:prstGeom prst="rect">
            <a:avLst/>
          </a:prstGeom>
          <a:noFill/>
        </p:spPr>
        <p:txBody>
          <a:bodyPr wrap="square" rtlCol="0">
            <a:spAutoFit/>
          </a:bodyPr>
          <a:lstStyle/>
          <a:p>
            <a:r>
              <a:rPr lang="en-US" altLang="zh-TW" sz="1000" dirty="0" smtClean="0"/>
              <a:t>CPU: The CPU time (sec)</a:t>
            </a:r>
            <a:endParaRPr lang="zh-TW" altLang="en-US" sz="1000" dirty="0"/>
          </a:p>
        </p:txBody>
      </p:sp>
      <p:sp>
        <p:nvSpPr>
          <p:cNvPr id="37" name="矩形 36"/>
          <p:cNvSpPr/>
          <p:nvPr/>
        </p:nvSpPr>
        <p:spPr>
          <a:xfrm>
            <a:off x="398102" y="6268261"/>
            <a:ext cx="142876" cy="14287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8" name="群組 37"/>
          <p:cNvGrpSpPr/>
          <p:nvPr/>
        </p:nvGrpSpPr>
        <p:grpSpPr>
          <a:xfrm>
            <a:off x="3428992" y="5687720"/>
            <a:ext cx="3109506" cy="246221"/>
            <a:chOff x="6269735" y="3989282"/>
            <a:chExt cx="2249102" cy="246221"/>
          </a:xfrm>
        </p:grpSpPr>
        <p:sp>
          <p:nvSpPr>
            <p:cNvPr id="39" name="矩形 38"/>
            <p:cNvSpPr/>
            <p:nvPr/>
          </p:nvSpPr>
          <p:spPr>
            <a:xfrm>
              <a:off x="6269735" y="4030226"/>
              <a:ext cx="104155" cy="14287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p:cNvSpPr txBox="1"/>
            <p:nvPr/>
          </p:nvSpPr>
          <p:spPr>
            <a:xfrm>
              <a:off x="6341149" y="3989282"/>
              <a:ext cx="2177688" cy="246221"/>
            </a:xfrm>
            <a:prstGeom prst="rect">
              <a:avLst/>
            </a:prstGeom>
            <a:noFill/>
          </p:spPr>
          <p:txBody>
            <a:bodyPr wrap="square" rtlCol="0">
              <a:spAutoFit/>
            </a:bodyPr>
            <a:lstStyle/>
            <a:p>
              <a:r>
                <a:rPr lang="en-US" altLang="zh-TW" sz="1000" dirty="0" smtClean="0"/>
                <a:t>#UC: The number of used cells for routing</a:t>
              </a:r>
              <a:endParaRPr lang="zh-TW" altLang="en-US" sz="1000" dirty="0"/>
            </a:p>
          </p:txBody>
        </p:sp>
      </p:grpSp>
      <p:grpSp>
        <p:nvGrpSpPr>
          <p:cNvPr id="41" name="群組 40"/>
          <p:cNvGrpSpPr/>
          <p:nvPr/>
        </p:nvGrpSpPr>
        <p:grpSpPr>
          <a:xfrm>
            <a:off x="3428992" y="5955213"/>
            <a:ext cx="5786478" cy="246221"/>
            <a:chOff x="633385" y="4300411"/>
            <a:chExt cx="5786478" cy="246221"/>
          </a:xfrm>
        </p:grpSpPr>
        <p:sp>
          <p:nvSpPr>
            <p:cNvPr id="42" name="矩形 41"/>
            <p:cNvSpPr/>
            <p:nvPr/>
          </p:nvSpPr>
          <p:spPr>
            <a:xfrm>
              <a:off x="633385" y="4334255"/>
              <a:ext cx="142876" cy="14287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文字方塊 42"/>
            <p:cNvSpPr txBox="1"/>
            <p:nvPr/>
          </p:nvSpPr>
          <p:spPr>
            <a:xfrm>
              <a:off x="748965" y="4300411"/>
              <a:ext cx="5670898" cy="246221"/>
            </a:xfrm>
            <a:prstGeom prst="rect">
              <a:avLst/>
            </a:prstGeom>
            <a:noFill/>
          </p:spPr>
          <p:txBody>
            <a:bodyPr wrap="square" rtlCol="0">
              <a:spAutoFit/>
            </a:bodyPr>
            <a:lstStyle/>
            <a:p>
              <a:r>
                <a:rPr lang="en-US" altLang="zh-TW" sz="1000" dirty="0" err="1" smtClean="0"/>
                <a:t>T</a:t>
              </a:r>
              <a:r>
                <a:rPr lang="en-US" altLang="zh-TW" sz="1000" baseline="-25000" dirty="0" err="1" smtClean="0"/>
                <a:t>exe</a:t>
              </a:r>
              <a:r>
                <a:rPr lang="en-US" altLang="zh-TW" sz="1000" dirty="0" smtClean="0"/>
                <a:t>: The execution time for the bioassays</a:t>
              </a:r>
              <a:endParaRPr lang="zh-TW" altLang="en-US" sz="1000" dirty="0"/>
            </a:p>
          </p:txBody>
        </p:sp>
      </p:grpSp>
      <p:sp>
        <p:nvSpPr>
          <p:cNvPr id="44" name="矩形 43"/>
          <p:cNvSpPr/>
          <p:nvPr/>
        </p:nvSpPr>
        <p:spPr bwMode="auto">
          <a:xfrm>
            <a:off x="6202374" y="590530"/>
            <a:ext cx="846000" cy="1656000"/>
          </a:xfrm>
          <a:prstGeom prst="rect">
            <a:avLst/>
          </a:prstGeom>
          <a:noFill/>
          <a:ln w="381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45" name="矩形 44"/>
          <p:cNvSpPr/>
          <p:nvPr/>
        </p:nvSpPr>
        <p:spPr bwMode="auto">
          <a:xfrm>
            <a:off x="2857488" y="592942"/>
            <a:ext cx="846000" cy="1656000"/>
          </a:xfrm>
          <a:prstGeom prst="rect">
            <a:avLst/>
          </a:prstGeom>
          <a:noFill/>
          <a:ln w="381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46" name="文字方塊 45"/>
          <p:cNvSpPr txBox="1"/>
          <p:nvPr/>
        </p:nvSpPr>
        <p:spPr>
          <a:xfrm>
            <a:off x="6215074" y="2243072"/>
            <a:ext cx="1143008" cy="400110"/>
          </a:xfrm>
          <a:prstGeom prst="rect">
            <a:avLst/>
          </a:prstGeom>
          <a:noFill/>
        </p:spPr>
        <p:txBody>
          <a:bodyPr wrap="square" rtlCol="0">
            <a:spAutoFit/>
          </a:bodyPr>
          <a:lstStyle/>
          <a:p>
            <a:r>
              <a:rPr lang="en-US" altLang="zh-TW" sz="2000" dirty="0" smtClean="0">
                <a:solidFill>
                  <a:srgbClr val="FF0000"/>
                </a:solidFill>
              </a:rPr>
              <a:t>7.54%</a:t>
            </a:r>
            <a:endParaRPr lang="zh-TW" altLang="en-US" sz="2000" dirty="0">
              <a:solidFill>
                <a:srgbClr val="FF0000"/>
              </a:solidFill>
            </a:endParaRPr>
          </a:p>
        </p:txBody>
      </p:sp>
      <p:sp>
        <p:nvSpPr>
          <p:cNvPr id="47" name="矩形 46"/>
          <p:cNvSpPr/>
          <p:nvPr/>
        </p:nvSpPr>
        <p:spPr bwMode="auto">
          <a:xfrm>
            <a:off x="3682994" y="590530"/>
            <a:ext cx="857256" cy="1656000"/>
          </a:xfrm>
          <a:prstGeom prst="rect">
            <a:avLst/>
          </a:prstGeom>
          <a:noFill/>
          <a:ln w="381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48" name="矩形 47"/>
          <p:cNvSpPr/>
          <p:nvPr/>
        </p:nvSpPr>
        <p:spPr bwMode="auto">
          <a:xfrm>
            <a:off x="7027880" y="590530"/>
            <a:ext cx="857256" cy="1656000"/>
          </a:xfrm>
          <a:prstGeom prst="rect">
            <a:avLst/>
          </a:prstGeom>
          <a:noFill/>
          <a:ln w="381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49" name="文字方塊 48"/>
          <p:cNvSpPr txBox="1"/>
          <p:nvPr/>
        </p:nvSpPr>
        <p:spPr>
          <a:xfrm>
            <a:off x="6929454" y="2241542"/>
            <a:ext cx="1143008" cy="400110"/>
          </a:xfrm>
          <a:prstGeom prst="rect">
            <a:avLst/>
          </a:prstGeom>
          <a:noFill/>
        </p:spPr>
        <p:txBody>
          <a:bodyPr wrap="square" rtlCol="0">
            <a:spAutoFit/>
          </a:bodyPr>
          <a:lstStyle/>
          <a:p>
            <a:r>
              <a:rPr lang="en-US" altLang="zh-TW" sz="2000" dirty="0" smtClean="0">
                <a:solidFill>
                  <a:srgbClr val="FF0000"/>
                </a:solidFill>
              </a:rPr>
              <a:t>12.91%</a:t>
            </a:r>
            <a:endParaRPr lang="zh-TW" altLang="en-US" sz="2000" dirty="0">
              <a:solidFill>
                <a:srgbClr val="FF0000"/>
              </a:solidFill>
            </a:endParaRPr>
          </a:p>
        </p:txBody>
      </p:sp>
      <p:sp>
        <p:nvSpPr>
          <p:cNvPr id="51" name="矩形 50"/>
          <p:cNvSpPr/>
          <p:nvPr/>
        </p:nvSpPr>
        <p:spPr bwMode="auto">
          <a:xfrm>
            <a:off x="3994314" y="3376612"/>
            <a:ext cx="756000" cy="2232000"/>
          </a:xfrm>
          <a:prstGeom prst="rect">
            <a:avLst/>
          </a:prstGeom>
          <a:noFill/>
          <a:ln w="381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52" name="矩形 51"/>
          <p:cNvSpPr/>
          <p:nvPr/>
        </p:nvSpPr>
        <p:spPr bwMode="auto">
          <a:xfrm>
            <a:off x="6162686" y="3376612"/>
            <a:ext cx="900000" cy="2232000"/>
          </a:xfrm>
          <a:prstGeom prst="rect">
            <a:avLst/>
          </a:prstGeom>
          <a:noFill/>
          <a:ln w="381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53" name="文字方塊 52"/>
          <p:cNvSpPr txBox="1"/>
          <p:nvPr/>
        </p:nvSpPr>
        <p:spPr>
          <a:xfrm>
            <a:off x="6143636" y="5672096"/>
            <a:ext cx="1143008" cy="400110"/>
          </a:xfrm>
          <a:prstGeom prst="rect">
            <a:avLst/>
          </a:prstGeom>
          <a:noFill/>
        </p:spPr>
        <p:txBody>
          <a:bodyPr wrap="square" rtlCol="0">
            <a:spAutoFit/>
          </a:bodyPr>
          <a:lstStyle/>
          <a:p>
            <a:r>
              <a:rPr lang="en-US" altLang="zh-TW" sz="2000" dirty="0" smtClean="0">
                <a:solidFill>
                  <a:srgbClr val="FF0000"/>
                </a:solidFill>
              </a:rPr>
              <a:t>10.57%</a:t>
            </a:r>
            <a:endParaRPr lang="zh-TW" altLang="en-US" sz="2000" dirty="0">
              <a:solidFill>
                <a:srgbClr val="FF0000"/>
              </a:solidFill>
            </a:endParaRPr>
          </a:p>
        </p:txBody>
      </p:sp>
      <p:sp>
        <p:nvSpPr>
          <p:cNvPr id="54" name="矩形 53"/>
          <p:cNvSpPr/>
          <p:nvPr/>
        </p:nvSpPr>
        <p:spPr bwMode="auto">
          <a:xfrm>
            <a:off x="4746626" y="3376612"/>
            <a:ext cx="648000" cy="2232000"/>
          </a:xfrm>
          <a:prstGeom prst="rect">
            <a:avLst/>
          </a:prstGeom>
          <a:noFill/>
          <a:ln w="381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55" name="矩形 54"/>
          <p:cNvSpPr/>
          <p:nvPr/>
        </p:nvSpPr>
        <p:spPr bwMode="auto">
          <a:xfrm>
            <a:off x="7078680" y="3376612"/>
            <a:ext cx="857256" cy="2232000"/>
          </a:xfrm>
          <a:prstGeom prst="rect">
            <a:avLst/>
          </a:prstGeom>
          <a:noFill/>
          <a:ln w="381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56" name="文字方塊 55"/>
          <p:cNvSpPr txBox="1"/>
          <p:nvPr/>
        </p:nvSpPr>
        <p:spPr>
          <a:xfrm>
            <a:off x="7143768" y="5672096"/>
            <a:ext cx="1143008" cy="400110"/>
          </a:xfrm>
          <a:prstGeom prst="rect">
            <a:avLst/>
          </a:prstGeom>
          <a:noFill/>
        </p:spPr>
        <p:txBody>
          <a:bodyPr wrap="square" rtlCol="0">
            <a:spAutoFit/>
          </a:bodyPr>
          <a:lstStyle/>
          <a:p>
            <a:r>
              <a:rPr lang="en-US" altLang="zh-TW" sz="2000" dirty="0" smtClean="0">
                <a:solidFill>
                  <a:srgbClr val="FF0000"/>
                </a:solidFill>
              </a:rPr>
              <a:t>9.19%</a:t>
            </a:r>
            <a:endParaRPr lang="zh-TW" altLang="en-US" sz="2000" dirty="0">
              <a:solidFill>
                <a:srgbClr val="FF0000"/>
              </a:solidFill>
            </a:endParaRPr>
          </a:p>
        </p:txBody>
      </p:sp>
      <p:sp>
        <p:nvSpPr>
          <p:cNvPr id="50" name="矩形 49"/>
          <p:cNvSpPr/>
          <p:nvPr/>
        </p:nvSpPr>
        <p:spPr bwMode="auto">
          <a:xfrm>
            <a:off x="2013880" y="585128"/>
            <a:ext cx="857256" cy="1656000"/>
          </a:xfrm>
          <a:prstGeom prst="rect">
            <a:avLst/>
          </a:prstGeom>
          <a:noFill/>
          <a:ln w="381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57" name="矩形 56"/>
          <p:cNvSpPr/>
          <p:nvPr/>
        </p:nvSpPr>
        <p:spPr bwMode="auto">
          <a:xfrm>
            <a:off x="5340972" y="585128"/>
            <a:ext cx="857256" cy="1656000"/>
          </a:xfrm>
          <a:prstGeom prst="rect">
            <a:avLst/>
          </a:prstGeom>
          <a:noFill/>
          <a:ln w="381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58" name="文字方塊 57"/>
          <p:cNvSpPr txBox="1"/>
          <p:nvPr/>
        </p:nvSpPr>
        <p:spPr>
          <a:xfrm>
            <a:off x="5286380" y="2171634"/>
            <a:ext cx="1143008" cy="400110"/>
          </a:xfrm>
          <a:prstGeom prst="rect">
            <a:avLst/>
          </a:prstGeom>
          <a:noFill/>
        </p:spPr>
        <p:txBody>
          <a:bodyPr wrap="square" rtlCol="0">
            <a:spAutoFit/>
          </a:bodyPr>
          <a:lstStyle/>
          <a:p>
            <a:r>
              <a:rPr lang="en-US" altLang="zh-TW" sz="2000" dirty="0" smtClean="0">
                <a:solidFill>
                  <a:srgbClr val="FF0000"/>
                </a:solidFill>
              </a:rPr>
              <a:t>47.84%</a:t>
            </a:r>
            <a:endParaRPr lang="zh-TW" altLang="en-US" sz="20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58"/>
                                        </p:tgtEl>
                                      </p:cBhvr>
                                    </p:animEffect>
                                    <p:set>
                                      <p:cBhvr>
                                        <p:cTn id="18" dur="1" fill="hold">
                                          <p:stCondLst>
                                            <p:cond delay="499"/>
                                          </p:stCondLst>
                                        </p:cTn>
                                        <p:tgtEl>
                                          <p:spTgt spid="58"/>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57"/>
                                        </p:tgtEl>
                                      </p:cBhvr>
                                    </p:animEffect>
                                    <p:set>
                                      <p:cBhvr>
                                        <p:cTn id="21" dur="1" fill="hold">
                                          <p:stCondLst>
                                            <p:cond delay="499"/>
                                          </p:stCondLst>
                                        </p:cTn>
                                        <p:tgtEl>
                                          <p:spTgt spid="57"/>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50"/>
                                        </p:tgtEl>
                                      </p:cBhvr>
                                    </p:animEffect>
                                    <p:set>
                                      <p:cBhvr>
                                        <p:cTn id="24" dur="1" fill="hold">
                                          <p:stCondLst>
                                            <p:cond delay="499"/>
                                          </p:stCondLst>
                                        </p:cTn>
                                        <p:tgtEl>
                                          <p:spTgt spid="50"/>
                                        </p:tgtEl>
                                        <p:attrNameLst>
                                          <p:attrName>style.visibility</p:attrName>
                                        </p:attrNameLst>
                                      </p:cBhvr>
                                      <p:to>
                                        <p:strVal val="hidden"/>
                                      </p:to>
                                    </p:se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500"/>
                                        <p:tgtEl>
                                          <p:spTgt spid="4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500"/>
                                        <p:tgtEl>
                                          <p:spTgt spid="4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45"/>
                                        </p:tgtEl>
                                      </p:cBhvr>
                                    </p:animEffect>
                                    <p:set>
                                      <p:cBhvr>
                                        <p:cTn id="39" dur="1" fill="hold">
                                          <p:stCondLst>
                                            <p:cond delay="499"/>
                                          </p:stCondLst>
                                        </p:cTn>
                                        <p:tgtEl>
                                          <p:spTgt spid="45"/>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46"/>
                                        </p:tgtEl>
                                      </p:cBhvr>
                                    </p:animEffect>
                                    <p:set>
                                      <p:cBhvr>
                                        <p:cTn id="42" dur="1" fill="hold">
                                          <p:stCondLst>
                                            <p:cond delay="499"/>
                                          </p:stCondLst>
                                        </p:cTn>
                                        <p:tgtEl>
                                          <p:spTgt spid="46"/>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44"/>
                                        </p:tgtEl>
                                      </p:cBhvr>
                                    </p:animEffect>
                                    <p:set>
                                      <p:cBhvr>
                                        <p:cTn id="45" dur="1" fill="hold">
                                          <p:stCondLst>
                                            <p:cond delay="499"/>
                                          </p:stCondLst>
                                        </p:cTn>
                                        <p:tgtEl>
                                          <p:spTgt spid="44"/>
                                        </p:tgtEl>
                                        <p:attrNameLst>
                                          <p:attrName>style.visibility</p:attrName>
                                        </p:attrNameLst>
                                      </p:cBhvr>
                                      <p:to>
                                        <p:strVal val="hidden"/>
                                      </p:to>
                                    </p:se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fade">
                                      <p:cBhvr>
                                        <p:cTn id="49" dur="500"/>
                                        <p:tgtEl>
                                          <p:spTgt spid="4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500"/>
                                        <p:tgtEl>
                                          <p:spTgt spid="4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fade">
                                      <p:cBhvr>
                                        <p:cTn id="55" dur="500"/>
                                        <p:tgtEl>
                                          <p:spTgt spid="4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48"/>
                                        </p:tgtEl>
                                      </p:cBhvr>
                                    </p:animEffect>
                                    <p:set>
                                      <p:cBhvr>
                                        <p:cTn id="60" dur="1" fill="hold">
                                          <p:stCondLst>
                                            <p:cond delay="499"/>
                                          </p:stCondLst>
                                        </p:cTn>
                                        <p:tgtEl>
                                          <p:spTgt spid="48"/>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47"/>
                                        </p:tgtEl>
                                      </p:cBhvr>
                                    </p:animEffect>
                                    <p:set>
                                      <p:cBhvr>
                                        <p:cTn id="63" dur="1" fill="hold">
                                          <p:stCondLst>
                                            <p:cond delay="499"/>
                                          </p:stCondLst>
                                        </p:cTn>
                                        <p:tgtEl>
                                          <p:spTgt spid="47"/>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49"/>
                                        </p:tgtEl>
                                      </p:cBhvr>
                                    </p:animEffect>
                                    <p:set>
                                      <p:cBhvr>
                                        <p:cTn id="66" dur="1" fill="hold">
                                          <p:stCondLst>
                                            <p:cond delay="499"/>
                                          </p:stCondLst>
                                        </p:cTn>
                                        <p:tgtEl>
                                          <p:spTgt spid="49"/>
                                        </p:tgtEl>
                                        <p:attrNameLst>
                                          <p:attrName>style.visibility</p:attrName>
                                        </p:attrNameLst>
                                      </p:cBhvr>
                                      <p:to>
                                        <p:strVal val="hidden"/>
                                      </p:to>
                                    </p:set>
                                  </p:childTnLst>
                                </p:cTn>
                              </p:par>
                            </p:childTnLst>
                          </p:cTn>
                        </p:par>
                        <p:par>
                          <p:cTn id="67" fill="hold">
                            <p:stCondLst>
                              <p:cond delay="500"/>
                            </p:stCondLst>
                            <p:childTnLst>
                              <p:par>
                                <p:cTn id="68" presetID="10" presetClass="entr" presetSubtype="0" fill="hold" grpId="0" nodeType="afterEffect">
                                  <p:stCondLst>
                                    <p:cond delay="0"/>
                                  </p:stCondLst>
                                  <p:childTnLst>
                                    <p:set>
                                      <p:cBhvr>
                                        <p:cTn id="69" dur="1" fill="hold">
                                          <p:stCondLst>
                                            <p:cond delay="0"/>
                                          </p:stCondLst>
                                        </p:cTn>
                                        <p:tgtEl>
                                          <p:spTgt spid="52"/>
                                        </p:tgtEl>
                                        <p:attrNameLst>
                                          <p:attrName>style.visibility</p:attrName>
                                        </p:attrNameLst>
                                      </p:cBhvr>
                                      <p:to>
                                        <p:strVal val="visible"/>
                                      </p:to>
                                    </p:set>
                                    <p:animEffect transition="in" filter="fade">
                                      <p:cBhvr>
                                        <p:cTn id="70" dur="500"/>
                                        <p:tgtEl>
                                          <p:spTgt spid="5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fade">
                                      <p:cBhvr>
                                        <p:cTn id="73" dur="500"/>
                                        <p:tgtEl>
                                          <p:spTgt spid="5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fade">
                                      <p:cBhvr>
                                        <p:cTn id="76" dur="500"/>
                                        <p:tgtEl>
                                          <p:spTgt spid="53"/>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52"/>
                                        </p:tgtEl>
                                      </p:cBhvr>
                                    </p:animEffect>
                                    <p:set>
                                      <p:cBhvr>
                                        <p:cTn id="81" dur="1" fill="hold">
                                          <p:stCondLst>
                                            <p:cond delay="499"/>
                                          </p:stCondLst>
                                        </p:cTn>
                                        <p:tgtEl>
                                          <p:spTgt spid="52"/>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51"/>
                                        </p:tgtEl>
                                      </p:cBhvr>
                                    </p:animEffect>
                                    <p:set>
                                      <p:cBhvr>
                                        <p:cTn id="84" dur="1" fill="hold">
                                          <p:stCondLst>
                                            <p:cond delay="499"/>
                                          </p:stCondLst>
                                        </p:cTn>
                                        <p:tgtEl>
                                          <p:spTgt spid="51"/>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53"/>
                                        </p:tgtEl>
                                      </p:cBhvr>
                                    </p:animEffect>
                                    <p:set>
                                      <p:cBhvr>
                                        <p:cTn id="87" dur="1" fill="hold">
                                          <p:stCondLst>
                                            <p:cond delay="499"/>
                                          </p:stCondLst>
                                        </p:cTn>
                                        <p:tgtEl>
                                          <p:spTgt spid="53"/>
                                        </p:tgtEl>
                                        <p:attrNameLst>
                                          <p:attrName>style.visibility</p:attrName>
                                        </p:attrNameLst>
                                      </p:cBhvr>
                                      <p:to>
                                        <p:strVal val="hidden"/>
                                      </p:to>
                                    </p:se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54"/>
                                        </p:tgtEl>
                                        <p:attrNameLst>
                                          <p:attrName>style.visibility</p:attrName>
                                        </p:attrNameLst>
                                      </p:cBhvr>
                                      <p:to>
                                        <p:strVal val="visible"/>
                                      </p:to>
                                    </p:set>
                                    <p:animEffect transition="in" filter="fade">
                                      <p:cBhvr>
                                        <p:cTn id="91" dur="500"/>
                                        <p:tgtEl>
                                          <p:spTgt spid="54"/>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5"/>
                                        </p:tgtEl>
                                        <p:attrNameLst>
                                          <p:attrName>style.visibility</p:attrName>
                                        </p:attrNameLst>
                                      </p:cBhvr>
                                      <p:to>
                                        <p:strVal val="visible"/>
                                      </p:to>
                                    </p:set>
                                    <p:animEffect transition="in" filter="fade">
                                      <p:cBhvr>
                                        <p:cTn id="94" dur="500"/>
                                        <p:tgtEl>
                                          <p:spTgt spid="55"/>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56"/>
                                        </p:tgtEl>
                                        <p:attrNameLst>
                                          <p:attrName>style.visibility</p:attrName>
                                        </p:attrNameLst>
                                      </p:cBhvr>
                                      <p:to>
                                        <p:strVal val="visible"/>
                                      </p:to>
                                    </p:set>
                                    <p:animEffect transition="in" filter="fade">
                                      <p:cBhvr>
                                        <p:cTn id="9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45" grpId="0" animBg="1"/>
      <p:bldP spid="45" grpId="1" animBg="1"/>
      <p:bldP spid="46" grpId="0"/>
      <p:bldP spid="46" grpId="1"/>
      <p:bldP spid="47" grpId="0" animBg="1"/>
      <p:bldP spid="47" grpId="1" animBg="1"/>
      <p:bldP spid="48" grpId="0" animBg="1"/>
      <p:bldP spid="48" grpId="1" animBg="1"/>
      <p:bldP spid="49" grpId="0"/>
      <p:bldP spid="49" grpId="1"/>
      <p:bldP spid="51" grpId="0" animBg="1"/>
      <p:bldP spid="51" grpId="1" animBg="1"/>
      <p:bldP spid="52" grpId="0" animBg="1"/>
      <p:bldP spid="52" grpId="1" animBg="1"/>
      <p:bldP spid="53" grpId="0"/>
      <p:bldP spid="53" grpId="1"/>
      <p:bldP spid="54" grpId="0" animBg="1"/>
      <p:bldP spid="55" grpId="0" animBg="1"/>
      <p:bldP spid="56" grpId="0"/>
      <p:bldP spid="50" grpId="0" animBg="1"/>
      <p:bldP spid="50" grpId="1" animBg="1"/>
      <p:bldP spid="57" grpId="0" animBg="1"/>
      <p:bldP spid="57" grpId="1" animBg="1"/>
      <p:bldP spid="58" grpId="0"/>
      <p:bldP spid="58"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428595" y="1285860"/>
          <a:ext cx="8286808" cy="2595880"/>
        </p:xfrm>
        <a:graphic>
          <a:graphicData uri="http://schemas.openxmlformats.org/drawingml/2006/table">
            <a:tbl>
              <a:tblPr firstRow="1" bandRow="1">
                <a:tableStyleId>{5940675A-B579-460E-94D1-54222C63F5DA}</a:tableStyleId>
              </a:tblPr>
              <a:tblGrid>
                <a:gridCol w="1324920"/>
                <a:gridCol w="870236"/>
                <a:gridCol w="870236"/>
                <a:gridCol w="870236"/>
                <a:gridCol w="870236"/>
                <a:gridCol w="870236"/>
                <a:gridCol w="870236"/>
                <a:gridCol w="870236"/>
                <a:gridCol w="870236"/>
              </a:tblGrid>
              <a:tr h="370840">
                <a:tc rowSpan="2">
                  <a:txBody>
                    <a:bodyPr/>
                    <a:lstStyle/>
                    <a:p>
                      <a:pPr algn="ctr"/>
                      <a:r>
                        <a:rPr lang="en-US" altLang="zh-TW" sz="1200" b="1" dirty="0" smtClean="0">
                          <a:solidFill>
                            <a:schemeClr val="tx1"/>
                          </a:solidFill>
                          <a:latin typeface="Arial" pitchFamily="34" charset="0"/>
                          <a:cs typeface="Arial" pitchFamily="34" charset="0"/>
                        </a:rPr>
                        <a:t>Circuit</a:t>
                      </a:r>
                      <a:endParaRPr lang="zh-TW" altLang="en-US" sz="1200" b="1" dirty="0">
                        <a:solidFill>
                          <a:schemeClr val="tx1"/>
                        </a:solidFill>
                        <a:latin typeface="Arial" pitchFamily="34" charset="0"/>
                        <a:cs typeface="Arial"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85000"/>
                      </a:schemeClr>
                    </a:solidFill>
                  </a:tcPr>
                </a:tc>
                <a:tc gridSpan="4">
                  <a:txBody>
                    <a:bodyPr/>
                    <a:lstStyle/>
                    <a:p>
                      <a:pPr algn="ctr"/>
                      <a:r>
                        <a:rPr lang="en-US" altLang="zh-TW" sz="1200" b="1" dirty="0" smtClean="0">
                          <a:solidFill>
                            <a:schemeClr val="tx1"/>
                          </a:solidFill>
                          <a:latin typeface="Arial" pitchFamily="34" charset="0"/>
                          <a:cs typeface="Arial" pitchFamily="34" charset="0"/>
                        </a:rPr>
                        <a:t>Disjoint</a:t>
                      </a:r>
                      <a:r>
                        <a:rPr lang="en-US" altLang="zh-TW" sz="1200" b="1" baseline="0" dirty="0" smtClean="0">
                          <a:solidFill>
                            <a:schemeClr val="tx1"/>
                          </a:solidFill>
                          <a:latin typeface="Arial" pitchFamily="34" charset="0"/>
                          <a:cs typeface="Arial" pitchFamily="34" charset="0"/>
                        </a:rPr>
                        <a:t> route (Y. Zhao and K. Chakrabarty)</a:t>
                      </a:r>
                      <a:endParaRPr lang="zh-TW" altLang="en-US" sz="1200" b="1" dirty="0">
                        <a:solidFill>
                          <a:schemeClr val="tx1"/>
                        </a:solidFill>
                        <a:latin typeface="Arial" pitchFamily="34" charset="0"/>
                        <a:cs typeface="Arial"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85000"/>
                      </a:schemeClr>
                    </a:solidFill>
                  </a:tcPr>
                </a:tc>
                <a:tc hMerge="1">
                  <a:txBody>
                    <a:bodyPr/>
                    <a:lstStyle/>
                    <a:p>
                      <a:endParaRPr lang="zh-TW" altLang="en-US" sz="1000" b="1" dirty="0"/>
                    </a:p>
                  </a:txBody>
                  <a:tcPr/>
                </a:tc>
                <a:tc hMerge="1">
                  <a:txBody>
                    <a:bodyPr/>
                    <a:lstStyle/>
                    <a:p>
                      <a:endParaRPr lang="zh-TW" altLang="en-US" sz="1000" b="1" dirty="0"/>
                    </a:p>
                  </a:txBody>
                  <a:tcPr/>
                </a:tc>
                <a:tc hMerge="1">
                  <a:txBody>
                    <a:bodyPr/>
                    <a:lstStyle/>
                    <a:p>
                      <a:pPr algn="ctr"/>
                      <a:endParaRPr lang="zh-TW" altLang="en-US" sz="1400" b="1" dirty="0">
                        <a:solidFill>
                          <a:schemeClr val="tx1"/>
                        </a:solidFill>
                      </a:endParaRPr>
                    </a:p>
                  </a:txBody>
                  <a:tcPr/>
                </a:tc>
                <a:tc gridSpan="4">
                  <a:txBody>
                    <a:bodyPr/>
                    <a:lstStyle/>
                    <a:p>
                      <a:pPr algn="ctr"/>
                      <a:r>
                        <a:rPr lang="en-US" altLang="zh-TW" sz="1200" b="1" dirty="0" smtClean="0">
                          <a:solidFill>
                            <a:schemeClr val="tx1"/>
                          </a:solidFill>
                          <a:latin typeface="Arial" pitchFamily="34" charset="0"/>
                          <a:cs typeface="Arial" pitchFamily="34" charset="0"/>
                        </a:rPr>
                        <a:t>Ours </a:t>
                      </a:r>
                      <a:r>
                        <a:rPr lang="en-US" altLang="zh-TW" sz="1200" b="1" i="0" dirty="0" smtClean="0">
                          <a:solidFill>
                            <a:schemeClr val="tx1"/>
                          </a:solidFill>
                          <a:latin typeface="Arial" pitchFamily="34" charset="0"/>
                          <a:cs typeface="Arial" pitchFamily="34" charset="0"/>
                        </a:rPr>
                        <a:t>(k-SP + look-ahead</a:t>
                      </a:r>
                      <a:r>
                        <a:rPr lang="en-US" altLang="zh-TW" sz="1200" b="1" dirty="0" smtClean="0">
                          <a:solidFill>
                            <a:schemeClr val="tx1"/>
                          </a:solidFill>
                          <a:latin typeface="Arial" pitchFamily="34" charset="0"/>
                          <a:cs typeface="Arial" pitchFamily="34" charset="0"/>
                        </a:rPr>
                        <a:t>)</a:t>
                      </a:r>
                      <a:endParaRPr lang="zh-TW" altLang="en-US" sz="1200" b="1" dirty="0">
                        <a:solidFill>
                          <a:schemeClr val="tx1"/>
                        </a:solidFill>
                        <a:latin typeface="Arial" pitchFamily="34" charset="0"/>
                        <a:cs typeface="Arial"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85000"/>
                      </a:schemeClr>
                    </a:solidFill>
                  </a:tcPr>
                </a:tc>
                <a:tc hMerge="1">
                  <a:txBody>
                    <a:bodyPr/>
                    <a:lstStyle/>
                    <a:p>
                      <a:endParaRPr lang="zh-TW" altLang="en-US" sz="1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90000"/>
                      </a:schemeClr>
                    </a:solidFill>
                  </a:tcPr>
                </a:tc>
                <a:tc hMerge="1">
                  <a:txBody>
                    <a:bodyPr/>
                    <a:lstStyle/>
                    <a:p>
                      <a:endParaRPr lang="zh-TW" altLang="en-US" sz="1000"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90000"/>
                      </a:schemeClr>
                    </a:solidFill>
                  </a:tcPr>
                </a:tc>
                <a:tc hMerge="1">
                  <a:txBody>
                    <a:bodyPr/>
                    <a:lstStyle/>
                    <a:p>
                      <a:pPr algn="ctr"/>
                      <a:endParaRPr lang="zh-TW" altLang="en-US" sz="1400"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90000"/>
                      </a:schemeClr>
                    </a:solidFill>
                  </a:tcPr>
                </a:tc>
              </a:tr>
              <a:tr h="370840">
                <a:tc vMerge="1">
                  <a:txBody>
                    <a:bodyPr/>
                    <a:lstStyle/>
                    <a:p>
                      <a:endParaRPr lang="zh-TW" altLang="en-US" sz="1000" b="1" dirty="0"/>
                    </a:p>
                  </a:txBody>
                  <a:tcPr/>
                </a:tc>
                <a:tc>
                  <a:txBody>
                    <a:bodyPr/>
                    <a:lstStyle/>
                    <a:p>
                      <a:pPr algn="ctr" fontAlgn="ctr"/>
                      <a:r>
                        <a:rPr lang="en-US" sz="1200" b="1" i="0" u="none" strike="noStrike" dirty="0">
                          <a:solidFill>
                            <a:schemeClr val="tx1"/>
                          </a:solidFill>
                          <a:latin typeface="Arial" pitchFamily="34" charset="0"/>
                          <a:cs typeface="Arial" pitchFamily="34" charset="0"/>
                        </a:rPr>
                        <a:t>#</a:t>
                      </a:r>
                      <a:r>
                        <a:rPr lang="en-US" sz="1200" b="1" i="0" u="none" strike="noStrike" dirty="0" smtClean="0">
                          <a:solidFill>
                            <a:schemeClr val="tx1"/>
                          </a:solidFill>
                          <a:latin typeface="Arial" pitchFamily="34" charset="0"/>
                          <a:cs typeface="Arial" pitchFamily="34" charset="0"/>
                        </a:rPr>
                        <a:t>CS</a:t>
                      </a:r>
                      <a:endParaRPr lang="en-US" sz="1200" b="1" i="0" u="none" strike="noStrike" dirty="0">
                        <a:solidFill>
                          <a:schemeClr val="tx1"/>
                        </a:solidFill>
                        <a:latin typeface="Arial" pitchFamily="34" charset="0"/>
                        <a:cs typeface="Arial" pitchFamily="34" charset="0"/>
                      </a:endParaRPr>
                    </a:p>
                  </a:txBody>
                  <a:tcPr marL="9525" marR="9525" marT="9525"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7FFF0"/>
                    </a:solidFill>
                  </a:tcPr>
                </a:tc>
                <a:tc>
                  <a:txBody>
                    <a:bodyPr/>
                    <a:lstStyle/>
                    <a:p>
                      <a:pPr algn="ctr" fontAlgn="ctr"/>
                      <a:r>
                        <a:rPr lang="en-US" sz="1200" b="1" i="0" u="none" strike="noStrike" dirty="0">
                          <a:solidFill>
                            <a:schemeClr val="tx1"/>
                          </a:solidFill>
                          <a:latin typeface="Arial" pitchFamily="34" charset="0"/>
                          <a:cs typeface="Arial" pitchFamily="34" charset="0"/>
                        </a:rPr>
                        <a:t>#</a:t>
                      </a:r>
                      <a:r>
                        <a:rPr lang="en-US" sz="1200" b="1" i="0" u="none" strike="noStrike" dirty="0" smtClean="0">
                          <a:solidFill>
                            <a:schemeClr val="tx1"/>
                          </a:solidFill>
                          <a:latin typeface="Arial" pitchFamily="34" charset="0"/>
                          <a:cs typeface="Arial" pitchFamily="34" charset="0"/>
                        </a:rPr>
                        <a:t>UC</a:t>
                      </a:r>
                      <a:endParaRPr lang="en-US" sz="1200" b="1" i="0" u="none" strike="noStrike" baseline="-25000" dirty="0">
                        <a:solidFill>
                          <a:schemeClr val="tx1"/>
                        </a:solidFill>
                        <a:latin typeface="Arial" pitchFamily="34" charset="0"/>
                        <a:cs typeface="Arial" pitchFamily="34" charset="0"/>
                      </a:endParaRPr>
                    </a:p>
                  </a:txBody>
                  <a:tcPr marL="9525" marR="9525" marT="9525"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7FFF0"/>
                    </a:solidFill>
                  </a:tcPr>
                </a:tc>
                <a:tc>
                  <a:txBody>
                    <a:bodyPr/>
                    <a:lstStyle/>
                    <a:p>
                      <a:pPr algn="ctr" fontAlgn="ctr"/>
                      <a:r>
                        <a:rPr lang="en-US" sz="1200" b="1" i="0" u="none" strike="noStrike" dirty="0" err="1" smtClean="0">
                          <a:solidFill>
                            <a:schemeClr val="tx1"/>
                          </a:solidFill>
                          <a:latin typeface="Arial" pitchFamily="34" charset="0"/>
                          <a:cs typeface="Arial" pitchFamily="34" charset="0"/>
                        </a:rPr>
                        <a:t>T</a:t>
                      </a:r>
                      <a:r>
                        <a:rPr lang="en-US" sz="1200" b="1" i="0" u="none" strike="noStrike" baseline="-25000" dirty="0" err="1" smtClean="0">
                          <a:solidFill>
                            <a:schemeClr val="tx1"/>
                          </a:solidFill>
                          <a:latin typeface="Arial" pitchFamily="34" charset="0"/>
                          <a:cs typeface="Arial" pitchFamily="34" charset="0"/>
                        </a:rPr>
                        <a:t>exe</a:t>
                      </a:r>
                      <a:endParaRPr lang="en-US" sz="1200" b="1" i="0" u="none" strike="noStrike" baseline="-25000" dirty="0">
                        <a:solidFill>
                          <a:schemeClr val="tx1"/>
                        </a:solidFill>
                        <a:latin typeface="Arial" pitchFamily="34" charset="0"/>
                        <a:cs typeface="Arial" pitchFamily="34" charset="0"/>
                      </a:endParaRPr>
                    </a:p>
                  </a:txBody>
                  <a:tcPr marL="9525" marR="9525" marT="9525"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7FFF0"/>
                    </a:solidFill>
                  </a:tcPr>
                </a:tc>
                <a:tc>
                  <a:txBody>
                    <a:bodyPr/>
                    <a:lstStyle/>
                    <a:p>
                      <a:pPr algn="ctr" fontAlgn="ctr"/>
                      <a:r>
                        <a:rPr lang="en-US" sz="1200" b="1" i="0" u="none" strike="noStrike" dirty="0" smtClean="0">
                          <a:solidFill>
                            <a:schemeClr val="tx1"/>
                          </a:solidFill>
                          <a:latin typeface="Arial" pitchFamily="34" charset="0"/>
                          <a:cs typeface="Arial" pitchFamily="34" charset="0"/>
                        </a:rPr>
                        <a:t>CPU</a:t>
                      </a:r>
                      <a:endParaRPr lang="en-US" sz="1200" b="1" i="0" u="none" strike="noStrike" dirty="0">
                        <a:solidFill>
                          <a:schemeClr val="tx1"/>
                        </a:solidFill>
                        <a:latin typeface="Arial" pitchFamily="34" charset="0"/>
                        <a:cs typeface="Arial" pitchFamily="34" charset="0"/>
                      </a:endParaRPr>
                    </a:p>
                  </a:txBody>
                  <a:tcPr marL="9525" marR="9525" marT="9525"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7FFF0"/>
                    </a:solidFill>
                  </a:tcPr>
                </a:tc>
                <a:tc>
                  <a:txBody>
                    <a:bodyPr/>
                    <a:lstStyle/>
                    <a:p>
                      <a:pPr algn="ctr" fontAlgn="ctr"/>
                      <a:r>
                        <a:rPr lang="en-US" sz="1200" b="1" i="0" u="none" strike="noStrike" dirty="0">
                          <a:solidFill>
                            <a:schemeClr val="tx1"/>
                          </a:solidFill>
                          <a:latin typeface="Arial" pitchFamily="34" charset="0"/>
                          <a:cs typeface="Arial" pitchFamily="34" charset="0"/>
                        </a:rPr>
                        <a:t>#</a:t>
                      </a:r>
                      <a:r>
                        <a:rPr lang="en-US" sz="1200" b="1" i="0" u="none" strike="noStrike" dirty="0" smtClean="0">
                          <a:solidFill>
                            <a:schemeClr val="tx1"/>
                          </a:solidFill>
                          <a:latin typeface="Arial" pitchFamily="34" charset="0"/>
                          <a:cs typeface="Arial" pitchFamily="34" charset="0"/>
                        </a:rPr>
                        <a:t>CS</a:t>
                      </a:r>
                      <a:endParaRPr lang="en-US" sz="1200" b="1" i="0" u="none" strike="noStrike" dirty="0">
                        <a:solidFill>
                          <a:schemeClr val="tx1"/>
                        </a:solidFill>
                        <a:latin typeface="Arial" pitchFamily="34" charset="0"/>
                        <a:cs typeface="Arial" pitchFamily="34" charset="0"/>
                      </a:endParaRPr>
                    </a:p>
                  </a:txBody>
                  <a:tcPr marL="9525" marR="9525" marT="9525"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7FFF0"/>
                    </a:solidFill>
                  </a:tcPr>
                </a:tc>
                <a:tc>
                  <a:txBody>
                    <a:bodyPr/>
                    <a:lstStyle/>
                    <a:p>
                      <a:pPr algn="ctr" fontAlgn="ctr"/>
                      <a:r>
                        <a:rPr lang="en-US" sz="1200" b="1" i="0" u="none" strike="noStrike" dirty="0">
                          <a:solidFill>
                            <a:schemeClr val="tx1"/>
                          </a:solidFill>
                          <a:latin typeface="Arial" pitchFamily="34" charset="0"/>
                          <a:cs typeface="Arial" pitchFamily="34" charset="0"/>
                        </a:rPr>
                        <a:t>#</a:t>
                      </a:r>
                      <a:r>
                        <a:rPr lang="en-US" sz="1200" b="1" i="0" u="none" strike="noStrike" dirty="0" smtClean="0">
                          <a:solidFill>
                            <a:schemeClr val="tx1"/>
                          </a:solidFill>
                          <a:latin typeface="Arial" pitchFamily="34" charset="0"/>
                          <a:cs typeface="Arial" pitchFamily="34" charset="0"/>
                        </a:rPr>
                        <a:t>UC</a:t>
                      </a:r>
                      <a:endParaRPr lang="en-US" sz="1200" b="1" i="0" u="none" strike="noStrike" baseline="-25000" dirty="0">
                        <a:solidFill>
                          <a:schemeClr val="tx1"/>
                        </a:solidFill>
                        <a:latin typeface="Arial" pitchFamily="34" charset="0"/>
                        <a:cs typeface="Arial" pitchFamily="34" charset="0"/>
                      </a:endParaRPr>
                    </a:p>
                  </a:txBody>
                  <a:tcPr marL="9525" marR="9525" marT="9525"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7FFF0"/>
                    </a:solidFill>
                  </a:tcPr>
                </a:tc>
                <a:tc>
                  <a:txBody>
                    <a:bodyPr/>
                    <a:lstStyle/>
                    <a:p>
                      <a:pPr algn="ctr" fontAlgn="ctr"/>
                      <a:r>
                        <a:rPr lang="en-US" sz="1200" b="1" i="0" u="none" strike="noStrike" dirty="0" err="1" smtClean="0">
                          <a:solidFill>
                            <a:schemeClr val="tx1"/>
                          </a:solidFill>
                          <a:latin typeface="Arial" pitchFamily="34" charset="0"/>
                          <a:cs typeface="Arial" pitchFamily="34" charset="0"/>
                        </a:rPr>
                        <a:t>T</a:t>
                      </a:r>
                      <a:r>
                        <a:rPr lang="en-US" sz="1200" b="1" i="0" u="none" strike="noStrike" baseline="-25000" dirty="0" err="1" smtClean="0">
                          <a:solidFill>
                            <a:schemeClr val="tx1"/>
                          </a:solidFill>
                          <a:latin typeface="Arial" pitchFamily="34" charset="0"/>
                          <a:cs typeface="Arial" pitchFamily="34" charset="0"/>
                        </a:rPr>
                        <a:t>exe</a:t>
                      </a:r>
                      <a:endParaRPr lang="en-US" sz="1200" b="1" i="0" u="none" strike="noStrike" baseline="-25000" dirty="0">
                        <a:solidFill>
                          <a:schemeClr val="tx1"/>
                        </a:solidFill>
                        <a:latin typeface="Arial" pitchFamily="34" charset="0"/>
                        <a:cs typeface="Arial" pitchFamily="34" charset="0"/>
                      </a:endParaRPr>
                    </a:p>
                  </a:txBody>
                  <a:tcPr marL="9525" marR="9525" marT="9525"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7FFF0"/>
                    </a:solidFill>
                  </a:tcPr>
                </a:tc>
                <a:tc>
                  <a:txBody>
                    <a:bodyPr/>
                    <a:lstStyle/>
                    <a:p>
                      <a:pPr algn="ctr" fontAlgn="ctr"/>
                      <a:r>
                        <a:rPr lang="en-US" sz="1200" b="1" i="0" u="none" strike="noStrike" dirty="0" smtClean="0">
                          <a:solidFill>
                            <a:schemeClr val="tx1"/>
                          </a:solidFill>
                          <a:latin typeface="Arial" pitchFamily="34" charset="0"/>
                          <a:cs typeface="Arial" pitchFamily="34" charset="0"/>
                        </a:rPr>
                        <a:t>CPU</a:t>
                      </a:r>
                      <a:endParaRPr lang="en-US" sz="1200" b="1" i="0" u="none" strike="noStrike" dirty="0">
                        <a:solidFill>
                          <a:schemeClr val="tx1"/>
                        </a:solidFill>
                        <a:latin typeface="Arial" pitchFamily="34" charset="0"/>
                        <a:cs typeface="Arial" pitchFamily="34" charset="0"/>
                      </a:endParaRPr>
                    </a:p>
                  </a:txBody>
                  <a:tcPr marL="9525" marR="9525" marT="9525"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7FFF0"/>
                    </a:solidFill>
                  </a:tcPr>
                </a:tc>
              </a:tr>
              <a:tr h="370840">
                <a:tc>
                  <a:txBody>
                    <a:bodyPr/>
                    <a:lstStyle/>
                    <a:p>
                      <a:pPr algn="ctr"/>
                      <a:r>
                        <a:rPr lang="en-US" altLang="zh-TW" sz="1200" b="1" dirty="0" smtClean="0">
                          <a:solidFill>
                            <a:schemeClr val="tx1"/>
                          </a:solidFill>
                          <a:latin typeface="Arial" pitchFamily="34" charset="0"/>
                          <a:cs typeface="Arial" pitchFamily="34" charset="0"/>
                        </a:rPr>
                        <a:t>in-vitro_1</a:t>
                      </a:r>
                      <a:endParaRPr lang="zh-TW" altLang="en-US" sz="1200" b="1" dirty="0">
                        <a:solidFill>
                          <a:schemeClr val="tx1"/>
                        </a:solidFill>
                        <a:latin typeface="Arial" pitchFamily="34" charset="0"/>
                        <a:cs typeface="Arial"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fontAlgn="ctr"/>
                      <a:r>
                        <a:rPr lang="en-US" altLang="zh-TW" sz="1200" b="1" i="0" u="none" strike="noStrike" dirty="0">
                          <a:solidFill>
                            <a:schemeClr val="tx1"/>
                          </a:solidFill>
                          <a:latin typeface="Arial" pitchFamily="34" charset="0"/>
                          <a:cs typeface="Arial" pitchFamily="34" charset="0"/>
                        </a:rPr>
                        <a:t>4</a:t>
                      </a:r>
                    </a:p>
                  </a:txBody>
                  <a:tcPr marL="9525" marR="9525" marT="9525"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fontAlgn="ctr"/>
                      <a:r>
                        <a:rPr lang="en-US" altLang="zh-TW" sz="1200" b="1" i="0" u="none" strike="noStrike" dirty="0">
                          <a:solidFill>
                            <a:schemeClr val="tx1"/>
                          </a:solidFill>
                          <a:latin typeface="Arial" pitchFamily="34" charset="0"/>
                          <a:cs typeface="Arial" pitchFamily="34" charset="0"/>
                        </a:rPr>
                        <a:t>621</a:t>
                      </a: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ctr"/>
                      <a:r>
                        <a:rPr lang="en-US" altLang="zh-TW" sz="1200" b="1" i="0" u="none" strike="noStrike" dirty="0">
                          <a:solidFill>
                            <a:schemeClr val="tx1"/>
                          </a:solidFill>
                          <a:latin typeface="Arial" pitchFamily="34" charset="0"/>
                          <a:cs typeface="Arial" pitchFamily="34" charset="0"/>
                        </a:rPr>
                        <a:t>268</a:t>
                      </a: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ctr"/>
                      <a:r>
                        <a:rPr lang="en-US" altLang="zh-TW" sz="1200" b="1" i="0" u="none" strike="noStrike" dirty="0">
                          <a:solidFill>
                            <a:schemeClr val="tx1"/>
                          </a:solidFill>
                          <a:latin typeface="Arial" pitchFamily="34" charset="0"/>
                          <a:cs typeface="Arial" pitchFamily="34" charset="0"/>
                        </a:rPr>
                        <a:t>0.06</a:t>
                      </a:r>
                    </a:p>
                  </a:txBody>
                  <a:tcPr marL="9525" marR="9525" marT="9525"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fontAlgn="ctr"/>
                      <a:r>
                        <a:rPr lang="en-US" altLang="zh-TW" sz="1200" b="1" i="0" u="none" strike="noStrike" dirty="0">
                          <a:solidFill>
                            <a:schemeClr val="tx1"/>
                          </a:solidFill>
                          <a:latin typeface="Arial" pitchFamily="34" charset="0"/>
                          <a:cs typeface="Arial" pitchFamily="34" charset="0"/>
                        </a:rPr>
                        <a:t>21</a:t>
                      </a:r>
                    </a:p>
                  </a:txBody>
                  <a:tcPr marL="9525" marR="9525" marT="9525"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fontAlgn="ctr"/>
                      <a:r>
                        <a:rPr lang="en-US" altLang="zh-TW" sz="1200" b="1" i="0" u="none" strike="noStrike" dirty="0">
                          <a:solidFill>
                            <a:schemeClr val="tx1"/>
                          </a:solidFill>
                          <a:latin typeface="Arial" pitchFamily="34" charset="0"/>
                          <a:cs typeface="Arial" pitchFamily="34" charset="0"/>
                        </a:rPr>
                        <a:t>351</a:t>
                      </a: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ctr"/>
                      <a:r>
                        <a:rPr lang="en-US" altLang="zh-TW" sz="1200" b="1" i="0" u="none" strike="noStrike" dirty="0">
                          <a:solidFill>
                            <a:schemeClr val="tx1"/>
                          </a:solidFill>
                          <a:latin typeface="Arial" pitchFamily="34" charset="0"/>
                          <a:cs typeface="Arial" pitchFamily="34" charset="0"/>
                        </a:rPr>
                        <a:t>193</a:t>
                      </a:r>
                    </a:p>
                  </a:txBody>
                  <a:tcPr marL="9525" marR="9525" marT="9525" marB="0" anchor="ctr">
                    <a:lnT w="28575" cap="flat" cmpd="sng" algn="ctr">
                      <a:solidFill>
                        <a:schemeClr val="tx1"/>
                      </a:solidFill>
                      <a:prstDash val="solid"/>
                      <a:round/>
                      <a:headEnd type="none" w="med" len="med"/>
                      <a:tailEnd type="none" w="med" len="med"/>
                    </a:lnT>
                  </a:tcPr>
                </a:tc>
                <a:tc>
                  <a:txBody>
                    <a:bodyPr/>
                    <a:lstStyle/>
                    <a:p>
                      <a:pPr algn="ctr" fontAlgn="ctr"/>
                      <a:r>
                        <a:rPr lang="en-US" altLang="zh-TW" sz="1200" b="1" i="0" u="none" strike="noStrike" dirty="0">
                          <a:solidFill>
                            <a:schemeClr val="tx1"/>
                          </a:solidFill>
                          <a:latin typeface="Arial" pitchFamily="34" charset="0"/>
                          <a:cs typeface="Arial" pitchFamily="34" charset="0"/>
                        </a:rPr>
                        <a:t>0.58</a:t>
                      </a:r>
                    </a:p>
                  </a:txBody>
                  <a:tcPr marL="9525" marR="9525" marT="9525"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r>
              <a:tr h="370840">
                <a:tc>
                  <a:txBody>
                    <a:bodyPr/>
                    <a:lstStyle/>
                    <a:p>
                      <a:pPr algn="ctr"/>
                      <a:r>
                        <a:rPr lang="en-US" altLang="zh-TW" sz="1200" b="1" dirty="0" smtClean="0">
                          <a:solidFill>
                            <a:schemeClr val="tx1"/>
                          </a:solidFill>
                          <a:latin typeface="Arial" pitchFamily="34" charset="0"/>
                          <a:cs typeface="Arial" pitchFamily="34" charset="0"/>
                        </a:rPr>
                        <a:t>in-vitro_2</a:t>
                      </a:r>
                      <a:endParaRPr lang="zh-TW" altLang="en-US" sz="1200" b="1" dirty="0">
                        <a:solidFill>
                          <a:schemeClr val="tx1"/>
                        </a:solidFill>
                        <a:latin typeface="Arial" pitchFamily="34" charset="0"/>
                        <a:cs typeface="Arial"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ctr"/>
                      <a:r>
                        <a:rPr lang="en-US" altLang="zh-TW" sz="1200" b="1" i="0" u="none" strike="noStrike" dirty="0" smtClean="0">
                          <a:solidFill>
                            <a:schemeClr val="tx1"/>
                          </a:solidFill>
                          <a:latin typeface="Arial" pitchFamily="34" charset="0"/>
                          <a:cs typeface="Arial" pitchFamily="34" charset="0"/>
                        </a:rPr>
                        <a:t>0</a:t>
                      </a:r>
                      <a:endParaRPr lang="en-US" altLang="zh-TW" sz="1200" b="1" i="0" u="none" strike="noStrike" dirty="0">
                        <a:solidFill>
                          <a:schemeClr val="tx1"/>
                        </a:solidFill>
                        <a:latin typeface="Arial" pitchFamily="34" charset="0"/>
                        <a:cs typeface="Arial" pitchFamily="34" charset="0"/>
                      </a:endParaRP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fontAlgn="ctr"/>
                      <a:r>
                        <a:rPr lang="en-US" altLang="zh-TW" sz="1200" b="1" i="0" u="none" strike="noStrike" dirty="0">
                          <a:solidFill>
                            <a:schemeClr val="tx1"/>
                          </a:solidFill>
                          <a:latin typeface="Arial" pitchFamily="34" charset="0"/>
                          <a:cs typeface="Arial" pitchFamily="34" charset="0"/>
                        </a:rPr>
                        <a:t>423</a:t>
                      </a:r>
                    </a:p>
                  </a:txBody>
                  <a:tcPr marL="9525" marR="9525" marT="9525" marB="0" anchor="ctr"/>
                </a:tc>
                <a:tc>
                  <a:txBody>
                    <a:bodyPr/>
                    <a:lstStyle/>
                    <a:p>
                      <a:pPr algn="ctr" fontAlgn="ctr"/>
                      <a:r>
                        <a:rPr lang="en-US" altLang="zh-TW" sz="1200" b="1" i="0" u="none" strike="noStrike" dirty="0">
                          <a:solidFill>
                            <a:schemeClr val="tx1"/>
                          </a:solidFill>
                          <a:latin typeface="Arial" pitchFamily="34" charset="0"/>
                          <a:cs typeface="Arial" pitchFamily="34" charset="0"/>
                        </a:rPr>
                        <a:t>224</a:t>
                      </a:r>
                    </a:p>
                  </a:txBody>
                  <a:tcPr marL="9525" marR="9525" marT="9525" marB="0" anchor="ctr"/>
                </a:tc>
                <a:tc>
                  <a:txBody>
                    <a:bodyPr/>
                    <a:lstStyle/>
                    <a:p>
                      <a:pPr algn="ctr" fontAlgn="ctr"/>
                      <a:r>
                        <a:rPr lang="en-US" altLang="zh-TW" sz="1200" b="1" i="0" u="none" strike="noStrike" dirty="0">
                          <a:solidFill>
                            <a:schemeClr val="tx1"/>
                          </a:solidFill>
                          <a:latin typeface="Arial" pitchFamily="34" charset="0"/>
                          <a:cs typeface="Arial" pitchFamily="34" charset="0"/>
                        </a:rPr>
                        <a:t>0.03</a:t>
                      </a:r>
                    </a:p>
                  </a:txBody>
                  <a:tcPr marL="9525" marR="9525" marT="9525" marB="0" anchor="ctr">
                    <a:lnR w="28575" cap="flat" cmpd="sng" algn="ctr">
                      <a:solidFill>
                        <a:schemeClr val="tx1"/>
                      </a:solidFill>
                      <a:prstDash val="solid"/>
                      <a:round/>
                      <a:headEnd type="none" w="med" len="med"/>
                      <a:tailEnd type="none" w="med" len="med"/>
                    </a:lnR>
                  </a:tcPr>
                </a:tc>
                <a:tc>
                  <a:txBody>
                    <a:bodyPr/>
                    <a:lstStyle/>
                    <a:p>
                      <a:pPr algn="ctr" fontAlgn="ctr"/>
                      <a:r>
                        <a:rPr lang="en-US" altLang="zh-TW" sz="1200" b="1" i="0" u="none" strike="noStrike" dirty="0">
                          <a:solidFill>
                            <a:schemeClr val="tx1"/>
                          </a:solidFill>
                          <a:latin typeface="Arial" pitchFamily="34" charset="0"/>
                          <a:cs typeface="Arial" pitchFamily="34" charset="0"/>
                        </a:rPr>
                        <a:t>5</a:t>
                      </a: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fontAlgn="ctr"/>
                      <a:r>
                        <a:rPr lang="en-US" altLang="zh-TW" sz="1200" b="1" i="0" u="none" strike="noStrike" dirty="0">
                          <a:solidFill>
                            <a:schemeClr val="tx1"/>
                          </a:solidFill>
                          <a:latin typeface="Arial" pitchFamily="34" charset="0"/>
                          <a:cs typeface="Arial" pitchFamily="34" charset="0"/>
                        </a:rPr>
                        <a:t>281</a:t>
                      </a:r>
                    </a:p>
                  </a:txBody>
                  <a:tcPr marL="9525" marR="9525" marT="9525" marB="0" anchor="ctr"/>
                </a:tc>
                <a:tc>
                  <a:txBody>
                    <a:bodyPr/>
                    <a:lstStyle/>
                    <a:p>
                      <a:pPr algn="ctr" fontAlgn="ctr"/>
                      <a:r>
                        <a:rPr lang="en-US" altLang="zh-TW" sz="1200" b="1" i="0" u="none" strike="noStrike" dirty="0">
                          <a:solidFill>
                            <a:schemeClr val="tx1"/>
                          </a:solidFill>
                          <a:latin typeface="Arial" pitchFamily="34" charset="0"/>
                          <a:cs typeface="Arial" pitchFamily="34" charset="0"/>
                        </a:rPr>
                        <a:t>191</a:t>
                      </a:r>
                    </a:p>
                  </a:txBody>
                  <a:tcPr marL="9525" marR="9525" marT="9525" marB="0" anchor="ctr"/>
                </a:tc>
                <a:tc>
                  <a:txBody>
                    <a:bodyPr/>
                    <a:lstStyle/>
                    <a:p>
                      <a:pPr algn="ctr" fontAlgn="ctr"/>
                      <a:r>
                        <a:rPr lang="en-US" altLang="zh-TW" sz="1200" b="1" i="0" u="none" strike="noStrike" dirty="0">
                          <a:solidFill>
                            <a:schemeClr val="tx1"/>
                          </a:solidFill>
                          <a:latin typeface="Arial" pitchFamily="34" charset="0"/>
                          <a:cs typeface="Arial" pitchFamily="34" charset="0"/>
                        </a:rPr>
                        <a:t>0.39</a:t>
                      </a:r>
                    </a:p>
                  </a:txBody>
                  <a:tcPr marL="9525" marR="9525" marT="9525" marB="0" anchor="ctr">
                    <a:lnR w="28575" cap="flat" cmpd="sng" algn="ctr">
                      <a:solidFill>
                        <a:schemeClr val="tx1"/>
                      </a:solidFill>
                      <a:prstDash val="solid"/>
                      <a:round/>
                      <a:headEnd type="none" w="med" len="med"/>
                      <a:tailEnd type="none" w="med" len="med"/>
                    </a:lnR>
                  </a:tcPr>
                </a:tc>
              </a:tr>
              <a:tr h="370840">
                <a:tc>
                  <a:txBody>
                    <a:bodyPr/>
                    <a:lstStyle/>
                    <a:p>
                      <a:pPr algn="ctr"/>
                      <a:r>
                        <a:rPr lang="en-US" altLang="zh-TW" sz="1200" b="1" dirty="0" smtClean="0">
                          <a:solidFill>
                            <a:schemeClr val="tx1"/>
                          </a:solidFill>
                          <a:latin typeface="Arial" pitchFamily="34" charset="0"/>
                          <a:cs typeface="Arial" pitchFamily="34" charset="0"/>
                        </a:rPr>
                        <a:t>protein_1</a:t>
                      </a:r>
                      <a:endParaRPr lang="zh-TW" altLang="en-US" sz="1200" b="1" dirty="0">
                        <a:solidFill>
                          <a:schemeClr val="tx1"/>
                        </a:solidFill>
                        <a:latin typeface="Arial" pitchFamily="34" charset="0"/>
                        <a:cs typeface="Arial"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fontAlgn="ctr"/>
                      <a:r>
                        <a:rPr lang="en-US" altLang="zh-TW" sz="1200" b="1" i="0" u="none" strike="noStrike" dirty="0">
                          <a:solidFill>
                            <a:schemeClr val="tx1"/>
                          </a:solidFill>
                          <a:latin typeface="Arial" pitchFamily="34" charset="0"/>
                          <a:cs typeface="Arial" pitchFamily="34" charset="0"/>
                        </a:rPr>
                        <a:t>18</a:t>
                      </a: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fontAlgn="ctr"/>
                      <a:r>
                        <a:rPr lang="en-US" altLang="zh-TW" sz="1200" b="1" i="0" u="none" strike="noStrike" dirty="0">
                          <a:solidFill>
                            <a:schemeClr val="tx1"/>
                          </a:solidFill>
                          <a:latin typeface="Arial" pitchFamily="34" charset="0"/>
                          <a:cs typeface="Arial" pitchFamily="34" charset="0"/>
                        </a:rPr>
                        <a:t>3215</a:t>
                      </a:r>
                    </a:p>
                  </a:txBody>
                  <a:tcPr marL="9525" marR="9525" marT="9525" marB="0" anchor="ctr"/>
                </a:tc>
                <a:tc>
                  <a:txBody>
                    <a:bodyPr/>
                    <a:lstStyle/>
                    <a:p>
                      <a:pPr algn="ctr" fontAlgn="ctr"/>
                      <a:r>
                        <a:rPr lang="en-US" altLang="zh-TW" sz="1200" b="1" i="0" u="none" strike="noStrike" dirty="0">
                          <a:solidFill>
                            <a:schemeClr val="tx1"/>
                          </a:solidFill>
                          <a:latin typeface="Arial" pitchFamily="34" charset="0"/>
                          <a:cs typeface="Arial" pitchFamily="34" charset="0"/>
                        </a:rPr>
                        <a:t>1508</a:t>
                      </a:r>
                    </a:p>
                  </a:txBody>
                  <a:tcPr marL="9525" marR="9525" marT="9525" marB="0" anchor="ctr"/>
                </a:tc>
                <a:tc>
                  <a:txBody>
                    <a:bodyPr/>
                    <a:lstStyle/>
                    <a:p>
                      <a:pPr algn="ctr" fontAlgn="ctr"/>
                      <a:r>
                        <a:rPr lang="en-US" altLang="zh-TW" sz="1200" b="1" i="0" u="none" strike="noStrike" dirty="0">
                          <a:solidFill>
                            <a:schemeClr val="tx1"/>
                          </a:solidFill>
                          <a:latin typeface="Arial" pitchFamily="34" charset="0"/>
                          <a:cs typeface="Arial" pitchFamily="34" charset="0"/>
                        </a:rPr>
                        <a:t>0.23</a:t>
                      </a:r>
                    </a:p>
                  </a:txBody>
                  <a:tcPr marL="9525" marR="9525" marT="9525" marB="0" anchor="ctr">
                    <a:lnR w="28575" cap="flat" cmpd="sng" algn="ctr">
                      <a:solidFill>
                        <a:schemeClr val="tx1"/>
                      </a:solidFill>
                      <a:prstDash val="solid"/>
                      <a:round/>
                      <a:headEnd type="none" w="med" len="med"/>
                      <a:tailEnd type="none" w="med" len="med"/>
                    </a:lnR>
                  </a:tcPr>
                </a:tc>
                <a:tc>
                  <a:txBody>
                    <a:bodyPr/>
                    <a:lstStyle/>
                    <a:p>
                      <a:pPr algn="ctr" fontAlgn="ctr"/>
                      <a:r>
                        <a:rPr lang="en-US" altLang="zh-TW" sz="1200" b="1" i="0" u="none" strike="noStrike" dirty="0">
                          <a:solidFill>
                            <a:schemeClr val="tx1"/>
                          </a:solidFill>
                          <a:latin typeface="Arial" pitchFamily="34" charset="0"/>
                          <a:cs typeface="Arial" pitchFamily="34" charset="0"/>
                        </a:rPr>
                        <a:t>82</a:t>
                      </a:r>
                    </a:p>
                  </a:txBody>
                  <a:tcPr marL="9525" marR="9525" marT="9525" marB="0" anchor="ctr">
                    <a:lnL w="28575" cap="flat" cmpd="sng" algn="ctr">
                      <a:solidFill>
                        <a:schemeClr val="tx1"/>
                      </a:solidFill>
                      <a:prstDash val="solid"/>
                      <a:round/>
                      <a:headEnd type="none" w="med" len="med"/>
                      <a:tailEnd type="none" w="med" len="med"/>
                    </a:lnL>
                  </a:tcPr>
                </a:tc>
                <a:tc>
                  <a:txBody>
                    <a:bodyPr/>
                    <a:lstStyle/>
                    <a:p>
                      <a:pPr algn="ctr" fontAlgn="ctr"/>
                      <a:r>
                        <a:rPr lang="en-US" altLang="zh-TW" sz="1200" b="1" i="0" u="none" strike="noStrike" dirty="0">
                          <a:solidFill>
                            <a:schemeClr val="tx1"/>
                          </a:solidFill>
                          <a:latin typeface="Arial" pitchFamily="34" charset="0"/>
                          <a:cs typeface="Arial" pitchFamily="34" charset="0"/>
                        </a:rPr>
                        <a:t>2213</a:t>
                      </a:r>
                    </a:p>
                  </a:txBody>
                  <a:tcPr marL="9525" marR="9525" marT="9525" marB="0" anchor="ctr"/>
                </a:tc>
                <a:tc>
                  <a:txBody>
                    <a:bodyPr/>
                    <a:lstStyle/>
                    <a:p>
                      <a:pPr algn="ctr" fontAlgn="ctr"/>
                      <a:r>
                        <a:rPr lang="en-US" altLang="zh-TW" sz="1200" b="1" i="0" u="none" strike="noStrike" dirty="0">
                          <a:solidFill>
                            <a:schemeClr val="tx1"/>
                          </a:solidFill>
                          <a:latin typeface="Arial" pitchFamily="34" charset="0"/>
                          <a:cs typeface="Arial" pitchFamily="34" charset="0"/>
                        </a:rPr>
                        <a:t>1394</a:t>
                      </a:r>
                    </a:p>
                  </a:txBody>
                  <a:tcPr marL="9525" marR="9525" marT="9525" marB="0" anchor="ctr"/>
                </a:tc>
                <a:tc>
                  <a:txBody>
                    <a:bodyPr/>
                    <a:lstStyle/>
                    <a:p>
                      <a:pPr algn="ctr" fontAlgn="ctr"/>
                      <a:r>
                        <a:rPr lang="en-US" altLang="zh-TW" sz="1200" b="1" i="0" u="none" strike="noStrike">
                          <a:solidFill>
                            <a:schemeClr val="tx1"/>
                          </a:solidFill>
                          <a:latin typeface="Arial" pitchFamily="34" charset="0"/>
                          <a:cs typeface="Arial" pitchFamily="34" charset="0"/>
                        </a:rPr>
                        <a:t>2.58</a:t>
                      </a:r>
                    </a:p>
                  </a:txBody>
                  <a:tcPr marL="9525" marR="9525" marT="9525" marB="0" anchor="ctr">
                    <a:lnR w="28575" cap="flat" cmpd="sng" algn="ctr">
                      <a:solidFill>
                        <a:schemeClr val="tx1"/>
                      </a:solidFill>
                      <a:prstDash val="solid"/>
                      <a:round/>
                      <a:headEnd type="none" w="med" len="med"/>
                      <a:tailEnd type="none" w="med" len="med"/>
                    </a:lnR>
                  </a:tcPr>
                </a:tc>
              </a:tr>
              <a:tr h="370840">
                <a:tc>
                  <a:txBody>
                    <a:bodyPr/>
                    <a:lstStyle/>
                    <a:p>
                      <a:pPr algn="ctr"/>
                      <a:r>
                        <a:rPr lang="en-US" altLang="zh-TW" sz="1200" b="1" dirty="0" smtClean="0">
                          <a:solidFill>
                            <a:schemeClr val="tx1"/>
                          </a:solidFill>
                          <a:latin typeface="Arial" pitchFamily="34" charset="0"/>
                          <a:cs typeface="Arial" pitchFamily="34" charset="0"/>
                        </a:rPr>
                        <a:t>protein_2</a:t>
                      </a:r>
                      <a:endParaRPr lang="zh-TW" altLang="en-US" sz="1200" b="1" dirty="0">
                        <a:solidFill>
                          <a:schemeClr val="tx1"/>
                        </a:solidFill>
                        <a:latin typeface="Arial" pitchFamily="34" charset="0"/>
                        <a:cs typeface="Arial"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fontAlgn="ctr"/>
                      <a:r>
                        <a:rPr lang="en-US" altLang="zh-TW" sz="1200" b="1" i="0" u="none" strike="noStrike" dirty="0">
                          <a:solidFill>
                            <a:schemeClr val="tx1"/>
                          </a:solidFill>
                          <a:latin typeface="Arial" pitchFamily="34" charset="0"/>
                          <a:cs typeface="Arial" pitchFamily="34" charset="0"/>
                        </a:rPr>
                        <a:t>11</a:t>
                      </a:r>
                    </a:p>
                  </a:txBody>
                  <a:tcPr marL="9525" marR="9525" marT="9525"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fontAlgn="ctr"/>
                      <a:r>
                        <a:rPr lang="en-US" altLang="zh-TW" sz="1200" b="1" i="0" u="none" strike="noStrike">
                          <a:solidFill>
                            <a:schemeClr val="tx1"/>
                          </a:solidFill>
                          <a:latin typeface="Arial" pitchFamily="34" charset="0"/>
                          <a:cs typeface="Arial" pitchFamily="34" charset="0"/>
                        </a:rPr>
                        <a:t>1574</a:t>
                      </a:r>
                    </a:p>
                  </a:txBody>
                  <a:tcPr marL="9525" marR="9525" marT="9525" marB="0" anchor="ctr">
                    <a:lnB w="28575" cap="flat" cmpd="sng" algn="ctr">
                      <a:solidFill>
                        <a:schemeClr val="tx1"/>
                      </a:solidFill>
                      <a:prstDash val="solid"/>
                      <a:round/>
                      <a:headEnd type="none" w="med" len="med"/>
                      <a:tailEnd type="none" w="med" len="med"/>
                    </a:lnB>
                  </a:tcPr>
                </a:tc>
                <a:tc>
                  <a:txBody>
                    <a:bodyPr/>
                    <a:lstStyle/>
                    <a:p>
                      <a:pPr algn="ctr" fontAlgn="ctr"/>
                      <a:r>
                        <a:rPr lang="en-US" altLang="zh-TW" sz="1200" b="1" i="0" u="none" strike="noStrike" dirty="0">
                          <a:solidFill>
                            <a:schemeClr val="tx1"/>
                          </a:solidFill>
                          <a:latin typeface="Arial" pitchFamily="34" charset="0"/>
                          <a:cs typeface="Arial" pitchFamily="34" charset="0"/>
                        </a:rPr>
                        <a:t>1287</a:t>
                      </a:r>
                    </a:p>
                  </a:txBody>
                  <a:tcPr marL="9525" marR="9525" marT="9525" marB="0" anchor="ctr">
                    <a:lnB w="28575" cap="flat" cmpd="sng" algn="ctr">
                      <a:solidFill>
                        <a:schemeClr val="tx1"/>
                      </a:solidFill>
                      <a:prstDash val="solid"/>
                      <a:round/>
                      <a:headEnd type="none" w="med" len="med"/>
                      <a:tailEnd type="none" w="med" len="med"/>
                    </a:lnB>
                  </a:tcPr>
                </a:tc>
                <a:tc>
                  <a:txBody>
                    <a:bodyPr/>
                    <a:lstStyle/>
                    <a:p>
                      <a:pPr algn="ctr" fontAlgn="ctr"/>
                      <a:r>
                        <a:rPr lang="en-US" altLang="zh-TW" sz="1200" b="1" i="0" u="none" strike="noStrike" dirty="0">
                          <a:solidFill>
                            <a:schemeClr val="tx1"/>
                          </a:solidFill>
                          <a:latin typeface="Arial" pitchFamily="34" charset="0"/>
                          <a:cs typeface="Arial" pitchFamily="34" charset="0"/>
                        </a:rPr>
                        <a:t>0.14</a:t>
                      </a:r>
                    </a:p>
                  </a:txBody>
                  <a:tcPr marL="9525" marR="9525" marT="9525"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fontAlgn="ctr"/>
                      <a:r>
                        <a:rPr lang="en-US" altLang="zh-TW" sz="1200" b="1" i="0" u="none" strike="noStrike" dirty="0">
                          <a:solidFill>
                            <a:schemeClr val="tx1"/>
                          </a:solidFill>
                          <a:latin typeface="Arial" pitchFamily="34" charset="0"/>
                          <a:cs typeface="Arial" pitchFamily="34" charset="0"/>
                        </a:rPr>
                        <a:t>61</a:t>
                      </a:r>
                    </a:p>
                  </a:txBody>
                  <a:tcPr marL="9525" marR="9525" marT="9525"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fontAlgn="ctr"/>
                      <a:r>
                        <a:rPr lang="en-US" altLang="zh-TW" sz="1200" b="1" i="0" u="none" strike="noStrike" dirty="0">
                          <a:solidFill>
                            <a:schemeClr val="tx1"/>
                          </a:solidFill>
                          <a:latin typeface="Arial" pitchFamily="34" charset="0"/>
                          <a:cs typeface="Arial" pitchFamily="34" charset="0"/>
                        </a:rPr>
                        <a:t>1362</a:t>
                      </a:r>
                    </a:p>
                  </a:txBody>
                  <a:tcPr marL="9525" marR="9525" marT="9525" marB="0" anchor="ctr">
                    <a:lnB w="28575" cap="flat" cmpd="sng" algn="ctr">
                      <a:solidFill>
                        <a:schemeClr val="tx1"/>
                      </a:solidFill>
                      <a:prstDash val="solid"/>
                      <a:round/>
                      <a:headEnd type="none" w="med" len="med"/>
                      <a:tailEnd type="none" w="med" len="med"/>
                    </a:lnB>
                  </a:tcPr>
                </a:tc>
                <a:tc>
                  <a:txBody>
                    <a:bodyPr/>
                    <a:lstStyle/>
                    <a:p>
                      <a:pPr algn="ctr" fontAlgn="ctr"/>
                      <a:r>
                        <a:rPr lang="en-US" altLang="zh-TW" sz="1200" b="1" i="0" u="none" strike="noStrike" dirty="0">
                          <a:solidFill>
                            <a:schemeClr val="tx1"/>
                          </a:solidFill>
                          <a:latin typeface="Arial" pitchFamily="34" charset="0"/>
                          <a:cs typeface="Arial" pitchFamily="34" charset="0"/>
                        </a:rPr>
                        <a:t>1108</a:t>
                      </a:r>
                    </a:p>
                  </a:txBody>
                  <a:tcPr marL="9525" marR="9525" marT="9525" marB="0" anchor="ctr">
                    <a:lnB w="28575" cap="flat" cmpd="sng" algn="ctr">
                      <a:solidFill>
                        <a:schemeClr val="tx1"/>
                      </a:solidFill>
                      <a:prstDash val="solid"/>
                      <a:round/>
                      <a:headEnd type="none" w="med" len="med"/>
                      <a:tailEnd type="none" w="med" len="med"/>
                    </a:lnB>
                  </a:tcPr>
                </a:tc>
                <a:tc>
                  <a:txBody>
                    <a:bodyPr/>
                    <a:lstStyle/>
                    <a:p>
                      <a:pPr algn="ctr" fontAlgn="ctr"/>
                      <a:r>
                        <a:rPr lang="en-US" altLang="zh-TW" sz="1200" b="1" i="0" u="none" strike="noStrike" dirty="0">
                          <a:solidFill>
                            <a:schemeClr val="tx1"/>
                          </a:solidFill>
                          <a:latin typeface="Arial" pitchFamily="34" charset="0"/>
                          <a:cs typeface="Arial" pitchFamily="34" charset="0"/>
                        </a:rPr>
                        <a:t>1.49</a:t>
                      </a:r>
                    </a:p>
                  </a:txBody>
                  <a:tcPr marL="9525" marR="9525" marT="9525"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r h="370840">
                <a:tc>
                  <a:txBody>
                    <a:bodyPr/>
                    <a:lstStyle/>
                    <a:p>
                      <a:pPr algn="ctr"/>
                      <a:r>
                        <a:rPr lang="en-US" altLang="zh-TW" sz="1200" b="1" dirty="0" smtClean="0">
                          <a:solidFill>
                            <a:schemeClr val="tx1"/>
                          </a:solidFill>
                          <a:latin typeface="Arial" pitchFamily="34" charset="0"/>
                          <a:cs typeface="Arial" pitchFamily="34" charset="0"/>
                        </a:rPr>
                        <a:t>Total</a:t>
                      </a:r>
                      <a:endParaRPr lang="zh-TW" altLang="en-US" sz="1200" b="1" dirty="0">
                        <a:solidFill>
                          <a:schemeClr val="tx1"/>
                        </a:solidFill>
                        <a:latin typeface="Arial" pitchFamily="34" charset="0"/>
                        <a:cs typeface="Arial"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fontAlgn="ctr"/>
                      <a:r>
                        <a:rPr lang="en-US" altLang="zh-TW" sz="1200" b="1" i="0" u="none" strike="noStrike">
                          <a:solidFill>
                            <a:schemeClr val="tx1"/>
                          </a:solidFill>
                          <a:latin typeface="Arial" pitchFamily="34" charset="0"/>
                          <a:cs typeface="Arial" pitchFamily="34" charset="0"/>
                        </a:rPr>
                        <a:t>33</a:t>
                      </a:r>
                    </a:p>
                  </a:txBody>
                  <a:tcPr marL="9525" marR="9525" marT="9525"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fontAlgn="ctr"/>
                      <a:r>
                        <a:rPr lang="en-US" altLang="zh-TW" sz="1200" b="1" i="0" u="none" strike="noStrike">
                          <a:solidFill>
                            <a:schemeClr val="tx1"/>
                          </a:solidFill>
                          <a:latin typeface="Arial" pitchFamily="34" charset="0"/>
                          <a:cs typeface="Arial" pitchFamily="34" charset="0"/>
                        </a:rPr>
                        <a:t>5833</a:t>
                      </a:r>
                    </a:p>
                  </a:txBody>
                  <a:tcPr marL="9525" marR="9525" marT="9525"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fontAlgn="ctr"/>
                      <a:r>
                        <a:rPr lang="en-US" altLang="zh-TW" sz="1200" b="1" i="0" u="none" strike="noStrike" dirty="0">
                          <a:solidFill>
                            <a:schemeClr val="tx1"/>
                          </a:solidFill>
                          <a:latin typeface="Arial" pitchFamily="34" charset="0"/>
                          <a:cs typeface="Arial" pitchFamily="34" charset="0"/>
                        </a:rPr>
                        <a:t>3287</a:t>
                      </a:r>
                    </a:p>
                  </a:txBody>
                  <a:tcPr marL="9525" marR="9525" marT="9525"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fontAlgn="ctr"/>
                      <a:r>
                        <a:rPr lang="en-US" altLang="zh-TW" sz="1200" b="1" i="0" u="none" strike="noStrike" dirty="0">
                          <a:solidFill>
                            <a:schemeClr val="tx1"/>
                          </a:solidFill>
                          <a:latin typeface="Arial" pitchFamily="34" charset="0"/>
                          <a:cs typeface="Arial" pitchFamily="34" charset="0"/>
                        </a:rPr>
                        <a:t>0.46</a:t>
                      </a:r>
                    </a:p>
                  </a:txBody>
                  <a:tcPr marL="9525" marR="9525" marT="9525"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fontAlgn="ctr"/>
                      <a:r>
                        <a:rPr lang="en-US" altLang="zh-TW" sz="1200" b="1" i="0" u="none" strike="noStrike" dirty="0">
                          <a:solidFill>
                            <a:schemeClr val="tx1"/>
                          </a:solidFill>
                          <a:latin typeface="Arial" pitchFamily="34" charset="0"/>
                          <a:cs typeface="Arial" pitchFamily="34" charset="0"/>
                        </a:rPr>
                        <a:t>169</a:t>
                      </a:r>
                    </a:p>
                  </a:txBody>
                  <a:tcPr marL="9525" marR="9525" marT="9525"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fontAlgn="ctr"/>
                      <a:r>
                        <a:rPr lang="en-US" altLang="zh-TW" sz="1200" b="1" i="0" u="none" strike="noStrike" dirty="0">
                          <a:solidFill>
                            <a:schemeClr val="tx1"/>
                          </a:solidFill>
                          <a:latin typeface="Arial" pitchFamily="34" charset="0"/>
                          <a:cs typeface="Arial" pitchFamily="34" charset="0"/>
                        </a:rPr>
                        <a:t>4207</a:t>
                      </a:r>
                    </a:p>
                  </a:txBody>
                  <a:tcPr marL="9525" marR="9525" marT="9525"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fontAlgn="ctr"/>
                      <a:r>
                        <a:rPr lang="en-US" altLang="zh-TW" sz="1200" b="1" i="0" u="none" strike="noStrike" dirty="0">
                          <a:solidFill>
                            <a:schemeClr val="tx1"/>
                          </a:solidFill>
                          <a:latin typeface="Arial" pitchFamily="34" charset="0"/>
                          <a:cs typeface="Arial" pitchFamily="34" charset="0"/>
                        </a:rPr>
                        <a:t>2886</a:t>
                      </a:r>
                    </a:p>
                  </a:txBody>
                  <a:tcPr marL="9525" marR="9525" marT="9525"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fontAlgn="ctr"/>
                      <a:r>
                        <a:rPr lang="en-US" altLang="zh-TW" sz="1200" b="1" i="0" u="none" strike="noStrike" dirty="0">
                          <a:solidFill>
                            <a:schemeClr val="tx1"/>
                          </a:solidFill>
                          <a:latin typeface="Arial" pitchFamily="34" charset="0"/>
                          <a:cs typeface="Arial" pitchFamily="34" charset="0"/>
                        </a:rPr>
                        <a:t>5.04</a:t>
                      </a:r>
                    </a:p>
                  </a:txBody>
                  <a:tcPr marL="9525" marR="9525" marT="9525"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5" name="文字方塊 4"/>
          <p:cNvSpPr txBox="1"/>
          <p:nvPr/>
        </p:nvSpPr>
        <p:spPr>
          <a:xfrm>
            <a:off x="535809" y="4000504"/>
            <a:ext cx="3777735" cy="246221"/>
          </a:xfrm>
          <a:prstGeom prst="rect">
            <a:avLst/>
          </a:prstGeom>
          <a:noFill/>
        </p:spPr>
        <p:txBody>
          <a:bodyPr wrap="square" rtlCol="0">
            <a:spAutoFit/>
          </a:bodyPr>
          <a:lstStyle/>
          <a:p>
            <a:r>
              <a:rPr lang="en-US" altLang="zh-TW" sz="1000" dirty="0" smtClean="0"/>
              <a:t>#</a:t>
            </a:r>
            <a:r>
              <a:rPr lang="en-US" sz="1000" dirty="0" err="1" smtClean="0">
                <a:cs typeface="Arial" pitchFamily="34" charset="0"/>
              </a:rPr>
              <a:t>C</a:t>
            </a:r>
            <a:r>
              <a:rPr lang="en-US" sz="1000" baseline="-25000" dirty="0" err="1" smtClean="0">
                <a:cs typeface="Arial" pitchFamily="34" charset="0"/>
              </a:rPr>
              <a:t>intra</a:t>
            </a:r>
            <a:r>
              <a:rPr lang="en-US" altLang="zh-TW" sz="1000" dirty="0" smtClean="0"/>
              <a:t>: The number of intra-contaminations</a:t>
            </a:r>
            <a:endParaRPr lang="zh-TW" altLang="en-US" sz="1000" dirty="0"/>
          </a:p>
        </p:txBody>
      </p:sp>
      <p:sp>
        <p:nvSpPr>
          <p:cNvPr id="6" name="矩形 5"/>
          <p:cNvSpPr/>
          <p:nvPr/>
        </p:nvSpPr>
        <p:spPr>
          <a:xfrm>
            <a:off x="398102" y="4071942"/>
            <a:ext cx="142876" cy="14287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3481613" y="4272608"/>
            <a:ext cx="3777735" cy="246221"/>
          </a:xfrm>
          <a:prstGeom prst="rect">
            <a:avLst/>
          </a:prstGeom>
          <a:noFill/>
        </p:spPr>
        <p:txBody>
          <a:bodyPr wrap="square" rtlCol="0">
            <a:spAutoFit/>
          </a:bodyPr>
          <a:lstStyle/>
          <a:p>
            <a:r>
              <a:rPr lang="en-US" altLang="zh-TW" sz="1000" dirty="0" smtClean="0"/>
              <a:t>CPU: The CPU time (sec)</a:t>
            </a:r>
            <a:endParaRPr lang="zh-TW" altLang="en-US" sz="1000" dirty="0"/>
          </a:p>
        </p:txBody>
      </p:sp>
      <p:sp>
        <p:nvSpPr>
          <p:cNvPr id="10" name="矩形 9"/>
          <p:cNvSpPr/>
          <p:nvPr/>
        </p:nvSpPr>
        <p:spPr>
          <a:xfrm>
            <a:off x="3357554" y="4316750"/>
            <a:ext cx="142876" cy="14287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1" name="群組 10"/>
          <p:cNvGrpSpPr/>
          <p:nvPr/>
        </p:nvGrpSpPr>
        <p:grpSpPr>
          <a:xfrm>
            <a:off x="3357554" y="4003702"/>
            <a:ext cx="3109506" cy="246221"/>
            <a:chOff x="6269735" y="3989282"/>
            <a:chExt cx="2249102" cy="246221"/>
          </a:xfrm>
        </p:grpSpPr>
        <p:sp>
          <p:nvSpPr>
            <p:cNvPr id="12" name="矩形 11"/>
            <p:cNvSpPr/>
            <p:nvPr/>
          </p:nvSpPr>
          <p:spPr>
            <a:xfrm>
              <a:off x="6269735" y="4030226"/>
              <a:ext cx="104155" cy="14287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6341149" y="3989282"/>
              <a:ext cx="2177688" cy="246221"/>
            </a:xfrm>
            <a:prstGeom prst="rect">
              <a:avLst/>
            </a:prstGeom>
            <a:noFill/>
          </p:spPr>
          <p:txBody>
            <a:bodyPr wrap="square" rtlCol="0">
              <a:spAutoFit/>
            </a:bodyPr>
            <a:lstStyle/>
            <a:p>
              <a:r>
                <a:rPr lang="en-US" altLang="zh-TW" sz="1000" dirty="0" smtClean="0"/>
                <a:t>#UC: The number of used cells for routing</a:t>
              </a:r>
              <a:endParaRPr lang="zh-TW" altLang="en-US" sz="1000" dirty="0"/>
            </a:p>
          </p:txBody>
        </p:sp>
      </p:grpSp>
      <p:grpSp>
        <p:nvGrpSpPr>
          <p:cNvPr id="14" name="群組 13"/>
          <p:cNvGrpSpPr/>
          <p:nvPr/>
        </p:nvGrpSpPr>
        <p:grpSpPr>
          <a:xfrm>
            <a:off x="398102" y="4254349"/>
            <a:ext cx="5786478" cy="246221"/>
            <a:chOff x="633385" y="4300411"/>
            <a:chExt cx="5786478" cy="246221"/>
          </a:xfrm>
        </p:grpSpPr>
        <p:sp>
          <p:nvSpPr>
            <p:cNvPr id="15" name="矩形 14"/>
            <p:cNvSpPr/>
            <p:nvPr/>
          </p:nvSpPr>
          <p:spPr>
            <a:xfrm>
              <a:off x="633385" y="4334255"/>
              <a:ext cx="142876" cy="14287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748965" y="4300411"/>
              <a:ext cx="5670898" cy="246221"/>
            </a:xfrm>
            <a:prstGeom prst="rect">
              <a:avLst/>
            </a:prstGeom>
            <a:noFill/>
          </p:spPr>
          <p:txBody>
            <a:bodyPr wrap="square" rtlCol="0">
              <a:spAutoFit/>
            </a:bodyPr>
            <a:lstStyle/>
            <a:p>
              <a:r>
                <a:rPr lang="en-US" altLang="zh-TW" sz="1000" dirty="0" err="1" smtClean="0"/>
                <a:t>T</a:t>
              </a:r>
              <a:r>
                <a:rPr lang="en-US" altLang="zh-TW" sz="1000" baseline="-25000" dirty="0" err="1" smtClean="0"/>
                <a:t>exe</a:t>
              </a:r>
              <a:r>
                <a:rPr lang="en-US" altLang="zh-TW" sz="1000" dirty="0" smtClean="0"/>
                <a:t>: The execution time for the bioassays</a:t>
              </a:r>
              <a:endParaRPr lang="zh-TW" altLang="en-US" sz="1000" dirty="0"/>
            </a:p>
          </p:txBody>
        </p:sp>
      </p:grpSp>
      <p:sp>
        <p:nvSpPr>
          <p:cNvPr id="17" name="矩形 16"/>
          <p:cNvSpPr/>
          <p:nvPr/>
        </p:nvSpPr>
        <p:spPr bwMode="auto">
          <a:xfrm>
            <a:off x="2638116" y="1643050"/>
            <a:ext cx="862314" cy="2238490"/>
          </a:xfrm>
          <a:prstGeom prst="rect">
            <a:avLst/>
          </a:prstGeom>
          <a:noFill/>
          <a:ln w="381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8" name="矩形 17"/>
          <p:cNvSpPr/>
          <p:nvPr/>
        </p:nvSpPr>
        <p:spPr bwMode="auto">
          <a:xfrm>
            <a:off x="6110298" y="1643050"/>
            <a:ext cx="862314" cy="2240078"/>
          </a:xfrm>
          <a:prstGeom prst="rect">
            <a:avLst/>
          </a:prstGeom>
          <a:noFill/>
          <a:ln w="381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19" name="文字方塊 18"/>
          <p:cNvSpPr txBox="1"/>
          <p:nvPr/>
        </p:nvSpPr>
        <p:spPr>
          <a:xfrm>
            <a:off x="6072198" y="3929066"/>
            <a:ext cx="1143008" cy="400110"/>
          </a:xfrm>
          <a:prstGeom prst="rect">
            <a:avLst/>
          </a:prstGeom>
          <a:noFill/>
        </p:spPr>
        <p:txBody>
          <a:bodyPr wrap="square" rtlCol="0">
            <a:spAutoFit/>
          </a:bodyPr>
          <a:lstStyle/>
          <a:p>
            <a:r>
              <a:rPr lang="en-US" altLang="zh-TW" sz="2000" dirty="0" smtClean="0">
                <a:solidFill>
                  <a:srgbClr val="FF0000"/>
                </a:solidFill>
              </a:rPr>
              <a:t>27.88%</a:t>
            </a:r>
            <a:endParaRPr lang="zh-TW" altLang="en-US" sz="2000" dirty="0">
              <a:solidFill>
                <a:srgbClr val="FF0000"/>
              </a:solidFill>
            </a:endParaRPr>
          </a:p>
        </p:txBody>
      </p:sp>
      <p:sp>
        <p:nvSpPr>
          <p:cNvPr id="20" name="矩形 19"/>
          <p:cNvSpPr/>
          <p:nvPr/>
        </p:nvSpPr>
        <p:spPr bwMode="auto">
          <a:xfrm>
            <a:off x="3504602" y="1643050"/>
            <a:ext cx="862314" cy="2238390"/>
          </a:xfrm>
          <a:prstGeom prst="rect">
            <a:avLst/>
          </a:prstGeom>
          <a:noFill/>
          <a:ln w="381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21" name="矩形 20"/>
          <p:cNvSpPr/>
          <p:nvPr/>
        </p:nvSpPr>
        <p:spPr bwMode="auto">
          <a:xfrm>
            <a:off x="6976784" y="1643050"/>
            <a:ext cx="862314" cy="2239978"/>
          </a:xfrm>
          <a:prstGeom prst="rect">
            <a:avLst/>
          </a:prstGeom>
          <a:noFill/>
          <a:ln w="381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smtClean="0">
              <a:ln>
                <a:noFill/>
              </a:ln>
              <a:solidFill>
                <a:schemeClr val="tx1"/>
              </a:solidFill>
              <a:effectLst/>
              <a:latin typeface="Tahoma" pitchFamily="34" charset="0"/>
              <a:ea typeface="新細明體" pitchFamily="18" charset="-120"/>
            </a:endParaRPr>
          </a:p>
        </p:txBody>
      </p:sp>
      <p:sp>
        <p:nvSpPr>
          <p:cNvPr id="22" name="文字方塊 21"/>
          <p:cNvSpPr txBox="1"/>
          <p:nvPr/>
        </p:nvSpPr>
        <p:spPr>
          <a:xfrm>
            <a:off x="6929454" y="3929066"/>
            <a:ext cx="1143008" cy="400110"/>
          </a:xfrm>
          <a:prstGeom prst="rect">
            <a:avLst/>
          </a:prstGeom>
          <a:noFill/>
        </p:spPr>
        <p:txBody>
          <a:bodyPr wrap="square" rtlCol="0">
            <a:spAutoFit/>
          </a:bodyPr>
          <a:lstStyle/>
          <a:p>
            <a:r>
              <a:rPr lang="en-US" altLang="zh-TW" sz="2000" dirty="0" smtClean="0">
                <a:solidFill>
                  <a:srgbClr val="FF0000"/>
                </a:solidFill>
              </a:rPr>
              <a:t>12.20%</a:t>
            </a:r>
            <a:endParaRPr lang="zh-TW" altLang="en-US" sz="20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18"/>
                                        </p:tgtEl>
                                      </p:cBhvr>
                                    </p:animEffect>
                                    <p:set>
                                      <p:cBhvr>
                                        <p:cTn id="18" dur="1" fill="hold">
                                          <p:stCondLst>
                                            <p:cond delay="499"/>
                                          </p:stCondLst>
                                        </p:cTn>
                                        <p:tgtEl>
                                          <p:spTgt spid="18"/>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17"/>
                                        </p:tgtEl>
                                      </p:cBhvr>
                                    </p:animEffect>
                                    <p:set>
                                      <p:cBhvr>
                                        <p:cTn id="21" dur="1" fill="hold">
                                          <p:stCondLst>
                                            <p:cond delay="499"/>
                                          </p:stCondLst>
                                        </p:cTn>
                                        <p:tgtEl>
                                          <p:spTgt spid="17"/>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9"/>
                                        </p:tgtEl>
                                      </p:cBhvr>
                                    </p:animEffect>
                                    <p:set>
                                      <p:cBhvr>
                                        <p:cTn id="24" dur="1" fill="hold">
                                          <p:stCondLst>
                                            <p:cond delay="499"/>
                                          </p:stCondLst>
                                        </p:cTn>
                                        <p:tgtEl>
                                          <p:spTgt spid="19"/>
                                        </p:tgtEl>
                                        <p:attrNameLst>
                                          <p:attrName>style.visibility</p:attrName>
                                        </p:attrNameLst>
                                      </p:cBhvr>
                                      <p:to>
                                        <p:strVal val="hidden"/>
                                      </p:to>
                                    </p:se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p:bldP spid="19" grpId="1"/>
      <p:bldP spid="20" grpId="0" animBg="1"/>
      <p:bldP spid="21" grpId="0" animBg="1"/>
      <p:bldP spid="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TW" smtClean="0"/>
              <a:t>Outline</a:t>
            </a:r>
          </a:p>
        </p:txBody>
      </p:sp>
      <p:sp>
        <p:nvSpPr>
          <p:cNvPr id="1523716" name="Rectangle 4"/>
          <p:cNvSpPr>
            <a:spLocks noChangeArrowheads="1"/>
          </p:cNvSpPr>
          <p:nvPr/>
        </p:nvSpPr>
        <p:spPr bwMode="auto">
          <a:xfrm>
            <a:off x="1858963" y="1071563"/>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a:t>Introduction</a:t>
            </a:r>
          </a:p>
        </p:txBody>
      </p:sp>
      <p:sp>
        <p:nvSpPr>
          <p:cNvPr id="1523717" name="Rectangle 5"/>
          <p:cNvSpPr>
            <a:spLocks noChangeArrowheads="1"/>
          </p:cNvSpPr>
          <p:nvPr/>
        </p:nvSpPr>
        <p:spPr bwMode="auto">
          <a:xfrm>
            <a:off x="1857375" y="2173288"/>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a:t>Problem Formulation</a:t>
            </a:r>
          </a:p>
        </p:txBody>
      </p:sp>
      <p:sp>
        <p:nvSpPr>
          <p:cNvPr id="1523718" name="Rectangle 6"/>
          <p:cNvSpPr>
            <a:spLocks noChangeArrowheads="1"/>
          </p:cNvSpPr>
          <p:nvPr/>
        </p:nvSpPr>
        <p:spPr bwMode="auto">
          <a:xfrm>
            <a:off x="1858963" y="3244850"/>
            <a:ext cx="4895850" cy="684213"/>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a:t>Algorithms</a:t>
            </a:r>
          </a:p>
        </p:txBody>
      </p:sp>
      <p:sp>
        <p:nvSpPr>
          <p:cNvPr id="1523719" name="Rectangle 7"/>
          <p:cNvSpPr>
            <a:spLocks noChangeArrowheads="1"/>
          </p:cNvSpPr>
          <p:nvPr/>
        </p:nvSpPr>
        <p:spPr bwMode="auto">
          <a:xfrm>
            <a:off x="1857375" y="4316413"/>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a:t>Experimental Results</a:t>
            </a:r>
          </a:p>
        </p:txBody>
      </p:sp>
      <p:sp>
        <p:nvSpPr>
          <p:cNvPr id="1523720" name="Rectangle 8"/>
          <p:cNvSpPr>
            <a:spLocks noChangeArrowheads="1"/>
          </p:cNvSpPr>
          <p:nvPr/>
        </p:nvSpPr>
        <p:spPr bwMode="auto">
          <a:xfrm>
            <a:off x="1857375" y="5395913"/>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a:t>Conclusion</a:t>
            </a:r>
          </a:p>
        </p:txBody>
      </p:sp>
      <p:sp>
        <p:nvSpPr>
          <p:cNvPr id="45064" name="向下箭號 383"/>
          <p:cNvSpPr>
            <a:spLocks noChangeArrowheads="1"/>
          </p:cNvSpPr>
          <p:nvPr/>
        </p:nvSpPr>
        <p:spPr bwMode="auto">
          <a:xfrm>
            <a:off x="4071938" y="1857375"/>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
        <p:nvSpPr>
          <p:cNvPr id="45065" name="向下箭號 384"/>
          <p:cNvSpPr>
            <a:spLocks noChangeArrowheads="1"/>
          </p:cNvSpPr>
          <p:nvPr/>
        </p:nvSpPr>
        <p:spPr bwMode="auto">
          <a:xfrm>
            <a:off x="4071938" y="2928938"/>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
        <p:nvSpPr>
          <p:cNvPr id="45066" name="向下箭號 385"/>
          <p:cNvSpPr>
            <a:spLocks noChangeArrowheads="1"/>
          </p:cNvSpPr>
          <p:nvPr/>
        </p:nvSpPr>
        <p:spPr bwMode="auto">
          <a:xfrm>
            <a:off x="4071938" y="4000500"/>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
        <p:nvSpPr>
          <p:cNvPr id="45067" name="向下箭號 386"/>
          <p:cNvSpPr>
            <a:spLocks noChangeArrowheads="1"/>
          </p:cNvSpPr>
          <p:nvPr/>
        </p:nvSpPr>
        <p:spPr bwMode="auto">
          <a:xfrm>
            <a:off x="4071938" y="5072063"/>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afterEffect">
                                  <p:stCondLst>
                                    <p:cond delay="0"/>
                                  </p:stCondLst>
                                  <p:childTnLst>
                                    <p:animClr clrSpc="rgb" dir="cw">
                                      <p:cBhvr>
                                        <p:cTn id="6" dur="500" fill="hold"/>
                                        <p:tgtEl>
                                          <p:spTgt spid="1523720"/>
                                        </p:tgtEl>
                                        <p:attrNameLst>
                                          <p:attrName>fillcolor</p:attrName>
                                        </p:attrNameLst>
                                      </p:cBhvr>
                                      <p:to>
                                        <a:schemeClr val="accent2"/>
                                      </p:to>
                                    </p:animClr>
                                    <p:set>
                                      <p:cBhvr>
                                        <p:cTn id="7" dur="500" fill="hold"/>
                                        <p:tgtEl>
                                          <p:spTgt spid="1523720"/>
                                        </p:tgtEl>
                                        <p:attrNameLst>
                                          <p:attrName>fill.type</p:attrName>
                                        </p:attrNameLst>
                                      </p:cBhvr>
                                      <p:to>
                                        <p:strVal val="solid"/>
                                      </p:to>
                                    </p:set>
                                    <p:set>
                                      <p:cBhvr>
                                        <p:cTn id="8" dur="500" fill="hold"/>
                                        <p:tgtEl>
                                          <p:spTgt spid="15237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標題 1"/>
          <p:cNvSpPr>
            <a:spLocks noGrp="1"/>
          </p:cNvSpPr>
          <p:nvPr>
            <p:ph type="title"/>
          </p:nvPr>
        </p:nvSpPr>
        <p:spPr/>
        <p:txBody>
          <a:bodyPr/>
          <a:lstStyle/>
          <a:p>
            <a:r>
              <a:rPr lang="en-US" altLang="zh-TW" smtClean="0"/>
              <a:t>Conclusion</a:t>
            </a:r>
            <a:endParaRPr lang="zh-TW" altLang="en-US" smtClean="0"/>
          </a:p>
        </p:txBody>
      </p:sp>
      <p:sp>
        <p:nvSpPr>
          <p:cNvPr id="46083" name="內容版面配置區 2"/>
          <p:cNvSpPr>
            <a:spLocks noGrp="1"/>
          </p:cNvSpPr>
          <p:nvPr>
            <p:ph idx="1"/>
          </p:nvPr>
        </p:nvSpPr>
        <p:spPr>
          <a:xfrm>
            <a:off x="533400" y="1119188"/>
            <a:ext cx="8077200" cy="4953000"/>
          </a:xfrm>
        </p:spPr>
        <p:txBody>
          <a:bodyPr/>
          <a:lstStyle/>
          <a:p>
            <a:pPr algn="just"/>
            <a:r>
              <a:rPr lang="en-US" altLang="zh-TW" dirty="0" smtClean="0"/>
              <a:t>We proposed a contamination aware droplet router for DMFBs</a:t>
            </a:r>
          </a:p>
          <a:p>
            <a:pPr algn="just"/>
            <a:endParaRPr lang="en-US" altLang="zh-TW" dirty="0" smtClean="0"/>
          </a:p>
          <a:p>
            <a:pPr algn="just"/>
            <a:r>
              <a:rPr lang="en-US" altLang="zh-TW" dirty="0" smtClean="0"/>
              <a:t>We can optimally solve the wash droplets routing for the intra-contamination problem</a:t>
            </a:r>
          </a:p>
          <a:p>
            <a:pPr algn="just"/>
            <a:endParaRPr lang="en-US" altLang="zh-TW" dirty="0" smtClean="0"/>
          </a:p>
          <a:p>
            <a:pPr algn="just"/>
            <a:r>
              <a:rPr lang="en-US" altLang="zh-TW" dirty="0" smtClean="0"/>
              <a:t>Furthermore, the experimental results shown that our algorithm can achieve better timing result (</a:t>
            </a:r>
            <a:r>
              <a:rPr lang="en-US" altLang="zh-TW" dirty="0" err="1" smtClean="0"/>
              <a:t>T</a:t>
            </a:r>
            <a:r>
              <a:rPr lang="en-US" altLang="zh-TW" baseline="-25000" dirty="0" err="1" smtClean="0"/>
              <a:t>exe</a:t>
            </a:r>
            <a:r>
              <a:rPr lang="en-US" altLang="zh-TW" dirty="0" smtClean="0"/>
              <a:t>) and fault tolerance (#UC) compared with the best known results</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endParaRPr lang="zh-TW" altLang="en-US" dirty="0" smtClean="0"/>
          </a:p>
        </p:txBody>
      </p:sp>
      <p:sp>
        <p:nvSpPr>
          <p:cNvPr id="47107" name="Rectangle 3"/>
          <p:cNvSpPr>
            <a:spLocks noGrp="1" noChangeArrowheads="1"/>
          </p:cNvSpPr>
          <p:nvPr>
            <p:ph type="body" idx="1"/>
          </p:nvPr>
        </p:nvSpPr>
        <p:spPr/>
        <p:txBody>
          <a:bodyPr/>
          <a:lstStyle/>
          <a:p>
            <a:pPr eaLnBrk="1" hangingPunct="1"/>
            <a:endParaRPr lang="zh-TW" altLang="en-US" smtClean="0"/>
          </a:p>
        </p:txBody>
      </p:sp>
      <p:sp>
        <p:nvSpPr>
          <p:cNvPr id="47108" name="WordArt 4"/>
          <p:cNvSpPr>
            <a:spLocks noChangeArrowheads="1" noChangeShapeType="1" noTextEdit="1"/>
          </p:cNvSpPr>
          <p:nvPr/>
        </p:nvSpPr>
        <p:spPr bwMode="gray">
          <a:xfrm>
            <a:off x="1143000" y="2643188"/>
            <a:ext cx="6589713" cy="1679575"/>
          </a:xfrm>
          <a:prstGeom prst="rect">
            <a:avLst/>
          </a:prstGeom>
        </p:spPr>
        <p:txBody>
          <a:bodyPr wrap="none" fromWordArt="1">
            <a:prstTxWarp prst="textDeflate">
              <a:avLst>
                <a:gd name="adj" fmla="val 0"/>
              </a:avLst>
            </a:prstTxWarp>
          </a:bodyPr>
          <a:lstStyle/>
          <a:p>
            <a:pPr algn="ctr"/>
            <a:r>
              <a:rPr lang="en-US" altLang="zh-TW" sz="5400" b="1" kern="1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Thank You for </a:t>
            </a:r>
          </a:p>
          <a:p>
            <a:pPr algn="ctr"/>
            <a:r>
              <a:rPr lang="en-US" altLang="zh-TW" sz="5400" b="1" kern="1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Your Attention!</a:t>
            </a:r>
            <a:endParaRPr lang="zh-TW" altLang="en-US" sz="5400" b="1" kern="1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cs typeface="Verdana"/>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TW" dirty="0" smtClean="0"/>
              <a:t>Routing Constraints</a:t>
            </a:r>
          </a:p>
        </p:txBody>
      </p:sp>
      <p:sp>
        <p:nvSpPr>
          <p:cNvPr id="21507" name="Rectangle 3"/>
          <p:cNvSpPr>
            <a:spLocks noGrp="1" noChangeArrowheads="1"/>
          </p:cNvSpPr>
          <p:nvPr>
            <p:ph type="body" idx="1"/>
          </p:nvPr>
        </p:nvSpPr>
        <p:spPr/>
        <p:txBody>
          <a:bodyPr/>
          <a:lstStyle/>
          <a:p>
            <a:pPr eaLnBrk="1" hangingPunct="1"/>
            <a:r>
              <a:rPr lang="en-US" altLang="zh-TW" dirty="0" smtClean="0"/>
              <a:t>Fluidic constraint</a:t>
            </a:r>
          </a:p>
          <a:p>
            <a:pPr lvl="1" eaLnBrk="1" hangingPunct="1"/>
            <a:r>
              <a:rPr lang="en-US" altLang="zh-TW" dirty="0" smtClean="0"/>
              <a:t>For the correctness of droplet transportation</a:t>
            </a:r>
          </a:p>
          <a:p>
            <a:pPr lvl="1" eaLnBrk="1" hangingPunct="1"/>
            <a:r>
              <a:rPr lang="en-US" altLang="zh-TW" dirty="0" smtClean="0"/>
              <a:t>No unexpected mixing among droplets of different nets</a:t>
            </a:r>
          </a:p>
          <a:p>
            <a:pPr lvl="1" eaLnBrk="1" hangingPunct="1"/>
            <a:r>
              <a:rPr lang="en-US" altLang="zh-TW" dirty="0" smtClean="0">
                <a:solidFill>
                  <a:srgbClr val="FF0000"/>
                </a:solidFill>
              </a:rPr>
              <a:t>Static</a:t>
            </a:r>
            <a:r>
              <a:rPr lang="en-US" altLang="zh-TW" dirty="0" smtClean="0"/>
              <a:t> and </a:t>
            </a:r>
            <a:r>
              <a:rPr lang="en-US" altLang="zh-TW" dirty="0" smtClean="0">
                <a:solidFill>
                  <a:srgbClr val="FF0000"/>
                </a:solidFill>
              </a:rPr>
              <a:t>dynamic</a:t>
            </a:r>
            <a:r>
              <a:rPr lang="en-US" altLang="zh-TW" dirty="0" smtClean="0"/>
              <a:t> fluidic constraints</a:t>
            </a:r>
          </a:p>
          <a:p>
            <a:pPr eaLnBrk="1" hangingPunct="1"/>
            <a:r>
              <a:rPr lang="en-US" altLang="zh-TW" dirty="0" smtClean="0"/>
              <a:t>Timing constraint</a:t>
            </a:r>
          </a:p>
          <a:p>
            <a:pPr lvl="1" eaLnBrk="1" hangingPunct="1"/>
            <a:r>
              <a:rPr lang="en-US" altLang="zh-TW" dirty="0" smtClean="0"/>
              <a:t>Maximum transportation time of droplets</a:t>
            </a:r>
          </a:p>
          <a:p>
            <a:pPr eaLnBrk="1" hangingPunct="1"/>
            <a:endParaRPr lang="zh-TW" altLang="en-US" dirty="0" smtClean="0"/>
          </a:p>
        </p:txBody>
      </p:sp>
      <p:graphicFrame>
        <p:nvGraphicFramePr>
          <p:cNvPr id="862212" name="Group 4"/>
          <p:cNvGraphicFramePr>
            <a:graphicFrameLocks noGrp="1"/>
          </p:cNvGraphicFramePr>
          <p:nvPr/>
        </p:nvGraphicFramePr>
        <p:xfrm>
          <a:off x="1543050" y="3675063"/>
          <a:ext cx="1744663" cy="1225552"/>
        </p:xfrm>
        <a:graphic>
          <a:graphicData uri="http://schemas.openxmlformats.org/drawingml/2006/table">
            <a:tbl>
              <a:tblPr/>
              <a:tblGrid>
                <a:gridCol w="436563"/>
                <a:gridCol w="436562"/>
                <a:gridCol w="434975"/>
                <a:gridCol w="436563"/>
              </a:tblGrid>
              <a:tr h="306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535" name="Oval 31"/>
          <p:cNvSpPr>
            <a:spLocks noChangeArrowheads="1"/>
          </p:cNvSpPr>
          <p:nvPr/>
        </p:nvSpPr>
        <p:spPr bwMode="auto">
          <a:xfrm>
            <a:off x="1903413" y="4214813"/>
            <a:ext cx="584200" cy="449262"/>
          </a:xfrm>
          <a:prstGeom prst="ellipse">
            <a:avLst/>
          </a:prstGeom>
          <a:solidFill>
            <a:srgbClr val="CCFF99"/>
          </a:solidFill>
          <a:ln w="9525">
            <a:solidFill>
              <a:schemeClr val="tx1"/>
            </a:solidFill>
            <a:round/>
            <a:headEnd/>
            <a:tailEnd/>
          </a:ln>
        </p:spPr>
        <p:txBody>
          <a:bodyPr wrap="none" anchor="ctr"/>
          <a:lstStyle/>
          <a:p>
            <a:endParaRPr lang="zh-TW" altLang="en-US"/>
          </a:p>
        </p:txBody>
      </p:sp>
      <p:sp>
        <p:nvSpPr>
          <p:cNvPr id="21536" name="Text Box 32"/>
          <p:cNvSpPr txBox="1">
            <a:spLocks noChangeArrowheads="1"/>
          </p:cNvSpPr>
          <p:nvPr/>
        </p:nvSpPr>
        <p:spPr bwMode="auto">
          <a:xfrm>
            <a:off x="1079500" y="4937125"/>
            <a:ext cx="2835275" cy="396875"/>
          </a:xfrm>
          <a:prstGeom prst="rect">
            <a:avLst/>
          </a:prstGeom>
          <a:noFill/>
          <a:ln w="9525">
            <a:noFill/>
            <a:miter lim="800000"/>
            <a:headEnd/>
            <a:tailEnd/>
          </a:ln>
        </p:spPr>
        <p:txBody>
          <a:bodyPr>
            <a:spAutoFit/>
          </a:bodyPr>
          <a:lstStyle/>
          <a:p>
            <a:pPr>
              <a:spcBef>
                <a:spcPct val="50000"/>
              </a:spcBef>
            </a:pPr>
            <a:r>
              <a:rPr lang="en-US" altLang="zh-TW" sz="2000">
                <a:solidFill>
                  <a:srgbClr val="FF0000"/>
                </a:solidFill>
              </a:rPr>
              <a:t>Static</a:t>
            </a:r>
            <a:r>
              <a:rPr lang="en-US" altLang="zh-TW" sz="2000"/>
              <a:t> fluidic constraint</a:t>
            </a:r>
          </a:p>
        </p:txBody>
      </p:sp>
      <p:sp>
        <p:nvSpPr>
          <p:cNvPr id="21537" name="AutoShape 33"/>
          <p:cNvSpPr>
            <a:spLocks/>
          </p:cNvSpPr>
          <p:nvPr/>
        </p:nvSpPr>
        <p:spPr bwMode="auto">
          <a:xfrm rot="5400000">
            <a:off x="2502694" y="3559969"/>
            <a:ext cx="320675" cy="909637"/>
          </a:xfrm>
          <a:prstGeom prst="leftBrace">
            <a:avLst>
              <a:gd name="adj1" fmla="val 23639"/>
              <a:gd name="adj2" fmla="val 50000"/>
            </a:avLst>
          </a:prstGeom>
          <a:noFill/>
          <a:ln w="28575">
            <a:solidFill>
              <a:schemeClr val="tx1"/>
            </a:solidFill>
            <a:round/>
            <a:headEnd/>
            <a:tailEnd/>
          </a:ln>
        </p:spPr>
        <p:txBody>
          <a:bodyPr wrap="none" anchor="ctr"/>
          <a:lstStyle/>
          <a:p>
            <a:endParaRPr lang="zh-TW" altLang="en-US"/>
          </a:p>
        </p:txBody>
      </p:sp>
      <p:sp>
        <p:nvSpPr>
          <p:cNvPr id="21538" name="Text Box 34"/>
          <p:cNvSpPr txBox="1">
            <a:spLocks noChangeArrowheads="1"/>
          </p:cNvSpPr>
          <p:nvPr/>
        </p:nvSpPr>
        <p:spPr bwMode="auto">
          <a:xfrm>
            <a:off x="190500" y="3643313"/>
            <a:ext cx="1214438" cy="701675"/>
          </a:xfrm>
          <a:prstGeom prst="rect">
            <a:avLst/>
          </a:prstGeom>
          <a:noFill/>
          <a:ln w="9525">
            <a:noFill/>
            <a:miter lim="800000"/>
            <a:headEnd/>
            <a:tailEnd/>
          </a:ln>
        </p:spPr>
        <p:txBody>
          <a:bodyPr>
            <a:spAutoFit/>
          </a:bodyPr>
          <a:lstStyle/>
          <a:p>
            <a:pPr>
              <a:spcBef>
                <a:spcPct val="50000"/>
              </a:spcBef>
            </a:pPr>
            <a:r>
              <a:rPr lang="en-US" altLang="zh-TW" sz="2000"/>
              <a:t>Minimum spacing</a:t>
            </a:r>
          </a:p>
        </p:txBody>
      </p:sp>
      <p:cxnSp>
        <p:nvCxnSpPr>
          <p:cNvPr id="21539" name="AutoShape 35"/>
          <p:cNvCxnSpPr>
            <a:cxnSpLocks noChangeShapeType="1"/>
            <a:stCxn id="21538" idx="3"/>
            <a:endCxn id="21537" idx="1"/>
          </p:cNvCxnSpPr>
          <p:nvPr/>
        </p:nvCxnSpPr>
        <p:spPr bwMode="auto">
          <a:xfrm flipV="1">
            <a:off x="1404938" y="3841750"/>
            <a:ext cx="1258887" cy="152400"/>
          </a:xfrm>
          <a:prstGeom prst="straightConnector1">
            <a:avLst/>
          </a:prstGeom>
          <a:noFill/>
          <a:ln w="28575">
            <a:solidFill>
              <a:schemeClr val="tx1"/>
            </a:solidFill>
            <a:round/>
            <a:headEnd/>
            <a:tailEnd type="triangle" w="med" len="med"/>
          </a:ln>
        </p:spPr>
      </p:cxnSp>
      <p:sp>
        <p:nvSpPr>
          <p:cNvPr id="21540" name="Oval 36"/>
          <p:cNvSpPr>
            <a:spLocks noChangeArrowheads="1"/>
          </p:cNvSpPr>
          <p:nvPr/>
        </p:nvSpPr>
        <p:spPr bwMode="auto">
          <a:xfrm>
            <a:off x="2803525" y="4214813"/>
            <a:ext cx="584200" cy="449262"/>
          </a:xfrm>
          <a:prstGeom prst="ellipse">
            <a:avLst/>
          </a:prstGeom>
          <a:solidFill>
            <a:srgbClr val="CCFFFF"/>
          </a:solidFill>
          <a:ln w="9525">
            <a:solidFill>
              <a:schemeClr val="tx1"/>
            </a:solidFill>
            <a:round/>
            <a:headEnd/>
            <a:tailEnd/>
          </a:ln>
        </p:spPr>
        <p:txBody>
          <a:bodyPr wrap="none" anchor="ctr"/>
          <a:lstStyle/>
          <a:p>
            <a:endParaRPr lang="en-US" altLang="zh-TW"/>
          </a:p>
        </p:txBody>
      </p:sp>
      <p:sp>
        <p:nvSpPr>
          <p:cNvPr id="21541" name="Text Box 37"/>
          <p:cNvSpPr txBox="1">
            <a:spLocks noChangeArrowheads="1"/>
          </p:cNvSpPr>
          <p:nvPr/>
        </p:nvSpPr>
        <p:spPr bwMode="auto">
          <a:xfrm>
            <a:off x="4705350" y="4929188"/>
            <a:ext cx="3509963" cy="396875"/>
          </a:xfrm>
          <a:prstGeom prst="rect">
            <a:avLst/>
          </a:prstGeom>
          <a:noFill/>
          <a:ln w="9525">
            <a:noFill/>
            <a:miter lim="800000"/>
            <a:headEnd/>
            <a:tailEnd/>
          </a:ln>
        </p:spPr>
        <p:txBody>
          <a:bodyPr>
            <a:spAutoFit/>
          </a:bodyPr>
          <a:lstStyle/>
          <a:p>
            <a:pPr>
              <a:spcBef>
                <a:spcPct val="50000"/>
              </a:spcBef>
            </a:pPr>
            <a:r>
              <a:rPr lang="en-US" altLang="zh-TW" sz="2000">
                <a:solidFill>
                  <a:srgbClr val="FF0000"/>
                </a:solidFill>
              </a:rPr>
              <a:t>Dynamic</a:t>
            </a:r>
            <a:r>
              <a:rPr lang="en-US" altLang="zh-TW" sz="2000"/>
              <a:t> fluidic constraint</a:t>
            </a:r>
          </a:p>
        </p:txBody>
      </p:sp>
      <p:graphicFrame>
        <p:nvGraphicFramePr>
          <p:cNvPr id="862246" name="Group 38"/>
          <p:cNvGraphicFramePr>
            <a:graphicFrameLocks noGrp="1"/>
          </p:cNvGraphicFramePr>
          <p:nvPr/>
        </p:nvGraphicFramePr>
        <p:xfrm>
          <a:off x="6699250" y="3675063"/>
          <a:ext cx="1744663" cy="1225552"/>
        </p:xfrm>
        <a:graphic>
          <a:graphicData uri="http://schemas.openxmlformats.org/drawingml/2006/table">
            <a:tbl>
              <a:tblPr/>
              <a:tblGrid>
                <a:gridCol w="436563"/>
                <a:gridCol w="436562"/>
                <a:gridCol w="434975"/>
                <a:gridCol w="436563"/>
              </a:tblGrid>
              <a:tr h="306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62273" name="Group 65"/>
          <p:cNvGraphicFramePr>
            <a:graphicFrameLocks noGrp="1"/>
          </p:cNvGraphicFramePr>
          <p:nvPr/>
        </p:nvGraphicFramePr>
        <p:xfrm>
          <a:off x="4257675" y="3675063"/>
          <a:ext cx="1744663" cy="1225552"/>
        </p:xfrm>
        <a:graphic>
          <a:graphicData uri="http://schemas.openxmlformats.org/drawingml/2006/table">
            <a:tbl>
              <a:tblPr/>
              <a:tblGrid>
                <a:gridCol w="436563"/>
                <a:gridCol w="436562"/>
                <a:gridCol w="434975"/>
                <a:gridCol w="436563"/>
              </a:tblGrid>
              <a:tr h="306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en-US" altLang="zh-TW" sz="600" b="0" i="0" u="none" strike="noStrike" cap="none" normalizeH="0" baseline="0" smtClean="0">
                        <a:ln>
                          <a:noFill/>
                        </a:ln>
                        <a:solidFill>
                          <a:schemeClr val="tx1"/>
                        </a:solidFill>
                        <a:effectLst/>
                        <a:latin typeface="Arial"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20000"/>
                        <a:buFont typeface="標楷體" pitchFamily="65" charset="-120"/>
                        <a:buNone/>
                        <a:tabLst/>
                      </a:pPr>
                      <a:endParaRPr kumimoji="1" lang="zh-TW" altLang="en-US" sz="600" b="0" i="0" u="none" strike="noStrike" cap="none" normalizeH="0" baseline="0" smtClean="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596" name="Oval 92"/>
          <p:cNvSpPr>
            <a:spLocks noChangeArrowheads="1"/>
          </p:cNvSpPr>
          <p:nvPr/>
        </p:nvSpPr>
        <p:spPr bwMode="auto">
          <a:xfrm>
            <a:off x="6643688" y="4214813"/>
            <a:ext cx="584200" cy="449262"/>
          </a:xfrm>
          <a:prstGeom prst="ellipse">
            <a:avLst/>
          </a:prstGeom>
          <a:solidFill>
            <a:srgbClr val="CCFF99"/>
          </a:solidFill>
          <a:ln w="9525">
            <a:solidFill>
              <a:schemeClr val="tx1"/>
            </a:solidFill>
            <a:round/>
            <a:headEnd/>
            <a:tailEnd/>
          </a:ln>
        </p:spPr>
        <p:txBody>
          <a:bodyPr wrap="none" anchor="ctr"/>
          <a:lstStyle/>
          <a:p>
            <a:endParaRPr lang="zh-TW" altLang="en-US"/>
          </a:p>
        </p:txBody>
      </p:sp>
      <p:sp>
        <p:nvSpPr>
          <p:cNvPr id="21597" name="Oval 93"/>
          <p:cNvSpPr>
            <a:spLocks noChangeArrowheads="1"/>
          </p:cNvSpPr>
          <p:nvPr/>
        </p:nvSpPr>
        <p:spPr bwMode="auto">
          <a:xfrm>
            <a:off x="4606925" y="4214813"/>
            <a:ext cx="584200" cy="449262"/>
          </a:xfrm>
          <a:prstGeom prst="ellipse">
            <a:avLst/>
          </a:prstGeom>
          <a:solidFill>
            <a:srgbClr val="CCFF99"/>
          </a:solidFill>
          <a:ln w="9525">
            <a:solidFill>
              <a:schemeClr val="tx1"/>
            </a:solidFill>
            <a:round/>
            <a:headEnd/>
            <a:tailEnd/>
          </a:ln>
        </p:spPr>
        <p:txBody>
          <a:bodyPr wrap="none" anchor="ctr"/>
          <a:lstStyle/>
          <a:p>
            <a:endParaRPr lang="zh-TW" altLang="en-US"/>
          </a:p>
        </p:txBody>
      </p:sp>
      <p:sp>
        <p:nvSpPr>
          <p:cNvPr id="21598" name="Oval 94"/>
          <p:cNvSpPr>
            <a:spLocks noChangeArrowheads="1"/>
          </p:cNvSpPr>
          <p:nvPr/>
        </p:nvSpPr>
        <p:spPr bwMode="auto">
          <a:xfrm>
            <a:off x="7497763" y="3944938"/>
            <a:ext cx="584200" cy="449262"/>
          </a:xfrm>
          <a:prstGeom prst="ellipse">
            <a:avLst/>
          </a:prstGeom>
          <a:solidFill>
            <a:srgbClr val="CCFFFF"/>
          </a:solidFill>
          <a:ln w="9525">
            <a:solidFill>
              <a:schemeClr val="tx1"/>
            </a:solidFill>
            <a:round/>
            <a:headEnd/>
            <a:tailEnd/>
          </a:ln>
        </p:spPr>
        <p:txBody>
          <a:bodyPr wrap="none" anchor="ctr"/>
          <a:lstStyle/>
          <a:p>
            <a:endParaRPr lang="en-US" altLang="zh-TW"/>
          </a:p>
        </p:txBody>
      </p:sp>
      <p:sp>
        <p:nvSpPr>
          <p:cNvPr id="21599" name="Oval 95"/>
          <p:cNvSpPr>
            <a:spLocks noChangeArrowheads="1"/>
          </p:cNvSpPr>
          <p:nvPr/>
        </p:nvSpPr>
        <p:spPr bwMode="auto">
          <a:xfrm>
            <a:off x="5507038" y="3898900"/>
            <a:ext cx="584200" cy="449263"/>
          </a:xfrm>
          <a:prstGeom prst="ellipse">
            <a:avLst/>
          </a:prstGeom>
          <a:solidFill>
            <a:srgbClr val="CCFFFF"/>
          </a:solidFill>
          <a:ln w="9525">
            <a:solidFill>
              <a:schemeClr val="tx1"/>
            </a:solidFill>
            <a:round/>
            <a:headEnd/>
            <a:tailEnd/>
          </a:ln>
        </p:spPr>
        <p:txBody>
          <a:bodyPr wrap="none" anchor="ctr"/>
          <a:lstStyle/>
          <a:p>
            <a:endParaRPr lang="en-US" altLang="zh-TW"/>
          </a:p>
        </p:txBody>
      </p:sp>
      <p:sp>
        <p:nvSpPr>
          <p:cNvPr id="21600" name="AutoShape 96"/>
          <p:cNvSpPr>
            <a:spLocks noChangeArrowheads="1"/>
          </p:cNvSpPr>
          <p:nvPr/>
        </p:nvSpPr>
        <p:spPr bwMode="auto">
          <a:xfrm rot="10800000">
            <a:off x="5254625" y="4033838"/>
            <a:ext cx="398463" cy="179387"/>
          </a:xfrm>
          <a:prstGeom prst="rightArrow">
            <a:avLst>
              <a:gd name="adj1" fmla="val 50000"/>
              <a:gd name="adj2" fmla="val 55531"/>
            </a:avLst>
          </a:prstGeom>
          <a:solidFill>
            <a:schemeClr val="accent1"/>
          </a:solidFill>
          <a:ln w="9525">
            <a:solidFill>
              <a:schemeClr val="tx1"/>
            </a:solidFill>
            <a:miter lim="800000"/>
            <a:headEnd/>
            <a:tailEnd/>
          </a:ln>
        </p:spPr>
        <p:txBody>
          <a:bodyPr wrap="none" anchor="ctr"/>
          <a:lstStyle/>
          <a:p>
            <a:endParaRPr lang="zh-TW" altLang="en-US"/>
          </a:p>
        </p:txBody>
      </p:sp>
      <p:sp>
        <p:nvSpPr>
          <p:cNvPr id="21601" name="AutoShape 97"/>
          <p:cNvSpPr>
            <a:spLocks noChangeArrowheads="1"/>
          </p:cNvSpPr>
          <p:nvPr/>
        </p:nvSpPr>
        <p:spPr bwMode="auto">
          <a:xfrm>
            <a:off x="7092950" y="4349750"/>
            <a:ext cx="398463" cy="179388"/>
          </a:xfrm>
          <a:prstGeom prst="rightArrow">
            <a:avLst>
              <a:gd name="adj1" fmla="val 50000"/>
              <a:gd name="adj2" fmla="val 55531"/>
            </a:avLst>
          </a:prstGeom>
          <a:solidFill>
            <a:schemeClr val="accent1"/>
          </a:solidFill>
          <a:ln w="9525">
            <a:solidFill>
              <a:schemeClr val="tx1"/>
            </a:solidFill>
            <a:miter lim="800000"/>
            <a:headEnd/>
            <a:tailEnd/>
          </a:ln>
        </p:spPr>
        <p:txBody>
          <a:bodyPr wrap="none" anchor="ctr"/>
          <a:lstStyle/>
          <a:p>
            <a:endParaRPr lang="zh-TW" altLang="en-US"/>
          </a:p>
        </p:txBody>
      </p:sp>
      <p:grpSp>
        <p:nvGrpSpPr>
          <p:cNvPr id="21602" name="Group 98"/>
          <p:cNvGrpSpPr>
            <a:grpSpLocks/>
          </p:cNvGrpSpPr>
          <p:nvPr/>
        </p:nvGrpSpPr>
        <p:grpSpPr bwMode="auto">
          <a:xfrm>
            <a:off x="5113338" y="3854450"/>
            <a:ext cx="450850" cy="539750"/>
            <a:chOff x="2542" y="2472"/>
            <a:chExt cx="365" cy="482"/>
          </a:xfrm>
        </p:grpSpPr>
        <p:sp>
          <p:nvSpPr>
            <p:cNvPr id="21627" name="Line 99"/>
            <p:cNvSpPr>
              <a:spLocks noChangeShapeType="1"/>
            </p:cNvSpPr>
            <p:nvPr/>
          </p:nvSpPr>
          <p:spPr bwMode="auto">
            <a:xfrm>
              <a:off x="2542" y="2472"/>
              <a:ext cx="365" cy="481"/>
            </a:xfrm>
            <a:prstGeom prst="line">
              <a:avLst/>
            </a:prstGeom>
            <a:noFill/>
            <a:ln w="28575">
              <a:solidFill>
                <a:srgbClr val="FF0000"/>
              </a:solidFill>
              <a:round/>
              <a:headEnd/>
              <a:tailEnd/>
            </a:ln>
          </p:spPr>
          <p:txBody>
            <a:bodyPr/>
            <a:lstStyle/>
            <a:p>
              <a:endParaRPr lang="zh-TW" altLang="en-US"/>
            </a:p>
          </p:txBody>
        </p:sp>
        <p:sp>
          <p:nvSpPr>
            <p:cNvPr id="21628" name="Line 100"/>
            <p:cNvSpPr>
              <a:spLocks noChangeShapeType="1"/>
            </p:cNvSpPr>
            <p:nvPr/>
          </p:nvSpPr>
          <p:spPr bwMode="auto">
            <a:xfrm flipH="1">
              <a:off x="2542" y="2472"/>
              <a:ext cx="365" cy="482"/>
            </a:xfrm>
            <a:prstGeom prst="line">
              <a:avLst/>
            </a:prstGeom>
            <a:noFill/>
            <a:ln w="28575">
              <a:solidFill>
                <a:srgbClr val="FF0000"/>
              </a:solidFill>
              <a:round/>
              <a:headEnd/>
              <a:tailEnd/>
            </a:ln>
          </p:spPr>
          <p:txBody>
            <a:bodyPr/>
            <a:lstStyle/>
            <a:p>
              <a:endParaRPr lang="zh-TW" altLang="en-US"/>
            </a:p>
          </p:txBody>
        </p:sp>
      </p:grpSp>
      <p:grpSp>
        <p:nvGrpSpPr>
          <p:cNvPr id="21603" name="Group 101"/>
          <p:cNvGrpSpPr>
            <a:grpSpLocks/>
          </p:cNvGrpSpPr>
          <p:nvPr/>
        </p:nvGrpSpPr>
        <p:grpSpPr bwMode="auto">
          <a:xfrm>
            <a:off x="7138988" y="4170363"/>
            <a:ext cx="450850" cy="539750"/>
            <a:chOff x="2542" y="2472"/>
            <a:chExt cx="365" cy="482"/>
          </a:xfrm>
        </p:grpSpPr>
        <p:sp>
          <p:nvSpPr>
            <p:cNvPr id="21625" name="Line 102"/>
            <p:cNvSpPr>
              <a:spLocks noChangeShapeType="1"/>
            </p:cNvSpPr>
            <p:nvPr/>
          </p:nvSpPr>
          <p:spPr bwMode="auto">
            <a:xfrm>
              <a:off x="2542" y="2472"/>
              <a:ext cx="365" cy="481"/>
            </a:xfrm>
            <a:prstGeom prst="line">
              <a:avLst/>
            </a:prstGeom>
            <a:noFill/>
            <a:ln w="28575">
              <a:solidFill>
                <a:srgbClr val="FF0000"/>
              </a:solidFill>
              <a:round/>
              <a:headEnd/>
              <a:tailEnd/>
            </a:ln>
          </p:spPr>
          <p:txBody>
            <a:bodyPr/>
            <a:lstStyle/>
            <a:p>
              <a:endParaRPr lang="zh-TW" altLang="en-US"/>
            </a:p>
          </p:txBody>
        </p:sp>
        <p:sp>
          <p:nvSpPr>
            <p:cNvPr id="21626" name="Line 103"/>
            <p:cNvSpPr>
              <a:spLocks noChangeShapeType="1"/>
            </p:cNvSpPr>
            <p:nvPr/>
          </p:nvSpPr>
          <p:spPr bwMode="auto">
            <a:xfrm flipH="1">
              <a:off x="2542" y="2472"/>
              <a:ext cx="365" cy="482"/>
            </a:xfrm>
            <a:prstGeom prst="line">
              <a:avLst/>
            </a:prstGeom>
            <a:noFill/>
            <a:ln w="28575">
              <a:solidFill>
                <a:srgbClr val="FF0000"/>
              </a:solidFill>
              <a:round/>
              <a:headEnd/>
              <a:tailEnd/>
            </a:ln>
          </p:spPr>
          <p:txBody>
            <a:bodyPr/>
            <a:lstStyle/>
            <a:p>
              <a:endParaRPr lang="zh-TW" altLang="en-US"/>
            </a:p>
          </p:txBody>
        </p:sp>
      </p:grpSp>
      <p:sp>
        <p:nvSpPr>
          <p:cNvPr id="21604" name="AutoShape 104"/>
          <p:cNvSpPr>
            <a:spLocks noChangeArrowheads="1"/>
          </p:cNvSpPr>
          <p:nvPr/>
        </p:nvSpPr>
        <p:spPr bwMode="auto">
          <a:xfrm rot="10800000">
            <a:off x="4273550" y="4354513"/>
            <a:ext cx="398463" cy="179387"/>
          </a:xfrm>
          <a:prstGeom prst="rightArrow">
            <a:avLst>
              <a:gd name="adj1" fmla="val 50000"/>
              <a:gd name="adj2" fmla="val 55531"/>
            </a:avLst>
          </a:prstGeom>
          <a:solidFill>
            <a:schemeClr val="accent1"/>
          </a:solidFill>
          <a:ln w="9525">
            <a:solidFill>
              <a:schemeClr val="tx1"/>
            </a:solidFill>
            <a:miter lim="800000"/>
            <a:headEnd/>
            <a:tailEnd/>
          </a:ln>
        </p:spPr>
        <p:txBody>
          <a:bodyPr wrap="none" anchor="ctr"/>
          <a:lstStyle/>
          <a:p>
            <a:endParaRPr lang="zh-TW" altLang="en-US"/>
          </a:p>
        </p:txBody>
      </p:sp>
      <p:sp>
        <p:nvSpPr>
          <p:cNvPr id="21605" name="AutoShape 105"/>
          <p:cNvSpPr>
            <a:spLocks noChangeArrowheads="1"/>
          </p:cNvSpPr>
          <p:nvPr/>
        </p:nvSpPr>
        <p:spPr bwMode="auto">
          <a:xfrm>
            <a:off x="7997825" y="4060825"/>
            <a:ext cx="398463" cy="179388"/>
          </a:xfrm>
          <a:prstGeom prst="rightArrow">
            <a:avLst>
              <a:gd name="adj1" fmla="val 50000"/>
              <a:gd name="adj2" fmla="val 55531"/>
            </a:avLst>
          </a:prstGeom>
          <a:solidFill>
            <a:schemeClr val="accent1"/>
          </a:solidFill>
          <a:ln w="9525">
            <a:solidFill>
              <a:schemeClr val="tx1"/>
            </a:solidFill>
            <a:miter lim="800000"/>
            <a:headEnd/>
            <a:tailEnd/>
          </a:ln>
        </p:spPr>
        <p:txBody>
          <a:bodyPr wrap="none" anchor="ctr"/>
          <a:lstStyle/>
          <a:p>
            <a:endParaRPr lang="zh-TW" altLang="en-US"/>
          </a:p>
        </p:txBody>
      </p:sp>
      <p:pic>
        <p:nvPicPr>
          <p:cNvPr id="21606" name="Picture 6"/>
          <p:cNvPicPr>
            <a:picLocks noChangeAspect="1" noChangeArrowheads="1"/>
          </p:cNvPicPr>
          <p:nvPr/>
        </p:nvPicPr>
        <p:blipFill>
          <a:blip r:embed="rId3" cstate="print"/>
          <a:srcRect/>
          <a:stretch>
            <a:fillRect/>
          </a:stretch>
        </p:blipFill>
        <p:spPr bwMode="auto">
          <a:xfrm>
            <a:off x="714375" y="5429250"/>
            <a:ext cx="2679700" cy="1000125"/>
          </a:xfrm>
          <a:prstGeom prst="rect">
            <a:avLst/>
          </a:prstGeom>
          <a:noFill/>
          <a:ln w="9525">
            <a:noFill/>
            <a:miter lim="800000"/>
            <a:headEnd/>
            <a:tailEnd/>
          </a:ln>
        </p:spPr>
      </p:pic>
      <p:pic>
        <p:nvPicPr>
          <p:cNvPr id="21607" name="Picture 7"/>
          <p:cNvPicPr>
            <a:picLocks noChangeAspect="1" noChangeArrowheads="1"/>
          </p:cNvPicPr>
          <p:nvPr/>
        </p:nvPicPr>
        <p:blipFill>
          <a:blip r:embed="rId4" cstate="print"/>
          <a:srcRect/>
          <a:stretch>
            <a:fillRect/>
          </a:stretch>
        </p:blipFill>
        <p:spPr bwMode="auto">
          <a:xfrm>
            <a:off x="5286375" y="5300663"/>
            <a:ext cx="2466975" cy="1557337"/>
          </a:xfrm>
          <a:prstGeom prst="rect">
            <a:avLst/>
          </a:prstGeom>
          <a:noFill/>
          <a:ln w="9525">
            <a:noFill/>
            <a:miter lim="800000"/>
            <a:headEnd/>
            <a:tailEnd/>
          </a:ln>
        </p:spPr>
      </p:pic>
      <p:grpSp>
        <p:nvGrpSpPr>
          <p:cNvPr id="4" name="群組 47"/>
          <p:cNvGrpSpPr>
            <a:grpSpLocks/>
          </p:cNvGrpSpPr>
          <p:nvPr/>
        </p:nvGrpSpPr>
        <p:grpSpPr bwMode="auto">
          <a:xfrm>
            <a:off x="6786563" y="2184400"/>
            <a:ext cx="1689100" cy="1530350"/>
            <a:chOff x="6557963" y="3046413"/>
            <a:chExt cx="2132012" cy="1931987"/>
          </a:xfrm>
        </p:grpSpPr>
        <p:sp>
          <p:nvSpPr>
            <p:cNvPr id="21609" name="Line 76"/>
            <p:cNvSpPr>
              <a:spLocks noChangeShapeType="1"/>
            </p:cNvSpPr>
            <p:nvPr/>
          </p:nvSpPr>
          <p:spPr bwMode="auto">
            <a:xfrm flipV="1">
              <a:off x="6657975" y="3429000"/>
              <a:ext cx="1512888" cy="1373188"/>
            </a:xfrm>
            <a:prstGeom prst="line">
              <a:avLst/>
            </a:prstGeom>
            <a:noFill/>
            <a:ln w="28575">
              <a:solidFill>
                <a:schemeClr val="accent2"/>
              </a:solidFill>
              <a:round/>
              <a:headEnd/>
              <a:tailEnd type="triangle" w="med" len="med"/>
            </a:ln>
          </p:spPr>
          <p:txBody>
            <a:bodyPr/>
            <a:lstStyle/>
            <a:p>
              <a:endParaRPr lang="zh-TW" altLang="en-US"/>
            </a:p>
          </p:txBody>
        </p:sp>
        <p:sp>
          <p:nvSpPr>
            <p:cNvPr id="21610" name="Line 77"/>
            <p:cNvSpPr>
              <a:spLocks noChangeShapeType="1"/>
            </p:cNvSpPr>
            <p:nvPr/>
          </p:nvSpPr>
          <p:spPr bwMode="auto">
            <a:xfrm>
              <a:off x="6670675" y="4799013"/>
              <a:ext cx="1657350" cy="0"/>
            </a:xfrm>
            <a:prstGeom prst="line">
              <a:avLst/>
            </a:prstGeom>
            <a:noFill/>
            <a:ln w="28575">
              <a:solidFill>
                <a:schemeClr val="accent2"/>
              </a:solidFill>
              <a:round/>
              <a:headEnd/>
              <a:tailEnd type="triangle" w="med" len="med"/>
            </a:ln>
          </p:spPr>
          <p:txBody>
            <a:bodyPr/>
            <a:lstStyle/>
            <a:p>
              <a:endParaRPr lang="zh-TW" altLang="en-US"/>
            </a:p>
          </p:txBody>
        </p:sp>
        <p:sp>
          <p:nvSpPr>
            <p:cNvPr id="21611" name="Line 78"/>
            <p:cNvSpPr>
              <a:spLocks noChangeShapeType="1"/>
            </p:cNvSpPr>
            <p:nvPr/>
          </p:nvSpPr>
          <p:spPr bwMode="auto">
            <a:xfrm flipV="1">
              <a:off x="6670675" y="3360738"/>
              <a:ext cx="0" cy="1422400"/>
            </a:xfrm>
            <a:prstGeom prst="line">
              <a:avLst/>
            </a:prstGeom>
            <a:noFill/>
            <a:ln w="28575">
              <a:solidFill>
                <a:schemeClr val="accent2"/>
              </a:solidFill>
              <a:round/>
              <a:headEnd/>
              <a:tailEnd type="triangle" w="med" len="med"/>
            </a:ln>
          </p:spPr>
          <p:txBody>
            <a:bodyPr/>
            <a:lstStyle/>
            <a:p>
              <a:endParaRPr lang="zh-TW" altLang="en-US"/>
            </a:p>
          </p:txBody>
        </p:sp>
        <p:grpSp>
          <p:nvGrpSpPr>
            <p:cNvPr id="21612" name="Group 79"/>
            <p:cNvGrpSpPr>
              <a:grpSpLocks/>
            </p:cNvGrpSpPr>
            <p:nvPr/>
          </p:nvGrpSpPr>
          <p:grpSpPr bwMode="auto">
            <a:xfrm>
              <a:off x="6905625" y="3559175"/>
              <a:ext cx="1150938" cy="1147763"/>
              <a:chOff x="3866" y="3024"/>
              <a:chExt cx="768" cy="864"/>
            </a:xfrm>
          </p:grpSpPr>
          <p:sp>
            <p:nvSpPr>
              <p:cNvPr id="21620" name="AutoShape 80"/>
              <p:cNvSpPr>
                <a:spLocks noChangeArrowheads="1"/>
              </p:cNvSpPr>
              <p:nvPr/>
            </p:nvSpPr>
            <p:spPr bwMode="auto">
              <a:xfrm>
                <a:off x="3866" y="3024"/>
                <a:ext cx="768" cy="864"/>
              </a:xfrm>
              <a:prstGeom prst="cube">
                <a:avLst>
                  <a:gd name="adj" fmla="val 25000"/>
                </a:avLst>
              </a:prstGeom>
              <a:solidFill>
                <a:srgbClr val="FFCC00"/>
              </a:solidFill>
              <a:ln w="28575">
                <a:solidFill>
                  <a:srgbClr val="D9AE17"/>
                </a:solidFill>
                <a:miter lim="800000"/>
                <a:headEnd/>
                <a:tailEnd/>
              </a:ln>
            </p:spPr>
            <p:txBody>
              <a:bodyPr wrap="none" anchor="ctr"/>
              <a:lstStyle/>
              <a:p>
                <a:endParaRPr lang="zh-TW" altLang="en-US"/>
              </a:p>
            </p:txBody>
          </p:sp>
          <p:grpSp>
            <p:nvGrpSpPr>
              <p:cNvPr id="21621" name="Group 81"/>
              <p:cNvGrpSpPr>
                <a:grpSpLocks/>
              </p:cNvGrpSpPr>
              <p:nvPr/>
            </p:nvGrpSpPr>
            <p:grpSpPr bwMode="auto">
              <a:xfrm>
                <a:off x="3866" y="3024"/>
                <a:ext cx="768" cy="864"/>
                <a:chOff x="3456" y="2976"/>
                <a:chExt cx="768" cy="864"/>
              </a:xfrm>
            </p:grpSpPr>
            <p:sp>
              <p:nvSpPr>
                <p:cNvPr id="21622" name="Line 82"/>
                <p:cNvSpPr>
                  <a:spLocks noChangeShapeType="1"/>
                </p:cNvSpPr>
                <p:nvPr/>
              </p:nvSpPr>
              <p:spPr bwMode="auto">
                <a:xfrm>
                  <a:off x="3648" y="2976"/>
                  <a:ext cx="0" cy="672"/>
                </a:xfrm>
                <a:prstGeom prst="line">
                  <a:avLst/>
                </a:prstGeom>
                <a:noFill/>
                <a:ln w="28575">
                  <a:solidFill>
                    <a:srgbClr val="D9AE17"/>
                  </a:solidFill>
                  <a:round/>
                  <a:headEnd/>
                  <a:tailEnd/>
                </a:ln>
              </p:spPr>
              <p:txBody>
                <a:bodyPr/>
                <a:lstStyle/>
                <a:p>
                  <a:endParaRPr lang="zh-TW" altLang="en-US"/>
                </a:p>
              </p:txBody>
            </p:sp>
            <p:sp>
              <p:nvSpPr>
                <p:cNvPr id="21623" name="Line 83"/>
                <p:cNvSpPr>
                  <a:spLocks noChangeShapeType="1"/>
                </p:cNvSpPr>
                <p:nvPr/>
              </p:nvSpPr>
              <p:spPr bwMode="auto">
                <a:xfrm>
                  <a:off x="3648" y="3648"/>
                  <a:ext cx="576" cy="0"/>
                </a:xfrm>
                <a:prstGeom prst="line">
                  <a:avLst/>
                </a:prstGeom>
                <a:noFill/>
                <a:ln w="28575">
                  <a:solidFill>
                    <a:srgbClr val="D9AE17"/>
                  </a:solidFill>
                  <a:round/>
                  <a:headEnd/>
                  <a:tailEnd/>
                </a:ln>
              </p:spPr>
              <p:txBody>
                <a:bodyPr/>
                <a:lstStyle/>
                <a:p>
                  <a:endParaRPr lang="zh-TW" altLang="en-US"/>
                </a:p>
              </p:txBody>
            </p:sp>
            <p:sp>
              <p:nvSpPr>
                <p:cNvPr id="21624" name="Line 84"/>
                <p:cNvSpPr>
                  <a:spLocks noChangeShapeType="1"/>
                </p:cNvSpPr>
                <p:nvPr/>
              </p:nvSpPr>
              <p:spPr bwMode="auto">
                <a:xfrm flipH="1">
                  <a:off x="3456" y="3648"/>
                  <a:ext cx="192" cy="192"/>
                </a:xfrm>
                <a:prstGeom prst="line">
                  <a:avLst/>
                </a:prstGeom>
                <a:noFill/>
                <a:ln w="28575">
                  <a:solidFill>
                    <a:srgbClr val="D9AE17"/>
                  </a:solidFill>
                  <a:round/>
                  <a:headEnd/>
                  <a:tailEnd/>
                </a:ln>
              </p:spPr>
              <p:txBody>
                <a:bodyPr/>
                <a:lstStyle/>
                <a:p>
                  <a:endParaRPr lang="zh-TW" altLang="en-US"/>
                </a:p>
              </p:txBody>
            </p:sp>
          </p:grpSp>
        </p:grpSp>
        <p:sp>
          <p:nvSpPr>
            <p:cNvPr id="21613" name="Text Box 85"/>
            <p:cNvSpPr txBox="1">
              <a:spLocks noChangeArrowheads="1"/>
            </p:cNvSpPr>
            <p:nvPr/>
          </p:nvSpPr>
          <p:spPr bwMode="auto">
            <a:xfrm>
              <a:off x="8335963" y="4627563"/>
              <a:ext cx="354012" cy="350837"/>
            </a:xfrm>
            <a:prstGeom prst="rect">
              <a:avLst/>
            </a:prstGeom>
            <a:noFill/>
            <a:ln w="12700">
              <a:noFill/>
              <a:miter lim="800000"/>
              <a:headEnd/>
              <a:tailEnd/>
            </a:ln>
          </p:spPr>
          <p:txBody>
            <a:bodyPr wrap="none">
              <a:spAutoFit/>
            </a:bodyPr>
            <a:lstStyle/>
            <a:p>
              <a:pPr eaLnBrk="0" hangingPunct="0">
                <a:lnSpc>
                  <a:spcPct val="85000"/>
                </a:lnSpc>
                <a:spcBef>
                  <a:spcPct val="50000"/>
                </a:spcBef>
              </a:pPr>
              <a:r>
                <a:rPr kumimoji="0" lang="en-US" altLang="zh-TW" sz="2000"/>
                <a:t>X</a:t>
              </a:r>
            </a:p>
          </p:txBody>
        </p:sp>
        <p:sp>
          <p:nvSpPr>
            <p:cNvPr id="21614" name="Text Box 86"/>
            <p:cNvSpPr txBox="1">
              <a:spLocks noChangeArrowheads="1"/>
            </p:cNvSpPr>
            <p:nvPr/>
          </p:nvSpPr>
          <p:spPr bwMode="auto">
            <a:xfrm>
              <a:off x="8104188" y="3159125"/>
              <a:ext cx="354012" cy="350838"/>
            </a:xfrm>
            <a:prstGeom prst="rect">
              <a:avLst/>
            </a:prstGeom>
            <a:noFill/>
            <a:ln w="12700">
              <a:noFill/>
              <a:miter lim="800000"/>
              <a:headEnd/>
              <a:tailEnd/>
            </a:ln>
          </p:spPr>
          <p:txBody>
            <a:bodyPr wrap="none">
              <a:spAutoFit/>
            </a:bodyPr>
            <a:lstStyle/>
            <a:p>
              <a:pPr eaLnBrk="0" hangingPunct="0">
                <a:lnSpc>
                  <a:spcPct val="85000"/>
                </a:lnSpc>
                <a:spcBef>
                  <a:spcPct val="50000"/>
                </a:spcBef>
              </a:pPr>
              <a:r>
                <a:rPr kumimoji="0" lang="en-US" altLang="zh-TW" sz="2000"/>
                <a:t>Y</a:t>
              </a:r>
            </a:p>
          </p:txBody>
        </p:sp>
        <p:sp>
          <p:nvSpPr>
            <p:cNvPr id="21615" name="Text Box 87"/>
            <p:cNvSpPr txBox="1">
              <a:spLocks noChangeArrowheads="1"/>
            </p:cNvSpPr>
            <p:nvPr/>
          </p:nvSpPr>
          <p:spPr bwMode="auto">
            <a:xfrm>
              <a:off x="6557963" y="3046413"/>
              <a:ext cx="339725" cy="350837"/>
            </a:xfrm>
            <a:prstGeom prst="rect">
              <a:avLst/>
            </a:prstGeom>
            <a:noFill/>
            <a:ln w="12700">
              <a:noFill/>
              <a:miter lim="800000"/>
              <a:headEnd/>
              <a:tailEnd/>
            </a:ln>
          </p:spPr>
          <p:txBody>
            <a:bodyPr wrap="none">
              <a:spAutoFit/>
            </a:bodyPr>
            <a:lstStyle/>
            <a:p>
              <a:pPr eaLnBrk="0" hangingPunct="0">
                <a:lnSpc>
                  <a:spcPct val="85000"/>
                </a:lnSpc>
                <a:spcBef>
                  <a:spcPct val="50000"/>
                </a:spcBef>
              </a:pPr>
              <a:r>
                <a:rPr kumimoji="0" lang="en-US" altLang="zh-TW" sz="2000"/>
                <a:t>T</a:t>
              </a:r>
            </a:p>
          </p:txBody>
        </p:sp>
        <p:sp>
          <p:nvSpPr>
            <p:cNvPr id="21616" name="AutoShape 88"/>
            <p:cNvSpPr>
              <a:spLocks noChangeArrowheads="1"/>
            </p:cNvSpPr>
            <p:nvPr/>
          </p:nvSpPr>
          <p:spPr bwMode="auto">
            <a:xfrm>
              <a:off x="6905625" y="3559175"/>
              <a:ext cx="1150938" cy="263525"/>
            </a:xfrm>
            <a:prstGeom prst="parallelogram">
              <a:avLst>
                <a:gd name="adj" fmla="val 109713"/>
              </a:avLst>
            </a:prstGeom>
            <a:solidFill>
              <a:srgbClr val="00CC00">
                <a:alpha val="50195"/>
              </a:srgbClr>
            </a:solidFill>
            <a:ln w="9525">
              <a:solidFill>
                <a:schemeClr val="tx1"/>
              </a:solidFill>
              <a:miter lim="800000"/>
              <a:headEnd/>
              <a:tailEnd/>
            </a:ln>
          </p:spPr>
          <p:txBody>
            <a:bodyPr wrap="none" anchor="ctr"/>
            <a:lstStyle/>
            <a:p>
              <a:endParaRPr lang="zh-TW" altLang="en-US"/>
            </a:p>
          </p:txBody>
        </p:sp>
        <p:sp>
          <p:nvSpPr>
            <p:cNvPr id="21617" name="AutoShape 89"/>
            <p:cNvSpPr>
              <a:spLocks noChangeArrowheads="1"/>
            </p:cNvSpPr>
            <p:nvPr/>
          </p:nvSpPr>
          <p:spPr bwMode="auto">
            <a:xfrm>
              <a:off x="6910388" y="4011613"/>
              <a:ext cx="1149350" cy="265112"/>
            </a:xfrm>
            <a:prstGeom prst="parallelogram">
              <a:avLst>
                <a:gd name="adj" fmla="val 108905"/>
              </a:avLst>
            </a:prstGeom>
            <a:solidFill>
              <a:srgbClr val="FFFF99">
                <a:alpha val="50195"/>
              </a:srgbClr>
            </a:solidFill>
            <a:ln w="9525">
              <a:solidFill>
                <a:schemeClr val="tx1"/>
              </a:solidFill>
              <a:miter lim="800000"/>
              <a:headEnd/>
              <a:tailEnd/>
            </a:ln>
          </p:spPr>
          <p:txBody>
            <a:bodyPr wrap="none" anchor="ctr"/>
            <a:lstStyle/>
            <a:p>
              <a:endParaRPr lang="zh-TW" altLang="en-US"/>
            </a:p>
          </p:txBody>
        </p:sp>
        <p:sp>
          <p:nvSpPr>
            <p:cNvPr id="21618" name="AutoShape 90"/>
            <p:cNvSpPr>
              <a:spLocks noChangeArrowheads="1"/>
            </p:cNvSpPr>
            <p:nvPr/>
          </p:nvSpPr>
          <p:spPr bwMode="auto">
            <a:xfrm>
              <a:off x="6910388" y="4440238"/>
              <a:ext cx="1149350" cy="265112"/>
            </a:xfrm>
            <a:prstGeom prst="parallelogram">
              <a:avLst>
                <a:gd name="adj" fmla="val 108905"/>
              </a:avLst>
            </a:prstGeom>
            <a:solidFill>
              <a:srgbClr val="FF6600">
                <a:alpha val="50195"/>
              </a:srgbClr>
            </a:solidFill>
            <a:ln w="9525">
              <a:solidFill>
                <a:schemeClr val="tx1"/>
              </a:solidFill>
              <a:miter lim="800000"/>
              <a:headEnd/>
              <a:tailEnd/>
            </a:ln>
          </p:spPr>
          <p:txBody>
            <a:bodyPr wrap="none" anchor="ctr"/>
            <a:lstStyle/>
            <a:p>
              <a:endParaRPr lang="zh-TW" altLang="en-US"/>
            </a:p>
          </p:txBody>
        </p:sp>
        <p:sp>
          <p:nvSpPr>
            <p:cNvPr id="21619" name="Oval 153"/>
            <p:cNvSpPr>
              <a:spLocks noChangeArrowheads="1"/>
            </p:cNvSpPr>
            <p:nvPr/>
          </p:nvSpPr>
          <p:spPr bwMode="auto">
            <a:xfrm>
              <a:off x="7337425" y="4068763"/>
              <a:ext cx="222250" cy="157162"/>
            </a:xfrm>
            <a:prstGeom prst="ellipse">
              <a:avLst/>
            </a:prstGeom>
            <a:solidFill>
              <a:srgbClr val="CCFF99"/>
            </a:solidFill>
            <a:ln w="9525">
              <a:solidFill>
                <a:schemeClr val="tx1"/>
              </a:solidFill>
              <a:round/>
              <a:headEnd/>
              <a:tailEnd/>
            </a:ln>
          </p:spPr>
          <p:txBody>
            <a:bodyPr wrap="none" anchor="ctr"/>
            <a:lstStyle/>
            <a:p>
              <a:endParaRPr lang="zh-TW" altLang="en-US"/>
            </a:p>
          </p:txBody>
        </p:sp>
      </p:gr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文字方塊 274"/>
          <p:cNvSpPr txBox="1"/>
          <p:nvPr/>
        </p:nvSpPr>
        <p:spPr>
          <a:xfrm>
            <a:off x="5847434" y="1857364"/>
            <a:ext cx="2818834" cy="369332"/>
          </a:xfrm>
          <a:prstGeom prst="rect">
            <a:avLst/>
          </a:prstGeom>
          <a:noFill/>
        </p:spPr>
        <p:txBody>
          <a:bodyPr wrap="square" rtlCol="0">
            <a:spAutoFit/>
          </a:bodyPr>
          <a:lstStyle/>
          <a:p>
            <a:r>
              <a:rPr lang="en-US" altLang="zh-TW" sz="1800" dirty="0" smtClean="0">
                <a:effectLst>
                  <a:outerShdw blurRad="38100" dist="38100" dir="2700000" algn="tl">
                    <a:srgbClr val="000000">
                      <a:alpha val="43137"/>
                    </a:srgbClr>
                  </a:outerShdw>
                </a:effectLst>
                <a:latin typeface="+mn-lt"/>
              </a:rPr>
              <a:t>Contamination problem</a:t>
            </a:r>
            <a:endParaRPr lang="zh-TW" altLang="en-US" sz="1800" dirty="0">
              <a:effectLst>
                <a:outerShdw blurRad="38100" dist="38100" dir="2700000" algn="tl">
                  <a:srgbClr val="000000">
                    <a:alpha val="43137"/>
                  </a:srgbClr>
                </a:outerShdw>
              </a:effectLst>
              <a:latin typeface="+mn-lt"/>
            </a:endParaRPr>
          </a:p>
        </p:txBody>
      </p:sp>
      <p:cxnSp>
        <p:nvCxnSpPr>
          <p:cNvPr id="278" name="直線單箭頭接點 277"/>
          <p:cNvCxnSpPr/>
          <p:nvPr/>
        </p:nvCxnSpPr>
        <p:spPr>
          <a:xfrm rot="5400000">
            <a:off x="6989550" y="2528494"/>
            <a:ext cx="432000" cy="1588"/>
          </a:xfrm>
          <a:prstGeom prst="straightConnector1">
            <a:avLst/>
          </a:prstGeom>
          <a:ln w="22225"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0" name="文字方塊 279"/>
          <p:cNvSpPr txBox="1"/>
          <p:nvPr/>
        </p:nvSpPr>
        <p:spPr>
          <a:xfrm>
            <a:off x="5847434" y="2831706"/>
            <a:ext cx="1954790" cy="369332"/>
          </a:xfrm>
          <a:prstGeom prst="rect">
            <a:avLst/>
          </a:prstGeom>
          <a:noFill/>
        </p:spPr>
        <p:txBody>
          <a:bodyPr wrap="square" rtlCol="0">
            <a:spAutoFit/>
          </a:bodyPr>
          <a:lstStyle/>
          <a:p>
            <a:r>
              <a:rPr lang="en-US" altLang="zh-TW" sz="1800" dirty="0" smtClean="0">
                <a:effectLst>
                  <a:outerShdw blurRad="38100" dist="38100" dir="2700000" algn="tl">
                    <a:srgbClr val="000000">
                      <a:alpha val="43137"/>
                    </a:srgbClr>
                  </a:outerShdw>
                </a:effectLst>
                <a:latin typeface="+mn-lt"/>
              </a:rPr>
              <a:t>Disjoint routes</a:t>
            </a:r>
            <a:endParaRPr lang="zh-TW" altLang="en-US" sz="1800" dirty="0">
              <a:effectLst>
                <a:outerShdw blurRad="38100" dist="38100" dir="2700000" algn="tl">
                  <a:srgbClr val="000000">
                    <a:alpha val="43137"/>
                  </a:srgbClr>
                </a:outerShdw>
              </a:effectLst>
              <a:latin typeface="+mn-lt"/>
            </a:endParaRPr>
          </a:p>
        </p:txBody>
      </p:sp>
      <p:sp>
        <p:nvSpPr>
          <p:cNvPr id="281" name="文字方塊 280"/>
          <p:cNvSpPr txBox="1"/>
          <p:nvPr/>
        </p:nvSpPr>
        <p:spPr>
          <a:xfrm>
            <a:off x="5847434" y="3845486"/>
            <a:ext cx="3500462" cy="369332"/>
          </a:xfrm>
          <a:prstGeom prst="rect">
            <a:avLst/>
          </a:prstGeom>
          <a:noFill/>
        </p:spPr>
        <p:txBody>
          <a:bodyPr wrap="square" rtlCol="0">
            <a:spAutoFit/>
          </a:bodyPr>
          <a:lstStyle/>
          <a:p>
            <a:r>
              <a:rPr lang="en-US" altLang="zh-TW" sz="1800" dirty="0" smtClean="0">
                <a:effectLst>
                  <a:outerShdw blurRad="38100" dist="38100" dir="2700000" algn="tl">
                    <a:srgbClr val="000000">
                      <a:alpha val="43137"/>
                    </a:srgbClr>
                  </a:outerShdw>
                </a:effectLst>
                <a:latin typeface="+mn-lt"/>
              </a:rPr>
              <a:t>Routing with the wash droplet</a:t>
            </a:r>
            <a:endParaRPr lang="zh-TW" altLang="en-US" sz="1800" dirty="0">
              <a:effectLst>
                <a:outerShdw blurRad="38100" dist="38100" dir="2700000" algn="tl">
                  <a:srgbClr val="000000">
                    <a:alpha val="43137"/>
                  </a:srgbClr>
                </a:outerShdw>
              </a:effectLst>
              <a:latin typeface="+mn-lt"/>
            </a:endParaRPr>
          </a:p>
        </p:txBody>
      </p:sp>
      <p:grpSp>
        <p:nvGrpSpPr>
          <p:cNvPr id="2" name="群組 281"/>
          <p:cNvGrpSpPr/>
          <p:nvPr/>
        </p:nvGrpSpPr>
        <p:grpSpPr>
          <a:xfrm>
            <a:off x="398102" y="1895721"/>
            <a:ext cx="5381600" cy="4238591"/>
            <a:chOff x="428596" y="1071546"/>
            <a:chExt cx="2857520" cy="2200289"/>
          </a:xfrm>
        </p:grpSpPr>
        <p:sp>
          <p:nvSpPr>
            <p:cNvPr id="283" name="流程圖: 資料 282"/>
            <p:cNvSpPr/>
            <p:nvPr/>
          </p:nvSpPr>
          <p:spPr>
            <a:xfrm>
              <a:off x="428596" y="1071546"/>
              <a:ext cx="2857520" cy="2071702"/>
            </a:xfrm>
            <a:prstGeom prst="flowChartInputOutput">
              <a:avLst/>
            </a:prstGeom>
            <a:solidFill>
              <a:srgbClr val="CCFFFF"/>
            </a:solidFill>
            <a:ln w="9525">
              <a:solidFill>
                <a:schemeClr val="tx1"/>
              </a:solidFill>
              <a:miter lim="800000"/>
              <a:headEnd/>
              <a:tailEnd/>
            </a:ln>
          </p:spPr>
          <p:txBody>
            <a:bodyPr wrap="none" anchor="ctr"/>
            <a:lstStyle/>
            <a:p>
              <a:endParaRPr lang="zh-TW" altLang="en-US" sz="1400">
                <a:latin typeface="+mn-lt"/>
              </a:endParaRPr>
            </a:p>
          </p:txBody>
        </p:sp>
        <p:sp>
          <p:nvSpPr>
            <p:cNvPr id="284" name="手繪多邊形 283"/>
            <p:cNvSpPr/>
            <p:nvPr/>
          </p:nvSpPr>
          <p:spPr>
            <a:xfrm>
              <a:off x="428609" y="1071546"/>
              <a:ext cx="2857500" cy="2200275"/>
            </a:xfrm>
            <a:custGeom>
              <a:avLst/>
              <a:gdLst>
                <a:gd name="connsiteX0" fmla="*/ 2857500 w 2857500"/>
                <a:gd name="connsiteY0" fmla="*/ 0 h 2200275"/>
                <a:gd name="connsiteX1" fmla="*/ 2857500 w 2857500"/>
                <a:gd name="connsiteY1" fmla="*/ 128587 h 2200275"/>
                <a:gd name="connsiteX2" fmla="*/ 2281237 w 2857500"/>
                <a:gd name="connsiteY2" fmla="*/ 2200275 h 2200275"/>
                <a:gd name="connsiteX3" fmla="*/ 0 w 2857500"/>
                <a:gd name="connsiteY3" fmla="*/ 2200275 h 2200275"/>
                <a:gd name="connsiteX4" fmla="*/ 0 w 2857500"/>
                <a:gd name="connsiteY4" fmla="*/ 2062162 h 2200275"/>
                <a:gd name="connsiteX5" fmla="*/ 2281237 w 2857500"/>
                <a:gd name="connsiteY5" fmla="*/ 2062162 h 2200275"/>
                <a:gd name="connsiteX6" fmla="*/ 2857500 w 2857500"/>
                <a:gd name="connsiteY6" fmla="*/ 0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00" h="2200275">
                  <a:moveTo>
                    <a:pt x="2857500" y="0"/>
                  </a:moveTo>
                  <a:lnTo>
                    <a:pt x="2857500" y="128587"/>
                  </a:lnTo>
                  <a:lnTo>
                    <a:pt x="2281237" y="2200275"/>
                  </a:lnTo>
                  <a:lnTo>
                    <a:pt x="0" y="2200275"/>
                  </a:lnTo>
                  <a:lnTo>
                    <a:pt x="0" y="2062162"/>
                  </a:lnTo>
                  <a:lnTo>
                    <a:pt x="2281237" y="2062162"/>
                  </a:lnTo>
                  <a:lnTo>
                    <a:pt x="2857500" y="0"/>
                  </a:lnTo>
                  <a:close/>
                </a:path>
              </a:pathLst>
            </a:cu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85" name="直線接點 284"/>
            <p:cNvCxnSpPr/>
            <p:nvPr/>
          </p:nvCxnSpPr>
          <p:spPr>
            <a:xfrm rot="5400000">
              <a:off x="2639205" y="3199603"/>
              <a:ext cx="142876" cy="1588"/>
            </a:xfrm>
            <a:prstGeom prst="line">
              <a:avLst/>
            </a:prstGeom>
            <a:solidFill>
              <a:srgbClr val="CCFFFF"/>
            </a:solid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6" name="流程圖: 資料 285"/>
          <p:cNvSpPr/>
          <p:nvPr/>
        </p:nvSpPr>
        <p:spPr>
          <a:xfrm>
            <a:off x="840545" y="2359343"/>
            <a:ext cx="4345843" cy="3094103"/>
          </a:xfrm>
          <a:prstGeom prst="flowChartInputOutput">
            <a:avLst/>
          </a:prstGeom>
          <a:solidFill>
            <a:srgbClr val="CCFFFF"/>
          </a:solidFill>
          <a:ln w="9525">
            <a:solidFill>
              <a:schemeClr val="tx1"/>
            </a:solidFill>
            <a:miter lim="800000"/>
            <a:headEnd/>
            <a:tailEnd/>
          </a:ln>
        </p:spPr>
        <p:txBody>
          <a:bodyPr wrap="none" anchor="ctr"/>
          <a:lstStyle/>
          <a:p>
            <a:endParaRPr lang="zh-TW" altLang="en-US" sz="1400">
              <a:latin typeface="+mn-lt"/>
            </a:endParaRPr>
          </a:p>
        </p:txBody>
      </p:sp>
      <p:sp>
        <p:nvSpPr>
          <p:cNvPr id="287" name="流程圖: 資料 286"/>
          <p:cNvSpPr/>
          <p:nvPr/>
        </p:nvSpPr>
        <p:spPr>
          <a:xfrm>
            <a:off x="1644861" y="2772112"/>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288" name="流程圖: 資料 287"/>
          <p:cNvSpPr/>
          <p:nvPr/>
        </p:nvSpPr>
        <p:spPr>
          <a:xfrm>
            <a:off x="1912795" y="3095551"/>
            <a:ext cx="396481" cy="287608"/>
          </a:xfrm>
          <a:prstGeom prst="flowChartInputOutput">
            <a:avLst/>
          </a:prstGeom>
          <a:solidFill>
            <a:srgbClr val="C0C0C0">
              <a:alpha val="29804"/>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289" name="流程圖: 資料 288"/>
          <p:cNvSpPr/>
          <p:nvPr/>
        </p:nvSpPr>
        <p:spPr>
          <a:xfrm>
            <a:off x="1741769" y="2448673"/>
            <a:ext cx="396481" cy="287608"/>
          </a:xfrm>
          <a:prstGeom prst="flowChartInputOutput">
            <a:avLst/>
          </a:prstGeom>
          <a:solidFill>
            <a:srgbClr val="FF66CC">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290" name="流程圖: 資料 289"/>
          <p:cNvSpPr/>
          <p:nvPr/>
        </p:nvSpPr>
        <p:spPr>
          <a:xfrm>
            <a:off x="2008398" y="2772112"/>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291" name="流程圖: 資料 290"/>
          <p:cNvSpPr/>
          <p:nvPr/>
        </p:nvSpPr>
        <p:spPr>
          <a:xfrm>
            <a:off x="2095774" y="2448673"/>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292" name="流程圖: 資料 291"/>
          <p:cNvSpPr/>
          <p:nvPr/>
        </p:nvSpPr>
        <p:spPr>
          <a:xfrm>
            <a:off x="1282268" y="4068394"/>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293" name="流程圖: 資料 292"/>
          <p:cNvSpPr/>
          <p:nvPr/>
        </p:nvSpPr>
        <p:spPr>
          <a:xfrm>
            <a:off x="1371521" y="3746890"/>
            <a:ext cx="396481" cy="287608"/>
          </a:xfrm>
          <a:prstGeom prst="flowChartInputOutput">
            <a:avLst/>
          </a:prstGeom>
          <a:solidFill>
            <a:srgbClr val="C0C0C0">
              <a:alpha val="29804"/>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294" name="流程圖: 資料 293"/>
          <p:cNvSpPr/>
          <p:nvPr/>
        </p:nvSpPr>
        <p:spPr>
          <a:xfrm>
            <a:off x="1631801" y="4068394"/>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295" name="流程圖: 資料 294"/>
          <p:cNvSpPr/>
          <p:nvPr/>
        </p:nvSpPr>
        <p:spPr>
          <a:xfrm>
            <a:off x="1462164" y="3417056"/>
            <a:ext cx="396481" cy="287608"/>
          </a:xfrm>
          <a:prstGeom prst="flowChartInputOutput">
            <a:avLst/>
          </a:prstGeom>
          <a:solidFill>
            <a:srgbClr val="C0C0C0">
              <a:alpha val="29804"/>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296" name="流程圖: 資料 295"/>
          <p:cNvSpPr/>
          <p:nvPr/>
        </p:nvSpPr>
        <p:spPr>
          <a:xfrm>
            <a:off x="1730571" y="3746890"/>
            <a:ext cx="396481" cy="287608"/>
          </a:xfrm>
          <a:prstGeom prst="flowChartInputOutput">
            <a:avLst/>
          </a:prstGeom>
          <a:solidFill>
            <a:srgbClr val="C0C0C0">
              <a:alpha val="29804"/>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297" name="流程圖: 資料 296"/>
          <p:cNvSpPr/>
          <p:nvPr/>
        </p:nvSpPr>
        <p:spPr>
          <a:xfrm>
            <a:off x="1559072" y="3095551"/>
            <a:ext cx="396481" cy="287608"/>
          </a:xfrm>
          <a:prstGeom prst="flowChartInputOutput">
            <a:avLst/>
          </a:prstGeom>
          <a:solidFill>
            <a:srgbClr val="C0C0C0">
              <a:alpha val="29804"/>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298" name="流程圖: 資料 297"/>
          <p:cNvSpPr/>
          <p:nvPr/>
        </p:nvSpPr>
        <p:spPr>
          <a:xfrm>
            <a:off x="1814780" y="3417056"/>
            <a:ext cx="396481" cy="287608"/>
          </a:xfrm>
          <a:prstGeom prst="flowChartInputOutput">
            <a:avLst/>
          </a:prstGeom>
          <a:solidFill>
            <a:srgbClr val="C0C0C0">
              <a:alpha val="29804"/>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299" name="流程圖: 資料 298"/>
          <p:cNvSpPr/>
          <p:nvPr/>
        </p:nvSpPr>
        <p:spPr>
          <a:xfrm>
            <a:off x="1006736" y="5036551"/>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00" name="流程圖: 資料 299"/>
          <p:cNvSpPr/>
          <p:nvPr/>
        </p:nvSpPr>
        <p:spPr>
          <a:xfrm>
            <a:off x="1095990" y="4713112"/>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01" name="流程圖: 資料 300"/>
          <p:cNvSpPr/>
          <p:nvPr/>
        </p:nvSpPr>
        <p:spPr>
          <a:xfrm>
            <a:off x="1354964" y="5036551"/>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02" name="流程圖: 資料 301"/>
          <p:cNvSpPr/>
          <p:nvPr/>
        </p:nvSpPr>
        <p:spPr>
          <a:xfrm>
            <a:off x="1188410" y="4391608"/>
            <a:ext cx="396481" cy="287608"/>
          </a:xfrm>
          <a:prstGeom prst="flowChartInputOutput">
            <a:avLst/>
          </a:prstGeom>
          <a:solidFill>
            <a:srgbClr val="FFC000">
              <a:alpha val="29804"/>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03" name="流程圖: 資料 302"/>
          <p:cNvSpPr/>
          <p:nvPr/>
        </p:nvSpPr>
        <p:spPr>
          <a:xfrm>
            <a:off x="1447384" y="4713112"/>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04" name="流程圖: 資料 303"/>
          <p:cNvSpPr/>
          <p:nvPr/>
        </p:nvSpPr>
        <p:spPr>
          <a:xfrm>
            <a:off x="1546071" y="4391608"/>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05" name="流程圖: 資料 304"/>
          <p:cNvSpPr/>
          <p:nvPr/>
        </p:nvSpPr>
        <p:spPr>
          <a:xfrm>
            <a:off x="2376036" y="2772112"/>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06" name="流程圖: 資料 305"/>
          <p:cNvSpPr/>
          <p:nvPr/>
        </p:nvSpPr>
        <p:spPr>
          <a:xfrm>
            <a:off x="2642665" y="3095551"/>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07" name="流程圖: 資料 306"/>
          <p:cNvSpPr/>
          <p:nvPr/>
        </p:nvSpPr>
        <p:spPr>
          <a:xfrm>
            <a:off x="2472945" y="2448673"/>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08" name="流程圖: 資料 307"/>
          <p:cNvSpPr/>
          <p:nvPr/>
        </p:nvSpPr>
        <p:spPr>
          <a:xfrm>
            <a:off x="2739574" y="2772112"/>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09" name="流程圖: 資料 308"/>
          <p:cNvSpPr/>
          <p:nvPr/>
        </p:nvSpPr>
        <p:spPr>
          <a:xfrm>
            <a:off x="2826950" y="2448673"/>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10" name="流程圖: 資料 309"/>
          <p:cNvSpPr/>
          <p:nvPr/>
        </p:nvSpPr>
        <p:spPr>
          <a:xfrm>
            <a:off x="2005788" y="4068394"/>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11" name="流程圖: 資料 310"/>
          <p:cNvSpPr/>
          <p:nvPr/>
        </p:nvSpPr>
        <p:spPr>
          <a:xfrm>
            <a:off x="2095041" y="3746890"/>
            <a:ext cx="396481" cy="287608"/>
          </a:xfrm>
          <a:prstGeom prst="flowChartInputOutput">
            <a:avLst/>
          </a:prstGeom>
          <a:solidFill>
            <a:srgbClr val="C0C0C0">
              <a:alpha val="29804"/>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12" name="流程圖: 資料 311"/>
          <p:cNvSpPr/>
          <p:nvPr/>
        </p:nvSpPr>
        <p:spPr>
          <a:xfrm>
            <a:off x="2369326" y="4068394"/>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13" name="流程圖: 資料 312"/>
          <p:cNvSpPr/>
          <p:nvPr/>
        </p:nvSpPr>
        <p:spPr>
          <a:xfrm>
            <a:off x="2193339" y="3417056"/>
            <a:ext cx="396481" cy="287608"/>
          </a:xfrm>
          <a:prstGeom prst="flowChartInputOutput">
            <a:avLst/>
          </a:prstGeom>
          <a:solidFill>
            <a:srgbClr val="C0C0C0">
              <a:alpha val="29804"/>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14" name="流程圖: 資料 313"/>
          <p:cNvSpPr/>
          <p:nvPr/>
        </p:nvSpPr>
        <p:spPr>
          <a:xfrm>
            <a:off x="2455397" y="3746890"/>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15" name="流程圖: 資料 314"/>
          <p:cNvSpPr/>
          <p:nvPr/>
        </p:nvSpPr>
        <p:spPr>
          <a:xfrm>
            <a:off x="2277548" y="3095551"/>
            <a:ext cx="396481" cy="287608"/>
          </a:xfrm>
          <a:prstGeom prst="flowChartInputOutput">
            <a:avLst/>
          </a:prstGeom>
          <a:solidFill>
            <a:srgbClr val="C0C0C0">
              <a:alpha val="29804"/>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16" name="流程圖: 資料 315"/>
          <p:cNvSpPr/>
          <p:nvPr/>
        </p:nvSpPr>
        <p:spPr>
          <a:xfrm>
            <a:off x="2551000" y="3417056"/>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17" name="流程圖: 資料 316"/>
          <p:cNvSpPr/>
          <p:nvPr/>
        </p:nvSpPr>
        <p:spPr>
          <a:xfrm>
            <a:off x="1727646" y="5036551"/>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18" name="流程圖: 資料 317"/>
          <p:cNvSpPr/>
          <p:nvPr/>
        </p:nvSpPr>
        <p:spPr>
          <a:xfrm>
            <a:off x="1818204" y="4713112"/>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19" name="流程圖: 資料 318"/>
          <p:cNvSpPr/>
          <p:nvPr/>
        </p:nvSpPr>
        <p:spPr>
          <a:xfrm>
            <a:off x="2086139" y="5036551"/>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20" name="流程圖: 資料 319"/>
          <p:cNvSpPr/>
          <p:nvPr/>
        </p:nvSpPr>
        <p:spPr>
          <a:xfrm>
            <a:off x="1911930" y="4391608"/>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21" name="流程圖: 資料 320"/>
          <p:cNvSpPr/>
          <p:nvPr/>
        </p:nvSpPr>
        <p:spPr>
          <a:xfrm>
            <a:off x="2177254" y="4713112"/>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22" name="流程圖: 資料 321"/>
          <p:cNvSpPr/>
          <p:nvPr/>
        </p:nvSpPr>
        <p:spPr>
          <a:xfrm>
            <a:off x="2275941" y="4391608"/>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23" name="流程圖: 資料 322"/>
          <p:cNvSpPr/>
          <p:nvPr/>
        </p:nvSpPr>
        <p:spPr>
          <a:xfrm>
            <a:off x="3106279" y="2772112"/>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24" name="流程圖: 資料 323"/>
          <p:cNvSpPr/>
          <p:nvPr/>
        </p:nvSpPr>
        <p:spPr>
          <a:xfrm>
            <a:off x="3367864" y="3095551"/>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25" name="流程圖: 資料 324"/>
          <p:cNvSpPr/>
          <p:nvPr/>
        </p:nvSpPr>
        <p:spPr>
          <a:xfrm>
            <a:off x="3203188" y="2448673"/>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26" name="流程圖: 資料 325"/>
          <p:cNvSpPr/>
          <p:nvPr/>
        </p:nvSpPr>
        <p:spPr>
          <a:xfrm>
            <a:off x="3457117" y="2772112"/>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27" name="流程圖: 資料 326"/>
          <p:cNvSpPr/>
          <p:nvPr/>
        </p:nvSpPr>
        <p:spPr>
          <a:xfrm>
            <a:off x="3549538" y="2448673"/>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28" name="流程圖: 資料 327"/>
          <p:cNvSpPr/>
          <p:nvPr/>
        </p:nvSpPr>
        <p:spPr>
          <a:xfrm>
            <a:off x="2736031" y="4068394"/>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29" name="流程圖: 資料 328"/>
          <p:cNvSpPr/>
          <p:nvPr/>
        </p:nvSpPr>
        <p:spPr>
          <a:xfrm>
            <a:off x="2831634" y="3746890"/>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30" name="流程圖: 資料 329"/>
          <p:cNvSpPr/>
          <p:nvPr/>
        </p:nvSpPr>
        <p:spPr>
          <a:xfrm>
            <a:off x="3086869" y="4068394"/>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31" name="流程圖: 資料 330"/>
          <p:cNvSpPr/>
          <p:nvPr/>
        </p:nvSpPr>
        <p:spPr>
          <a:xfrm>
            <a:off x="2922277" y="3417056"/>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32" name="流程圖: 資料 331"/>
          <p:cNvSpPr/>
          <p:nvPr/>
        </p:nvSpPr>
        <p:spPr>
          <a:xfrm>
            <a:off x="3179290" y="3746890"/>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33" name="流程圖: 資料 332"/>
          <p:cNvSpPr/>
          <p:nvPr/>
        </p:nvSpPr>
        <p:spPr>
          <a:xfrm>
            <a:off x="3012836" y="3095551"/>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34" name="流程圖: 資料 333"/>
          <p:cNvSpPr/>
          <p:nvPr/>
        </p:nvSpPr>
        <p:spPr>
          <a:xfrm>
            <a:off x="3276198" y="3417056"/>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35" name="流程圖: 資料 334"/>
          <p:cNvSpPr/>
          <p:nvPr/>
        </p:nvSpPr>
        <p:spPr>
          <a:xfrm>
            <a:off x="2459194" y="5036551"/>
            <a:ext cx="396481" cy="287608"/>
          </a:xfrm>
          <a:prstGeom prst="flowChartInputOutput">
            <a:avLst/>
          </a:prstGeom>
          <a:solidFill>
            <a:srgbClr val="FFC000">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36" name="流程圖: 資料 335"/>
          <p:cNvSpPr/>
          <p:nvPr/>
        </p:nvSpPr>
        <p:spPr>
          <a:xfrm>
            <a:off x="2548448" y="4713112"/>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37" name="流程圖: 資料 336"/>
          <p:cNvSpPr/>
          <p:nvPr/>
        </p:nvSpPr>
        <p:spPr>
          <a:xfrm>
            <a:off x="2808727" y="5036551"/>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38" name="流程圖: 資料 337"/>
          <p:cNvSpPr/>
          <p:nvPr/>
        </p:nvSpPr>
        <p:spPr>
          <a:xfrm>
            <a:off x="2647218" y="4391608"/>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39" name="流程圖: 資料 338"/>
          <p:cNvSpPr/>
          <p:nvPr/>
        </p:nvSpPr>
        <p:spPr>
          <a:xfrm>
            <a:off x="2901147" y="4713112"/>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40" name="流程圖: 資料 339"/>
          <p:cNvSpPr/>
          <p:nvPr/>
        </p:nvSpPr>
        <p:spPr>
          <a:xfrm>
            <a:off x="2993484" y="4391608"/>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41" name="流程圖: 資料 340"/>
          <p:cNvSpPr/>
          <p:nvPr/>
        </p:nvSpPr>
        <p:spPr>
          <a:xfrm>
            <a:off x="3842217" y="2772112"/>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42" name="流程圖: 資料 341"/>
          <p:cNvSpPr/>
          <p:nvPr/>
        </p:nvSpPr>
        <p:spPr>
          <a:xfrm>
            <a:off x="4118453" y="3095557"/>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43" name="流程圖: 資料 342"/>
          <p:cNvSpPr/>
          <p:nvPr/>
        </p:nvSpPr>
        <p:spPr>
          <a:xfrm>
            <a:off x="3933851" y="2448673"/>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44" name="流程圖: 資料 343"/>
          <p:cNvSpPr/>
          <p:nvPr/>
        </p:nvSpPr>
        <p:spPr>
          <a:xfrm>
            <a:off x="4208648" y="2772112"/>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45" name="流程圖: 資料 344"/>
          <p:cNvSpPr/>
          <p:nvPr/>
        </p:nvSpPr>
        <p:spPr>
          <a:xfrm>
            <a:off x="4300556" y="2448673"/>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46" name="流程圖: 資料 345"/>
          <p:cNvSpPr/>
          <p:nvPr/>
        </p:nvSpPr>
        <p:spPr>
          <a:xfrm>
            <a:off x="3473044" y="4068394"/>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47" name="流程圖: 資料 346"/>
          <p:cNvSpPr/>
          <p:nvPr/>
        </p:nvSpPr>
        <p:spPr>
          <a:xfrm>
            <a:off x="3563603" y="3746890"/>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48" name="流程圖: 資料 347"/>
          <p:cNvSpPr/>
          <p:nvPr/>
        </p:nvSpPr>
        <p:spPr>
          <a:xfrm>
            <a:off x="3838484" y="4068394"/>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49" name="流程圖: 資料 348"/>
          <p:cNvSpPr/>
          <p:nvPr/>
        </p:nvSpPr>
        <p:spPr>
          <a:xfrm>
            <a:off x="3656627" y="3417056"/>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50" name="流程圖: 資料 349"/>
          <p:cNvSpPr/>
          <p:nvPr/>
        </p:nvSpPr>
        <p:spPr>
          <a:xfrm>
            <a:off x="3931417" y="3746890"/>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51" name="流程圖: 資料 350"/>
          <p:cNvSpPr/>
          <p:nvPr/>
        </p:nvSpPr>
        <p:spPr>
          <a:xfrm>
            <a:off x="3748773" y="3095551"/>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52" name="流程圖: 資料 351"/>
          <p:cNvSpPr/>
          <p:nvPr/>
        </p:nvSpPr>
        <p:spPr>
          <a:xfrm>
            <a:off x="4025432" y="3417056"/>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53" name="流程圖: 資料 352"/>
          <p:cNvSpPr/>
          <p:nvPr/>
        </p:nvSpPr>
        <p:spPr>
          <a:xfrm>
            <a:off x="3194581" y="5036551"/>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54" name="流程圖: 資料 353"/>
          <p:cNvSpPr/>
          <p:nvPr/>
        </p:nvSpPr>
        <p:spPr>
          <a:xfrm>
            <a:off x="3289109" y="4713112"/>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55" name="流程圖: 資料 354"/>
          <p:cNvSpPr/>
          <p:nvPr/>
        </p:nvSpPr>
        <p:spPr>
          <a:xfrm>
            <a:off x="3561331" y="5036551"/>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56" name="流程圖: 資料 355"/>
          <p:cNvSpPr/>
          <p:nvPr/>
        </p:nvSpPr>
        <p:spPr>
          <a:xfrm>
            <a:off x="3381529" y="4391608"/>
            <a:ext cx="396481" cy="287608"/>
          </a:xfrm>
          <a:prstGeom prst="flowChartInputOutput">
            <a:avLst/>
          </a:prstGeom>
          <a:solidFill>
            <a:srgbClr val="FF66CC">
              <a:alpha val="29804"/>
            </a:srgbClr>
          </a:solidFill>
          <a:ln w="9525">
            <a:solidFill>
              <a:schemeClr val="tx1"/>
            </a:solidFill>
            <a:miter lim="800000"/>
            <a:headEnd/>
            <a:tailEnd/>
          </a:ln>
        </p:spPr>
        <p:txBody>
          <a:bodyPr wrap="none" anchor="ctr"/>
          <a:lstStyle/>
          <a:p>
            <a:endParaRPr lang="zh-TW" altLang="en-US" sz="1400" dirty="0">
              <a:solidFill>
                <a:schemeClr val="tx1"/>
              </a:solidFill>
              <a:latin typeface="+mn-lt"/>
            </a:endParaRPr>
          </a:p>
        </p:txBody>
      </p:sp>
      <p:sp>
        <p:nvSpPr>
          <p:cNvPr id="357" name="流程圖: 資料 356"/>
          <p:cNvSpPr/>
          <p:nvPr/>
        </p:nvSpPr>
        <p:spPr>
          <a:xfrm>
            <a:off x="3654861" y="4713112"/>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58" name="流程圖: 資料 357"/>
          <p:cNvSpPr/>
          <p:nvPr/>
        </p:nvSpPr>
        <p:spPr>
          <a:xfrm>
            <a:off x="3745892" y="4391608"/>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59" name="流程圖: 資料 358"/>
          <p:cNvSpPr/>
          <p:nvPr/>
        </p:nvSpPr>
        <p:spPr>
          <a:xfrm>
            <a:off x="4471053" y="3096143"/>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60" name="流程圖: 資料 359"/>
          <p:cNvSpPr/>
          <p:nvPr/>
        </p:nvSpPr>
        <p:spPr>
          <a:xfrm>
            <a:off x="4565580" y="2772704"/>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61" name="流程圖: 資料 360"/>
          <p:cNvSpPr/>
          <p:nvPr/>
        </p:nvSpPr>
        <p:spPr>
          <a:xfrm>
            <a:off x="4659273" y="2449265"/>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62" name="流程圖: 資料 361"/>
          <p:cNvSpPr/>
          <p:nvPr/>
        </p:nvSpPr>
        <p:spPr>
          <a:xfrm>
            <a:off x="4196689" y="4068986"/>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63" name="流程圖: 資料 362"/>
          <p:cNvSpPr/>
          <p:nvPr/>
        </p:nvSpPr>
        <p:spPr>
          <a:xfrm>
            <a:off x="4287241" y="3747482"/>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64" name="流程圖: 資料 363"/>
          <p:cNvSpPr/>
          <p:nvPr/>
        </p:nvSpPr>
        <p:spPr>
          <a:xfrm>
            <a:off x="4381256" y="3417648"/>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65" name="流程圖: 資料 364"/>
          <p:cNvSpPr/>
          <p:nvPr/>
        </p:nvSpPr>
        <p:spPr>
          <a:xfrm>
            <a:off x="3920645" y="5037143"/>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66" name="流程圖: 資料 365"/>
          <p:cNvSpPr/>
          <p:nvPr/>
        </p:nvSpPr>
        <p:spPr>
          <a:xfrm>
            <a:off x="4011793" y="4713704"/>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67" name="流程圖: 資料 366"/>
          <p:cNvSpPr/>
          <p:nvPr/>
        </p:nvSpPr>
        <p:spPr>
          <a:xfrm>
            <a:off x="4104096" y="4392200"/>
            <a:ext cx="396481" cy="287608"/>
          </a:xfrm>
          <a:prstGeom prst="flowChartInputOutput">
            <a:avLst/>
          </a:prstGeom>
          <a:solidFill>
            <a:srgbClr val="CCFFFF">
              <a:alpha val="30196"/>
            </a:srgbClr>
          </a:solidFill>
          <a:ln w="9525">
            <a:solidFill>
              <a:schemeClr val="tx1"/>
            </a:solidFill>
            <a:miter lim="800000"/>
            <a:headEnd/>
            <a:tailEnd/>
          </a:ln>
        </p:spPr>
        <p:txBody>
          <a:bodyPr wrap="none" anchor="ctr"/>
          <a:lstStyle/>
          <a:p>
            <a:endParaRPr lang="zh-TW" altLang="en-US" sz="1400">
              <a:solidFill>
                <a:schemeClr val="tx1"/>
              </a:solidFill>
              <a:latin typeface="+mn-lt"/>
            </a:endParaRPr>
          </a:p>
        </p:txBody>
      </p:sp>
      <p:sp>
        <p:nvSpPr>
          <p:cNvPr id="368" name="手繪多邊形 367"/>
          <p:cNvSpPr/>
          <p:nvPr/>
        </p:nvSpPr>
        <p:spPr>
          <a:xfrm>
            <a:off x="1985794" y="4407107"/>
            <a:ext cx="197600" cy="205890"/>
          </a:xfrm>
          <a:custGeom>
            <a:avLst/>
            <a:gdLst>
              <a:gd name="connsiteX0" fmla="*/ 28400 w 398305"/>
              <a:gd name="connsiteY0" fmla="*/ 157708 h 407090"/>
              <a:gd name="connsiteX1" fmla="*/ 75901 w 398305"/>
              <a:gd name="connsiteY1" fmla="*/ 133958 h 407090"/>
              <a:gd name="connsiteX2" fmla="*/ 123402 w 398305"/>
              <a:gd name="connsiteY2" fmla="*/ 122082 h 407090"/>
              <a:gd name="connsiteX3" fmla="*/ 206529 w 398305"/>
              <a:gd name="connsiteY3" fmla="*/ 50830 h 407090"/>
              <a:gd name="connsiteX4" fmla="*/ 242155 w 398305"/>
              <a:gd name="connsiteY4" fmla="*/ 27080 h 407090"/>
              <a:gd name="connsiteX5" fmla="*/ 277781 w 398305"/>
              <a:gd name="connsiteY5" fmla="*/ 98332 h 407090"/>
              <a:gd name="connsiteX6" fmla="*/ 301532 w 398305"/>
              <a:gd name="connsiteY6" fmla="*/ 133958 h 407090"/>
              <a:gd name="connsiteX7" fmla="*/ 349033 w 398305"/>
              <a:gd name="connsiteY7" fmla="*/ 264586 h 407090"/>
              <a:gd name="connsiteX8" fmla="*/ 384659 w 398305"/>
              <a:gd name="connsiteY8" fmla="*/ 276462 h 407090"/>
              <a:gd name="connsiteX9" fmla="*/ 396535 w 398305"/>
              <a:gd name="connsiteY9" fmla="*/ 312088 h 407090"/>
              <a:gd name="connsiteX10" fmla="*/ 349033 w 398305"/>
              <a:gd name="connsiteY10" fmla="*/ 395215 h 407090"/>
              <a:gd name="connsiteX11" fmla="*/ 313407 w 398305"/>
              <a:gd name="connsiteY11" fmla="*/ 407090 h 407090"/>
              <a:gd name="connsiteX12" fmla="*/ 242155 w 398305"/>
              <a:gd name="connsiteY12" fmla="*/ 383339 h 407090"/>
              <a:gd name="connsiteX13" fmla="*/ 75901 w 398305"/>
              <a:gd name="connsiteY13" fmla="*/ 359589 h 407090"/>
              <a:gd name="connsiteX14" fmla="*/ 87776 w 398305"/>
              <a:gd name="connsiteY14" fmla="*/ 323963 h 407090"/>
              <a:gd name="connsiteX15" fmla="*/ 16524 w 398305"/>
              <a:gd name="connsiteY15" fmla="*/ 276462 h 407090"/>
              <a:gd name="connsiteX16" fmla="*/ 4649 w 398305"/>
              <a:gd name="connsiteY16" fmla="*/ 240836 h 407090"/>
              <a:gd name="connsiteX17" fmla="*/ 40275 w 398305"/>
              <a:gd name="connsiteY17" fmla="*/ 217085 h 407090"/>
              <a:gd name="connsiteX18" fmla="*/ 64026 w 398305"/>
              <a:gd name="connsiteY18" fmla="*/ 181459 h 407090"/>
              <a:gd name="connsiteX19" fmla="*/ 28400 w 398305"/>
              <a:gd name="connsiteY19" fmla="*/ 157708 h 407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305" h="407090">
                <a:moveTo>
                  <a:pt x="28400" y="157708"/>
                </a:moveTo>
                <a:cubicBezTo>
                  <a:pt x="30379" y="149791"/>
                  <a:pt x="59326" y="140174"/>
                  <a:pt x="75901" y="133958"/>
                </a:cubicBezTo>
                <a:cubicBezTo>
                  <a:pt x="91183" y="128227"/>
                  <a:pt x="108401" y="128511"/>
                  <a:pt x="123402" y="122082"/>
                </a:cubicBezTo>
                <a:cubicBezTo>
                  <a:pt x="159757" y="106501"/>
                  <a:pt x="177025" y="76119"/>
                  <a:pt x="206529" y="50830"/>
                </a:cubicBezTo>
                <a:cubicBezTo>
                  <a:pt x="217365" y="41542"/>
                  <a:pt x="230280" y="34997"/>
                  <a:pt x="242155" y="27080"/>
                </a:cubicBezTo>
                <a:cubicBezTo>
                  <a:pt x="310222" y="129180"/>
                  <a:pt x="228615" y="0"/>
                  <a:pt x="277781" y="98332"/>
                </a:cubicBezTo>
                <a:cubicBezTo>
                  <a:pt x="284164" y="111098"/>
                  <a:pt x="293615" y="122083"/>
                  <a:pt x="301532" y="133958"/>
                </a:cubicBezTo>
                <a:cubicBezTo>
                  <a:pt x="307803" y="159040"/>
                  <a:pt x="316333" y="238426"/>
                  <a:pt x="349033" y="264586"/>
                </a:cubicBezTo>
                <a:cubicBezTo>
                  <a:pt x="358808" y="272406"/>
                  <a:pt x="372784" y="272503"/>
                  <a:pt x="384659" y="276462"/>
                </a:cubicBezTo>
                <a:cubicBezTo>
                  <a:pt x="388618" y="288337"/>
                  <a:pt x="398305" y="299696"/>
                  <a:pt x="396535" y="312088"/>
                </a:cubicBezTo>
                <a:cubicBezTo>
                  <a:pt x="395404" y="320006"/>
                  <a:pt x="359221" y="387065"/>
                  <a:pt x="349033" y="395215"/>
                </a:cubicBezTo>
                <a:cubicBezTo>
                  <a:pt x="339258" y="403035"/>
                  <a:pt x="325282" y="403132"/>
                  <a:pt x="313407" y="407090"/>
                </a:cubicBezTo>
                <a:cubicBezTo>
                  <a:pt x="289656" y="399173"/>
                  <a:pt x="266308" y="389926"/>
                  <a:pt x="242155" y="383339"/>
                </a:cubicBezTo>
                <a:cubicBezTo>
                  <a:pt x="190168" y="369161"/>
                  <a:pt x="127295" y="365299"/>
                  <a:pt x="75901" y="359589"/>
                </a:cubicBezTo>
                <a:cubicBezTo>
                  <a:pt x="79859" y="347714"/>
                  <a:pt x="95052" y="334149"/>
                  <a:pt x="87776" y="323963"/>
                </a:cubicBezTo>
                <a:cubicBezTo>
                  <a:pt x="71185" y="300735"/>
                  <a:pt x="16524" y="276462"/>
                  <a:pt x="16524" y="276462"/>
                </a:cubicBezTo>
                <a:cubicBezTo>
                  <a:pt x="12566" y="264587"/>
                  <a:pt x="0" y="252458"/>
                  <a:pt x="4649" y="240836"/>
                </a:cubicBezTo>
                <a:cubicBezTo>
                  <a:pt x="9950" y="227584"/>
                  <a:pt x="30183" y="227177"/>
                  <a:pt x="40275" y="217085"/>
                </a:cubicBezTo>
                <a:cubicBezTo>
                  <a:pt x="50367" y="206993"/>
                  <a:pt x="56109" y="193334"/>
                  <a:pt x="64026" y="181459"/>
                </a:cubicBezTo>
                <a:cubicBezTo>
                  <a:pt x="20003" y="166785"/>
                  <a:pt x="26421" y="165625"/>
                  <a:pt x="28400" y="157708"/>
                </a:cubicBezTo>
                <a:close/>
              </a:path>
            </a:pathLst>
          </a:custGeom>
          <a:solidFill>
            <a:srgbClr val="0066FF"/>
          </a:solidFill>
          <a:ln>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9" name="手繪多邊形 368"/>
          <p:cNvSpPr/>
          <p:nvPr/>
        </p:nvSpPr>
        <p:spPr>
          <a:xfrm>
            <a:off x="2716551" y="4441227"/>
            <a:ext cx="163451" cy="214314"/>
          </a:xfrm>
          <a:custGeom>
            <a:avLst/>
            <a:gdLst>
              <a:gd name="connsiteX0" fmla="*/ 28400 w 398305"/>
              <a:gd name="connsiteY0" fmla="*/ 157708 h 407090"/>
              <a:gd name="connsiteX1" fmla="*/ 75901 w 398305"/>
              <a:gd name="connsiteY1" fmla="*/ 133958 h 407090"/>
              <a:gd name="connsiteX2" fmla="*/ 123402 w 398305"/>
              <a:gd name="connsiteY2" fmla="*/ 122082 h 407090"/>
              <a:gd name="connsiteX3" fmla="*/ 206529 w 398305"/>
              <a:gd name="connsiteY3" fmla="*/ 50830 h 407090"/>
              <a:gd name="connsiteX4" fmla="*/ 242155 w 398305"/>
              <a:gd name="connsiteY4" fmla="*/ 27080 h 407090"/>
              <a:gd name="connsiteX5" fmla="*/ 277781 w 398305"/>
              <a:gd name="connsiteY5" fmla="*/ 98332 h 407090"/>
              <a:gd name="connsiteX6" fmla="*/ 301532 w 398305"/>
              <a:gd name="connsiteY6" fmla="*/ 133958 h 407090"/>
              <a:gd name="connsiteX7" fmla="*/ 349033 w 398305"/>
              <a:gd name="connsiteY7" fmla="*/ 264586 h 407090"/>
              <a:gd name="connsiteX8" fmla="*/ 384659 w 398305"/>
              <a:gd name="connsiteY8" fmla="*/ 276462 h 407090"/>
              <a:gd name="connsiteX9" fmla="*/ 396535 w 398305"/>
              <a:gd name="connsiteY9" fmla="*/ 312088 h 407090"/>
              <a:gd name="connsiteX10" fmla="*/ 349033 w 398305"/>
              <a:gd name="connsiteY10" fmla="*/ 395215 h 407090"/>
              <a:gd name="connsiteX11" fmla="*/ 313407 w 398305"/>
              <a:gd name="connsiteY11" fmla="*/ 407090 h 407090"/>
              <a:gd name="connsiteX12" fmla="*/ 242155 w 398305"/>
              <a:gd name="connsiteY12" fmla="*/ 383339 h 407090"/>
              <a:gd name="connsiteX13" fmla="*/ 75901 w 398305"/>
              <a:gd name="connsiteY13" fmla="*/ 359589 h 407090"/>
              <a:gd name="connsiteX14" fmla="*/ 87776 w 398305"/>
              <a:gd name="connsiteY14" fmla="*/ 323963 h 407090"/>
              <a:gd name="connsiteX15" fmla="*/ 16524 w 398305"/>
              <a:gd name="connsiteY15" fmla="*/ 276462 h 407090"/>
              <a:gd name="connsiteX16" fmla="*/ 4649 w 398305"/>
              <a:gd name="connsiteY16" fmla="*/ 240836 h 407090"/>
              <a:gd name="connsiteX17" fmla="*/ 40275 w 398305"/>
              <a:gd name="connsiteY17" fmla="*/ 217085 h 407090"/>
              <a:gd name="connsiteX18" fmla="*/ 64026 w 398305"/>
              <a:gd name="connsiteY18" fmla="*/ 181459 h 407090"/>
              <a:gd name="connsiteX19" fmla="*/ 28400 w 398305"/>
              <a:gd name="connsiteY19" fmla="*/ 157708 h 407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305" h="407090">
                <a:moveTo>
                  <a:pt x="28400" y="157708"/>
                </a:moveTo>
                <a:cubicBezTo>
                  <a:pt x="30379" y="149791"/>
                  <a:pt x="59326" y="140174"/>
                  <a:pt x="75901" y="133958"/>
                </a:cubicBezTo>
                <a:cubicBezTo>
                  <a:pt x="91183" y="128227"/>
                  <a:pt x="108401" y="128511"/>
                  <a:pt x="123402" y="122082"/>
                </a:cubicBezTo>
                <a:cubicBezTo>
                  <a:pt x="159757" y="106501"/>
                  <a:pt x="177025" y="76119"/>
                  <a:pt x="206529" y="50830"/>
                </a:cubicBezTo>
                <a:cubicBezTo>
                  <a:pt x="217365" y="41542"/>
                  <a:pt x="230280" y="34997"/>
                  <a:pt x="242155" y="27080"/>
                </a:cubicBezTo>
                <a:cubicBezTo>
                  <a:pt x="310222" y="129180"/>
                  <a:pt x="228615" y="0"/>
                  <a:pt x="277781" y="98332"/>
                </a:cubicBezTo>
                <a:cubicBezTo>
                  <a:pt x="284164" y="111098"/>
                  <a:pt x="293615" y="122083"/>
                  <a:pt x="301532" y="133958"/>
                </a:cubicBezTo>
                <a:cubicBezTo>
                  <a:pt x="307803" y="159040"/>
                  <a:pt x="316333" y="238426"/>
                  <a:pt x="349033" y="264586"/>
                </a:cubicBezTo>
                <a:cubicBezTo>
                  <a:pt x="358808" y="272406"/>
                  <a:pt x="372784" y="272503"/>
                  <a:pt x="384659" y="276462"/>
                </a:cubicBezTo>
                <a:cubicBezTo>
                  <a:pt x="388618" y="288337"/>
                  <a:pt x="398305" y="299696"/>
                  <a:pt x="396535" y="312088"/>
                </a:cubicBezTo>
                <a:cubicBezTo>
                  <a:pt x="395404" y="320006"/>
                  <a:pt x="359221" y="387065"/>
                  <a:pt x="349033" y="395215"/>
                </a:cubicBezTo>
                <a:cubicBezTo>
                  <a:pt x="339258" y="403035"/>
                  <a:pt x="325282" y="403132"/>
                  <a:pt x="313407" y="407090"/>
                </a:cubicBezTo>
                <a:cubicBezTo>
                  <a:pt x="289656" y="399173"/>
                  <a:pt x="266308" y="389926"/>
                  <a:pt x="242155" y="383339"/>
                </a:cubicBezTo>
                <a:cubicBezTo>
                  <a:pt x="190168" y="369161"/>
                  <a:pt x="127295" y="365299"/>
                  <a:pt x="75901" y="359589"/>
                </a:cubicBezTo>
                <a:cubicBezTo>
                  <a:pt x="79859" y="347714"/>
                  <a:pt x="95052" y="334149"/>
                  <a:pt x="87776" y="323963"/>
                </a:cubicBezTo>
                <a:cubicBezTo>
                  <a:pt x="71185" y="300735"/>
                  <a:pt x="16524" y="276462"/>
                  <a:pt x="16524" y="276462"/>
                </a:cubicBezTo>
                <a:cubicBezTo>
                  <a:pt x="12566" y="264587"/>
                  <a:pt x="0" y="252458"/>
                  <a:pt x="4649" y="240836"/>
                </a:cubicBezTo>
                <a:cubicBezTo>
                  <a:pt x="9950" y="227584"/>
                  <a:pt x="30183" y="227177"/>
                  <a:pt x="40275" y="217085"/>
                </a:cubicBezTo>
                <a:cubicBezTo>
                  <a:pt x="50367" y="206993"/>
                  <a:pt x="56109" y="193334"/>
                  <a:pt x="64026" y="181459"/>
                </a:cubicBezTo>
                <a:cubicBezTo>
                  <a:pt x="20003" y="166785"/>
                  <a:pt x="26421" y="165625"/>
                  <a:pt x="28400" y="157708"/>
                </a:cubicBezTo>
                <a:close/>
              </a:path>
            </a:pathLst>
          </a:custGeom>
          <a:solidFill>
            <a:srgbClr val="0066FF"/>
          </a:solidFill>
          <a:ln>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0" name="手繪多邊形 369"/>
          <p:cNvSpPr/>
          <p:nvPr/>
        </p:nvSpPr>
        <p:spPr>
          <a:xfrm>
            <a:off x="3096896" y="4432783"/>
            <a:ext cx="197600" cy="205890"/>
          </a:xfrm>
          <a:custGeom>
            <a:avLst/>
            <a:gdLst>
              <a:gd name="connsiteX0" fmla="*/ 0 w 237045"/>
              <a:gd name="connsiteY0" fmla="*/ 83127 h 213756"/>
              <a:gd name="connsiteX1" fmla="*/ 35626 w 237045"/>
              <a:gd name="connsiteY1" fmla="*/ 106878 h 213756"/>
              <a:gd name="connsiteX2" fmla="*/ 47502 w 237045"/>
              <a:gd name="connsiteY2" fmla="*/ 59377 h 213756"/>
              <a:gd name="connsiteX3" fmla="*/ 106878 w 237045"/>
              <a:gd name="connsiteY3" fmla="*/ 0 h 213756"/>
              <a:gd name="connsiteX4" fmla="*/ 130629 w 237045"/>
              <a:gd name="connsiteY4" fmla="*/ 35626 h 213756"/>
              <a:gd name="connsiteX5" fmla="*/ 154380 w 237045"/>
              <a:gd name="connsiteY5" fmla="*/ 118753 h 213756"/>
              <a:gd name="connsiteX6" fmla="*/ 190006 w 237045"/>
              <a:gd name="connsiteY6" fmla="*/ 142504 h 213756"/>
              <a:gd name="connsiteX7" fmla="*/ 225632 w 237045"/>
              <a:gd name="connsiteY7" fmla="*/ 130629 h 213756"/>
              <a:gd name="connsiteX8" fmla="*/ 166255 w 237045"/>
              <a:gd name="connsiteY8" fmla="*/ 213756 h 213756"/>
              <a:gd name="connsiteX9" fmla="*/ 83128 w 237045"/>
              <a:gd name="connsiteY9" fmla="*/ 190005 h 213756"/>
              <a:gd name="connsiteX10" fmla="*/ 35626 w 237045"/>
              <a:gd name="connsiteY10" fmla="*/ 178130 h 213756"/>
              <a:gd name="connsiteX11" fmla="*/ 0 w 237045"/>
              <a:gd name="connsiteY11" fmla="*/ 83127 h 21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7045" h="213756">
                <a:moveTo>
                  <a:pt x="0" y="83127"/>
                </a:moveTo>
                <a:cubicBezTo>
                  <a:pt x="0" y="71252"/>
                  <a:pt x="22860" y="113261"/>
                  <a:pt x="35626" y="106878"/>
                </a:cubicBezTo>
                <a:cubicBezTo>
                  <a:pt x="50224" y="99579"/>
                  <a:pt x="41073" y="74378"/>
                  <a:pt x="47502" y="59377"/>
                </a:cubicBezTo>
                <a:cubicBezTo>
                  <a:pt x="63336" y="22431"/>
                  <a:pt x="75210" y="21113"/>
                  <a:pt x="106878" y="0"/>
                </a:cubicBezTo>
                <a:cubicBezTo>
                  <a:pt x="114795" y="11875"/>
                  <a:pt x="125328" y="22374"/>
                  <a:pt x="130629" y="35626"/>
                </a:cubicBezTo>
                <a:cubicBezTo>
                  <a:pt x="141332" y="62383"/>
                  <a:pt x="140385" y="93562"/>
                  <a:pt x="154380" y="118753"/>
                </a:cubicBezTo>
                <a:cubicBezTo>
                  <a:pt x="161311" y="131229"/>
                  <a:pt x="178131" y="134587"/>
                  <a:pt x="190006" y="142504"/>
                </a:cubicBezTo>
                <a:cubicBezTo>
                  <a:pt x="201881" y="138546"/>
                  <a:pt x="222596" y="118485"/>
                  <a:pt x="225632" y="130629"/>
                </a:cubicBezTo>
                <a:cubicBezTo>
                  <a:pt x="237045" y="176280"/>
                  <a:pt x="192525" y="196242"/>
                  <a:pt x="166255" y="213756"/>
                </a:cubicBezTo>
                <a:lnTo>
                  <a:pt x="83128" y="190005"/>
                </a:lnTo>
                <a:cubicBezTo>
                  <a:pt x="67382" y="185711"/>
                  <a:pt x="48371" y="188326"/>
                  <a:pt x="35626" y="178130"/>
                </a:cubicBezTo>
                <a:cubicBezTo>
                  <a:pt x="19996" y="165626"/>
                  <a:pt x="0" y="95002"/>
                  <a:pt x="0" y="83127"/>
                </a:cubicBezTo>
                <a:close/>
              </a:path>
            </a:pathLst>
          </a:custGeom>
          <a:solidFill>
            <a:srgbClr val="0066FF"/>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1" name="手繪多邊形 370"/>
          <p:cNvSpPr/>
          <p:nvPr/>
        </p:nvSpPr>
        <p:spPr>
          <a:xfrm>
            <a:off x="1655632" y="4435698"/>
            <a:ext cx="197600" cy="154417"/>
          </a:xfrm>
          <a:custGeom>
            <a:avLst/>
            <a:gdLst>
              <a:gd name="connsiteX0" fmla="*/ 123402 w 374036"/>
              <a:gd name="connsiteY0" fmla="*/ 31550 h 257181"/>
              <a:gd name="connsiteX1" fmla="*/ 337158 w 374036"/>
              <a:gd name="connsiteY1" fmla="*/ 31550 h 257181"/>
              <a:gd name="connsiteX2" fmla="*/ 360909 w 374036"/>
              <a:gd name="connsiteY2" fmla="*/ 67176 h 257181"/>
              <a:gd name="connsiteX3" fmla="*/ 372784 w 374036"/>
              <a:gd name="connsiteY3" fmla="*/ 114677 h 257181"/>
              <a:gd name="connsiteX4" fmla="*/ 325283 w 374036"/>
              <a:gd name="connsiteY4" fmla="*/ 257181 h 257181"/>
              <a:gd name="connsiteX5" fmla="*/ 135278 w 374036"/>
              <a:gd name="connsiteY5" fmla="*/ 233430 h 257181"/>
              <a:gd name="connsiteX6" fmla="*/ 87776 w 374036"/>
              <a:gd name="connsiteY6" fmla="*/ 221555 h 257181"/>
              <a:gd name="connsiteX7" fmla="*/ 52150 w 374036"/>
              <a:gd name="connsiteY7" fmla="*/ 197804 h 257181"/>
              <a:gd name="connsiteX8" fmla="*/ 40275 w 374036"/>
              <a:gd name="connsiteY8" fmla="*/ 150303 h 257181"/>
              <a:gd name="connsiteX9" fmla="*/ 4649 w 374036"/>
              <a:gd name="connsiteY9" fmla="*/ 126553 h 257181"/>
              <a:gd name="connsiteX10" fmla="*/ 16524 w 374036"/>
              <a:gd name="connsiteY10" fmla="*/ 90927 h 257181"/>
              <a:gd name="connsiteX11" fmla="*/ 99652 w 374036"/>
              <a:gd name="connsiteY11" fmla="*/ 55301 h 257181"/>
              <a:gd name="connsiteX12" fmla="*/ 123402 w 374036"/>
              <a:gd name="connsiteY12" fmla="*/ 31550 h 25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4036" h="257181">
                <a:moveTo>
                  <a:pt x="123402" y="31550"/>
                </a:moveTo>
                <a:cubicBezTo>
                  <a:pt x="162986" y="27592"/>
                  <a:pt x="203068" y="0"/>
                  <a:pt x="337158" y="31550"/>
                </a:cubicBezTo>
                <a:cubicBezTo>
                  <a:pt x="351051" y="34819"/>
                  <a:pt x="352992" y="55301"/>
                  <a:pt x="360909" y="67176"/>
                </a:cubicBezTo>
                <a:cubicBezTo>
                  <a:pt x="364867" y="83010"/>
                  <a:pt x="374036" y="98404"/>
                  <a:pt x="372784" y="114677"/>
                </a:cubicBezTo>
                <a:cubicBezTo>
                  <a:pt x="365781" y="205724"/>
                  <a:pt x="361518" y="202829"/>
                  <a:pt x="325283" y="257181"/>
                </a:cubicBezTo>
                <a:cubicBezTo>
                  <a:pt x="261948" y="249264"/>
                  <a:pt x="198400" y="242898"/>
                  <a:pt x="135278" y="233430"/>
                </a:cubicBezTo>
                <a:cubicBezTo>
                  <a:pt x="119137" y="231009"/>
                  <a:pt x="102778" y="227984"/>
                  <a:pt x="87776" y="221555"/>
                </a:cubicBezTo>
                <a:cubicBezTo>
                  <a:pt x="74658" y="215933"/>
                  <a:pt x="64025" y="205721"/>
                  <a:pt x="52150" y="197804"/>
                </a:cubicBezTo>
                <a:cubicBezTo>
                  <a:pt x="48192" y="181970"/>
                  <a:pt x="49328" y="163883"/>
                  <a:pt x="40275" y="150303"/>
                </a:cubicBezTo>
                <a:cubicBezTo>
                  <a:pt x="32358" y="138428"/>
                  <a:pt x="9950" y="139804"/>
                  <a:pt x="4649" y="126553"/>
                </a:cubicBezTo>
                <a:cubicBezTo>
                  <a:pt x="0" y="114931"/>
                  <a:pt x="8704" y="100702"/>
                  <a:pt x="16524" y="90927"/>
                </a:cubicBezTo>
                <a:cubicBezTo>
                  <a:pt x="41429" y="59795"/>
                  <a:pt x="66093" y="68725"/>
                  <a:pt x="99652" y="55301"/>
                </a:cubicBezTo>
                <a:cubicBezTo>
                  <a:pt x="104850" y="53222"/>
                  <a:pt x="83818" y="35508"/>
                  <a:pt x="123402" y="31550"/>
                </a:cubicBezTo>
                <a:close/>
              </a:path>
            </a:pathLst>
          </a:custGeom>
          <a:solidFill>
            <a:srgbClr val="0066FF"/>
          </a:solidFill>
          <a:ln>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2" name="手繪多邊形 371"/>
          <p:cNvSpPr/>
          <p:nvPr/>
        </p:nvSpPr>
        <p:spPr>
          <a:xfrm>
            <a:off x="2364743" y="4447370"/>
            <a:ext cx="197600" cy="154417"/>
          </a:xfrm>
          <a:custGeom>
            <a:avLst/>
            <a:gdLst>
              <a:gd name="connsiteX0" fmla="*/ 58016 w 521354"/>
              <a:gd name="connsiteY0" fmla="*/ 201881 h 415637"/>
              <a:gd name="connsiteX1" fmla="*/ 69892 w 521354"/>
              <a:gd name="connsiteY1" fmla="*/ 118754 h 415637"/>
              <a:gd name="connsiteX2" fmla="*/ 129268 w 521354"/>
              <a:gd name="connsiteY2" fmla="*/ 71252 h 415637"/>
              <a:gd name="connsiteX3" fmla="*/ 200520 w 521354"/>
              <a:gd name="connsiteY3" fmla="*/ 23751 h 415637"/>
              <a:gd name="connsiteX4" fmla="*/ 307398 w 521354"/>
              <a:gd name="connsiteY4" fmla="*/ 0 h 415637"/>
              <a:gd name="connsiteX5" fmla="*/ 354899 w 521354"/>
              <a:gd name="connsiteY5" fmla="*/ 47502 h 415637"/>
              <a:gd name="connsiteX6" fmla="*/ 319273 w 521354"/>
              <a:gd name="connsiteY6" fmla="*/ 154380 h 415637"/>
              <a:gd name="connsiteX7" fmla="*/ 354899 w 521354"/>
              <a:gd name="connsiteY7" fmla="*/ 273133 h 415637"/>
              <a:gd name="connsiteX8" fmla="*/ 426151 w 521354"/>
              <a:gd name="connsiteY8" fmla="*/ 296884 h 415637"/>
              <a:gd name="connsiteX9" fmla="*/ 461777 w 521354"/>
              <a:gd name="connsiteY9" fmla="*/ 308759 h 415637"/>
              <a:gd name="connsiteX10" fmla="*/ 509279 w 521354"/>
              <a:gd name="connsiteY10" fmla="*/ 368136 h 415637"/>
              <a:gd name="connsiteX11" fmla="*/ 473653 w 521354"/>
              <a:gd name="connsiteY11" fmla="*/ 391886 h 415637"/>
              <a:gd name="connsiteX12" fmla="*/ 402401 w 521354"/>
              <a:gd name="connsiteY12" fmla="*/ 415637 h 415637"/>
              <a:gd name="connsiteX13" fmla="*/ 93642 w 521354"/>
              <a:gd name="connsiteY13" fmla="*/ 391886 h 415637"/>
              <a:gd name="connsiteX14" fmla="*/ 58016 w 521354"/>
              <a:gd name="connsiteY14" fmla="*/ 380011 h 415637"/>
              <a:gd name="connsiteX15" fmla="*/ 22390 w 521354"/>
              <a:gd name="connsiteY15" fmla="*/ 356260 h 415637"/>
              <a:gd name="connsiteX16" fmla="*/ 46141 w 521354"/>
              <a:gd name="connsiteY16" fmla="*/ 296884 h 415637"/>
              <a:gd name="connsiteX17" fmla="*/ 69892 w 521354"/>
              <a:gd name="connsiteY17" fmla="*/ 261258 h 415637"/>
              <a:gd name="connsiteX18" fmla="*/ 58016 w 521354"/>
              <a:gd name="connsiteY18" fmla="*/ 201881 h 41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354" h="415637">
                <a:moveTo>
                  <a:pt x="58016" y="201881"/>
                </a:moveTo>
                <a:cubicBezTo>
                  <a:pt x="58016" y="178130"/>
                  <a:pt x="61849" y="145564"/>
                  <a:pt x="69892" y="118754"/>
                </a:cubicBezTo>
                <a:cubicBezTo>
                  <a:pt x="84813" y="69019"/>
                  <a:pt x="93936" y="90881"/>
                  <a:pt x="129268" y="71252"/>
                </a:cubicBezTo>
                <a:cubicBezTo>
                  <a:pt x="154221" y="57389"/>
                  <a:pt x="176769" y="39585"/>
                  <a:pt x="200520" y="23751"/>
                </a:cubicBezTo>
                <a:cubicBezTo>
                  <a:pt x="207705" y="18961"/>
                  <a:pt x="306093" y="261"/>
                  <a:pt x="307398" y="0"/>
                </a:cubicBezTo>
                <a:cubicBezTo>
                  <a:pt x="332399" y="8334"/>
                  <a:pt x="361566" y="7501"/>
                  <a:pt x="354899" y="47502"/>
                </a:cubicBezTo>
                <a:cubicBezTo>
                  <a:pt x="348725" y="84544"/>
                  <a:pt x="319273" y="154380"/>
                  <a:pt x="319273" y="154380"/>
                </a:cubicBezTo>
                <a:cubicBezTo>
                  <a:pt x="322880" y="176019"/>
                  <a:pt x="328600" y="253409"/>
                  <a:pt x="354899" y="273133"/>
                </a:cubicBezTo>
                <a:cubicBezTo>
                  <a:pt x="374927" y="288154"/>
                  <a:pt x="402400" y="288967"/>
                  <a:pt x="426151" y="296884"/>
                </a:cubicBezTo>
                <a:lnTo>
                  <a:pt x="461777" y="308759"/>
                </a:lnTo>
                <a:cubicBezTo>
                  <a:pt x="475363" y="317817"/>
                  <a:pt x="521354" y="337947"/>
                  <a:pt x="509279" y="368136"/>
                </a:cubicBezTo>
                <a:cubicBezTo>
                  <a:pt x="503978" y="381387"/>
                  <a:pt x="486695" y="386090"/>
                  <a:pt x="473653" y="391886"/>
                </a:cubicBezTo>
                <a:cubicBezTo>
                  <a:pt x="450775" y="402054"/>
                  <a:pt x="402401" y="415637"/>
                  <a:pt x="402401" y="415637"/>
                </a:cubicBezTo>
                <a:cubicBezTo>
                  <a:pt x="299481" y="407720"/>
                  <a:pt x="196318" y="402508"/>
                  <a:pt x="93642" y="391886"/>
                </a:cubicBezTo>
                <a:cubicBezTo>
                  <a:pt x="81191" y="390598"/>
                  <a:pt x="69212" y="385609"/>
                  <a:pt x="58016" y="380011"/>
                </a:cubicBezTo>
                <a:cubicBezTo>
                  <a:pt x="45250" y="373628"/>
                  <a:pt x="34265" y="364177"/>
                  <a:pt x="22390" y="356260"/>
                </a:cubicBezTo>
                <a:cubicBezTo>
                  <a:pt x="1000" y="270700"/>
                  <a:pt x="0" y="333796"/>
                  <a:pt x="46141" y="296884"/>
                </a:cubicBezTo>
                <a:cubicBezTo>
                  <a:pt x="57286" y="287968"/>
                  <a:pt x="61975" y="273133"/>
                  <a:pt x="69892" y="261258"/>
                </a:cubicBezTo>
                <a:cubicBezTo>
                  <a:pt x="42183" y="205839"/>
                  <a:pt x="58016" y="225632"/>
                  <a:pt x="58016" y="201881"/>
                </a:cubicBezTo>
                <a:close/>
              </a:path>
            </a:pathLst>
          </a:custGeom>
          <a:solidFill>
            <a:srgbClr val="0066FF"/>
          </a:solidFill>
          <a:ln>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3" name="文字方塊 372"/>
          <p:cNvSpPr txBox="1"/>
          <p:nvPr/>
        </p:nvSpPr>
        <p:spPr>
          <a:xfrm>
            <a:off x="3390283" y="4354305"/>
            <a:ext cx="428628" cy="338554"/>
          </a:xfrm>
          <a:prstGeom prst="rect">
            <a:avLst/>
          </a:prstGeom>
          <a:noFill/>
        </p:spPr>
        <p:txBody>
          <a:bodyPr wrap="square" rtlCol="0">
            <a:spAutoFit/>
          </a:bodyPr>
          <a:lstStyle/>
          <a:p>
            <a:r>
              <a:rPr lang="en-US" altLang="zh-TW" sz="1600" dirty="0" smtClean="0">
                <a:latin typeface="+mn-lt"/>
              </a:rPr>
              <a:t>S</a:t>
            </a:r>
            <a:r>
              <a:rPr lang="en-US" altLang="zh-TW" sz="1600" baseline="-25000" dirty="0" smtClean="0">
                <a:latin typeface="+mn-lt"/>
              </a:rPr>
              <a:t>1</a:t>
            </a:r>
            <a:endParaRPr lang="zh-TW" altLang="en-US" sz="1600" baseline="-25000" dirty="0">
              <a:latin typeface="+mn-lt"/>
            </a:endParaRPr>
          </a:p>
        </p:txBody>
      </p:sp>
      <p:sp>
        <p:nvSpPr>
          <p:cNvPr id="374" name="文字方塊 373"/>
          <p:cNvSpPr txBox="1"/>
          <p:nvPr/>
        </p:nvSpPr>
        <p:spPr>
          <a:xfrm>
            <a:off x="1740438" y="2413604"/>
            <a:ext cx="428628" cy="338554"/>
          </a:xfrm>
          <a:prstGeom prst="rect">
            <a:avLst/>
          </a:prstGeom>
          <a:noFill/>
        </p:spPr>
        <p:txBody>
          <a:bodyPr wrap="square" rtlCol="0">
            <a:spAutoFit/>
          </a:bodyPr>
          <a:lstStyle/>
          <a:p>
            <a:r>
              <a:rPr lang="en-US" altLang="zh-TW" sz="1600" dirty="0" smtClean="0">
                <a:latin typeface="+mn-lt"/>
              </a:rPr>
              <a:t>S</a:t>
            </a:r>
            <a:r>
              <a:rPr lang="en-US" altLang="zh-TW" sz="1600" baseline="-25000" dirty="0" smtClean="0">
                <a:latin typeface="+mn-lt"/>
              </a:rPr>
              <a:t>2</a:t>
            </a:r>
            <a:endParaRPr lang="zh-TW" altLang="en-US" sz="1600" baseline="-25000" dirty="0">
              <a:latin typeface="+mn-lt"/>
            </a:endParaRPr>
          </a:p>
        </p:txBody>
      </p:sp>
      <p:sp>
        <p:nvSpPr>
          <p:cNvPr id="375" name="文字方塊 374"/>
          <p:cNvSpPr txBox="1"/>
          <p:nvPr/>
        </p:nvSpPr>
        <p:spPr>
          <a:xfrm>
            <a:off x="1219980" y="4361129"/>
            <a:ext cx="428628" cy="338554"/>
          </a:xfrm>
          <a:prstGeom prst="rect">
            <a:avLst/>
          </a:prstGeom>
          <a:noFill/>
        </p:spPr>
        <p:txBody>
          <a:bodyPr wrap="square" rtlCol="0">
            <a:spAutoFit/>
          </a:bodyPr>
          <a:lstStyle/>
          <a:p>
            <a:r>
              <a:rPr lang="en-US" altLang="zh-TW" sz="1600" dirty="0" smtClean="0">
                <a:latin typeface="+mn-lt"/>
              </a:rPr>
              <a:t>T</a:t>
            </a:r>
            <a:r>
              <a:rPr lang="en-US" altLang="zh-TW" sz="1600" baseline="-25000" dirty="0" smtClean="0">
                <a:latin typeface="+mn-lt"/>
              </a:rPr>
              <a:t>1</a:t>
            </a:r>
            <a:endParaRPr lang="zh-TW" altLang="en-US" sz="1600" baseline="-25000" dirty="0">
              <a:latin typeface="+mn-lt"/>
            </a:endParaRPr>
          </a:p>
        </p:txBody>
      </p:sp>
      <p:sp>
        <p:nvSpPr>
          <p:cNvPr id="376" name="文字方塊 375"/>
          <p:cNvSpPr txBox="1"/>
          <p:nvPr/>
        </p:nvSpPr>
        <p:spPr>
          <a:xfrm>
            <a:off x="2479744" y="4993681"/>
            <a:ext cx="428628" cy="338554"/>
          </a:xfrm>
          <a:prstGeom prst="rect">
            <a:avLst/>
          </a:prstGeom>
          <a:noFill/>
        </p:spPr>
        <p:txBody>
          <a:bodyPr wrap="square" rtlCol="0">
            <a:spAutoFit/>
          </a:bodyPr>
          <a:lstStyle/>
          <a:p>
            <a:r>
              <a:rPr lang="en-US" altLang="zh-TW" sz="1600" dirty="0" smtClean="0">
                <a:latin typeface="+mn-lt"/>
              </a:rPr>
              <a:t>T</a:t>
            </a:r>
            <a:r>
              <a:rPr lang="en-US" altLang="zh-TW" sz="1600" baseline="-25000" dirty="0" smtClean="0">
                <a:latin typeface="+mn-lt"/>
              </a:rPr>
              <a:t>2</a:t>
            </a:r>
            <a:endParaRPr lang="zh-TW" altLang="en-US" sz="1600" baseline="-25000" dirty="0">
              <a:latin typeface="+mn-lt"/>
            </a:endParaRPr>
          </a:p>
        </p:txBody>
      </p:sp>
      <p:sp>
        <p:nvSpPr>
          <p:cNvPr id="377" name="手繪多邊形 376"/>
          <p:cNvSpPr/>
          <p:nvPr/>
        </p:nvSpPr>
        <p:spPr>
          <a:xfrm>
            <a:off x="2914020" y="2478281"/>
            <a:ext cx="203598" cy="204404"/>
          </a:xfrm>
          <a:custGeom>
            <a:avLst/>
            <a:gdLst>
              <a:gd name="connsiteX0" fmla="*/ 28400 w 398305"/>
              <a:gd name="connsiteY0" fmla="*/ 157708 h 407090"/>
              <a:gd name="connsiteX1" fmla="*/ 75901 w 398305"/>
              <a:gd name="connsiteY1" fmla="*/ 133958 h 407090"/>
              <a:gd name="connsiteX2" fmla="*/ 123402 w 398305"/>
              <a:gd name="connsiteY2" fmla="*/ 122082 h 407090"/>
              <a:gd name="connsiteX3" fmla="*/ 206529 w 398305"/>
              <a:gd name="connsiteY3" fmla="*/ 50830 h 407090"/>
              <a:gd name="connsiteX4" fmla="*/ 242155 w 398305"/>
              <a:gd name="connsiteY4" fmla="*/ 27080 h 407090"/>
              <a:gd name="connsiteX5" fmla="*/ 277781 w 398305"/>
              <a:gd name="connsiteY5" fmla="*/ 98332 h 407090"/>
              <a:gd name="connsiteX6" fmla="*/ 301532 w 398305"/>
              <a:gd name="connsiteY6" fmla="*/ 133958 h 407090"/>
              <a:gd name="connsiteX7" fmla="*/ 349033 w 398305"/>
              <a:gd name="connsiteY7" fmla="*/ 264586 h 407090"/>
              <a:gd name="connsiteX8" fmla="*/ 384659 w 398305"/>
              <a:gd name="connsiteY8" fmla="*/ 276462 h 407090"/>
              <a:gd name="connsiteX9" fmla="*/ 396535 w 398305"/>
              <a:gd name="connsiteY9" fmla="*/ 312088 h 407090"/>
              <a:gd name="connsiteX10" fmla="*/ 349033 w 398305"/>
              <a:gd name="connsiteY10" fmla="*/ 395215 h 407090"/>
              <a:gd name="connsiteX11" fmla="*/ 313407 w 398305"/>
              <a:gd name="connsiteY11" fmla="*/ 407090 h 407090"/>
              <a:gd name="connsiteX12" fmla="*/ 242155 w 398305"/>
              <a:gd name="connsiteY12" fmla="*/ 383339 h 407090"/>
              <a:gd name="connsiteX13" fmla="*/ 75901 w 398305"/>
              <a:gd name="connsiteY13" fmla="*/ 359589 h 407090"/>
              <a:gd name="connsiteX14" fmla="*/ 87776 w 398305"/>
              <a:gd name="connsiteY14" fmla="*/ 323963 h 407090"/>
              <a:gd name="connsiteX15" fmla="*/ 16524 w 398305"/>
              <a:gd name="connsiteY15" fmla="*/ 276462 h 407090"/>
              <a:gd name="connsiteX16" fmla="*/ 4649 w 398305"/>
              <a:gd name="connsiteY16" fmla="*/ 240836 h 407090"/>
              <a:gd name="connsiteX17" fmla="*/ 40275 w 398305"/>
              <a:gd name="connsiteY17" fmla="*/ 217085 h 407090"/>
              <a:gd name="connsiteX18" fmla="*/ 64026 w 398305"/>
              <a:gd name="connsiteY18" fmla="*/ 181459 h 407090"/>
              <a:gd name="connsiteX19" fmla="*/ 28400 w 398305"/>
              <a:gd name="connsiteY19" fmla="*/ 157708 h 407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305" h="407090">
                <a:moveTo>
                  <a:pt x="28400" y="157708"/>
                </a:moveTo>
                <a:cubicBezTo>
                  <a:pt x="30379" y="149791"/>
                  <a:pt x="59326" y="140174"/>
                  <a:pt x="75901" y="133958"/>
                </a:cubicBezTo>
                <a:cubicBezTo>
                  <a:pt x="91183" y="128227"/>
                  <a:pt x="108401" y="128511"/>
                  <a:pt x="123402" y="122082"/>
                </a:cubicBezTo>
                <a:cubicBezTo>
                  <a:pt x="159757" y="106501"/>
                  <a:pt x="177025" y="76119"/>
                  <a:pt x="206529" y="50830"/>
                </a:cubicBezTo>
                <a:cubicBezTo>
                  <a:pt x="217365" y="41542"/>
                  <a:pt x="230280" y="34997"/>
                  <a:pt x="242155" y="27080"/>
                </a:cubicBezTo>
                <a:cubicBezTo>
                  <a:pt x="310222" y="129180"/>
                  <a:pt x="228615" y="0"/>
                  <a:pt x="277781" y="98332"/>
                </a:cubicBezTo>
                <a:cubicBezTo>
                  <a:pt x="284164" y="111098"/>
                  <a:pt x="293615" y="122083"/>
                  <a:pt x="301532" y="133958"/>
                </a:cubicBezTo>
                <a:cubicBezTo>
                  <a:pt x="307803" y="159040"/>
                  <a:pt x="316333" y="238426"/>
                  <a:pt x="349033" y="264586"/>
                </a:cubicBezTo>
                <a:cubicBezTo>
                  <a:pt x="358808" y="272406"/>
                  <a:pt x="372784" y="272503"/>
                  <a:pt x="384659" y="276462"/>
                </a:cubicBezTo>
                <a:cubicBezTo>
                  <a:pt x="388618" y="288337"/>
                  <a:pt x="398305" y="299696"/>
                  <a:pt x="396535" y="312088"/>
                </a:cubicBezTo>
                <a:cubicBezTo>
                  <a:pt x="395404" y="320006"/>
                  <a:pt x="359221" y="387065"/>
                  <a:pt x="349033" y="395215"/>
                </a:cubicBezTo>
                <a:cubicBezTo>
                  <a:pt x="339258" y="403035"/>
                  <a:pt x="325282" y="403132"/>
                  <a:pt x="313407" y="407090"/>
                </a:cubicBezTo>
                <a:cubicBezTo>
                  <a:pt x="289656" y="399173"/>
                  <a:pt x="266308" y="389926"/>
                  <a:pt x="242155" y="383339"/>
                </a:cubicBezTo>
                <a:cubicBezTo>
                  <a:pt x="190168" y="369161"/>
                  <a:pt x="127295" y="365299"/>
                  <a:pt x="75901" y="359589"/>
                </a:cubicBezTo>
                <a:cubicBezTo>
                  <a:pt x="79859" y="347714"/>
                  <a:pt x="95052" y="334149"/>
                  <a:pt x="87776" y="323963"/>
                </a:cubicBezTo>
                <a:cubicBezTo>
                  <a:pt x="71185" y="300735"/>
                  <a:pt x="16524" y="276462"/>
                  <a:pt x="16524" y="276462"/>
                </a:cubicBezTo>
                <a:cubicBezTo>
                  <a:pt x="12566" y="264587"/>
                  <a:pt x="0" y="252458"/>
                  <a:pt x="4649" y="240836"/>
                </a:cubicBezTo>
                <a:cubicBezTo>
                  <a:pt x="9950" y="227584"/>
                  <a:pt x="30183" y="227177"/>
                  <a:pt x="40275" y="217085"/>
                </a:cubicBezTo>
                <a:cubicBezTo>
                  <a:pt x="50367" y="206993"/>
                  <a:pt x="56109" y="193334"/>
                  <a:pt x="64026" y="181459"/>
                </a:cubicBezTo>
                <a:cubicBezTo>
                  <a:pt x="20003" y="166785"/>
                  <a:pt x="26421" y="165625"/>
                  <a:pt x="28400" y="157708"/>
                </a:cubicBezTo>
                <a:close/>
              </a:path>
            </a:pathLst>
          </a:custGeom>
          <a:solidFill>
            <a:srgbClr val="BBE0E3"/>
          </a:solidFill>
          <a:ln>
            <a:solidFill>
              <a:srgbClr val="89A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8" name="手繪多邊形 377"/>
          <p:cNvSpPr/>
          <p:nvPr/>
        </p:nvSpPr>
        <p:spPr>
          <a:xfrm>
            <a:off x="2543182" y="2478281"/>
            <a:ext cx="175583" cy="187867"/>
          </a:xfrm>
          <a:custGeom>
            <a:avLst/>
            <a:gdLst>
              <a:gd name="connsiteX0" fmla="*/ 123402 w 374036"/>
              <a:gd name="connsiteY0" fmla="*/ 31550 h 257181"/>
              <a:gd name="connsiteX1" fmla="*/ 337158 w 374036"/>
              <a:gd name="connsiteY1" fmla="*/ 31550 h 257181"/>
              <a:gd name="connsiteX2" fmla="*/ 360909 w 374036"/>
              <a:gd name="connsiteY2" fmla="*/ 67176 h 257181"/>
              <a:gd name="connsiteX3" fmla="*/ 372784 w 374036"/>
              <a:gd name="connsiteY3" fmla="*/ 114677 h 257181"/>
              <a:gd name="connsiteX4" fmla="*/ 325283 w 374036"/>
              <a:gd name="connsiteY4" fmla="*/ 257181 h 257181"/>
              <a:gd name="connsiteX5" fmla="*/ 135278 w 374036"/>
              <a:gd name="connsiteY5" fmla="*/ 233430 h 257181"/>
              <a:gd name="connsiteX6" fmla="*/ 87776 w 374036"/>
              <a:gd name="connsiteY6" fmla="*/ 221555 h 257181"/>
              <a:gd name="connsiteX7" fmla="*/ 52150 w 374036"/>
              <a:gd name="connsiteY7" fmla="*/ 197804 h 257181"/>
              <a:gd name="connsiteX8" fmla="*/ 40275 w 374036"/>
              <a:gd name="connsiteY8" fmla="*/ 150303 h 257181"/>
              <a:gd name="connsiteX9" fmla="*/ 4649 w 374036"/>
              <a:gd name="connsiteY9" fmla="*/ 126553 h 257181"/>
              <a:gd name="connsiteX10" fmla="*/ 16524 w 374036"/>
              <a:gd name="connsiteY10" fmla="*/ 90927 h 257181"/>
              <a:gd name="connsiteX11" fmla="*/ 99652 w 374036"/>
              <a:gd name="connsiteY11" fmla="*/ 55301 h 257181"/>
              <a:gd name="connsiteX12" fmla="*/ 123402 w 374036"/>
              <a:gd name="connsiteY12" fmla="*/ 31550 h 25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4036" h="257181">
                <a:moveTo>
                  <a:pt x="123402" y="31550"/>
                </a:moveTo>
                <a:cubicBezTo>
                  <a:pt x="162986" y="27592"/>
                  <a:pt x="203068" y="0"/>
                  <a:pt x="337158" y="31550"/>
                </a:cubicBezTo>
                <a:cubicBezTo>
                  <a:pt x="351051" y="34819"/>
                  <a:pt x="352992" y="55301"/>
                  <a:pt x="360909" y="67176"/>
                </a:cubicBezTo>
                <a:cubicBezTo>
                  <a:pt x="364867" y="83010"/>
                  <a:pt x="374036" y="98404"/>
                  <a:pt x="372784" y="114677"/>
                </a:cubicBezTo>
                <a:cubicBezTo>
                  <a:pt x="365781" y="205724"/>
                  <a:pt x="361518" y="202829"/>
                  <a:pt x="325283" y="257181"/>
                </a:cubicBezTo>
                <a:cubicBezTo>
                  <a:pt x="261948" y="249264"/>
                  <a:pt x="198400" y="242898"/>
                  <a:pt x="135278" y="233430"/>
                </a:cubicBezTo>
                <a:cubicBezTo>
                  <a:pt x="119137" y="231009"/>
                  <a:pt x="102778" y="227984"/>
                  <a:pt x="87776" y="221555"/>
                </a:cubicBezTo>
                <a:cubicBezTo>
                  <a:pt x="74658" y="215933"/>
                  <a:pt x="64025" y="205721"/>
                  <a:pt x="52150" y="197804"/>
                </a:cubicBezTo>
                <a:cubicBezTo>
                  <a:pt x="48192" y="181970"/>
                  <a:pt x="49328" y="163883"/>
                  <a:pt x="40275" y="150303"/>
                </a:cubicBezTo>
                <a:cubicBezTo>
                  <a:pt x="32358" y="138428"/>
                  <a:pt x="9950" y="139804"/>
                  <a:pt x="4649" y="126553"/>
                </a:cubicBezTo>
                <a:cubicBezTo>
                  <a:pt x="0" y="114931"/>
                  <a:pt x="8704" y="100702"/>
                  <a:pt x="16524" y="90927"/>
                </a:cubicBezTo>
                <a:cubicBezTo>
                  <a:pt x="41429" y="59795"/>
                  <a:pt x="66093" y="68725"/>
                  <a:pt x="99652" y="55301"/>
                </a:cubicBezTo>
                <a:cubicBezTo>
                  <a:pt x="104850" y="53222"/>
                  <a:pt x="83818" y="35508"/>
                  <a:pt x="123402" y="31550"/>
                </a:cubicBezTo>
                <a:close/>
              </a:path>
            </a:pathLst>
          </a:custGeom>
          <a:solidFill>
            <a:srgbClr val="BBE3E0"/>
          </a:solidFill>
          <a:ln>
            <a:solidFill>
              <a:srgbClr val="7FA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9" name="手繪多邊形 378"/>
          <p:cNvSpPr/>
          <p:nvPr/>
        </p:nvSpPr>
        <p:spPr>
          <a:xfrm>
            <a:off x="2185992" y="2478281"/>
            <a:ext cx="172481" cy="205724"/>
          </a:xfrm>
          <a:custGeom>
            <a:avLst/>
            <a:gdLst>
              <a:gd name="connsiteX0" fmla="*/ 28400 w 398305"/>
              <a:gd name="connsiteY0" fmla="*/ 157708 h 407090"/>
              <a:gd name="connsiteX1" fmla="*/ 75901 w 398305"/>
              <a:gd name="connsiteY1" fmla="*/ 133958 h 407090"/>
              <a:gd name="connsiteX2" fmla="*/ 123402 w 398305"/>
              <a:gd name="connsiteY2" fmla="*/ 122082 h 407090"/>
              <a:gd name="connsiteX3" fmla="*/ 206529 w 398305"/>
              <a:gd name="connsiteY3" fmla="*/ 50830 h 407090"/>
              <a:gd name="connsiteX4" fmla="*/ 242155 w 398305"/>
              <a:gd name="connsiteY4" fmla="*/ 27080 h 407090"/>
              <a:gd name="connsiteX5" fmla="*/ 277781 w 398305"/>
              <a:gd name="connsiteY5" fmla="*/ 98332 h 407090"/>
              <a:gd name="connsiteX6" fmla="*/ 301532 w 398305"/>
              <a:gd name="connsiteY6" fmla="*/ 133958 h 407090"/>
              <a:gd name="connsiteX7" fmla="*/ 349033 w 398305"/>
              <a:gd name="connsiteY7" fmla="*/ 264586 h 407090"/>
              <a:gd name="connsiteX8" fmla="*/ 384659 w 398305"/>
              <a:gd name="connsiteY8" fmla="*/ 276462 h 407090"/>
              <a:gd name="connsiteX9" fmla="*/ 396535 w 398305"/>
              <a:gd name="connsiteY9" fmla="*/ 312088 h 407090"/>
              <a:gd name="connsiteX10" fmla="*/ 349033 w 398305"/>
              <a:gd name="connsiteY10" fmla="*/ 395215 h 407090"/>
              <a:gd name="connsiteX11" fmla="*/ 313407 w 398305"/>
              <a:gd name="connsiteY11" fmla="*/ 407090 h 407090"/>
              <a:gd name="connsiteX12" fmla="*/ 242155 w 398305"/>
              <a:gd name="connsiteY12" fmla="*/ 383339 h 407090"/>
              <a:gd name="connsiteX13" fmla="*/ 75901 w 398305"/>
              <a:gd name="connsiteY13" fmla="*/ 359589 h 407090"/>
              <a:gd name="connsiteX14" fmla="*/ 87776 w 398305"/>
              <a:gd name="connsiteY14" fmla="*/ 323963 h 407090"/>
              <a:gd name="connsiteX15" fmla="*/ 16524 w 398305"/>
              <a:gd name="connsiteY15" fmla="*/ 276462 h 407090"/>
              <a:gd name="connsiteX16" fmla="*/ 4649 w 398305"/>
              <a:gd name="connsiteY16" fmla="*/ 240836 h 407090"/>
              <a:gd name="connsiteX17" fmla="*/ 40275 w 398305"/>
              <a:gd name="connsiteY17" fmla="*/ 217085 h 407090"/>
              <a:gd name="connsiteX18" fmla="*/ 64026 w 398305"/>
              <a:gd name="connsiteY18" fmla="*/ 181459 h 407090"/>
              <a:gd name="connsiteX19" fmla="*/ 28400 w 398305"/>
              <a:gd name="connsiteY19" fmla="*/ 157708 h 407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305" h="407090">
                <a:moveTo>
                  <a:pt x="28400" y="157708"/>
                </a:moveTo>
                <a:cubicBezTo>
                  <a:pt x="30379" y="149791"/>
                  <a:pt x="59326" y="140174"/>
                  <a:pt x="75901" y="133958"/>
                </a:cubicBezTo>
                <a:cubicBezTo>
                  <a:pt x="91183" y="128227"/>
                  <a:pt x="108401" y="128511"/>
                  <a:pt x="123402" y="122082"/>
                </a:cubicBezTo>
                <a:cubicBezTo>
                  <a:pt x="159757" y="106501"/>
                  <a:pt x="177025" y="76119"/>
                  <a:pt x="206529" y="50830"/>
                </a:cubicBezTo>
                <a:cubicBezTo>
                  <a:pt x="217365" y="41542"/>
                  <a:pt x="230280" y="34997"/>
                  <a:pt x="242155" y="27080"/>
                </a:cubicBezTo>
                <a:cubicBezTo>
                  <a:pt x="310222" y="129180"/>
                  <a:pt x="228615" y="0"/>
                  <a:pt x="277781" y="98332"/>
                </a:cubicBezTo>
                <a:cubicBezTo>
                  <a:pt x="284164" y="111098"/>
                  <a:pt x="293615" y="122083"/>
                  <a:pt x="301532" y="133958"/>
                </a:cubicBezTo>
                <a:cubicBezTo>
                  <a:pt x="307803" y="159040"/>
                  <a:pt x="316333" y="238426"/>
                  <a:pt x="349033" y="264586"/>
                </a:cubicBezTo>
                <a:cubicBezTo>
                  <a:pt x="358808" y="272406"/>
                  <a:pt x="372784" y="272503"/>
                  <a:pt x="384659" y="276462"/>
                </a:cubicBezTo>
                <a:cubicBezTo>
                  <a:pt x="388618" y="288337"/>
                  <a:pt x="398305" y="299696"/>
                  <a:pt x="396535" y="312088"/>
                </a:cubicBezTo>
                <a:cubicBezTo>
                  <a:pt x="395404" y="320006"/>
                  <a:pt x="359221" y="387065"/>
                  <a:pt x="349033" y="395215"/>
                </a:cubicBezTo>
                <a:cubicBezTo>
                  <a:pt x="339258" y="403035"/>
                  <a:pt x="325282" y="403132"/>
                  <a:pt x="313407" y="407090"/>
                </a:cubicBezTo>
                <a:cubicBezTo>
                  <a:pt x="289656" y="399173"/>
                  <a:pt x="266308" y="389926"/>
                  <a:pt x="242155" y="383339"/>
                </a:cubicBezTo>
                <a:cubicBezTo>
                  <a:pt x="190168" y="369161"/>
                  <a:pt x="127295" y="365299"/>
                  <a:pt x="75901" y="359589"/>
                </a:cubicBezTo>
                <a:cubicBezTo>
                  <a:pt x="79859" y="347714"/>
                  <a:pt x="95052" y="334149"/>
                  <a:pt x="87776" y="323963"/>
                </a:cubicBezTo>
                <a:cubicBezTo>
                  <a:pt x="71185" y="300735"/>
                  <a:pt x="16524" y="276462"/>
                  <a:pt x="16524" y="276462"/>
                </a:cubicBezTo>
                <a:cubicBezTo>
                  <a:pt x="12566" y="264587"/>
                  <a:pt x="0" y="252458"/>
                  <a:pt x="4649" y="240836"/>
                </a:cubicBezTo>
                <a:cubicBezTo>
                  <a:pt x="9950" y="227584"/>
                  <a:pt x="30183" y="227177"/>
                  <a:pt x="40275" y="217085"/>
                </a:cubicBezTo>
                <a:cubicBezTo>
                  <a:pt x="50367" y="206993"/>
                  <a:pt x="56109" y="193334"/>
                  <a:pt x="64026" y="181459"/>
                </a:cubicBezTo>
                <a:cubicBezTo>
                  <a:pt x="20003" y="166785"/>
                  <a:pt x="26421" y="165625"/>
                  <a:pt x="28400" y="157708"/>
                </a:cubicBezTo>
                <a:close/>
              </a:path>
            </a:pathLst>
          </a:custGeom>
          <a:solidFill>
            <a:srgbClr val="BBE0E3"/>
          </a:solidFill>
          <a:ln>
            <a:solidFill>
              <a:srgbClr val="89A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0" name="手繪多邊形 379"/>
          <p:cNvSpPr/>
          <p:nvPr/>
        </p:nvSpPr>
        <p:spPr>
          <a:xfrm>
            <a:off x="2730201" y="4400283"/>
            <a:ext cx="214314" cy="142876"/>
          </a:xfrm>
          <a:custGeom>
            <a:avLst/>
            <a:gdLst>
              <a:gd name="connsiteX0" fmla="*/ 28400 w 398305"/>
              <a:gd name="connsiteY0" fmla="*/ 157708 h 407090"/>
              <a:gd name="connsiteX1" fmla="*/ 75901 w 398305"/>
              <a:gd name="connsiteY1" fmla="*/ 133958 h 407090"/>
              <a:gd name="connsiteX2" fmla="*/ 123402 w 398305"/>
              <a:gd name="connsiteY2" fmla="*/ 122082 h 407090"/>
              <a:gd name="connsiteX3" fmla="*/ 206529 w 398305"/>
              <a:gd name="connsiteY3" fmla="*/ 50830 h 407090"/>
              <a:gd name="connsiteX4" fmla="*/ 242155 w 398305"/>
              <a:gd name="connsiteY4" fmla="*/ 27080 h 407090"/>
              <a:gd name="connsiteX5" fmla="*/ 277781 w 398305"/>
              <a:gd name="connsiteY5" fmla="*/ 98332 h 407090"/>
              <a:gd name="connsiteX6" fmla="*/ 301532 w 398305"/>
              <a:gd name="connsiteY6" fmla="*/ 133958 h 407090"/>
              <a:gd name="connsiteX7" fmla="*/ 349033 w 398305"/>
              <a:gd name="connsiteY7" fmla="*/ 264586 h 407090"/>
              <a:gd name="connsiteX8" fmla="*/ 384659 w 398305"/>
              <a:gd name="connsiteY8" fmla="*/ 276462 h 407090"/>
              <a:gd name="connsiteX9" fmla="*/ 396535 w 398305"/>
              <a:gd name="connsiteY9" fmla="*/ 312088 h 407090"/>
              <a:gd name="connsiteX10" fmla="*/ 349033 w 398305"/>
              <a:gd name="connsiteY10" fmla="*/ 395215 h 407090"/>
              <a:gd name="connsiteX11" fmla="*/ 313407 w 398305"/>
              <a:gd name="connsiteY11" fmla="*/ 407090 h 407090"/>
              <a:gd name="connsiteX12" fmla="*/ 242155 w 398305"/>
              <a:gd name="connsiteY12" fmla="*/ 383339 h 407090"/>
              <a:gd name="connsiteX13" fmla="*/ 75901 w 398305"/>
              <a:gd name="connsiteY13" fmla="*/ 359589 h 407090"/>
              <a:gd name="connsiteX14" fmla="*/ 87776 w 398305"/>
              <a:gd name="connsiteY14" fmla="*/ 323963 h 407090"/>
              <a:gd name="connsiteX15" fmla="*/ 16524 w 398305"/>
              <a:gd name="connsiteY15" fmla="*/ 276462 h 407090"/>
              <a:gd name="connsiteX16" fmla="*/ 4649 w 398305"/>
              <a:gd name="connsiteY16" fmla="*/ 240836 h 407090"/>
              <a:gd name="connsiteX17" fmla="*/ 40275 w 398305"/>
              <a:gd name="connsiteY17" fmla="*/ 217085 h 407090"/>
              <a:gd name="connsiteX18" fmla="*/ 64026 w 398305"/>
              <a:gd name="connsiteY18" fmla="*/ 181459 h 407090"/>
              <a:gd name="connsiteX19" fmla="*/ 28400 w 398305"/>
              <a:gd name="connsiteY19" fmla="*/ 157708 h 407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305" h="407090">
                <a:moveTo>
                  <a:pt x="28400" y="157708"/>
                </a:moveTo>
                <a:cubicBezTo>
                  <a:pt x="30379" y="149791"/>
                  <a:pt x="59326" y="140174"/>
                  <a:pt x="75901" y="133958"/>
                </a:cubicBezTo>
                <a:cubicBezTo>
                  <a:pt x="91183" y="128227"/>
                  <a:pt x="108401" y="128511"/>
                  <a:pt x="123402" y="122082"/>
                </a:cubicBezTo>
                <a:cubicBezTo>
                  <a:pt x="159757" y="106501"/>
                  <a:pt x="177025" y="76119"/>
                  <a:pt x="206529" y="50830"/>
                </a:cubicBezTo>
                <a:cubicBezTo>
                  <a:pt x="217365" y="41542"/>
                  <a:pt x="230280" y="34997"/>
                  <a:pt x="242155" y="27080"/>
                </a:cubicBezTo>
                <a:cubicBezTo>
                  <a:pt x="310222" y="129180"/>
                  <a:pt x="228615" y="0"/>
                  <a:pt x="277781" y="98332"/>
                </a:cubicBezTo>
                <a:cubicBezTo>
                  <a:pt x="284164" y="111098"/>
                  <a:pt x="293615" y="122083"/>
                  <a:pt x="301532" y="133958"/>
                </a:cubicBezTo>
                <a:cubicBezTo>
                  <a:pt x="307803" y="159040"/>
                  <a:pt x="316333" y="238426"/>
                  <a:pt x="349033" y="264586"/>
                </a:cubicBezTo>
                <a:cubicBezTo>
                  <a:pt x="358808" y="272406"/>
                  <a:pt x="372784" y="272503"/>
                  <a:pt x="384659" y="276462"/>
                </a:cubicBezTo>
                <a:cubicBezTo>
                  <a:pt x="388618" y="288337"/>
                  <a:pt x="398305" y="299696"/>
                  <a:pt x="396535" y="312088"/>
                </a:cubicBezTo>
                <a:cubicBezTo>
                  <a:pt x="395404" y="320006"/>
                  <a:pt x="359221" y="387065"/>
                  <a:pt x="349033" y="395215"/>
                </a:cubicBezTo>
                <a:cubicBezTo>
                  <a:pt x="339258" y="403035"/>
                  <a:pt x="325282" y="403132"/>
                  <a:pt x="313407" y="407090"/>
                </a:cubicBezTo>
                <a:cubicBezTo>
                  <a:pt x="289656" y="399173"/>
                  <a:pt x="266308" y="389926"/>
                  <a:pt x="242155" y="383339"/>
                </a:cubicBezTo>
                <a:cubicBezTo>
                  <a:pt x="190168" y="369161"/>
                  <a:pt x="127295" y="365299"/>
                  <a:pt x="75901" y="359589"/>
                </a:cubicBezTo>
                <a:cubicBezTo>
                  <a:pt x="79859" y="347714"/>
                  <a:pt x="95052" y="334149"/>
                  <a:pt x="87776" y="323963"/>
                </a:cubicBezTo>
                <a:cubicBezTo>
                  <a:pt x="71185" y="300735"/>
                  <a:pt x="16524" y="276462"/>
                  <a:pt x="16524" y="276462"/>
                </a:cubicBezTo>
                <a:cubicBezTo>
                  <a:pt x="12566" y="264587"/>
                  <a:pt x="0" y="252458"/>
                  <a:pt x="4649" y="240836"/>
                </a:cubicBezTo>
                <a:cubicBezTo>
                  <a:pt x="9950" y="227584"/>
                  <a:pt x="30183" y="227177"/>
                  <a:pt x="40275" y="217085"/>
                </a:cubicBezTo>
                <a:cubicBezTo>
                  <a:pt x="50367" y="206993"/>
                  <a:pt x="56109" y="193334"/>
                  <a:pt x="64026" y="181459"/>
                </a:cubicBezTo>
                <a:cubicBezTo>
                  <a:pt x="20003" y="166785"/>
                  <a:pt x="26421" y="165625"/>
                  <a:pt x="28400" y="157708"/>
                </a:cubicBezTo>
                <a:close/>
              </a:path>
            </a:pathLst>
          </a:custGeom>
          <a:solidFill>
            <a:srgbClr val="BBE0E3"/>
          </a:solidFill>
          <a:ln>
            <a:solidFill>
              <a:srgbClr val="89A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1" name="手繪多邊形 380"/>
          <p:cNvSpPr/>
          <p:nvPr/>
        </p:nvSpPr>
        <p:spPr>
          <a:xfrm>
            <a:off x="2614620" y="4764297"/>
            <a:ext cx="226220" cy="158172"/>
          </a:xfrm>
          <a:custGeom>
            <a:avLst/>
            <a:gdLst>
              <a:gd name="connsiteX0" fmla="*/ 58016 w 521354"/>
              <a:gd name="connsiteY0" fmla="*/ 201881 h 415637"/>
              <a:gd name="connsiteX1" fmla="*/ 69892 w 521354"/>
              <a:gd name="connsiteY1" fmla="*/ 118754 h 415637"/>
              <a:gd name="connsiteX2" fmla="*/ 129268 w 521354"/>
              <a:gd name="connsiteY2" fmla="*/ 71252 h 415637"/>
              <a:gd name="connsiteX3" fmla="*/ 200520 w 521354"/>
              <a:gd name="connsiteY3" fmla="*/ 23751 h 415637"/>
              <a:gd name="connsiteX4" fmla="*/ 307398 w 521354"/>
              <a:gd name="connsiteY4" fmla="*/ 0 h 415637"/>
              <a:gd name="connsiteX5" fmla="*/ 354899 w 521354"/>
              <a:gd name="connsiteY5" fmla="*/ 47502 h 415637"/>
              <a:gd name="connsiteX6" fmla="*/ 319273 w 521354"/>
              <a:gd name="connsiteY6" fmla="*/ 154380 h 415637"/>
              <a:gd name="connsiteX7" fmla="*/ 354899 w 521354"/>
              <a:gd name="connsiteY7" fmla="*/ 273133 h 415637"/>
              <a:gd name="connsiteX8" fmla="*/ 426151 w 521354"/>
              <a:gd name="connsiteY8" fmla="*/ 296884 h 415637"/>
              <a:gd name="connsiteX9" fmla="*/ 461777 w 521354"/>
              <a:gd name="connsiteY9" fmla="*/ 308759 h 415637"/>
              <a:gd name="connsiteX10" fmla="*/ 509279 w 521354"/>
              <a:gd name="connsiteY10" fmla="*/ 368136 h 415637"/>
              <a:gd name="connsiteX11" fmla="*/ 473653 w 521354"/>
              <a:gd name="connsiteY11" fmla="*/ 391886 h 415637"/>
              <a:gd name="connsiteX12" fmla="*/ 402401 w 521354"/>
              <a:gd name="connsiteY12" fmla="*/ 415637 h 415637"/>
              <a:gd name="connsiteX13" fmla="*/ 93642 w 521354"/>
              <a:gd name="connsiteY13" fmla="*/ 391886 h 415637"/>
              <a:gd name="connsiteX14" fmla="*/ 58016 w 521354"/>
              <a:gd name="connsiteY14" fmla="*/ 380011 h 415637"/>
              <a:gd name="connsiteX15" fmla="*/ 22390 w 521354"/>
              <a:gd name="connsiteY15" fmla="*/ 356260 h 415637"/>
              <a:gd name="connsiteX16" fmla="*/ 46141 w 521354"/>
              <a:gd name="connsiteY16" fmla="*/ 296884 h 415637"/>
              <a:gd name="connsiteX17" fmla="*/ 69892 w 521354"/>
              <a:gd name="connsiteY17" fmla="*/ 261258 h 415637"/>
              <a:gd name="connsiteX18" fmla="*/ 58016 w 521354"/>
              <a:gd name="connsiteY18" fmla="*/ 201881 h 41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354" h="415637">
                <a:moveTo>
                  <a:pt x="58016" y="201881"/>
                </a:moveTo>
                <a:cubicBezTo>
                  <a:pt x="58016" y="178130"/>
                  <a:pt x="61849" y="145564"/>
                  <a:pt x="69892" y="118754"/>
                </a:cubicBezTo>
                <a:cubicBezTo>
                  <a:pt x="84813" y="69019"/>
                  <a:pt x="93936" y="90881"/>
                  <a:pt x="129268" y="71252"/>
                </a:cubicBezTo>
                <a:cubicBezTo>
                  <a:pt x="154221" y="57389"/>
                  <a:pt x="176769" y="39585"/>
                  <a:pt x="200520" y="23751"/>
                </a:cubicBezTo>
                <a:cubicBezTo>
                  <a:pt x="207705" y="18961"/>
                  <a:pt x="306093" y="261"/>
                  <a:pt x="307398" y="0"/>
                </a:cubicBezTo>
                <a:cubicBezTo>
                  <a:pt x="332399" y="8334"/>
                  <a:pt x="361566" y="7501"/>
                  <a:pt x="354899" y="47502"/>
                </a:cubicBezTo>
                <a:cubicBezTo>
                  <a:pt x="348725" y="84544"/>
                  <a:pt x="319273" y="154380"/>
                  <a:pt x="319273" y="154380"/>
                </a:cubicBezTo>
                <a:cubicBezTo>
                  <a:pt x="322880" y="176019"/>
                  <a:pt x="328600" y="253409"/>
                  <a:pt x="354899" y="273133"/>
                </a:cubicBezTo>
                <a:cubicBezTo>
                  <a:pt x="374927" y="288154"/>
                  <a:pt x="402400" y="288967"/>
                  <a:pt x="426151" y="296884"/>
                </a:cubicBezTo>
                <a:lnTo>
                  <a:pt x="461777" y="308759"/>
                </a:lnTo>
                <a:cubicBezTo>
                  <a:pt x="475363" y="317817"/>
                  <a:pt x="521354" y="337947"/>
                  <a:pt x="509279" y="368136"/>
                </a:cubicBezTo>
                <a:cubicBezTo>
                  <a:pt x="503978" y="381387"/>
                  <a:pt x="486695" y="386090"/>
                  <a:pt x="473653" y="391886"/>
                </a:cubicBezTo>
                <a:cubicBezTo>
                  <a:pt x="450775" y="402054"/>
                  <a:pt x="402401" y="415637"/>
                  <a:pt x="402401" y="415637"/>
                </a:cubicBezTo>
                <a:cubicBezTo>
                  <a:pt x="299481" y="407720"/>
                  <a:pt x="196318" y="402508"/>
                  <a:pt x="93642" y="391886"/>
                </a:cubicBezTo>
                <a:cubicBezTo>
                  <a:pt x="81191" y="390598"/>
                  <a:pt x="69212" y="385609"/>
                  <a:pt x="58016" y="380011"/>
                </a:cubicBezTo>
                <a:cubicBezTo>
                  <a:pt x="45250" y="373628"/>
                  <a:pt x="34265" y="364177"/>
                  <a:pt x="22390" y="356260"/>
                </a:cubicBezTo>
                <a:cubicBezTo>
                  <a:pt x="1000" y="270700"/>
                  <a:pt x="0" y="333796"/>
                  <a:pt x="46141" y="296884"/>
                </a:cubicBezTo>
                <a:cubicBezTo>
                  <a:pt x="57286" y="287968"/>
                  <a:pt x="61975" y="273133"/>
                  <a:pt x="69892" y="261258"/>
                </a:cubicBezTo>
                <a:cubicBezTo>
                  <a:pt x="42183" y="205839"/>
                  <a:pt x="58016" y="225632"/>
                  <a:pt x="58016" y="201881"/>
                </a:cubicBezTo>
                <a:close/>
              </a:path>
            </a:pathLst>
          </a:custGeom>
          <a:solidFill>
            <a:srgbClr val="BBE3E0"/>
          </a:solidFill>
          <a:ln>
            <a:solidFill>
              <a:srgbClr val="7FA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2" name="手繪多邊形 381"/>
          <p:cNvSpPr/>
          <p:nvPr/>
        </p:nvSpPr>
        <p:spPr>
          <a:xfrm>
            <a:off x="2811660" y="4097685"/>
            <a:ext cx="207084" cy="218992"/>
          </a:xfrm>
          <a:custGeom>
            <a:avLst/>
            <a:gdLst>
              <a:gd name="connsiteX0" fmla="*/ 28400 w 398305"/>
              <a:gd name="connsiteY0" fmla="*/ 157708 h 407090"/>
              <a:gd name="connsiteX1" fmla="*/ 75901 w 398305"/>
              <a:gd name="connsiteY1" fmla="*/ 133958 h 407090"/>
              <a:gd name="connsiteX2" fmla="*/ 123402 w 398305"/>
              <a:gd name="connsiteY2" fmla="*/ 122082 h 407090"/>
              <a:gd name="connsiteX3" fmla="*/ 206529 w 398305"/>
              <a:gd name="connsiteY3" fmla="*/ 50830 h 407090"/>
              <a:gd name="connsiteX4" fmla="*/ 242155 w 398305"/>
              <a:gd name="connsiteY4" fmla="*/ 27080 h 407090"/>
              <a:gd name="connsiteX5" fmla="*/ 277781 w 398305"/>
              <a:gd name="connsiteY5" fmla="*/ 98332 h 407090"/>
              <a:gd name="connsiteX6" fmla="*/ 301532 w 398305"/>
              <a:gd name="connsiteY6" fmla="*/ 133958 h 407090"/>
              <a:gd name="connsiteX7" fmla="*/ 349033 w 398305"/>
              <a:gd name="connsiteY7" fmla="*/ 264586 h 407090"/>
              <a:gd name="connsiteX8" fmla="*/ 384659 w 398305"/>
              <a:gd name="connsiteY8" fmla="*/ 276462 h 407090"/>
              <a:gd name="connsiteX9" fmla="*/ 396535 w 398305"/>
              <a:gd name="connsiteY9" fmla="*/ 312088 h 407090"/>
              <a:gd name="connsiteX10" fmla="*/ 349033 w 398305"/>
              <a:gd name="connsiteY10" fmla="*/ 395215 h 407090"/>
              <a:gd name="connsiteX11" fmla="*/ 313407 w 398305"/>
              <a:gd name="connsiteY11" fmla="*/ 407090 h 407090"/>
              <a:gd name="connsiteX12" fmla="*/ 242155 w 398305"/>
              <a:gd name="connsiteY12" fmla="*/ 383339 h 407090"/>
              <a:gd name="connsiteX13" fmla="*/ 75901 w 398305"/>
              <a:gd name="connsiteY13" fmla="*/ 359589 h 407090"/>
              <a:gd name="connsiteX14" fmla="*/ 87776 w 398305"/>
              <a:gd name="connsiteY14" fmla="*/ 323963 h 407090"/>
              <a:gd name="connsiteX15" fmla="*/ 16524 w 398305"/>
              <a:gd name="connsiteY15" fmla="*/ 276462 h 407090"/>
              <a:gd name="connsiteX16" fmla="*/ 4649 w 398305"/>
              <a:gd name="connsiteY16" fmla="*/ 240836 h 407090"/>
              <a:gd name="connsiteX17" fmla="*/ 40275 w 398305"/>
              <a:gd name="connsiteY17" fmla="*/ 217085 h 407090"/>
              <a:gd name="connsiteX18" fmla="*/ 64026 w 398305"/>
              <a:gd name="connsiteY18" fmla="*/ 181459 h 407090"/>
              <a:gd name="connsiteX19" fmla="*/ 28400 w 398305"/>
              <a:gd name="connsiteY19" fmla="*/ 157708 h 407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305" h="407090">
                <a:moveTo>
                  <a:pt x="28400" y="157708"/>
                </a:moveTo>
                <a:cubicBezTo>
                  <a:pt x="30379" y="149791"/>
                  <a:pt x="59326" y="140174"/>
                  <a:pt x="75901" y="133958"/>
                </a:cubicBezTo>
                <a:cubicBezTo>
                  <a:pt x="91183" y="128227"/>
                  <a:pt x="108401" y="128511"/>
                  <a:pt x="123402" y="122082"/>
                </a:cubicBezTo>
                <a:cubicBezTo>
                  <a:pt x="159757" y="106501"/>
                  <a:pt x="177025" y="76119"/>
                  <a:pt x="206529" y="50830"/>
                </a:cubicBezTo>
                <a:cubicBezTo>
                  <a:pt x="217365" y="41542"/>
                  <a:pt x="230280" y="34997"/>
                  <a:pt x="242155" y="27080"/>
                </a:cubicBezTo>
                <a:cubicBezTo>
                  <a:pt x="310222" y="129180"/>
                  <a:pt x="228615" y="0"/>
                  <a:pt x="277781" y="98332"/>
                </a:cubicBezTo>
                <a:cubicBezTo>
                  <a:pt x="284164" y="111098"/>
                  <a:pt x="293615" y="122083"/>
                  <a:pt x="301532" y="133958"/>
                </a:cubicBezTo>
                <a:cubicBezTo>
                  <a:pt x="307803" y="159040"/>
                  <a:pt x="316333" y="238426"/>
                  <a:pt x="349033" y="264586"/>
                </a:cubicBezTo>
                <a:cubicBezTo>
                  <a:pt x="358808" y="272406"/>
                  <a:pt x="372784" y="272503"/>
                  <a:pt x="384659" y="276462"/>
                </a:cubicBezTo>
                <a:cubicBezTo>
                  <a:pt x="388618" y="288337"/>
                  <a:pt x="398305" y="299696"/>
                  <a:pt x="396535" y="312088"/>
                </a:cubicBezTo>
                <a:cubicBezTo>
                  <a:pt x="395404" y="320006"/>
                  <a:pt x="359221" y="387065"/>
                  <a:pt x="349033" y="395215"/>
                </a:cubicBezTo>
                <a:cubicBezTo>
                  <a:pt x="339258" y="403035"/>
                  <a:pt x="325282" y="403132"/>
                  <a:pt x="313407" y="407090"/>
                </a:cubicBezTo>
                <a:cubicBezTo>
                  <a:pt x="289656" y="399173"/>
                  <a:pt x="266308" y="389926"/>
                  <a:pt x="242155" y="383339"/>
                </a:cubicBezTo>
                <a:cubicBezTo>
                  <a:pt x="190168" y="369161"/>
                  <a:pt x="127295" y="365299"/>
                  <a:pt x="75901" y="359589"/>
                </a:cubicBezTo>
                <a:cubicBezTo>
                  <a:pt x="79859" y="347714"/>
                  <a:pt x="95052" y="334149"/>
                  <a:pt x="87776" y="323963"/>
                </a:cubicBezTo>
                <a:cubicBezTo>
                  <a:pt x="71185" y="300735"/>
                  <a:pt x="16524" y="276462"/>
                  <a:pt x="16524" y="276462"/>
                </a:cubicBezTo>
                <a:cubicBezTo>
                  <a:pt x="12566" y="264587"/>
                  <a:pt x="0" y="252458"/>
                  <a:pt x="4649" y="240836"/>
                </a:cubicBezTo>
                <a:cubicBezTo>
                  <a:pt x="9950" y="227584"/>
                  <a:pt x="30183" y="227177"/>
                  <a:pt x="40275" y="217085"/>
                </a:cubicBezTo>
                <a:cubicBezTo>
                  <a:pt x="50367" y="206993"/>
                  <a:pt x="56109" y="193334"/>
                  <a:pt x="64026" y="181459"/>
                </a:cubicBezTo>
                <a:cubicBezTo>
                  <a:pt x="20003" y="166785"/>
                  <a:pt x="26421" y="165625"/>
                  <a:pt x="28400" y="157708"/>
                </a:cubicBezTo>
                <a:close/>
              </a:path>
            </a:pathLst>
          </a:custGeom>
          <a:solidFill>
            <a:srgbClr val="BBE3E0"/>
          </a:solidFill>
          <a:ln>
            <a:solidFill>
              <a:srgbClr val="7FA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4" name="手繪多邊形 383"/>
          <p:cNvSpPr/>
          <p:nvPr/>
        </p:nvSpPr>
        <p:spPr>
          <a:xfrm>
            <a:off x="2893405" y="3797830"/>
            <a:ext cx="238127" cy="194297"/>
          </a:xfrm>
          <a:custGeom>
            <a:avLst/>
            <a:gdLst>
              <a:gd name="connsiteX0" fmla="*/ 58016 w 521354"/>
              <a:gd name="connsiteY0" fmla="*/ 201881 h 415637"/>
              <a:gd name="connsiteX1" fmla="*/ 69892 w 521354"/>
              <a:gd name="connsiteY1" fmla="*/ 118754 h 415637"/>
              <a:gd name="connsiteX2" fmla="*/ 129268 w 521354"/>
              <a:gd name="connsiteY2" fmla="*/ 71252 h 415637"/>
              <a:gd name="connsiteX3" fmla="*/ 200520 w 521354"/>
              <a:gd name="connsiteY3" fmla="*/ 23751 h 415637"/>
              <a:gd name="connsiteX4" fmla="*/ 307398 w 521354"/>
              <a:gd name="connsiteY4" fmla="*/ 0 h 415637"/>
              <a:gd name="connsiteX5" fmla="*/ 354899 w 521354"/>
              <a:gd name="connsiteY5" fmla="*/ 47502 h 415637"/>
              <a:gd name="connsiteX6" fmla="*/ 319273 w 521354"/>
              <a:gd name="connsiteY6" fmla="*/ 154380 h 415637"/>
              <a:gd name="connsiteX7" fmla="*/ 354899 w 521354"/>
              <a:gd name="connsiteY7" fmla="*/ 273133 h 415637"/>
              <a:gd name="connsiteX8" fmla="*/ 426151 w 521354"/>
              <a:gd name="connsiteY8" fmla="*/ 296884 h 415637"/>
              <a:gd name="connsiteX9" fmla="*/ 461777 w 521354"/>
              <a:gd name="connsiteY9" fmla="*/ 308759 h 415637"/>
              <a:gd name="connsiteX10" fmla="*/ 509279 w 521354"/>
              <a:gd name="connsiteY10" fmla="*/ 368136 h 415637"/>
              <a:gd name="connsiteX11" fmla="*/ 473653 w 521354"/>
              <a:gd name="connsiteY11" fmla="*/ 391886 h 415637"/>
              <a:gd name="connsiteX12" fmla="*/ 402401 w 521354"/>
              <a:gd name="connsiteY12" fmla="*/ 415637 h 415637"/>
              <a:gd name="connsiteX13" fmla="*/ 93642 w 521354"/>
              <a:gd name="connsiteY13" fmla="*/ 391886 h 415637"/>
              <a:gd name="connsiteX14" fmla="*/ 58016 w 521354"/>
              <a:gd name="connsiteY14" fmla="*/ 380011 h 415637"/>
              <a:gd name="connsiteX15" fmla="*/ 22390 w 521354"/>
              <a:gd name="connsiteY15" fmla="*/ 356260 h 415637"/>
              <a:gd name="connsiteX16" fmla="*/ 46141 w 521354"/>
              <a:gd name="connsiteY16" fmla="*/ 296884 h 415637"/>
              <a:gd name="connsiteX17" fmla="*/ 69892 w 521354"/>
              <a:gd name="connsiteY17" fmla="*/ 261258 h 415637"/>
              <a:gd name="connsiteX18" fmla="*/ 58016 w 521354"/>
              <a:gd name="connsiteY18" fmla="*/ 201881 h 41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354" h="415637">
                <a:moveTo>
                  <a:pt x="58016" y="201881"/>
                </a:moveTo>
                <a:cubicBezTo>
                  <a:pt x="58016" y="178130"/>
                  <a:pt x="61849" y="145564"/>
                  <a:pt x="69892" y="118754"/>
                </a:cubicBezTo>
                <a:cubicBezTo>
                  <a:pt x="84813" y="69019"/>
                  <a:pt x="93936" y="90881"/>
                  <a:pt x="129268" y="71252"/>
                </a:cubicBezTo>
                <a:cubicBezTo>
                  <a:pt x="154221" y="57389"/>
                  <a:pt x="176769" y="39585"/>
                  <a:pt x="200520" y="23751"/>
                </a:cubicBezTo>
                <a:cubicBezTo>
                  <a:pt x="207705" y="18961"/>
                  <a:pt x="306093" y="261"/>
                  <a:pt x="307398" y="0"/>
                </a:cubicBezTo>
                <a:cubicBezTo>
                  <a:pt x="332399" y="8334"/>
                  <a:pt x="361566" y="7501"/>
                  <a:pt x="354899" y="47502"/>
                </a:cubicBezTo>
                <a:cubicBezTo>
                  <a:pt x="348725" y="84544"/>
                  <a:pt x="319273" y="154380"/>
                  <a:pt x="319273" y="154380"/>
                </a:cubicBezTo>
                <a:cubicBezTo>
                  <a:pt x="322880" y="176019"/>
                  <a:pt x="328600" y="253409"/>
                  <a:pt x="354899" y="273133"/>
                </a:cubicBezTo>
                <a:cubicBezTo>
                  <a:pt x="374927" y="288154"/>
                  <a:pt x="402400" y="288967"/>
                  <a:pt x="426151" y="296884"/>
                </a:cubicBezTo>
                <a:lnTo>
                  <a:pt x="461777" y="308759"/>
                </a:lnTo>
                <a:cubicBezTo>
                  <a:pt x="475363" y="317817"/>
                  <a:pt x="521354" y="337947"/>
                  <a:pt x="509279" y="368136"/>
                </a:cubicBezTo>
                <a:cubicBezTo>
                  <a:pt x="503978" y="381387"/>
                  <a:pt x="486695" y="386090"/>
                  <a:pt x="473653" y="391886"/>
                </a:cubicBezTo>
                <a:cubicBezTo>
                  <a:pt x="450775" y="402054"/>
                  <a:pt x="402401" y="415637"/>
                  <a:pt x="402401" y="415637"/>
                </a:cubicBezTo>
                <a:cubicBezTo>
                  <a:pt x="299481" y="407720"/>
                  <a:pt x="196318" y="402508"/>
                  <a:pt x="93642" y="391886"/>
                </a:cubicBezTo>
                <a:cubicBezTo>
                  <a:pt x="81191" y="390598"/>
                  <a:pt x="69212" y="385609"/>
                  <a:pt x="58016" y="380011"/>
                </a:cubicBezTo>
                <a:cubicBezTo>
                  <a:pt x="45250" y="373628"/>
                  <a:pt x="34265" y="364177"/>
                  <a:pt x="22390" y="356260"/>
                </a:cubicBezTo>
                <a:cubicBezTo>
                  <a:pt x="1000" y="270700"/>
                  <a:pt x="0" y="333796"/>
                  <a:pt x="46141" y="296884"/>
                </a:cubicBezTo>
                <a:cubicBezTo>
                  <a:pt x="57286" y="287968"/>
                  <a:pt x="61975" y="273133"/>
                  <a:pt x="69892" y="261258"/>
                </a:cubicBezTo>
                <a:cubicBezTo>
                  <a:pt x="42183" y="205839"/>
                  <a:pt x="58016" y="225632"/>
                  <a:pt x="58016" y="201881"/>
                </a:cubicBezTo>
                <a:close/>
              </a:path>
            </a:pathLst>
          </a:custGeom>
          <a:solidFill>
            <a:srgbClr val="BBE3E0"/>
          </a:solidFill>
          <a:ln>
            <a:solidFill>
              <a:srgbClr val="7FA4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5" name="手繪多邊形 384"/>
          <p:cNvSpPr/>
          <p:nvPr/>
        </p:nvSpPr>
        <p:spPr>
          <a:xfrm>
            <a:off x="3009128" y="3478413"/>
            <a:ext cx="226221" cy="190922"/>
          </a:xfrm>
          <a:custGeom>
            <a:avLst/>
            <a:gdLst>
              <a:gd name="connsiteX0" fmla="*/ 0 w 237045"/>
              <a:gd name="connsiteY0" fmla="*/ 83127 h 213756"/>
              <a:gd name="connsiteX1" fmla="*/ 35626 w 237045"/>
              <a:gd name="connsiteY1" fmla="*/ 106878 h 213756"/>
              <a:gd name="connsiteX2" fmla="*/ 47502 w 237045"/>
              <a:gd name="connsiteY2" fmla="*/ 59377 h 213756"/>
              <a:gd name="connsiteX3" fmla="*/ 106878 w 237045"/>
              <a:gd name="connsiteY3" fmla="*/ 0 h 213756"/>
              <a:gd name="connsiteX4" fmla="*/ 130629 w 237045"/>
              <a:gd name="connsiteY4" fmla="*/ 35626 h 213756"/>
              <a:gd name="connsiteX5" fmla="*/ 154380 w 237045"/>
              <a:gd name="connsiteY5" fmla="*/ 118753 h 213756"/>
              <a:gd name="connsiteX6" fmla="*/ 190006 w 237045"/>
              <a:gd name="connsiteY6" fmla="*/ 142504 h 213756"/>
              <a:gd name="connsiteX7" fmla="*/ 225632 w 237045"/>
              <a:gd name="connsiteY7" fmla="*/ 130629 h 213756"/>
              <a:gd name="connsiteX8" fmla="*/ 166255 w 237045"/>
              <a:gd name="connsiteY8" fmla="*/ 213756 h 213756"/>
              <a:gd name="connsiteX9" fmla="*/ 83128 w 237045"/>
              <a:gd name="connsiteY9" fmla="*/ 190005 h 213756"/>
              <a:gd name="connsiteX10" fmla="*/ 35626 w 237045"/>
              <a:gd name="connsiteY10" fmla="*/ 178130 h 213756"/>
              <a:gd name="connsiteX11" fmla="*/ 0 w 237045"/>
              <a:gd name="connsiteY11" fmla="*/ 83127 h 21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7045" h="213756">
                <a:moveTo>
                  <a:pt x="0" y="83127"/>
                </a:moveTo>
                <a:cubicBezTo>
                  <a:pt x="0" y="71252"/>
                  <a:pt x="22860" y="113261"/>
                  <a:pt x="35626" y="106878"/>
                </a:cubicBezTo>
                <a:cubicBezTo>
                  <a:pt x="50224" y="99579"/>
                  <a:pt x="41073" y="74378"/>
                  <a:pt x="47502" y="59377"/>
                </a:cubicBezTo>
                <a:cubicBezTo>
                  <a:pt x="63336" y="22431"/>
                  <a:pt x="75210" y="21113"/>
                  <a:pt x="106878" y="0"/>
                </a:cubicBezTo>
                <a:cubicBezTo>
                  <a:pt x="114795" y="11875"/>
                  <a:pt x="125328" y="22374"/>
                  <a:pt x="130629" y="35626"/>
                </a:cubicBezTo>
                <a:cubicBezTo>
                  <a:pt x="141332" y="62383"/>
                  <a:pt x="140385" y="93562"/>
                  <a:pt x="154380" y="118753"/>
                </a:cubicBezTo>
                <a:cubicBezTo>
                  <a:pt x="161311" y="131229"/>
                  <a:pt x="178131" y="134587"/>
                  <a:pt x="190006" y="142504"/>
                </a:cubicBezTo>
                <a:cubicBezTo>
                  <a:pt x="201881" y="138546"/>
                  <a:pt x="222596" y="118485"/>
                  <a:pt x="225632" y="130629"/>
                </a:cubicBezTo>
                <a:cubicBezTo>
                  <a:pt x="237045" y="176280"/>
                  <a:pt x="192525" y="196242"/>
                  <a:pt x="166255" y="213756"/>
                </a:cubicBezTo>
                <a:lnTo>
                  <a:pt x="83128" y="190005"/>
                </a:lnTo>
                <a:cubicBezTo>
                  <a:pt x="67382" y="185711"/>
                  <a:pt x="48371" y="188326"/>
                  <a:pt x="35626" y="178130"/>
                </a:cubicBezTo>
                <a:cubicBezTo>
                  <a:pt x="19996" y="165626"/>
                  <a:pt x="0" y="95002"/>
                  <a:pt x="0" y="83127"/>
                </a:cubicBezTo>
                <a:close/>
              </a:path>
            </a:pathLst>
          </a:custGeom>
          <a:solidFill>
            <a:srgbClr val="BBE3E0"/>
          </a:solidFill>
          <a:ln>
            <a:solidFill>
              <a:srgbClr val="7FA4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6" name="手繪多邊形 385"/>
          <p:cNvSpPr/>
          <p:nvPr/>
        </p:nvSpPr>
        <p:spPr>
          <a:xfrm>
            <a:off x="3124708" y="3121223"/>
            <a:ext cx="178595" cy="216968"/>
          </a:xfrm>
          <a:custGeom>
            <a:avLst/>
            <a:gdLst>
              <a:gd name="connsiteX0" fmla="*/ 123402 w 374036"/>
              <a:gd name="connsiteY0" fmla="*/ 31550 h 257181"/>
              <a:gd name="connsiteX1" fmla="*/ 337158 w 374036"/>
              <a:gd name="connsiteY1" fmla="*/ 31550 h 257181"/>
              <a:gd name="connsiteX2" fmla="*/ 360909 w 374036"/>
              <a:gd name="connsiteY2" fmla="*/ 67176 h 257181"/>
              <a:gd name="connsiteX3" fmla="*/ 372784 w 374036"/>
              <a:gd name="connsiteY3" fmla="*/ 114677 h 257181"/>
              <a:gd name="connsiteX4" fmla="*/ 325283 w 374036"/>
              <a:gd name="connsiteY4" fmla="*/ 257181 h 257181"/>
              <a:gd name="connsiteX5" fmla="*/ 135278 w 374036"/>
              <a:gd name="connsiteY5" fmla="*/ 233430 h 257181"/>
              <a:gd name="connsiteX6" fmla="*/ 87776 w 374036"/>
              <a:gd name="connsiteY6" fmla="*/ 221555 h 257181"/>
              <a:gd name="connsiteX7" fmla="*/ 52150 w 374036"/>
              <a:gd name="connsiteY7" fmla="*/ 197804 h 257181"/>
              <a:gd name="connsiteX8" fmla="*/ 40275 w 374036"/>
              <a:gd name="connsiteY8" fmla="*/ 150303 h 257181"/>
              <a:gd name="connsiteX9" fmla="*/ 4649 w 374036"/>
              <a:gd name="connsiteY9" fmla="*/ 126553 h 257181"/>
              <a:gd name="connsiteX10" fmla="*/ 16524 w 374036"/>
              <a:gd name="connsiteY10" fmla="*/ 90927 h 257181"/>
              <a:gd name="connsiteX11" fmla="*/ 99652 w 374036"/>
              <a:gd name="connsiteY11" fmla="*/ 55301 h 257181"/>
              <a:gd name="connsiteX12" fmla="*/ 123402 w 374036"/>
              <a:gd name="connsiteY12" fmla="*/ 31550 h 25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4036" h="257181">
                <a:moveTo>
                  <a:pt x="123402" y="31550"/>
                </a:moveTo>
                <a:cubicBezTo>
                  <a:pt x="162986" y="27592"/>
                  <a:pt x="203068" y="0"/>
                  <a:pt x="337158" y="31550"/>
                </a:cubicBezTo>
                <a:cubicBezTo>
                  <a:pt x="351051" y="34819"/>
                  <a:pt x="352992" y="55301"/>
                  <a:pt x="360909" y="67176"/>
                </a:cubicBezTo>
                <a:cubicBezTo>
                  <a:pt x="364867" y="83010"/>
                  <a:pt x="374036" y="98404"/>
                  <a:pt x="372784" y="114677"/>
                </a:cubicBezTo>
                <a:cubicBezTo>
                  <a:pt x="365781" y="205724"/>
                  <a:pt x="361518" y="202829"/>
                  <a:pt x="325283" y="257181"/>
                </a:cubicBezTo>
                <a:cubicBezTo>
                  <a:pt x="261948" y="249264"/>
                  <a:pt x="198400" y="242898"/>
                  <a:pt x="135278" y="233430"/>
                </a:cubicBezTo>
                <a:cubicBezTo>
                  <a:pt x="119137" y="231009"/>
                  <a:pt x="102778" y="227984"/>
                  <a:pt x="87776" y="221555"/>
                </a:cubicBezTo>
                <a:cubicBezTo>
                  <a:pt x="74658" y="215933"/>
                  <a:pt x="64025" y="205721"/>
                  <a:pt x="52150" y="197804"/>
                </a:cubicBezTo>
                <a:cubicBezTo>
                  <a:pt x="48192" y="181970"/>
                  <a:pt x="49328" y="163883"/>
                  <a:pt x="40275" y="150303"/>
                </a:cubicBezTo>
                <a:cubicBezTo>
                  <a:pt x="32358" y="138428"/>
                  <a:pt x="9950" y="139804"/>
                  <a:pt x="4649" y="126553"/>
                </a:cubicBezTo>
                <a:cubicBezTo>
                  <a:pt x="0" y="114931"/>
                  <a:pt x="8704" y="100702"/>
                  <a:pt x="16524" y="90927"/>
                </a:cubicBezTo>
                <a:cubicBezTo>
                  <a:pt x="41429" y="59795"/>
                  <a:pt x="66093" y="68725"/>
                  <a:pt x="99652" y="55301"/>
                </a:cubicBezTo>
                <a:cubicBezTo>
                  <a:pt x="104850" y="53222"/>
                  <a:pt x="83818" y="35508"/>
                  <a:pt x="123402" y="31550"/>
                </a:cubicBezTo>
                <a:close/>
              </a:path>
            </a:pathLst>
          </a:custGeom>
          <a:solidFill>
            <a:srgbClr val="BBE3E0"/>
          </a:solidFill>
          <a:ln>
            <a:solidFill>
              <a:srgbClr val="7FA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7" name="手繪多邊形 386"/>
          <p:cNvSpPr/>
          <p:nvPr/>
        </p:nvSpPr>
        <p:spPr>
          <a:xfrm>
            <a:off x="3199629" y="2835471"/>
            <a:ext cx="166689" cy="171577"/>
          </a:xfrm>
          <a:custGeom>
            <a:avLst/>
            <a:gdLst>
              <a:gd name="connsiteX0" fmla="*/ 58016 w 521354"/>
              <a:gd name="connsiteY0" fmla="*/ 201881 h 415637"/>
              <a:gd name="connsiteX1" fmla="*/ 69892 w 521354"/>
              <a:gd name="connsiteY1" fmla="*/ 118754 h 415637"/>
              <a:gd name="connsiteX2" fmla="*/ 129268 w 521354"/>
              <a:gd name="connsiteY2" fmla="*/ 71252 h 415637"/>
              <a:gd name="connsiteX3" fmla="*/ 200520 w 521354"/>
              <a:gd name="connsiteY3" fmla="*/ 23751 h 415637"/>
              <a:gd name="connsiteX4" fmla="*/ 307398 w 521354"/>
              <a:gd name="connsiteY4" fmla="*/ 0 h 415637"/>
              <a:gd name="connsiteX5" fmla="*/ 354899 w 521354"/>
              <a:gd name="connsiteY5" fmla="*/ 47502 h 415637"/>
              <a:gd name="connsiteX6" fmla="*/ 319273 w 521354"/>
              <a:gd name="connsiteY6" fmla="*/ 154380 h 415637"/>
              <a:gd name="connsiteX7" fmla="*/ 354899 w 521354"/>
              <a:gd name="connsiteY7" fmla="*/ 273133 h 415637"/>
              <a:gd name="connsiteX8" fmla="*/ 426151 w 521354"/>
              <a:gd name="connsiteY8" fmla="*/ 296884 h 415637"/>
              <a:gd name="connsiteX9" fmla="*/ 461777 w 521354"/>
              <a:gd name="connsiteY9" fmla="*/ 308759 h 415637"/>
              <a:gd name="connsiteX10" fmla="*/ 509279 w 521354"/>
              <a:gd name="connsiteY10" fmla="*/ 368136 h 415637"/>
              <a:gd name="connsiteX11" fmla="*/ 473653 w 521354"/>
              <a:gd name="connsiteY11" fmla="*/ 391886 h 415637"/>
              <a:gd name="connsiteX12" fmla="*/ 402401 w 521354"/>
              <a:gd name="connsiteY12" fmla="*/ 415637 h 415637"/>
              <a:gd name="connsiteX13" fmla="*/ 93642 w 521354"/>
              <a:gd name="connsiteY13" fmla="*/ 391886 h 415637"/>
              <a:gd name="connsiteX14" fmla="*/ 58016 w 521354"/>
              <a:gd name="connsiteY14" fmla="*/ 380011 h 415637"/>
              <a:gd name="connsiteX15" fmla="*/ 22390 w 521354"/>
              <a:gd name="connsiteY15" fmla="*/ 356260 h 415637"/>
              <a:gd name="connsiteX16" fmla="*/ 46141 w 521354"/>
              <a:gd name="connsiteY16" fmla="*/ 296884 h 415637"/>
              <a:gd name="connsiteX17" fmla="*/ 69892 w 521354"/>
              <a:gd name="connsiteY17" fmla="*/ 261258 h 415637"/>
              <a:gd name="connsiteX18" fmla="*/ 58016 w 521354"/>
              <a:gd name="connsiteY18" fmla="*/ 201881 h 41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354" h="415637">
                <a:moveTo>
                  <a:pt x="58016" y="201881"/>
                </a:moveTo>
                <a:cubicBezTo>
                  <a:pt x="58016" y="178130"/>
                  <a:pt x="61849" y="145564"/>
                  <a:pt x="69892" y="118754"/>
                </a:cubicBezTo>
                <a:cubicBezTo>
                  <a:pt x="84813" y="69019"/>
                  <a:pt x="93936" y="90881"/>
                  <a:pt x="129268" y="71252"/>
                </a:cubicBezTo>
                <a:cubicBezTo>
                  <a:pt x="154221" y="57389"/>
                  <a:pt x="176769" y="39585"/>
                  <a:pt x="200520" y="23751"/>
                </a:cubicBezTo>
                <a:cubicBezTo>
                  <a:pt x="207705" y="18961"/>
                  <a:pt x="306093" y="261"/>
                  <a:pt x="307398" y="0"/>
                </a:cubicBezTo>
                <a:cubicBezTo>
                  <a:pt x="332399" y="8334"/>
                  <a:pt x="361566" y="7501"/>
                  <a:pt x="354899" y="47502"/>
                </a:cubicBezTo>
                <a:cubicBezTo>
                  <a:pt x="348725" y="84544"/>
                  <a:pt x="319273" y="154380"/>
                  <a:pt x="319273" y="154380"/>
                </a:cubicBezTo>
                <a:cubicBezTo>
                  <a:pt x="322880" y="176019"/>
                  <a:pt x="328600" y="253409"/>
                  <a:pt x="354899" y="273133"/>
                </a:cubicBezTo>
                <a:cubicBezTo>
                  <a:pt x="374927" y="288154"/>
                  <a:pt x="402400" y="288967"/>
                  <a:pt x="426151" y="296884"/>
                </a:cubicBezTo>
                <a:lnTo>
                  <a:pt x="461777" y="308759"/>
                </a:lnTo>
                <a:cubicBezTo>
                  <a:pt x="475363" y="317817"/>
                  <a:pt x="521354" y="337947"/>
                  <a:pt x="509279" y="368136"/>
                </a:cubicBezTo>
                <a:cubicBezTo>
                  <a:pt x="503978" y="381387"/>
                  <a:pt x="486695" y="386090"/>
                  <a:pt x="473653" y="391886"/>
                </a:cubicBezTo>
                <a:cubicBezTo>
                  <a:pt x="450775" y="402054"/>
                  <a:pt x="402401" y="415637"/>
                  <a:pt x="402401" y="415637"/>
                </a:cubicBezTo>
                <a:cubicBezTo>
                  <a:pt x="299481" y="407720"/>
                  <a:pt x="196318" y="402508"/>
                  <a:pt x="93642" y="391886"/>
                </a:cubicBezTo>
                <a:cubicBezTo>
                  <a:pt x="81191" y="390598"/>
                  <a:pt x="69212" y="385609"/>
                  <a:pt x="58016" y="380011"/>
                </a:cubicBezTo>
                <a:cubicBezTo>
                  <a:pt x="45250" y="373628"/>
                  <a:pt x="34265" y="364177"/>
                  <a:pt x="22390" y="356260"/>
                </a:cubicBezTo>
                <a:cubicBezTo>
                  <a:pt x="1000" y="270700"/>
                  <a:pt x="0" y="333796"/>
                  <a:pt x="46141" y="296884"/>
                </a:cubicBezTo>
                <a:cubicBezTo>
                  <a:pt x="57286" y="287968"/>
                  <a:pt x="61975" y="273133"/>
                  <a:pt x="69892" y="261258"/>
                </a:cubicBezTo>
                <a:cubicBezTo>
                  <a:pt x="42183" y="205839"/>
                  <a:pt x="58016" y="225632"/>
                  <a:pt x="58016" y="201881"/>
                </a:cubicBezTo>
                <a:close/>
              </a:path>
            </a:pathLst>
          </a:custGeom>
          <a:solidFill>
            <a:srgbClr val="BBE3E0"/>
          </a:solidFill>
          <a:ln>
            <a:solidFill>
              <a:srgbClr val="7FA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5" name="手繪多邊形 394"/>
          <p:cNvSpPr/>
          <p:nvPr/>
        </p:nvSpPr>
        <p:spPr>
          <a:xfrm>
            <a:off x="3294880" y="2478281"/>
            <a:ext cx="142876" cy="218992"/>
          </a:xfrm>
          <a:custGeom>
            <a:avLst/>
            <a:gdLst>
              <a:gd name="connsiteX0" fmla="*/ 123402 w 374036"/>
              <a:gd name="connsiteY0" fmla="*/ 31550 h 257181"/>
              <a:gd name="connsiteX1" fmla="*/ 337158 w 374036"/>
              <a:gd name="connsiteY1" fmla="*/ 31550 h 257181"/>
              <a:gd name="connsiteX2" fmla="*/ 360909 w 374036"/>
              <a:gd name="connsiteY2" fmla="*/ 67176 h 257181"/>
              <a:gd name="connsiteX3" fmla="*/ 372784 w 374036"/>
              <a:gd name="connsiteY3" fmla="*/ 114677 h 257181"/>
              <a:gd name="connsiteX4" fmla="*/ 325283 w 374036"/>
              <a:gd name="connsiteY4" fmla="*/ 257181 h 257181"/>
              <a:gd name="connsiteX5" fmla="*/ 135278 w 374036"/>
              <a:gd name="connsiteY5" fmla="*/ 233430 h 257181"/>
              <a:gd name="connsiteX6" fmla="*/ 87776 w 374036"/>
              <a:gd name="connsiteY6" fmla="*/ 221555 h 257181"/>
              <a:gd name="connsiteX7" fmla="*/ 52150 w 374036"/>
              <a:gd name="connsiteY7" fmla="*/ 197804 h 257181"/>
              <a:gd name="connsiteX8" fmla="*/ 40275 w 374036"/>
              <a:gd name="connsiteY8" fmla="*/ 150303 h 257181"/>
              <a:gd name="connsiteX9" fmla="*/ 4649 w 374036"/>
              <a:gd name="connsiteY9" fmla="*/ 126553 h 257181"/>
              <a:gd name="connsiteX10" fmla="*/ 16524 w 374036"/>
              <a:gd name="connsiteY10" fmla="*/ 90927 h 257181"/>
              <a:gd name="connsiteX11" fmla="*/ 99652 w 374036"/>
              <a:gd name="connsiteY11" fmla="*/ 55301 h 257181"/>
              <a:gd name="connsiteX12" fmla="*/ 123402 w 374036"/>
              <a:gd name="connsiteY12" fmla="*/ 31550 h 25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4036" h="257181">
                <a:moveTo>
                  <a:pt x="123402" y="31550"/>
                </a:moveTo>
                <a:cubicBezTo>
                  <a:pt x="162986" y="27592"/>
                  <a:pt x="203068" y="0"/>
                  <a:pt x="337158" y="31550"/>
                </a:cubicBezTo>
                <a:cubicBezTo>
                  <a:pt x="351051" y="34819"/>
                  <a:pt x="352992" y="55301"/>
                  <a:pt x="360909" y="67176"/>
                </a:cubicBezTo>
                <a:cubicBezTo>
                  <a:pt x="364867" y="83010"/>
                  <a:pt x="374036" y="98404"/>
                  <a:pt x="372784" y="114677"/>
                </a:cubicBezTo>
                <a:cubicBezTo>
                  <a:pt x="365781" y="205724"/>
                  <a:pt x="361518" y="202829"/>
                  <a:pt x="325283" y="257181"/>
                </a:cubicBezTo>
                <a:cubicBezTo>
                  <a:pt x="261948" y="249264"/>
                  <a:pt x="198400" y="242898"/>
                  <a:pt x="135278" y="233430"/>
                </a:cubicBezTo>
                <a:cubicBezTo>
                  <a:pt x="119137" y="231009"/>
                  <a:pt x="102778" y="227984"/>
                  <a:pt x="87776" y="221555"/>
                </a:cubicBezTo>
                <a:cubicBezTo>
                  <a:pt x="74658" y="215933"/>
                  <a:pt x="64025" y="205721"/>
                  <a:pt x="52150" y="197804"/>
                </a:cubicBezTo>
                <a:cubicBezTo>
                  <a:pt x="48192" y="181970"/>
                  <a:pt x="49328" y="163883"/>
                  <a:pt x="40275" y="150303"/>
                </a:cubicBezTo>
                <a:cubicBezTo>
                  <a:pt x="32358" y="138428"/>
                  <a:pt x="9950" y="139804"/>
                  <a:pt x="4649" y="126553"/>
                </a:cubicBezTo>
                <a:cubicBezTo>
                  <a:pt x="0" y="114931"/>
                  <a:pt x="8704" y="100702"/>
                  <a:pt x="16524" y="90927"/>
                </a:cubicBezTo>
                <a:cubicBezTo>
                  <a:pt x="41429" y="59795"/>
                  <a:pt x="66093" y="68725"/>
                  <a:pt x="99652" y="55301"/>
                </a:cubicBezTo>
                <a:cubicBezTo>
                  <a:pt x="104850" y="53222"/>
                  <a:pt x="83818" y="35508"/>
                  <a:pt x="123402" y="31550"/>
                </a:cubicBezTo>
                <a:close/>
              </a:path>
            </a:pathLst>
          </a:custGeom>
          <a:solidFill>
            <a:srgbClr val="BBE3E0"/>
          </a:solidFill>
          <a:ln>
            <a:solidFill>
              <a:srgbClr val="7FA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6" name="橢圓 395"/>
          <p:cNvSpPr/>
          <p:nvPr/>
        </p:nvSpPr>
        <p:spPr>
          <a:xfrm>
            <a:off x="2629488" y="4354254"/>
            <a:ext cx="386293" cy="385381"/>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nvGrpSpPr>
          <p:cNvPr id="3" name="群組 396"/>
          <p:cNvGrpSpPr/>
          <p:nvPr/>
        </p:nvGrpSpPr>
        <p:grpSpPr>
          <a:xfrm>
            <a:off x="2900372" y="4192793"/>
            <a:ext cx="285752" cy="357190"/>
            <a:chOff x="3054960" y="4429132"/>
            <a:chExt cx="231156" cy="214314"/>
          </a:xfrm>
        </p:grpSpPr>
        <p:cxnSp>
          <p:nvCxnSpPr>
            <p:cNvPr id="398" name="直線接點 397"/>
            <p:cNvCxnSpPr/>
            <p:nvPr/>
          </p:nvCxnSpPr>
          <p:spPr>
            <a:xfrm rot="16200000" flipH="1">
              <a:off x="3071802" y="4429132"/>
              <a:ext cx="214314" cy="214314"/>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9" name="直線接點 398"/>
            <p:cNvCxnSpPr/>
            <p:nvPr/>
          </p:nvCxnSpPr>
          <p:spPr>
            <a:xfrm rot="10800000" flipV="1">
              <a:off x="3054960" y="4429132"/>
              <a:ext cx="223838" cy="214314"/>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00" name="Text Box 71"/>
          <p:cNvSpPr txBox="1">
            <a:spLocks noChangeArrowheads="1"/>
          </p:cNvSpPr>
          <p:nvPr/>
        </p:nvSpPr>
        <p:spPr bwMode="auto">
          <a:xfrm>
            <a:off x="2162242" y="1549587"/>
            <a:ext cx="1928826" cy="275460"/>
          </a:xfrm>
          <a:prstGeom prst="rect">
            <a:avLst/>
          </a:prstGeom>
          <a:noFill/>
          <a:ln w="25400" algn="ctr">
            <a:noFill/>
            <a:miter lim="800000"/>
            <a:headEnd/>
            <a:tailEnd/>
          </a:ln>
        </p:spPr>
        <p:txBody>
          <a:bodyPr wrap="square">
            <a:spAutoFit/>
          </a:bodyPr>
          <a:lstStyle/>
          <a:p>
            <a:pPr>
              <a:lnSpc>
                <a:spcPct val="85000"/>
              </a:lnSpc>
              <a:spcBef>
                <a:spcPct val="50000"/>
              </a:spcBef>
            </a:pPr>
            <a:r>
              <a:rPr kumimoji="0" lang="en-US" altLang="zh-TW" sz="1400" dirty="0">
                <a:latin typeface="+mn-lt"/>
              </a:rPr>
              <a:t>2D microfluidic array</a:t>
            </a:r>
          </a:p>
        </p:txBody>
      </p:sp>
      <p:cxnSp>
        <p:nvCxnSpPr>
          <p:cNvPr id="401" name="直線單箭頭接點 400"/>
          <p:cNvCxnSpPr/>
          <p:nvPr/>
        </p:nvCxnSpPr>
        <p:spPr>
          <a:xfrm rot="5400000">
            <a:off x="2750292" y="2064611"/>
            <a:ext cx="540000" cy="1588"/>
          </a:xfrm>
          <a:prstGeom prst="straightConnector1">
            <a:avLst/>
          </a:prstGeom>
          <a:ln w="190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4" name="手繪多邊形 403"/>
          <p:cNvSpPr/>
          <p:nvPr/>
        </p:nvSpPr>
        <p:spPr>
          <a:xfrm>
            <a:off x="2223047" y="2480941"/>
            <a:ext cx="196455" cy="195601"/>
          </a:xfrm>
          <a:custGeom>
            <a:avLst/>
            <a:gdLst>
              <a:gd name="connsiteX0" fmla="*/ 28400 w 398305"/>
              <a:gd name="connsiteY0" fmla="*/ 157708 h 407090"/>
              <a:gd name="connsiteX1" fmla="*/ 75901 w 398305"/>
              <a:gd name="connsiteY1" fmla="*/ 133958 h 407090"/>
              <a:gd name="connsiteX2" fmla="*/ 123402 w 398305"/>
              <a:gd name="connsiteY2" fmla="*/ 122082 h 407090"/>
              <a:gd name="connsiteX3" fmla="*/ 206529 w 398305"/>
              <a:gd name="connsiteY3" fmla="*/ 50830 h 407090"/>
              <a:gd name="connsiteX4" fmla="*/ 242155 w 398305"/>
              <a:gd name="connsiteY4" fmla="*/ 27080 h 407090"/>
              <a:gd name="connsiteX5" fmla="*/ 277781 w 398305"/>
              <a:gd name="connsiteY5" fmla="*/ 98332 h 407090"/>
              <a:gd name="connsiteX6" fmla="*/ 301532 w 398305"/>
              <a:gd name="connsiteY6" fmla="*/ 133958 h 407090"/>
              <a:gd name="connsiteX7" fmla="*/ 349033 w 398305"/>
              <a:gd name="connsiteY7" fmla="*/ 264586 h 407090"/>
              <a:gd name="connsiteX8" fmla="*/ 384659 w 398305"/>
              <a:gd name="connsiteY8" fmla="*/ 276462 h 407090"/>
              <a:gd name="connsiteX9" fmla="*/ 396535 w 398305"/>
              <a:gd name="connsiteY9" fmla="*/ 312088 h 407090"/>
              <a:gd name="connsiteX10" fmla="*/ 349033 w 398305"/>
              <a:gd name="connsiteY10" fmla="*/ 395215 h 407090"/>
              <a:gd name="connsiteX11" fmla="*/ 313407 w 398305"/>
              <a:gd name="connsiteY11" fmla="*/ 407090 h 407090"/>
              <a:gd name="connsiteX12" fmla="*/ 242155 w 398305"/>
              <a:gd name="connsiteY12" fmla="*/ 383339 h 407090"/>
              <a:gd name="connsiteX13" fmla="*/ 75901 w 398305"/>
              <a:gd name="connsiteY13" fmla="*/ 359589 h 407090"/>
              <a:gd name="connsiteX14" fmla="*/ 87776 w 398305"/>
              <a:gd name="connsiteY14" fmla="*/ 323963 h 407090"/>
              <a:gd name="connsiteX15" fmla="*/ 16524 w 398305"/>
              <a:gd name="connsiteY15" fmla="*/ 276462 h 407090"/>
              <a:gd name="connsiteX16" fmla="*/ 4649 w 398305"/>
              <a:gd name="connsiteY16" fmla="*/ 240836 h 407090"/>
              <a:gd name="connsiteX17" fmla="*/ 40275 w 398305"/>
              <a:gd name="connsiteY17" fmla="*/ 217085 h 407090"/>
              <a:gd name="connsiteX18" fmla="*/ 64026 w 398305"/>
              <a:gd name="connsiteY18" fmla="*/ 181459 h 407090"/>
              <a:gd name="connsiteX19" fmla="*/ 28400 w 398305"/>
              <a:gd name="connsiteY19" fmla="*/ 157708 h 407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305" h="407090">
                <a:moveTo>
                  <a:pt x="28400" y="157708"/>
                </a:moveTo>
                <a:cubicBezTo>
                  <a:pt x="30379" y="149791"/>
                  <a:pt x="59326" y="140174"/>
                  <a:pt x="75901" y="133958"/>
                </a:cubicBezTo>
                <a:cubicBezTo>
                  <a:pt x="91183" y="128227"/>
                  <a:pt x="108401" y="128511"/>
                  <a:pt x="123402" y="122082"/>
                </a:cubicBezTo>
                <a:cubicBezTo>
                  <a:pt x="159757" y="106501"/>
                  <a:pt x="177025" y="76119"/>
                  <a:pt x="206529" y="50830"/>
                </a:cubicBezTo>
                <a:cubicBezTo>
                  <a:pt x="217365" y="41542"/>
                  <a:pt x="230280" y="34997"/>
                  <a:pt x="242155" y="27080"/>
                </a:cubicBezTo>
                <a:cubicBezTo>
                  <a:pt x="310222" y="129180"/>
                  <a:pt x="228615" y="0"/>
                  <a:pt x="277781" y="98332"/>
                </a:cubicBezTo>
                <a:cubicBezTo>
                  <a:pt x="284164" y="111098"/>
                  <a:pt x="293615" y="122083"/>
                  <a:pt x="301532" y="133958"/>
                </a:cubicBezTo>
                <a:cubicBezTo>
                  <a:pt x="307803" y="159040"/>
                  <a:pt x="316333" y="238426"/>
                  <a:pt x="349033" y="264586"/>
                </a:cubicBezTo>
                <a:cubicBezTo>
                  <a:pt x="358808" y="272406"/>
                  <a:pt x="372784" y="272503"/>
                  <a:pt x="384659" y="276462"/>
                </a:cubicBezTo>
                <a:cubicBezTo>
                  <a:pt x="388618" y="288337"/>
                  <a:pt x="398305" y="299696"/>
                  <a:pt x="396535" y="312088"/>
                </a:cubicBezTo>
                <a:cubicBezTo>
                  <a:pt x="395404" y="320006"/>
                  <a:pt x="359221" y="387065"/>
                  <a:pt x="349033" y="395215"/>
                </a:cubicBezTo>
                <a:cubicBezTo>
                  <a:pt x="339258" y="403035"/>
                  <a:pt x="325282" y="403132"/>
                  <a:pt x="313407" y="407090"/>
                </a:cubicBezTo>
                <a:cubicBezTo>
                  <a:pt x="289656" y="399173"/>
                  <a:pt x="266308" y="389926"/>
                  <a:pt x="242155" y="383339"/>
                </a:cubicBezTo>
                <a:cubicBezTo>
                  <a:pt x="190168" y="369161"/>
                  <a:pt x="127295" y="365299"/>
                  <a:pt x="75901" y="359589"/>
                </a:cubicBezTo>
                <a:cubicBezTo>
                  <a:pt x="79859" y="347714"/>
                  <a:pt x="95052" y="334149"/>
                  <a:pt x="87776" y="323963"/>
                </a:cubicBezTo>
                <a:cubicBezTo>
                  <a:pt x="71185" y="300735"/>
                  <a:pt x="16524" y="276462"/>
                  <a:pt x="16524" y="276462"/>
                </a:cubicBezTo>
                <a:cubicBezTo>
                  <a:pt x="12566" y="264587"/>
                  <a:pt x="0" y="252458"/>
                  <a:pt x="4649" y="240836"/>
                </a:cubicBezTo>
                <a:cubicBezTo>
                  <a:pt x="9950" y="227584"/>
                  <a:pt x="30183" y="227177"/>
                  <a:pt x="40275" y="217085"/>
                </a:cubicBezTo>
                <a:cubicBezTo>
                  <a:pt x="50367" y="206993"/>
                  <a:pt x="56109" y="193334"/>
                  <a:pt x="64026" y="181459"/>
                </a:cubicBezTo>
                <a:cubicBezTo>
                  <a:pt x="20003" y="166785"/>
                  <a:pt x="26421" y="165625"/>
                  <a:pt x="28400" y="157708"/>
                </a:cubicBezTo>
                <a:close/>
              </a:path>
            </a:pathLst>
          </a:custGeom>
          <a:solidFill>
            <a:srgbClr val="BBE0E3"/>
          </a:solidFill>
          <a:ln>
            <a:solidFill>
              <a:srgbClr val="89A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5" name="手繪多邊形 404"/>
          <p:cNvSpPr/>
          <p:nvPr/>
        </p:nvSpPr>
        <p:spPr>
          <a:xfrm>
            <a:off x="2590870" y="2507733"/>
            <a:ext cx="175670" cy="176889"/>
          </a:xfrm>
          <a:custGeom>
            <a:avLst/>
            <a:gdLst>
              <a:gd name="connsiteX0" fmla="*/ 123402 w 374036"/>
              <a:gd name="connsiteY0" fmla="*/ 31550 h 257181"/>
              <a:gd name="connsiteX1" fmla="*/ 337158 w 374036"/>
              <a:gd name="connsiteY1" fmla="*/ 31550 h 257181"/>
              <a:gd name="connsiteX2" fmla="*/ 360909 w 374036"/>
              <a:gd name="connsiteY2" fmla="*/ 67176 h 257181"/>
              <a:gd name="connsiteX3" fmla="*/ 372784 w 374036"/>
              <a:gd name="connsiteY3" fmla="*/ 114677 h 257181"/>
              <a:gd name="connsiteX4" fmla="*/ 325283 w 374036"/>
              <a:gd name="connsiteY4" fmla="*/ 257181 h 257181"/>
              <a:gd name="connsiteX5" fmla="*/ 135278 w 374036"/>
              <a:gd name="connsiteY5" fmla="*/ 233430 h 257181"/>
              <a:gd name="connsiteX6" fmla="*/ 87776 w 374036"/>
              <a:gd name="connsiteY6" fmla="*/ 221555 h 257181"/>
              <a:gd name="connsiteX7" fmla="*/ 52150 w 374036"/>
              <a:gd name="connsiteY7" fmla="*/ 197804 h 257181"/>
              <a:gd name="connsiteX8" fmla="*/ 40275 w 374036"/>
              <a:gd name="connsiteY8" fmla="*/ 150303 h 257181"/>
              <a:gd name="connsiteX9" fmla="*/ 4649 w 374036"/>
              <a:gd name="connsiteY9" fmla="*/ 126553 h 257181"/>
              <a:gd name="connsiteX10" fmla="*/ 16524 w 374036"/>
              <a:gd name="connsiteY10" fmla="*/ 90927 h 257181"/>
              <a:gd name="connsiteX11" fmla="*/ 99652 w 374036"/>
              <a:gd name="connsiteY11" fmla="*/ 55301 h 257181"/>
              <a:gd name="connsiteX12" fmla="*/ 123402 w 374036"/>
              <a:gd name="connsiteY12" fmla="*/ 31550 h 25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4036" h="257181">
                <a:moveTo>
                  <a:pt x="123402" y="31550"/>
                </a:moveTo>
                <a:cubicBezTo>
                  <a:pt x="162986" y="27592"/>
                  <a:pt x="203068" y="0"/>
                  <a:pt x="337158" y="31550"/>
                </a:cubicBezTo>
                <a:cubicBezTo>
                  <a:pt x="351051" y="34819"/>
                  <a:pt x="352992" y="55301"/>
                  <a:pt x="360909" y="67176"/>
                </a:cubicBezTo>
                <a:cubicBezTo>
                  <a:pt x="364867" y="83010"/>
                  <a:pt x="374036" y="98404"/>
                  <a:pt x="372784" y="114677"/>
                </a:cubicBezTo>
                <a:cubicBezTo>
                  <a:pt x="365781" y="205724"/>
                  <a:pt x="361518" y="202829"/>
                  <a:pt x="325283" y="257181"/>
                </a:cubicBezTo>
                <a:cubicBezTo>
                  <a:pt x="261948" y="249264"/>
                  <a:pt x="198400" y="242898"/>
                  <a:pt x="135278" y="233430"/>
                </a:cubicBezTo>
                <a:cubicBezTo>
                  <a:pt x="119137" y="231009"/>
                  <a:pt x="102778" y="227984"/>
                  <a:pt x="87776" y="221555"/>
                </a:cubicBezTo>
                <a:cubicBezTo>
                  <a:pt x="74658" y="215933"/>
                  <a:pt x="64025" y="205721"/>
                  <a:pt x="52150" y="197804"/>
                </a:cubicBezTo>
                <a:cubicBezTo>
                  <a:pt x="48192" y="181970"/>
                  <a:pt x="49328" y="163883"/>
                  <a:pt x="40275" y="150303"/>
                </a:cubicBezTo>
                <a:cubicBezTo>
                  <a:pt x="32358" y="138428"/>
                  <a:pt x="9950" y="139804"/>
                  <a:pt x="4649" y="126553"/>
                </a:cubicBezTo>
                <a:cubicBezTo>
                  <a:pt x="0" y="114931"/>
                  <a:pt x="8704" y="100702"/>
                  <a:pt x="16524" y="90927"/>
                </a:cubicBezTo>
                <a:cubicBezTo>
                  <a:pt x="41429" y="59795"/>
                  <a:pt x="66093" y="68725"/>
                  <a:pt x="99652" y="55301"/>
                </a:cubicBezTo>
                <a:cubicBezTo>
                  <a:pt x="104850" y="53222"/>
                  <a:pt x="83818" y="35508"/>
                  <a:pt x="123402" y="31550"/>
                </a:cubicBezTo>
                <a:close/>
              </a:path>
            </a:pathLst>
          </a:custGeom>
          <a:solidFill>
            <a:srgbClr val="BBE3E0"/>
          </a:solidFill>
          <a:ln>
            <a:solidFill>
              <a:srgbClr val="7FA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6" name="手繪多邊形 405"/>
          <p:cNvSpPr/>
          <p:nvPr/>
        </p:nvSpPr>
        <p:spPr>
          <a:xfrm>
            <a:off x="3293592" y="2509195"/>
            <a:ext cx="194074" cy="175428"/>
          </a:xfrm>
          <a:custGeom>
            <a:avLst/>
            <a:gdLst>
              <a:gd name="connsiteX0" fmla="*/ 58016 w 521354"/>
              <a:gd name="connsiteY0" fmla="*/ 201881 h 415637"/>
              <a:gd name="connsiteX1" fmla="*/ 69892 w 521354"/>
              <a:gd name="connsiteY1" fmla="*/ 118754 h 415637"/>
              <a:gd name="connsiteX2" fmla="*/ 129268 w 521354"/>
              <a:gd name="connsiteY2" fmla="*/ 71252 h 415637"/>
              <a:gd name="connsiteX3" fmla="*/ 200520 w 521354"/>
              <a:gd name="connsiteY3" fmla="*/ 23751 h 415637"/>
              <a:gd name="connsiteX4" fmla="*/ 307398 w 521354"/>
              <a:gd name="connsiteY4" fmla="*/ 0 h 415637"/>
              <a:gd name="connsiteX5" fmla="*/ 354899 w 521354"/>
              <a:gd name="connsiteY5" fmla="*/ 47502 h 415637"/>
              <a:gd name="connsiteX6" fmla="*/ 319273 w 521354"/>
              <a:gd name="connsiteY6" fmla="*/ 154380 h 415637"/>
              <a:gd name="connsiteX7" fmla="*/ 354899 w 521354"/>
              <a:gd name="connsiteY7" fmla="*/ 273133 h 415637"/>
              <a:gd name="connsiteX8" fmla="*/ 426151 w 521354"/>
              <a:gd name="connsiteY8" fmla="*/ 296884 h 415637"/>
              <a:gd name="connsiteX9" fmla="*/ 461777 w 521354"/>
              <a:gd name="connsiteY9" fmla="*/ 308759 h 415637"/>
              <a:gd name="connsiteX10" fmla="*/ 509279 w 521354"/>
              <a:gd name="connsiteY10" fmla="*/ 368136 h 415637"/>
              <a:gd name="connsiteX11" fmla="*/ 473653 w 521354"/>
              <a:gd name="connsiteY11" fmla="*/ 391886 h 415637"/>
              <a:gd name="connsiteX12" fmla="*/ 402401 w 521354"/>
              <a:gd name="connsiteY12" fmla="*/ 415637 h 415637"/>
              <a:gd name="connsiteX13" fmla="*/ 93642 w 521354"/>
              <a:gd name="connsiteY13" fmla="*/ 391886 h 415637"/>
              <a:gd name="connsiteX14" fmla="*/ 58016 w 521354"/>
              <a:gd name="connsiteY14" fmla="*/ 380011 h 415637"/>
              <a:gd name="connsiteX15" fmla="*/ 22390 w 521354"/>
              <a:gd name="connsiteY15" fmla="*/ 356260 h 415637"/>
              <a:gd name="connsiteX16" fmla="*/ 46141 w 521354"/>
              <a:gd name="connsiteY16" fmla="*/ 296884 h 415637"/>
              <a:gd name="connsiteX17" fmla="*/ 69892 w 521354"/>
              <a:gd name="connsiteY17" fmla="*/ 261258 h 415637"/>
              <a:gd name="connsiteX18" fmla="*/ 58016 w 521354"/>
              <a:gd name="connsiteY18" fmla="*/ 201881 h 41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354" h="415637">
                <a:moveTo>
                  <a:pt x="58016" y="201881"/>
                </a:moveTo>
                <a:cubicBezTo>
                  <a:pt x="58016" y="178130"/>
                  <a:pt x="61849" y="145564"/>
                  <a:pt x="69892" y="118754"/>
                </a:cubicBezTo>
                <a:cubicBezTo>
                  <a:pt x="84813" y="69019"/>
                  <a:pt x="93936" y="90881"/>
                  <a:pt x="129268" y="71252"/>
                </a:cubicBezTo>
                <a:cubicBezTo>
                  <a:pt x="154221" y="57389"/>
                  <a:pt x="176769" y="39585"/>
                  <a:pt x="200520" y="23751"/>
                </a:cubicBezTo>
                <a:cubicBezTo>
                  <a:pt x="207705" y="18961"/>
                  <a:pt x="306093" y="261"/>
                  <a:pt x="307398" y="0"/>
                </a:cubicBezTo>
                <a:cubicBezTo>
                  <a:pt x="332399" y="8334"/>
                  <a:pt x="361566" y="7501"/>
                  <a:pt x="354899" y="47502"/>
                </a:cubicBezTo>
                <a:cubicBezTo>
                  <a:pt x="348725" y="84544"/>
                  <a:pt x="319273" y="154380"/>
                  <a:pt x="319273" y="154380"/>
                </a:cubicBezTo>
                <a:cubicBezTo>
                  <a:pt x="322880" y="176019"/>
                  <a:pt x="328600" y="253409"/>
                  <a:pt x="354899" y="273133"/>
                </a:cubicBezTo>
                <a:cubicBezTo>
                  <a:pt x="374927" y="288154"/>
                  <a:pt x="402400" y="288967"/>
                  <a:pt x="426151" y="296884"/>
                </a:cubicBezTo>
                <a:lnTo>
                  <a:pt x="461777" y="308759"/>
                </a:lnTo>
                <a:cubicBezTo>
                  <a:pt x="475363" y="317817"/>
                  <a:pt x="521354" y="337947"/>
                  <a:pt x="509279" y="368136"/>
                </a:cubicBezTo>
                <a:cubicBezTo>
                  <a:pt x="503978" y="381387"/>
                  <a:pt x="486695" y="386090"/>
                  <a:pt x="473653" y="391886"/>
                </a:cubicBezTo>
                <a:cubicBezTo>
                  <a:pt x="450775" y="402054"/>
                  <a:pt x="402401" y="415637"/>
                  <a:pt x="402401" y="415637"/>
                </a:cubicBezTo>
                <a:cubicBezTo>
                  <a:pt x="299481" y="407720"/>
                  <a:pt x="196318" y="402508"/>
                  <a:pt x="93642" y="391886"/>
                </a:cubicBezTo>
                <a:cubicBezTo>
                  <a:pt x="81191" y="390598"/>
                  <a:pt x="69212" y="385609"/>
                  <a:pt x="58016" y="380011"/>
                </a:cubicBezTo>
                <a:cubicBezTo>
                  <a:pt x="45250" y="373628"/>
                  <a:pt x="34265" y="364177"/>
                  <a:pt x="22390" y="356260"/>
                </a:cubicBezTo>
                <a:cubicBezTo>
                  <a:pt x="1000" y="270700"/>
                  <a:pt x="0" y="333796"/>
                  <a:pt x="46141" y="296884"/>
                </a:cubicBezTo>
                <a:cubicBezTo>
                  <a:pt x="57286" y="287968"/>
                  <a:pt x="61975" y="273133"/>
                  <a:pt x="69892" y="261258"/>
                </a:cubicBezTo>
                <a:cubicBezTo>
                  <a:pt x="42183" y="205839"/>
                  <a:pt x="58016" y="225632"/>
                  <a:pt x="58016" y="201881"/>
                </a:cubicBezTo>
                <a:close/>
              </a:path>
            </a:pathLst>
          </a:custGeom>
          <a:solidFill>
            <a:srgbClr val="BBE3E0"/>
          </a:solidFill>
          <a:ln>
            <a:solidFill>
              <a:srgbClr val="7FA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7" name="手繪多邊形 406"/>
          <p:cNvSpPr/>
          <p:nvPr/>
        </p:nvSpPr>
        <p:spPr>
          <a:xfrm>
            <a:off x="2934386" y="2498377"/>
            <a:ext cx="186602" cy="194218"/>
          </a:xfrm>
          <a:custGeom>
            <a:avLst/>
            <a:gdLst>
              <a:gd name="connsiteX0" fmla="*/ 28400 w 398305"/>
              <a:gd name="connsiteY0" fmla="*/ 157708 h 407090"/>
              <a:gd name="connsiteX1" fmla="*/ 75901 w 398305"/>
              <a:gd name="connsiteY1" fmla="*/ 133958 h 407090"/>
              <a:gd name="connsiteX2" fmla="*/ 123402 w 398305"/>
              <a:gd name="connsiteY2" fmla="*/ 122082 h 407090"/>
              <a:gd name="connsiteX3" fmla="*/ 206529 w 398305"/>
              <a:gd name="connsiteY3" fmla="*/ 50830 h 407090"/>
              <a:gd name="connsiteX4" fmla="*/ 242155 w 398305"/>
              <a:gd name="connsiteY4" fmla="*/ 27080 h 407090"/>
              <a:gd name="connsiteX5" fmla="*/ 277781 w 398305"/>
              <a:gd name="connsiteY5" fmla="*/ 98332 h 407090"/>
              <a:gd name="connsiteX6" fmla="*/ 301532 w 398305"/>
              <a:gd name="connsiteY6" fmla="*/ 133958 h 407090"/>
              <a:gd name="connsiteX7" fmla="*/ 349033 w 398305"/>
              <a:gd name="connsiteY7" fmla="*/ 264586 h 407090"/>
              <a:gd name="connsiteX8" fmla="*/ 384659 w 398305"/>
              <a:gd name="connsiteY8" fmla="*/ 276462 h 407090"/>
              <a:gd name="connsiteX9" fmla="*/ 396535 w 398305"/>
              <a:gd name="connsiteY9" fmla="*/ 312088 h 407090"/>
              <a:gd name="connsiteX10" fmla="*/ 349033 w 398305"/>
              <a:gd name="connsiteY10" fmla="*/ 395215 h 407090"/>
              <a:gd name="connsiteX11" fmla="*/ 313407 w 398305"/>
              <a:gd name="connsiteY11" fmla="*/ 407090 h 407090"/>
              <a:gd name="connsiteX12" fmla="*/ 242155 w 398305"/>
              <a:gd name="connsiteY12" fmla="*/ 383339 h 407090"/>
              <a:gd name="connsiteX13" fmla="*/ 75901 w 398305"/>
              <a:gd name="connsiteY13" fmla="*/ 359589 h 407090"/>
              <a:gd name="connsiteX14" fmla="*/ 87776 w 398305"/>
              <a:gd name="connsiteY14" fmla="*/ 323963 h 407090"/>
              <a:gd name="connsiteX15" fmla="*/ 16524 w 398305"/>
              <a:gd name="connsiteY15" fmla="*/ 276462 h 407090"/>
              <a:gd name="connsiteX16" fmla="*/ 4649 w 398305"/>
              <a:gd name="connsiteY16" fmla="*/ 240836 h 407090"/>
              <a:gd name="connsiteX17" fmla="*/ 40275 w 398305"/>
              <a:gd name="connsiteY17" fmla="*/ 217085 h 407090"/>
              <a:gd name="connsiteX18" fmla="*/ 64026 w 398305"/>
              <a:gd name="connsiteY18" fmla="*/ 181459 h 407090"/>
              <a:gd name="connsiteX19" fmla="*/ 28400 w 398305"/>
              <a:gd name="connsiteY19" fmla="*/ 157708 h 407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305" h="407090">
                <a:moveTo>
                  <a:pt x="28400" y="157708"/>
                </a:moveTo>
                <a:cubicBezTo>
                  <a:pt x="30379" y="149791"/>
                  <a:pt x="59326" y="140174"/>
                  <a:pt x="75901" y="133958"/>
                </a:cubicBezTo>
                <a:cubicBezTo>
                  <a:pt x="91183" y="128227"/>
                  <a:pt x="108401" y="128511"/>
                  <a:pt x="123402" y="122082"/>
                </a:cubicBezTo>
                <a:cubicBezTo>
                  <a:pt x="159757" y="106501"/>
                  <a:pt x="177025" y="76119"/>
                  <a:pt x="206529" y="50830"/>
                </a:cubicBezTo>
                <a:cubicBezTo>
                  <a:pt x="217365" y="41542"/>
                  <a:pt x="230280" y="34997"/>
                  <a:pt x="242155" y="27080"/>
                </a:cubicBezTo>
                <a:cubicBezTo>
                  <a:pt x="310222" y="129180"/>
                  <a:pt x="228615" y="0"/>
                  <a:pt x="277781" y="98332"/>
                </a:cubicBezTo>
                <a:cubicBezTo>
                  <a:pt x="284164" y="111098"/>
                  <a:pt x="293615" y="122083"/>
                  <a:pt x="301532" y="133958"/>
                </a:cubicBezTo>
                <a:cubicBezTo>
                  <a:pt x="307803" y="159040"/>
                  <a:pt x="316333" y="238426"/>
                  <a:pt x="349033" y="264586"/>
                </a:cubicBezTo>
                <a:cubicBezTo>
                  <a:pt x="358808" y="272406"/>
                  <a:pt x="372784" y="272503"/>
                  <a:pt x="384659" y="276462"/>
                </a:cubicBezTo>
                <a:cubicBezTo>
                  <a:pt x="388618" y="288337"/>
                  <a:pt x="398305" y="299696"/>
                  <a:pt x="396535" y="312088"/>
                </a:cubicBezTo>
                <a:cubicBezTo>
                  <a:pt x="395404" y="320006"/>
                  <a:pt x="359221" y="387065"/>
                  <a:pt x="349033" y="395215"/>
                </a:cubicBezTo>
                <a:cubicBezTo>
                  <a:pt x="339258" y="403035"/>
                  <a:pt x="325282" y="403132"/>
                  <a:pt x="313407" y="407090"/>
                </a:cubicBezTo>
                <a:cubicBezTo>
                  <a:pt x="289656" y="399173"/>
                  <a:pt x="266308" y="389926"/>
                  <a:pt x="242155" y="383339"/>
                </a:cubicBezTo>
                <a:cubicBezTo>
                  <a:pt x="190168" y="369161"/>
                  <a:pt x="127295" y="365299"/>
                  <a:pt x="75901" y="359589"/>
                </a:cubicBezTo>
                <a:cubicBezTo>
                  <a:pt x="79859" y="347714"/>
                  <a:pt x="95052" y="334149"/>
                  <a:pt x="87776" y="323963"/>
                </a:cubicBezTo>
                <a:cubicBezTo>
                  <a:pt x="71185" y="300735"/>
                  <a:pt x="16524" y="276462"/>
                  <a:pt x="16524" y="276462"/>
                </a:cubicBezTo>
                <a:cubicBezTo>
                  <a:pt x="12566" y="264587"/>
                  <a:pt x="0" y="252458"/>
                  <a:pt x="4649" y="240836"/>
                </a:cubicBezTo>
                <a:cubicBezTo>
                  <a:pt x="9950" y="227584"/>
                  <a:pt x="30183" y="227177"/>
                  <a:pt x="40275" y="217085"/>
                </a:cubicBezTo>
                <a:cubicBezTo>
                  <a:pt x="50367" y="206993"/>
                  <a:pt x="56109" y="193334"/>
                  <a:pt x="64026" y="181459"/>
                </a:cubicBezTo>
                <a:cubicBezTo>
                  <a:pt x="20003" y="166785"/>
                  <a:pt x="26421" y="165625"/>
                  <a:pt x="28400" y="157708"/>
                </a:cubicBezTo>
                <a:close/>
              </a:path>
            </a:pathLst>
          </a:custGeom>
          <a:solidFill>
            <a:srgbClr val="BBE0E3"/>
          </a:solidFill>
          <a:ln>
            <a:solidFill>
              <a:srgbClr val="89A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8" name="手繪多邊形 407"/>
          <p:cNvSpPr/>
          <p:nvPr/>
        </p:nvSpPr>
        <p:spPr>
          <a:xfrm>
            <a:off x="4027270" y="2491907"/>
            <a:ext cx="176214" cy="192970"/>
          </a:xfrm>
          <a:custGeom>
            <a:avLst/>
            <a:gdLst>
              <a:gd name="connsiteX0" fmla="*/ 28400 w 398305"/>
              <a:gd name="connsiteY0" fmla="*/ 157708 h 407090"/>
              <a:gd name="connsiteX1" fmla="*/ 75901 w 398305"/>
              <a:gd name="connsiteY1" fmla="*/ 133958 h 407090"/>
              <a:gd name="connsiteX2" fmla="*/ 123402 w 398305"/>
              <a:gd name="connsiteY2" fmla="*/ 122082 h 407090"/>
              <a:gd name="connsiteX3" fmla="*/ 206529 w 398305"/>
              <a:gd name="connsiteY3" fmla="*/ 50830 h 407090"/>
              <a:gd name="connsiteX4" fmla="*/ 242155 w 398305"/>
              <a:gd name="connsiteY4" fmla="*/ 27080 h 407090"/>
              <a:gd name="connsiteX5" fmla="*/ 277781 w 398305"/>
              <a:gd name="connsiteY5" fmla="*/ 98332 h 407090"/>
              <a:gd name="connsiteX6" fmla="*/ 301532 w 398305"/>
              <a:gd name="connsiteY6" fmla="*/ 133958 h 407090"/>
              <a:gd name="connsiteX7" fmla="*/ 349033 w 398305"/>
              <a:gd name="connsiteY7" fmla="*/ 264586 h 407090"/>
              <a:gd name="connsiteX8" fmla="*/ 384659 w 398305"/>
              <a:gd name="connsiteY8" fmla="*/ 276462 h 407090"/>
              <a:gd name="connsiteX9" fmla="*/ 396535 w 398305"/>
              <a:gd name="connsiteY9" fmla="*/ 312088 h 407090"/>
              <a:gd name="connsiteX10" fmla="*/ 349033 w 398305"/>
              <a:gd name="connsiteY10" fmla="*/ 395215 h 407090"/>
              <a:gd name="connsiteX11" fmla="*/ 313407 w 398305"/>
              <a:gd name="connsiteY11" fmla="*/ 407090 h 407090"/>
              <a:gd name="connsiteX12" fmla="*/ 242155 w 398305"/>
              <a:gd name="connsiteY12" fmla="*/ 383339 h 407090"/>
              <a:gd name="connsiteX13" fmla="*/ 75901 w 398305"/>
              <a:gd name="connsiteY13" fmla="*/ 359589 h 407090"/>
              <a:gd name="connsiteX14" fmla="*/ 87776 w 398305"/>
              <a:gd name="connsiteY14" fmla="*/ 323963 h 407090"/>
              <a:gd name="connsiteX15" fmla="*/ 16524 w 398305"/>
              <a:gd name="connsiteY15" fmla="*/ 276462 h 407090"/>
              <a:gd name="connsiteX16" fmla="*/ 4649 w 398305"/>
              <a:gd name="connsiteY16" fmla="*/ 240836 h 407090"/>
              <a:gd name="connsiteX17" fmla="*/ 40275 w 398305"/>
              <a:gd name="connsiteY17" fmla="*/ 217085 h 407090"/>
              <a:gd name="connsiteX18" fmla="*/ 64026 w 398305"/>
              <a:gd name="connsiteY18" fmla="*/ 181459 h 407090"/>
              <a:gd name="connsiteX19" fmla="*/ 28400 w 398305"/>
              <a:gd name="connsiteY19" fmla="*/ 157708 h 407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305" h="407090">
                <a:moveTo>
                  <a:pt x="28400" y="157708"/>
                </a:moveTo>
                <a:cubicBezTo>
                  <a:pt x="30379" y="149791"/>
                  <a:pt x="59326" y="140174"/>
                  <a:pt x="75901" y="133958"/>
                </a:cubicBezTo>
                <a:cubicBezTo>
                  <a:pt x="91183" y="128227"/>
                  <a:pt x="108401" y="128511"/>
                  <a:pt x="123402" y="122082"/>
                </a:cubicBezTo>
                <a:cubicBezTo>
                  <a:pt x="159757" y="106501"/>
                  <a:pt x="177025" y="76119"/>
                  <a:pt x="206529" y="50830"/>
                </a:cubicBezTo>
                <a:cubicBezTo>
                  <a:pt x="217365" y="41542"/>
                  <a:pt x="230280" y="34997"/>
                  <a:pt x="242155" y="27080"/>
                </a:cubicBezTo>
                <a:cubicBezTo>
                  <a:pt x="310222" y="129180"/>
                  <a:pt x="228615" y="0"/>
                  <a:pt x="277781" y="98332"/>
                </a:cubicBezTo>
                <a:cubicBezTo>
                  <a:pt x="284164" y="111098"/>
                  <a:pt x="293615" y="122083"/>
                  <a:pt x="301532" y="133958"/>
                </a:cubicBezTo>
                <a:cubicBezTo>
                  <a:pt x="307803" y="159040"/>
                  <a:pt x="316333" y="238426"/>
                  <a:pt x="349033" y="264586"/>
                </a:cubicBezTo>
                <a:cubicBezTo>
                  <a:pt x="358808" y="272406"/>
                  <a:pt x="372784" y="272503"/>
                  <a:pt x="384659" y="276462"/>
                </a:cubicBezTo>
                <a:cubicBezTo>
                  <a:pt x="388618" y="288337"/>
                  <a:pt x="398305" y="299696"/>
                  <a:pt x="396535" y="312088"/>
                </a:cubicBezTo>
                <a:cubicBezTo>
                  <a:pt x="395404" y="320006"/>
                  <a:pt x="359221" y="387065"/>
                  <a:pt x="349033" y="395215"/>
                </a:cubicBezTo>
                <a:cubicBezTo>
                  <a:pt x="339258" y="403035"/>
                  <a:pt x="325282" y="403132"/>
                  <a:pt x="313407" y="407090"/>
                </a:cubicBezTo>
                <a:cubicBezTo>
                  <a:pt x="289656" y="399173"/>
                  <a:pt x="266308" y="389926"/>
                  <a:pt x="242155" y="383339"/>
                </a:cubicBezTo>
                <a:cubicBezTo>
                  <a:pt x="190168" y="369161"/>
                  <a:pt x="127295" y="365299"/>
                  <a:pt x="75901" y="359589"/>
                </a:cubicBezTo>
                <a:cubicBezTo>
                  <a:pt x="79859" y="347714"/>
                  <a:pt x="95052" y="334149"/>
                  <a:pt x="87776" y="323963"/>
                </a:cubicBezTo>
                <a:cubicBezTo>
                  <a:pt x="71185" y="300735"/>
                  <a:pt x="16524" y="276462"/>
                  <a:pt x="16524" y="276462"/>
                </a:cubicBezTo>
                <a:cubicBezTo>
                  <a:pt x="12566" y="264587"/>
                  <a:pt x="0" y="252458"/>
                  <a:pt x="4649" y="240836"/>
                </a:cubicBezTo>
                <a:cubicBezTo>
                  <a:pt x="9950" y="227584"/>
                  <a:pt x="30183" y="227177"/>
                  <a:pt x="40275" y="217085"/>
                </a:cubicBezTo>
                <a:cubicBezTo>
                  <a:pt x="50367" y="206993"/>
                  <a:pt x="56109" y="193334"/>
                  <a:pt x="64026" y="181459"/>
                </a:cubicBezTo>
                <a:cubicBezTo>
                  <a:pt x="20003" y="166785"/>
                  <a:pt x="26421" y="165625"/>
                  <a:pt x="28400" y="157708"/>
                </a:cubicBezTo>
                <a:close/>
              </a:path>
            </a:pathLst>
          </a:custGeom>
          <a:solidFill>
            <a:srgbClr val="BBE0E3"/>
          </a:solidFill>
          <a:ln>
            <a:solidFill>
              <a:srgbClr val="89A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9" name="手繪多邊形 408"/>
          <p:cNvSpPr/>
          <p:nvPr/>
        </p:nvSpPr>
        <p:spPr>
          <a:xfrm>
            <a:off x="3688353" y="2470641"/>
            <a:ext cx="142876" cy="214314"/>
          </a:xfrm>
          <a:custGeom>
            <a:avLst/>
            <a:gdLst>
              <a:gd name="connsiteX0" fmla="*/ 123402 w 374036"/>
              <a:gd name="connsiteY0" fmla="*/ 31550 h 257181"/>
              <a:gd name="connsiteX1" fmla="*/ 337158 w 374036"/>
              <a:gd name="connsiteY1" fmla="*/ 31550 h 257181"/>
              <a:gd name="connsiteX2" fmla="*/ 360909 w 374036"/>
              <a:gd name="connsiteY2" fmla="*/ 67176 h 257181"/>
              <a:gd name="connsiteX3" fmla="*/ 372784 w 374036"/>
              <a:gd name="connsiteY3" fmla="*/ 114677 h 257181"/>
              <a:gd name="connsiteX4" fmla="*/ 325283 w 374036"/>
              <a:gd name="connsiteY4" fmla="*/ 257181 h 257181"/>
              <a:gd name="connsiteX5" fmla="*/ 135278 w 374036"/>
              <a:gd name="connsiteY5" fmla="*/ 233430 h 257181"/>
              <a:gd name="connsiteX6" fmla="*/ 87776 w 374036"/>
              <a:gd name="connsiteY6" fmla="*/ 221555 h 257181"/>
              <a:gd name="connsiteX7" fmla="*/ 52150 w 374036"/>
              <a:gd name="connsiteY7" fmla="*/ 197804 h 257181"/>
              <a:gd name="connsiteX8" fmla="*/ 40275 w 374036"/>
              <a:gd name="connsiteY8" fmla="*/ 150303 h 257181"/>
              <a:gd name="connsiteX9" fmla="*/ 4649 w 374036"/>
              <a:gd name="connsiteY9" fmla="*/ 126553 h 257181"/>
              <a:gd name="connsiteX10" fmla="*/ 16524 w 374036"/>
              <a:gd name="connsiteY10" fmla="*/ 90927 h 257181"/>
              <a:gd name="connsiteX11" fmla="*/ 99652 w 374036"/>
              <a:gd name="connsiteY11" fmla="*/ 55301 h 257181"/>
              <a:gd name="connsiteX12" fmla="*/ 123402 w 374036"/>
              <a:gd name="connsiteY12" fmla="*/ 31550 h 25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4036" h="257181">
                <a:moveTo>
                  <a:pt x="123402" y="31550"/>
                </a:moveTo>
                <a:cubicBezTo>
                  <a:pt x="162986" y="27592"/>
                  <a:pt x="203068" y="0"/>
                  <a:pt x="337158" y="31550"/>
                </a:cubicBezTo>
                <a:cubicBezTo>
                  <a:pt x="351051" y="34819"/>
                  <a:pt x="352992" y="55301"/>
                  <a:pt x="360909" y="67176"/>
                </a:cubicBezTo>
                <a:cubicBezTo>
                  <a:pt x="364867" y="83010"/>
                  <a:pt x="374036" y="98404"/>
                  <a:pt x="372784" y="114677"/>
                </a:cubicBezTo>
                <a:cubicBezTo>
                  <a:pt x="365781" y="205724"/>
                  <a:pt x="361518" y="202829"/>
                  <a:pt x="325283" y="257181"/>
                </a:cubicBezTo>
                <a:cubicBezTo>
                  <a:pt x="261948" y="249264"/>
                  <a:pt x="198400" y="242898"/>
                  <a:pt x="135278" y="233430"/>
                </a:cubicBezTo>
                <a:cubicBezTo>
                  <a:pt x="119137" y="231009"/>
                  <a:pt x="102778" y="227984"/>
                  <a:pt x="87776" y="221555"/>
                </a:cubicBezTo>
                <a:cubicBezTo>
                  <a:pt x="74658" y="215933"/>
                  <a:pt x="64025" y="205721"/>
                  <a:pt x="52150" y="197804"/>
                </a:cubicBezTo>
                <a:cubicBezTo>
                  <a:pt x="48192" y="181970"/>
                  <a:pt x="49328" y="163883"/>
                  <a:pt x="40275" y="150303"/>
                </a:cubicBezTo>
                <a:cubicBezTo>
                  <a:pt x="32358" y="138428"/>
                  <a:pt x="9950" y="139804"/>
                  <a:pt x="4649" y="126553"/>
                </a:cubicBezTo>
                <a:cubicBezTo>
                  <a:pt x="0" y="114931"/>
                  <a:pt x="8704" y="100702"/>
                  <a:pt x="16524" y="90927"/>
                </a:cubicBezTo>
                <a:cubicBezTo>
                  <a:pt x="41429" y="59795"/>
                  <a:pt x="66093" y="68725"/>
                  <a:pt x="99652" y="55301"/>
                </a:cubicBezTo>
                <a:cubicBezTo>
                  <a:pt x="104850" y="53222"/>
                  <a:pt x="83818" y="35508"/>
                  <a:pt x="123402" y="31550"/>
                </a:cubicBezTo>
                <a:close/>
              </a:path>
            </a:pathLst>
          </a:custGeom>
          <a:solidFill>
            <a:srgbClr val="BBE3E0"/>
          </a:solidFill>
          <a:ln>
            <a:solidFill>
              <a:srgbClr val="7FA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0" name="手繪多邊形 409"/>
          <p:cNvSpPr/>
          <p:nvPr/>
        </p:nvSpPr>
        <p:spPr>
          <a:xfrm>
            <a:off x="3305250" y="5121487"/>
            <a:ext cx="151041" cy="139709"/>
          </a:xfrm>
          <a:custGeom>
            <a:avLst/>
            <a:gdLst>
              <a:gd name="connsiteX0" fmla="*/ 58016 w 521354"/>
              <a:gd name="connsiteY0" fmla="*/ 201881 h 415637"/>
              <a:gd name="connsiteX1" fmla="*/ 69892 w 521354"/>
              <a:gd name="connsiteY1" fmla="*/ 118754 h 415637"/>
              <a:gd name="connsiteX2" fmla="*/ 129268 w 521354"/>
              <a:gd name="connsiteY2" fmla="*/ 71252 h 415637"/>
              <a:gd name="connsiteX3" fmla="*/ 200520 w 521354"/>
              <a:gd name="connsiteY3" fmla="*/ 23751 h 415637"/>
              <a:gd name="connsiteX4" fmla="*/ 307398 w 521354"/>
              <a:gd name="connsiteY4" fmla="*/ 0 h 415637"/>
              <a:gd name="connsiteX5" fmla="*/ 354899 w 521354"/>
              <a:gd name="connsiteY5" fmla="*/ 47502 h 415637"/>
              <a:gd name="connsiteX6" fmla="*/ 319273 w 521354"/>
              <a:gd name="connsiteY6" fmla="*/ 154380 h 415637"/>
              <a:gd name="connsiteX7" fmla="*/ 354899 w 521354"/>
              <a:gd name="connsiteY7" fmla="*/ 273133 h 415637"/>
              <a:gd name="connsiteX8" fmla="*/ 426151 w 521354"/>
              <a:gd name="connsiteY8" fmla="*/ 296884 h 415637"/>
              <a:gd name="connsiteX9" fmla="*/ 461777 w 521354"/>
              <a:gd name="connsiteY9" fmla="*/ 308759 h 415637"/>
              <a:gd name="connsiteX10" fmla="*/ 509279 w 521354"/>
              <a:gd name="connsiteY10" fmla="*/ 368136 h 415637"/>
              <a:gd name="connsiteX11" fmla="*/ 473653 w 521354"/>
              <a:gd name="connsiteY11" fmla="*/ 391886 h 415637"/>
              <a:gd name="connsiteX12" fmla="*/ 402401 w 521354"/>
              <a:gd name="connsiteY12" fmla="*/ 415637 h 415637"/>
              <a:gd name="connsiteX13" fmla="*/ 93642 w 521354"/>
              <a:gd name="connsiteY13" fmla="*/ 391886 h 415637"/>
              <a:gd name="connsiteX14" fmla="*/ 58016 w 521354"/>
              <a:gd name="connsiteY14" fmla="*/ 380011 h 415637"/>
              <a:gd name="connsiteX15" fmla="*/ 22390 w 521354"/>
              <a:gd name="connsiteY15" fmla="*/ 356260 h 415637"/>
              <a:gd name="connsiteX16" fmla="*/ 46141 w 521354"/>
              <a:gd name="connsiteY16" fmla="*/ 296884 h 415637"/>
              <a:gd name="connsiteX17" fmla="*/ 69892 w 521354"/>
              <a:gd name="connsiteY17" fmla="*/ 261258 h 415637"/>
              <a:gd name="connsiteX18" fmla="*/ 58016 w 521354"/>
              <a:gd name="connsiteY18" fmla="*/ 201881 h 41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354" h="415637">
                <a:moveTo>
                  <a:pt x="58016" y="201881"/>
                </a:moveTo>
                <a:cubicBezTo>
                  <a:pt x="58016" y="178130"/>
                  <a:pt x="61849" y="145564"/>
                  <a:pt x="69892" y="118754"/>
                </a:cubicBezTo>
                <a:cubicBezTo>
                  <a:pt x="84813" y="69019"/>
                  <a:pt x="93936" y="90881"/>
                  <a:pt x="129268" y="71252"/>
                </a:cubicBezTo>
                <a:cubicBezTo>
                  <a:pt x="154221" y="57389"/>
                  <a:pt x="176769" y="39585"/>
                  <a:pt x="200520" y="23751"/>
                </a:cubicBezTo>
                <a:cubicBezTo>
                  <a:pt x="207705" y="18961"/>
                  <a:pt x="306093" y="261"/>
                  <a:pt x="307398" y="0"/>
                </a:cubicBezTo>
                <a:cubicBezTo>
                  <a:pt x="332399" y="8334"/>
                  <a:pt x="361566" y="7501"/>
                  <a:pt x="354899" y="47502"/>
                </a:cubicBezTo>
                <a:cubicBezTo>
                  <a:pt x="348725" y="84544"/>
                  <a:pt x="319273" y="154380"/>
                  <a:pt x="319273" y="154380"/>
                </a:cubicBezTo>
                <a:cubicBezTo>
                  <a:pt x="322880" y="176019"/>
                  <a:pt x="328600" y="253409"/>
                  <a:pt x="354899" y="273133"/>
                </a:cubicBezTo>
                <a:cubicBezTo>
                  <a:pt x="374927" y="288154"/>
                  <a:pt x="402400" y="288967"/>
                  <a:pt x="426151" y="296884"/>
                </a:cubicBezTo>
                <a:lnTo>
                  <a:pt x="461777" y="308759"/>
                </a:lnTo>
                <a:cubicBezTo>
                  <a:pt x="475363" y="317817"/>
                  <a:pt x="521354" y="337947"/>
                  <a:pt x="509279" y="368136"/>
                </a:cubicBezTo>
                <a:cubicBezTo>
                  <a:pt x="503978" y="381387"/>
                  <a:pt x="486695" y="386090"/>
                  <a:pt x="473653" y="391886"/>
                </a:cubicBezTo>
                <a:cubicBezTo>
                  <a:pt x="450775" y="402054"/>
                  <a:pt x="402401" y="415637"/>
                  <a:pt x="402401" y="415637"/>
                </a:cubicBezTo>
                <a:cubicBezTo>
                  <a:pt x="299481" y="407720"/>
                  <a:pt x="196318" y="402508"/>
                  <a:pt x="93642" y="391886"/>
                </a:cubicBezTo>
                <a:cubicBezTo>
                  <a:pt x="81191" y="390598"/>
                  <a:pt x="69212" y="385609"/>
                  <a:pt x="58016" y="380011"/>
                </a:cubicBezTo>
                <a:cubicBezTo>
                  <a:pt x="45250" y="373628"/>
                  <a:pt x="34265" y="364177"/>
                  <a:pt x="22390" y="356260"/>
                </a:cubicBezTo>
                <a:cubicBezTo>
                  <a:pt x="1000" y="270700"/>
                  <a:pt x="0" y="333796"/>
                  <a:pt x="46141" y="296884"/>
                </a:cubicBezTo>
                <a:cubicBezTo>
                  <a:pt x="57286" y="287968"/>
                  <a:pt x="61975" y="273133"/>
                  <a:pt x="69892" y="261258"/>
                </a:cubicBezTo>
                <a:cubicBezTo>
                  <a:pt x="42183" y="205839"/>
                  <a:pt x="58016" y="225632"/>
                  <a:pt x="58016" y="201881"/>
                </a:cubicBezTo>
                <a:close/>
              </a:path>
            </a:pathLst>
          </a:custGeom>
          <a:solidFill>
            <a:srgbClr val="BBE3E0"/>
          </a:solidFill>
          <a:ln>
            <a:solidFill>
              <a:srgbClr val="7FA4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1" name="手繪多邊形 410"/>
          <p:cNvSpPr/>
          <p:nvPr/>
        </p:nvSpPr>
        <p:spPr>
          <a:xfrm>
            <a:off x="2916310" y="5108787"/>
            <a:ext cx="162821" cy="144728"/>
          </a:xfrm>
          <a:custGeom>
            <a:avLst/>
            <a:gdLst>
              <a:gd name="connsiteX0" fmla="*/ 123402 w 374036"/>
              <a:gd name="connsiteY0" fmla="*/ 31550 h 257181"/>
              <a:gd name="connsiteX1" fmla="*/ 337158 w 374036"/>
              <a:gd name="connsiteY1" fmla="*/ 31550 h 257181"/>
              <a:gd name="connsiteX2" fmla="*/ 360909 w 374036"/>
              <a:gd name="connsiteY2" fmla="*/ 67176 h 257181"/>
              <a:gd name="connsiteX3" fmla="*/ 372784 w 374036"/>
              <a:gd name="connsiteY3" fmla="*/ 114677 h 257181"/>
              <a:gd name="connsiteX4" fmla="*/ 325283 w 374036"/>
              <a:gd name="connsiteY4" fmla="*/ 257181 h 257181"/>
              <a:gd name="connsiteX5" fmla="*/ 135278 w 374036"/>
              <a:gd name="connsiteY5" fmla="*/ 233430 h 257181"/>
              <a:gd name="connsiteX6" fmla="*/ 87776 w 374036"/>
              <a:gd name="connsiteY6" fmla="*/ 221555 h 257181"/>
              <a:gd name="connsiteX7" fmla="*/ 52150 w 374036"/>
              <a:gd name="connsiteY7" fmla="*/ 197804 h 257181"/>
              <a:gd name="connsiteX8" fmla="*/ 40275 w 374036"/>
              <a:gd name="connsiteY8" fmla="*/ 150303 h 257181"/>
              <a:gd name="connsiteX9" fmla="*/ 4649 w 374036"/>
              <a:gd name="connsiteY9" fmla="*/ 126553 h 257181"/>
              <a:gd name="connsiteX10" fmla="*/ 16524 w 374036"/>
              <a:gd name="connsiteY10" fmla="*/ 90927 h 257181"/>
              <a:gd name="connsiteX11" fmla="*/ 99652 w 374036"/>
              <a:gd name="connsiteY11" fmla="*/ 55301 h 257181"/>
              <a:gd name="connsiteX12" fmla="*/ 123402 w 374036"/>
              <a:gd name="connsiteY12" fmla="*/ 31550 h 25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4036" h="257181">
                <a:moveTo>
                  <a:pt x="123402" y="31550"/>
                </a:moveTo>
                <a:cubicBezTo>
                  <a:pt x="162986" y="27592"/>
                  <a:pt x="203068" y="0"/>
                  <a:pt x="337158" y="31550"/>
                </a:cubicBezTo>
                <a:cubicBezTo>
                  <a:pt x="351051" y="34819"/>
                  <a:pt x="352992" y="55301"/>
                  <a:pt x="360909" y="67176"/>
                </a:cubicBezTo>
                <a:cubicBezTo>
                  <a:pt x="364867" y="83010"/>
                  <a:pt x="374036" y="98404"/>
                  <a:pt x="372784" y="114677"/>
                </a:cubicBezTo>
                <a:cubicBezTo>
                  <a:pt x="365781" y="205724"/>
                  <a:pt x="361518" y="202829"/>
                  <a:pt x="325283" y="257181"/>
                </a:cubicBezTo>
                <a:cubicBezTo>
                  <a:pt x="261948" y="249264"/>
                  <a:pt x="198400" y="242898"/>
                  <a:pt x="135278" y="233430"/>
                </a:cubicBezTo>
                <a:cubicBezTo>
                  <a:pt x="119137" y="231009"/>
                  <a:pt x="102778" y="227984"/>
                  <a:pt x="87776" y="221555"/>
                </a:cubicBezTo>
                <a:cubicBezTo>
                  <a:pt x="74658" y="215933"/>
                  <a:pt x="64025" y="205721"/>
                  <a:pt x="52150" y="197804"/>
                </a:cubicBezTo>
                <a:cubicBezTo>
                  <a:pt x="48192" y="181970"/>
                  <a:pt x="49328" y="163883"/>
                  <a:pt x="40275" y="150303"/>
                </a:cubicBezTo>
                <a:cubicBezTo>
                  <a:pt x="32358" y="138428"/>
                  <a:pt x="9950" y="139804"/>
                  <a:pt x="4649" y="126553"/>
                </a:cubicBezTo>
                <a:cubicBezTo>
                  <a:pt x="0" y="114931"/>
                  <a:pt x="8704" y="100702"/>
                  <a:pt x="16524" y="90927"/>
                </a:cubicBezTo>
                <a:cubicBezTo>
                  <a:pt x="41429" y="59795"/>
                  <a:pt x="66093" y="68725"/>
                  <a:pt x="99652" y="55301"/>
                </a:cubicBezTo>
                <a:cubicBezTo>
                  <a:pt x="104850" y="53222"/>
                  <a:pt x="83818" y="35508"/>
                  <a:pt x="123402" y="31550"/>
                </a:cubicBezTo>
                <a:close/>
              </a:path>
            </a:pathLst>
          </a:custGeom>
          <a:solidFill>
            <a:srgbClr val="BBE3E0"/>
          </a:solidFill>
          <a:ln>
            <a:solidFill>
              <a:srgbClr val="7FA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2" name="手繪多邊形 411"/>
          <p:cNvSpPr/>
          <p:nvPr/>
        </p:nvSpPr>
        <p:spPr>
          <a:xfrm>
            <a:off x="3662440" y="5083387"/>
            <a:ext cx="151041" cy="196833"/>
          </a:xfrm>
          <a:custGeom>
            <a:avLst/>
            <a:gdLst>
              <a:gd name="connsiteX0" fmla="*/ 0 w 237045"/>
              <a:gd name="connsiteY0" fmla="*/ 83127 h 213756"/>
              <a:gd name="connsiteX1" fmla="*/ 35626 w 237045"/>
              <a:gd name="connsiteY1" fmla="*/ 106878 h 213756"/>
              <a:gd name="connsiteX2" fmla="*/ 47502 w 237045"/>
              <a:gd name="connsiteY2" fmla="*/ 59377 h 213756"/>
              <a:gd name="connsiteX3" fmla="*/ 106878 w 237045"/>
              <a:gd name="connsiteY3" fmla="*/ 0 h 213756"/>
              <a:gd name="connsiteX4" fmla="*/ 130629 w 237045"/>
              <a:gd name="connsiteY4" fmla="*/ 35626 h 213756"/>
              <a:gd name="connsiteX5" fmla="*/ 154380 w 237045"/>
              <a:gd name="connsiteY5" fmla="*/ 118753 h 213756"/>
              <a:gd name="connsiteX6" fmla="*/ 190006 w 237045"/>
              <a:gd name="connsiteY6" fmla="*/ 142504 h 213756"/>
              <a:gd name="connsiteX7" fmla="*/ 225632 w 237045"/>
              <a:gd name="connsiteY7" fmla="*/ 130629 h 213756"/>
              <a:gd name="connsiteX8" fmla="*/ 166255 w 237045"/>
              <a:gd name="connsiteY8" fmla="*/ 213756 h 213756"/>
              <a:gd name="connsiteX9" fmla="*/ 83128 w 237045"/>
              <a:gd name="connsiteY9" fmla="*/ 190005 h 213756"/>
              <a:gd name="connsiteX10" fmla="*/ 35626 w 237045"/>
              <a:gd name="connsiteY10" fmla="*/ 178130 h 213756"/>
              <a:gd name="connsiteX11" fmla="*/ 0 w 237045"/>
              <a:gd name="connsiteY11" fmla="*/ 83127 h 21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7045" h="213756">
                <a:moveTo>
                  <a:pt x="0" y="83127"/>
                </a:moveTo>
                <a:cubicBezTo>
                  <a:pt x="0" y="71252"/>
                  <a:pt x="22860" y="113261"/>
                  <a:pt x="35626" y="106878"/>
                </a:cubicBezTo>
                <a:cubicBezTo>
                  <a:pt x="50224" y="99579"/>
                  <a:pt x="41073" y="74378"/>
                  <a:pt x="47502" y="59377"/>
                </a:cubicBezTo>
                <a:cubicBezTo>
                  <a:pt x="63336" y="22431"/>
                  <a:pt x="75210" y="21113"/>
                  <a:pt x="106878" y="0"/>
                </a:cubicBezTo>
                <a:cubicBezTo>
                  <a:pt x="114795" y="11875"/>
                  <a:pt x="125328" y="22374"/>
                  <a:pt x="130629" y="35626"/>
                </a:cubicBezTo>
                <a:cubicBezTo>
                  <a:pt x="141332" y="62383"/>
                  <a:pt x="140385" y="93562"/>
                  <a:pt x="154380" y="118753"/>
                </a:cubicBezTo>
                <a:cubicBezTo>
                  <a:pt x="161311" y="131229"/>
                  <a:pt x="178131" y="134587"/>
                  <a:pt x="190006" y="142504"/>
                </a:cubicBezTo>
                <a:cubicBezTo>
                  <a:pt x="201881" y="138546"/>
                  <a:pt x="222596" y="118485"/>
                  <a:pt x="225632" y="130629"/>
                </a:cubicBezTo>
                <a:cubicBezTo>
                  <a:pt x="237045" y="176280"/>
                  <a:pt x="192525" y="196242"/>
                  <a:pt x="166255" y="213756"/>
                </a:cubicBezTo>
                <a:lnTo>
                  <a:pt x="83128" y="190005"/>
                </a:lnTo>
                <a:cubicBezTo>
                  <a:pt x="67382" y="185711"/>
                  <a:pt x="48371" y="188326"/>
                  <a:pt x="35626" y="178130"/>
                </a:cubicBezTo>
                <a:cubicBezTo>
                  <a:pt x="19996" y="165626"/>
                  <a:pt x="0" y="95002"/>
                  <a:pt x="0" y="83127"/>
                </a:cubicBezTo>
                <a:close/>
              </a:path>
            </a:pathLst>
          </a:custGeom>
          <a:solidFill>
            <a:srgbClr val="BBE3E0"/>
          </a:solidFill>
          <a:ln>
            <a:solidFill>
              <a:srgbClr val="7FA4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3" name="手繪多邊形 412"/>
          <p:cNvSpPr/>
          <p:nvPr/>
        </p:nvSpPr>
        <p:spPr>
          <a:xfrm>
            <a:off x="4045030" y="3783215"/>
            <a:ext cx="178036" cy="185924"/>
          </a:xfrm>
          <a:custGeom>
            <a:avLst/>
            <a:gdLst>
              <a:gd name="connsiteX0" fmla="*/ 28400 w 398305"/>
              <a:gd name="connsiteY0" fmla="*/ 157708 h 407090"/>
              <a:gd name="connsiteX1" fmla="*/ 75901 w 398305"/>
              <a:gd name="connsiteY1" fmla="*/ 133958 h 407090"/>
              <a:gd name="connsiteX2" fmla="*/ 123402 w 398305"/>
              <a:gd name="connsiteY2" fmla="*/ 122082 h 407090"/>
              <a:gd name="connsiteX3" fmla="*/ 206529 w 398305"/>
              <a:gd name="connsiteY3" fmla="*/ 50830 h 407090"/>
              <a:gd name="connsiteX4" fmla="*/ 242155 w 398305"/>
              <a:gd name="connsiteY4" fmla="*/ 27080 h 407090"/>
              <a:gd name="connsiteX5" fmla="*/ 277781 w 398305"/>
              <a:gd name="connsiteY5" fmla="*/ 98332 h 407090"/>
              <a:gd name="connsiteX6" fmla="*/ 301532 w 398305"/>
              <a:gd name="connsiteY6" fmla="*/ 133958 h 407090"/>
              <a:gd name="connsiteX7" fmla="*/ 349033 w 398305"/>
              <a:gd name="connsiteY7" fmla="*/ 264586 h 407090"/>
              <a:gd name="connsiteX8" fmla="*/ 384659 w 398305"/>
              <a:gd name="connsiteY8" fmla="*/ 276462 h 407090"/>
              <a:gd name="connsiteX9" fmla="*/ 396535 w 398305"/>
              <a:gd name="connsiteY9" fmla="*/ 312088 h 407090"/>
              <a:gd name="connsiteX10" fmla="*/ 349033 w 398305"/>
              <a:gd name="connsiteY10" fmla="*/ 395215 h 407090"/>
              <a:gd name="connsiteX11" fmla="*/ 313407 w 398305"/>
              <a:gd name="connsiteY11" fmla="*/ 407090 h 407090"/>
              <a:gd name="connsiteX12" fmla="*/ 242155 w 398305"/>
              <a:gd name="connsiteY12" fmla="*/ 383339 h 407090"/>
              <a:gd name="connsiteX13" fmla="*/ 75901 w 398305"/>
              <a:gd name="connsiteY13" fmla="*/ 359589 h 407090"/>
              <a:gd name="connsiteX14" fmla="*/ 87776 w 398305"/>
              <a:gd name="connsiteY14" fmla="*/ 323963 h 407090"/>
              <a:gd name="connsiteX15" fmla="*/ 16524 w 398305"/>
              <a:gd name="connsiteY15" fmla="*/ 276462 h 407090"/>
              <a:gd name="connsiteX16" fmla="*/ 4649 w 398305"/>
              <a:gd name="connsiteY16" fmla="*/ 240836 h 407090"/>
              <a:gd name="connsiteX17" fmla="*/ 40275 w 398305"/>
              <a:gd name="connsiteY17" fmla="*/ 217085 h 407090"/>
              <a:gd name="connsiteX18" fmla="*/ 64026 w 398305"/>
              <a:gd name="connsiteY18" fmla="*/ 181459 h 407090"/>
              <a:gd name="connsiteX19" fmla="*/ 28400 w 398305"/>
              <a:gd name="connsiteY19" fmla="*/ 157708 h 407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305" h="407090">
                <a:moveTo>
                  <a:pt x="28400" y="157708"/>
                </a:moveTo>
                <a:cubicBezTo>
                  <a:pt x="30379" y="149791"/>
                  <a:pt x="59326" y="140174"/>
                  <a:pt x="75901" y="133958"/>
                </a:cubicBezTo>
                <a:cubicBezTo>
                  <a:pt x="91183" y="128227"/>
                  <a:pt x="108401" y="128511"/>
                  <a:pt x="123402" y="122082"/>
                </a:cubicBezTo>
                <a:cubicBezTo>
                  <a:pt x="159757" y="106501"/>
                  <a:pt x="177025" y="76119"/>
                  <a:pt x="206529" y="50830"/>
                </a:cubicBezTo>
                <a:cubicBezTo>
                  <a:pt x="217365" y="41542"/>
                  <a:pt x="230280" y="34997"/>
                  <a:pt x="242155" y="27080"/>
                </a:cubicBezTo>
                <a:cubicBezTo>
                  <a:pt x="310222" y="129180"/>
                  <a:pt x="228615" y="0"/>
                  <a:pt x="277781" y="98332"/>
                </a:cubicBezTo>
                <a:cubicBezTo>
                  <a:pt x="284164" y="111098"/>
                  <a:pt x="293615" y="122083"/>
                  <a:pt x="301532" y="133958"/>
                </a:cubicBezTo>
                <a:cubicBezTo>
                  <a:pt x="307803" y="159040"/>
                  <a:pt x="316333" y="238426"/>
                  <a:pt x="349033" y="264586"/>
                </a:cubicBezTo>
                <a:cubicBezTo>
                  <a:pt x="358808" y="272406"/>
                  <a:pt x="372784" y="272503"/>
                  <a:pt x="384659" y="276462"/>
                </a:cubicBezTo>
                <a:cubicBezTo>
                  <a:pt x="388618" y="288337"/>
                  <a:pt x="398305" y="299696"/>
                  <a:pt x="396535" y="312088"/>
                </a:cubicBezTo>
                <a:cubicBezTo>
                  <a:pt x="395404" y="320006"/>
                  <a:pt x="359221" y="387065"/>
                  <a:pt x="349033" y="395215"/>
                </a:cubicBezTo>
                <a:cubicBezTo>
                  <a:pt x="339258" y="403035"/>
                  <a:pt x="325282" y="403132"/>
                  <a:pt x="313407" y="407090"/>
                </a:cubicBezTo>
                <a:cubicBezTo>
                  <a:pt x="289656" y="399173"/>
                  <a:pt x="266308" y="389926"/>
                  <a:pt x="242155" y="383339"/>
                </a:cubicBezTo>
                <a:cubicBezTo>
                  <a:pt x="190168" y="369161"/>
                  <a:pt x="127295" y="365299"/>
                  <a:pt x="75901" y="359589"/>
                </a:cubicBezTo>
                <a:cubicBezTo>
                  <a:pt x="79859" y="347714"/>
                  <a:pt x="95052" y="334149"/>
                  <a:pt x="87776" y="323963"/>
                </a:cubicBezTo>
                <a:cubicBezTo>
                  <a:pt x="71185" y="300735"/>
                  <a:pt x="16524" y="276462"/>
                  <a:pt x="16524" y="276462"/>
                </a:cubicBezTo>
                <a:cubicBezTo>
                  <a:pt x="12566" y="264587"/>
                  <a:pt x="0" y="252458"/>
                  <a:pt x="4649" y="240836"/>
                </a:cubicBezTo>
                <a:cubicBezTo>
                  <a:pt x="9950" y="227584"/>
                  <a:pt x="30183" y="227177"/>
                  <a:pt x="40275" y="217085"/>
                </a:cubicBezTo>
                <a:cubicBezTo>
                  <a:pt x="50367" y="206993"/>
                  <a:pt x="56109" y="193334"/>
                  <a:pt x="64026" y="181459"/>
                </a:cubicBezTo>
                <a:cubicBezTo>
                  <a:pt x="20003" y="166785"/>
                  <a:pt x="26421" y="165625"/>
                  <a:pt x="28400" y="157708"/>
                </a:cubicBezTo>
                <a:close/>
              </a:path>
            </a:pathLst>
          </a:custGeom>
          <a:solidFill>
            <a:srgbClr val="BBE0E3"/>
          </a:solidFill>
          <a:ln>
            <a:solidFill>
              <a:srgbClr val="89A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5" name="手繪多邊形 414"/>
          <p:cNvSpPr/>
          <p:nvPr/>
        </p:nvSpPr>
        <p:spPr>
          <a:xfrm>
            <a:off x="4149806" y="3465713"/>
            <a:ext cx="154827" cy="185924"/>
          </a:xfrm>
          <a:custGeom>
            <a:avLst/>
            <a:gdLst>
              <a:gd name="connsiteX0" fmla="*/ 28400 w 398305"/>
              <a:gd name="connsiteY0" fmla="*/ 157708 h 407090"/>
              <a:gd name="connsiteX1" fmla="*/ 75901 w 398305"/>
              <a:gd name="connsiteY1" fmla="*/ 133958 h 407090"/>
              <a:gd name="connsiteX2" fmla="*/ 123402 w 398305"/>
              <a:gd name="connsiteY2" fmla="*/ 122082 h 407090"/>
              <a:gd name="connsiteX3" fmla="*/ 206529 w 398305"/>
              <a:gd name="connsiteY3" fmla="*/ 50830 h 407090"/>
              <a:gd name="connsiteX4" fmla="*/ 242155 w 398305"/>
              <a:gd name="connsiteY4" fmla="*/ 27080 h 407090"/>
              <a:gd name="connsiteX5" fmla="*/ 277781 w 398305"/>
              <a:gd name="connsiteY5" fmla="*/ 98332 h 407090"/>
              <a:gd name="connsiteX6" fmla="*/ 301532 w 398305"/>
              <a:gd name="connsiteY6" fmla="*/ 133958 h 407090"/>
              <a:gd name="connsiteX7" fmla="*/ 349033 w 398305"/>
              <a:gd name="connsiteY7" fmla="*/ 264586 h 407090"/>
              <a:gd name="connsiteX8" fmla="*/ 384659 w 398305"/>
              <a:gd name="connsiteY8" fmla="*/ 276462 h 407090"/>
              <a:gd name="connsiteX9" fmla="*/ 396535 w 398305"/>
              <a:gd name="connsiteY9" fmla="*/ 312088 h 407090"/>
              <a:gd name="connsiteX10" fmla="*/ 349033 w 398305"/>
              <a:gd name="connsiteY10" fmla="*/ 395215 h 407090"/>
              <a:gd name="connsiteX11" fmla="*/ 313407 w 398305"/>
              <a:gd name="connsiteY11" fmla="*/ 407090 h 407090"/>
              <a:gd name="connsiteX12" fmla="*/ 242155 w 398305"/>
              <a:gd name="connsiteY12" fmla="*/ 383339 h 407090"/>
              <a:gd name="connsiteX13" fmla="*/ 75901 w 398305"/>
              <a:gd name="connsiteY13" fmla="*/ 359589 h 407090"/>
              <a:gd name="connsiteX14" fmla="*/ 87776 w 398305"/>
              <a:gd name="connsiteY14" fmla="*/ 323963 h 407090"/>
              <a:gd name="connsiteX15" fmla="*/ 16524 w 398305"/>
              <a:gd name="connsiteY15" fmla="*/ 276462 h 407090"/>
              <a:gd name="connsiteX16" fmla="*/ 4649 w 398305"/>
              <a:gd name="connsiteY16" fmla="*/ 240836 h 407090"/>
              <a:gd name="connsiteX17" fmla="*/ 40275 w 398305"/>
              <a:gd name="connsiteY17" fmla="*/ 217085 h 407090"/>
              <a:gd name="connsiteX18" fmla="*/ 64026 w 398305"/>
              <a:gd name="connsiteY18" fmla="*/ 181459 h 407090"/>
              <a:gd name="connsiteX19" fmla="*/ 28400 w 398305"/>
              <a:gd name="connsiteY19" fmla="*/ 157708 h 407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305" h="407090">
                <a:moveTo>
                  <a:pt x="28400" y="157708"/>
                </a:moveTo>
                <a:cubicBezTo>
                  <a:pt x="30379" y="149791"/>
                  <a:pt x="59326" y="140174"/>
                  <a:pt x="75901" y="133958"/>
                </a:cubicBezTo>
                <a:cubicBezTo>
                  <a:pt x="91183" y="128227"/>
                  <a:pt x="108401" y="128511"/>
                  <a:pt x="123402" y="122082"/>
                </a:cubicBezTo>
                <a:cubicBezTo>
                  <a:pt x="159757" y="106501"/>
                  <a:pt x="177025" y="76119"/>
                  <a:pt x="206529" y="50830"/>
                </a:cubicBezTo>
                <a:cubicBezTo>
                  <a:pt x="217365" y="41542"/>
                  <a:pt x="230280" y="34997"/>
                  <a:pt x="242155" y="27080"/>
                </a:cubicBezTo>
                <a:cubicBezTo>
                  <a:pt x="310222" y="129180"/>
                  <a:pt x="228615" y="0"/>
                  <a:pt x="277781" y="98332"/>
                </a:cubicBezTo>
                <a:cubicBezTo>
                  <a:pt x="284164" y="111098"/>
                  <a:pt x="293615" y="122083"/>
                  <a:pt x="301532" y="133958"/>
                </a:cubicBezTo>
                <a:cubicBezTo>
                  <a:pt x="307803" y="159040"/>
                  <a:pt x="316333" y="238426"/>
                  <a:pt x="349033" y="264586"/>
                </a:cubicBezTo>
                <a:cubicBezTo>
                  <a:pt x="358808" y="272406"/>
                  <a:pt x="372784" y="272503"/>
                  <a:pt x="384659" y="276462"/>
                </a:cubicBezTo>
                <a:cubicBezTo>
                  <a:pt x="388618" y="288337"/>
                  <a:pt x="398305" y="299696"/>
                  <a:pt x="396535" y="312088"/>
                </a:cubicBezTo>
                <a:cubicBezTo>
                  <a:pt x="395404" y="320006"/>
                  <a:pt x="359221" y="387065"/>
                  <a:pt x="349033" y="395215"/>
                </a:cubicBezTo>
                <a:cubicBezTo>
                  <a:pt x="339258" y="403035"/>
                  <a:pt x="325282" y="403132"/>
                  <a:pt x="313407" y="407090"/>
                </a:cubicBezTo>
                <a:cubicBezTo>
                  <a:pt x="289656" y="399173"/>
                  <a:pt x="266308" y="389926"/>
                  <a:pt x="242155" y="383339"/>
                </a:cubicBezTo>
                <a:cubicBezTo>
                  <a:pt x="190168" y="369161"/>
                  <a:pt x="127295" y="365299"/>
                  <a:pt x="75901" y="359589"/>
                </a:cubicBezTo>
                <a:cubicBezTo>
                  <a:pt x="79859" y="347714"/>
                  <a:pt x="95052" y="334149"/>
                  <a:pt x="87776" y="323963"/>
                </a:cubicBezTo>
                <a:cubicBezTo>
                  <a:pt x="71185" y="300735"/>
                  <a:pt x="16524" y="276462"/>
                  <a:pt x="16524" y="276462"/>
                </a:cubicBezTo>
                <a:cubicBezTo>
                  <a:pt x="12566" y="264587"/>
                  <a:pt x="0" y="252458"/>
                  <a:pt x="4649" y="240836"/>
                </a:cubicBezTo>
                <a:cubicBezTo>
                  <a:pt x="9950" y="227584"/>
                  <a:pt x="30183" y="227177"/>
                  <a:pt x="40275" y="217085"/>
                </a:cubicBezTo>
                <a:cubicBezTo>
                  <a:pt x="50367" y="206993"/>
                  <a:pt x="56109" y="193334"/>
                  <a:pt x="64026" y="181459"/>
                </a:cubicBezTo>
                <a:cubicBezTo>
                  <a:pt x="20003" y="166785"/>
                  <a:pt x="26421" y="165625"/>
                  <a:pt x="28400" y="157708"/>
                </a:cubicBezTo>
                <a:close/>
              </a:path>
            </a:pathLst>
          </a:custGeom>
          <a:solidFill>
            <a:srgbClr val="BBE3E0"/>
          </a:solidFill>
          <a:ln>
            <a:solidFill>
              <a:srgbClr val="7FA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6" name="手繪多邊形 415"/>
          <p:cNvSpPr/>
          <p:nvPr/>
        </p:nvSpPr>
        <p:spPr>
          <a:xfrm>
            <a:off x="3948192" y="4121355"/>
            <a:ext cx="178036" cy="164958"/>
          </a:xfrm>
          <a:custGeom>
            <a:avLst/>
            <a:gdLst>
              <a:gd name="connsiteX0" fmla="*/ 58016 w 521354"/>
              <a:gd name="connsiteY0" fmla="*/ 201881 h 415637"/>
              <a:gd name="connsiteX1" fmla="*/ 69892 w 521354"/>
              <a:gd name="connsiteY1" fmla="*/ 118754 h 415637"/>
              <a:gd name="connsiteX2" fmla="*/ 129268 w 521354"/>
              <a:gd name="connsiteY2" fmla="*/ 71252 h 415637"/>
              <a:gd name="connsiteX3" fmla="*/ 200520 w 521354"/>
              <a:gd name="connsiteY3" fmla="*/ 23751 h 415637"/>
              <a:gd name="connsiteX4" fmla="*/ 307398 w 521354"/>
              <a:gd name="connsiteY4" fmla="*/ 0 h 415637"/>
              <a:gd name="connsiteX5" fmla="*/ 354899 w 521354"/>
              <a:gd name="connsiteY5" fmla="*/ 47502 h 415637"/>
              <a:gd name="connsiteX6" fmla="*/ 319273 w 521354"/>
              <a:gd name="connsiteY6" fmla="*/ 154380 h 415637"/>
              <a:gd name="connsiteX7" fmla="*/ 354899 w 521354"/>
              <a:gd name="connsiteY7" fmla="*/ 273133 h 415637"/>
              <a:gd name="connsiteX8" fmla="*/ 426151 w 521354"/>
              <a:gd name="connsiteY8" fmla="*/ 296884 h 415637"/>
              <a:gd name="connsiteX9" fmla="*/ 461777 w 521354"/>
              <a:gd name="connsiteY9" fmla="*/ 308759 h 415637"/>
              <a:gd name="connsiteX10" fmla="*/ 509279 w 521354"/>
              <a:gd name="connsiteY10" fmla="*/ 368136 h 415637"/>
              <a:gd name="connsiteX11" fmla="*/ 473653 w 521354"/>
              <a:gd name="connsiteY11" fmla="*/ 391886 h 415637"/>
              <a:gd name="connsiteX12" fmla="*/ 402401 w 521354"/>
              <a:gd name="connsiteY12" fmla="*/ 415637 h 415637"/>
              <a:gd name="connsiteX13" fmla="*/ 93642 w 521354"/>
              <a:gd name="connsiteY13" fmla="*/ 391886 h 415637"/>
              <a:gd name="connsiteX14" fmla="*/ 58016 w 521354"/>
              <a:gd name="connsiteY14" fmla="*/ 380011 h 415637"/>
              <a:gd name="connsiteX15" fmla="*/ 22390 w 521354"/>
              <a:gd name="connsiteY15" fmla="*/ 356260 h 415637"/>
              <a:gd name="connsiteX16" fmla="*/ 46141 w 521354"/>
              <a:gd name="connsiteY16" fmla="*/ 296884 h 415637"/>
              <a:gd name="connsiteX17" fmla="*/ 69892 w 521354"/>
              <a:gd name="connsiteY17" fmla="*/ 261258 h 415637"/>
              <a:gd name="connsiteX18" fmla="*/ 58016 w 521354"/>
              <a:gd name="connsiteY18" fmla="*/ 201881 h 41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354" h="415637">
                <a:moveTo>
                  <a:pt x="58016" y="201881"/>
                </a:moveTo>
                <a:cubicBezTo>
                  <a:pt x="58016" y="178130"/>
                  <a:pt x="61849" y="145564"/>
                  <a:pt x="69892" y="118754"/>
                </a:cubicBezTo>
                <a:cubicBezTo>
                  <a:pt x="84813" y="69019"/>
                  <a:pt x="93936" y="90881"/>
                  <a:pt x="129268" y="71252"/>
                </a:cubicBezTo>
                <a:cubicBezTo>
                  <a:pt x="154221" y="57389"/>
                  <a:pt x="176769" y="39585"/>
                  <a:pt x="200520" y="23751"/>
                </a:cubicBezTo>
                <a:cubicBezTo>
                  <a:pt x="207705" y="18961"/>
                  <a:pt x="306093" y="261"/>
                  <a:pt x="307398" y="0"/>
                </a:cubicBezTo>
                <a:cubicBezTo>
                  <a:pt x="332399" y="8334"/>
                  <a:pt x="361566" y="7501"/>
                  <a:pt x="354899" y="47502"/>
                </a:cubicBezTo>
                <a:cubicBezTo>
                  <a:pt x="348725" y="84544"/>
                  <a:pt x="319273" y="154380"/>
                  <a:pt x="319273" y="154380"/>
                </a:cubicBezTo>
                <a:cubicBezTo>
                  <a:pt x="322880" y="176019"/>
                  <a:pt x="328600" y="253409"/>
                  <a:pt x="354899" y="273133"/>
                </a:cubicBezTo>
                <a:cubicBezTo>
                  <a:pt x="374927" y="288154"/>
                  <a:pt x="402400" y="288967"/>
                  <a:pt x="426151" y="296884"/>
                </a:cubicBezTo>
                <a:lnTo>
                  <a:pt x="461777" y="308759"/>
                </a:lnTo>
                <a:cubicBezTo>
                  <a:pt x="475363" y="317817"/>
                  <a:pt x="521354" y="337947"/>
                  <a:pt x="509279" y="368136"/>
                </a:cubicBezTo>
                <a:cubicBezTo>
                  <a:pt x="503978" y="381387"/>
                  <a:pt x="486695" y="386090"/>
                  <a:pt x="473653" y="391886"/>
                </a:cubicBezTo>
                <a:cubicBezTo>
                  <a:pt x="450775" y="402054"/>
                  <a:pt x="402401" y="415637"/>
                  <a:pt x="402401" y="415637"/>
                </a:cubicBezTo>
                <a:cubicBezTo>
                  <a:pt x="299481" y="407720"/>
                  <a:pt x="196318" y="402508"/>
                  <a:pt x="93642" y="391886"/>
                </a:cubicBezTo>
                <a:cubicBezTo>
                  <a:pt x="81191" y="390598"/>
                  <a:pt x="69212" y="385609"/>
                  <a:pt x="58016" y="380011"/>
                </a:cubicBezTo>
                <a:cubicBezTo>
                  <a:pt x="45250" y="373628"/>
                  <a:pt x="34265" y="364177"/>
                  <a:pt x="22390" y="356260"/>
                </a:cubicBezTo>
                <a:cubicBezTo>
                  <a:pt x="1000" y="270700"/>
                  <a:pt x="0" y="333796"/>
                  <a:pt x="46141" y="296884"/>
                </a:cubicBezTo>
                <a:cubicBezTo>
                  <a:pt x="57286" y="287968"/>
                  <a:pt x="61975" y="273133"/>
                  <a:pt x="69892" y="261258"/>
                </a:cubicBezTo>
                <a:cubicBezTo>
                  <a:pt x="42183" y="205839"/>
                  <a:pt x="58016" y="225632"/>
                  <a:pt x="58016" y="201881"/>
                </a:cubicBezTo>
                <a:close/>
              </a:path>
            </a:pathLst>
          </a:custGeom>
          <a:solidFill>
            <a:srgbClr val="BBE3E0"/>
          </a:solidFill>
          <a:ln>
            <a:solidFill>
              <a:srgbClr val="7FA4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7" name="手繪多邊形 416"/>
          <p:cNvSpPr/>
          <p:nvPr/>
        </p:nvSpPr>
        <p:spPr>
          <a:xfrm>
            <a:off x="3824366" y="4419807"/>
            <a:ext cx="213575" cy="205008"/>
          </a:xfrm>
          <a:custGeom>
            <a:avLst/>
            <a:gdLst>
              <a:gd name="connsiteX0" fmla="*/ 0 w 237045"/>
              <a:gd name="connsiteY0" fmla="*/ 83127 h 213756"/>
              <a:gd name="connsiteX1" fmla="*/ 35626 w 237045"/>
              <a:gd name="connsiteY1" fmla="*/ 106878 h 213756"/>
              <a:gd name="connsiteX2" fmla="*/ 47502 w 237045"/>
              <a:gd name="connsiteY2" fmla="*/ 59377 h 213756"/>
              <a:gd name="connsiteX3" fmla="*/ 106878 w 237045"/>
              <a:gd name="connsiteY3" fmla="*/ 0 h 213756"/>
              <a:gd name="connsiteX4" fmla="*/ 130629 w 237045"/>
              <a:gd name="connsiteY4" fmla="*/ 35626 h 213756"/>
              <a:gd name="connsiteX5" fmla="*/ 154380 w 237045"/>
              <a:gd name="connsiteY5" fmla="*/ 118753 h 213756"/>
              <a:gd name="connsiteX6" fmla="*/ 190006 w 237045"/>
              <a:gd name="connsiteY6" fmla="*/ 142504 h 213756"/>
              <a:gd name="connsiteX7" fmla="*/ 225632 w 237045"/>
              <a:gd name="connsiteY7" fmla="*/ 130629 h 213756"/>
              <a:gd name="connsiteX8" fmla="*/ 166255 w 237045"/>
              <a:gd name="connsiteY8" fmla="*/ 213756 h 213756"/>
              <a:gd name="connsiteX9" fmla="*/ 83128 w 237045"/>
              <a:gd name="connsiteY9" fmla="*/ 190005 h 213756"/>
              <a:gd name="connsiteX10" fmla="*/ 35626 w 237045"/>
              <a:gd name="connsiteY10" fmla="*/ 178130 h 213756"/>
              <a:gd name="connsiteX11" fmla="*/ 0 w 237045"/>
              <a:gd name="connsiteY11" fmla="*/ 83127 h 21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7045" h="213756">
                <a:moveTo>
                  <a:pt x="0" y="83127"/>
                </a:moveTo>
                <a:cubicBezTo>
                  <a:pt x="0" y="71252"/>
                  <a:pt x="22860" y="113261"/>
                  <a:pt x="35626" y="106878"/>
                </a:cubicBezTo>
                <a:cubicBezTo>
                  <a:pt x="50224" y="99579"/>
                  <a:pt x="41073" y="74378"/>
                  <a:pt x="47502" y="59377"/>
                </a:cubicBezTo>
                <a:cubicBezTo>
                  <a:pt x="63336" y="22431"/>
                  <a:pt x="75210" y="21113"/>
                  <a:pt x="106878" y="0"/>
                </a:cubicBezTo>
                <a:cubicBezTo>
                  <a:pt x="114795" y="11875"/>
                  <a:pt x="125328" y="22374"/>
                  <a:pt x="130629" y="35626"/>
                </a:cubicBezTo>
                <a:cubicBezTo>
                  <a:pt x="141332" y="62383"/>
                  <a:pt x="140385" y="93562"/>
                  <a:pt x="154380" y="118753"/>
                </a:cubicBezTo>
                <a:cubicBezTo>
                  <a:pt x="161311" y="131229"/>
                  <a:pt x="178131" y="134587"/>
                  <a:pt x="190006" y="142504"/>
                </a:cubicBezTo>
                <a:cubicBezTo>
                  <a:pt x="201881" y="138546"/>
                  <a:pt x="222596" y="118485"/>
                  <a:pt x="225632" y="130629"/>
                </a:cubicBezTo>
                <a:cubicBezTo>
                  <a:pt x="237045" y="176280"/>
                  <a:pt x="192525" y="196242"/>
                  <a:pt x="166255" y="213756"/>
                </a:cubicBezTo>
                <a:lnTo>
                  <a:pt x="83128" y="190005"/>
                </a:lnTo>
                <a:cubicBezTo>
                  <a:pt x="67382" y="185711"/>
                  <a:pt x="48371" y="188326"/>
                  <a:pt x="35626" y="178130"/>
                </a:cubicBezTo>
                <a:cubicBezTo>
                  <a:pt x="19996" y="165626"/>
                  <a:pt x="0" y="95002"/>
                  <a:pt x="0" y="83127"/>
                </a:cubicBezTo>
                <a:close/>
              </a:path>
            </a:pathLst>
          </a:custGeom>
          <a:solidFill>
            <a:srgbClr val="BBE3E0"/>
          </a:solidFill>
          <a:ln>
            <a:solidFill>
              <a:srgbClr val="7FA4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8" name="手繪多邊形 417"/>
          <p:cNvSpPr/>
          <p:nvPr/>
        </p:nvSpPr>
        <p:spPr>
          <a:xfrm>
            <a:off x="4233944" y="3121223"/>
            <a:ext cx="174775" cy="164142"/>
          </a:xfrm>
          <a:custGeom>
            <a:avLst/>
            <a:gdLst>
              <a:gd name="connsiteX0" fmla="*/ 123402 w 374036"/>
              <a:gd name="connsiteY0" fmla="*/ 31550 h 257181"/>
              <a:gd name="connsiteX1" fmla="*/ 337158 w 374036"/>
              <a:gd name="connsiteY1" fmla="*/ 31550 h 257181"/>
              <a:gd name="connsiteX2" fmla="*/ 360909 w 374036"/>
              <a:gd name="connsiteY2" fmla="*/ 67176 h 257181"/>
              <a:gd name="connsiteX3" fmla="*/ 372784 w 374036"/>
              <a:gd name="connsiteY3" fmla="*/ 114677 h 257181"/>
              <a:gd name="connsiteX4" fmla="*/ 325283 w 374036"/>
              <a:gd name="connsiteY4" fmla="*/ 257181 h 257181"/>
              <a:gd name="connsiteX5" fmla="*/ 135278 w 374036"/>
              <a:gd name="connsiteY5" fmla="*/ 233430 h 257181"/>
              <a:gd name="connsiteX6" fmla="*/ 87776 w 374036"/>
              <a:gd name="connsiteY6" fmla="*/ 221555 h 257181"/>
              <a:gd name="connsiteX7" fmla="*/ 52150 w 374036"/>
              <a:gd name="connsiteY7" fmla="*/ 197804 h 257181"/>
              <a:gd name="connsiteX8" fmla="*/ 40275 w 374036"/>
              <a:gd name="connsiteY8" fmla="*/ 150303 h 257181"/>
              <a:gd name="connsiteX9" fmla="*/ 4649 w 374036"/>
              <a:gd name="connsiteY9" fmla="*/ 126553 h 257181"/>
              <a:gd name="connsiteX10" fmla="*/ 16524 w 374036"/>
              <a:gd name="connsiteY10" fmla="*/ 90927 h 257181"/>
              <a:gd name="connsiteX11" fmla="*/ 99652 w 374036"/>
              <a:gd name="connsiteY11" fmla="*/ 55301 h 257181"/>
              <a:gd name="connsiteX12" fmla="*/ 123402 w 374036"/>
              <a:gd name="connsiteY12" fmla="*/ 31550 h 25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4036" h="257181">
                <a:moveTo>
                  <a:pt x="123402" y="31550"/>
                </a:moveTo>
                <a:cubicBezTo>
                  <a:pt x="162986" y="27592"/>
                  <a:pt x="203068" y="0"/>
                  <a:pt x="337158" y="31550"/>
                </a:cubicBezTo>
                <a:cubicBezTo>
                  <a:pt x="351051" y="34819"/>
                  <a:pt x="352992" y="55301"/>
                  <a:pt x="360909" y="67176"/>
                </a:cubicBezTo>
                <a:cubicBezTo>
                  <a:pt x="364867" y="83010"/>
                  <a:pt x="374036" y="98404"/>
                  <a:pt x="372784" y="114677"/>
                </a:cubicBezTo>
                <a:cubicBezTo>
                  <a:pt x="365781" y="205724"/>
                  <a:pt x="361518" y="202829"/>
                  <a:pt x="325283" y="257181"/>
                </a:cubicBezTo>
                <a:cubicBezTo>
                  <a:pt x="261948" y="249264"/>
                  <a:pt x="198400" y="242898"/>
                  <a:pt x="135278" y="233430"/>
                </a:cubicBezTo>
                <a:cubicBezTo>
                  <a:pt x="119137" y="231009"/>
                  <a:pt x="102778" y="227984"/>
                  <a:pt x="87776" y="221555"/>
                </a:cubicBezTo>
                <a:cubicBezTo>
                  <a:pt x="74658" y="215933"/>
                  <a:pt x="64025" y="205721"/>
                  <a:pt x="52150" y="197804"/>
                </a:cubicBezTo>
                <a:cubicBezTo>
                  <a:pt x="48192" y="181970"/>
                  <a:pt x="49328" y="163883"/>
                  <a:pt x="40275" y="150303"/>
                </a:cubicBezTo>
                <a:cubicBezTo>
                  <a:pt x="32358" y="138428"/>
                  <a:pt x="9950" y="139804"/>
                  <a:pt x="4649" y="126553"/>
                </a:cubicBezTo>
                <a:cubicBezTo>
                  <a:pt x="0" y="114931"/>
                  <a:pt x="8704" y="100702"/>
                  <a:pt x="16524" y="90927"/>
                </a:cubicBezTo>
                <a:cubicBezTo>
                  <a:pt x="41429" y="59795"/>
                  <a:pt x="66093" y="68725"/>
                  <a:pt x="99652" y="55301"/>
                </a:cubicBezTo>
                <a:cubicBezTo>
                  <a:pt x="104850" y="53222"/>
                  <a:pt x="83818" y="35508"/>
                  <a:pt x="123402" y="31550"/>
                </a:cubicBezTo>
                <a:close/>
              </a:path>
            </a:pathLst>
          </a:custGeom>
          <a:solidFill>
            <a:srgbClr val="BBE3E0"/>
          </a:solidFill>
          <a:ln>
            <a:solidFill>
              <a:srgbClr val="7FA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9" name="手繪多邊形 418"/>
          <p:cNvSpPr/>
          <p:nvPr/>
        </p:nvSpPr>
        <p:spPr>
          <a:xfrm>
            <a:off x="4422858" y="2517969"/>
            <a:ext cx="142876" cy="142876"/>
          </a:xfrm>
          <a:custGeom>
            <a:avLst/>
            <a:gdLst>
              <a:gd name="connsiteX0" fmla="*/ 58016 w 521354"/>
              <a:gd name="connsiteY0" fmla="*/ 201881 h 415637"/>
              <a:gd name="connsiteX1" fmla="*/ 69892 w 521354"/>
              <a:gd name="connsiteY1" fmla="*/ 118754 h 415637"/>
              <a:gd name="connsiteX2" fmla="*/ 129268 w 521354"/>
              <a:gd name="connsiteY2" fmla="*/ 71252 h 415637"/>
              <a:gd name="connsiteX3" fmla="*/ 200520 w 521354"/>
              <a:gd name="connsiteY3" fmla="*/ 23751 h 415637"/>
              <a:gd name="connsiteX4" fmla="*/ 307398 w 521354"/>
              <a:gd name="connsiteY4" fmla="*/ 0 h 415637"/>
              <a:gd name="connsiteX5" fmla="*/ 354899 w 521354"/>
              <a:gd name="connsiteY5" fmla="*/ 47502 h 415637"/>
              <a:gd name="connsiteX6" fmla="*/ 319273 w 521354"/>
              <a:gd name="connsiteY6" fmla="*/ 154380 h 415637"/>
              <a:gd name="connsiteX7" fmla="*/ 354899 w 521354"/>
              <a:gd name="connsiteY7" fmla="*/ 273133 h 415637"/>
              <a:gd name="connsiteX8" fmla="*/ 426151 w 521354"/>
              <a:gd name="connsiteY8" fmla="*/ 296884 h 415637"/>
              <a:gd name="connsiteX9" fmla="*/ 461777 w 521354"/>
              <a:gd name="connsiteY9" fmla="*/ 308759 h 415637"/>
              <a:gd name="connsiteX10" fmla="*/ 509279 w 521354"/>
              <a:gd name="connsiteY10" fmla="*/ 368136 h 415637"/>
              <a:gd name="connsiteX11" fmla="*/ 473653 w 521354"/>
              <a:gd name="connsiteY11" fmla="*/ 391886 h 415637"/>
              <a:gd name="connsiteX12" fmla="*/ 402401 w 521354"/>
              <a:gd name="connsiteY12" fmla="*/ 415637 h 415637"/>
              <a:gd name="connsiteX13" fmla="*/ 93642 w 521354"/>
              <a:gd name="connsiteY13" fmla="*/ 391886 h 415637"/>
              <a:gd name="connsiteX14" fmla="*/ 58016 w 521354"/>
              <a:gd name="connsiteY14" fmla="*/ 380011 h 415637"/>
              <a:gd name="connsiteX15" fmla="*/ 22390 w 521354"/>
              <a:gd name="connsiteY15" fmla="*/ 356260 h 415637"/>
              <a:gd name="connsiteX16" fmla="*/ 46141 w 521354"/>
              <a:gd name="connsiteY16" fmla="*/ 296884 h 415637"/>
              <a:gd name="connsiteX17" fmla="*/ 69892 w 521354"/>
              <a:gd name="connsiteY17" fmla="*/ 261258 h 415637"/>
              <a:gd name="connsiteX18" fmla="*/ 58016 w 521354"/>
              <a:gd name="connsiteY18" fmla="*/ 201881 h 41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354" h="415637">
                <a:moveTo>
                  <a:pt x="58016" y="201881"/>
                </a:moveTo>
                <a:cubicBezTo>
                  <a:pt x="58016" y="178130"/>
                  <a:pt x="61849" y="145564"/>
                  <a:pt x="69892" y="118754"/>
                </a:cubicBezTo>
                <a:cubicBezTo>
                  <a:pt x="84813" y="69019"/>
                  <a:pt x="93936" y="90881"/>
                  <a:pt x="129268" y="71252"/>
                </a:cubicBezTo>
                <a:cubicBezTo>
                  <a:pt x="154221" y="57389"/>
                  <a:pt x="176769" y="39585"/>
                  <a:pt x="200520" y="23751"/>
                </a:cubicBezTo>
                <a:cubicBezTo>
                  <a:pt x="207705" y="18961"/>
                  <a:pt x="306093" y="261"/>
                  <a:pt x="307398" y="0"/>
                </a:cubicBezTo>
                <a:cubicBezTo>
                  <a:pt x="332399" y="8334"/>
                  <a:pt x="361566" y="7501"/>
                  <a:pt x="354899" y="47502"/>
                </a:cubicBezTo>
                <a:cubicBezTo>
                  <a:pt x="348725" y="84544"/>
                  <a:pt x="319273" y="154380"/>
                  <a:pt x="319273" y="154380"/>
                </a:cubicBezTo>
                <a:cubicBezTo>
                  <a:pt x="322880" y="176019"/>
                  <a:pt x="328600" y="253409"/>
                  <a:pt x="354899" y="273133"/>
                </a:cubicBezTo>
                <a:cubicBezTo>
                  <a:pt x="374927" y="288154"/>
                  <a:pt x="402400" y="288967"/>
                  <a:pt x="426151" y="296884"/>
                </a:cubicBezTo>
                <a:lnTo>
                  <a:pt x="461777" y="308759"/>
                </a:lnTo>
                <a:cubicBezTo>
                  <a:pt x="475363" y="317817"/>
                  <a:pt x="521354" y="337947"/>
                  <a:pt x="509279" y="368136"/>
                </a:cubicBezTo>
                <a:cubicBezTo>
                  <a:pt x="503978" y="381387"/>
                  <a:pt x="486695" y="386090"/>
                  <a:pt x="473653" y="391886"/>
                </a:cubicBezTo>
                <a:cubicBezTo>
                  <a:pt x="450775" y="402054"/>
                  <a:pt x="402401" y="415637"/>
                  <a:pt x="402401" y="415637"/>
                </a:cubicBezTo>
                <a:cubicBezTo>
                  <a:pt x="299481" y="407720"/>
                  <a:pt x="196318" y="402508"/>
                  <a:pt x="93642" y="391886"/>
                </a:cubicBezTo>
                <a:cubicBezTo>
                  <a:pt x="81191" y="390598"/>
                  <a:pt x="69212" y="385609"/>
                  <a:pt x="58016" y="380011"/>
                </a:cubicBezTo>
                <a:cubicBezTo>
                  <a:pt x="45250" y="373628"/>
                  <a:pt x="34265" y="364177"/>
                  <a:pt x="22390" y="356260"/>
                </a:cubicBezTo>
                <a:cubicBezTo>
                  <a:pt x="1000" y="270700"/>
                  <a:pt x="0" y="333796"/>
                  <a:pt x="46141" y="296884"/>
                </a:cubicBezTo>
                <a:cubicBezTo>
                  <a:pt x="57286" y="287968"/>
                  <a:pt x="61975" y="273133"/>
                  <a:pt x="69892" y="261258"/>
                </a:cubicBezTo>
                <a:cubicBezTo>
                  <a:pt x="42183" y="205839"/>
                  <a:pt x="58016" y="225632"/>
                  <a:pt x="58016" y="201881"/>
                </a:cubicBezTo>
                <a:close/>
              </a:path>
            </a:pathLst>
          </a:custGeom>
          <a:solidFill>
            <a:srgbClr val="BBE3E0"/>
          </a:solidFill>
          <a:ln>
            <a:solidFill>
              <a:srgbClr val="7FA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0" name="手繪多邊形 419"/>
          <p:cNvSpPr/>
          <p:nvPr/>
        </p:nvSpPr>
        <p:spPr>
          <a:xfrm>
            <a:off x="4318082" y="2816421"/>
            <a:ext cx="147414" cy="185924"/>
          </a:xfrm>
          <a:custGeom>
            <a:avLst/>
            <a:gdLst>
              <a:gd name="connsiteX0" fmla="*/ 123402 w 374036"/>
              <a:gd name="connsiteY0" fmla="*/ 31550 h 257181"/>
              <a:gd name="connsiteX1" fmla="*/ 337158 w 374036"/>
              <a:gd name="connsiteY1" fmla="*/ 31550 h 257181"/>
              <a:gd name="connsiteX2" fmla="*/ 360909 w 374036"/>
              <a:gd name="connsiteY2" fmla="*/ 67176 h 257181"/>
              <a:gd name="connsiteX3" fmla="*/ 372784 w 374036"/>
              <a:gd name="connsiteY3" fmla="*/ 114677 h 257181"/>
              <a:gd name="connsiteX4" fmla="*/ 325283 w 374036"/>
              <a:gd name="connsiteY4" fmla="*/ 257181 h 257181"/>
              <a:gd name="connsiteX5" fmla="*/ 135278 w 374036"/>
              <a:gd name="connsiteY5" fmla="*/ 233430 h 257181"/>
              <a:gd name="connsiteX6" fmla="*/ 87776 w 374036"/>
              <a:gd name="connsiteY6" fmla="*/ 221555 h 257181"/>
              <a:gd name="connsiteX7" fmla="*/ 52150 w 374036"/>
              <a:gd name="connsiteY7" fmla="*/ 197804 h 257181"/>
              <a:gd name="connsiteX8" fmla="*/ 40275 w 374036"/>
              <a:gd name="connsiteY8" fmla="*/ 150303 h 257181"/>
              <a:gd name="connsiteX9" fmla="*/ 4649 w 374036"/>
              <a:gd name="connsiteY9" fmla="*/ 126553 h 257181"/>
              <a:gd name="connsiteX10" fmla="*/ 16524 w 374036"/>
              <a:gd name="connsiteY10" fmla="*/ 90927 h 257181"/>
              <a:gd name="connsiteX11" fmla="*/ 99652 w 374036"/>
              <a:gd name="connsiteY11" fmla="*/ 55301 h 257181"/>
              <a:gd name="connsiteX12" fmla="*/ 123402 w 374036"/>
              <a:gd name="connsiteY12" fmla="*/ 31550 h 25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4036" h="257181">
                <a:moveTo>
                  <a:pt x="123402" y="31550"/>
                </a:moveTo>
                <a:cubicBezTo>
                  <a:pt x="162986" y="27592"/>
                  <a:pt x="203068" y="0"/>
                  <a:pt x="337158" y="31550"/>
                </a:cubicBezTo>
                <a:cubicBezTo>
                  <a:pt x="351051" y="34819"/>
                  <a:pt x="352992" y="55301"/>
                  <a:pt x="360909" y="67176"/>
                </a:cubicBezTo>
                <a:cubicBezTo>
                  <a:pt x="364867" y="83010"/>
                  <a:pt x="374036" y="98404"/>
                  <a:pt x="372784" y="114677"/>
                </a:cubicBezTo>
                <a:cubicBezTo>
                  <a:pt x="365781" y="205724"/>
                  <a:pt x="361518" y="202829"/>
                  <a:pt x="325283" y="257181"/>
                </a:cubicBezTo>
                <a:cubicBezTo>
                  <a:pt x="261948" y="249264"/>
                  <a:pt x="198400" y="242898"/>
                  <a:pt x="135278" y="233430"/>
                </a:cubicBezTo>
                <a:cubicBezTo>
                  <a:pt x="119137" y="231009"/>
                  <a:pt x="102778" y="227984"/>
                  <a:pt x="87776" y="221555"/>
                </a:cubicBezTo>
                <a:cubicBezTo>
                  <a:pt x="74658" y="215933"/>
                  <a:pt x="64025" y="205721"/>
                  <a:pt x="52150" y="197804"/>
                </a:cubicBezTo>
                <a:cubicBezTo>
                  <a:pt x="48192" y="181970"/>
                  <a:pt x="49328" y="163883"/>
                  <a:pt x="40275" y="150303"/>
                </a:cubicBezTo>
                <a:cubicBezTo>
                  <a:pt x="32358" y="138428"/>
                  <a:pt x="9950" y="139804"/>
                  <a:pt x="4649" y="126553"/>
                </a:cubicBezTo>
                <a:cubicBezTo>
                  <a:pt x="0" y="114931"/>
                  <a:pt x="8704" y="100702"/>
                  <a:pt x="16524" y="90927"/>
                </a:cubicBezTo>
                <a:cubicBezTo>
                  <a:pt x="41429" y="59795"/>
                  <a:pt x="66093" y="68725"/>
                  <a:pt x="99652" y="55301"/>
                </a:cubicBezTo>
                <a:cubicBezTo>
                  <a:pt x="104850" y="53222"/>
                  <a:pt x="83818" y="35508"/>
                  <a:pt x="123402" y="31550"/>
                </a:cubicBezTo>
                <a:close/>
              </a:path>
            </a:pathLst>
          </a:custGeom>
          <a:solidFill>
            <a:srgbClr val="BBE3E0"/>
          </a:solidFill>
          <a:ln>
            <a:solidFill>
              <a:srgbClr val="7FA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1" name="手繪多邊形 420"/>
          <p:cNvSpPr/>
          <p:nvPr/>
        </p:nvSpPr>
        <p:spPr>
          <a:xfrm>
            <a:off x="3733878" y="4764297"/>
            <a:ext cx="191923" cy="170883"/>
          </a:xfrm>
          <a:custGeom>
            <a:avLst/>
            <a:gdLst>
              <a:gd name="connsiteX0" fmla="*/ 123402 w 374036"/>
              <a:gd name="connsiteY0" fmla="*/ 31550 h 257181"/>
              <a:gd name="connsiteX1" fmla="*/ 337158 w 374036"/>
              <a:gd name="connsiteY1" fmla="*/ 31550 h 257181"/>
              <a:gd name="connsiteX2" fmla="*/ 360909 w 374036"/>
              <a:gd name="connsiteY2" fmla="*/ 67176 h 257181"/>
              <a:gd name="connsiteX3" fmla="*/ 372784 w 374036"/>
              <a:gd name="connsiteY3" fmla="*/ 114677 h 257181"/>
              <a:gd name="connsiteX4" fmla="*/ 325283 w 374036"/>
              <a:gd name="connsiteY4" fmla="*/ 257181 h 257181"/>
              <a:gd name="connsiteX5" fmla="*/ 135278 w 374036"/>
              <a:gd name="connsiteY5" fmla="*/ 233430 h 257181"/>
              <a:gd name="connsiteX6" fmla="*/ 87776 w 374036"/>
              <a:gd name="connsiteY6" fmla="*/ 221555 h 257181"/>
              <a:gd name="connsiteX7" fmla="*/ 52150 w 374036"/>
              <a:gd name="connsiteY7" fmla="*/ 197804 h 257181"/>
              <a:gd name="connsiteX8" fmla="*/ 40275 w 374036"/>
              <a:gd name="connsiteY8" fmla="*/ 150303 h 257181"/>
              <a:gd name="connsiteX9" fmla="*/ 4649 w 374036"/>
              <a:gd name="connsiteY9" fmla="*/ 126553 h 257181"/>
              <a:gd name="connsiteX10" fmla="*/ 16524 w 374036"/>
              <a:gd name="connsiteY10" fmla="*/ 90927 h 257181"/>
              <a:gd name="connsiteX11" fmla="*/ 99652 w 374036"/>
              <a:gd name="connsiteY11" fmla="*/ 55301 h 257181"/>
              <a:gd name="connsiteX12" fmla="*/ 123402 w 374036"/>
              <a:gd name="connsiteY12" fmla="*/ 31550 h 25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4036" h="257181">
                <a:moveTo>
                  <a:pt x="123402" y="31550"/>
                </a:moveTo>
                <a:cubicBezTo>
                  <a:pt x="162986" y="27592"/>
                  <a:pt x="203068" y="0"/>
                  <a:pt x="337158" y="31550"/>
                </a:cubicBezTo>
                <a:cubicBezTo>
                  <a:pt x="351051" y="34819"/>
                  <a:pt x="352992" y="55301"/>
                  <a:pt x="360909" y="67176"/>
                </a:cubicBezTo>
                <a:cubicBezTo>
                  <a:pt x="364867" y="83010"/>
                  <a:pt x="374036" y="98404"/>
                  <a:pt x="372784" y="114677"/>
                </a:cubicBezTo>
                <a:cubicBezTo>
                  <a:pt x="365781" y="205724"/>
                  <a:pt x="361518" y="202829"/>
                  <a:pt x="325283" y="257181"/>
                </a:cubicBezTo>
                <a:cubicBezTo>
                  <a:pt x="261948" y="249264"/>
                  <a:pt x="198400" y="242898"/>
                  <a:pt x="135278" y="233430"/>
                </a:cubicBezTo>
                <a:cubicBezTo>
                  <a:pt x="119137" y="231009"/>
                  <a:pt x="102778" y="227984"/>
                  <a:pt x="87776" y="221555"/>
                </a:cubicBezTo>
                <a:cubicBezTo>
                  <a:pt x="74658" y="215933"/>
                  <a:pt x="64025" y="205721"/>
                  <a:pt x="52150" y="197804"/>
                </a:cubicBezTo>
                <a:cubicBezTo>
                  <a:pt x="48192" y="181970"/>
                  <a:pt x="49328" y="163883"/>
                  <a:pt x="40275" y="150303"/>
                </a:cubicBezTo>
                <a:cubicBezTo>
                  <a:pt x="32358" y="138428"/>
                  <a:pt x="9950" y="139804"/>
                  <a:pt x="4649" y="126553"/>
                </a:cubicBezTo>
                <a:cubicBezTo>
                  <a:pt x="0" y="114931"/>
                  <a:pt x="8704" y="100702"/>
                  <a:pt x="16524" y="90927"/>
                </a:cubicBezTo>
                <a:cubicBezTo>
                  <a:pt x="41429" y="59795"/>
                  <a:pt x="66093" y="68725"/>
                  <a:pt x="99652" y="55301"/>
                </a:cubicBezTo>
                <a:cubicBezTo>
                  <a:pt x="104850" y="53222"/>
                  <a:pt x="83818" y="35508"/>
                  <a:pt x="123402" y="31550"/>
                </a:cubicBezTo>
                <a:close/>
              </a:path>
            </a:pathLst>
          </a:custGeom>
          <a:solidFill>
            <a:srgbClr val="BBE3E0"/>
          </a:solidFill>
          <a:ln>
            <a:solidFill>
              <a:srgbClr val="7FA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2" name="手繪多邊形 421"/>
          <p:cNvSpPr/>
          <p:nvPr/>
        </p:nvSpPr>
        <p:spPr>
          <a:xfrm>
            <a:off x="1996730" y="4402677"/>
            <a:ext cx="197600" cy="205890"/>
          </a:xfrm>
          <a:custGeom>
            <a:avLst/>
            <a:gdLst>
              <a:gd name="connsiteX0" fmla="*/ 28400 w 398305"/>
              <a:gd name="connsiteY0" fmla="*/ 157708 h 407090"/>
              <a:gd name="connsiteX1" fmla="*/ 75901 w 398305"/>
              <a:gd name="connsiteY1" fmla="*/ 133958 h 407090"/>
              <a:gd name="connsiteX2" fmla="*/ 123402 w 398305"/>
              <a:gd name="connsiteY2" fmla="*/ 122082 h 407090"/>
              <a:gd name="connsiteX3" fmla="*/ 206529 w 398305"/>
              <a:gd name="connsiteY3" fmla="*/ 50830 h 407090"/>
              <a:gd name="connsiteX4" fmla="*/ 242155 w 398305"/>
              <a:gd name="connsiteY4" fmla="*/ 27080 h 407090"/>
              <a:gd name="connsiteX5" fmla="*/ 277781 w 398305"/>
              <a:gd name="connsiteY5" fmla="*/ 98332 h 407090"/>
              <a:gd name="connsiteX6" fmla="*/ 301532 w 398305"/>
              <a:gd name="connsiteY6" fmla="*/ 133958 h 407090"/>
              <a:gd name="connsiteX7" fmla="*/ 349033 w 398305"/>
              <a:gd name="connsiteY7" fmla="*/ 264586 h 407090"/>
              <a:gd name="connsiteX8" fmla="*/ 384659 w 398305"/>
              <a:gd name="connsiteY8" fmla="*/ 276462 h 407090"/>
              <a:gd name="connsiteX9" fmla="*/ 396535 w 398305"/>
              <a:gd name="connsiteY9" fmla="*/ 312088 h 407090"/>
              <a:gd name="connsiteX10" fmla="*/ 349033 w 398305"/>
              <a:gd name="connsiteY10" fmla="*/ 395215 h 407090"/>
              <a:gd name="connsiteX11" fmla="*/ 313407 w 398305"/>
              <a:gd name="connsiteY11" fmla="*/ 407090 h 407090"/>
              <a:gd name="connsiteX12" fmla="*/ 242155 w 398305"/>
              <a:gd name="connsiteY12" fmla="*/ 383339 h 407090"/>
              <a:gd name="connsiteX13" fmla="*/ 75901 w 398305"/>
              <a:gd name="connsiteY13" fmla="*/ 359589 h 407090"/>
              <a:gd name="connsiteX14" fmla="*/ 87776 w 398305"/>
              <a:gd name="connsiteY14" fmla="*/ 323963 h 407090"/>
              <a:gd name="connsiteX15" fmla="*/ 16524 w 398305"/>
              <a:gd name="connsiteY15" fmla="*/ 276462 h 407090"/>
              <a:gd name="connsiteX16" fmla="*/ 4649 w 398305"/>
              <a:gd name="connsiteY16" fmla="*/ 240836 h 407090"/>
              <a:gd name="connsiteX17" fmla="*/ 40275 w 398305"/>
              <a:gd name="connsiteY17" fmla="*/ 217085 h 407090"/>
              <a:gd name="connsiteX18" fmla="*/ 64026 w 398305"/>
              <a:gd name="connsiteY18" fmla="*/ 181459 h 407090"/>
              <a:gd name="connsiteX19" fmla="*/ 28400 w 398305"/>
              <a:gd name="connsiteY19" fmla="*/ 157708 h 407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305" h="407090">
                <a:moveTo>
                  <a:pt x="28400" y="157708"/>
                </a:moveTo>
                <a:cubicBezTo>
                  <a:pt x="30379" y="149791"/>
                  <a:pt x="59326" y="140174"/>
                  <a:pt x="75901" y="133958"/>
                </a:cubicBezTo>
                <a:cubicBezTo>
                  <a:pt x="91183" y="128227"/>
                  <a:pt x="108401" y="128511"/>
                  <a:pt x="123402" y="122082"/>
                </a:cubicBezTo>
                <a:cubicBezTo>
                  <a:pt x="159757" y="106501"/>
                  <a:pt x="177025" y="76119"/>
                  <a:pt x="206529" y="50830"/>
                </a:cubicBezTo>
                <a:cubicBezTo>
                  <a:pt x="217365" y="41542"/>
                  <a:pt x="230280" y="34997"/>
                  <a:pt x="242155" y="27080"/>
                </a:cubicBezTo>
                <a:cubicBezTo>
                  <a:pt x="310222" y="129180"/>
                  <a:pt x="228615" y="0"/>
                  <a:pt x="277781" y="98332"/>
                </a:cubicBezTo>
                <a:cubicBezTo>
                  <a:pt x="284164" y="111098"/>
                  <a:pt x="293615" y="122083"/>
                  <a:pt x="301532" y="133958"/>
                </a:cubicBezTo>
                <a:cubicBezTo>
                  <a:pt x="307803" y="159040"/>
                  <a:pt x="316333" y="238426"/>
                  <a:pt x="349033" y="264586"/>
                </a:cubicBezTo>
                <a:cubicBezTo>
                  <a:pt x="358808" y="272406"/>
                  <a:pt x="372784" y="272503"/>
                  <a:pt x="384659" y="276462"/>
                </a:cubicBezTo>
                <a:cubicBezTo>
                  <a:pt x="388618" y="288337"/>
                  <a:pt x="398305" y="299696"/>
                  <a:pt x="396535" y="312088"/>
                </a:cubicBezTo>
                <a:cubicBezTo>
                  <a:pt x="395404" y="320006"/>
                  <a:pt x="359221" y="387065"/>
                  <a:pt x="349033" y="395215"/>
                </a:cubicBezTo>
                <a:cubicBezTo>
                  <a:pt x="339258" y="403035"/>
                  <a:pt x="325282" y="403132"/>
                  <a:pt x="313407" y="407090"/>
                </a:cubicBezTo>
                <a:cubicBezTo>
                  <a:pt x="289656" y="399173"/>
                  <a:pt x="266308" y="389926"/>
                  <a:pt x="242155" y="383339"/>
                </a:cubicBezTo>
                <a:cubicBezTo>
                  <a:pt x="190168" y="369161"/>
                  <a:pt x="127295" y="365299"/>
                  <a:pt x="75901" y="359589"/>
                </a:cubicBezTo>
                <a:cubicBezTo>
                  <a:pt x="79859" y="347714"/>
                  <a:pt x="95052" y="334149"/>
                  <a:pt x="87776" y="323963"/>
                </a:cubicBezTo>
                <a:cubicBezTo>
                  <a:pt x="71185" y="300735"/>
                  <a:pt x="16524" y="276462"/>
                  <a:pt x="16524" y="276462"/>
                </a:cubicBezTo>
                <a:cubicBezTo>
                  <a:pt x="12566" y="264587"/>
                  <a:pt x="0" y="252458"/>
                  <a:pt x="4649" y="240836"/>
                </a:cubicBezTo>
                <a:cubicBezTo>
                  <a:pt x="9950" y="227584"/>
                  <a:pt x="30183" y="227177"/>
                  <a:pt x="40275" y="217085"/>
                </a:cubicBezTo>
                <a:cubicBezTo>
                  <a:pt x="50367" y="206993"/>
                  <a:pt x="56109" y="193334"/>
                  <a:pt x="64026" y="181459"/>
                </a:cubicBezTo>
                <a:cubicBezTo>
                  <a:pt x="20003" y="166785"/>
                  <a:pt x="26421" y="165625"/>
                  <a:pt x="28400" y="157708"/>
                </a:cubicBezTo>
                <a:close/>
              </a:path>
            </a:pathLst>
          </a:custGeom>
          <a:solidFill>
            <a:srgbClr val="0066FF"/>
          </a:solidFill>
          <a:ln>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3" name="手繪多邊形 422"/>
          <p:cNvSpPr/>
          <p:nvPr/>
        </p:nvSpPr>
        <p:spPr>
          <a:xfrm>
            <a:off x="2727487" y="4436797"/>
            <a:ext cx="163451" cy="214314"/>
          </a:xfrm>
          <a:custGeom>
            <a:avLst/>
            <a:gdLst>
              <a:gd name="connsiteX0" fmla="*/ 28400 w 398305"/>
              <a:gd name="connsiteY0" fmla="*/ 157708 h 407090"/>
              <a:gd name="connsiteX1" fmla="*/ 75901 w 398305"/>
              <a:gd name="connsiteY1" fmla="*/ 133958 h 407090"/>
              <a:gd name="connsiteX2" fmla="*/ 123402 w 398305"/>
              <a:gd name="connsiteY2" fmla="*/ 122082 h 407090"/>
              <a:gd name="connsiteX3" fmla="*/ 206529 w 398305"/>
              <a:gd name="connsiteY3" fmla="*/ 50830 h 407090"/>
              <a:gd name="connsiteX4" fmla="*/ 242155 w 398305"/>
              <a:gd name="connsiteY4" fmla="*/ 27080 h 407090"/>
              <a:gd name="connsiteX5" fmla="*/ 277781 w 398305"/>
              <a:gd name="connsiteY5" fmla="*/ 98332 h 407090"/>
              <a:gd name="connsiteX6" fmla="*/ 301532 w 398305"/>
              <a:gd name="connsiteY6" fmla="*/ 133958 h 407090"/>
              <a:gd name="connsiteX7" fmla="*/ 349033 w 398305"/>
              <a:gd name="connsiteY7" fmla="*/ 264586 h 407090"/>
              <a:gd name="connsiteX8" fmla="*/ 384659 w 398305"/>
              <a:gd name="connsiteY8" fmla="*/ 276462 h 407090"/>
              <a:gd name="connsiteX9" fmla="*/ 396535 w 398305"/>
              <a:gd name="connsiteY9" fmla="*/ 312088 h 407090"/>
              <a:gd name="connsiteX10" fmla="*/ 349033 w 398305"/>
              <a:gd name="connsiteY10" fmla="*/ 395215 h 407090"/>
              <a:gd name="connsiteX11" fmla="*/ 313407 w 398305"/>
              <a:gd name="connsiteY11" fmla="*/ 407090 h 407090"/>
              <a:gd name="connsiteX12" fmla="*/ 242155 w 398305"/>
              <a:gd name="connsiteY12" fmla="*/ 383339 h 407090"/>
              <a:gd name="connsiteX13" fmla="*/ 75901 w 398305"/>
              <a:gd name="connsiteY13" fmla="*/ 359589 h 407090"/>
              <a:gd name="connsiteX14" fmla="*/ 87776 w 398305"/>
              <a:gd name="connsiteY14" fmla="*/ 323963 h 407090"/>
              <a:gd name="connsiteX15" fmla="*/ 16524 w 398305"/>
              <a:gd name="connsiteY15" fmla="*/ 276462 h 407090"/>
              <a:gd name="connsiteX16" fmla="*/ 4649 w 398305"/>
              <a:gd name="connsiteY16" fmla="*/ 240836 h 407090"/>
              <a:gd name="connsiteX17" fmla="*/ 40275 w 398305"/>
              <a:gd name="connsiteY17" fmla="*/ 217085 h 407090"/>
              <a:gd name="connsiteX18" fmla="*/ 64026 w 398305"/>
              <a:gd name="connsiteY18" fmla="*/ 181459 h 407090"/>
              <a:gd name="connsiteX19" fmla="*/ 28400 w 398305"/>
              <a:gd name="connsiteY19" fmla="*/ 157708 h 407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305" h="407090">
                <a:moveTo>
                  <a:pt x="28400" y="157708"/>
                </a:moveTo>
                <a:cubicBezTo>
                  <a:pt x="30379" y="149791"/>
                  <a:pt x="59326" y="140174"/>
                  <a:pt x="75901" y="133958"/>
                </a:cubicBezTo>
                <a:cubicBezTo>
                  <a:pt x="91183" y="128227"/>
                  <a:pt x="108401" y="128511"/>
                  <a:pt x="123402" y="122082"/>
                </a:cubicBezTo>
                <a:cubicBezTo>
                  <a:pt x="159757" y="106501"/>
                  <a:pt x="177025" y="76119"/>
                  <a:pt x="206529" y="50830"/>
                </a:cubicBezTo>
                <a:cubicBezTo>
                  <a:pt x="217365" y="41542"/>
                  <a:pt x="230280" y="34997"/>
                  <a:pt x="242155" y="27080"/>
                </a:cubicBezTo>
                <a:cubicBezTo>
                  <a:pt x="310222" y="129180"/>
                  <a:pt x="228615" y="0"/>
                  <a:pt x="277781" y="98332"/>
                </a:cubicBezTo>
                <a:cubicBezTo>
                  <a:pt x="284164" y="111098"/>
                  <a:pt x="293615" y="122083"/>
                  <a:pt x="301532" y="133958"/>
                </a:cubicBezTo>
                <a:cubicBezTo>
                  <a:pt x="307803" y="159040"/>
                  <a:pt x="316333" y="238426"/>
                  <a:pt x="349033" y="264586"/>
                </a:cubicBezTo>
                <a:cubicBezTo>
                  <a:pt x="358808" y="272406"/>
                  <a:pt x="372784" y="272503"/>
                  <a:pt x="384659" y="276462"/>
                </a:cubicBezTo>
                <a:cubicBezTo>
                  <a:pt x="388618" y="288337"/>
                  <a:pt x="398305" y="299696"/>
                  <a:pt x="396535" y="312088"/>
                </a:cubicBezTo>
                <a:cubicBezTo>
                  <a:pt x="395404" y="320006"/>
                  <a:pt x="359221" y="387065"/>
                  <a:pt x="349033" y="395215"/>
                </a:cubicBezTo>
                <a:cubicBezTo>
                  <a:pt x="339258" y="403035"/>
                  <a:pt x="325282" y="403132"/>
                  <a:pt x="313407" y="407090"/>
                </a:cubicBezTo>
                <a:cubicBezTo>
                  <a:pt x="289656" y="399173"/>
                  <a:pt x="266308" y="389926"/>
                  <a:pt x="242155" y="383339"/>
                </a:cubicBezTo>
                <a:cubicBezTo>
                  <a:pt x="190168" y="369161"/>
                  <a:pt x="127295" y="365299"/>
                  <a:pt x="75901" y="359589"/>
                </a:cubicBezTo>
                <a:cubicBezTo>
                  <a:pt x="79859" y="347714"/>
                  <a:pt x="95052" y="334149"/>
                  <a:pt x="87776" y="323963"/>
                </a:cubicBezTo>
                <a:cubicBezTo>
                  <a:pt x="71185" y="300735"/>
                  <a:pt x="16524" y="276462"/>
                  <a:pt x="16524" y="276462"/>
                </a:cubicBezTo>
                <a:cubicBezTo>
                  <a:pt x="12566" y="264587"/>
                  <a:pt x="0" y="252458"/>
                  <a:pt x="4649" y="240836"/>
                </a:cubicBezTo>
                <a:cubicBezTo>
                  <a:pt x="9950" y="227584"/>
                  <a:pt x="30183" y="227177"/>
                  <a:pt x="40275" y="217085"/>
                </a:cubicBezTo>
                <a:cubicBezTo>
                  <a:pt x="50367" y="206993"/>
                  <a:pt x="56109" y="193334"/>
                  <a:pt x="64026" y="181459"/>
                </a:cubicBezTo>
                <a:cubicBezTo>
                  <a:pt x="20003" y="166785"/>
                  <a:pt x="26421" y="165625"/>
                  <a:pt x="28400" y="157708"/>
                </a:cubicBezTo>
                <a:close/>
              </a:path>
            </a:pathLst>
          </a:custGeom>
          <a:solidFill>
            <a:srgbClr val="0066FF"/>
          </a:solidFill>
          <a:ln>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5" name="手繪多邊形 424"/>
          <p:cNvSpPr/>
          <p:nvPr/>
        </p:nvSpPr>
        <p:spPr>
          <a:xfrm>
            <a:off x="3107832" y="4428353"/>
            <a:ext cx="197600" cy="205890"/>
          </a:xfrm>
          <a:custGeom>
            <a:avLst/>
            <a:gdLst>
              <a:gd name="connsiteX0" fmla="*/ 0 w 237045"/>
              <a:gd name="connsiteY0" fmla="*/ 83127 h 213756"/>
              <a:gd name="connsiteX1" fmla="*/ 35626 w 237045"/>
              <a:gd name="connsiteY1" fmla="*/ 106878 h 213756"/>
              <a:gd name="connsiteX2" fmla="*/ 47502 w 237045"/>
              <a:gd name="connsiteY2" fmla="*/ 59377 h 213756"/>
              <a:gd name="connsiteX3" fmla="*/ 106878 w 237045"/>
              <a:gd name="connsiteY3" fmla="*/ 0 h 213756"/>
              <a:gd name="connsiteX4" fmla="*/ 130629 w 237045"/>
              <a:gd name="connsiteY4" fmla="*/ 35626 h 213756"/>
              <a:gd name="connsiteX5" fmla="*/ 154380 w 237045"/>
              <a:gd name="connsiteY5" fmla="*/ 118753 h 213756"/>
              <a:gd name="connsiteX6" fmla="*/ 190006 w 237045"/>
              <a:gd name="connsiteY6" fmla="*/ 142504 h 213756"/>
              <a:gd name="connsiteX7" fmla="*/ 225632 w 237045"/>
              <a:gd name="connsiteY7" fmla="*/ 130629 h 213756"/>
              <a:gd name="connsiteX8" fmla="*/ 166255 w 237045"/>
              <a:gd name="connsiteY8" fmla="*/ 213756 h 213756"/>
              <a:gd name="connsiteX9" fmla="*/ 83128 w 237045"/>
              <a:gd name="connsiteY9" fmla="*/ 190005 h 213756"/>
              <a:gd name="connsiteX10" fmla="*/ 35626 w 237045"/>
              <a:gd name="connsiteY10" fmla="*/ 178130 h 213756"/>
              <a:gd name="connsiteX11" fmla="*/ 0 w 237045"/>
              <a:gd name="connsiteY11" fmla="*/ 83127 h 21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7045" h="213756">
                <a:moveTo>
                  <a:pt x="0" y="83127"/>
                </a:moveTo>
                <a:cubicBezTo>
                  <a:pt x="0" y="71252"/>
                  <a:pt x="22860" y="113261"/>
                  <a:pt x="35626" y="106878"/>
                </a:cubicBezTo>
                <a:cubicBezTo>
                  <a:pt x="50224" y="99579"/>
                  <a:pt x="41073" y="74378"/>
                  <a:pt x="47502" y="59377"/>
                </a:cubicBezTo>
                <a:cubicBezTo>
                  <a:pt x="63336" y="22431"/>
                  <a:pt x="75210" y="21113"/>
                  <a:pt x="106878" y="0"/>
                </a:cubicBezTo>
                <a:cubicBezTo>
                  <a:pt x="114795" y="11875"/>
                  <a:pt x="125328" y="22374"/>
                  <a:pt x="130629" y="35626"/>
                </a:cubicBezTo>
                <a:cubicBezTo>
                  <a:pt x="141332" y="62383"/>
                  <a:pt x="140385" y="93562"/>
                  <a:pt x="154380" y="118753"/>
                </a:cubicBezTo>
                <a:cubicBezTo>
                  <a:pt x="161311" y="131229"/>
                  <a:pt x="178131" y="134587"/>
                  <a:pt x="190006" y="142504"/>
                </a:cubicBezTo>
                <a:cubicBezTo>
                  <a:pt x="201881" y="138546"/>
                  <a:pt x="222596" y="118485"/>
                  <a:pt x="225632" y="130629"/>
                </a:cubicBezTo>
                <a:cubicBezTo>
                  <a:pt x="237045" y="176280"/>
                  <a:pt x="192525" y="196242"/>
                  <a:pt x="166255" y="213756"/>
                </a:cubicBezTo>
                <a:lnTo>
                  <a:pt x="83128" y="190005"/>
                </a:lnTo>
                <a:cubicBezTo>
                  <a:pt x="67382" y="185711"/>
                  <a:pt x="48371" y="188326"/>
                  <a:pt x="35626" y="178130"/>
                </a:cubicBezTo>
                <a:cubicBezTo>
                  <a:pt x="19996" y="165626"/>
                  <a:pt x="0" y="95002"/>
                  <a:pt x="0" y="83127"/>
                </a:cubicBezTo>
                <a:close/>
              </a:path>
            </a:pathLst>
          </a:custGeom>
          <a:solidFill>
            <a:srgbClr val="0066FF"/>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6" name="手繪多邊形 425"/>
          <p:cNvSpPr/>
          <p:nvPr/>
        </p:nvSpPr>
        <p:spPr>
          <a:xfrm>
            <a:off x="1666568" y="4431268"/>
            <a:ext cx="197600" cy="154417"/>
          </a:xfrm>
          <a:custGeom>
            <a:avLst/>
            <a:gdLst>
              <a:gd name="connsiteX0" fmla="*/ 123402 w 374036"/>
              <a:gd name="connsiteY0" fmla="*/ 31550 h 257181"/>
              <a:gd name="connsiteX1" fmla="*/ 337158 w 374036"/>
              <a:gd name="connsiteY1" fmla="*/ 31550 h 257181"/>
              <a:gd name="connsiteX2" fmla="*/ 360909 w 374036"/>
              <a:gd name="connsiteY2" fmla="*/ 67176 h 257181"/>
              <a:gd name="connsiteX3" fmla="*/ 372784 w 374036"/>
              <a:gd name="connsiteY3" fmla="*/ 114677 h 257181"/>
              <a:gd name="connsiteX4" fmla="*/ 325283 w 374036"/>
              <a:gd name="connsiteY4" fmla="*/ 257181 h 257181"/>
              <a:gd name="connsiteX5" fmla="*/ 135278 w 374036"/>
              <a:gd name="connsiteY5" fmla="*/ 233430 h 257181"/>
              <a:gd name="connsiteX6" fmla="*/ 87776 w 374036"/>
              <a:gd name="connsiteY6" fmla="*/ 221555 h 257181"/>
              <a:gd name="connsiteX7" fmla="*/ 52150 w 374036"/>
              <a:gd name="connsiteY7" fmla="*/ 197804 h 257181"/>
              <a:gd name="connsiteX8" fmla="*/ 40275 w 374036"/>
              <a:gd name="connsiteY8" fmla="*/ 150303 h 257181"/>
              <a:gd name="connsiteX9" fmla="*/ 4649 w 374036"/>
              <a:gd name="connsiteY9" fmla="*/ 126553 h 257181"/>
              <a:gd name="connsiteX10" fmla="*/ 16524 w 374036"/>
              <a:gd name="connsiteY10" fmla="*/ 90927 h 257181"/>
              <a:gd name="connsiteX11" fmla="*/ 99652 w 374036"/>
              <a:gd name="connsiteY11" fmla="*/ 55301 h 257181"/>
              <a:gd name="connsiteX12" fmla="*/ 123402 w 374036"/>
              <a:gd name="connsiteY12" fmla="*/ 31550 h 25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4036" h="257181">
                <a:moveTo>
                  <a:pt x="123402" y="31550"/>
                </a:moveTo>
                <a:cubicBezTo>
                  <a:pt x="162986" y="27592"/>
                  <a:pt x="203068" y="0"/>
                  <a:pt x="337158" y="31550"/>
                </a:cubicBezTo>
                <a:cubicBezTo>
                  <a:pt x="351051" y="34819"/>
                  <a:pt x="352992" y="55301"/>
                  <a:pt x="360909" y="67176"/>
                </a:cubicBezTo>
                <a:cubicBezTo>
                  <a:pt x="364867" y="83010"/>
                  <a:pt x="374036" y="98404"/>
                  <a:pt x="372784" y="114677"/>
                </a:cubicBezTo>
                <a:cubicBezTo>
                  <a:pt x="365781" y="205724"/>
                  <a:pt x="361518" y="202829"/>
                  <a:pt x="325283" y="257181"/>
                </a:cubicBezTo>
                <a:cubicBezTo>
                  <a:pt x="261948" y="249264"/>
                  <a:pt x="198400" y="242898"/>
                  <a:pt x="135278" y="233430"/>
                </a:cubicBezTo>
                <a:cubicBezTo>
                  <a:pt x="119137" y="231009"/>
                  <a:pt x="102778" y="227984"/>
                  <a:pt x="87776" y="221555"/>
                </a:cubicBezTo>
                <a:cubicBezTo>
                  <a:pt x="74658" y="215933"/>
                  <a:pt x="64025" y="205721"/>
                  <a:pt x="52150" y="197804"/>
                </a:cubicBezTo>
                <a:cubicBezTo>
                  <a:pt x="48192" y="181970"/>
                  <a:pt x="49328" y="163883"/>
                  <a:pt x="40275" y="150303"/>
                </a:cubicBezTo>
                <a:cubicBezTo>
                  <a:pt x="32358" y="138428"/>
                  <a:pt x="9950" y="139804"/>
                  <a:pt x="4649" y="126553"/>
                </a:cubicBezTo>
                <a:cubicBezTo>
                  <a:pt x="0" y="114931"/>
                  <a:pt x="8704" y="100702"/>
                  <a:pt x="16524" y="90927"/>
                </a:cubicBezTo>
                <a:cubicBezTo>
                  <a:pt x="41429" y="59795"/>
                  <a:pt x="66093" y="68725"/>
                  <a:pt x="99652" y="55301"/>
                </a:cubicBezTo>
                <a:cubicBezTo>
                  <a:pt x="104850" y="53222"/>
                  <a:pt x="83818" y="35508"/>
                  <a:pt x="123402" y="31550"/>
                </a:cubicBezTo>
                <a:close/>
              </a:path>
            </a:pathLst>
          </a:custGeom>
          <a:solidFill>
            <a:srgbClr val="0066FF"/>
          </a:solidFill>
          <a:ln>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0" name="手繪多邊形 429"/>
          <p:cNvSpPr/>
          <p:nvPr/>
        </p:nvSpPr>
        <p:spPr>
          <a:xfrm>
            <a:off x="2375679" y="4442940"/>
            <a:ext cx="197600" cy="154417"/>
          </a:xfrm>
          <a:custGeom>
            <a:avLst/>
            <a:gdLst>
              <a:gd name="connsiteX0" fmla="*/ 58016 w 521354"/>
              <a:gd name="connsiteY0" fmla="*/ 201881 h 415637"/>
              <a:gd name="connsiteX1" fmla="*/ 69892 w 521354"/>
              <a:gd name="connsiteY1" fmla="*/ 118754 h 415637"/>
              <a:gd name="connsiteX2" fmla="*/ 129268 w 521354"/>
              <a:gd name="connsiteY2" fmla="*/ 71252 h 415637"/>
              <a:gd name="connsiteX3" fmla="*/ 200520 w 521354"/>
              <a:gd name="connsiteY3" fmla="*/ 23751 h 415637"/>
              <a:gd name="connsiteX4" fmla="*/ 307398 w 521354"/>
              <a:gd name="connsiteY4" fmla="*/ 0 h 415637"/>
              <a:gd name="connsiteX5" fmla="*/ 354899 w 521354"/>
              <a:gd name="connsiteY5" fmla="*/ 47502 h 415637"/>
              <a:gd name="connsiteX6" fmla="*/ 319273 w 521354"/>
              <a:gd name="connsiteY6" fmla="*/ 154380 h 415637"/>
              <a:gd name="connsiteX7" fmla="*/ 354899 w 521354"/>
              <a:gd name="connsiteY7" fmla="*/ 273133 h 415637"/>
              <a:gd name="connsiteX8" fmla="*/ 426151 w 521354"/>
              <a:gd name="connsiteY8" fmla="*/ 296884 h 415637"/>
              <a:gd name="connsiteX9" fmla="*/ 461777 w 521354"/>
              <a:gd name="connsiteY9" fmla="*/ 308759 h 415637"/>
              <a:gd name="connsiteX10" fmla="*/ 509279 w 521354"/>
              <a:gd name="connsiteY10" fmla="*/ 368136 h 415637"/>
              <a:gd name="connsiteX11" fmla="*/ 473653 w 521354"/>
              <a:gd name="connsiteY11" fmla="*/ 391886 h 415637"/>
              <a:gd name="connsiteX12" fmla="*/ 402401 w 521354"/>
              <a:gd name="connsiteY12" fmla="*/ 415637 h 415637"/>
              <a:gd name="connsiteX13" fmla="*/ 93642 w 521354"/>
              <a:gd name="connsiteY13" fmla="*/ 391886 h 415637"/>
              <a:gd name="connsiteX14" fmla="*/ 58016 w 521354"/>
              <a:gd name="connsiteY14" fmla="*/ 380011 h 415637"/>
              <a:gd name="connsiteX15" fmla="*/ 22390 w 521354"/>
              <a:gd name="connsiteY15" fmla="*/ 356260 h 415637"/>
              <a:gd name="connsiteX16" fmla="*/ 46141 w 521354"/>
              <a:gd name="connsiteY16" fmla="*/ 296884 h 415637"/>
              <a:gd name="connsiteX17" fmla="*/ 69892 w 521354"/>
              <a:gd name="connsiteY17" fmla="*/ 261258 h 415637"/>
              <a:gd name="connsiteX18" fmla="*/ 58016 w 521354"/>
              <a:gd name="connsiteY18" fmla="*/ 201881 h 41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354" h="415637">
                <a:moveTo>
                  <a:pt x="58016" y="201881"/>
                </a:moveTo>
                <a:cubicBezTo>
                  <a:pt x="58016" y="178130"/>
                  <a:pt x="61849" y="145564"/>
                  <a:pt x="69892" y="118754"/>
                </a:cubicBezTo>
                <a:cubicBezTo>
                  <a:pt x="84813" y="69019"/>
                  <a:pt x="93936" y="90881"/>
                  <a:pt x="129268" y="71252"/>
                </a:cubicBezTo>
                <a:cubicBezTo>
                  <a:pt x="154221" y="57389"/>
                  <a:pt x="176769" y="39585"/>
                  <a:pt x="200520" y="23751"/>
                </a:cubicBezTo>
                <a:cubicBezTo>
                  <a:pt x="207705" y="18961"/>
                  <a:pt x="306093" y="261"/>
                  <a:pt x="307398" y="0"/>
                </a:cubicBezTo>
                <a:cubicBezTo>
                  <a:pt x="332399" y="8334"/>
                  <a:pt x="361566" y="7501"/>
                  <a:pt x="354899" y="47502"/>
                </a:cubicBezTo>
                <a:cubicBezTo>
                  <a:pt x="348725" y="84544"/>
                  <a:pt x="319273" y="154380"/>
                  <a:pt x="319273" y="154380"/>
                </a:cubicBezTo>
                <a:cubicBezTo>
                  <a:pt x="322880" y="176019"/>
                  <a:pt x="328600" y="253409"/>
                  <a:pt x="354899" y="273133"/>
                </a:cubicBezTo>
                <a:cubicBezTo>
                  <a:pt x="374927" y="288154"/>
                  <a:pt x="402400" y="288967"/>
                  <a:pt x="426151" y="296884"/>
                </a:cubicBezTo>
                <a:lnTo>
                  <a:pt x="461777" y="308759"/>
                </a:lnTo>
                <a:cubicBezTo>
                  <a:pt x="475363" y="317817"/>
                  <a:pt x="521354" y="337947"/>
                  <a:pt x="509279" y="368136"/>
                </a:cubicBezTo>
                <a:cubicBezTo>
                  <a:pt x="503978" y="381387"/>
                  <a:pt x="486695" y="386090"/>
                  <a:pt x="473653" y="391886"/>
                </a:cubicBezTo>
                <a:cubicBezTo>
                  <a:pt x="450775" y="402054"/>
                  <a:pt x="402401" y="415637"/>
                  <a:pt x="402401" y="415637"/>
                </a:cubicBezTo>
                <a:cubicBezTo>
                  <a:pt x="299481" y="407720"/>
                  <a:pt x="196318" y="402508"/>
                  <a:pt x="93642" y="391886"/>
                </a:cubicBezTo>
                <a:cubicBezTo>
                  <a:pt x="81191" y="390598"/>
                  <a:pt x="69212" y="385609"/>
                  <a:pt x="58016" y="380011"/>
                </a:cubicBezTo>
                <a:cubicBezTo>
                  <a:pt x="45250" y="373628"/>
                  <a:pt x="34265" y="364177"/>
                  <a:pt x="22390" y="356260"/>
                </a:cubicBezTo>
                <a:cubicBezTo>
                  <a:pt x="1000" y="270700"/>
                  <a:pt x="0" y="333796"/>
                  <a:pt x="46141" y="296884"/>
                </a:cubicBezTo>
                <a:cubicBezTo>
                  <a:pt x="57286" y="287968"/>
                  <a:pt x="61975" y="273133"/>
                  <a:pt x="69892" y="261258"/>
                </a:cubicBezTo>
                <a:cubicBezTo>
                  <a:pt x="42183" y="205839"/>
                  <a:pt x="58016" y="225632"/>
                  <a:pt x="58016" y="201881"/>
                </a:cubicBezTo>
                <a:close/>
              </a:path>
            </a:pathLst>
          </a:custGeom>
          <a:solidFill>
            <a:srgbClr val="0066FF"/>
          </a:solidFill>
          <a:ln>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 name="群組 430"/>
          <p:cNvGrpSpPr/>
          <p:nvPr/>
        </p:nvGrpSpPr>
        <p:grpSpPr>
          <a:xfrm>
            <a:off x="4281632" y="1997897"/>
            <a:ext cx="1023882" cy="285752"/>
            <a:chOff x="6834266" y="2702745"/>
            <a:chExt cx="1023882" cy="285752"/>
          </a:xfrm>
        </p:grpSpPr>
        <p:grpSp>
          <p:nvGrpSpPr>
            <p:cNvPr id="5" name="群組 547"/>
            <p:cNvGrpSpPr/>
            <p:nvPr/>
          </p:nvGrpSpPr>
          <p:grpSpPr>
            <a:xfrm>
              <a:off x="6834266" y="2702745"/>
              <a:ext cx="714380" cy="285752"/>
              <a:chOff x="428596" y="1071546"/>
              <a:chExt cx="2857520" cy="2200289"/>
            </a:xfrm>
            <a:solidFill>
              <a:srgbClr val="339966"/>
            </a:solidFill>
          </p:grpSpPr>
          <p:sp>
            <p:nvSpPr>
              <p:cNvPr id="455" name="流程圖: 資料 454"/>
              <p:cNvSpPr/>
              <p:nvPr/>
            </p:nvSpPr>
            <p:spPr>
              <a:xfrm>
                <a:off x="428596" y="1071546"/>
                <a:ext cx="2857520" cy="2071702"/>
              </a:xfrm>
              <a:prstGeom prst="flowChartInputOutput">
                <a:avLst/>
              </a:prstGeom>
              <a:grpFill/>
              <a:ln w="9525">
                <a:solidFill>
                  <a:schemeClr val="tx1"/>
                </a:solidFill>
                <a:miter lim="800000"/>
                <a:headEnd/>
                <a:tailEnd/>
              </a:ln>
            </p:spPr>
            <p:txBody>
              <a:bodyPr wrap="none" anchor="ctr"/>
              <a:lstStyle/>
              <a:p>
                <a:endParaRPr lang="zh-TW" altLang="en-US" sz="1400">
                  <a:latin typeface="+mn-lt"/>
                </a:endParaRPr>
              </a:p>
            </p:txBody>
          </p:sp>
          <p:sp>
            <p:nvSpPr>
              <p:cNvPr id="456" name="手繪多邊形 455"/>
              <p:cNvSpPr/>
              <p:nvPr/>
            </p:nvSpPr>
            <p:spPr>
              <a:xfrm>
                <a:off x="428609" y="1071546"/>
                <a:ext cx="2857500" cy="2200275"/>
              </a:xfrm>
              <a:custGeom>
                <a:avLst/>
                <a:gdLst>
                  <a:gd name="connsiteX0" fmla="*/ 2857500 w 2857500"/>
                  <a:gd name="connsiteY0" fmla="*/ 0 h 2200275"/>
                  <a:gd name="connsiteX1" fmla="*/ 2857500 w 2857500"/>
                  <a:gd name="connsiteY1" fmla="*/ 128587 h 2200275"/>
                  <a:gd name="connsiteX2" fmla="*/ 2281237 w 2857500"/>
                  <a:gd name="connsiteY2" fmla="*/ 2200275 h 2200275"/>
                  <a:gd name="connsiteX3" fmla="*/ 0 w 2857500"/>
                  <a:gd name="connsiteY3" fmla="*/ 2200275 h 2200275"/>
                  <a:gd name="connsiteX4" fmla="*/ 0 w 2857500"/>
                  <a:gd name="connsiteY4" fmla="*/ 2062162 h 2200275"/>
                  <a:gd name="connsiteX5" fmla="*/ 2281237 w 2857500"/>
                  <a:gd name="connsiteY5" fmla="*/ 2062162 h 2200275"/>
                  <a:gd name="connsiteX6" fmla="*/ 2857500 w 2857500"/>
                  <a:gd name="connsiteY6" fmla="*/ 0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00" h="2200275">
                    <a:moveTo>
                      <a:pt x="2857500" y="0"/>
                    </a:moveTo>
                    <a:lnTo>
                      <a:pt x="2857500" y="128587"/>
                    </a:lnTo>
                    <a:lnTo>
                      <a:pt x="2281237" y="2200275"/>
                    </a:lnTo>
                    <a:lnTo>
                      <a:pt x="0" y="2200275"/>
                    </a:lnTo>
                    <a:lnTo>
                      <a:pt x="0" y="2062162"/>
                    </a:lnTo>
                    <a:lnTo>
                      <a:pt x="2281237" y="2062162"/>
                    </a:lnTo>
                    <a:lnTo>
                      <a:pt x="2857500" y="0"/>
                    </a:lnTo>
                    <a:close/>
                  </a:path>
                </a:pathLst>
              </a:cu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57" name="直線接點 456"/>
              <p:cNvCxnSpPr/>
              <p:nvPr/>
            </p:nvCxnSpPr>
            <p:spPr>
              <a:xfrm rot="5400000">
                <a:off x="2639205" y="3199603"/>
                <a:ext cx="142876" cy="158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33" name="直線接點 432"/>
            <p:cNvCxnSpPr/>
            <p:nvPr/>
          </p:nvCxnSpPr>
          <p:spPr>
            <a:xfrm>
              <a:off x="7500958" y="2786058"/>
              <a:ext cx="357190"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4" name="直線接點 433"/>
            <p:cNvCxnSpPr/>
            <p:nvPr/>
          </p:nvCxnSpPr>
          <p:spPr>
            <a:xfrm>
              <a:off x="7429708" y="2938458"/>
              <a:ext cx="357190"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5" name="直線接點 434"/>
            <p:cNvCxnSpPr/>
            <p:nvPr/>
          </p:nvCxnSpPr>
          <p:spPr>
            <a:xfrm>
              <a:off x="7465333" y="2857496"/>
              <a:ext cx="357190"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58" name="文字方塊 457"/>
          <p:cNvSpPr txBox="1"/>
          <p:nvPr/>
        </p:nvSpPr>
        <p:spPr>
          <a:xfrm>
            <a:off x="1840677" y="3371083"/>
            <a:ext cx="357190" cy="369332"/>
          </a:xfrm>
          <a:prstGeom prst="rect">
            <a:avLst/>
          </a:prstGeom>
          <a:noFill/>
        </p:spPr>
        <p:txBody>
          <a:bodyPr wrap="square" rtlCol="0">
            <a:spAutoFit/>
          </a:bodyPr>
          <a:lstStyle/>
          <a:p>
            <a:r>
              <a:rPr lang="en-US" altLang="zh-TW" sz="1800" dirty="0" smtClean="0">
                <a:latin typeface="+mn-lt"/>
              </a:rPr>
              <a:t>M</a:t>
            </a:r>
            <a:endParaRPr lang="zh-TW" altLang="en-US" sz="1800" dirty="0">
              <a:latin typeface="+mn-lt"/>
            </a:endParaRPr>
          </a:p>
        </p:txBody>
      </p:sp>
      <p:grpSp>
        <p:nvGrpSpPr>
          <p:cNvPr id="6" name="群組 463"/>
          <p:cNvGrpSpPr/>
          <p:nvPr/>
        </p:nvGrpSpPr>
        <p:grpSpPr>
          <a:xfrm>
            <a:off x="3412313" y="4348367"/>
            <a:ext cx="428628" cy="338554"/>
            <a:chOff x="785786" y="2495192"/>
            <a:chExt cx="428628" cy="338554"/>
          </a:xfrm>
        </p:grpSpPr>
        <p:sp>
          <p:nvSpPr>
            <p:cNvPr id="467" name="Oval 59"/>
            <p:cNvSpPr>
              <a:spLocks noChangeArrowheads="1"/>
            </p:cNvSpPr>
            <p:nvPr/>
          </p:nvSpPr>
          <p:spPr bwMode="auto">
            <a:xfrm>
              <a:off x="785786" y="2535931"/>
              <a:ext cx="355734" cy="285752"/>
            </a:xfrm>
            <a:prstGeom prst="ellipse">
              <a:avLst/>
            </a:prstGeom>
            <a:solidFill>
              <a:srgbClr val="FFFF00"/>
            </a:solidFill>
            <a:ln w="19050" algn="ctr">
              <a:solidFill>
                <a:schemeClr val="tx1"/>
              </a:solidFill>
              <a:round/>
              <a:headEnd/>
              <a:tailEnd/>
            </a:ln>
          </p:spPr>
          <p:txBody>
            <a:bodyPr wrap="none" anchor="ctr"/>
            <a:lstStyle/>
            <a:p>
              <a:endParaRPr lang="zh-TW" altLang="en-US" sz="1400">
                <a:latin typeface="+mn-lt"/>
              </a:endParaRPr>
            </a:p>
          </p:txBody>
        </p:sp>
        <p:sp>
          <p:nvSpPr>
            <p:cNvPr id="468" name="文字方塊 467"/>
            <p:cNvSpPr txBox="1"/>
            <p:nvPr/>
          </p:nvSpPr>
          <p:spPr>
            <a:xfrm>
              <a:off x="785786" y="2495192"/>
              <a:ext cx="428628" cy="338554"/>
            </a:xfrm>
            <a:prstGeom prst="rect">
              <a:avLst/>
            </a:prstGeom>
            <a:noFill/>
          </p:spPr>
          <p:txBody>
            <a:bodyPr wrap="square" rtlCol="0">
              <a:spAutoFit/>
            </a:bodyPr>
            <a:lstStyle/>
            <a:p>
              <a:r>
                <a:rPr lang="en-US" altLang="zh-TW" sz="1600" dirty="0" smtClean="0">
                  <a:latin typeface="+mn-lt"/>
                </a:rPr>
                <a:t>d</a:t>
              </a:r>
              <a:r>
                <a:rPr lang="en-US" altLang="zh-TW" sz="1600" baseline="-25000" dirty="0" smtClean="0">
                  <a:latin typeface="+mn-lt"/>
                </a:rPr>
                <a:t>1</a:t>
              </a:r>
              <a:endParaRPr lang="zh-TW" altLang="en-US" sz="1600" baseline="-25000" dirty="0">
                <a:latin typeface="+mn-lt"/>
              </a:endParaRPr>
            </a:p>
          </p:txBody>
        </p:sp>
      </p:grpSp>
      <p:grpSp>
        <p:nvGrpSpPr>
          <p:cNvPr id="7" name="群組 475"/>
          <p:cNvGrpSpPr/>
          <p:nvPr/>
        </p:nvGrpSpPr>
        <p:grpSpPr>
          <a:xfrm>
            <a:off x="1757365" y="2400723"/>
            <a:ext cx="428628" cy="338554"/>
            <a:chOff x="1708356" y="1952741"/>
            <a:chExt cx="428628" cy="338554"/>
          </a:xfrm>
        </p:grpSpPr>
        <p:sp>
          <p:nvSpPr>
            <p:cNvPr id="478" name="Oval 59"/>
            <p:cNvSpPr>
              <a:spLocks noChangeArrowheads="1"/>
            </p:cNvSpPr>
            <p:nvPr/>
          </p:nvSpPr>
          <p:spPr bwMode="auto">
            <a:xfrm>
              <a:off x="1714480" y="2000240"/>
              <a:ext cx="355734" cy="285752"/>
            </a:xfrm>
            <a:prstGeom prst="ellipse">
              <a:avLst/>
            </a:prstGeom>
            <a:solidFill>
              <a:srgbClr val="92D050"/>
            </a:solidFill>
            <a:ln w="19050" algn="ctr">
              <a:solidFill>
                <a:schemeClr val="tx1"/>
              </a:solidFill>
              <a:round/>
              <a:headEnd/>
              <a:tailEnd/>
            </a:ln>
          </p:spPr>
          <p:txBody>
            <a:bodyPr wrap="none" anchor="ctr"/>
            <a:lstStyle/>
            <a:p>
              <a:endParaRPr lang="zh-TW" altLang="en-US" sz="1400">
                <a:latin typeface="+mn-lt"/>
              </a:endParaRPr>
            </a:p>
          </p:txBody>
        </p:sp>
        <p:sp>
          <p:nvSpPr>
            <p:cNvPr id="479" name="文字方塊 478"/>
            <p:cNvSpPr txBox="1"/>
            <p:nvPr/>
          </p:nvSpPr>
          <p:spPr>
            <a:xfrm>
              <a:off x="1708356" y="1952741"/>
              <a:ext cx="428628" cy="338554"/>
            </a:xfrm>
            <a:prstGeom prst="rect">
              <a:avLst/>
            </a:prstGeom>
            <a:noFill/>
          </p:spPr>
          <p:txBody>
            <a:bodyPr wrap="square" rtlCol="0">
              <a:spAutoFit/>
            </a:bodyPr>
            <a:lstStyle/>
            <a:p>
              <a:r>
                <a:rPr lang="en-US" altLang="zh-TW" sz="1600" dirty="0" smtClean="0">
                  <a:latin typeface="+mn-lt"/>
                </a:rPr>
                <a:t>d</a:t>
              </a:r>
              <a:r>
                <a:rPr lang="en-US" altLang="zh-TW" sz="1600" baseline="-25000" dirty="0" smtClean="0">
                  <a:latin typeface="+mn-lt"/>
                </a:rPr>
                <a:t>2</a:t>
              </a:r>
              <a:endParaRPr lang="zh-TW" altLang="en-US" sz="1600" baseline="-25000" dirty="0">
                <a:latin typeface="+mn-lt"/>
              </a:endParaRPr>
            </a:p>
          </p:txBody>
        </p:sp>
      </p:grpSp>
      <p:grpSp>
        <p:nvGrpSpPr>
          <p:cNvPr id="8" name="群組 479"/>
          <p:cNvGrpSpPr/>
          <p:nvPr/>
        </p:nvGrpSpPr>
        <p:grpSpPr>
          <a:xfrm>
            <a:off x="3418436" y="4342429"/>
            <a:ext cx="428628" cy="338554"/>
            <a:chOff x="428596" y="4452882"/>
            <a:chExt cx="428628" cy="338554"/>
          </a:xfrm>
        </p:grpSpPr>
        <p:sp>
          <p:nvSpPr>
            <p:cNvPr id="481" name="Oval 59"/>
            <p:cNvSpPr>
              <a:spLocks noChangeArrowheads="1"/>
            </p:cNvSpPr>
            <p:nvPr/>
          </p:nvSpPr>
          <p:spPr bwMode="auto">
            <a:xfrm>
              <a:off x="428596" y="4500570"/>
              <a:ext cx="355734" cy="285752"/>
            </a:xfrm>
            <a:prstGeom prst="ellipse">
              <a:avLst/>
            </a:prstGeom>
            <a:solidFill>
              <a:srgbClr val="FFFF00"/>
            </a:solidFill>
            <a:ln w="19050" algn="ctr">
              <a:solidFill>
                <a:schemeClr val="tx1"/>
              </a:solidFill>
              <a:round/>
              <a:headEnd/>
              <a:tailEnd/>
            </a:ln>
          </p:spPr>
          <p:txBody>
            <a:bodyPr wrap="none" anchor="ctr"/>
            <a:lstStyle/>
            <a:p>
              <a:endParaRPr lang="zh-TW" altLang="en-US" sz="1400">
                <a:latin typeface="+mn-lt"/>
              </a:endParaRPr>
            </a:p>
          </p:txBody>
        </p:sp>
        <p:sp>
          <p:nvSpPr>
            <p:cNvPr id="482" name="文字方塊 481"/>
            <p:cNvSpPr txBox="1"/>
            <p:nvPr/>
          </p:nvSpPr>
          <p:spPr>
            <a:xfrm>
              <a:off x="428596" y="4452882"/>
              <a:ext cx="428628" cy="338554"/>
            </a:xfrm>
            <a:prstGeom prst="rect">
              <a:avLst/>
            </a:prstGeom>
            <a:noFill/>
          </p:spPr>
          <p:txBody>
            <a:bodyPr wrap="square" rtlCol="0">
              <a:spAutoFit/>
            </a:bodyPr>
            <a:lstStyle/>
            <a:p>
              <a:r>
                <a:rPr lang="en-US" altLang="zh-TW" sz="1600" dirty="0" smtClean="0">
                  <a:latin typeface="+mn-lt"/>
                </a:rPr>
                <a:t>d</a:t>
              </a:r>
              <a:r>
                <a:rPr lang="en-US" altLang="zh-TW" sz="1600" baseline="-25000" dirty="0" smtClean="0">
                  <a:latin typeface="+mn-lt"/>
                </a:rPr>
                <a:t>1</a:t>
              </a:r>
              <a:endParaRPr lang="zh-TW" altLang="en-US" sz="1600" baseline="-25000" dirty="0">
                <a:latin typeface="+mn-lt"/>
              </a:endParaRPr>
            </a:p>
          </p:txBody>
        </p:sp>
      </p:grpSp>
      <p:grpSp>
        <p:nvGrpSpPr>
          <p:cNvPr id="9" name="群組 482"/>
          <p:cNvGrpSpPr/>
          <p:nvPr/>
        </p:nvGrpSpPr>
        <p:grpSpPr>
          <a:xfrm>
            <a:off x="1751428" y="2407665"/>
            <a:ext cx="428628" cy="338554"/>
            <a:chOff x="988224" y="1959315"/>
            <a:chExt cx="428628" cy="338554"/>
          </a:xfrm>
        </p:grpSpPr>
        <p:sp>
          <p:nvSpPr>
            <p:cNvPr id="485" name="Oval 59"/>
            <p:cNvSpPr>
              <a:spLocks noChangeArrowheads="1"/>
            </p:cNvSpPr>
            <p:nvPr/>
          </p:nvSpPr>
          <p:spPr bwMode="auto">
            <a:xfrm>
              <a:off x="1000100" y="2000240"/>
              <a:ext cx="355734" cy="285752"/>
            </a:xfrm>
            <a:prstGeom prst="ellipse">
              <a:avLst/>
            </a:prstGeom>
            <a:solidFill>
              <a:srgbClr val="92D050"/>
            </a:solidFill>
            <a:ln w="19050" algn="ctr">
              <a:solidFill>
                <a:schemeClr val="tx1"/>
              </a:solidFill>
              <a:round/>
              <a:headEnd/>
              <a:tailEnd/>
            </a:ln>
          </p:spPr>
          <p:txBody>
            <a:bodyPr wrap="none" anchor="ctr"/>
            <a:lstStyle/>
            <a:p>
              <a:endParaRPr lang="zh-TW" altLang="en-US" sz="1400">
                <a:latin typeface="+mn-lt"/>
              </a:endParaRPr>
            </a:p>
          </p:txBody>
        </p:sp>
        <p:sp>
          <p:nvSpPr>
            <p:cNvPr id="486" name="文字方塊 485"/>
            <p:cNvSpPr txBox="1"/>
            <p:nvPr/>
          </p:nvSpPr>
          <p:spPr>
            <a:xfrm>
              <a:off x="988224" y="1959315"/>
              <a:ext cx="428628" cy="338554"/>
            </a:xfrm>
            <a:prstGeom prst="rect">
              <a:avLst/>
            </a:prstGeom>
            <a:noFill/>
          </p:spPr>
          <p:txBody>
            <a:bodyPr wrap="square" rtlCol="0">
              <a:spAutoFit/>
            </a:bodyPr>
            <a:lstStyle/>
            <a:p>
              <a:r>
                <a:rPr lang="en-US" altLang="zh-TW" sz="1600" dirty="0" smtClean="0">
                  <a:latin typeface="+mn-lt"/>
                </a:rPr>
                <a:t>d</a:t>
              </a:r>
              <a:r>
                <a:rPr lang="en-US" altLang="zh-TW" sz="1600" baseline="-25000" dirty="0" smtClean="0">
                  <a:latin typeface="+mn-lt"/>
                </a:rPr>
                <a:t>2</a:t>
              </a:r>
              <a:endParaRPr lang="zh-TW" altLang="en-US" sz="1600" baseline="-25000" dirty="0">
                <a:latin typeface="+mn-lt"/>
              </a:endParaRPr>
            </a:p>
          </p:txBody>
        </p:sp>
      </p:grpSp>
      <p:grpSp>
        <p:nvGrpSpPr>
          <p:cNvPr id="10" name="群組 486"/>
          <p:cNvGrpSpPr/>
          <p:nvPr/>
        </p:nvGrpSpPr>
        <p:grpSpPr>
          <a:xfrm>
            <a:off x="3412316" y="4341607"/>
            <a:ext cx="428628" cy="338554"/>
            <a:chOff x="214282" y="3714752"/>
            <a:chExt cx="428628" cy="338554"/>
          </a:xfrm>
        </p:grpSpPr>
        <p:sp>
          <p:nvSpPr>
            <p:cNvPr id="488" name="Oval 59"/>
            <p:cNvSpPr>
              <a:spLocks noChangeArrowheads="1"/>
            </p:cNvSpPr>
            <p:nvPr/>
          </p:nvSpPr>
          <p:spPr bwMode="auto">
            <a:xfrm>
              <a:off x="214282" y="3762440"/>
              <a:ext cx="355734" cy="285752"/>
            </a:xfrm>
            <a:prstGeom prst="ellipse">
              <a:avLst/>
            </a:prstGeom>
            <a:solidFill>
              <a:srgbClr val="FFFF00"/>
            </a:solidFill>
            <a:ln w="19050" algn="ctr">
              <a:solidFill>
                <a:schemeClr val="tx1"/>
              </a:solidFill>
              <a:round/>
              <a:headEnd/>
              <a:tailEnd/>
            </a:ln>
          </p:spPr>
          <p:txBody>
            <a:bodyPr wrap="none" anchor="ctr"/>
            <a:lstStyle/>
            <a:p>
              <a:endParaRPr lang="zh-TW" altLang="en-US" sz="1400">
                <a:latin typeface="+mn-lt"/>
              </a:endParaRPr>
            </a:p>
          </p:txBody>
        </p:sp>
        <p:sp>
          <p:nvSpPr>
            <p:cNvPr id="489" name="文字方塊 488"/>
            <p:cNvSpPr txBox="1"/>
            <p:nvPr/>
          </p:nvSpPr>
          <p:spPr>
            <a:xfrm>
              <a:off x="214282" y="3714752"/>
              <a:ext cx="428628" cy="338554"/>
            </a:xfrm>
            <a:prstGeom prst="rect">
              <a:avLst/>
            </a:prstGeom>
            <a:noFill/>
          </p:spPr>
          <p:txBody>
            <a:bodyPr wrap="square" rtlCol="0">
              <a:spAutoFit/>
            </a:bodyPr>
            <a:lstStyle/>
            <a:p>
              <a:r>
                <a:rPr lang="en-US" altLang="zh-TW" sz="1600" dirty="0" smtClean="0">
                  <a:latin typeface="+mn-lt"/>
                </a:rPr>
                <a:t>d</a:t>
              </a:r>
              <a:r>
                <a:rPr lang="en-US" altLang="zh-TW" sz="1600" baseline="-25000" dirty="0" smtClean="0">
                  <a:latin typeface="+mn-lt"/>
                </a:rPr>
                <a:t>1</a:t>
              </a:r>
              <a:endParaRPr lang="zh-TW" altLang="en-US" sz="1600" baseline="-25000" dirty="0">
                <a:latin typeface="+mn-lt"/>
              </a:endParaRPr>
            </a:p>
          </p:txBody>
        </p:sp>
      </p:grpSp>
      <p:grpSp>
        <p:nvGrpSpPr>
          <p:cNvPr id="11" name="群組 489"/>
          <p:cNvGrpSpPr/>
          <p:nvPr/>
        </p:nvGrpSpPr>
        <p:grpSpPr>
          <a:xfrm>
            <a:off x="1751610" y="2401727"/>
            <a:ext cx="428628" cy="338554"/>
            <a:chOff x="559596" y="2631306"/>
            <a:chExt cx="428628" cy="338554"/>
          </a:xfrm>
        </p:grpSpPr>
        <p:sp>
          <p:nvSpPr>
            <p:cNvPr id="491" name="Oval 59"/>
            <p:cNvSpPr>
              <a:spLocks noChangeArrowheads="1"/>
            </p:cNvSpPr>
            <p:nvPr/>
          </p:nvSpPr>
          <p:spPr bwMode="auto">
            <a:xfrm>
              <a:off x="571472" y="2678807"/>
              <a:ext cx="355734" cy="285752"/>
            </a:xfrm>
            <a:prstGeom prst="ellipse">
              <a:avLst/>
            </a:prstGeom>
            <a:solidFill>
              <a:srgbClr val="92D050"/>
            </a:solidFill>
            <a:ln w="19050" algn="ctr">
              <a:solidFill>
                <a:schemeClr val="tx1"/>
              </a:solidFill>
              <a:round/>
              <a:headEnd/>
              <a:tailEnd/>
            </a:ln>
          </p:spPr>
          <p:txBody>
            <a:bodyPr wrap="none" anchor="ctr"/>
            <a:lstStyle/>
            <a:p>
              <a:endParaRPr lang="zh-TW" altLang="en-US" sz="1400">
                <a:latin typeface="+mn-lt"/>
              </a:endParaRPr>
            </a:p>
          </p:txBody>
        </p:sp>
        <p:sp>
          <p:nvSpPr>
            <p:cNvPr id="492" name="文字方塊 491"/>
            <p:cNvSpPr txBox="1"/>
            <p:nvPr/>
          </p:nvSpPr>
          <p:spPr>
            <a:xfrm>
              <a:off x="559596" y="2631306"/>
              <a:ext cx="428628" cy="338554"/>
            </a:xfrm>
            <a:prstGeom prst="rect">
              <a:avLst/>
            </a:prstGeom>
            <a:noFill/>
          </p:spPr>
          <p:txBody>
            <a:bodyPr wrap="square" rtlCol="0">
              <a:spAutoFit/>
            </a:bodyPr>
            <a:lstStyle/>
            <a:p>
              <a:r>
                <a:rPr lang="en-US" altLang="zh-TW" sz="1600" dirty="0" smtClean="0">
                  <a:latin typeface="+mn-lt"/>
                </a:rPr>
                <a:t>d</a:t>
              </a:r>
              <a:r>
                <a:rPr lang="en-US" altLang="zh-TW" sz="1600" baseline="-25000" dirty="0" smtClean="0">
                  <a:latin typeface="+mn-lt"/>
                </a:rPr>
                <a:t>2</a:t>
              </a:r>
              <a:endParaRPr lang="zh-TW" altLang="en-US" sz="1600" baseline="-25000" dirty="0">
                <a:latin typeface="+mn-lt"/>
              </a:endParaRPr>
            </a:p>
          </p:txBody>
        </p:sp>
      </p:grpSp>
      <p:sp>
        <p:nvSpPr>
          <p:cNvPr id="493" name="手繪多邊形 492"/>
          <p:cNvSpPr/>
          <p:nvPr/>
        </p:nvSpPr>
        <p:spPr>
          <a:xfrm>
            <a:off x="2722426" y="4439303"/>
            <a:ext cx="163451" cy="214314"/>
          </a:xfrm>
          <a:custGeom>
            <a:avLst/>
            <a:gdLst>
              <a:gd name="connsiteX0" fmla="*/ 28400 w 398305"/>
              <a:gd name="connsiteY0" fmla="*/ 157708 h 407090"/>
              <a:gd name="connsiteX1" fmla="*/ 75901 w 398305"/>
              <a:gd name="connsiteY1" fmla="*/ 133958 h 407090"/>
              <a:gd name="connsiteX2" fmla="*/ 123402 w 398305"/>
              <a:gd name="connsiteY2" fmla="*/ 122082 h 407090"/>
              <a:gd name="connsiteX3" fmla="*/ 206529 w 398305"/>
              <a:gd name="connsiteY3" fmla="*/ 50830 h 407090"/>
              <a:gd name="connsiteX4" fmla="*/ 242155 w 398305"/>
              <a:gd name="connsiteY4" fmla="*/ 27080 h 407090"/>
              <a:gd name="connsiteX5" fmla="*/ 277781 w 398305"/>
              <a:gd name="connsiteY5" fmla="*/ 98332 h 407090"/>
              <a:gd name="connsiteX6" fmla="*/ 301532 w 398305"/>
              <a:gd name="connsiteY6" fmla="*/ 133958 h 407090"/>
              <a:gd name="connsiteX7" fmla="*/ 349033 w 398305"/>
              <a:gd name="connsiteY7" fmla="*/ 264586 h 407090"/>
              <a:gd name="connsiteX8" fmla="*/ 384659 w 398305"/>
              <a:gd name="connsiteY8" fmla="*/ 276462 h 407090"/>
              <a:gd name="connsiteX9" fmla="*/ 396535 w 398305"/>
              <a:gd name="connsiteY9" fmla="*/ 312088 h 407090"/>
              <a:gd name="connsiteX10" fmla="*/ 349033 w 398305"/>
              <a:gd name="connsiteY10" fmla="*/ 395215 h 407090"/>
              <a:gd name="connsiteX11" fmla="*/ 313407 w 398305"/>
              <a:gd name="connsiteY11" fmla="*/ 407090 h 407090"/>
              <a:gd name="connsiteX12" fmla="*/ 242155 w 398305"/>
              <a:gd name="connsiteY12" fmla="*/ 383339 h 407090"/>
              <a:gd name="connsiteX13" fmla="*/ 75901 w 398305"/>
              <a:gd name="connsiteY13" fmla="*/ 359589 h 407090"/>
              <a:gd name="connsiteX14" fmla="*/ 87776 w 398305"/>
              <a:gd name="connsiteY14" fmla="*/ 323963 h 407090"/>
              <a:gd name="connsiteX15" fmla="*/ 16524 w 398305"/>
              <a:gd name="connsiteY15" fmla="*/ 276462 h 407090"/>
              <a:gd name="connsiteX16" fmla="*/ 4649 w 398305"/>
              <a:gd name="connsiteY16" fmla="*/ 240836 h 407090"/>
              <a:gd name="connsiteX17" fmla="*/ 40275 w 398305"/>
              <a:gd name="connsiteY17" fmla="*/ 217085 h 407090"/>
              <a:gd name="connsiteX18" fmla="*/ 64026 w 398305"/>
              <a:gd name="connsiteY18" fmla="*/ 181459 h 407090"/>
              <a:gd name="connsiteX19" fmla="*/ 28400 w 398305"/>
              <a:gd name="connsiteY19" fmla="*/ 157708 h 407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305" h="407090">
                <a:moveTo>
                  <a:pt x="28400" y="157708"/>
                </a:moveTo>
                <a:cubicBezTo>
                  <a:pt x="30379" y="149791"/>
                  <a:pt x="59326" y="140174"/>
                  <a:pt x="75901" y="133958"/>
                </a:cubicBezTo>
                <a:cubicBezTo>
                  <a:pt x="91183" y="128227"/>
                  <a:pt x="108401" y="128511"/>
                  <a:pt x="123402" y="122082"/>
                </a:cubicBezTo>
                <a:cubicBezTo>
                  <a:pt x="159757" y="106501"/>
                  <a:pt x="177025" y="76119"/>
                  <a:pt x="206529" y="50830"/>
                </a:cubicBezTo>
                <a:cubicBezTo>
                  <a:pt x="217365" y="41542"/>
                  <a:pt x="230280" y="34997"/>
                  <a:pt x="242155" y="27080"/>
                </a:cubicBezTo>
                <a:cubicBezTo>
                  <a:pt x="310222" y="129180"/>
                  <a:pt x="228615" y="0"/>
                  <a:pt x="277781" y="98332"/>
                </a:cubicBezTo>
                <a:cubicBezTo>
                  <a:pt x="284164" y="111098"/>
                  <a:pt x="293615" y="122083"/>
                  <a:pt x="301532" y="133958"/>
                </a:cubicBezTo>
                <a:cubicBezTo>
                  <a:pt x="307803" y="159040"/>
                  <a:pt x="316333" y="238426"/>
                  <a:pt x="349033" y="264586"/>
                </a:cubicBezTo>
                <a:cubicBezTo>
                  <a:pt x="358808" y="272406"/>
                  <a:pt x="372784" y="272503"/>
                  <a:pt x="384659" y="276462"/>
                </a:cubicBezTo>
                <a:cubicBezTo>
                  <a:pt x="388618" y="288337"/>
                  <a:pt x="398305" y="299696"/>
                  <a:pt x="396535" y="312088"/>
                </a:cubicBezTo>
                <a:cubicBezTo>
                  <a:pt x="395404" y="320006"/>
                  <a:pt x="359221" y="387065"/>
                  <a:pt x="349033" y="395215"/>
                </a:cubicBezTo>
                <a:cubicBezTo>
                  <a:pt x="339258" y="403035"/>
                  <a:pt x="325282" y="403132"/>
                  <a:pt x="313407" y="407090"/>
                </a:cubicBezTo>
                <a:cubicBezTo>
                  <a:pt x="289656" y="399173"/>
                  <a:pt x="266308" y="389926"/>
                  <a:pt x="242155" y="383339"/>
                </a:cubicBezTo>
                <a:cubicBezTo>
                  <a:pt x="190168" y="369161"/>
                  <a:pt x="127295" y="365299"/>
                  <a:pt x="75901" y="359589"/>
                </a:cubicBezTo>
                <a:cubicBezTo>
                  <a:pt x="79859" y="347714"/>
                  <a:pt x="95052" y="334149"/>
                  <a:pt x="87776" y="323963"/>
                </a:cubicBezTo>
                <a:cubicBezTo>
                  <a:pt x="71185" y="300735"/>
                  <a:pt x="16524" y="276462"/>
                  <a:pt x="16524" y="276462"/>
                </a:cubicBezTo>
                <a:cubicBezTo>
                  <a:pt x="12566" y="264587"/>
                  <a:pt x="0" y="252458"/>
                  <a:pt x="4649" y="240836"/>
                </a:cubicBezTo>
                <a:cubicBezTo>
                  <a:pt x="9950" y="227584"/>
                  <a:pt x="30183" y="227177"/>
                  <a:pt x="40275" y="217085"/>
                </a:cubicBezTo>
                <a:cubicBezTo>
                  <a:pt x="50367" y="206993"/>
                  <a:pt x="56109" y="193334"/>
                  <a:pt x="64026" y="181459"/>
                </a:cubicBezTo>
                <a:cubicBezTo>
                  <a:pt x="20003" y="166785"/>
                  <a:pt x="26421" y="165625"/>
                  <a:pt x="28400" y="157708"/>
                </a:cubicBezTo>
                <a:close/>
              </a:path>
            </a:pathLst>
          </a:custGeom>
          <a:solidFill>
            <a:srgbClr val="0066FF"/>
          </a:solidFill>
          <a:ln>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4" name="手繪多邊形 493"/>
          <p:cNvSpPr/>
          <p:nvPr/>
        </p:nvSpPr>
        <p:spPr>
          <a:xfrm>
            <a:off x="3102771" y="4430859"/>
            <a:ext cx="197600" cy="205890"/>
          </a:xfrm>
          <a:custGeom>
            <a:avLst/>
            <a:gdLst>
              <a:gd name="connsiteX0" fmla="*/ 0 w 237045"/>
              <a:gd name="connsiteY0" fmla="*/ 83127 h 213756"/>
              <a:gd name="connsiteX1" fmla="*/ 35626 w 237045"/>
              <a:gd name="connsiteY1" fmla="*/ 106878 h 213756"/>
              <a:gd name="connsiteX2" fmla="*/ 47502 w 237045"/>
              <a:gd name="connsiteY2" fmla="*/ 59377 h 213756"/>
              <a:gd name="connsiteX3" fmla="*/ 106878 w 237045"/>
              <a:gd name="connsiteY3" fmla="*/ 0 h 213756"/>
              <a:gd name="connsiteX4" fmla="*/ 130629 w 237045"/>
              <a:gd name="connsiteY4" fmla="*/ 35626 h 213756"/>
              <a:gd name="connsiteX5" fmla="*/ 154380 w 237045"/>
              <a:gd name="connsiteY5" fmla="*/ 118753 h 213756"/>
              <a:gd name="connsiteX6" fmla="*/ 190006 w 237045"/>
              <a:gd name="connsiteY6" fmla="*/ 142504 h 213756"/>
              <a:gd name="connsiteX7" fmla="*/ 225632 w 237045"/>
              <a:gd name="connsiteY7" fmla="*/ 130629 h 213756"/>
              <a:gd name="connsiteX8" fmla="*/ 166255 w 237045"/>
              <a:gd name="connsiteY8" fmla="*/ 213756 h 213756"/>
              <a:gd name="connsiteX9" fmla="*/ 83128 w 237045"/>
              <a:gd name="connsiteY9" fmla="*/ 190005 h 213756"/>
              <a:gd name="connsiteX10" fmla="*/ 35626 w 237045"/>
              <a:gd name="connsiteY10" fmla="*/ 178130 h 213756"/>
              <a:gd name="connsiteX11" fmla="*/ 0 w 237045"/>
              <a:gd name="connsiteY11" fmla="*/ 83127 h 21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7045" h="213756">
                <a:moveTo>
                  <a:pt x="0" y="83127"/>
                </a:moveTo>
                <a:cubicBezTo>
                  <a:pt x="0" y="71252"/>
                  <a:pt x="22860" y="113261"/>
                  <a:pt x="35626" y="106878"/>
                </a:cubicBezTo>
                <a:cubicBezTo>
                  <a:pt x="50224" y="99579"/>
                  <a:pt x="41073" y="74378"/>
                  <a:pt x="47502" y="59377"/>
                </a:cubicBezTo>
                <a:cubicBezTo>
                  <a:pt x="63336" y="22431"/>
                  <a:pt x="75210" y="21113"/>
                  <a:pt x="106878" y="0"/>
                </a:cubicBezTo>
                <a:cubicBezTo>
                  <a:pt x="114795" y="11875"/>
                  <a:pt x="125328" y="22374"/>
                  <a:pt x="130629" y="35626"/>
                </a:cubicBezTo>
                <a:cubicBezTo>
                  <a:pt x="141332" y="62383"/>
                  <a:pt x="140385" y="93562"/>
                  <a:pt x="154380" y="118753"/>
                </a:cubicBezTo>
                <a:cubicBezTo>
                  <a:pt x="161311" y="131229"/>
                  <a:pt x="178131" y="134587"/>
                  <a:pt x="190006" y="142504"/>
                </a:cubicBezTo>
                <a:cubicBezTo>
                  <a:pt x="201881" y="138546"/>
                  <a:pt x="222596" y="118485"/>
                  <a:pt x="225632" y="130629"/>
                </a:cubicBezTo>
                <a:cubicBezTo>
                  <a:pt x="237045" y="176280"/>
                  <a:pt x="192525" y="196242"/>
                  <a:pt x="166255" y="213756"/>
                </a:cubicBezTo>
                <a:lnTo>
                  <a:pt x="83128" y="190005"/>
                </a:lnTo>
                <a:cubicBezTo>
                  <a:pt x="67382" y="185711"/>
                  <a:pt x="48371" y="188326"/>
                  <a:pt x="35626" y="178130"/>
                </a:cubicBezTo>
                <a:cubicBezTo>
                  <a:pt x="19996" y="165626"/>
                  <a:pt x="0" y="95002"/>
                  <a:pt x="0" y="83127"/>
                </a:cubicBezTo>
                <a:close/>
              </a:path>
            </a:pathLst>
          </a:custGeom>
          <a:solidFill>
            <a:srgbClr val="0066FF"/>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5" name="手繪多邊形 494"/>
          <p:cNvSpPr/>
          <p:nvPr/>
        </p:nvSpPr>
        <p:spPr>
          <a:xfrm>
            <a:off x="2370618" y="4445446"/>
            <a:ext cx="197600" cy="154417"/>
          </a:xfrm>
          <a:custGeom>
            <a:avLst/>
            <a:gdLst>
              <a:gd name="connsiteX0" fmla="*/ 58016 w 521354"/>
              <a:gd name="connsiteY0" fmla="*/ 201881 h 415637"/>
              <a:gd name="connsiteX1" fmla="*/ 69892 w 521354"/>
              <a:gd name="connsiteY1" fmla="*/ 118754 h 415637"/>
              <a:gd name="connsiteX2" fmla="*/ 129268 w 521354"/>
              <a:gd name="connsiteY2" fmla="*/ 71252 h 415637"/>
              <a:gd name="connsiteX3" fmla="*/ 200520 w 521354"/>
              <a:gd name="connsiteY3" fmla="*/ 23751 h 415637"/>
              <a:gd name="connsiteX4" fmla="*/ 307398 w 521354"/>
              <a:gd name="connsiteY4" fmla="*/ 0 h 415637"/>
              <a:gd name="connsiteX5" fmla="*/ 354899 w 521354"/>
              <a:gd name="connsiteY5" fmla="*/ 47502 h 415637"/>
              <a:gd name="connsiteX6" fmla="*/ 319273 w 521354"/>
              <a:gd name="connsiteY6" fmla="*/ 154380 h 415637"/>
              <a:gd name="connsiteX7" fmla="*/ 354899 w 521354"/>
              <a:gd name="connsiteY7" fmla="*/ 273133 h 415637"/>
              <a:gd name="connsiteX8" fmla="*/ 426151 w 521354"/>
              <a:gd name="connsiteY8" fmla="*/ 296884 h 415637"/>
              <a:gd name="connsiteX9" fmla="*/ 461777 w 521354"/>
              <a:gd name="connsiteY9" fmla="*/ 308759 h 415637"/>
              <a:gd name="connsiteX10" fmla="*/ 509279 w 521354"/>
              <a:gd name="connsiteY10" fmla="*/ 368136 h 415637"/>
              <a:gd name="connsiteX11" fmla="*/ 473653 w 521354"/>
              <a:gd name="connsiteY11" fmla="*/ 391886 h 415637"/>
              <a:gd name="connsiteX12" fmla="*/ 402401 w 521354"/>
              <a:gd name="connsiteY12" fmla="*/ 415637 h 415637"/>
              <a:gd name="connsiteX13" fmla="*/ 93642 w 521354"/>
              <a:gd name="connsiteY13" fmla="*/ 391886 h 415637"/>
              <a:gd name="connsiteX14" fmla="*/ 58016 w 521354"/>
              <a:gd name="connsiteY14" fmla="*/ 380011 h 415637"/>
              <a:gd name="connsiteX15" fmla="*/ 22390 w 521354"/>
              <a:gd name="connsiteY15" fmla="*/ 356260 h 415637"/>
              <a:gd name="connsiteX16" fmla="*/ 46141 w 521354"/>
              <a:gd name="connsiteY16" fmla="*/ 296884 h 415637"/>
              <a:gd name="connsiteX17" fmla="*/ 69892 w 521354"/>
              <a:gd name="connsiteY17" fmla="*/ 261258 h 415637"/>
              <a:gd name="connsiteX18" fmla="*/ 58016 w 521354"/>
              <a:gd name="connsiteY18" fmla="*/ 201881 h 41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354" h="415637">
                <a:moveTo>
                  <a:pt x="58016" y="201881"/>
                </a:moveTo>
                <a:cubicBezTo>
                  <a:pt x="58016" y="178130"/>
                  <a:pt x="61849" y="145564"/>
                  <a:pt x="69892" y="118754"/>
                </a:cubicBezTo>
                <a:cubicBezTo>
                  <a:pt x="84813" y="69019"/>
                  <a:pt x="93936" y="90881"/>
                  <a:pt x="129268" y="71252"/>
                </a:cubicBezTo>
                <a:cubicBezTo>
                  <a:pt x="154221" y="57389"/>
                  <a:pt x="176769" y="39585"/>
                  <a:pt x="200520" y="23751"/>
                </a:cubicBezTo>
                <a:cubicBezTo>
                  <a:pt x="207705" y="18961"/>
                  <a:pt x="306093" y="261"/>
                  <a:pt x="307398" y="0"/>
                </a:cubicBezTo>
                <a:cubicBezTo>
                  <a:pt x="332399" y="8334"/>
                  <a:pt x="361566" y="7501"/>
                  <a:pt x="354899" y="47502"/>
                </a:cubicBezTo>
                <a:cubicBezTo>
                  <a:pt x="348725" y="84544"/>
                  <a:pt x="319273" y="154380"/>
                  <a:pt x="319273" y="154380"/>
                </a:cubicBezTo>
                <a:cubicBezTo>
                  <a:pt x="322880" y="176019"/>
                  <a:pt x="328600" y="253409"/>
                  <a:pt x="354899" y="273133"/>
                </a:cubicBezTo>
                <a:cubicBezTo>
                  <a:pt x="374927" y="288154"/>
                  <a:pt x="402400" y="288967"/>
                  <a:pt x="426151" y="296884"/>
                </a:cubicBezTo>
                <a:lnTo>
                  <a:pt x="461777" y="308759"/>
                </a:lnTo>
                <a:cubicBezTo>
                  <a:pt x="475363" y="317817"/>
                  <a:pt x="521354" y="337947"/>
                  <a:pt x="509279" y="368136"/>
                </a:cubicBezTo>
                <a:cubicBezTo>
                  <a:pt x="503978" y="381387"/>
                  <a:pt x="486695" y="386090"/>
                  <a:pt x="473653" y="391886"/>
                </a:cubicBezTo>
                <a:cubicBezTo>
                  <a:pt x="450775" y="402054"/>
                  <a:pt x="402401" y="415637"/>
                  <a:pt x="402401" y="415637"/>
                </a:cubicBezTo>
                <a:cubicBezTo>
                  <a:pt x="299481" y="407720"/>
                  <a:pt x="196318" y="402508"/>
                  <a:pt x="93642" y="391886"/>
                </a:cubicBezTo>
                <a:cubicBezTo>
                  <a:pt x="81191" y="390598"/>
                  <a:pt x="69212" y="385609"/>
                  <a:pt x="58016" y="380011"/>
                </a:cubicBezTo>
                <a:cubicBezTo>
                  <a:pt x="45250" y="373628"/>
                  <a:pt x="34265" y="364177"/>
                  <a:pt x="22390" y="356260"/>
                </a:cubicBezTo>
                <a:cubicBezTo>
                  <a:pt x="1000" y="270700"/>
                  <a:pt x="0" y="333796"/>
                  <a:pt x="46141" y="296884"/>
                </a:cubicBezTo>
                <a:cubicBezTo>
                  <a:pt x="57286" y="287968"/>
                  <a:pt x="61975" y="273133"/>
                  <a:pt x="69892" y="261258"/>
                </a:cubicBezTo>
                <a:cubicBezTo>
                  <a:pt x="42183" y="205839"/>
                  <a:pt x="58016" y="225632"/>
                  <a:pt x="58016" y="201881"/>
                </a:cubicBezTo>
                <a:close/>
              </a:path>
            </a:pathLst>
          </a:custGeom>
          <a:solidFill>
            <a:srgbClr val="0066FF"/>
          </a:solidFill>
          <a:ln>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6" name="手繪多邊形 495"/>
          <p:cNvSpPr/>
          <p:nvPr/>
        </p:nvSpPr>
        <p:spPr>
          <a:xfrm>
            <a:off x="1992338" y="4407107"/>
            <a:ext cx="197600" cy="205890"/>
          </a:xfrm>
          <a:custGeom>
            <a:avLst/>
            <a:gdLst>
              <a:gd name="connsiteX0" fmla="*/ 28400 w 398305"/>
              <a:gd name="connsiteY0" fmla="*/ 157708 h 407090"/>
              <a:gd name="connsiteX1" fmla="*/ 75901 w 398305"/>
              <a:gd name="connsiteY1" fmla="*/ 133958 h 407090"/>
              <a:gd name="connsiteX2" fmla="*/ 123402 w 398305"/>
              <a:gd name="connsiteY2" fmla="*/ 122082 h 407090"/>
              <a:gd name="connsiteX3" fmla="*/ 206529 w 398305"/>
              <a:gd name="connsiteY3" fmla="*/ 50830 h 407090"/>
              <a:gd name="connsiteX4" fmla="*/ 242155 w 398305"/>
              <a:gd name="connsiteY4" fmla="*/ 27080 h 407090"/>
              <a:gd name="connsiteX5" fmla="*/ 277781 w 398305"/>
              <a:gd name="connsiteY5" fmla="*/ 98332 h 407090"/>
              <a:gd name="connsiteX6" fmla="*/ 301532 w 398305"/>
              <a:gd name="connsiteY6" fmla="*/ 133958 h 407090"/>
              <a:gd name="connsiteX7" fmla="*/ 349033 w 398305"/>
              <a:gd name="connsiteY7" fmla="*/ 264586 h 407090"/>
              <a:gd name="connsiteX8" fmla="*/ 384659 w 398305"/>
              <a:gd name="connsiteY8" fmla="*/ 276462 h 407090"/>
              <a:gd name="connsiteX9" fmla="*/ 396535 w 398305"/>
              <a:gd name="connsiteY9" fmla="*/ 312088 h 407090"/>
              <a:gd name="connsiteX10" fmla="*/ 349033 w 398305"/>
              <a:gd name="connsiteY10" fmla="*/ 395215 h 407090"/>
              <a:gd name="connsiteX11" fmla="*/ 313407 w 398305"/>
              <a:gd name="connsiteY11" fmla="*/ 407090 h 407090"/>
              <a:gd name="connsiteX12" fmla="*/ 242155 w 398305"/>
              <a:gd name="connsiteY12" fmla="*/ 383339 h 407090"/>
              <a:gd name="connsiteX13" fmla="*/ 75901 w 398305"/>
              <a:gd name="connsiteY13" fmla="*/ 359589 h 407090"/>
              <a:gd name="connsiteX14" fmla="*/ 87776 w 398305"/>
              <a:gd name="connsiteY14" fmla="*/ 323963 h 407090"/>
              <a:gd name="connsiteX15" fmla="*/ 16524 w 398305"/>
              <a:gd name="connsiteY15" fmla="*/ 276462 h 407090"/>
              <a:gd name="connsiteX16" fmla="*/ 4649 w 398305"/>
              <a:gd name="connsiteY16" fmla="*/ 240836 h 407090"/>
              <a:gd name="connsiteX17" fmla="*/ 40275 w 398305"/>
              <a:gd name="connsiteY17" fmla="*/ 217085 h 407090"/>
              <a:gd name="connsiteX18" fmla="*/ 64026 w 398305"/>
              <a:gd name="connsiteY18" fmla="*/ 181459 h 407090"/>
              <a:gd name="connsiteX19" fmla="*/ 28400 w 398305"/>
              <a:gd name="connsiteY19" fmla="*/ 157708 h 407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305" h="407090">
                <a:moveTo>
                  <a:pt x="28400" y="157708"/>
                </a:moveTo>
                <a:cubicBezTo>
                  <a:pt x="30379" y="149791"/>
                  <a:pt x="59326" y="140174"/>
                  <a:pt x="75901" y="133958"/>
                </a:cubicBezTo>
                <a:cubicBezTo>
                  <a:pt x="91183" y="128227"/>
                  <a:pt x="108401" y="128511"/>
                  <a:pt x="123402" y="122082"/>
                </a:cubicBezTo>
                <a:cubicBezTo>
                  <a:pt x="159757" y="106501"/>
                  <a:pt x="177025" y="76119"/>
                  <a:pt x="206529" y="50830"/>
                </a:cubicBezTo>
                <a:cubicBezTo>
                  <a:pt x="217365" y="41542"/>
                  <a:pt x="230280" y="34997"/>
                  <a:pt x="242155" y="27080"/>
                </a:cubicBezTo>
                <a:cubicBezTo>
                  <a:pt x="310222" y="129180"/>
                  <a:pt x="228615" y="0"/>
                  <a:pt x="277781" y="98332"/>
                </a:cubicBezTo>
                <a:cubicBezTo>
                  <a:pt x="284164" y="111098"/>
                  <a:pt x="293615" y="122083"/>
                  <a:pt x="301532" y="133958"/>
                </a:cubicBezTo>
                <a:cubicBezTo>
                  <a:pt x="307803" y="159040"/>
                  <a:pt x="316333" y="238426"/>
                  <a:pt x="349033" y="264586"/>
                </a:cubicBezTo>
                <a:cubicBezTo>
                  <a:pt x="358808" y="272406"/>
                  <a:pt x="372784" y="272503"/>
                  <a:pt x="384659" y="276462"/>
                </a:cubicBezTo>
                <a:cubicBezTo>
                  <a:pt x="388618" y="288337"/>
                  <a:pt x="398305" y="299696"/>
                  <a:pt x="396535" y="312088"/>
                </a:cubicBezTo>
                <a:cubicBezTo>
                  <a:pt x="395404" y="320006"/>
                  <a:pt x="359221" y="387065"/>
                  <a:pt x="349033" y="395215"/>
                </a:cubicBezTo>
                <a:cubicBezTo>
                  <a:pt x="339258" y="403035"/>
                  <a:pt x="325282" y="403132"/>
                  <a:pt x="313407" y="407090"/>
                </a:cubicBezTo>
                <a:cubicBezTo>
                  <a:pt x="289656" y="399173"/>
                  <a:pt x="266308" y="389926"/>
                  <a:pt x="242155" y="383339"/>
                </a:cubicBezTo>
                <a:cubicBezTo>
                  <a:pt x="190168" y="369161"/>
                  <a:pt x="127295" y="365299"/>
                  <a:pt x="75901" y="359589"/>
                </a:cubicBezTo>
                <a:cubicBezTo>
                  <a:pt x="79859" y="347714"/>
                  <a:pt x="95052" y="334149"/>
                  <a:pt x="87776" y="323963"/>
                </a:cubicBezTo>
                <a:cubicBezTo>
                  <a:pt x="71185" y="300735"/>
                  <a:pt x="16524" y="276462"/>
                  <a:pt x="16524" y="276462"/>
                </a:cubicBezTo>
                <a:cubicBezTo>
                  <a:pt x="12566" y="264587"/>
                  <a:pt x="0" y="252458"/>
                  <a:pt x="4649" y="240836"/>
                </a:cubicBezTo>
                <a:cubicBezTo>
                  <a:pt x="9950" y="227584"/>
                  <a:pt x="30183" y="227177"/>
                  <a:pt x="40275" y="217085"/>
                </a:cubicBezTo>
                <a:cubicBezTo>
                  <a:pt x="50367" y="206993"/>
                  <a:pt x="56109" y="193334"/>
                  <a:pt x="64026" y="181459"/>
                </a:cubicBezTo>
                <a:cubicBezTo>
                  <a:pt x="20003" y="166785"/>
                  <a:pt x="26421" y="165625"/>
                  <a:pt x="28400" y="157708"/>
                </a:cubicBezTo>
                <a:close/>
              </a:path>
            </a:pathLst>
          </a:custGeom>
          <a:solidFill>
            <a:srgbClr val="0066FF"/>
          </a:solidFill>
          <a:ln>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7" name="手繪多邊形 496"/>
          <p:cNvSpPr/>
          <p:nvPr/>
        </p:nvSpPr>
        <p:spPr>
          <a:xfrm>
            <a:off x="1662176" y="4435698"/>
            <a:ext cx="197600" cy="154417"/>
          </a:xfrm>
          <a:custGeom>
            <a:avLst/>
            <a:gdLst>
              <a:gd name="connsiteX0" fmla="*/ 123402 w 374036"/>
              <a:gd name="connsiteY0" fmla="*/ 31550 h 257181"/>
              <a:gd name="connsiteX1" fmla="*/ 337158 w 374036"/>
              <a:gd name="connsiteY1" fmla="*/ 31550 h 257181"/>
              <a:gd name="connsiteX2" fmla="*/ 360909 w 374036"/>
              <a:gd name="connsiteY2" fmla="*/ 67176 h 257181"/>
              <a:gd name="connsiteX3" fmla="*/ 372784 w 374036"/>
              <a:gd name="connsiteY3" fmla="*/ 114677 h 257181"/>
              <a:gd name="connsiteX4" fmla="*/ 325283 w 374036"/>
              <a:gd name="connsiteY4" fmla="*/ 257181 h 257181"/>
              <a:gd name="connsiteX5" fmla="*/ 135278 w 374036"/>
              <a:gd name="connsiteY5" fmla="*/ 233430 h 257181"/>
              <a:gd name="connsiteX6" fmla="*/ 87776 w 374036"/>
              <a:gd name="connsiteY6" fmla="*/ 221555 h 257181"/>
              <a:gd name="connsiteX7" fmla="*/ 52150 w 374036"/>
              <a:gd name="connsiteY7" fmla="*/ 197804 h 257181"/>
              <a:gd name="connsiteX8" fmla="*/ 40275 w 374036"/>
              <a:gd name="connsiteY8" fmla="*/ 150303 h 257181"/>
              <a:gd name="connsiteX9" fmla="*/ 4649 w 374036"/>
              <a:gd name="connsiteY9" fmla="*/ 126553 h 257181"/>
              <a:gd name="connsiteX10" fmla="*/ 16524 w 374036"/>
              <a:gd name="connsiteY10" fmla="*/ 90927 h 257181"/>
              <a:gd name="connsiteX11" fmla="*/ 99652 w 374036"/>
              <a:gd name="connsiteY11" fmla="*/ 55301 h 257181"/>
              <a:gd name="connsiteX12" fmla="*/ 123402 w 374036"/>
              <a:gd name="connsiteY12" fmla="*/ 31550 h 25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4036" h="257181">
                <a:moveTo>
                  <a:pt x="123402" y="31550"/>
                </a:moveTo>
                <a:cubicBezTo>
                  <a:pt x="162986" y="27592"/>
                  <a:pt x="203068" y="0"/>
                  <a:pt x="337158" y="31550"/>
                </a:cubicBezTo>
                <a:cubicBezTo>
                  <a:pt x="351051" y="34819"/>
                  <a:pt x="352992" y="55301"/>
                  <a:pt x="360909" y="67176"/>
                </a:cubicBezTo>
                <a:cubicBezTo>
                  <a:pt x="364867" y="83010"/>
                  <a:pt x="374036" y="98404"/>
                  <a:pt x="372784" y="114677"/>
                </a:cubicBezTo>
                <a:cubicBezTo>
                  <a:pt x="365781" y="205724"/>
                  <a:pt x="361518" y="202829"/>
                  <a:pt x="325283" y="257181"/>
                </a:cubicBezTo>
                <a:cubicBezTo>
                  <a:pt x="261948" y="249264"/>
                  <a:pt x="198400" y="242898"/>
                  <a:pt x="135278" y="233430"/>
                </a:cubicBezTo>
                <a:cubicBezTo>
                  <a:pt x="119137" y="231009"/>
                  <a:pt x="102778" y="227984"/>
                  <a:pt x="87776" y="221555"/>
                </a:cubicBezTo>
                <a:cubicBezTo>
                  <a:pt x="74658" y="215933"/>
                  <a:pt x="64025" y="205721"/>
                  <a:pt x="52150" y="197804"/>
                </a:cubicBezTo>
                <a:cubicBezTo>
                  <a:pt x="48192" y="181970"/>
                  <a:pt x="49328" y="163883"/>
                  <a:pt x="40275" y="150303"/>
                </a:cubicBezTo>
                <a:cubicBezTo>
                  <a:pt x="32358" y="138428"/>
                  <a:pt x="9950" y="139804"/>
                  <a:pt x="4649" y="126553"/>
                </a:cubicBezTo>
                <a:cubicBezTo>
                  <a:pt x="0" y="114931"/>
                  <a:pt x="8704" y="100702"/>
                  <a:pt x="16524" y="90927"/>
                </a:cubicBezTo>
                <a:cubicBezTo>
                  <a:pt x="41429" y="59795"/>
                  <a:pt x="66093" y="68725"/>
                  <a:pt x="99652" y="55301"/>
                </a:cubicBezTo>
                <a:cubicBezTo>
                  <a:pt x="104850" y="53222"/>
                  <a:pt x="83818" y="35508"/>
                  <a:pt x="123402" y="31550"/>
                </a:cubicBezTo>
                <a:close/>
              </a:path>
            </a:pathLst>
          </a:custGeom>
          <a:solidFill>
            <a:srgbClr val="0066FF"/>
          </a:solidFill>
          <a:ln>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8" name="手繪多邊形 497"/>
          <p:cNvSpPr/>
          <p:nvPr/>
        </p:nvSpPr>
        <p:spPr>
          <a:xfrm>
            <a:off x="2914022" y="2478281"/>
            <a:ext cx="203598" cy="204404"/>
          </a:xfrm>
          <a:custGeom>
            <a:avLst/>
            <a:gdLst>
              <a:gd name="connsiteX0" fmla="*/ 28400 w 398305"/>
              <a:gd name="connsiteY0" fmla="*/ 157708 h 407090"/>
              <a:gd name="connsiteX1" fmla="*/ 75901 w 398305"/>
              <a:gd name="connsiteY1" fmla="*/ 133958 h 407090"/>
              <a:gd name="connsiteX2" fmla="*/ 123402 w 398305"/>
              <a:gd name="connsiteY2" fmla="*/ 122082 h 407090"/>
              <a:gd name="connsiteX3" fmla="*/ 206529 w 398305"/>
              <a:gd name="connsiteY3" fmla="*/ 50830 h 407090"/>
              <a:gd name="connsiteX4" fmla="*/ 242155 w 398305"/>
              <a:gd name="connsiteY4" fmla="*/ 27080 h 407090"/>
              <a:gd name="connsiteX5" fmla="*/ 277781 w 398305"/>
              <a:gd name="connsiteY5" fmla="*/ 98332 h 407090"/>
              <a:gd name="connsiteX6" fmla="*/ 301532 w 398305"/>
              <a:gd name="connsiteY6" fmla="*/ 133958 h 407090"/>
              <a:gd name="connsiteX7" fmla="*/ 349033 w 398305"/>
              <a:gd name="connsiteY7" fmla="*/ 264586 h 407090"/>
              <a:gd name="connsiteX8" fmla="*/ 384659 w 398305"/>
              <a:gd name="connsiteY8" fmla="*/ 276462 h 407090"/>
              <a:gd name="connsiteX9" fmla="*/ 396535 w 398305"/>
              <a:gd name="connsiteY9" fmla="*/ 312088 h 407090"/>
              <a:gd name="connsiteX10" fmla="*/ 349033 w 398305"/>
              <a:gd name="connsiteY10" fmla="*/ 395215 h 407090"/>
              <a:gd name="connsiteX11" fmla="*/ 313407 w 398305"/>
              <a:gd name="connsiteY11" fmla="*/ 407090 h 407090"/>
              <a:gd name="connsiteX12" fmla="*/ 242155 w 398305"/>
              <a:gd name="connsiteY12" fmla="*/ 383339 h 407090"/>
              <a:gd name="connsiteX13" fmla="*/ 75901 w 398305"/>
              <a:gd name="connsiteY13" fmla="*/ 359589 h 407090"/>
              <a:gd name="connsiteX14" fmla="*/ 87776 w 398305"/>
              <a:gd name="connsiteY14" fmla="*/ 323963 h 407090"/>
              <a:gd name="connsiteX15" fmla="*/ 16524 w 398305"/>
              <a:gd name="connsiteY15" fmla="*/ 276462 h 407090"/>
              <a:gd name="connsiteX16" fmla="*/ 4649 w 398305"/>
              <a:gd name="connsiteY16" fmla="*/ 240836 h 407090"/>
              <a:gd name="connsiteX17" fmla="*/ 40275 w 398305"/>
              <a:gd name="connsiteY17" fmla="*/ 217085 h 407090"/>
              <a:gd name="connsiteX18" fmla="*/ 64026 w 398305"/>
              <a:gd name="connsiteY18" fmla="*/ 181459 h 407090"/>
              <a:gd name="connsiteX19" fmla="*/ 28400 w 398305"/>
              <a:gd name="connsiteY19" fmla="*/ 157708 h 407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305" h="407090">
                <a:moveTo>
                  <a:pt x="28400" y="157708"/>
                </a:moveTo>
                <a:cubicBezTo>
                  <a:pt x="30379" y="149791"/>
                  <a:pt x="59326" y="140174"/>
                  <a:pt x="75901" y="133958"/>
                </a:cubicBezTo>
                <a:cubicBezTo>
                  <a:pt x="91183" y="128227"/>
                  <a:pt x="108401" y="128511"/>
                  <a:pt x="123402" y="122082"/>
                </a:cubicBezTo>
                <a:cubicBezTo>
                  <a:pt x="159757" y="106501"/>
                  <a:pt x="177025" y="76119"/>
                  <a:pt x="206529" y="50830"/>
                </a:cubicBezTo>
                <a:cubicBezTo>
                  <a:pt x="217365" y="41542"/>
                  <a:pt x="230280" y="34997"/>
                  <a:pt x="242155" y="27080"/>
                </a:cubicBezTo>
                <a:cubicBezTo>
                  <a:pt x="310222" y="129180"/>
                  <a:pt x="228615" y="0"/>
                  <a:pt x="277781" y="98332"/>
                </a:cubicBezTo>
                <a:cubicBezTo>
                  <a:pt x="284164" y="111098"/>
                  <a:pt x="293615" y="122083"/>
                  <a:pt x="301532" y="133958"/>
                </a:cubicBezTo>
                <a:cubicBezTo>
                  <a:pt x="307803" y="159040"/>
                  <a:pt x="316333" y="238426"/>
                  <a:pt x="349033" y="264586"/>
                </a:cubicBezTo>
                <a:cubicBezTo>
                  <a:pt x="358808" y="272406"/>
                  <a:pt x="372784" y="272503"/>
                  <a:pt x="384659" y="276462"/>
                </a:cubicBezTo>
                <a:cubicBezTo>
                  <a:pt x="388618" y="288337"/>
                  <a:pt x="398305" y="299696"/>
                  <a:pt x="396535" y="312088"/>
                </a:cubicBezTo>
                <a:cubicBezTo>
                  <a:pt x="395404" y="320006"/>
                  <a:pt x="359221" y="387065"/>
                  <a:pt x="349033" y="395215"/>
                </a:cubicBezTo>
                <a:cubicBezTo>
                  <a:pt x="339258" y="403035"/>
                  <a:pt x="325282" y="403132"/>
                  <a:pt x="313407" y="407090"/>
                </a:cubicBezTo>
                <a:cubicBezTo>
                  <a:pt x="289656" y="399173"/>
                  <a:pt x="266308" y="389926"/>
                  <a:pt x="242155" y="383339"/>
                </a:cubicBezTo>
                <a:cubicBezTo>
                  <a:pt x="190168" y="369161"/>
                  <a:pt x="127295" y="365299"/>
                  <a:pt x="75901" y="359589"/>
                </a:cubicBezTo>
                <a:cubicBezTo>
                  <a:pt x="79859" y="347714"/>
                  <a:pt x="95052" y="334149"/>
                  <a:pt x="87776" y="323963"/>
                </a:cubicBezTo>
                <a:cubicBezTo>
                  <a:pt x="71185" y="300735"/>
                  <a:pt x="16524" y="276462"/>
                  <a:pt x="16524" y="276462"/>
                </a:cubicBezTo>
                <a:cubicBezTo>
                  <a:pt x="12566" y="264587"/>
                  <a:pt x="0" y="252458"/>
                  <a:pt x="4649" y="240836"/>
                </a:cubicBezTo>
                <a:cubicBezTo>
                  <a:pt x="9950" y="227584"/>
                  <a:pt x="30183" y="227177"/>
                  <a:pt x="40275" y="217085"/>
                </a:cubicBezTo>
                <a:cubicBezTo>
                  <a:pt x="50367" y="206993"/>
                  <a:pt x="56109" y="193334"/>
                  <a:pt x="64026" y="181459"/>
                </a:cubicBezTo>
                <a:cubicBezTo>
                  <a:pt x="20003" y="166785"/>
                  <a:pt x="26421" y="165625"/>
                  <a:pt x="28400" y="157708"/>
                </a:cubicBezTo>
                <a:close/>
              </a:path>
            </a:pathLst>
          </a:custGeom>
          <a:solidFill>
            <a:srgbClr val="BBE0E3"/>
          </a:solidFill>
          <a:ln>
            <a:solidFill>
              <a:srgbClr val="89A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9" name="手繪多邊形 498"/>
          <p:cNvSpPr/>
          <p:nvPr/>
        </p:nvSpPr>
        <p:spPr>
          <a:xfrm>
            <a:off x="2543184" y="2478281"/>
            <a:ext cx="175583" cy="187867"/>
          </a:xfrm>
          <a:custGeom>
            <a:avLst/>
            <a:gdLst>
              <a:gd name="connsiteX0" fmla="*/ 123402 w 374036"/>
              <a:gd name="connsiteY0" fmla="*/ 31550 h 257181"/>
              <a:gd name="connsiteX1" fmla="*/ 337158 w 374036"/>
              <a:gd name="connsiteY1" fmla="*/ 31550 h 257181"/>
              <a:gd name="connsiteX2" fmla="*/ 360909 w 374036"/>
              <a:gd name="connsiteY2" fmla="*/ 67176 h 257181"/>
              <a:gd name="connsiteX3" fmla="*/ 372784 w 374036"/>
              <a:gd name="connsiteY3" fmla="*/ 114677 h 257181"/>
              <a:gd name="connsiteX4" fmla="*/ 325283 w 374036"/>
              <a:gd name="connsiteY4" fmla="*/ 257181 h 257181"/>
              <a:gd name="connsiteX5" fmla="*/ 135278 w 374036"/>
              <a:gd name="connsiteY5" fmla="*/ 233430 h 257181"/>
              <a:gd name="connsiteX6" fmla="*/ 87776 w 374036"/>
              <a:gd name="connsiteY6" fmla="*/ 221555 h 257181"/>
              <a:gd name="connsiteX7" fmla="*/ 52150 w 374036"/>
              <a:gd name="connsiteY7" fmla="*/ 197804 h 257181"/>
              <a:gd name="connsiteX8" fmla="*/ 40275 w 374036"/>
              <a:gd name="connsiteY8" fmla="*/ 150303 h 257181"/>
              <a:gd name="connsiteX9" fmla="*/ 4649 w 374036"/>
              <a:gd name="connsiteY9" fmla="*/ 126553 h 257181"/>
              <a:gd name="connsiteX10" fmla="*/ 16524 w 374036"/>
              <a:gd name="connsiteY10" fmla="*/ 90927 h 257181"/>
              <a:gd name="connsiteX11" fmla="*/ 99652 w 374036"/>
              <a:gd name="connsiteY11" fmla="*/ 55301 h 257181"/>
              <a:gd name="connsiteX12" fmla="*/ 123402 w 374036"/>
              <a:gd name="connsiteY12" fmla="*/ 31550 h 25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4036" h="257181">
                <a:moveTo>
                  <a:pt x="123402" y="31550"/>
                </a:moveTo>
                <a:cubicBezTo>
                  <a:pt x="162986" y="27592"/>
                  <a:pt x="203068" y="0"/>
                  <a:pt x="337158" y="31550"/>
                </a:cubicBezTo>
                <a:cubicBezTo>
                  <a:pt x="351051" y="34819"/>
                  <a:pt x="352992" y="55301"/>
                  <a:pt x="360909" y="67176"/>
                </a:cubicBezTo>
                <a:cubicBezTo>
                  <a:pt x="364867" y="83010"/>
                  <a:pt x="374036" y="98404"/>
                  <a:pt x="372784" y="114677"/>
                </a:cubicBezTo>
                <a:cubicBezTo>
                  <a:pt x="365781" y="205724"/>
                  <a:pt x="361518" y="202829"/>
                  <a:pt x="325283" y="257181"/>
                </a:cubicBezTo>
                <a:cubicBezTo>
                  <a:pt x="261948" y="249264"/>
                  <a:pt x="198400" y="242898"/>
                  <a:pt x="135278" y="233430"/>
                </a:cubicBezTo>
                <a:cubicBezTo>
                  <a:pt x="119137" y="231009"/>
                  <a:pt x="102778" y="227984"/>
                  <a:pt x="87776" y="221555"/>
                </a:cubicBezTo>
                <a:cubicBezTo>
                  <a:pt x="74658" y="215933"/>
                  <a:pt x="64025" y="205721"/>
                  <a:pt x="52150" y="197804"/>
                </a:cubicBezTo>
                <a:cubicBezTo>
                  <a:pt x="48192" y="181970"/>
                  <a:pt x="49328" y="163883"/>
                  <a:pt x="40275" y="150303"/>
                </a:cubicBezTo>
                <a:cubicBezTo>
                  <a:pt x="32358" y="138428"/>
                  <a:pt x="9950" y="139804"/>
                  <a:pt x="4649" y="126553"/>
                </a:cubicBezTo>
                <a:cubicBezTo>
                  <a:pt x="0" y="114931"/>
                  <a:pt x="8704" y="100702"/>
                  <a:pt x="16524" y="90927"/>
                </a:cubicBezTo>
                <a:cubicBezTo>
                  <a:pt x="41429" y="59795"/>
                  <a:pt x="66093" y="68725"/>
                  <a:pt x="99652" y="55301"/>
                </a:cubicBezTo>
                <a:cubicBezTo>
                  <a:pt x="104850" y="53222"/>
                  <a:pt x="83818" y="35508"/>
                  <a:pt x="123402" y="31550"/>
                </a:cubicBezTo>
                <a:close/>
              </a:path>
            </a:pathLst>
          </a:custGeom>
          <a:solidFill>
            <a:srgbClr val="BBE3E0"/>
          </a:solidFill>
          <a:ln>
            <a:solidFill>
              <a:srgbClr val="7FA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0" name="手繪多邊形 499"/>
          <p:cNvSpPr/>
          <p:nvPr/>
        </p:nvSpPr>
        <p:spPr>
          <a:xfrm>
            <a:off x="2185994" y="2478281"/>
            <a:ext cx="172481" cy="205724"/>
          </a:xfrm>
          <a:custGeom>
            <a:avLst/>
            <a:gdLst>
              <a:gd name="connsiteX0" fmla="*/ 28400 w 398305"/>
              <a:gd name="connsiteY0" fmla="*/ 157708 h 407090"/>
              <a:gd name="connsiteX1" fmla="*/ 75901 w 398305"/>
              <a:gd name="connsiteY1" fmla="*/ 133958 h 407090"/>
              <a:gd name="connsiteX2" fmla="*/ 123402 w 398305"/>
              <a:gd name="connsiteY2" fmla="*/ 122082 h 407090"/>
              <a:gd name="connsiteX3" fmla="*/ 206529 w 398305"/>
              <a:gd name="connsiteY3" fmla="*/ 50830 h 407090"/>
              <a:gd name="connsiteX4" fmla="*/ 242155 w 398305"/>
              <a:gd name="connsiteY4" fmla="*/ 27080 h 407090"/>
              <a:gd name="connsiteX5" fmla="*/ 277781 w 398305"/>
              <a:gd name="connsiteY5" fmla="*/ 98332 h 407090"/>
              <a:gd name="connsiteX6" fmla="*/ 301532 w 398305"/>
              <a:gd name="connsiteY6" fmla="*/ 133958 h 407090"/>
              <a:gd name="connsiteX7" fmla="*/ 349033 w 398305"/>
              <a:gd name="connsiteY7" fmla="*/ 264586 h 407090"/>
              <a:gd name="connsiteX8" fmla="*/ 384659 w 398305"/>
              <a:gd name="connsiteY8" fmla="*/ 276462 h 407090"/>
              <a:gd name="connsiteX9" fmla="*/ 396535 w 398305"/>
              <a:gd name="connsiteY9" fmla="*/ 312088 h 407090"/>
              <a:gd name="connsiteX10" fmla="*/ 349033 w 398305"/>
              <a:gd name="connsiteY10" fmla="*/ 395215 h 407090"/>
              <a:gd name="connsiteX11" fmla="*/ 313407 w 398305"/>
              <a:gd name="connsiteY11" fmla="*/ 407090 h 407090"/>
              <a:gd name="connsiteX12" fmla="*/ 242155 w 398305"/>
              <a:gd name="connsiteY12" fmla="*/ 383339 h 407090"/>
              <a:gd name="connsiteX13" fmla="*/ 75901 w 398305"/>
              <a:gd name="connsiteY13" fmla="*/ 359589 h 407090"/>
              <a:gd name="connsiteX14" fmla="*/ 87776 w 398305"/>
              <a:gd name="connsiteY14" fmla="*/ 323963 h 407090"/>
              <a:gd name="connsiteX15" fmla="*/ 16524 w 398305"/>
              <a:gd name="connsiteY15" fmla="*/ 276462 h 407090"/>
              <a:gd name="connsiteX16" fmla="*/ 4649 w 398305"/>
              <a:gd name="connsiteY16" fmla="*/ 240836 h 407090"/>
              <a:gd name="connsiteX17" fmla="*/ 40275 w 398305"/>
              <a:gd name="connsiteY17" fmla="*/ 217085 h 407090"/>
              <a:gd name="connsiteX18" fmla="*/ 64026 w 398305"/>
              <a:gd name="connsiteY18" fmla="*/ 181459 h 407090"/>
              <a:gd name="connsiteX19" fmla="*/ 28400 w 398305"/>
              <a:gd name="connsiteY19" fmla="*/ 157708 h 407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305" h="407090">
                <a:moveTo>
                  <a:pt x="28400" y="157708"/>
                </a:moveTo>
                <a:cubicBezTo>
                  <a:pt x="30379" y="149791"/>
                  <a:pt x="59326" y="140174"/>
                  <a:pt x="75901" y="133958"/>
                </a:cubicBezTo>
                <a:cubicBezTo>
                  <a:pt x="91183" y="128227"/>
                  <a:pt x="108401" y="128511"/>
                  <a:pt x="123402" y="122082"/>
                </a:cubicBezTo>
                <a:cubicBezTo>
                  <a:pt x="159757" y="106501"/>
                  <a:pt x="177025" y="76119"/>
                  <a:pt x="206529" y="50830"/>
                </a:cubicBezTo>
                <a:cubicBezTo>
                  <a:pt x="217365" y="41542"/>
                  <a:pt x="230280" y="34997"/>
                  <a:pt x="242155" y="27080"/>
                </a:cubicBezTo>
                <a:cubicBezTo>
                  <a:pt x="310222" y="129180"/>
                  <a:pt x="228615" y="0"/>
                  <a:pt x="277781" y="98332"/>
                </a:cubicBezTo>
                <a:cubicBezTo>
                  <a:pt x="284164" y="111098"/>
                  <a:pt x="293615" y="122083"/>
                  <a:pt x="301532" y="133958"/>
                </a:cubicBezTo>
                <a:cubicBezTo>
                  <a:pt x="307803" y="159040"/>
                  <a:pt x="316333" y="238426"/>
                  <a:pt x="349033" y="264586"/>
                </a:cubicBezTo>
                <a:cubicBezTo>
                  <a:pt x="358808" y="272406"/>
                  <a:pt x="372784" y="272503"/>
                  <a:pt x="384659" y="276462"/>
                </a:cubicBezTo>
                <a:cubicBezTo>
                  <a:pt x="388618" y="288337"/>
                  <a:pt x="398305" y="299696"/>
                  <a:pt x="396535" y="312088"/>
                </a:cubicBezTo>
                <a:cubicBezTo>
                  <a:pt x="395404" y="320006"/>
                  <a:pt x="359221" y="387065"/>
                  <a:pt x="349033" y="395215"/>
                </a:cubicBezTo>
                <a:cubicBezTo>
                  <a:pt x="339258" y="403035"/>
                  <a:pt x="325282" y="403132"/>
                  <a:pt x="313407" y="407090"/>
                </a:cubicBezTo>
                <a:cubicBezTo>
                  <a:pt x="289656" y="399173"/>
                  <a:pt x="266308" y="389926"/>
                  <a:pt x="242155" y="383339"/>
                </a:cubicBezTo>
                <a:cubicBezTo>
                  <a:pt x="190168" y="369161"/>
                  <a:pt x="127295" y="365299"/>
                  <a:pt x="75901" y="359589"/>
                </a:cubicBezTo>
                <a:cubicBezTo>
                  <a:pt x="79859" y="347714"/>
                  <a:pt x="95052" y="334149"/>
                  <a:pt x="87776" y="323963"/>
                </a:cubicBezTo>
                <a:cubicBezTo>
                  <a:pt x="71185" y="300735"/>
                  <a:pt x="16524" y="276462"/>
                  <a:pt x="16524" y="276462"/>
                </a:cubicBezTo>
                <a:cubicBezTo>
                  <a:pt x="12566" y="264587"/>
                  <a:pt x="0" y="252458"/>
                  <a:pt x="4649" y="240836"/>
                </a:cubicBezTo>
                <a:cubicBezTo>
                  <a:pt x="9950" y="227584"/>
                  <a:pt x="30183" y="227177"/>
                  <a:pt x="40275" y="217085"/>
                </a:cubicBezTo>
                <a:cubicBezTo>
                  <a:pt x="50367" y="206993"/>
                  <a:pt x="56109" y="193334"/>
                  <a:pt x="64026" y="181459"/>
                </a:cubicBezTo>
                <a:cubicBezTo>
                  <a:pt x="20003" y="166785"/>
                  <a:pt x="26421" y="165625"/>
                  <a:pt x="28400" y="157708"/>
                </a:cubicBezTo>
                <a:close/>
              </a:path>
            </a:pathLst>
          </a:custGeom>
          <a:solidFill>
            <a:srgbClr val="BBE0E3"/>
          </a:solidFill>
          <a:ln>
            <a:solidFill>
              <a:srgbClr val="89A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1" name="手繪多邊形 500"/>
          <p:cNvSpPr/>
          <p:nvPr/>
        </p:nvSpPr>
        <p:spPr>
          <a:xfrm>
            <a:off x="3209999" y="2835471"/>
            <a:ext cx="166689" cy="171577"/>
          </a:xfrm>
          <a:custGeom>
            <a:avLst/>
            <a:gdLst>
              <a:gd name="connsiteX0" fmla="*/ 58016 w 521354"/>
              <a:gd name="connsiteY0" fmla="*/ 201881 h 415637"/>
              <a:gd name="connsiteX1" fmla="*/ 69892 w 521354"/>
              <a:gd name="connsiteY1" fmla="*/ 118754 h 415637"/>
              <a:gd name="connsiteX2" fmla="*/ 129268 w 521354"/>
              <a:gd name="connsiteY2" fmla="*/ 71252 h 415637"/>
              <a:gd name="connsiteX3" fmla="*/ 200520 w 521354"/>
              <a:gd name="connsiteY3" fmla="*/ 23751 h 415637"/>
              <a:gd name="connsiteX4" fmla="*/ 307398 w 521354"/>
              <a:gd name="connsiteY4" fmla="*/ 0 h 415637"/>
              <a:gd name="connsiteX5" fmla="*/ 354899 w 521354"/>
              <a:gd name="connsiteY5" fmla="*/ 47502 h 415637"/>
              <a:gd name="connsiteX6" fmla="*/ 319273 w 521354"/>
              <a:gd name="connsiteY6" fmla="*/ 154380 h 415637"/>
              <a:gd name="connsiteX7" fmla="*/ 354899 w 521354"/>
              <a:gd name="connsiteY7" fmla="*/ 273133 h 415637"/>
              <a:gd name="connsiteX8" fmla="*/ 426151 w 521354"/>
              <a:gd name="connsiteY8" fmla="*/ 296884 h 415637"/>
              <a:gd name="connsiteX9" fmla="*/ 461777 w 521354"/>
              <a:gd name="connsiteY9" fmla="*/ 308759 h 415637"/>
              <a:gd name="connsiteX10" fmla="*/ 509279 w 521354"/>
              <a:gd name="connsiteY10" fmla="*/ 368136 h 415637"/>
              <a:gd name="connsiteX11" fmla="*/ 473653 w 521354"/>
              <a:gd name="connsiteY11" fmla="*/ 391886 h 415637"/>
              <a:gd name="connsiteX12" fmla="*/ 402401 w 521354"/>
              <a:gd name="connsiteY12" fmla="*/ 415637 h 415637"/>
              <a:gd name="connsiteX13" fmla="*/ 93642 w 521354"/>
              <a:gd name="connsiteY13" fmla="*/ 391886 h 415637"/>
              <a:gd name="connsiteX14" fmla="*/ 58016 w 521354"/>
              <a:gd name="connsiteY14" fmla="*/ 380011 h 415637"/>
              <a:gd name="connsiteX15" fmla="*/ 22390 w 521354"/>
              <a:gd name="connsiteY15" fmla="*/ 356260 h 415637"/>
              <a:gd name="connsiteX16" fmla="*/ 46141 w 521354"/>
              <a:gd name="connsiteY16" fmla="*/ 296884 h 415637"/>
              <a:gd name="connsiteX17" fmla="*/ 69892 w 521354"/>
              <a:gd name="connsiteY17" fmla="*/ 261258 h 415637"/>
              <a:gd name="connsiteX18" fmla="*/ 58016 w 521354"/>
              <a:gd name="connsiteY18" fmla="*/ 201881 h 41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354" h="415637">
                <a:moveTo>
                  <a:pt x="58016" y="201881"/>
                </a:moveTo>
                <a:cubicBezTo>
                  <a:pt x="58016" y="178130"/>
                  <a:pt x="61849" y="145564"/>
                  <a:pt x="69892" y="118754"/>
                </a:cubicBezTo>
                <a:cubicBezTo>
                  <a:pt x="84813" y="69019"/>
                  <a:pt x="93936" y="90881"/>
                  <a:pt x="129268" y="71252"/>
                </a:cubicBezTo>
                <a:cubicBezTo>
                  <a:pt x="154221" y="57389"/>
                  <a:pt x="176769" y="39585"/>
                  <a:pt x="200520" y="23751"/>
                </a:cubicBezTo>
                <a:cubicBezTo>
                  <a:pt x="207705" y="18961"/>
                  <a:pt x="306093" y="261"/>
                  <a:pt x="307398" y="0"/>
                </a:cubicBezTo>
                <a:cubicBezTo>
                  <a:pt x="332399" y="8334"/>
                  <a:pt x="361566" y="7501"/>
                  <a:pt x="354899" y="47502"/>
                </a:cubicBezTo>
                <a:cubicBezTo>
                  <a:pt x="348725" y="84544"/>
                  <a:pt x="319273" y="154380"/>
                  <a:pt x="319273" y="154380"/>
                </a:cubicBezTo>
                <a:cubicBezTo>
                  <a:pt x="322880" y="176019"/>
                  <a:pt x="328600" y="253409"/>
                  <a:pt x="354899" y="273133"/>
                </a:cubicBezTo>
                <a:cubicBezTo>
                  <a:pt x="374927" y="288154"/>
                  <a:pt x="402400" y="288967"/>
                  <a:pt x="426151" y="296884"/>
                </a:cubicBezTo>
                <a:lnTo>
                  <a:pt x="461777" y="308759"/>
                </a:lnTo>
                <a:cubicBezTo>
                  <a:pt x="475363" y="317817"/>
                  <a:pt x="521354" y="337947"/>
                  <a:pt x="509279" y="368136"/>
                </a:cubicBezTo>
                <a:cubicBezTo>
                  <a:pt x="503978" y="381387"/>
                  <a:pt x="486695" y="386090"/>
                  <a:pt x="473653" y="391886"/>
                </a:cubicBezTo>
                <a:cubicBezTo>
                  <a:pt x="450775" y="402054"/>
                  <a:pt x="402401" y="415637"/>
                  <a:pt x="402401" y="415637"/>
                </a:cubicBezTo>
                <a:cubicBezTo>
                  <a:pt x="299481" y="407720"/>
                  <a:pt x="196318" y="402508"/>
                  <a:pt x="93642" y="391886"/>
                </a:cubicBezTo>
                <a:cubicBezTo>
                  <a:pt x="81191" y="390598"/>
                  <a:pt x="69212" y="385609"/>
                  <a:pt x="58016" y="380011"/>
                </a:cubicBezTo>
                <a:cubicBezTo>
                  <a:pt x="45250" y="373628"/>
                  <a:pt x="34265" y="364177"/>
                  <a:pt x="22390" y="356260"/>
                </a:cubicBezTo>
                <a:cubicBezTo>
                  <a:pt x="1000" y="270700"/>
                  <a:pt x="0" y="333796"/>
                  <a:pt x="46141" y="296884"/>
                </a:cubicBezTo>
                <a:cubicBezTo>
                  <a:pt x="57286" y="287968"/>
                  <a:pt x="61975" y="273133"/>
                  <a:pt x="69892" y="261258"/>
                </a:cubicBezTo>
                <a:cubicBezTo>
                  <a:pt x="42183" y="205839"/>
                  <a:pt x="58016" y="225632"/>
                  <a:pt x="58016" y="201881"/>
                </a:cubicBezTo>
                <a:close/>
              </a:path>
            </a:pathLst>
          </a:custGeom>
          <a:solidFill>
            <a:srgbClr val="BBE3E0"/>
          </a:solidFill>
          <a:ln>
            <a:solidFill>
              <a:srgbClr val="7FA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2" name="手繪多邊形 501"/>
          <p:cNvSpPr/>
          <p:nvPr/>
        </p:nvSpPr>
        <p:spPr>
          <a:xfrm>
            <a:off x="3305250" y="2478281"/>
            <a:ext cx="142876" cy="218992"/>
          </a:xfrm>
          <a:custGeom>
            <a:avLst/>
            <a:gdLst>
              <a:gd name="connsiteX0" fmla="*/ 123402 w 374036"/>
              <a:gd name="connsiteY0" fmla="*/ 31550 h 257181"/>
              <a:gd name="connsiteX1" fmla="*/ 337158 w 374036"/>
              <a:gd name="connsiteY1" fmla="*/ 31550 h 257181"/>
              <a:gd name="connsiteX2" fmla="*/ 360909 w 374036"/>
              <a:gd name="connsiteY2" fmla="*/ 67176 h 257181"/>
              <a:gd name="connsiteX3" fmla="*/ 372784 w 374036"/>
              <a:gd name="connsiteY3" fmla="*/ 114677 h 257181"/>
              <a:gd name="connsiteX4" fmla="*/ 325283 w 374036"/>
              <a:gd name="connsiteY4" fmla="*/ 257181 h 257181"/>
              <a:gd name="connsiteX5" fmla="*/ 135278 w 374036"/>
              <a:gd name="connsiteY5" fmla="*/ 233430 h 257181"/>
              <a:gd name="connsiteX6" fmla="*/ 87776 w 374036"/>
              <a:gd name="connsiteY6" fmla="*/ 221555 h 257181"/>
              <a:gd name="connsiteX7" fmla="*/ 52150 w 374036"/>
              <a:gd name="connsiteY7" fmla="*/ 197804 h 257181"/>
              <a:gd name="connsiteX8" fmla="*/ 40275 w 374036"/>
              <a:gd name="connsiteY8" fmla="*/ 150303 h 257181"/>
              <a:gd name="connsiteX9" fmla="*/ 4649 w 374036"/>
              <a:gd name="connsiteY9" fmla="*/ 126553 h 257181"/>
              <a:gd name="connsiteX10" fmla="*/ 16524 w 374036"/>
              <a:gd name="connsiteY10" fmla="*/ 90927 h 257181"/>
              <a:gd name="connsiteX11" fmla="*/ 99652 w 374036"/>
              <a:gd name="connsiteY11" fmla="*/ 55301 h 257181"/>
              <a:gd name="connsiteX12" fmla="*/ 123402 w 374036"/>
              <a:gd name="connsiteY12" fmla="*/ 31550 h 25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4036" h="257181">
                <a:moveTo>
                  <a:pt x="123402" y="31550"/>
                </a:moveTo>
                <a:cubicBezTo>
                  <a:pt x="162986" y="27592"/>
                  <a:pt x="203068" y="0"/>
                  <a:pt x="337158" y="31550"/>
                </a:cubicBezTo>
                <a:cubicBezTo>
                  <a:pt x="351051" y="34819"/>
                  <a:pt x="352992" y="55301"/>
                  <a:pt x="360909" y="67176"/>
                </a:cubicBezTo>
                <a:cubicBezTo>
                  <a:pt x="364867" y="83010"/>
                  <a:pt x="374036" y="98404"/>
                  <a:pt x="372784" y="114677"/>
                </a:cubicBezTo>
                <a:cubicBezTo>
                  <a:pt x="365781" y="205724"/>
                  <a:pt x="361518" y="202829"/>
                  <a:pt x="325283" y="257181"/>
                </a:cubicBezTo>
                <a:cubicBezTo>
                  <a:pt x="261948" y="249264"/>
                  <a:pt x="198400" y="242898"/>
                  <a:pt x="135278" y="233430"/>
                </a:cubicBezTo>
                <a:cubicBezTo>
                  <a:pt x="119137" y="231009"/>
                  <a:pt x="102778" y="227984"/>
                  <a:pt x="87776" y="221555"/>
                </a:cubicBezTo>
                <a:cubicBezTo>
                  <a:pt x="74658" y="215933"/>
                  <a:pt x="64025" y="205721"/>
                  <a:pt x="52150" y="197804"/>
                </a:cubicBezTo>
                <a:cubicBezTo>
                  <a:pt x="48192" y="181970"/>
                  <a:pt x="49328" y="163883"/>
                  <a:pt x="40275" y="150303"/>
                </a:cubicBezTo>
                <a:cubicBezTo>
                  <a:pt x="32358" y="138428"/>
                  <a:pt x="9950" y="139804"/>
                  <a:pt x="4649" y="126553"/>
                </a:cubicBezTo>
                <a:cubicBezTo>
                  <a:pt x="0" y="114931"/>
                  <a:pt x="8704" y="100702"/>
                  <a:pt x="16524" y="90927"/>
                </a:cubicBezTo>
                <a:cubicBezTo>
                  <a:pt x="41429" y="59795"/>
                  <a:pt x="66093" y="68725"/>
                  <a:pt x="99652" y="55301"/>
                </a:cubicBezTo>
                <a:cubicBezTo>
                  <a:pt x="104850" y="53222"/>
                  <a:pt x="83818" y="35508"/>
                  <a:pt x="123402" y="31550"/>
                </a:cubicBezTo>
                <a:close/>
              </a:path>
            </a:pathLst>
          </a:custGeom>
          <a:solidFill>
            <a:srgbClr val="BBE3E0"/>
          </a:solidFill>
          <a:ln>
            <a:solidFill>
              <a:srgbClr val="7FA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3" name="手繪多邊形 502"/>
          <p:cNvSpPr/>
          <p:nvPr/>
        </p:nvSpPr>
        <p:spPr>
          <a:xfrm>
            <a:off x="2732148" y="4400283"/>
            <a:ext cx="214314" cy="142876"/>
          </a:xfrm>
          <a:custGeom>
            <a:avLst/>
            <a:gdLst>
              <a:gd name="connsiteX0" fmla="*/ 28400 w 398305"/>
              <a:gd name="connsiteY0" fmla="*/ 157708 h 407090"/>
              <a:gd name="connsiteX1" fmla="*/ 75901 w 398305"/>
              <a:gd name="connsiteY1" fmla="*/ 133958 h 407090"/>
              <a:gd name="connsiteX2" fmla="*/ 123402 w 398305"/>
              <a:gd name="connsiteY2" fmla="*/ 122082 h 407090"/>
              <a:gd name="connsiteX3" fmla="*/ 206529 w 398305"/>
              <a:gd name="connsiteY3" fmla="*/ 50830 h 407090"/>
              <a:gd name="connsiteX4" fmla="*/ 242155 w 398305"/>
              <a:gd name="connsiteY4" fmla="*/ 27080 h 407090"/>
              <a:gd name="connsiteX5" fmla="*/ 277781 w 398305"/>
              <a:gd name="connsiteY5" fmla="*/ 98332 h 407090"/>
              <a:gd name="connsiteX6" fmla="*/ 301532 w 398305"/>
              <a:gd name="connsiteY6" fmla="*/ 133958 h 407090"/>
              <a:gd name="connsiteX7" fmla="*/ 349033 w 398305"/>
              <a:gd name="connsiteY7" fmla="*/ 264586 h 407090"/>
              <a:gd name="connsiteX8" fmla="*/ 384659 w 398305"/>
              <a:gd name="connsiteY8" fmla="*/ 276462 h 407090"/>
              <a:gd name="connsiteX9" fmla="*/ 396535 w 398305"/>
              <a:gd name="connsiteY9" fmla="*/ 312088 h 407090"/>
              <a:gd name="connsiteX10" fmla="*/ 349033 w 398305"/>
              <a:gd name="connsiteY10" fmla="*/ 395215 h 407090"/>
              <a:gd name="connsiteX11" fmla="*/ 313407 w 398305"/>
              <a:gd name="connsiteY11" fmla="*/ 407090 h 407090"/>
              <a:gd name="connsiteX12" fmla="*/ 242155 w 398305"/>
              <a:gd name="connsiteY12" fmla="*/ 383339 h 407090"/>
              <a:gd name="connsiteX13" fmla="*/ 75901 w 398305"/>
              <a:gd name="connsiteY13" fmla="*/ 359589 h 407090"/>
              <a:gd name="connsiteX14" fmla="*/ 87776 w 398305"/>
              <a:gd name="connsiteY14" fmla="*/ 323963 h 407090"/>
              <a:gd name="connsiteX15" fmla="*/ 16524 w 398305"/>
              <a:gd name="connsiteY15" fmla="*/ 276462 h 407090"/>
              <a:gd name="connsiteX16" fmla="*/ 4649 w 398305"/>
              <a:gd name="connsiteY16" fmla="*/ 240836 h 407090"/>
              <a:gd name="connsiteX17" fmla="*/ 40275 w 398305"/>
              <a:gd name="connsiteY17" fmla="*/ 217085 h 407090"/>
              <a:gd name="connsiteX18" fmla="*/ 64026 w 398305"/>
              <a:gd name="connsiteY18" fmla="*/ 181459 h 407090"/>
              <a:gd name="connsiteX19" fmla="*/ 28400 w 398305"/>
              <a:gd name="connsiteY19" fmla="*/ 157708 h 407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305" h="407090">
                <a:moveTo>
                  <a:pt x="28400" y="157708"/>
                </a:moveTo>
                <a:cubicBezTo>
                  <a:pt x="30379" y="149791"/>
                  <a:pt x="59326" y="140174"/>
                  <a:pt x="75901" y="133958"/>
                </a:cubicBezTo>
                <a:cubicBezTo>
                  <a:pt x="91183" y="128227"/>
                  <a:pt x="108401" y="128511"/>
                  <a:pt x="123402" y="122082"/>
                </a:cubicBezTo>
                <a:cubicBezTo>
                  <a:pt x="159757" y="106501"/>
                  <a:pt x="177025" y="76119"/>
                  <a:pt x="206529" y="50830"/>
                </a:cubicBezTo>
                <a:cubicBezTo>
                  <a:pt x="217365" y="41542"/>
                  <a:pt x="230280" y="34997"/>
                  <a:pt x="242155" y="27080"/>
                </a:cubicBezTo>
                <a:cubicBezTo>
                  <a:pt x="310222" y="129180"/>
                  <a:pt x="228615" y="0"/>
                  <a:pt x="277781" y="98332"/>
                </a:cubicBezTo>
                <a:cubicBezTo>
                  <a:pt x="284164" y="111098"/>
                  <a:pt x="293615" y="122083"/>
                  <a:pt x="301532" y="133958"/>
                </a:cubicBezTo>
                <a:cubicBezTo>
                  <a:pt x="307803" y="159040"/>
                  <a:pt x="316333" y="238426"/>
                  <a:pt x="349033" y="264586"/>
                </a:cubicBezTo>
                <a:cubicBezTo>
                  <a:pt x="358808" y="272406"/>
                  <a:pt x="372784" y="272503"/>
                  <a:pt x="384659" y="276462"/>
                </a:cubicBezTo>
                <a:cubicBezTo>
                  <a:pt x="388618" y="288337"/>
                  <a:pt x="398305" y="299696"/>
                  <a:pt x="396535" y="312088"/>
                </a:cubicBezTo>
                <a:cubicBezTo>
                  <a:pt x="395404" y="320006"/>
                  <a:pt x="359221" y="387065"/>
                  <a:pt x="349033" y="395215"/>
                </a:cubicBezTo>
                <a:cubicBezTo>
                  <a:pt x="339258" y="403035"/>
                  <a:pt x="325282" y="403132"/>
                  <a:pt x="313407" y="407090"/>
                </a:cubicBezTo>
                <a:cubicBezTo>
                  <a:pt x="289656" y="399173"/>
                  <a:pt x="266308" y="389926"/>
                  <a:pt x="242155" y="383339"/>
                </a:cubicBezTo>
                <a:cubicBezTo>
                  <a:pt x="190168" y="369161"/>
                  <a:pt x="127295" y="365299"/>
                  <a:pt x="75901" y="359589"/>
                </a:cubicBezTo>
                <a:cubicBezTo>
                  <a:pt x="79859" y="347714"/>
                  <a:pt x="95052" y="334149"/>
                  <a:pt x="87776" y="323963"/>
                </a:cubicBezTo>
                <a:cubicBezTo>
                  <a:pt x="71185" y="300735"/>
                  <a:pt x="16524" y="276462"/>
                  <a:pt x="16524" y="276462"/>
                </a:cubicBezTo>
                <a:cubicBezTo>
                  <a:pt x="12566" y="264587"/>
                  <a:pt x="0" y="252458"/>
                  <a:pt x="4649" y="240836"/>
                </a:cubicBezTo>
                <a:cubicBezTo>
                  <a:pt x="9950" y="227584"/>
                  <a:pt x="30183" y="227177"/>
                  <a:pt x="40275" y="217085"/>
                </a:cubicBezTo>
                <a:cubicBezTo>
                  <a:pt x="50367" y="206993"/>
                  <a:pt x="56109" y="193334"/>
                  <a:pt x="64026" y="181459"/>
                </a:cubicBezTo>
                <a:cubicBezTo>
                  <a:pt x="20003" y="166785"/>
                  <a:pt x="26421" y="165625"/>
                  <a:pt x="28400" y="157708"/>
                </a:cubicBezTo>
                <a:close/>
              </a:path>
            </a:pathLst>
          </a:custGeom>
          <a:solidFill>
            <a:srgbClr val="BBE0E3"/>
          </a:solidFill>
          <a:ln>
            <a:solidFill>
              <a:srgbClr val="89A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4" name="手繪多邊形 503"/>
          <p:cNvSpPr/>
          <p:nvPr/>
        </p:nvSpPr>
        <p:spPr>
          <a:xfrm>
            <a:off x="2616567" y="4764297"/>
            <a:ext cx="226220" cy="158172"/>
          </a:xfrm>
          <a:custGeom>
            <a:avLst/>
            <a:gdLst>
              <a:gd name="connsiteX0" fmla="*/ 58016 w 521354"/>
              <a:gd name="connsiteY0" fmla="*/ 201881 h 415637"/>
              <a:gd name="connsiteX1" fmla="*/ 69892 w 521354"/>
              <a:gd name="connsiteY1" fmla="*/ 118754 h 415637"/>
              <a:gd name="connsiteX2" fmla="*/ 129268 w 521354"/>
              <a:gd name="connsiteY2" fmla="*/ 71252 h 415637"/>
              <a:gd name="connsiteX3" fmla="*/ 200520 w 521354"/>
              <a:gd name="connsiteY3" fmla="*/ 23751 h 415637"/>
              <a:gd name="connsiteX4" fmla="*/ 307398 w 521354"/>
              <a:gd name="connsiteY4" fmla="*/ 0 h 415637"/>
              <a:gd name="connsiteX5" fmla="*/ 354899 w 521354"/>
              <a:gd name="connsiteY5" fmla="*/ 47502 h 415637"/>
              <a:gd name="connsiteX6" fmla="*/ 319273 w 521354"/>
              <a:gd name="connsiteY6" fmla="*/ 154380 h 415637"/>
              <a:gd name="connsiteX7" fmla="*/ 354899 w 521354"/>
              <a:gd name="connsiteY7" fmla="*/ 273133 h 415637"/>
              <a:gd name="connsiteX8" fmla="*/ 426151 w 521354"/>
              <a:gd name="connsiteY8" fmla="*/ 296884 h 415637"/>
              <a:gd name="connsiteX9" fmla="*/ 461777 w 521354"/>
              <a:gd name="connsiteY9" fmla="*/ 308759 h 415637"/>
              <a:gd name="connsiteX10" fmla="*/ 509279 w 521354"/>
              <a:gd name="connsiteY10" fmla="*/ 368136 h 415637"/>
              <a:gd name="connsiteX11" fmla="*/ 473653 w 521354"/>
              <a:gd name="connsiteY11" fmla="*/ 391886 h 415637"/>
              <a:gd name="connsiteX12" fmla="*/ 402401 w 521354"/>
              <a:gd name="connsiteY12" fmla="*/ 415637 h 415637"/>
              <a:gd name="connsiteX13" fmla="*/ 93642 w 521354"/>
              <a:gd name="connsiteY13" fmla="*/ 391886 h 415637"/>
              <a:gd name="connsiteX14" fmla="*/ 58016 w 521354"/>
              <a:gd name="connsiteY14" fmla="*/ 380011 h 415637"/>
              <a:gd name="connsiteX15" fmla="*/ 22390 w 521354"/>
              <a:gd name="connsiteY15" fmla="*/ 356260 h 415637"/>
              <a:gd name="connsiteX16" fmla="*/ 46141 w 521354"/>
              <a:gd name="connsiteY16" fmla="*/ 296884 h 415637"/>
              <a:gd name="connsiteX17" fmla="*/ 69892 w 521354"/>
              <a:gd name="connsiteY17" fmla="*/ 261258 h 415637"/>
              <a:gd name="connsiteX18" fmla="*/ 58016 w 521354"/>
              <a:gd name="connsiteY18" fmla="*/ 201881 h 41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354" h="415637">
                <a:moveTo>
                  <a:pt x="58016" y="201881"/>
                </a:moveTo>
                <a:cubicBezTo>
                  <a:pt x="58016" y="178130"/>
                  <a:pt x="61849" y="145564"/>
                  <a:pt x="69892" y="118754"/>
                </a:cubicBezTo>
                <a:cubicBezTo>
                  <a:pt x="84813" y="69019"/>
                  <a:pt x="93936" y="90881"/>
                  <a:pt x="129268" y="71252"/>
                </a:cubicBezTo>
                <a:cubicBezTo>
                  <a:pt x="154221" y="57389"/>
                  <a:pt x="176769" y="39585"/>
                  <a:pt x="200520" y="23751"/>
                </a:cubicBezTo>
                <a:cubicBezTo>
                  <a:pt x="207705" y="18961"/>
                  <a:pt x="306093" y="261"/>
                  <a:pt x="307398" y="0"/>
                </a:cubicBezTo>
                <a:cubicBezTo>
                  <a:pt x="332399" y="8334"/>
                  <a:pt x="361566" y="7501"/>
                  <a:pt x="354899" y="47502"/>
                </a:cubicBezTo>
                <a:cubicBezTo>
                  <a:pt x="348725" y="84544"/>
                  <a:pt x="319273" y="154380"/>
                  <a:pt x="319273" y="154380"/>
                </a:cubicBezTo>
                <a:cubicBezTo>
                  <a:pt x="322880" y="176019"/>
                  <a:pt x="328600" y="253409"/>
                  <a:pt x="354899" y="273133"/>
                </a:cubicBezTo>
                <a:cubicBezTo>
                  <a:pt x="374927" y="288154"/>
                  <a:pt x="402400" y="288967"/>
                  <a:pt x="426151" y="296884"/>
                </a:cubicBezTo>
                <a:lnTo>
                  <a:pt x="461777" y="308759"/>
                </a:lnTo>
                <a:cubicBezTo>
                  <a:pt x="475363" y="317817"/>
                  <a:pt x="521354" y="337947"/>
                  <a:pt x="509279" y="368136"/>
                </a:cubicBezTo>
                <a:cubicBezTo>
                  <a:pt x="503978" y="381387"/>
                  <a:pt x="486695" y="386090"/>
                  <a:pt x="473653" y="391886"/>
                </a:cubicBezTo>
                <a:cubicBezTo>
                  <a:pt x="450775" y="402054"/>
                  <a:pt x="402401" y="415637"/>
                  <a:pt x="402401" y="415637"/>
                </a:cubicBezTo>
                <a:cubicBezTo>
                  <a:pt x="299481" y="407720"/>
                  <a:pt x="196318" y="402508"/>
                  <a:pt x="93642" y="391886"/>
                </a:cubicBezTo>
                <a:cubicBezTo>
                  <a:pt x="81191" y="390598"/>
                  <a:pt x="69212" y="385609"/>
                  <a:pt x="58016" y="380011"/>
                </a:cubicBezTo>
                <a:cubicBezTo>
                  <a:pt x="45250" y="373628"/>
                  <a:pt x="34265" y="364177"/>
                  <a:pt x="22390" y="356260"/>
                </a:cubicBezTo>
                <a:cubicBezTo>
                  <a:pt x="1000" y="270700"/>
                  <a:pt x="0" y="333796"/>
                  <a:pt x="46141" y="296884"/>
                </a:cubicBezTo>
                <a:cubicBezTo>
                  <a:pt x="57286" y="287968"/>
                  <a:pt x="61975" y="273133"/>
                  <a:pt x="69892" y="261258"/>
                </a:cubicBezTo>
                <a:cubicBezTo>
                  <a:pt x="42183" y="205839"/>
                  <a:pt x="58016" y="225632"/>
                  <a:pt x="58016" y="201881"/>
                </a:cubicBezTo>
                <a:close/>
              </a:path>
            </a:pathLst>
          </a:custGeom>
          <a:solidFill>
            <a:srgbClr val="BBE3E0"/>
          </a:solidFill>
          <a:ln>
            <a:solidFill>
              <a:srgbClr val="7FA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5" name="手繪多邊形 504"/>
          <p:cNvSpPr/>
          <p:nvPr/>
        </p:nvSpPr>
        <p:spPr>
          <a:xfrm>
            <a:off x="2813607" y="4097685"/>
            <a:ext cx="207084" cy="218992"/>
          </a:xfrm>
          <a:custGeom>
            <a:avLst/>
            <a:gdLst>
              <a:gd name="connsiteX0" fmla="*/ 28400 w 398305"/>
              <a:gd name="connsiteY0" fmla="*/ 157708 h 407090"/>
              <a:gd name="connsiteX1" fmla="*/ 75901 w 398305"/>
              <a:gd name="connsiteY1" fmla="*/ 133958 h 407090"/>
              <a:gd name="connsiteX2" fmla="*/ 123402 w 398305"/>
              <a:gd name="connsiteY2" fmla="*/ 122082 h 407090"/>
              <a:gd name="connsiteX3" fmla="*/ 206529 w 398305"/>
              <a:gd name="connsiteY3" fmla="*/ 50830 h 407090"/>
              <a:gd name="connsiteX4" fmla="*/ 242155 w 398305"/>
              <a:gd name="connsiteY4" fmla="*/ 27080 h 407090"/>
              <a:gd name="connsiteX5" fmla="*/ 277781 w 398305"/>
              <a:gd name="connsiteY5" fmla="*/ 98332 h 407090"/>
              <a:gd name="connsiteX6" fmla="*/ 301532 w 398305"/>
              <a:gd name="connsiteY6" fmla="*/ 133958 h 407090"/>
              <a:gd name="connsiteX7" fmla="*/ 349033 w 398305"/>
              <a:gd name="connsiteY7" fmla="*/ 264586 h 407090"/>
              <a:gd name="connsiteX8" fmla="*/ 384659 w 398305"/>
              <a:gd name="connsiteY8" fmla="*/ 276462 h 407090"/>
              <a:gd name="connsiteX9" fmla="*/ 396535 w 398305"/>
              <a:gd name="connsiteY9" fmla="*/ 312088 h 407090"/>
              <a:gd name="connsiteX10" fmla="*/ 349033 w 398305"/>
              <a:gd name="connsiteY10" fmla="*/ 395215 h 407090"/>
              <a:gd name="connsiteX11" fmla="*/ 313407 w 398305"/>
              <a:gd name="connsiteY11" fmla="*/ 407090 h 407090"/>
              <a:gd name="connsiteX12" fmla="*/ 242155 w 398305"/>
              <a:gd name="connsiteY12" fmla="*/ 383339 h 407090"/>
              <a:gd name="connsiteX13" fmla="*/ 75901 w 398305"/>
              <a:gd name="connsiteY13" fmla="*/ 359589 h 407090"/>
              <a:gd name="connsiteX14" fmla="*/ 87776 w 398305"/>
              <a:gd name="connsiteY14" fmla="*/ 323963 h 407090"/>
              <a:gd name="connsiteX15" fmla="*/ 16524 w 398305"/>
              <a:gd name="connsiteY15" fmla="*/ 276462 h 407090"/>
              <a:gd name="connsiteX16" fmla="*/ 4649 w 398305"/>
              <a:gd name="connsiteY16" fmla="*/ 240836 h 407090"/>
              <a:gd name="connsiteX17" fmla="*/ 40275 w 398305"/>
              <a:gd name="connsiteY17" fmla="*/ 217085 h 407090"/>
              <a:gd name="connsiteX18" fmla="*/ 64026 w 398305"/>
              <a:gd name="connsiteY18" fmla="*/ 181459 h 407090"/>
              <a:gd name="connsiteX19" fmla="*/ 28400 w 398305"/>
              <a:gd name="connsiteY19" fmla="*/ 157708 h 407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305" h="407090">
                <a:moveTo>
                  <a:pt x="28400" y="157708"/>
                </a:moveTo>
                <a:cubicBezTo>
                  <a:pt x="30379" y="149791"/>
                  <a:pt x="59326" y="140174"/>
                  <a:pt x="75901" y="133958"/>
                </a:cubicBezTo>
                <a:cubicBezTo>
                  <a:pt x="91183" y="128227"/>
                  <a:pt x="108401" y="128511"/>
                  <a:pt x="123402" y="122082"/>
                </a:cubicBezTo>
                <a:cubicBezTo>
                  <a:pt x="159757" y="106501"/>
                  <a:pt x="177025" y="76119"/>
                  <a:pt x="206529" y="50830"/>
                </a:cubicBezTo>
                <a:cubicBezTo>
                  <a:pt x="217365" y="41542"/>
                  <a:pt x="230280" y="34997"/>
                  <a:pt x="242155" y="27080"/>
                </a:cubicBezTo>
                <a:cubicBezTo>
                  <a:pt x="310222" y="129180"/>
                  <a:pt x="228615" y="0"/>
                  <a:pt x="277781" y="98332"/>
                </a:cubicBezTo>
                <a:cubicBezTo>
                  <a:pt x="284164" y="111098"/>
                  <a:pt x="293615" y="122083"/>
                  <a:pt x="301532" y="133958"/>
                </a:cubicBezTo>
                <a:cubicBezTo>
                  <a:pt x="307803" y="159040"/>
                  <a:pt x="316333" y="238426"/>
                  <a:pt x="349033" y="264586"/>
                </a:cubicBezTo>
                <a:cubicBezTo>
                  <a:pt x="358808" y="272406"/>
                  <a:pt x="372784" y="272503"/>
                  <a:pt x="384659" y="276462"/>
                </a:cubicBezTo>
                <a:cubicBezTo>
                  <a:pt x="388618" y="288337"/>
                  <a:pt x="398305" y="299696"/>
                  <a:pt x="396535" y="312088"/>
                </a:cubicBezTo>
                <a:cubicBezTo>
                  <a:pt x="395404" y="320006"/>
                  <a:pt x="359221" y="387065"/>
                  <a:pt x="349033" y="395215"/>
                </a:cubicBezTo>
                <a:cubicBezTo>
                  <a:pt x="339258" y="403035"/>
                  <a:pt x="325282" y="403132"/>
                  <a:pt x="313407" y="407090"/>
                </a:cubicBezTo>
                <a:cubicBezTo>
                  <a:pt x="289656" y="399173"/>
                  <a:pt x="266308" y="389926"/>
                  <a:pt x="242155" y="383339"/>
                </a:cubicBezTo>
                <a:cubicBezTo>
                  <a:pt x="190168" y="369161"/>
                  <a:pt x="127295" y="365299"/>
                  <a:pt x="75901" y="359589"/>
                </a:cubicBezTo>
                <a:cubicBezTo>
                  <a:pt x="79859" y="347714"/>
                  <a:pt x="95052" y="334149"/>
                  <a:pt x="87776" y="323963"/>
                </a:cubicBezTo>
                <a:cubicBezTo>
                  <a:pt x="71185" y="300735"/>
                  <a:pt x="16524" y="276462"/>
                  <a:pt x="16524" y="276462"/>
                </a:cubicBezTo>
                <a:cubicBezTo>
                  <a:pt x="12566" y="264587"/>
                  <a:pt x="0" y="252458"/>
                  <a:pt x="4649" y="240836"/>
                </a:cubicBezTo>
                <a:cubicBezTo>
                  <a:pt x="9950" y="227584"/>
                  <a:pt x="30183" y="227177"/>
                  <a:pt x="40275" y="217085"/>
                </a:cubicBezTo>
                <a:cubicBezTo>
                  <a:pt x="50367" y="206993"/>
                  <a:pt x="56109" y="193334"/>
                  <a:pt x="64026" y="181459"/>
                </a:cubicBezTo>
                <a:cubicBezTo>
                  <a:pt x="20003" y="166785"/>
                  <a:pt x="26421" y="165625"/>
                  <a:pt x="28400" y="157708"/>
                </a:cubicBezTo>
                <a:close/>
              </a:path>
            </a:pathLst>
          </a:custGeom>
          <a:solidFill>
            <a:srgbClr val="BBE3E0"/>
          </a:solidFill>
          <a:ln>
            <a:solidFill>
              <a:srgbClr val="7FA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6" name="手繪多邊形 505"/>
          <p:cNvSpPr/>
          <p:nvPr/>
        </p:nvSpPr>
        <p:spPr>
          <a:xfrm>
            <a:off x="2895352" y="3797830"/>
            <a:ext cx="238127" cy="194297"/>
          </a:xfrm>
          <a:custGeom>
            <a:avLst/>
            <a:gdLst>
              <a:gd name="connsiteX0" fmla="*/ 58016 w 521354"/>
              <a:gd name="connsiteY0" fmla="*/ 201881 h 415637"/>
              <a:gd name="connsiteX1" fmla="*/ 69892 w 521354"/>
              <a:gd name="connsiteY1" fmla="*/ 118754 h 415637"/>
              <a:gd name="connsiteX2" fmla="*/ 129268 w 521354"/>
              <a:gd name="connsiteY2" fmla="*/ 71252 h 415637"/>
              <a:gd name="connsiteX3" fmla="*/ 200520 w 521354"/>
              <a:gd name="connsiteY3" fmla="*/ 23751 h 415637"/>
              <a:gd name="connsiteX4" fmla="*/ 307398 w 521354"/>
              <a:gd name="connsiteY4" fmla="*/ 0 h 415637"/>
              <a:gd name="connsiteX5" fmla="*/ 354899 w 521354"/>
              <a:gd name="connsiteY5" fmla="*/ 47502 h 415637"/>
              <a:gd name="connsiteX6" fmla="*/ 319273 w 521354"/>
              <a:gd name="connsiteY6" fmla="*/ 154380 h 415637"/>
              <a:gd name="connsiteX7" fmla="*/ 354899 w 521354"/>
              <a:gd name="connsiteY7" fmla="*/ 273133 h 415637"/>
              <a:gd name="connsiteX8" fmla="*/ 426151 w 521354"/>
              <a:gd name="connsiteY8" fmla="*/ 296884 h 415637"/>
              <a:gd name="connsiteX9" fmla="*/ 461777 w 521354"/>
              <a:gd name="connsiteY9" fmla="*/ 308759 h 415637"/>
              <a:gd name="connsiteX10" fmla="*/ 509279 w 521354"/>
              <a:gd name="connsiteY10" fmla="*/ 368136 h 415637"/>
              <a:gd name="connsiteX11" fmla="*/ 473653 w 521354"/>
              <a:gd name="connsiteY11" fmla="*/ 391886 h 415637"/>
              <a:gd name="connsiteX12" fmla="*/ 402401 w 521354"/>
              <a:gd name="connsiteY12" fmla="*/ 415637 h 415637"/>
              <a:gd name="connsiteX13" fmla="*/ 93642 w 521354"/>
              <a:gd name="connsiteY13" fmla="*/ 391886 h 415637"/>
              <a:gd name="connsiteX14" fmla="*/ 58016 w 521354"/>
              <a:gd name="connsiteY14" fmla="*/ 380011 h 415637"/>
              <a:gd name="connsiteX15" fmla="*/ 22390 w 521354"/>
              <a:gd name="connsiteY15" fmla="*/ 356260 h 415637"/>
              <a:gd name="connsiteX16" fmla="*/ 46141 w 521354"/>
              <a:gd name="connsiteY16" fmla="*/ 296884 h 415637"/>
              <a:gd name="connsiteX17" fmla="*/ 69892 w 521354"/>
              <a:gd name="connsiteY17" fmla="*/ 261258 h 415637"/>
              <a:gd name="connsiteX18" fmla="*/ 58016 w 521354"/>
              <a:gd name="connsiteY18" fmla="*/ 201881 h 41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354" h="415637">
                <a:moveTo>
                  <a:pt x="58016" y="201881"/>
                </a:moveTo>
                <a:cubicBezTo>
                  <a:pt x="58016" y="178130"/>
                  <a:pt x="61849" y="145564"/>
                  <a:pt x="69892" y="118754"/>
                </a:cubicBezTo>
                <a:cubicBezTo>
                  <a:pt x="84813" y="69019"/>
                  <a:pt x="93936" y="90881"/>
                  <a:pt x="129268" y="71252"/>
                </a:cubicBezTo>
                <a:cubicBezTo>
                  <a:pt x="154221" y="57389"/>
                  <a:pt x="176769" y="39585"/>
                  <a:pt x="200520" y="23751"/>
                </a:cubicBezTo>
                <a:cubicBezTo>
                  <a:pt x="207705" y="18961"/>
                  <a:pt x="306093" y="261"/>
                  <a:pt x="307398" y="0"/>
                </a:cubicBezTo>
                <a:cubicBezTo>
                  <a:pt x="332399" y="8334"/>
                  <a:pt x="361566" y="7501"/>
                  <a:pt x="354899" y="47502"/>
                </a:cubicBezTo>
                <a:cubicBezTo>
                  <a:pt x="348725" y="84544"/>
                  <a:pt x="319273" y="154380"/>
                  <a:pt x="319273" y="154380"/>
                </a:cubicBezTo>
                <a:cubicBezTo>
                  <a:pt x="322880" y="176019"/>
                  <a:pt x="328600" y="253409"/>
                  <a:pt x="354899" y="273133"/>
                </a:cubicBezTo>
                <a:cubicBezTo>
                  <a:pt x="374927" y="288154"/>
                  <a:pt x="402400" y="288967"/>
                  <a:pt x="426151" y="296884"/>
                </a:cubicBezTo>
                <a:lnTo>
                  <a:pt x="461777" y="308759"/>
                </a:lnTo>
                <a:cubicBezTo>
                  <a:pt x="475363" y="317817"/>
                  <a:pt x="521354" y="337947"/>
                  <a:pt x="509279" y="368136"/>
                </a:cubicBezTo>
                <a:cubicBezTo>
                  <a:pt x="503978" y="381387"/>
                  <a:pt x="486695" y="386090"/>
                  <a:pt x="473653" y="391886"/>
                </a:cubicBezTo>
                <a:cubicBezTo>
                  <a:pt x="450775" y="402054"/>
                  <a:pt x="402401" y="415637"/>
                  <a:pt x="402401" y="415637"/>
                </a:cubicBezTo>
                <a:cubicBezTo>
                  <a:pt x="299481" y="407720"/>
                  <a:pt x="196318" y="402508"/>
                  <a:pt x="93642" y="391886"/>
                </a:cubicBezTo>
                <a:cubicBezTo>
                  <a:pt x="81191" y="390598"/>
                  <a:pt x="69212" y="385609"/>
                  <a:pt x="58016" y="380011"/>
                </a:cubicBezTo>
                <a:cubicBezTo>
                  <a:pt x="45250" y="373628"/>
                  <a:pt x="34265" y="364177"/>
                  <a:pt x="22390" y="356260"/>
                </a:cubicBezTo>
                <a:cubicBezTo>
                  <a:pt x="1000" y="270700"/>
                  <a:pt x="0" y="333796"/>
                  <a:pt x="46141" y="296884"/>
                </a:cubicBezTo>
                <a:cubicBezTo>
                  <a:pt x="57286" y="287968"/>
                  <a:pt x="61975" y="273133"/>
                  <a:pt x="69892" y="261258"/>
                </a:cubicBezTo>
                <a:cubicBezTo>
                  <a:pt x="42183" y="205839"/>
                  <a:pt x="58016" y="225632"/>
                  <a:pt x="58016" y="201881"/>
                </a:cubicBezTo>
                <a:close/>
              </a:path>
            </a:pathLst>
          </a:custGeom>
          <a:solidFill>
            <a:srgbClr val="BBE3E0"/>
          </a:solidFill>
          <a:ln>
            <a:solidFill>
              <a:srgbClr val="7FA4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7" name="手繪多邊形 506"/>
          <p:cNvSpPr/>
          <p:nvPr/>
        </p:nvSpPr>
        <p:spPr>
          <a:xfrm>
            <a:off x="3011075" y="3478413"/>
            <a:ext cx="226221" cy="190922"/>
          </a:xfrm>
          <a:custGeom>
            <a:avLst/>
            <a:gdLst>
              <a:gd name="connsiteX0" fmla="*/ 0 w 237045"/>
              <a:gd name="connsiteY0" fmla="*/ 83127 h 213756"/>
              <a:gd name="connsiteX1" fmla="*/ 35626 w 237045"/>
              <a:gd name="connsiteY1" fmla="*/ 106878 h 213756"/>
              <a:gd name="connsiteX2" fmla="*/ 47502 w 237045"/>
              <a:gd name="connsiteY2" fmla="*/ 59377 h 213756"/>
              <a:gd name="connsiteX3" fmla="*/ 106878 w 237045"/>
              <a:gd name="connsiteY3" fmla="*/ 0 h 213756"/>
              <a:gd name="connsiteX4" fmla="*/ 130629 w 237045"/>
              <a:gd name="connsiteY4" fmla="*/ 35626 h 213756"/>
              <a:gd name="connsiteX5" fmla="*/ 154380 w 237045"/>
              <a:gd name="connsiteY5" fmla="*/ 118753 h 213756"/>
              <a:gd name="connsiteX6" fmla="*/ 190006 w 237045"/>
              <a:gd name="connsiteY6" fmla="*/ 142504 h 213756"/>
              <a:gd name="connsiteX7" fmla="*/ 225632 w 237045"/>
              <a:gd name="connsiteY7" fmla="*/ 130629 h 213756"/>
              <a:gd name="connsiteX8" fmla="*/ 166255 w 237045"/>
              <a:gd name="connsiteY8" fmla="*/ 213756 h 213756"/>
              <a:gd name="connsiteX9" fmla="*/ 83128 w 237045"/>
              <a:gd name="connsiteY9" fmla="*/ 190005 h 213756"/>
              <a:gd name="connsiteX10" fmla="*/ 35626 w 237045"/>
              <a:gd name="connsiteY10" fmla="*/ 178130 h 213756"/>
              <a:gd name="connsiteX11" fmla="*/ 0 w 237045"/>
              <a:gd name="connsiteY11" fmla="*/ 83127 h 21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7045" h="213756">
                <a:moveTo>
                  <a:pt x="0" y="83127"/>
                </a:moveTo>
                <a:cubicBezTo>
                  <a:pt x="0" y="71252"/>
                  <a:pt x="22860" y="113261"/>
                  <a:pt x="35626" y="106878"/>
                </a:cubicBezTo>
                <a:cubicBezTo>
                  <a:pt x="50224" y="99579"/>
                  <a:pt x="41073" y="74378"/>
                  <a:pt x="47502" y="59377"/>
                </a:cubicBezTo>
                <a:cubicBezTo>
                  <a:pt x="63336" y="22431"/>
                  <a:pt x="75210" y="21113"/>
                  <a:pt x="106878" y="0"/>
                </a:cubicBezTo>
                <a:cubicBezTo>
                  <a:pt x="114795" y="11875"/>
                  <a:pt x="125328" y="22374"/>
                  <a:pt x="130629" y="35626"/>
                </a:cubicBezTo>
                <a:cubicBezTo>
                  <a:pt x="141332" y="62383"/>
                  <a:pt x="140385" y="93562"/>
                  <a:pt x="154380" y="118753"/>
                </a:cubicBezTo>
                <a:cubicBezTo>
                  <a:pt x="161311" y="131229"/>
                  <a:pt x="178131" y="134587"/>
                  <a:pt x="190006" y="142504"/>
                </a:cubicBezTo>
                <a:cubicBezTo>
                  <a:pt x="201881" y="138546"/>
                  <a:pt x="222596" y="118485"/>
                  <a:pt x="225632" y="130629"/>
                </a:cubicBezTo>
                <a:cubicBezTo>
                  <a:pt x="237045" y="176280"/>
                  <a:pt x="192525" y="196242"/>
                  <a:pt x="166255" y="213756"/>
                </a:cubicBezTo>
                <a:lnTo>
                  <a:pt x="83128" y="190005"/>
                </a:lnTo>
                <a:cubicBezTo>
                  <a:pt x="67382" y="185711"/>
                  <a:pt x="48371" y="188326"/>
                  <a:pt x="35626" y="178130"/>
                </a:cubicBezTo>
                <a:cubicBezTo>
                  <a:pt x="19996" y="165626"/>
                  <a:pt x="0" y="95002"/>
                  <a:pt x="0" y="83127"/>
                </a:cubicBezTo>
                <a:close/>
              </a:path>
            </a:pathLst>
          </a:custGeom>
          <a:solidFill>
            <a:srgbClr val="BBE3E0"/>
          </a:solidFill>
          <a:ln>
            <a:solidFill>
              <a:srgbClr val="7FA4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8" name="手繪多邊形 507"/>
          <p:cNvSpPr/>
          <p:nvPr/>
        </p:nvSpPr>
        <p:spPr>
          <a:xfrm>
            <a:off x="3126655" y="3121223"/>
            <a:ext cx="178595" cy="216968"/>
          </a:xfrm>
          <a:custGeom>
            <a:avLst/>
            <a:gdLst>
              <a:gd name="connsiteX0" fmla="*/ 123402 w 374036"/>
              <a:gd name="connsiteY0" fmla="*/ 31550 h 257181"/>
              <a:gd name="connsiteX1" fmla="*/ 337158 w 374036"/>
              <a:gd name="connsiteY1" fmla="*/ 31550 h 257181"/>
              <a:gd name="connsiteX2" fmla="*/ 360909 w 374036"/>
              <a:gd name="connsiteY2" fmla="*/ 67176 h 257181"/>
              <a:gd name="connsiteX3" fmla="*/ 372784 w 374036"/>
              <a:gd name="connsiteY3" fmla="*/ 114677 h 257181"/>
              <a:gd name="connsiteX4" fmla="*/ 325283 w 374036"/>
              <a:gd name="connsiteY4" fmla="*/ 257181 h 257181"/>
              <a:gd name="connsiteX5" fmla="*/ 135278 w 374036"/>
              <a:gd name="connsiteY5" fmla="*/ 233430 h 257181"/>
              <a:gd name="connsiteX6" fmla="*/ 87776 w 374036"/>
              <a:gd name="connsiteY6" fmla="*/ 221555 h 257181"/>
              <a:gd name="connsiteX7" fmla="*/ 52150 w 374036"/>
              <a:gd name="connsiteY7" fmla="*/ 197804 h 257181"/>
              <a:gd name="connsiteX8" fmla="*/ 40275 w 374036"/>
              <a:gd name="connsiteY8" fmla="*/ 150303 h 257181"/>
              <a:gd name="connsiteX9" fmla="*/ 4649 w 374036"/>
              <a:gd name="connsiteY9" fmla="*/ 126553 h 257181"/>
              <a:gd name="connsiteX10" fmla="*/ 16524 w 374036"/>
              <a:gd name="connsiteY10" fmla="*/ 90927 h 257181"/>
              <a:gd name="connsiteX11" fmla="*/ 99652 w 374036"/>
              <a:gd name="connsiteY11" fmla="*/ 55301 h 257181"/>
              <a:gd name="connsiteX12" fmla="*/ 123402 w 374036"/>
              <a:gd name="connsiteY12" fmla="*/ 31550 h 25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4036" h="257181">
                <a:moveTo>
                  <a:pt x="123402" y="31550"/>
                </a:moveTo>
                <a:cubicBezTo>
                  <a:pt x="162986" y="27592"/>
                  <a:pt x="203068" y="0"/>
                  <a:pt x="337158" y="31550"/>
                </a:cubicBezTo>
                <a:cubicBezTo>
                  <a:pt x="351051" y="34819"/>
                  <a:pt x="352992" y="55301"/>
                  <a:pt x="360909" y="67176"/>
                </a:cubicBezTo>
                <a:cubicBezTo>
                  <a:pt x="364867" y="83010"/>
                  <a:pt x="374036" y="98404"/>
                  <a:pt x="372784" y="114677"/>
                </a:cubicBezTo>
                <a:cubicBezTo>
                  <a:pt x="365781" y="205724"/>
                  <a:pt x="361518" y="202829"/>
                  <a:pt x="325283" y="257181"/>
                </a:cubicBezTo>
                <a:cubicBezTo>
                  <a:pt x="261948" y="249264"/>
                  <a:pt x="198400" y="242898"/>
                  <a:pt x="135278" y="233430"/>
                </a:cubicBezTo>
                <a:cubicBezTo>
                  <a:pt x="119137" y="231009"/>
                  <a:pt x="102778" y="227984"/>
                  <a:pt x="87776" y="221555"/>
                </a:cubicBezTo>
                <a:cubicBezTo>
                  <a:pt x="74658" y="215933"/>
                  <a:pt x="64025" y="205721"/>
                  <a:pt x="52150" y="197804"/>
                </a:cubicBezTo>
                <a:cubicBezTo>
                  <a:pt x="48192" y="181970"/>
                  <a:pt x="49328" y="163883"/>
                  <a:pt x="40275" y="150303"/>
                </a:cubicBezTo>
                <a:cubicBezTo>
                  <a:pt x="32358" y="138428"/>
                  <a:pt x="9950" y="139804"/>
                  <a:pt x="4649" y="126553"/>
                </a:cubicBezTo>
                <a:cubicBezTo>
                  <a:pt x="0" y="114931"/>
                  <a:pt x="8704" y="100702"/>
                  <a:pt x="16524" y="90927"/>
                </a:cubicBezTo>
                <a:cubicBezTo>
                  <a:pt x="41429" y="59795"/>
                  <a:pt x="66093" y="68725"/>
                  <a:pt x="99652" y="55301"/>
                </a:cubicBezTo>
                <a:cubicBezTo>
                  <a:pt x="104850" y="53222"/>
                  <a:pt x="83818" y="35508"/>
                  <a:pt x="123402" y="31550"/>
                </a:cubicBezTo>
                <a:close/>
              </a:path>
            </a:pathLst>
          </a:custGeom>
          <a:solidFill>
            <a:srgbClr val="BBE3E0"/>
          </a:solidFill>
          <a:ln>
            <a:solidFill>
              <a:srgbClr val="7FA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2" name="群組 508"/>
          <p:cNvGrpSpPr/>
          <p:nvPr/>
        </p:nvGrpSpPr>
        <p:grpSpPr>
          <a:xfrm>
            <a:off x="933244" y="5359533"/>
            <a:ext cx="357190" cy="285752"/>
            <a:chOff x="428596" y="1071546"/>
            <a:chExt cx="2857520" cy="2200289"/>
          </a:xfrm>
          <a:solidFill>
            <a:schemeClr val="bg1">
              <a:lumMod val="75000"/>
            </a:schemeClr>
          </a:solidFill>
        </p:grpSpPr>
        <p:sp>
          <p:nvSpPr>
            <p:cNvPr id="510" name="流程圖: 資料 509"/>
            <p:cNvSpPr/>
            <p:nvPr/>
          </p:nvSpPr>
          <p:spPr>
            <a:xfrm>
              <a:off x="428596" y="1071546"/>
              <a:ext cx="2857520" cy="2071702"/>
            </a:xfrm>
            <a:prstGeom prst="flowChartInputOutput">
              <a:avLst/>
            </a:prstGeom>
            <a:grpFill/>
            <a:ln w="9525">
              <a:solidFill>
                <a:schemeClr val="tx1"/>
              </a:solidFill>
              <a:miter lim="800000"/>
              <a:headEnd/>
              <a:tailEnd/>
            </a:ln>
          </p:spPr>
          <p:txBody>
            <a:bodyPr wrap="none" anchor="ctr"/>
            <a:lstStyle/>
            <a:p>
              <a:endParaRPr lang="zh-TW" altLang="en-US" sz="1400">
                <a:latin typeface="+mn-lt"/>
              </a:endParaRPr>
            </a:p>
          </p:txBody>
        </p:sp>
        <p:sp>
          <p:nvSpPr>
            <p:cNvPr id="511" name="手繪多邊形 510"/>
            <p:cNvSpPr/>
            <p:nvPr/>
          </p:nvSpPr>
          <p:spPr>
            <a:xfrm>
              <a:off x="428609" y="1071546"/>
              <a:ext cx="2857500" cy="2200275"/>
            </a:xfrm>
            <a:custGeom>
              <a:avLst/>
              <a:gdLst>
                <a:gd name="connsiteX0" fmla="*/ 2857500 w 2857500"/>
                <a:gd name="connsiteY0" fmla="*/ 0 h 2200275"/>
                <a:gd name="connsiteX1" fmla="*/ 2857500 w 2857500"/>
                <a:gd name="connsiteY1" fmla="*/ 128587 h 2200275"/>
                <a:gd name="connsiteX2" fmla="*/ 2281237 w 2857500"/>
                <a:gd name="connsiteY2" fmla="*/ 2200275 h 2200275"/>
                <a:gd name="connsiteX3" fmla="*/ 0 w 2857500"/>
                <a:gd name="connsiteY3" fmla="*/ 2200275 h 2200275"/>
                <a:gd name="connsiteX4" fmla="*/ 0 w 2857500"/>
                <a:gd name="connsiteY4" fmla="*/ 2062162 h 2200275"/>
                <a:gd name="connsiteX5" fmla="*/ 2281237 w 2857500"/>
                <a:gd name="connsiteY5" fmla="*/ 2062162 h 2200275"/>
                <a:gd name="connsiteX6" fmla="*/ 2857500 w 2857500"/>
                <a:gd name="connsiteY6" fmla="*/ 0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00" h="2200275">
                  <a:moveTo>
                    <a:pt x="2857500" y="0"/>
                  </a:moveTo>
                  <a:lnTo>
                    <a:pt x="2857500" y="128587"/>
                  </a:lnTo>
                  <a:lnTo>
                    <a:pt x="2281237" y="2200275"/>
                  </a:lnTo>
                  <a:lnTo>
                    <a:pt x="0" y="2200275"/>
                  </a:lnTo>
                  <a:lnTo>
                    <a:pt x="0" y="2062162"/>
                  </a:lnTo>
                  <a:lnTo>
                    <a:pt x="2281237" y="2062162"/>
                  </a:lnTo>
                  <a:lnTo>
                    <a:pt x="2857500" y="0"/>
                  </a:lnTo>
                  <a:close/>
                </a:path>
              </a:pathLst>
            </a:cu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12" name="直線接點 511"/>
            <p:cNvCxnSpPr/>
            <p:nvPr/>
          </p:nvCxnSpPr>
          <p:spPr>
            <a:xfrm rot="5400000">
              <a:off x="2639205" y="3199603"/>
              <a:ext cx="142876" cy="158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群組 512"/>
          <p:cNvGrpSpPr/>
          <p:nvPr/>
        </p:nvGrpSpPr>
        <p:grpSpPr>
          <a:xfrm>
            <a:off x="4486542" y="4399156"/>
            <a:ext cx="357190" cy="285752"/>
            <a:chOff x="428596" y="1071546"/>
            <a:chExt cx="2857520" cy="2200289"/>
          </a:xfrm>
          <a:solidFill>
            <a:srgbClr val="C0C0C0"/>
          </a:solidFill>
        </p:grpSpPr>
        <p:sp>
          <p:nvSpPr>
            <p:cNvPr id="514" name="流程圖: 資料 513"/>
            <p:cNvSpPr/>
            <p:nvPr/>
          </p:nvSpPr>
          <p:spPr>
            <a:xfrm>
              <a:off x="428596" y="1071546"/>
              <a:ext cx="2857520" cy="2071702"/>
            </a:xfrm>
            <a:prstGeom prst="flowChartInputOutput">
              <a:avLst/>
            </a:prstGeom>
            <a:grpFill/>
            <a:ln w="9525">
              <a:solidFill>
                <a:schemeClr val="tx1"/>
              </a:solidFill>
              <a:miter lim="800000"/>
              <a:headEnd/>
              <a:tailEnd/>
            </a:ln>
          </p:spPr>
          <p:txBody>
            <a:bodyPr wrap="none" anchor="ctr"/>
            <a:lstStyle/>
            <a:p>
              <a:endParaRPr lang="zh-TW" altLang="en-US" sz="1400">
                <a:latin typeface="+mn-lt"/>
              </a:endParaRPr>
            </a:p>
          </p:txBody>
        </p:sp>
        <p:sp>
          <p:nvSpPr>
            <p:cNvPr id="515" name="手繪多邊形 514"/>
            <p:cNvSpPr/>
            <p:nvPr/>
          </p:nvSpPr>
          <p:spPr>
            <a:xfrm>
              <a:off x="428609" y="1071546"/>
              <a:ext cx="2857500" cy="2200275"/>
            </a:xfrm>
            <a:custGeom>
              <a:avLst/>
              <a:gdLst>
                <a:gd name="connsiteX0" fmla="*/ 2857500 w 2857500"/>
                <a:gd name="connsiteY0" fmla="*/ 0 h 2200275"/>
                <a:gd name="connsiteX1" fmla="*/ 2857500 w 2857500"/>
                <a:gd name="connsiteY1" fmla="*/ 128587 h 2200275"/>
                <a:gd name="connsiteX2" fmla="*/ 2281237 w 2857500"/>
                <a:gd name="connsiteY2" fmla="*/ 2200275 h 2200275"/>
                <a:gd name="connsiteX3" fmla="*/ 0 w 2857500"/>
                <a:gd name="connsiteY3" fmla="*/ 2200275 h 2200275"/>
                <a:gd name="connsiteX4" fmla="*/ 0 w 2857500"/>
                <a:gd name="connsiteY4" fmla="*/ 2062162 h 2200275"/>
                <a:gd name="connsiteX5" fmla="*/ 2281237 w 2857500"/>
                <a:gd name="connsiteY5" fmla="*/ 2062162 h 2200275"/>
                <a:gd name="connsiteX6" fmla="*/ 2857500 w 2857500"/>
                <a:gd name="connsiteY6" fmla="*/ 0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00" h="2200275">
                  <a:moveTo>
                    <a:pt x="2857500" y="0"/>
                  </a:moveTo>
                  <a:lnTo>
                    <a:pt x="2857500" y="128587"/>
                  </a:lnTo>
                  <a:lnTo>
                    <a:pt x="2281237" y="2200275"/>
                  </a:lnTo>
                  <a:lnTo>
                    <a:pt x="0" y="2200275"/>
                  </a:lnTo>
                  <a:lnTo>
                    <a:pt x="0" y="2062162"/>
                  </a:lnTo>
                  <a:lnTo>
                    <a:pt x="2281237" y="2062162"/>
                  </a:lnTo>
                  <a:lnTo>
                    <a:pt x="2857500" y="0"/>
                  </a:lnTo>
                  <a:close/>
                </a:path>
              </a:pathLst>
            </a:cu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16" name="直線接點 515"/>
            <p:cNvCxnSpPr/>
            <p:nvPr/>
          </p:nvCxnSpPr>
          <p:spPr>
            <a:xfrm rot="5400000">
              <a:off x="2639205" y="3199603"/>
              <a:ext cx="142876" cy="158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17" name="Text Box 48"/>
          <p:cNvSpPr txBox="1">
            <a:spLocks noChangeArrowheads="1"/>
          </p:cNvSpPr>
          <p:nvPr/>
        </p:nvSpPr>
        <p:spPr bwMode="auto">
          <a:xfrm>
            <a:off x="947797" y="6121619"/>
            <a:ext cx="1428759" cy="307777"/>
          </a:xfrm>
          <a:prstGeom prst="rect">
            <a:avLst/>
          </a:prstGeom>
          <a:noFill/>
          <a:ln w="9525">
            <a:noFill/>
            <a:miter lim="800000"/>
            <a:headEnd/>
            <a:tailEnd/>
          </a:ln>
        </p:spPr>
        <p:txBody>
          <a:bodyPr wrap="square">
            <a:spAutoFit/>
          </a:bodyPr>
          <a:lstStyle/>
          <a:p>
            <a:pPr>
              <a:spcBef>
                <a:spcPct val="50000"/>
              </a:spcBef>
            </a:pPr>
            <a:r>
              <a:rPr lang="en-US" altLang="zh-TW" sz="1400" dirty="0" smtClean="0">
                <a:latin typeface="+mn-lt"/>
              </a:rPr>
              <a:t>Dispensing port</a:t>
            </a:r>
            <a:endParaRPr lang="en-US" altLang="zh-TW" sz="1400" dirty="0">
              <a:latin typeface="+mn-lt"/>
            </a:endParaRPr>
          </a:p>
        </p:txBody>
      </p:sp>
      <p:cxnSp>
        <p:nvCxnSpPr>
          <p:cNvPr id="518" name="AutoShape 49"/>
          <p:cNvCxnSpPr>
            <a:cxnSpLocks noChangeShapeType="1"/>
          </p:cNvCxnSpPr>
          <p:nvPr/>
        </p:nvCxnSpPr>
        <p:spPr bwMode="auto">
          <a:xfrm rot="16200000" flipV="1">
            <a:off x="1140526" y="5843056"/>
            <a:ext cx="468262" cy="238134"/>
          </a:xfrm>
          <a:prstGeom prst="straightConnector1">
            <a:avLst/>
          </a:prstGeom>
          <a:noFill/>
          <a:ln w="25400">
            <a:solidFill>
              <a:schemeClr val="tx1"/>
            </a:solidFill>
            <a:round/>
            <a:headEnd/>
            <a:tailEnd type="triangle" w="lg" len="lg"/>
          </a:ln>
        </p:spPr>
      </p:cxnSp>
      <p:cxnSp>
        <p:nvCxnSpPr>
          <p:cNvPr id="519" name="AutoShape 50"/>
          <p:cNvCxnSpPr>
            <a:cxnSpLocks noChangeShapeType="1"/>
          </p:cNvCxnSpPr>
          <p:nvPr/>
        </p:nvCxnSpPr>
        <p:spPr bwMode="auto">
          <a:xfrm rot="16200000" flipV="1">
            <a:off x="4555417" y="4942893"/>
            <a:ext cx="785817" cy="428626"/>
          </a:xfrm>
          <a:prstGeom prst="straightConnector1">
            <a:avLst/>
          </a:prstGeom>
          <a:noFill/>
          <a:ln w="25400">
            <a:solidFill>
              <a:schemeClr val="tx1"/>
            </a:solidFill>
            <a:round/>
            <a:headEnd/>
            <a:tailEnd type="triangle" w="lg" len="lg"/>
          </a:ln>
        </p:spPr>
      </p:cxnSp>
      <p:sp>
        <p:nvSpPr>
          <p:cNvPr id="520" name="Text Box 48"/>
          <p:cNvSpPr txBox="1">
            <a:spLocks noChangeArrowheads="1"/>
          </p:cNvSpPr>
          <p:nvPr/>
        </p:nvSpPr>
        <p:spPr bwMode="auto">
          <a:xfrm>
            <a:off x="4641672" y="5543291"/>
            <a:ext cx="1285884" cy="523220"/>
          </a:xfrm>
          <a:prstGeom prst="rect">
            <a:avLst/>
          </a:prstGeom>
          <a:noFill/>
          <a:ln w="9525">
            <a:noFill/>
            <a:miter lim="800000"/>
            <a:headEnd/>
            <a:tailEnd/>
          </a:ln>
        </p:spPr>
        <p:txBody>
          <a:bodyPr wrap="square">
            <a:spAutoFit/>
          </a:bodyPr>
          <a:lstStyle/>
          <a:p>
            <a:pPr algn="ctr">
              <a:spcBef>
                <a:spcPct val="50000"/>
              </a:spcBef>
            </a:pPr>
            <a:r>
              <a:rPr lang="en-US" altLang="zh-TW" sz="1400" dirty="0" smtClean="0">
                <a:latin typeface="+mn-lt"/>
              </a:rPr>
              <a:t>Reservoir port</a:t>
            </a:r>
            <a:endParaRPr lang="en-US" altLang="zh-TW" sz="1400" dirty="0">
              <a:latin typeface="+mn-lt"/>
            </a:endParaRPr>
          </a:p>
        </p:txBody>
      </p:sp>
      <p:grpSp>
        <p:nvGrpSpPr>
          <p:cNvPr id="14" name="群組 520"/>
          <p:cNvGrpSpPr/>
          <p:nvPr/>
        </p:nvGrpSpPr>
        <p:grpSpPr>
          <a:xfrm>
            <a:off x="921001" y="5552835"/>
            <a:ext cx="285752" cy="238178"/>
            <a:chOff x="214282" y="5476838"/>
            <a:chExt cx="214314" cy="238178"/>
          </a:xfrm>
        </p:grpSpPr>
        <p:sp>
          <p:nvSpPr>
            <p:cNvPr id="522" name="橢圓 521"/>
            <p:cNvSpPr/>
            <p:nvPr/>
          </p:nvSpPr>
          <p:spPr>
            <a:xfrm>
              <a:off x="214282" y="5500702"/>
              <a:ext cx="214314" cy="214314"/>
            </a:xfrm>
            <a:prstGeom prst="ellipse">
              <a:avLst/>
            </a:prstGeom>
            <a:solidFill>
              <a:srgbClr val="96969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3" name="橢圓 522"/>
            <p:cNvSpPr/>
            <p:nvPr/>
          </p:nvSpPr>
          <p:spPr>
            <a:xfrm>
              <a:off x="214282" y="5476838"/>
              <a:ext cx="214314" cy="214314"/>
            </a:xfrm>
            <a:prstGeom prst="ellipse">
              <a:avLst/>
            </a:prstGeom>
            <a:solidFill>
              <a:srgbClr val="96969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5" name="群組 523"/>
          <p:cNvGrpSpPr/>
          <p:nvPr/>
        </p:nvGrpSpPr>
        <p:grpSpPr>
          <a:xfrm>
            <a:off x="4756506" y="4402580"/>
            <a:ext cx="246004" cy="296247"/>
            <a:chOff x="4897397" y="4701592"/>
            <a:chExt cx="227606" cy="309539"/>
          </a:xfrm>
          <a:scene3d>
            <a:camera prst="orthographicFront">
              <a:rot lat="21599978" lon="0" rev="20699999"/>
            </a:camera>
            <a:lightRig rig="threePt" dir="t"/>
          </a:scene3d>
        </p:grpSpPr>
        <p:sp>
          <p:nvSpPr>
            <p:cNvPr id="525" name="橢圓 524"/>
            <p:cNvSpPr/>
            <p:nvPr/>
          </p:nvSpPr>
          <p:spPr>
            <a:xfrm>
              <a:off x="4910689" y="4725379"/>
              <a:ext cx="214314" cy="285752"/>
            </a:xfrm>
            <a:prstGeom prst="ellipse">
              <a:avLst/>
            </a:prstGeom>
            <a:solidFill>
              <a:srgbClr val="96969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6" name="橢圓 525"/>
            <p:cNvSpPr/>
            <p:nvPr/>
          </p:nvSpPr>
          <p:spPr>
            <a:xfrm>
              <a:off x="4897397" y="4701592"/>
              <a:ext cx="214314" cy="285752"/>
            </a:xfrm>
            <a:prstGeom prst="ellipse">
              <a:avLst/>
            </a:prstGeom>
            <a:solidFill>
              <a:srgbClr val="96969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6" name="群組 526"/>
          <p:cNvGrpSpPr/>
          <p:nvPr/>
        </p:nvGrpSpPr>
        <p:grpSpPr>
          <a:xfrm>
            <a:off x="1019234" y="4996425"/>
            <a:ext cx="370686" cy="369332"/>
            <a:chOff x="771500" y="5103027"/>
            <a:chExt cx="370686" cy="369332"/>
          </a:xfrm>
        </p:grpSpPr>
        <p:sp>
          <p:nvSpPr>
            <p:cNvPr id="528" name="橢圓 527"/>
            <p:cNvSpPr/>
            <p:nvPr/>
          </p:nvSpPr>
          <p:spPr>
            <a:xfrm>
              <a:off x="785786" y="5143512"/>
              <a:ext cx="356400" cy="284400"/>
            </a:xfrm>
            <a:prstGeom prst="ellipse">
              <a:avLst/>
            </a:prstGeom>
            <a:solidFill>
              <a:srgbClr val="00FFFF"/>
            </a:solidFill>
            <a:ln w="15875">
              <a:solidFill>
                <a:schemeClr val="tx1"/>
              </a:solidFill>
              <a:round/>
              <a:headEnd/>
              <a:tailEnd/>
            </a:ln>
            <a:effectLst>
              <a:outerShdw blurRad="50800" dist="38100" dir="2700000" algn="tl" rotWithShape="0">
                <a:prstClr val="black">
                  <a:alpha val="40000"/>
                </a:prstClr>
              </a:outerShdw>
            </a:effectLst>
          </p:spPr>
          <p:txBody>
            <a:bodyPr wrap="none" anchor="ctr"/>
            <a:lstStyle/>
            <a:p>
              <a:endParaRPr lang="zh-TW" altLang="en-US" sz="1200" b="1" dirty="0">
                <a:solidFill>
                  <a:schemeClr val="tx1"/>
                </a:solidFill>
                <a:latin typeface="+mn-lt"/>
              </a:endParaRPr>
            </a:p>
          </p:txBody>
        </p:sp>
        <p:sp>
          <p:nvSpPr>
            <p:cNvPr id="529" name="文字方塊 528"/>
            <p:cNvSpPr txBox="1"/>
            <p:nvPr/>
          </p:nvSpPr>
          <p:spPr>
            <a:xfrm>
              <a:off x="771500" y="5103027"/>
              <a:ext cx="357190" cy="369332"/>
            </a:xfrm>
            <a:prstGeom prst="rect">
              <a:avLst/>
            </a:prstGeom>
            <a:noFill/>
          </p:spPr>
          <p:txBody>
            <a:bodyPr wrap="square" rtlCol="0">
              <a:spAutoFit/>
            </a:bodyPr>
            <a:lstStyle/>
            <a:p>
              <a:r>
                <a:rPr lang="en-US" altLang="zh-TW" sz="1800" dirty="0" smtClean="0">
                  <a:latin typeface="+mn-lt"/>
                </a:rPr>
                <a:t>W</a:t>
              </a:r>
              <a:endParaRPr lang="zh-TW" altLang="en-US" sz="1800" dirty="0">
                <a:latin typeface="+mn-lt"/>
              </a:endParaRPr>
            </a:p>
          </p:txBody>
        </p:sp>
      </p:grpSp>
      <p:sp>
        <p:nvSpPr>
          <p:cNvPr id="213" name="Rectangle 2"/>
          <p:cNvSpPr>
            <a:spLocks noGrp="1" noChangeArrowheads="1"/>
          </p:cNvSpPr>
          <p:nvPr>
            <p:ph type="title"/>
          </p:nvPr>
        </p:nvSpPr>
        <p:spPr>
          <a:xfrm>
            <a:off x="685800" y="0"/>
            <a:ext cx="7773988" cy="838200"/>
          </a:xfrm>
        </p:spPr>
        <p:txBody>
          <a:bodyPr/>
          <a:lstStyle/>
          <a:p>
            <a:pPr eaLnBrk="1" hangingPunct="1"/>
            <a:r>
              <a:rPr lang="en-US" altLang="zh-TW" dirty="0" smtClean="0"/>
              <a:t>Routing Constraints</a:t>
            </a:r>
          </a:p>
        </p:txBody>
      </p:sp>
      <p:sp>
        <p:nvSpPr>
          <p:cNvPr id="214" name="Rectangle 3"/>
          <p:cNvSpPr txBox="1">
            <a:spLocks noChangeArrowheads="1"/>
          </p:cNvSpPr>
          <p:nvPr/>
        </p:nvSpPr>
        <p:spPr bwMode="auto">
          <a:xfrm>
            <a:off x="533400" y="1143000"/>
            <a:ext cx="8077200" cy="7143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1"/>
              </a:buClr>
              <a:buSzPct val="120000"/>
              <a:buFont typeface="標楷體" pitchFamily="65" charset="-120"/>
              <a:buChar char="․"/>
              <a:tabLst/>
              <a:defRPr/>
            </a:pPr>
            <a:r>
              <a:rPr kumimoji="1" lang="en-US" altLang="zh-TW" sz="2400" b="0" i="0" u="none" strike="noStrike" kern="0" cap="none" spc="0" normalizeH="0" baseline="0" noProof="0" dirty="0" smtClean="0">
                <a:ln>
                  <a:noFill/>
                </a:ln>
                <a:solidFill>
                  <a:schemeClr val="tx1"/>
                </a:solidFill>
                <a:effectLst/>
                <a:uLnTx/>
                <a:uFillTx/>
                <a:latin typeface="+mn-lt"/>
                <a:ea typeface="+mn-ea"/>
                <a:cs typeface="+mn-cs"/>
              </a:rPr>
              <a:t>Contamination problem</a:t>
            </a:r>
            <a:endParaRPr kumimoji="1" lang="zh-TW" altLang="en-US" sz="2400" b="0" i="0" u="none" strike="noStrike" kern="0" cap="none" spc="0" normalizeH="0" baseline="0" noProof="0" dirty="0" smtClean="0">
              <a:ln>
                <a:noFill/>
              </a:ln>
              <a:solidFill>
                <a:schemeClr val="tx1"/>
              </a:solidFill>
              <a:effectLst/>
              <a:uLnTx/>
              <a:uFillTx/>
              <a:latin typeface="+mn-lt"/>
              <a:ea typeface="+mn-ea"/>
              <a:cs typeface="+mn-cs"/>
            </a:endParaRPr>
          </a:p>
        </p:txBody>
      </p:sp>
      <p:cxnSp>
        <p:nvCxnSpPr>
          <p:cNvPr id="215" name="直線單箭頭接點 214"/>
          <p:cNvCxnSpPr/>
          <p:nvPr/>
        </p:nvCxnSpPr>
        <p:spPr>
          <a:xfrm rot="5400000">
            <a:off x="6989550" y="3531824"/>
            <a:ext cx="432000" cy="1588"/>
          </a:xfrm>
          <a:prstGeom prst="straightConnector1">
            <a:avLst/>
          </a:prstGeom>
          <a:ln w="22225"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5" name="手繪多邊形 234"/>
          <p:cNvSpPr/>
          <p:nvPr/>
        </p:nvSpPr>
        <p:spPr>
          <a:xfrm>
            <a:off x="1981290" y="4405992"/>
            <a:ext cx="197600" cy="205890"/>
          </a:xfrm>
          <a:custGeom>
            <a:avLst/>
            <a:gdLst>
              <a:gd name="connsiteX0" fmla="*/ 28400 w 398305"/>
              <a:gd name="connsiteY0" fmla="*/ 157708 h 407090"/>
              <a:gd name="connsiteX1" fmla="*/ 75901 w 398305"/>
              <a:gd name="connsiteY1" fmla="*/ 133958 h 407090"/>
              <a:gd name="connsiteX2" fmla="*/ 123402 w 398305"/>
              <a:gd name="connsiteY2" fmla="*/ 122082 h 407090"/>
              <a:gd name="connsiteX3" fmla="*/ 206529 w 398305"/>
              <a:gd name="connsiteY3" fmla="*/ 50830 h 407090"/>
              <a:gd name="connsiteX4" fmla="*/ 242155 w 398305"/>
              <a:gd name="connsiteY4" fmla="*/ 27080 h 407090"/>
              <a:gd name="connsiteX5" fmla="*/ 277781 w 398305"/>
              <a:gd name="connsiteY5" fmla="*/ 98332 h 407090"/>
              <a:gd name="connsiteX6" fmla="*/ 301532 w 398305"/>
              <a:gd name="connsiteY6" fmla="*/ 133958 h 407090"/>
              <a:gd name="connsiteX7" fmla="*/ 349033 w 398305"/>
              <a:gd name="connsiteY7" fmla="*/ 264586 h 407090"/>
              <a:gd name="connsiteX8" fmla="*/ 384659 w 398305"/>
              <a:gd name="connsiteY8" fmla="*/ 276462 h 407090"/>
              <a:gd name="connsiteX9" fmla="*/ 396535 w 398305"/>
              <a:gd name="connsiteY9" fmla="*/ 312088 h 407090"/>
              <a:gd name="connsiteX10" fmla="*/ 349033 w 398305"/>
              <a:gd name="connsiteY10" fmla="*/ 395215 h 407090"/>
              <a:gd name="connsiteX11" fmla="*/ 313407 w 398305"/>
              <a:gd name="connsiteY11" fmla="*/ 407090 h 407090"/>
              <a:gd name="connsiteX12" fmla="*/ 242155 w 398305"/>
              <a:gd name="connsiteY12" fmla="*/ 383339 h 407090"/>
              <a:gd name="connsiteX13" fmla="*/ 75901 w 398305"/>
              <a:gd name="connsiteY13" fmla="*/ 359589 h 407090"/>
              <a:gd name="connsiteX14" fmla="*/ 87776 w 398305"/>
              <a:gd name="connsiteY14" fmla="*/ 323963 h 407090"/>
              <a:gd name="connsiteX15" fmla="*/ 16524 w 398305"/>
              <a:gd name="connsiteY15" fmla="*/ 276462 h 407090"/>
              <a:gd name="connsiteX16" fmla="*/ 4649 w 398305"/>
              <a:gd name="connsiteY16" fmla="*/ 240836 h 407090"/>
              <a:gd name="connsiteX17" fmla="*/ 40275 w 398305"/>
              <a:gd name="connsiteY17" fmla="*/ 217085 h 407090"/>
              <a:gd name="connsiteX18" fmla="*/ 64026 w 398305"/>
              <a:gd name="connsiteY18" fmla="*/ 181459 h 407090"/>
              <a:gd name="connsiteX19" fmla="*/ 28400 w 398305"/>
              <a:gd name="connsiteY19" fmla="*/ 157708 h 407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305" h="407090">
                <a:moveTo>
                  <a:pt x="28400" y="157708"/>
                </a:moveTo>
                <a:cubicBezTo>
                  <a:pt x="30379" y="149791"/>
                  <a:pt x="59326" y="140174"/>
                  <a:pt x="75901" y="133958"/>
                </a:cubicBezTo>
                <a:cubicBezTo>
                  <a:pt x="91183" y="128227"/>
                  <a:pt x="108401" y="128511"/>
                  <a:pt x="123402" y="122082"/>
                </a:cubicBezTo>
                <a:cubicBezTo>
                  <a:pt x="159757" y="106501"/>
                  <a:pt x="177025" y="76119"/>
                  <a:pt x="206529" y="50830"/>
                </a:cubicBezTo>
                <a:cubicBezTo>
                  <a:pt x="217365" y="41542"/>
                  <a:pt x="230280" y="34997"/>
                  <a:pt x="242155" y="27080"/>
                </a:cubicBezTo>
                <a:cubicBezTo>
                  <a:pt x="310222" y="129180"/>
                  <a:pt x="228615" y="0"/>
                  <a:pt x="277781" y="98332"/>
                </a:cubicBezTo>
                <a:cubicBezTo>
                  <a:pt x="284164" y="111098"/>
                  <a:pt x="293615" y="122083"/>
                  <a:pt x="301532" y="133958"/>
                </a:cubicBezTo>
                <a:cubicBezTo>
                  <a:pt x="307803" y="159040"/>
                  <a:pt x="316333" y="238426"/>
                  <a:pt x="349033" y="264586"/>
                </a:cubicBezTo>
                <a:cubicBezTo>
                  <a:pt x="358808" y="272406"/>
                  <a:pt x="372784" y="272503"/>
                  <a:pt x="384659" y="276462"/>
                </a:cubicBezTo>
                <a:cubicBezTo>
                  <a:pt x="388618" y="288337"/>
                  <a:pt x="398305" y="299696"/>
                  <a:pt x="396535" y="312088"/>
                </a:cubicBezTo>
                <a:cubicBezTo>
                  <a:pt x="395404" y="320006"/>
                  <a:pt x="359221" y="387065"/>
                  <a:pt x="349033" y="395215"/>
                </a:cubicBezTo>
                <a:cubicBezTo>
                  <a:pt x="339258" y="403035"/>
                  <a:pt x="325282" y="403132"/>
                  <a:pt x="313407" y="407090"/>
                </a:cubicBezTo>
                <a:cubicBezTo>
                  <a:pt x="289656" y="399173"/>
                  <a:pt x="266308" y="389926"/>
                  <a:pt x="242155" y="383339"/>
                </a:cubicBezTo>
                <a:cubicBezTo>
                  <a:pt x="190168" y="369161"/>
                  <a:pt x="127295" y="365299"/>
                  <a:pt x="75901" y="359589"/>
                </a:cubicBezTo>
                <a:cubicBezTo>
                  <a:pt x="79859" y="347714"/>
                  <a:pt x="95052" y="334149"/>
                  <a:pt x="87776" y="323963"/>
                </a:cubicBezTo>
                <a:cubicBezTo>
                  <a:pt x="71185" y="300735"/>
                  <a:pt x="16524" y="276462"/>
                  <a:pt x="16524" y="276462"/>
                </a:cubicBezTo>
                <a:cubicBezTo>
                  <a:pt x="12566" y="264587"/>
                  <a:pt x="0" y="252458"/>
                  <a:pt x="4649" y="240836"/>
                </a:cubicBezTo>
                <a:cubicBezTo>
                  <a:pt x="9950" y="227584"/>
                  <a:pt x="30183" y="227177"/>
                  <a:pt x="40275" y="217085"/>
                </a:cubicBezTo>
                <a:cubicBezTo>
                  <a:pt x="50367" y="206993"/>
                  <a:pt x="56109" y="193334"/>
                  <a:pt x="64026" y="181459"/>
                </a:cubicBezTo>
                <a:cubicBezTo>
                  <a:pt x="20003" y="166785"/>
                  <a:pt x="26421" y="165625"/>
                  <a:pt x="28400" y="157708"/>
                </a:cubicBezTo>
                <a:close/>
              </a:path>
            </a:pathLst>
          </a:custGeom>
          <a:solidFill>
            <a:srgbClr val="0066FF"/>
          </a:solidFill>
          <a:ln>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6" name="手繪多邊形 235"/>
          <p:cNvSpPr/>
          <p:nvPr/>
        </p:nvSpPr>
        <p:spPr>
          <a:xfrm>
            <a:off x="2712047" y="4440112"/>
            <a:ext cx="163451" cy="214314"/>
          </a:xfrm>
          <a:custGeom>
            <a:avLst/>
            <a:gdLst>
              <a:gd name="connsiteX0" fmla="*/ 28400 w 398305"/>
              <a:gd name="connsiteY0" fmla="*/ 157708 h 407090"/>
              <a:gd name="connsiteX1" fmla="*/ 75901 w 398305"/>
              <a:gd name="connsiteY1" fmla="*/ 133958 h 407090"/>
              <a:gd name="connsiteX2" fmla="*/ 123402 w 398305"/>
              <a:gd name="connsiteY2" fmla="*/ 122082 h 407090"/>
              <a:gd name="connsiteX3" fmla="*/ 206529 w 398305"/>
              <a:gd name="connsiteY3" fmla="*/ 50830 h 407090"/>
              <a:gd name="connsiteX4" fmla="*/ 242155 w 398305"/>
              <a:gd name="connsiteY4" fmla="*/ 27080 h 407090"/>
              <a:gd name="connsiteX5" fmla="*/ 277781 w 398305"/>
              <a:gd name="connsiteY5" fmla="*/ 98332 h 407090"/>
              <a:gd name="connsiteX6" fmla="*/ 301532 w 398305"/>
              <a:gd name="connsiteY6" fmla="*/ 133958 h 407090"/>
              <a:gd name="connsiteX7" fmla="*/ 349033 w 398305"/>
              <a:gd name="connsiteY7" fmla="*/ 264586 h 407090"/>
              <a:gd name="connsiteX8" fmla="*/ 384659 w 398305"/>
              <a:gd name="connsiteY8" fmla="*/ 276462 h 407090"/>
              <a:gd name="connsiteX9" fmla="*/ 396535 w 398305"/>
              <a:gd name="connsiteY9" fmla="*/ 312088 h 407090"/>
              <a:gd name="connsiteX10" fmla="*/ 349033 w 398305"/>
              <a:gd name="connsiteY10" fmla="*/ 395215 h 407090"/>
              <a:gd name="connsiteX11" fmla="*/ 313407 w 398305"/>
              <a:gd name="connsiteY11" fmla="*/ 407090 h 407090"/>
              <a:gd name="connsiteX12" fmla="*/ 242155 w 398305"/>
              <a:gd name="connsiteY12" fmla="*/ 383339 h 407090"/>
              <a:gd name="connsiteX13" fmla="*/ 75901 w 398305"/>
              <a:gd name="connsiteY13" fmla="*/ 359589 h 407090"/>
              <a:gd name="connsiteX14" fmla="*/ 87776 w 398305"/>
              <a:gd name="connsiteY14" fmla="*/ 323963 h 407090"/>
              <a:gd name="connsiteX15" fmla="*/ 16524 w 398305"/>
              <a:gd name="connsiteY15" fmla="*/ 276462 h 407090"/>
              <a:gd name="connsiteX16" fmla="*/ 4649 w 398305"/>
              <a:gd name="connsiteY16" fmla="*/ 240836 h 407090"/>
              <a:gd name="connsiteX17" fmla="*/ 40275 w 398305"/>
              <a:gd name="connsiteY17" fmla="*/ 217085 h 407090"/>
              <a:gd name="connsiteX18" fmla="*/ 64026 w 398305"/>
              <a:gd name="connsiteY18" fmla="*/ 181459 h 407090"/>
              <a:gd name="connsiteX19" fmla="*/ 28400 w 398305"/>
              <a:gd name="connsiteY19" fmla="*/ 157708 h 407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305" h="407090">
                <a:moveTo>
                  <a:pt x="28400" y="157708"/>
                </a:moveTo>
                <a:cubicBezTo>
                  <a:pt x="30379" y="149791"/>
                  <a:pt x="59326" y="140174"/>
                  <a:pt x="75901" y="133958"/>
                </a:cubicBezTo>
                <a:cubicBezTo>
                  <a:pt x="91183" y="128227"/>
                  <a:pt x="108401" y="128511"/>
                  <a:pt x="123402" y="122082"/>
                </a:cubicBezTo>
                <a:cubicBezTo>
                  <a:pt x="159757" y="106501"/>
                  <a:pt x="177025" y="76119"/>
                  <a:pt x="206529" y="50830"/>
                </a:cubicBezTo>
                <a:cubicBezTo>
                  <a:pt x="217365" y="41542"/>
                  <a:pt x="230280" y="34997"/>
                  <a:pt x="242155" y="27080"/>
                </a:cubicBezTo>
                <a:cubicBezTo>
                  <a:pt x="310222" y="129180"/>
                  <a:pt x="228615" y="0"/>
                  <a:pt x="277781" y="98332"/>
                </a:cubicBezTo>
                <a:cubicBezTo>
                  <a:pt x="284164" y="111098"/>
                  <a:pt x="293615" y="122083"/>
                  <a:pt x="301532" y="133958"/>
                </a:cubicBezTo>
                <a:cubicBezTo>
                  <a:pt x="307803" y="159040"/>
                  <a:pt x="316333" y="238426"/>
                  <a:pt x="349033" y="264586"/>
                </a:cubicBezTo>
                <a:cubicBezTo>
                  <a:pt x="358808" y="272406"/>
                  <a:pt x="372784" y="272503"/>
                  <a:pt x="384659" y="276462"/>
                </a:cubicBezTo>
                <a:cubicBezTo>
                  <a:pt x="388618" y="288337"/>
                  <a:pt x="398305" y="299696"/>
                  <a:pt x="396535" y="312088"/>
                </a:cubicBezTo>
                <a:cubicBezTo>
                  <a:pt x="395404" y="320006"/>
                  <a:pt x="359221" y="387065"/>
                  <a:pt x="349033" y="395215"/>
                </a:cubicBezTo>
                <a:cubicBezTo>
                  <a:pt x="339258" y="403035"/>
                  <a:pt x="325282" y="403132"/>
                  <a:pt x="313407" y="407090"/>
                </a:cubicBezTo>
                <a:cubicBezTo>
                  <a:pt x="289656" y="399173"/>
                  <a:pt x="266308" y="389926"/>
                  <a:pt x="242155" y="383339"/>
                </a:cubicBezTo>
                <a:cubicBezTo>
                  <a:pt x="190168" y="369161"/>
                  <a:pt x="127295" y="365299"/>
                  <a:pt x="75901" y="359589"/>
                </a:cubicBezTo>
                <a:cubicBezTo>
                  <a:pt x="79859" y="347714"/>
                  <a:pt x="95052" y="334149"/>
                  <a:pt x="87776" y="323963"/>
                </a:cubicBezTo>
                <a:cubicBezTo>
                  <a:pt x="71185" y="300735"/>
                  <a:pt x="16524" y="276462"/>
                  <a:pt x="16524" y="276462"/>
                </a:cubicBezTo>
                <a:cubicBezTo>
                  <a:pt x="12566" y="264587"/>
                  <a:pt x="0" y="252458"/>
                  <a:pt x="4649" y="240836"/>
                </a:cubicBezTo>
                <a:cubicBezTo>
                  <a:pt x="9950" y="227584"/>
                  <a:pt x="30183" y="227177"/>
                  <a:pt x="40275" y="217085"/>
                </a:cubicBezTo>
                <a:cubicBezTo>
                  <a:pt x="50367" y="206993"/>
                  <a:pt x="56109" y="193334"/>
                  <a:pt x="64026" y="181459"/>
                </a:cubicBezTo>
                <a:cubicBezTo>
                  <a:pt x="20003" y="166785"/>
                  <a:pt x="26421" y="165625"/>
                  <a:pt x="28400" y="157708"/>
                </a:cubicBezTo>
                <a:close/>
              </a:path>
            </a:pathLst>
          </a:custGeom>
          <a:solidFill>
            <a:srgbClr val="0066FF"/>
          </a:solidFill>
          <a:ln>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7" name="手繪多邊形 236"/>
          <p:cNvSpPr/>
          <p:nvPr/>
        </p:nvSpPr>
        <p:spPr>
          <a:xfrm>
            <a:off x="3092392" y="4431668"/>
            <a:ext cx="197600" cy="205890"/>
          </a:xfrm>
          <a:custGeom>
            <a:avLst/>
            <a:gdLst>
              <a:gd name="connsiteX0" fmla="*/ 0 w 237045"/>
              <a:gd name="connsiteY0" fmla="*/ 83127 h 213756"/>
              <a:gd name="connsiteX1" fmla="*/ 35626 w 237045"/>
              <a:gd name="connsiteY1" fmla="*/ 106878 h 213756"/>
              <a:gd name="connsiteX2" fmla="*/ 47502 w 237045"/>
              <a:gd name="connsiteY2" fmla="*/ 59377 h 213756"/>
              <a:gd name="connsiteX3" fmla="*/ 106878 w 237045"/>
              <a:gd name="connsiteY3" fmla="*/ 0 h 213756"/>
              <a:gd name="connsiteX4" fmla="*/ 130629 w 237045"/>
              <a:gd name="connsiteY4" fmla="*/ 35626 h 213756"/>
              <a:gd name="connsiteX5" fmla="*/ 154380 w 237045"/>
              <a:gd name="connsiteY5" fmla="*/ 118753 h 213756"/>
              <a:gd name="connsiteX6" fmla="*/ 190006 w 237045"/>
              <a:gd name="connsiteY6" fmla="*/ 142504 h 213756"/>
              <a:gd name="connsiteX7" fmla="*/ 225632 w 237045"/>
              <a:gd name="connsiteY7" fmla="*/ 130629 h 213756"/>
              <a:gd name="connsiteX8" fmla="*/ 166255 w 237045"/>
              <a:gd name="connsiteY8" fmla="*/ 213756 h 213756"/>
              <a:gd name="connsiteX9" fmla="*/ 83128 w 237045"/>
              <a:gd name="connsiteY9" fmla="*/ 190005 h 213756"/>
              <a:gd name="connsiteX10" fmla="*/ 35626 w 237045"/>
              <a:gd name="connsiteY10" fmla="*/ 178130 h 213756"/>
              <a:gd name="connsiteX11" fmla="*/ 0 w 237045"/>
              <a:gd name="connsiteY11" fmla="*/ 83127 h 21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7045" h="213756">
                <a:moveTo>
                  <a:pt x="0" y="83127"/>
                </a:moveTo>
                <a:cubicBezTo>
                  <a:pt x="0" y="71252"/>
                  <a:pt x="22860" y="113261"/>
                  <a:pt x="35626" y="106878"/>
                </a:cubicBezTo>
                <a:cubicBezTo>
                  <a:pt x="50224" y="99579"/>
                  <a:pt x="41073" y="74378"/>
                  <a:pt x="47502" y="59377"/>
                </a:cubicBezTo>
                <a:cubicBezTo>
                  <a:pt x="63336" y="22431"/>
                  <a:pt x="75210" y="21113"/>
                  <a:pt x="106878" y="0"/>
                </a:cubicBezTo>
                <a:cubicBezTo>
                  <a:pt x="114795" y="11875"/>
                  <a:pt x="125328" y="22374"/>
                  <a:pt x="130629" y="35626"/>
                </a:cubicBezTo>
                <a:cubicBezTo>
                  <a:pt x="141332" y="62383"/>
                  <a:pt x="140385" y="93562"/>
                  <a:pt x="154380" y="118753"/>
                </a:cubicBezTo>
                <a:cubicBezTo>
                  <a:pt x="161311" y="131229"/>
                  <a:pt x="178131" y="134587"/>
                  <a:pt x="190006" y="142504"/>
                </a:cubicBezTo>
                <a:cubicBezTo>
                  <a:pt x="201881" y="138546"/>
                  <a:pt x="222596" y="118485"/>
                  <a:pt x="225632" y="130629"/>
                </a:cubicBezTo>
                <a:cubicBezTo>
                  <a:pt x="237045" y="176280"/>
                  <a:pt x="192525" y="196242"/>
                  <a:pt x="166255" y="213756"/>
                </a:cubicBezTo>
                <a:lnTo>
                  <a:pt x="83128" y="190005"/>
                </a:lnTo>
                <a:cubicBezTo>
                  <a:pt x="67382" y="185711"/>
                  <a:pt x="48371" y="188326"/>
                  <a:pt x="35626" y="178130"/>
                </a:cubicBezTo>
                <a:cubicBezTo>
                  <a:pt x="19996" y="165626"/>
                  <a:pt x="0" y="95002"/>
                  <a:pt x="0" y="83127"/>
                </a:cubicBezTo>
                <a:close/>
              </a:path>
            </a:pathLst>
          </a:custGeom>
          <a:solidFill>
            <a:srgbClr val="0066FF"/>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8" name="手繪多邊形 237"/>
          <p:cNvSpPr/>
          <p:nvPr/>
        </p:nvSpPr>
        <p:spPr>
          <a:xfrm>
            <a:off x="1651128" y="4434583"/>
            <a:ext cx="197600" cy="154417"/>
          </a:xfrm>
          <a:custGeom>
            <a:avLst/>
            <a:gdLst>
              <a:gd name="connsiteX0" fmla="*/ 123402 w 374036"/>
              <a:gd name="connsiteY0" fmla="*/ 31550 h 257181"/>
              <a:gd name="connsiteX1" fmla="*/ 337158 w 374036"/>
              <a:gd name="connsiteY1" fmla="*/ 31550 h 257181"/>
              <a:gd name="connsiteX2" fmla="*/ 360909 w 374036"/>
              <a:gd name="connsiteY2" fmla="*/ 67176 h 257181"/>
              <a:gd name="connsiteX3" fmla="*/ 372784 w 374036"/>
              <a:gd name="connsiteY3" fmla="*/ 114677 h 257181"/>
              <a:gd name="connsiteX4" fmla="*/ 325283 w 374036"/>
              <a:gd name="connsiteY4" fmla="*/ 257181 h 257181"/>
              <a:gd name="connsiteX5" fmla="*/ 135278 w 374036"/>
              <a:gd name="connsiteY5" fmla="*/ 233430 h 257181"/>
              <a:gd name="connsiteX6" fmla="*/ 87776 w 374036"/>
              <a:gd name="connsiteY6" fmla="*/ 221555 h 257181"/>
              <a:gd name="connsiteX7" fmla="*/ 52150 w 374036"/>
              <a:gd name="connsiteY7" fmla="*/ 197804 h 257181"/>
              <a:gd name="connsiteX8" fmla="*/ 40275 w 374036"/>
              <a:gd name="connsiteY8" fmla="*/ 150303 h 257181"/>
              <a:gd name="connsiteX9" fmla="*/ 4649 w 374036"/>
              <a:gd name="connsiteY9" fmla="*/ 126553 h 257181"/>
              <a:gd name="connsiteX10" fmla="*/ 16524 w 374036"/>
              <a:gd name="connsiteY10" fmla="*/ 90927 h 257181"/>
              <a:gd name="connsiteX11" fmla="*/ 99652 w 374036"/>
              <a:gd name="connsiteY11" fmla="*/ 55301 h 257181"/>
              <a:gd name="connsiteX12" fmla="*/ 123402 w 374036"/>
              <a:gd name="connsiteY12" fmla="*/ 31550 h 25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4036" h="257181">
                <a:moveTo>
                  <a:pt x="123402" y="31550"/>
                </a:moveTo>
                <a:cubicBezTo>
                  <a:pt x="162986" y="27592"/>
                  <a:pt x="203068" y="0"/>
                  <a:pt x="337158" y="31550"/>
                </a:cubicBezTo>
                <a:cubicBezTo>
                  <a:pt x="351051" y="34819"/>
                  <a:pt x="352992" y="55301"/>
                  <a:pt x="360909" y="67176"/>
                </a:cubicBezTo>
                <a:cubicBezTo>
                  <a:pt x="364867" y="83010"/>
                  <a:pt x="374036" y="98404"/>
                  <a:pt x="372784" y="114677"/>
                </a:cubicBezTo>
                <a:cubicBezTo>
                  <a:pt x="365781" y="205724"/>
                  <a:pt x="361518" y="202829"/>
                  <a:pt x="325283" y="257181"/>
                </a:cubicBezTo>
                <a:cubicBezTo>
                  <a:pt x="261948" y="249264"/>
                  <a:pt x="198400" y="242898"/>
                  <a:pt x="135278" y="233430"/>
                </a:cubicBezTo>
                <a:cubicBezTo>
                  <a:pt x="119137" y="231009"/>
                  <a:pt x="102778" y="227984"/>
                  <a:pt x="87776" y="221555"/>
                </a:cubicBezTo>
                <a:cubicBezTo>
                  <a:pt x="74658" y="215933"/>
                  <a:pt x="64025" y="205721"/>
                  <a:pt x="52150" y="197804"/>
                </a:cubicBezTo>
                <a:cubicBezTo>
                  <a:pt x="48192" y="181970"/>
                  <a:pt x="49328" y="163883"/>
                  <a:pt x="40275" y="150303"/>
                </a:cubicBezTo>
                <a:cubicBezTo>
                  <a:pt x="32358" y="138428"/>
                  <a:pt x="9950" y="139804"/>
                  <a:pt x="4649" y="126553"/>
                </a:cubicBezTo>
                <a:cubicBezTo>
                  <a:pt x="0" y="114931"/>
                  <a:pt x="8704" y="100702"/>
                  <a:pt x="16524" y="90927"/>
                </a:cubicBezTo>
                <a:cubicBezTo>
                  <a:pt x="41429" y="59795"/>
                  <a:pt x="66093" y="68725"/>
                  <a:pt x="99652" y="55301"/>
                </a:cubicBezTo>
                <a:cubicBezTo>
                  <a:pt x="104850" y="53222"/>
                  <a:pt x="83818" y="35508"/>
                  <a:pt x="123402" y="31550"/>
                </a:cubicBezTo>
                <a:close/>
              </a:path>
            </a:pathLst>
          </a:custGeom>
          <a:solidFill>
            <a:srgbClr val="0066FF"/>
          </a:solidFill>
          <a:ln>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9" name="手繪多邊形 238"/>
          <p:cNvSpPr/>
          <p:nvPr/>
        </p:nvSpPr>
        <p:spPr>
          <a:xfrm>
            <a:off x="2360239" y="4446255"/>
            <a:ext cx="197600" cy="154417"/>
          </a:xfrm>
          <a:custGeom>
            <a:avLst/>
            <a:gdLst>
              <a:gd name="connsiteX0" fmla="*/ 58016 w 521354"/>
              <a:gd name="connsiteY0" fmla="*/ 201881 h 415637"/>
              <a:gd name="connsiteX1" fmla="*/ 69892 w 521354"/>
              <a:gd name="connsiteY1" fmla="*/ 118754 h 415637"/>
              <a:gd name="connsiteX2" fmla="*/ 129268 w 521354"/>
              <a:gd name="connsiteY2" fmla="*/ 71252 h 415637"/>
              <a:gd name="connsiteX3" fmla="*/ 200520 w 521354"/>
              <a:gd name="connsiteY3" fmla="*/ 23751 h 415637"/>
              <a:gd name="connsiteX4" fmla="*/ 307398 w 521354"/>
              <a:gd name="connsiteY4" fmla="*/ 0 h 415637"/>
              <a:gd name="connsiteX5" fmla="*/ 354899 w 521354"/>
              <a:gd name="connsiteY5" fmla="*/ 47502 h 415637"/>
              <a:gd name="connsiteX6" fmla="*/ 319273 w 521354"/>
              <a:gd name="connsiteY6" fmla="*/ 154380 h 415637"/>
              <a:gd name="connsiteX7" fmla="*/ 354899 w 521354"/>
              <a:gd name="connsiteY7" fmla="*/ 273133 h 415637"/>
              <a:gd name="connsiteX8" fmla="*/ 426151 w 521354"/>
              <a:gd name="connsiteY8" fmla="*/ 296884 h 415637"/>
              <a:gd name="connsiteX9" fmla="*/ 461777 w 521354"/>
              <a:gd name="connsiteY9" fmla="*/ 308759 h 415637"/>
              <a:gd name="connsiteX10" fmla="*/ 509279 w 521354"/>
              <a:gd name="connsiteY10" fmla="*/ 368136 h 415637"/>
              <a:gd name="connsiteX11" fmla="*/ 473653 w 521354"/>
              <a:gd name="connsiteY11" fmla="*/ 391886 h 415637"/>
              <a:gd name="connsiteX12" fmla="*/ 402401 w 521354"/>
              <a:gd name="connsiteY12" fmla="*/ 415637 h 415637"/>
              <a:gd name="connsiteX13" fmla="*/ 93642 w 521354"/>
              <a:gd name="connsiteY13" fmla="*/ 391886 h 415637"/>
              <a:gd name="connsiteX14" fmla="*/ 58016 w 521354"/>
              <a:gd name="connsiteY14" fmla="*/ 380011 h 415637"/>
              <a:gd name="connsiteX15" fmla="*/ 22390 w 521354"/>
              <a:gd name="connsiteY15" fmla="*/ 356260 h 415637"/>
              <a:gd name="connsiteX16" fmla="*/ 46141 w 521354"/>
              <a:gd name="connsiteY16" fmla="*/ 296884 h 415637"/>
              <a:gd name="connsiteX17" fmla="*/ 69892 w 521354"/>
              <a:gd name="connsiteY17" fmla="*/ 261258 h 415637"/>
              <a:gd name="connsiteX18" fmla="*/ 58016 w 521354"/>
              <a:gd name="connsiteY18" fmla="*/ 201881 h 41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354" h="415637">
                <a:moveTo>
                  <a:pt x="58016" y="201881"/>
                </a:moveTo>
                <a:cubicBezTo>
                  <a:pt x="58016" y="178130"/>
                  <a:pt x="61849" y="145564"/>
                  <a:pt x="69892" y="118754"/>
                </a:cubicBezTo>
                <a:cubicBezTo>
                  <a:pt x="84813" y="69019"/>
                  <a:pt x="93936" y="90881"/>
                  <a:pt x="129268" y="71252"/>
                </a:cubicBezTo>
                <a:cubicBezTo>
                  <a:pt x="154221" y="57389"/>
                  <a:pt x="176769" y="39585"/>
                  <a:pt x="200520" y="23751"/>
                </a:cubicBezTo>
                <a:cubicBezTo>
                  <a:pt x="207705" y="18961"/>
                  <a:pt x="306093" y="261"/>
                  <a:pt x="307398" y="0"/>
                </a:cubicBezTo>
                <a:cubicBezTo>
                  <a:pt x="332399" y="8334"/>
                  <a:pt x="361566" y="7501"/>
                  <a:pt x="354899" y="47502"/>
                </a:cubicBezTo>
                <a:cubicBezTo>
                  <a:pt x="348725" y="84544"/>
                  <a:pt x="319273" y="154380"/>
                  <a:pt x="319273" y="154380"/>
                </a:cubicBezTo>
                <a:cubicBezTo>
                  <a:pt x="322880" y="176019"/>
                  <a:pt x="328600" y="253409"/>
                  <a:pt x="354899" y="273133"/>
                </a:cubicBezTo>
                <a:cubicBezTo>
                  <a:pt x="374927" y="288154"/>
                  <a:pt x="402400" y="288967"/>
                  <a:pt x="426151" y="296884"/>
                </a:cubicBezTo>
                <a:lnTo>
                  <a:pt x="461777" y="308759"/>
                </a:lnTo>
                <a:cubicBezTo>
                  <a:pt x="475363" y="317817"/>
                  <a:pt x="521354" y="337947"/>
                  <a:pt x="509279" y="368136"/>
                </a:cubicBezTo>
                <a:cubicBezTo>
                  <a:pt x="503978" y="381387"/>
                  <a:pt x="486695" y="386090"/>
                  <a:pt x="473653" y="391886"/>
                </a:cubicBezTo>
                <a:cubicBezTo>
                  <a:pt x="450775" y="402054"/>
                  <a:pt x="402401" y="415637"/>
                  <a:pt x="402401" y="415637"/>
                </a:cubicBezTo>
                <a:cubicBezTo>
                  <a:pt x="299481" y="407720"/>
                  <a:pt x="196318" y="402508"/>
                  <a:pt x="93642" y="391886"/>
                </a:cubicBezTo>
                <a:cubicBezTo>
                  <a:pt x="81191" y="390598"/>
                  <a:pt x="69212" y="385609"/>
                  <a:pt x="58016" y="380011"/>
                </a:cubicBezTo>
                <a:cubicBezTo>
                  <a:pt x="45250" y="373628"/>
                  <a:pt x="34265" y="364177"/>
                  <a:pt x="22390" y="356260"/>
                </a:cubicBezTo>
                <a:cubicBezTo>
                  <a:pt x="1000" y="270700"/>
                  <a:pt x="0" y="333796"/>
                  <a:pt x="46141" y="296884"/>
                </a:cubicBezTo>
                <a:cubicBezTo>
                  <a:pt x="57286" y="287968"/>
                  <a:pt x="61975" y="273133"/>
                  <a:pt x="69892" y="261258"/>
                </a:cubicBezTo>
                <a:cubicBezTo>
                  <a:pt x="42183" y="205839"/>
                  <a:pt x="58016" y="225632"/>
                  <a:pt x="58016" y="201881"/>
                </a:cubicBezTo>
                <a:close/>
              </a:path>
            </a:pathLst>
          </a:custGeom>
          <a:solidFill>
            <a:srgbClr val="0066FF"/>
          </a:solidFill>
          <a:ln>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0" name="手繪多邊形 239"/>
          <p:cNvSpPr/>
          <p:nvPr/>
        </p:nvSpPr>
        <p:spPr>
          <a:xfrm>
            <a:off x="2909516" y="2477166"/>
            <a:ext cx="203598" cy="204404"/>
          </a:xfrm>
          <a:custGeom>
            <a:avLst/>
            <a:gdLst>
              <a:gd name="connsiteX0" fmla="*/ 28400 w 398305"/>
              <a:gd name="connsiteY0" fmla="*/ 157708 h 407090"/>
              <a:gd name="connsiteX1" fmla="*/ 75901 w 398305"/>
              <a:gd name="connsiteY1" fmla="*/ 133958 h 407090"/>
              <a:gd name="connsiteX2" fmla="*/ 123402 w 398305"/>
              <a:gd name="connsiteY2" fmla="*/ 122082 h 407090"/>
              <a:gd name="connsiteX3" fmla="*/ 206529 w 398305"/>
              <a:gd name="connsiteY3" fmla="*/ 50830 h 407090"/>
              <a:gd name="connsiteX4" fmla="*/ 242155 w 398305"/>
              <a:gd name="connsiteY4" fmla="*/ 27080 h 407090"/>
              <a:gd name="connsiteX5" fmla="*/ 277781 w 398305"/>
              <a:gd name="connsiteY5" fmla="*/ 98332 h 407090"/>
              <a:gd name="connsiteX6" fmla="*/ 301532 w 398305"/>
              <a:gd name="connsiteY6" fmla="*/ 133958 h 407090"/>
              <a:gd name="connsiteX7" fmla="*/ 349033 w 398305"/>
              <a:gd name="connsiteY7" fmla="*/ 264586 h 407090"/>
              <a:gd name="connsiteX8" fmla="*/ 384659 w 398305"/>
              <a:gd name="connsiteY8" fmla="*/ 276462 h 407090"/>
              <a:gd name="connsiteX9" fmla="*/ 396535 w 398305"/>
              <a:gd name="connsiteY9" fmla="*/ 312088 h 407090"/>
              <a:gd name="connsiteX10" fmla="*/ 349033 w 398305"/>
              <a:gd name="connsiteY10" fmla="*/ 395215 h 407090"/>
              <a:gd name="connsiteX11" fmla="*/ 313407 w 398305"/>
              <a:gd name="connsiteY11" fmla="*/ 407090 h 407090"/>
              <a:gd name="connsiteX12" fmla="*/ 242155 w 398305"/>
              <a:gd name="connsiteY12" fmla="*/ 383339 h 407090"/>
              <a:gd name="connsiteX13" fmla="*/ 75901 w 398305"/>
              <a:gd name="connsiteY13" fmla="*/ 359589 h 407090"/>
              <a:gd name="connsiteX14" fmla="*/ 87776 w 398305"/>
              <a:gd name="connsiteY14" fmla="*/ 323963 h 407090"/>
              <a:gd name="connsiteX15" fmla="*/ 16524 w 398305"/>
              <a:gd name="connsiteY15" fmla="*/ 276462 h 407090"/>
              <a:gd name="connsiteX16" fmla="*/ 4649 w 398305"/>
              <a:gd name="connsiteY16" fmla="*/ 240836 h 407090"/>
              <a:gd name="connsiteX17" fmla="*/ 40275 w 398305"/>
              <a:gd name="connsiteY17" fmla="*/ 217085 h 407090"/>
              <a:gd name="connsiteX18" fmla="*/ 64026 w 398305"/>
              <a:gd name="connsiteY18" fmla="*/ 181459 h 407090"/>
              <a:gd name="connsiteX19" fmla="*/ 28400 w 398305"/>
              <a:gd name="connsiteY19" fmla="*/ 157708 h 407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305" h="407090">
                <a:moveTo>
                  <a:pt x="28400" y="157708"/>
                </a:moveTo>
                <a:cubicBezTo>
                  <a:pt x="30379" y="149791"/>
                  <a:pt x="59326" y="140174"/>
                  <a:pt x="75901" y="133958"/>
                </a:cubicBezTo>
                <a:cubicBezTo>
                  <a:pt x="91183" y="128227"/>
                  <a:pt x="108401" y="128511"/>
                  <a:pt x="123402" y="122082"/>
                </a:cubicBezTo>
                <a:cubicBezTo>
                  <a:pt x="159757" y="106501"/>
                  <a:pt x="177025" y="76119"/>
                  <a:pt x="206529" y="50830"/>
                </a:cubicBezTo>
                <a:cubicBezTo>
                  <a:pt x="217365" y="41542"/>
                  <a:pt x="230280" y="34997"/>
                  <a:pt x="242155" y="27080"/>
                </a:cubicBezTo>
                <a:cubicBezTo>
                  <a:pt x="310222" y="129180"/>
                  <a:pt x="228615" y="0"/>
                  <a:pt x="277781" y="98332"/>
                </a:cubicBezTo>
                <a:cubicBezTo>
                  <a:pt x="284164" y="111098"/>
                  <a:pt x="293615" y="122083"/>
                  <a:pt x="301532" y="133958"/>
                </a:cubicBezTo>
                <a:cubicBezTo>
                  <a:pt x="307803" y="159040"/>
                  <a:pt x="316333" y="238426"/>
                  <a:pt x="349033" y="264586"/>
                </a:cubicBezTo>
                <a:cubicBezTo>
                  <a:pt x="358808" y="272406"/>
                  <a:pt x="372784" y="272503"/>
                  <a:pt x="384659" y="276462"/>
                </a:cubicBezTo>
                <a:cubicBezTo>
                  <a:pt x="388618" y="288337"/>
                  <a:pt x="398305" y="299696"/>
                  <a:pt x="396535" y="312088"/>
                </a:cubicBezTo>
                <a:cubicBezTo>
                  <a:pt x="395404" y="320006"/>
                  <a:pt x="359221" y="387065"/>
                  <a:pt x="349033" y="395215"/>
                </a:cubicBezTo>
                <a:cubicBezTo>
                  <a:pt x="339258" y="403035"/>
                  <a:pt x="325282" y="403132"/>
                  <a:pt x="313407" y="407090"/>
                </a:cubicBezTo>
                <a:cubicBezTo>
                  <a:pt x="289656" y="399173"/>
                  <a:pt x="266308" y="389926"/>
                  <a:pt x="242155" y="383339"/>
                </a:cubicBezTo>
                <a:cubicBezTo>
                  <a:pt x="190168" y="369161"/>
                  <a:pt x="127295" y="365299"/>
                  <a:pt x="75901" y="359589"/>
                </a:cubicBezTo>
                <a:cubicBezTo>
                  <a:pt x="79859" y="347714"/>
                  <a:pt x="95052" y="334149"/>
                  <a:pt x="87776" y="323963"/>
                </a:cubicBezTo>
                <a:cubicBezTo>
                  <a:pt x="71185" y="300735"/>
                  <a:pt x="16524" y="276462"/>
                  <a:pt x="16524" y="276462"/>
                </a:cubicBezTo>
                <a:cubicBezTo>
                  <a:pt x="12566" y="264587"/>
                  <a:pt x="0" y="252458"/>
                  <a:pt x="4649" y="240836"/>
                </a:cubicBezTo>
                <a:cubicBezTo>
                  <a:pt x="9950" y="227584"/>
                  <a:pt x="30183" y="227177"/>
                  <a:pt x="40275" y="217085"/>
                </a:cubicBezTo>
                <a:cubicBezTo>
                  <a:pt x="50367" y="206993"/>
                  <a:pt x="56109" y="193334"/>
                  <a:pt x="64026" y="181459"/>
                </a:cubicBezTo>
                <a:cubicBezTo>
                  <a:pt x="20003" y="166785"/>
                  <a:pt x="26421" y="165625"/>
                  <a:pt x="28400" y="157708"/>
                </a:cubicBezTo>
                <a:close/>
              </a:path>
            </a:pathLst>
          </a:custGeom>
          <a:solidFill>
            <a:srgbClr val="BBE0E3"/>
          </a:solidFill>
          <a:ln>
            <a:solidFill>
              <a:srgbClr val="89A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1" name="手繪多邊形 240"/>
          <p:cNvSpPr/>
          <p:nvPr/>
        </p:nvSpPr>
        <p:spPr>
          <a:xfrm>
            <a:off x="2538678" y="2477166"/>
            <a:ext cx="175583" cy="187867"/>
          </a:xfrm>
          <a:custGeom>
            <a:avLst/>
            <a:gdLst>
              <a:gd name="connsiteX0" fmla="*/ 123402 w 374036"/>
              <a:gd name="connsiteY0" fmla="*/ 31550 h 257181"/>
              <a:gd name="connsiteX1" fmla="*/ 337158 w 374036"/>
              <a:gd name="connsiteY1" fmla="*/ 31550 h 257181"/>
              <a:gd name="connsiteX2" fmla="*/ 360909 w 374036"/>
              <a:gd name="connsiteY2" fmla="*/ 67176 h 257181"/>
              <a:gd name="connsiteX3" fmla="*/ 372784 w 374036"/>
              <a:gd name="connsiteY3" fmla="*/ 114677 h 257181"/>
              <a:gd name="connsiteX4" fmla="*/ 325283 w 374036"/>
              <a:gd name="connsiteY4" fmla="*/ 257181 h 257181"/>
              <a:gd name="connsiteX5" fmla="*/ 135278 w 374036"/>
              <a:gd name="connsiteY5" fmla="*/ 233430 h 257181"/>
              <a:gd name="connsiteX6" fmla="*/ 87776 w 374036"/>
              <a:gd name="connsiteY6" fmla="*/ 221555 h 257181"/>
              <a:gd name="connsiteX7" fmla="*/ 52150 w 374036"/>
              <a:gd name="connsiteY7" fmla="*/ 197804 h 257181"/>
              <a:gd name="connsiteX8" fmla="*/ 40275 w 374036"/>
              <a:gd name="connsiteY8" fmla="*/ 150303 h 257181"/>
              <a:gd name="connsiteX9" fmla="*/ 4649 w 374036"/>
              <a:gd name="connsiteY9" fmla="*/ 126553 h 257181"/>
              <a:gd name="connsiteX10" fmla="*/ 16524 w 374036"/>
              <a:gd name="connsiteY10" fmla="*/ 90927 h 257181"/>
              <a:gd name="connsiteX11" fmla="*/ 99652 w 374036"/>
              <a:gd name="connsiteY11" fmla="*/ 55301 h 257181"/>
              <a:gd name="connsiteX12" fmla="*/ 123402 w 374036"/>
              <a:gd name="connsiteY12" fmla="*/ 31550 h 25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4036" h="257181">
                <a:moveTo>
                  <a:pt x="123402" y="31550"/>
                </a:moveTo>
                <a:cubicBezTo>
                  <a:pt x="162986" y="27592"/>
                  <a:pt x="203068" y="0"/>
                  <a:pt x="337158" y="31550"/>
                </a:cubicBezTo>
                <a:cubicBezTo>
                  <a:pt x="351051" y="34819"/>
                  <a:pt x="352992" y="55301"/>
                  <a:pt x="360909" y="67176"/>
                </a:cubicBezTo>
                <a:cubicBezTo>
                  <a:pt x="364867" y="83010"/>
                  <a:pt x="374036" y="98404"/>
                  <a:pt x="372784" y="114677"/>
                </a:cubicBezTo>
                <a:cubicBezTo>
                  <a:pt x="365781" y="205724"/>
                  <a:pt x="361518" y="202829"/>
                  <a:pt x="325283" y="257181"/>
                </a:cubicBezTo>
                <a:cubicBezTo>
                  <a:pt x="261948" y="249264"/>
                  <a:pt x="198400" y="242898"/>
                  <a:pt x="135278" y="233430"/>
                </a:cubicBezTo>
                <a:cubicBezTo>
                  <a:pt x="119137" y="231009"/>
                  <a:pt x="102778" y="227984"/>
                  <a:pt x="87776" y="221555"/>
                </a:cubicBezTo>
                <a:cubicBezTo>
                  <a:pt x="74658" y="215933"/>
                  <a:pt x="64025" y="205721"/>
                  <a:pt x="52150" y="197804"/>
                </a:cubicBezTo>
                <a:cubicBezTo>
                  <a:pt x="48192" y="181970"/>
                  <a:pt x="49328" y="163883"/>
                  <a:pt x="40275" y="150303"/>
                </a:cubicBezTo>
                <a:cubicBezTo>
                  <a:pt x="32358" y="138428"/>
                  <a:pt x="9950" y="139804"/>
                  <a:pt x="4649" y="126553"/>
                </a:cubicBezTo>
                <a:cubicBezTo>
                  <a:pt x="0" y="114931"/>
                  <a:pt x="8704" y="100702"/>
                  <a:pt x="16524" y="90927"/>
                </a:cubicBezTo>
                <a:cubicBezTo>
                  <a:pt x="41429" y="59795"/>
                  <a:pt x="66093" y="68725"/>
                  <a:pt x="99652" y="55301"/>
                </a:cubicBezTo>
                <a:cubicBezTo>
                  <a:pt x="104850" y="53222"/>
                  <a:pt x="83818" y="35508"/>
                  <a:pt x="123402" y="31550"/>
                </a:cubicBezTo>
                <a:close/>
              </a:path>
            </a:pathLst>
          </a:custGeom>
          <a:solidFill>
            <a:srgbClr val="BBE3E0"/>
          </a:solidFill>
          <a:ln>
            <a:solidFill>
              <a:srgbClr val="7FA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2" name="手繪多邊形 241"/>
          <p:cNvSpPr/>
          <p:nvPr/>
        </p:nvSpPr>
        <p:spPr>
          <a:xfrm>
            <a:off x="2181488" y="2477166"/>
            <a:ext cx="172481" cy="205724"/>
          </a:xfrm>
          <a:custGeom>
            <a:avLst/>
            <a:gdLst>
              <a:gd name="connsiteX0" fmla="*/ 28400 w 398305"/>
              <a:gd name="connsiteY0" fmla="*/ 157708 h 407090"/>
              <a:gd name="connsiteX1" fmla="*/ 75901 w 398305"/>
              <a:gd name="connsiteY1" fmla="*/ 133958 h 407090"/>
              <a:gd name="connsiteX2" fmla="*/ 123402 w 398305"/>
              <a:gd name="connsiteY2" fmla="*/ 122082 h 407090"/>
              <a:gd name="connsiteX3" fmla="*/ 206529 w 398305"/>
              <a:gd name="connsiteY3" fmla="*/ 50830 h 407090"/>
              <a:gd name="connsiteX4" fmla="*/ 242155 w 398305"/>
              <a:gd name="connsiteY4" fmla="*/ 27080 h 407090"/>
              <a:gd name="connsiteX5" fmla="*/ 277781 w 398305"/>
              <a:gd name="connsiteY5" fmla="*/ 98332 h 407090"/>
              <a:gd name="connsiteX6" fmla="*/ 301532 w 398305"/>
              <a:gd name="connsiteY6" fmla="*/ 133958 h 407090"/>
              <a:gd name="connsiteX7" fmla="*/ 349033 w 398305"/>
              <a:gd name="connsiteY7" fmla="*/ 264586 h 407090"/>
              <a:gd name="connsiteX8" fmla="*/ 384659 w 398305"/>
              <a:gd name="connsiteY8" fmla="*/ 276462 h 407090"/>
              <a:gd name="connsiteX9" fmla="*/ 396535 w 398305"/>
              <a:gd name="connsiteY9" fmla="*/ 312088 h 407090"/>
              <a:gd name="connsiteX10" fmla="*/ 349033 w 398305"/>
              <a:gd name="connsiteY10" fmla="*/ 395215 h 407090"/>
              <a:gd name="connsiteX11" fmla="*/ 313407 w 398305"/>
              <a:gd name="connsiteY11" fmla="*/ 407090 h 407090"/>
              <a:gd name="connsiteX12" fmla="*/ 242155 w 398305"/>
              <a:gd name="connsiteY12" fmla="*/ 383339 h 407090"/>
              <a:gd name="connsiteX13" fmla="*/ 75901 w 398305"/>
              <a:gd name="connsiteY13" fmla="*/ 359589 h 407090"/>
              <a:gd name="connsiteX14" fmla="*/ 87776 w 398305"/>
              <a:gd name="connsiteY14" fmla="*/ 323963 h 407090"/>
              <a:gd name="connsiteX15" fmla="*/ 16524 w 398305"/>
              <a:gd name="connsiteY15" fmla="*/ 276462 h 407090"/>
              <a:gd name="connsiteX16" fmla="*/ 4649 w 398305"/>
              <a:gd name="connsiteY16" fmla="*/ 240836 h 407090"/>
              <a:gd name="connsiteX17" fmla="*/ 40275 w 398305"/>
              <a:gd name="connsiteY17" fmla="*/ 217085 h 407090"/>
              <a:gd name="connsiteX18" fmla="*/ 64026 w 398305"/>
              <a:gd name="connsiteY18" fmla="*/ 181459 h 407090"/>
              <a:gd name="connsiteX19" fmla="*/ 28400 w 398305"/>
              <a:gd name="connsiteY19" fmla="*/ 157708 h 407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305" h="407090">
                <a:moveTo>
                  <a:pt x="28400" y="157708"/>
                </a:moveTo>
                <a:cubicBezTo>
                  <a:pt x="30379" y="149791"/>
                  <a:pt x="59326" y="140174"/>
                  <a:pt x="75901" y="133958"/>
                </a:cubicBezTo>
                <a:cubicBezTo>
                  <a:pt x="91183" y="128227"/>
                  <a:pt x="108401" y="128511"/>
                  <a:pt x="123402" y="122082"/>
                </a:cubicBezTo>
                <a:cubicBezTo>
                  <a:pt x="159757" y="106501"/>
                  <a:pt x="177025" y="76119"/>
                  <a:pt x="206529" y="50830"/>
                </a:cubicBezTo>
                <a:cubicBezTo>
                  <a:pt x="217365" y="41542"/>
                  <a:pt x="230280" y="34997"/>
                  <a:pt x="242155" y="27080"/>
                </a:cubicBezTo>
                <a:cubicBezTo>
                  <a:pt x="310222" y="129180"/>
                  <a:pt x="228615" y="0"/>
                  <a:pt x="277781" y="98332"/>
                </a:cubicBezTo>
                <a:cubicBezTo>
                  <a:pt x="284164" y="111098"/>
                  <a:pt x="293615" y="122083"/>
                  <a:pt x="301532" y="133958"/>
                </a:cubicBezTo>
                <a:cubicBezTo>
                  <a:pt x="307803" y="159040"/>
                  <a:pt x="316333" y="238426"/>
                  <a:pt x="349033" y="264586"/>
                </a:cubicBezTo>
                <a:cubicBezTo>
                  <a:pt x="358808" y="272406"/>
                  <a:pt x="372784" y="272503"/>
                  <a:pt x="384659" y="276462"/>
                </a:cubicBezTo>
                <a:cubicBezTo>
                  <a:pt x="388618" y="288337"/>
                  <a:pt x="398305" y="299696"/>
                  <a:pt x="396535" y="312088"/>
                </a:cubicBezTo>
                <a:cubicBezTo>
                  <a:pt x="395404" y="320006"/>
                  <a:pt x="359221" y="387065"/>
                  <a:pt x="349033" y="395215"/>
                </a:cubicBezTo>
                <a:cubicBezTo>
                  <a:pt x="339258" y="403035"/>
                  <a:pt x="325282" y="403132"/>
                  <a:pt x="313407" y="407090"/>
                </a:cubicBezTo>
                <a:cubicBezTo>
                  <a:pt x="289656" y="399173"/>
                  <a:pt x="266308" y="389926"/>
                  <a:pt x="242155" y="383339"/>
                </a:cubicBezTo>
                <a:cubicBezTo>
                  <a:pt x="190168" y="369161"/>
                  <a:pt x="127295" y="365299"/>
                  <a:pt x="75901" y="359589"/>
                </a:cubicBezTo>
                <a:cubicBezTo>
                  <a:pt x="79859" y="347714"/>
                  <a:pt x="95052" y="334149"/>
                  <a:pt x="87776" y="323963"/>
                </a:cubicBezTo>
                <a:cubicBezTo>
                  <a:pt x="71185" y="300735"/>
                  <a:pt x="16524" y="276462"/>
                  <a:pt x="16524" y="276462"/>
                </a:cubicBezTo>
                <a:cubicBezTo>
                  <a:pt x="12566" y="264587"/>
                  <a:pt x="0" y="252458"/>
                  <a:pt x="4649" y="240836"/>
                </a:cubicBezTo>
                <a:cubicBezTo>
                  <a:pt x="9950" y="227584"/>
                  <a:pt x="30183" y="227177"/>
                  <a:pt x="40275" y="217085"/>
                </a:cubicBezTo>
                <a:cubicBezTo>
                  <a:pt x="50367" y="206993"/>
                  <a:pt x="56109" y="193334"/>
                  <a:pt x="64026" y="181459"/>
                </a:cubicBezTo>
                <a:cubicBezTo>
                  <a:pt x="20003" y="166785"/>
                  <a:pt x="26421" y="165625"/>
                  <a:pt x="28400" y="157708"/>
                </a:cubicBezTo>
                <a:close/>
              </a:path>
            </a:pathLst>
          </a:custGeom>
          <a:solidFill>
            <a:srgbClr val="BBE0E3"/>
          </a:solidFill>
          <a:ln>
            <a:solidFill>
              <a:srgbClr val="89A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3" name="手繪多邊形 242"/>
          <p:cNvSpPr/>
          <p:nvPr/>
        </p:nvSpPr>
        <p:spPr>
          <a:xfrm>
            <a:off x="2725697" y="4399168"/>
            <a:ext cx="214314" cy="142876"/>
          </a:xfrm>
          <a:custGeom>
            <a:avLst/>
            <a:gdLst>
              <a:gd name="connsiteX0" fmla="*/ 28400 w 398305"/>
              <a:gd name="connsiteY0" fmla="*/ 157708 h 407090"/>
              <a:gd name="connsiteX1" fmla="*/ 75901 w 398305"/>
              <a:gd name="connsiteY1" fmla="*/ 133958 h 407090"/>
              <a:gd name="connsiteX2" fmla="*/ 123402 w 398305"/>
              <a:gd name="connsiteY2" fmla="*/ 122082 h 407090"/>
              <a:gd name="connsiteX3" fmla="*/ 206529 w 398305"/>
              <a:gd name="connsiteY3" fmla="*/ 50830 h 407090"/>
              <a:gd name="connsiteX4" fmla="*/ 242155 w 398305"/>
              <a:gd name="connsiteY4" fmla="*/ 27080 h 407090"/>
              <a:gd name="connsiteX5" fmla="*/ 277781 w 398305"/>
              <a:gd name="connsiteY5" fmla="*/ 98332 h 407090"/>
              <a:gd name="connsiteX6" fmla="*/ 301532 w 398305"/>
              <a:gd name="connsiteY6" fmla="*/ 133958 h 407090"/>
              <a:gd name="connsiteX7" fmla="*/ 349033 w 398305"/>
              <a:gd name="connsiteY7" fmla="*/ 264586 h 407090"/>
              <a:gd name="connsiteX8" fmla="*/ 384659 w 398305"/>
              <a:gd name="connsiteY8" fmla="*/ 276462 h 407090"/>
              <a:gd name="connsiteX9" fmla="*/ 396535 w 398305"/>
              <a:gd name="connsiteY9" fmla="*/ 312088 h 407090"/>
              <a:gd name="connsiteX10" fmla="*/ 349033 w 398305"/>
              <a:gd name="connsiteY10" fmla="*/ 395215 h 407090"/>
              <a:gd name="connsiteX11" fmla="*/ 313407 w 398305"/>
              <a:gd name="connsiteY11" fmla="*/ 407090 h 407090"/>
              <a:gd name="connsiteX12" fmla="*/ 242155 w 398305"/>
              <a:gd name="connsiteY12" fmla="*/ 383339 h 407090"/>
              <a:gd name="connsiteX13" fmla="*/ 75901 w 398305"/>
              <a:gd name="connsiteY13" fmla="*/ 359589 h 407090"/>
              <a:gd name="connsiteX14" fmla="*/ 87776 w 398305"/>
              <a:gd name="connsiteY14" fmla="*/ 323963 h 407090"/>
              <a:gd name="connsiteX15" fmla="*/ 16524 w 398305"/>
              <a:gd name="connsiteY15" fmla="*/ 276462 h 407090"/>
              <a:gd name="connsiteX16" fmla="*/ 4649 w 398305"/>
              <a:gd name="connsiteY16" fmla="*/ 240836 h 407090"/>
              <a:gd name="connsiteX17" fmla="*/ 40275 w 398305"/>
              <a:gd name="connsiteY17" fmla="*/ 217085 h 407090"/>
              <a:gd name="connsiteX18" fmla="*/ 64026 w 398305"/>
              <a:gd name="connsiteY18" fmla="*/ 181459 h 407090"/>
              <a:gd name="connsiteX19" fmla="*/ 28400 w 398305"/>
              <a:gd name="connsiteY19" fmla="*/ 157708 h 407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305" h="407090">
                <a:moveTo>
                  <a:pt x="28400" y="157708"/>
                </a:moveTo>
                <a:cubicBezTo>
                  <a:pt x="30379" y="149791"/>
                  <a:pt x="59326" y="140174"/>
                  <a:pt x="75901" y="133958"/>
                </a:cubicBezTo>
                <a:cubicBezTo>
                  <a:pt x="91183" y="128227"/>
                  <a:pt x="108401" y="128511"/>
                  <a:pt x="123402" y="122082"/>
                </a:cubicBezTo>
                <a:cubicBezTo>
                  <a:pt x="159757" y="106501"/>
                  <a:pt x="177025" y="76119"/>
                  <a:pt x="206529" y="50830"/>
                </a:cubicBezTo>
                <a:cubicBezTo>
                  <a:pt x="217365" y="41542"/>
                  <a:pt x="230280" y="34997"/>
                  <a:pt x="242155" y="27080"/>
                </a:cubicBezTo>
                <a:cubicBezTo>
                  <a:pt x="310222" y="129180"/>
                  <a:pt x="228615" y="0"/>
                  <a:pt x="277781" y="98332"/>
                </a:cubicBezTo>
                <a:cubicBezTo>
                  <a:pt x="284164" y="111098"/>
                  <a:pt x="293615" y="122083"/>
                  <a:pt x="301532" y="133958"/>
                </a:cubicBezTo>
                <a:cubicBezTo>
                  <a:pt x="307803" y="159040"/>
                  <a:pt x="316333" y="238426"/>
                  <a:pt x="349033" y="264586"/>
                </a:cubicBezTo>
                <a:cubicBezTo>
                  <a:pt x="358808" y="272406"/>
                  <a:pt x="372784" y="272503"/>
                  <a:pt x="384659" y="276462"/>
                </a:cubicBezTo>
                <a:cubicBezTo>
                  <a:pt x="388618" y="288337"/>
                  <a:pt x="398305" y="299696"/>
                  <a:pt x="396535" y="312088"/>
                </a:cubicBezTo>
                <a:cubicBezTo>
                  <a:pt x="395404" y="320006"/>
                  <a:pt x="359221" y="387065"/>
                  <a:pt x="349033" y="395215"/>
                </a:cubicBezTo>
                <a:cubicBezTo>
                  <a:pt x="339258" y="403035"/>
                  <a:pt x="325282" y="403132"/>
                  <a:pt x="313407" y="407090"/>
                </a:cubicBezTo>
                <a:cubicBezTo>
                  <a:pt x="289656" y="399173"/>
                  <a:pt x="266308" y="389926"/>
                  <a:pt x="242155" y="383339"/>
                </a:cubicBezTo>
                <a:cubicBezTo>
                  <a:pt x="190168" y="369161"/>
                  <a:pt x="127295" y="365299"/>
                  <a:pt x="75901" y="359589"/>
                </a:cubicBezTo>
                <a:cubicBezTo>
                  <a:pt x="79859" y="347714"/>
                  <a:pt x="95052" y="334149"/>
                  <a:pt x="87776" y="323963"/>
                </a:cubicBezTo>
                <a:cubicBezTo>
                  <a:pt x="71185" y="300735"/>
                  <a:pt x="16524" y="276462"/>
                  <a:pt x="16524" y="276462"/>
                </a:cubicBezTo>
                <a:cubicBezTo>
                  <a:pt x="12566" y="264587"/>
                  <a:pt x="0" y="252458"/>
                  <a:pt x="4649" y="240836"/>
                </a:cubicBezTo>
                <a:cubicBezTo>
                  <a:pt x="9950" y="227584"/>
                  <a:pt x="30183" y="227177"/>
                  <a:pt x="40275" y="217085"/>
                </a:cubicBezTo>
                <a:cubicBezTo>
                  <a:pt x="50367" y="206993"/>
                  <a:pt x="56109" y="193334"/>
                  <a:pt x="64026" y="181459"/>
                </a:cubicBezTo>
                <a:cubicBezTo>
                  <a:pt x="20003" y="166785"/>
                  <a:pt x="26421" y="165625"/>
                  <a:pt x="28400" y="157708"/>
                </a:cubicBezTo>
                <a:close/>
              </a:path>
            </a:pathLst>
          </a:custGeom>
          <a:solidFill>
            <a:srgbClr val="BBE0E3"/>
          </a:solidFill>
          <a:ln>
            <a:solidFill>
              <a:srgbClr val="89A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4" name="手繪多邊形 243"/>
          <p:cNvSpPr/>
          <p:nvPr/>
        </p:nvSpPr>
        <p:spPr>
          <a:xfrm>
            <a:off x="2610116" y="4763182"/>
            <a:ext cx="226220" cy="158172"/>
          </a:xfrm>
          <a:custGeom>
            <a:avLst/>
            <a:gdLst>
              <a:gd name="connsiteX0" fmla="*/ 58016 w 521354"/>
              <a:gd name="connsiteY0" fmla="*/ 201881 h 415637"/>
              <a:gd name="connsiteX1" fmla="*/ 69892 w 521354"/>
              <a:gd name="connsiteY1" fmla="*/ 118754 h 415637"/>
              <a:gd name="connsiteX2" fmla="*/ 129268 w 521354"/>
              <a:gd name="connsiteY2" fmla="*/ 71252 h 415637"/>
              <a:gd name="connsiteX3" fmla="*/ 200520 w 521354"/>
              <a:gd name="connsiteY3" fmla="*/ 23751 h 415637"/>
              <a:gd name="connsiteX4" fmla="*/ 307398 w 521354"/>
              <a:gd name="connsiteY4" fmla="*/ 0 h 415637"/>
              <a:gd name="connsiteX5" fmla="*/ 354899 w 521354"/>
              <a:gd name="connsiteY5" fmla="*/ 47502 h 415637"/>
              <a:gd name="connsiteX6" fmla="*/ 319273 w 521354"/>
              <a:gd name="connsiteY6" fmla="*/ 154380 h 415637"/>
              <a:gd name="connsiteX7" fmla="*/ 354899 w 521354"/>
              <a:gd name="connsiteY7" fmla="*/ 273133 h 415637"/>
              <a:gd name="connsiteX8" fmla="*/ 426151 w 521354"/>
              <a:gd name="connsiteY8" fmla="*/ 296884 h 415637"/>
              <a:gd name="connsiteX9" fmla="*/ 461777 w 521354"/>
              <a:gd name="connsiteY9" fmla="*/ 308759 h 415637"/>
              <a:gd name="connsiteX10" fmla="*/ 509279 w 521354"/>
              <a:gd name="connsiteY10" fmla="*/ 368136 h 415637"/>
              <a:gd name="connsiteX11" fmla="*/ 473653 w 521354"/>
              <a:gd name="connsiteY11" fmla="*/ 391886 h 415637"/>
              <a:gd name="connsiteX12" fmla="*/ 402401 w 521354"/>
              <a:gd name="connsiteY12" fmla="*/ 415637 h 415637"/>
              <a:gd name="connsiteX13" fmla="*/ 93642 w 521354"/>
              <a:gd name="connsiteY13" fmla="*/ 391886 h 415637"/>
              <a:gd name="connsiteX14" fmla="*/ 58016 w 521354"/>
              <a:gd name="connsiteY14" fmla="*/ 380011 h 415637"/>
              <a:gd name="connsiteX15" fmla="*/ 22390 w 521354"/>
              <a:gd name="connsiteY15" fmla="*/ 356260 h 415637"/>
              <a:gd name="connsiteX16" fmla="*/ 46141 w 521354"/>
              <a:gd name="connsiteY16" fmla="*/ 296884 h 415637"/>
              <a:gd name="connsiteX17" fmla="*/ 69892 w 521354"/>
              <a:gd name="connsiteY17" fmla="*/ 261258 h 415637"/>
              <a:gd name="connsiteX18" fmla="*/ 58016 w 521354"/>
              <a:gd name="connsiteY18" fmla="*/ 201881 h 41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354" h="415637">
                <a:moveTo>
                  <a:pt x="58016" y="201881"/>
                </a:moveTo>
                <a:cubicBezTo>
                  <a:pt x="58016" y="178130"/>
                  <a:pt x="61849" y="145564"/>
                  <a:pt x="69892" y="118754"/>
                </a:cubicBezTo>
                <a:cubicBezTo>
                  <a:pt x="84813" y="69019"/>
                  <a:pt x="93936" y="90881"/>
                  <a:pt x="129268" y="71252"/>
                </a:cubicBezTo>
                <a:cubicBezTo>
                  <a:pt x="154221" y="57389"/>
                  <a:pt x="176769" y="39585"/>
                  <a:pt x="200520" y="23751"/>
                </a:cubicBezTo>
                <a:cubicBezTo>
                  <a:pt x="207705" y="18961"/>
                  <a:pt x="306093" y="261"/>
                  <a:pt x="307398" y="0"/>
                </a:cubicBezTo>
                <a:cubicBezTo>
                  <a:pt x="332399" y="8334"/>
                  <a:pt x="361566" y="7501"/>
                  <a:pt x="354899" y="47502"/>
                </a:cubicBezTo>
                <a:cubicBezTo>
                  <a:pt x="348725" y="84544"/>
                  <a:pt x="319273" y="154380"/>
                  <a:pt x="319273" y="154380"/>
                </a:cubicBezTo>
                <a:cubicBezTo>
                  <a:pt x="322880" y="176019"/>
                  <a:pt x="328600" y="253409"/>
                  <a:pt x="354899" y="273133"/>
                </a:cubicBezTo>
                <a:cubicBezTo>
                  <a:pt x="374927" y="288154"/>
                  <a:pt x="402400" y="288967"/>
                  <a:pt x="426151" y="296884"/>
                </a:cubicBezTo>
                <a:lnTo>
                  <a:pt x="461777" y="308759"/>
                </a:lnTo>
                <a:cubicBezTo>
                  <a:pt x="475363" y="317817"/>
                  <a:pt x="521354" y="337947"/>
                  <a:pt x="509279" y="368136"/>
                </a:cubicBezTo>
                <a:cubicBezTo>
                  <a:pt x="503978" y="381387"/>
                  <a:pt x="486695" y="386090"/>
                  <a:pt x="473653" y="391886"/>
                </a:cubicBezTo>
                <a:cubicBezTo>
                  <a:pt x="450775" y="402054"/>
                  <a:pt x="402401" y="415637"/>
                  <a:pt x="402401" y="415637"/>
                </a:cubicBezTo>
                <a:cubicBezTo>
                  <a:pt x="299481" y="407720"/>
                  <a:pt x="196318" y="402508"/>
                  <a:pt x="93642" y="391886"/>
                </a:cubicBezTo>
                <a:cubicBezTo>
                  <a:pt x="81191" y="390598"/>
                  <a:pt x="69212" y="385609"/>
                  <a:pt x="58016" y="380011"/>
                </a:cubicBezTo>
                <a:cubicBezTo>
                  <a:pt x="45250" y="373628"/>
                  <a:pt x="34265" y="364177"/>
                  <a:pt x="22390" y="356260"/>
                </a:cubicBezTo>
                <a:cubicBezTo>
                  <a:pt x="1000" y="270700"/>
                  <a:pt x="0" y="333796"/>
                  <a:pt x="46141" y="296884"/>
                </a:cubicBezTo>
                <a:cubicBezTo>
                  <a:pt x="57286" y="287968"/>
                  <a:pt x="61975" y="273133"/>
                  <a:pt x="69892" y="261258"/>
                </a:cubicBezTo>
                <a:cubicBezTo>
                  <a:pt x="42183" y="205839"/>
                  <a:pt x="58016" y="225632"/>
                  <a:pt x="58016" y="201881"/>
                </a:cubicBezTo>
                <a:close/>
              </a:path>
            </a:pathLst>
          </a:custGeom>
          <a:solidFill>
            <a:srgbClr val="BBE3E0"/>
          </a:solidFill>
          <a:ln>
            <a:solidFill>
              <a:srgbClr val="7FA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5" name="手繪多邊形 244"/>
          <p:cNvSpPr/>
          <p:nvPr/>
        </p:nvSpPr>
        <p:spPr>
          <a:xfrm>
            <a:off x="2807156" y="4096570"/>
            <a:ext cx="207084" cy="218992"/>
          </a:xfrm>
          <a:custGeom>
            <a:avLst/>
            <a:gdLst>
              <a:gd name="connsiteX0" fmla="*/ 28400 w 398305"/>
              <a:gd name="connsiteY0" fmla="*/ 157708 h 407090"/>
              <a:gd name="connsiteX1" fmla="*/ 75901 w 398305"/>
              <a:gd name="connsiteY1" fmla="*/ 133958 h 407090"/>
              <a:gd name="connsiteX2" fmla="*/ 123402 w 398305"/>
              <a:gd name="connsiteY2" fmla="*/ 122082 h 407090"/>
              <a:gd name="connsiteX3" fmla="*/ 206529 w 398305"/>
              <a:gd name="connsiteY3" fmla="*/ 50830 h 407090"/>
              <a:gd name="connsiteX4" fmla="*/ 242155 w 398305"/>
              <a:gd name="connsiteY4" fmla="*/ 27080 h 407090"/>
              <a:gd name="connsiteX5" fmla="*/ 277781 w 398305"/>
              <a:gd name="connsiteY5" fmla="*/ 98332 h 407090"/>
              <a:gd name="connsiteX6" fmla="*/ 301532 w 398305"/>
              <a:gd name="connsiteY6" fmla="*/ 133958 h 407090"/>
              <a:gd name="connsiteX7" fmla="*/ 349033 w 398305"/>
              <a:gd name="connsiteY7" fmla="*/ 264586 h 407090"/>
              <a:gd name="connsiteX8" fmla="*/ 384659 w 398305"/>
              <a:gd name="connsiteY8" fmla="*/ 276462 h 407090"/>
              <a:gd name="connsiteX9" fmla="*/ 396535 w 398305"/>
              <a:gd name="connsiteY9" fmla="*/ 312088 h 407090"/>
              <a:gd name="connsiteX10" fmla="*/ 349033 w 398305"/>
              <a:gd name="connsiteY10" fmla="*/ 395215 h 407090"/>
              <a:gd name="connsiteX11" fmla="*/ 313407 w 398305"/>
              <a:gd name="connsiteY11" fmla="*/ 407090 h 407090"/>
              <a:gd name="connsiteX12" fmla="*/ 242155 w 398305"/>
              <a:gd name="connsiteY12" fmla="*/ 383339 h 407090"/>
              <a:gd name="connsiteX13" fmla="*/ 75901 w 398305"/>
              <a:gd name="connsiteY13" fmla="*/ 359589 h 407090"/>
              <a:gd name="connsiteX14" fmla="*/ 87776 w 398305"/>
              <a:gd name="connsiteY14" fmla="*/ 323963 h 407090"/>
              <a:gd name="connsiteX15" fmla="*/ 16524 w 398305"/>
              <a:gd name="connsiteY15" fmla="*/ 276462 h 407090"/>
              <a:gd name="connsiteX16" fmla="*/ 4649 w 398305"/>
              <a:gd name="connsiteY16" fmla="*/ 240836 h 407090"/>
              <a:gd name="connsiteX17" fmla="*/ 40275 w 398305"/>
              <a:gd name="connsiteY17" fmla="*/ 217085 h 407090"/>
              <a:gd name="connsiteX18" fmla="*/ 64026 w 398305"/>
              <a:gd name="connsiteY18" fmla="*/ 181459 h 407090"/>
              <a:gd name="connsiteX19" fmla="*/ 28400 w 398305"/>
              <a:gd name="connsiteY19" fmla="*/ 157708 h 407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305" h="407090">
                <a:moveTo>
                  <a:pt x="28400" y="157708"/>
                </a:moveTo>
                <a:cubicBezTo>
                  <a:pt x="30379" y="149791"/>
                  <a:pt x="59326" y="140174"/>
                  <a:pt x="75901" y="133958"/>
                </a:cubicBezTo>
                <a:cubicBezTo>
                  <a:pt x="91183" y="128227"/>
                  <a:pt x="108401" y="128511"/>
                  <a:pt x="123402" y="122082"/>
                </a:cubicBezTo>
                <a:cubicBezTo>
                  <a:pt x="159757" y="106501"/>
                  <a:pt x="177025" y="76119"/>
                  <a:pt x="206529" y="50830"/>
                </a:cubicBezTo>
                <a:cubicBezTo>
                  <a:pt x="217365" y="41542"/>
                  <a:pt x="230280" y="34997"/>
                  <a:pt x="242155" y="27080"/>
                </a:cubicBezTo>
                <a:cubicBezTo>
                  <a:pt x="310222" y="129180"/>
                  <a:pt x="228615" y="0"/>
                  <a:pt x="277781" y="98332"/>
                </a:cubicBezTo>
                <a:cubicBezTo>
                  <a:pt x="284164" y="111098"/>
                  <a:pt x="293615" y="122083"/>
                  <a:pt x="301532" y="133958"/>
                </a:cubicBezTo>
                <a:cubicBezTo>
                  <a:pt x="307803" y="159040"/>
                  <a:pt x="316333" y="238426"/>
                  <a:pt x="349033" y="264586"/>
                </a:cubicBezTo>
                <a:cubicBezTo>
                  <a:pt x="358808" y="272406"/>
                  <a:pt x="372784" y="272503"/>
                  <a:pt x="384659" y="276462"/>
                </a:cubicBezTo>
                <a:cubicBezTo>
                  <a:pt x="388618" y="288337"/>
                  <a:pt x="398305" y="299696"/>
                  <a:pt x="396535" y="312088"/>
                </a:cubicBezTo>
                <a:cubicBezTo>
                  <a:pt x="395404" y="320006"/>
                  <a:pt x="359221" y="387065"/>
                  <a:pt x="349033" y="395215"/>
                </a:cubicBezTo>
                <a:cubicBezTo>
                  <a:pt x="339258" y="403035"/>
                  <a:pt x="325282" y="403132"/>
                  <a:pt x="313407" y="407090"/>
                </a:cubicBezTo>
                <a:cubicBezTo>
                  <a:pt x="289656" y="399173"/>
                  <a:pt x="266308" y="389926"/>
                  <a:pt x="242155" y="383339"/>
                </a:cubicBezTo>
                <a:cubicBezTo>
                  <a:pt x="190168" y="369161"/>
                  <a:pt x="127295" y="365299"/>
                  <a:pt x="75901" y="359589"/>
                </a:cubicBezTo>
                <a:cubicBezTo>
                  <a:pt x="79859" y="347714"/>
                  <a:pt x="95052" y="334149"/>
                  <a:pt x="87776" y="323963"/>
                </a:cubicBezTo>
                <a:cubicBezTo>
                  <a:pt x="71185" y="300735"/>
                  <a:pt x="16524" y="276462"/>
                  <a:pt x="16524" y="276462"/>
                </a:cubicBezTo>
                <a:cubicBezTo>
                  <a:pt x="12566" y="264587"/>
                  <a:pt x="0" y="252458"/>
                  <a:pt x="4649" y="240836"/>
                </a:cubicBezTo>
                <a:cubicBezTo>
                  <a:pt x="9950" y="227584"/>
                  <a:pt x="30183" y="227177"/>
                  <a:pt x="40275" y="217085"/>
                </a:cubicBezTo>
                <a:cubicBezTo>
                  <a:pt x="50367" y="206993"/>
                  <a:pt x="56109" y="193334"/>
                  <a:pt x="64026" y="181459"/>
                </a:cubicBezTo>
                <a:cubicBezTo>
                  <a:pt x="20003" y="166785"/>
                  <a:pt x="26421" y="165625"/>
                  <a:pt x="28400" y="157708"/>
                </a:cubicBezTo>
                <a:close/>
              </a:path>
            </a:pathLst>
          </a:custGeom>
          <a:solidFill>
            <a:srgbClr val="BBE3E0"/>
          </a:solidFill>
          <a:ln>
            <a:solidFill>
              <a:srgbClr val="7FA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6" name="手繪多邊形 245"/>
          <p:cNvSpPr/>
          <p:nvPr/>
        </p:nvSpPr>
        <p:spPr>
          <a:xfrm>
            <a:off x="2888901" y="3796715"/>
            <a:ext cx="238127" cy="194297"/>
          </a:xfrm>
          <a:custGeom>
            <a:avLst/>
            <a:gdLst>
              <a:gd name="connsiteX0" fmla="*/ 58016 w 521354"/>
              <a:gd name="connsiteY0" fmla="*/ 201881 h 415637"/>
              <a:gd name="connsiteX1" fmla="*/ 69892 w 521354"/>
              <a:gd name="connsiteY1" fmla="*/ 118754 h 415637"/>
              <a:gd name="connsiteX2" fmla="*/ 129268 w 521354"/>
              <a:gd name="connsiteY2" fmla="*/ 71252 h 415637"/>
              <a:gd name="connsiteX3" fmla="*/ 200520 w 521354"/>
              <a:gd name="connsiteY3" fmla="*/ 23751 h 415637"/>
              <a:gd name="connsiteX4" fmla="*/ 307398 w 521354"/>
              <a:gd name="connsiteY4" fmla="*/ 0 h 415637"/>
              <a:gd name="connsiteX5" fmla="*/ 354899 w 521354"/>
              <a:gd name="connsiteY5" fmla="*/ 47502 h 415637"/>
              <a:gd name="connsiteX6" fmla="*/ 319273 w 521354"/>
              <a:gd name="connsiteY6" fmla="*/ 154380 h 415637"/>
              <a:gd name="connsiteX7" fmla="*/ 354899 w 521354"/>
              <a:gd name="connsiteY7" fmla="*/ 273133 h 415637"/>
              <a:gd name="connsiteX8" fmla="*/ 426151 w 521354"/>
              <a:gd name="connsiteY8" fmla="*/ 296884 h 415637"/>
              <a:gd name="connsiteX9" fmla="*/ 461777 w 521354"/>
              <a:gd name="connsiteY9" fmla="*/ 308759 h 415637"/>
              <a:gd name="connsiteX10" fmla="*/ 509279 w 521354"/>
              <a:gd name="connsiteY10" fmla="*/ 368136 h 415637"/>
              <a:gd name="connsiteX11" fmla="*/ 473653 w 521354"/>
              <a:gd name="connsiteY11" fmla="*/ 391886 h 415637"/>
              <a:gd name="connsiteX12" fmla="*/ 402401 w 521354"/>
              <a:gd name="connsiteY12" fmla="*/ 415637 h 415637"/>
              <a:gd name="connsiteX13" fmla="*/ 93642 w 521354"/>
              <a:gd name="connsiteY13" fmla="*/ 391886 h 415637"/>
              <a:gd name="connsiteX14" fmla="*/ 58016 w 521354"/>
              <a:gd name="connsiteY14" fmla="*/ 380011 h 415637"/>
              <a:gd name="connsiteX15" fmla="*/ 22390 w 521354"/>
              <a:gd name="connsiteY15" fmla="*/ 356260 h 415637"/>
              <a:gd name="connsiteX16" fmla="*/ 46141 w 521354"/>
              <a:gd name="connsiteY16" fmla="*/ 296884 h 415637"/>
              <a:gd name="connsiteX17" fmla="*/ 69892 w 521354"/>
              <a:gd name="connsiteY17" fmla="*/ 261258 h 415637"/>
              <a:gd name="connsiteX18" fmla="*/ 58016 w 521354"/>
              <a:gd name="connsiteY18" fmla="*/ 201881 h 41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354" h="415637">
                <a:moveTo>
                  <a:pt x="58016" y="201881"/>
                </a:moveTo>
                <a:cubicBezTo>
                  <a:pt x="58016" y="178130"/>
                  <a:pt x="61849" y="145564"/>
                  <a:pt x="69892" y="118754"/>
                </a:cubicBezTo>
                <a:cubicBezTo>
                  <a:pt x="84813" y="69019"/>
                  <a:pt x="93936" y="90881"/>
                  <a:pt x="129268" y="71252"/>
                </a:cubicBezTo>
                <a:cubicBezTo>
                  <a:pt x="154221" y="57389"/>
                  <a:pt x="176769" y="39585"/>
                  <a:pt x="200520" y="23751"/>
                </a:cubicBezTo>
                <a:cubicBezTo>
                  <a:pt x="207705" y="18961"/>
                  <a:pt x="306093" y="261"/>
                  <a:pt x="307398" y="0"/>
                </a:cubicBezTo>
                <a:cubicBezTo>
                  <a:pt x="332399" y="8334"/>
                  <a:pt x="361566" y="7501"/>
                  <a:pt x="354899" y="47502"/>
                </a:cubicBezTo>
                <a:cubicBezTo>
                  <a:pt x="348725" y="84544"/>
                  <a:pt x="319273" y="154380"/>
                  <a:pt x="319273" y="154380"/>
                </a:cubicBezTo>
                <a:cubicBezTo>
                  <a:pt x="322880" y="176019"/>
                  <a:pt x="328600" y="253409"/>
                  <a:pt x="354899" y="273133"/>
                </a:cubicBezTo>
                <a:cubicBezTo>
                  <a:pt x="374927" y="288154"/>
                  <a:pt x="402400" y="288967"/>
                  <a:pt x="426151" y="296884"/>
                </a:cubicBezTo>
                <a:lnTo>
                  <a:pt x="461777" y="308759"/>
                </a:lnTo>
                <a:cubicBezTo>
                  <a:pt x="475363" y="317817"/>
                  <a:pt x="521354" y="337947"/>
                  <a:pt x="509279" y="368136"/>
                </a:cubicBezTo>
                <a:cubicBezTo>
                  <a:pt x="503978" y="381387"/>
                  <a:pt x="486695" y="386090"/>
                  <a:pt x="473653" y="391886"/>
                </a:cubicBezTo>
                <a:cubicBezTo>
                  <a:pt x="450775" y="402054"/>
                  <a:pt x="402401" y="415637"/>
                  <a:pt x="402401" y="415637"/>
                </a:cubicBezTo>
                <a:cubicBezTo>
                  <a:pt x="299481" y="407720"/>
                  <a:pt x="196318" y="402508"/>
                  <a:pt x="93642" y="391886"/>
                </a:cubicBezTo>
                <a:cubicBezTo>
                  <a:pt x="81191" y="390598"/>
                  <a:pt x="69212" y="385609"/>
                  <a:pt x="58016" y="380011"/>
                </a:cubicBezTo>
                <a:cubicBezTo>
                  <a:pt x="45250" y="373628"/>
                  <a:pt x="34265" y="364177"/>
                  <a:pt x="22390" y="356260"/>
                </a:cubicBezTo>
                <a:cubicBezTo>
                  <a:pt x="1000" y="270700"/>
                  <a:pt x="0" y="333796"/>
                  <a:pt x="46141" y="296884"/>
                </a:cubicBezTo>
                <a:cubicBezTo>
                  <a:pt x="57286" y="287968"/>
                  <a:pt x="61975" y="273133"/>
                  <a:pt x="69892" y="261258"/>
                </a:cubicBezTo>
                <a:cubicBezTo>
                  <a:pt x="42183" y="205839"/>
                  <a:pt x="58016" y="225632"/>
                  <a:pt x="58016" y="201881"/>
                </a:cubicBezTo>
                <a:close/>
              </a:path>
            </a:pathLst>
          </a:custGeom>
          <a:solidFill>
            <a:srgbClr val="BBE3E0"/>
          </a:solidFill>
          <a:ln>
            <a:solidFill>
              <a:srgbClr val="7FA4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7" name="手繪多邊形 246"/>
          <p:cNvSpPr/>
          <p:nvPr/>
        </p:nvSpPr>
        <p:spPr>
          <a:xfrm>
            <a:off x="3004624" y="3477298"/>
            <a:ext cx="226221" cy="190922"/>
          </a:xfrm>
          <a:custGeom>
            <a:avLst/>
            <a:gdLst>
              <a:gd name="connsiteX0" fmla="*/ 0 w 237045"/>
              <a:gd name="connsiteY0" fmla="*/ 83127 h 213756"/>
              <a:gd name="connsiteX1" fmla="*/ 35626 w 237045"/>
              <a:gd name="connsiteY1" fmla="*/ 106878 h 213756"/>
              <a:gd name="connsiteX2" fmla="*/ 47502 w 237045"/>
              <a:gd name="connsiteY2" fmla="*/ 59377 h 213756"/>
              <a:gd name="connsiteX3" fmla="*/ 106878 w 237045"/>
              <a:gd name="connsiteY3" fmla="*/ 0 h 213756"/>
              <a:gd name="connsiteX4" fmla="*/ 130629 w 237045"/>
              <a:gd name="connsiteY4" fmla="*/ 35626 h 213756"/>
              <a:gd name="connsiteX5" fmla="*/ 154380 w 237045"/>
              <a:gd name="connsiteY5" fmla="*/ 118753 h 213756"/>
              <a:gd name="connsiteX6" fmla="*/ 190006 w 237045"/>
              <a:gd name="connsiteY6" fmla="*/ 142504 h 213756"/>
              <a:gd name="connsiteX7" fmla="*/ 225632 w 237045"/>
              <a:gd name="connsiteY7" fmla="*/ 130629 h 213756"/>
              <a:gd name="connsiteX8" fmla="*/ 166255 w 237045"/>
              <a:gd name="connsiteY8" fmla="*/ 213756 h 213756"/>
              <a:gd name="connsiteX9" fmla="*/ 83128 w 237045"/>
              <a:gd name="connsiteY9" fmla="*/ 190005 h 213756"/>
              <a:gd name="connsiteX10" fmla="*/ 35626 w 237045"/>
              <a:gd name="connsiteY10" fmla="*/ 178130 h 213756"/>
              <a:gd name="connsiteX11" fmla="*/ 0 w 237045"/>
              <a:gd name="connsiteY11" fmla="*/ 83127 h 21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7045" h="213756">
                <a:moveTo>
                  <a:pt x="0" y="83127"/>
                </a:moveTo>
                <a:cubicBezTo>
                  <a:pt x="0" y="71252"/>
                  <a:pt x="22860" y="113261"/>
                  <a:pt x="35626" y="106878"/>
                </a:cubicBezTo>
                <a:cubicBezTo>
                  <a:pt x="50224" y="99579"/>
                  <a:pt x="41073" y="74378"/>
                  <a:pt x="47502" y="59377"/>
                </a:cubicBezTo>
                <a:cubicBezTo>
                  <a:pt x="63336" y="22431"/>
                  <a:pt x="75210" y="21113"/>
                  <a:pt x="106878" y="0"/>
                </a:cubicBezTo>
                <a:cubicBezTo>
                  <a:pt x="114795" y="11875"/>
                  <a:pt x="125328" y="22374"/>
                  <a:pt x="130629" y="35626"/>
                </a:cubicBezTo>
                <a:cubicBezTo>
                  <a:pt x="141332" y="62383"/>
                  <a:pt x="140385" y="93562"/>
                  <a:pt x="154380" y="118753"/>
                </a:cubicBezTo>
                <a:cubicBezTo>
                  <a:pt x="161311" y="131229"/>
                  <a:pt x="178131" y="134587"/>
                  <a:pt x="190006" y="142504"/>
                </a:cubicBezTo>
                <a:cubicBezTo>
                  <a:pt x="201881" y="138546"/>
                  <a:pt x="222596" y="118485"/>
                  <a:pt x="225632" y="130629"/>
                </a:cubicBezTo>
                <a:cubicBezTo>
                  <a:pt x="237045" y="176280"/>
                  <a:pt x="192525" y="196242"/>
                  <a:pt x="166255" y="213756"/>
                </a:cubicBezTo>
                <a:lnTo>
                  <a:pt x="83128" y="190005"/>
                </a:lnTo>
                <a:cubicBezTo>
                  <a:pt x="67382" y="185711"/>
                  <a:pt x="48371" y="188326"/>
                  <a:pt x="35626" y="178130"/>
                </a:cubicBezTo>
                <a:cubicBezTo>
                  <a:pt x="19996" y="165626"/>
                  <a:pt x="0" y="95002"/>
                  <a:pt x="0" y="83127"/>
                </a:cubicBezTo>
                <a:close/>
              </a:path>
            </a:pathLst>
          </a:custGeom>
          <a:solidFill>
            <a:srgbClr val="BBE3E0"/>
          </a:solidFill>
          <a:ln>
            <a:solidFill>
              <a:srgbClr val="7FA4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8" name="手繪多邊形 247"/>
          <p:cNvSpPr/>
          <p:nvPr/>
        </p:nvSpPr>
        <p:spPr>
          <a:xfrm>
            <a:off x="3120204" y="3120108"/>
            <a:ext cx="178595" cy="216968"/>
          </a:xfrm>
          <a:custGeom>
            <a:avLst/>
            <a:gdLst>
              <a:gd name="connsiteX0" fmla="*/ 123402 w 374036"/>
              <a:gd name="connsiteY0" fmla="*/ 31550 h 257181"/>
              <a:gd name="connsiteX1" fmla="*/ 337158 w 374036"/>
              <a:gd name="connsiteY1" fmla="*/ 31550 h 257181"/>
              <a:gd name="connsiteX2" fmla="*/ 360909 w 374036"/>
              <a:gd name="connsiteY2" fmla="*/ 67176 h 257181"/>
              <a:gd name="connsiteX3" fmla="*/ 372784 w 374036"/>
              <a:gd name="connsiteY3" fmla="*/ 114677 h 257181"/>
              <a:gd name="connsiteX4" fmla="*/ 325283 w 374036"/>
              <a:gd name="connsiteY4" fmla="*/ 257181 h 257181"/>
              <a:gd name="connsiteX5" fmla="*/ 135278 w 374036"/>
              <a:gd name="connsiteY5" fmla="*/ 233430 h 257181"/>
              <a:gd name="connsiteX6" fmla="*/ 87776 w 374036"/>
              <a:gd name="connsiteY6" fmla="*/ 221555 h 257181"/>
              <a:gd name="connsiteX7" fmla="*/ 52150 w 374036"/>
              <a:gd name="connsiteY7" fmla="*/ 197804 h 257181"/>
              <a:gd name="connsiteX8" fmla="*/ 40275 w 374036"/>
              <a:gd name="connsiteY8" fmla="*/ 150303 h 257181"/>
              <a:gd name="connsiteX9" fmla="*/ 4649 w 374036"/>
              <a:gd name="connsiteY9" fmla="*/ 126553 h 257181"/>
              <a:gd name="connsiteX10" fmla="*/ 16524 w 374036"/>
              <a:gd name="connsiteY10" fmla="*/ 90927 h 257181"/>
              <a:gd name="connsiteX11" fmla="*/ 99652 w 374036"/>
              <a:gd name="connsiteY11" fmla="*/ 55301 h 257181"/>
              <a:gd name="connsiteX12" fmla="*/ 123402 w 374036"/>
              <a:gd name="connsiteY12" fmla="*/ 31550 h 25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4036" h="257181">
                <a:moveTo>
                  <a:pt x="123402" y="31550"/>
                </a:moveTo>
                <a:cubicBezTo>
                  <a:pt x="162986" y="27592"/>
                  <a:pt x="203068" y="0"/>
                  <a:pt x="337158" y="31550"/>
                </a:cubicBezTo>
                <a:cubicBezTo>
                  <a:pt x="351051" y="34819"/>
                  <a:pt x="352992" y="55301"/>
                  <a:pt x="360909" y="67176"/>
                </a:cubicBezTo>
                <a:cubicBezTo>
                  <a:pt x="364867" y="83010"/>
                  <a:pt x="374036" y="98404"/>
                  <a:pt x="372784" y="114677"/>
                </a:cubicBezTo>
                <a:cubicBezTo>
                  <a:pt x="365781" y="205724"/>
                  <a:pt x="361518" y="202829"/>
                  <a:pt x="325283" y="257181"/>
                </a:cubicBezTo>
                <a:cubicBezTo>
                  <a:pt x="261948" y="249264"/>
                  <a:pt x="198400" y="242898"/>
                  <a:pt x="135278" y="233430"/>
                </a:cubicBezTo>
                <a:cubicBezTo>
                  <a:pt x="119137" y="231009"/>
                  <a:pt x="102778" y="227984"/>
                  <a:pt x="87776" y="221555"/>
                </a:cubicBezTo>
                <a:cubicBezTo>
                  <a:pt x="74658" y="215933"/>
                  <a:pt x="64025" y="205721"/>
                  <a:pt x="52150" y="197804"/>
                </a:cubicBezTo>
                <a:cubicBezTo>
                  <a:pt x="48192" y="181970"/>
                  <a:pt x="49328" y="163883"/>
                  <a:pt x="40275" y="150303"/>
                </a:cubicBezTo>
                <a:cubicBezTo>
                  <a:pt x="32358" y="138428"/>
                  <a:pt x="9950" y="139804"/>
                  <a:pt x="4649" y="126553"/>
                </a:cubicBezTo>
                <a:cubicBezTo>
                  <a:pt x="0" y="114931"/>
                  <a:pt x="8704" y="100702"/>
                  <a:pt x="16524" y="90927"/>
                </a:cubicBezTo>
                <a:cubicBezTo>
                  <a:pt x="41429" y="59795"/>
                  <a:pt x="66093" y="68725"/>
                  <a:pt x="99652" y="55301"/>
                </a:cubicBezTo>
                <a:cubicBezTo>
                  <a:pt x="104850" y="53222"/>
                  <a:pt x="83818" y="35508"/>
                  <a:pt x="123402" y="31550"/>
                </a:cubicBezTo>
                <a:close/>
              </a:path>
            </a:pathLst>
          </a:custGeom>
          <a:solidFill>
            <a:srgbClr val="BBE3E0"/>
          </a:solidFill>
          <a:ln>
            <a:solidFill>
              <a:srgbClr val="7FA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9" name="手繪多邊形 248"/>
          <p:cNvSpPr/>
          <p:nvPr/>
        </p:nvSpPr>
        <p:spPr>
          <a:xfrm>
            <a:off x="3195125" y="2834356"/>
            <a:ext cx="166689" cy="171577"/>
          </a:xfrm>
          <a:custGeom>
            <a:avLst/>
            <a:gdLst>
              <a:gd name="connsiteX0" fmla="*/ 58016 w 521354"/>
              <a:gd name="connsiteY0" fmla="*/ 201881 h 415637"/>
              <a:gd name="connsiteX1" fmla="*/ 69892 w 521354"/>
              <a:gd name="connsiteY1" fmla="*/ 118754 h 415637"/>
              <a:gd name="connsiteX2" fmla="*/ 129268 w 521354"/>
              <a:gd name="connsiteY2" fmla="*/ 71252 h 415637"/>
              <a:gd name="connsiteX3" fmla="*/ 200520 w 521354"/>
              <a:gd name="connsiteY3" fmla="*/ 23751 h 415637"/>
              <a:gd name="connsiteX4" fmla="*/ 307398 w 521354"/>
              <a:gd name="connsiteY4" fmla="*/ 0 h 415637"/>
              <a:gd name="connsiteX5" fmla="*/ 354899 w 521354"/>
              <a:gd name="connsiteY5" fmla="*/ 47502 h 415637"/>
              <a:gd name="connsiteX6" fmla="*/ 319273 w 521354"/>
              <a:gd name="connsiteY6" fmla="*/ 154380 h 415637"/>
              <a:gd name="connsiteX7" fmla="*/ 354899 w 521354"/>
              <a:gd name="connsiteY7" fmla="*/ 273133 h 415637"/>
              <a:gd name="connsiteX8" fmla="*/ 426151 w 521354"/>
              <a:gd name="connsiteY8" fmla="*/ 296884 h 415637"/>
              <a:gd name="connsiteX9" fmla="*/ 461777 w 521354"/>
              <a:gd name="connsiteY9" fmla="*/ 308759 h 415637"/>
              <a:gd name="connsiteX10" fmla="*/ 509279 w 521354"/>
              <a:gd name="connsiteY10" fmla="*/ 368136 h 415637"/>
              <a:gd name="connsiteX11" fmla="*/ 473653 w 521354"/>
              <a:gd name="connsiteY11" fmla="*/ 391886 h 415637"/>
              <a:gd name="connsiteX12" fmla="*/ 402401 w 521354"/>
              <a:gd name="connsiteY12" fmla="*/ 415637 h 415637"/>
              <a:gd name="connsiteX13" fmla="*/ 93642 w 521354"/>
              <a:gd name="connsiteY13" fmla="*/ 391886 h 415637"/>
              <a:gd name="connsiteX14" fmla="*/ 58016 w 521354"/>
              <a:gd name="connsiteY14" fmla="*/ 380011 h 415637"/>
              <a:gd name="connsiteX15" fmla="*/ 22390 w 521354"/>
              <a:gd name="connsiteY15" fmla="*/ 356260 h 415637"/>
              <a:gd name="connsiteX16" fmla="*/ 46141 w 521354"/>
              <a:gd name="connsiteY16" fmla="*/ 296884 h 415637"/>
              <a:gd name="connsiteX17" fmla="*/ 69892 w 521354"/>
              <a:gd name="connsiteY17" fmla="*/ 261258 h 415637"/>
              <a:gd name="connsiteX18" fmla="*/ 58016 w 521354"/>
              <a:gd name="connsiteY18" fmla="*/ 201881 h 41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354" h="415637">
                <a:moveTo>
                  <a:pt x="58016" y="201881"/>
                </a:moveTo>
                <a:cubicBezTo>
                  <a:pt x="58016" y="178130"/>
                  <a:pt x="61849" y="145564"/>
                  <a:pt x="69892" y="118754"/>
                </a:cubicBezTo>
                <a:cubicBezTo>
                  <a:pt x="84813" y="69019"/>
                  <a:pt x="93936" y="90881"/>
                  <a:pt x="129268" y="71252"/>
                </a:cubicBezTo>
                <a:cubicBezTo>
                  <a:pt x="154221" y="57389"/>
                  <a:pt x="176769" y="39585"/>
                  <a:pt x="200520" y="23751"/>
                </a:cubicBezTo>
                <a:cubicBezTo>
                  <a:pt x="207705" y="18961"/>
                  <a:pt x="306093" y="261"/>
                  <a:pt x="307398" y="0"/>
                </a:cubicBezTo>
                <a:cubicBezTo>
                  <a:pt x="332399" y="8334"/>
                  <a:pt x="361566" y="7501"/>
                  <a:pt x="354899" y="47502"/>
                </a:cubicBezTo>
                <a:cubicBezTo>
                  <a:pt x="348725" y="84544"/>
                  <a:pt x="319273" y="154380"/>
                  <a:pt x="319273" y="154380"/>
                </a:cubicBezTo>
                <a:cubicBezTo>
                  <a:pt x="322880" y="176019"/>
                  <a:pt x="328600" y="253409"/>
                  <a:pt x="354899" y="273133"/>
                </a:cubicBezTo>
                <a:cubicBezTo>
                  <a:pt x="374927" y="288154"/>
                  <a:pt x="402400" y="288967"/>
                  <a:pt x="426151" y="296884"/>
                </a:cubicBezTo>
                <a:lnTo>
                  <a:pt x="461777" y="308759"/>
                </a:lnTo>
                <a:cubicBezTo>
                  <a:pt x="475363" y="317817"/>
                  <a:pt x="521354" y="337947"/>
                  <a:pt x="509279" y="368136"/>
                </a:cubicBezTo>
                <a:cubicBezTo>
                  <a:pt x="503978" y="381387"/>
                  <a:pt x="486695" y="386090"/>
                  <a:pt x="473653" y="391886"/>
                </a:cubicBezTo>
                <a:cubicBezTo>
                  <a:pt x="450775" y="402054"/>
                  <a:pt x="402401" y="415637"/>
                  <a:pt x="402401" y="415637"/>
                </a:cubicBezTo>
                <a:cubicBezTo>
                  <a:pt x="299481" y="407720"/>
                  <a:pt x="196318" y="402508"/>
                  <a:pt x="93642" y="391886"/>
                </a:cubicBezTo>
                <a:cubicBezTo>
                  <a:pt x="81191" y="390598"/>
                  <a:pt x="69212" y="385609"/>
                  <a:pt x="58016" y="380011"/>
                </a:cubicBezTo>
                <a:cubicBezTo>
                  <a:pt x="45250" y="373628"/>
                  <a:pt x="34265" y="364177"/>
                  <a:pt x="22390" y="356260"/>
                </a:cubicBezTo>
                <a:cubicBezTo>
                  <a:pt x="1000" y="270700"/>
                  <a:pt x="0" y="333796"/>
                  <a:pt x="46141" y="296884"/>
                </a:cubicBezTo>
                <a:cubicBezTo>
                  <a:pt x="57286" y="287968"/>
                  <a:pt x="61975" y="273133"/>
                  <a:pt x="69892" y="261258"/>
                </a:cubicBezTo>
                <a:cubicBezTo>
                  <a:pt x="42183" y="205839"/>
                  <a:pt x="58016" y="225632"/>
                  <a:pt x="58016" y="201881"/>
                </a:cubicBezTo>
                <a:close/>
              </a:path>
            </a:pathLst>
          </a:custGeom>
          <a:solidFill>
            <a:srgbClr val="BBE3E0"/>
          </a:solidFill>
          <a:ln>
            <a:solidFill>
              <a:srgbClr val="7FA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0" name="手繪多邊形 249"/>
          <p:cNvSpPr/>
          <p:nvPr/>
        </p:nvSpPr>
        <p:spPr>
          <a:xfrm>
            <a:off x="3290376" y="2477166"/>
            <a:ext cx="142876" cy="218992"/>
          </a:xfrm>
          <a:custGeom>
            <a:avLst/>
            <a:gdLst>
              <a:gd name="connsiteX0" fmla="*/ 123402 w 374036"/>
              <a:gd name="connsiteY0" fmla="*/ 31550 h 257181"/>
              <a:gd name="connsiteX1" fmla="*/ 337158 w 374036"/>
              <a:gd name="connsiteY1" fmla="*/ 31550 h 257181"/>
              <a:gd name="connsiteX2" fmla="*/ 360909 w 374036"/>
              <a:gd name="connsiteY2" fmla="*/ 67176 h 257181"/>
              <a:gd name="connsiteX3" fmla="*/ 372784 w 374036"/>
              <a:gd name="connsiteY3" fmla="*/ 114677 h 257181"/>
              <a:gd name="connsiteX4" fmla="*/ 325283 w 374036"/>
              <a:gd name="connsiteY4" fmla="*/ 257181 h 257181"/>
              <a:gd name="connsiteX5" fmla="*/ 135278 w 374036"/>
              <a:gd name="connsiteY5" fmla="*/ 233430 h 257181"/>
              <a:gd name="connsiteX6" fmla="*/ 87776 w 374036"/>
              <a:gd name="connsiteY6" fmla="*/ 221555 h 257181"/>
              <a:gd name="connsiteX7" fmla="*/ 52150 w 374036"/>
              <a:gd name="connsiteY7" fmla="*/ 197804 h 257181"/>
              <a:gd name="connsiteX8" fmla="*/ 40275 w 374036"/>
              <a:gd name="connsiteY8" fmla="*/ 150303 h 257181"/>
              <a:gd name="connsiteX9" fmla="*/ 4649 w 374036"/>
              <a:gd name="connsiteY9" fmla="*/ 126553 h 257181"/>
              <a:gd name="connsiteX10" fmla="*/ 16524 w 374036"/>
              <a:gd name="connsiteY10" fmla="*/ 90927 h 257181"/>
              <a:gd name="connsiteX11" fmla="*/ 99652 w 374036"/>
              <a:gd name="connsiteY11" fmla="*/ 55301 h 257181"/>
              <a:gd name="connsiteX12" fmla="*/ 123402 w 374036"/>
              <a:gd name="connsiteY12" fmla="*/ 31550 h 25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4036" h="257181">
                <a:moveTo>
                  <a:pt x="123402" y="31550"/>
                </a:moveTo>
                <a:cubicBezTo>
                  <a:pt x="162986" y="27592"/>
                  <a:pt x="203068" y="0"/>
                  <a:pt x="337158" y="31550"/>
                </a:cubicBezTo>
                <a:cubicBezTo>
                  <a:pt x="351051" y="34819"/>
                  <a:pt x="352992" y="55301"/>
                  <a:pt x="360909" y="67176"/>
                </a:cubicBezTo>
                <a:cubicBezTo>
                  <a:pt x="364867" y="83010"/>
                  <a:pt x="374036" y="98404"/>
                  <a:pt x="372784" y="114677"/>
                </a:cubicBezTo>
                <a:cubicBezTo>
                  <a:pt x="365781" y="205724"/>
                  <a:pt x="361518" y="202829"/>
                  <a:pt x="325283" y="257181"/>
                </a:cubicBezTo>
                <a:cubicBezTo>
                  <a:pt x="261948" y="249264"/>
                  <a:pt x="198400" y="242898"/>
                  <a:pt x="135278" y="233430"/>
                </a:cubicBezTo>
                <a:cubicBezTo>
                  <a:pt x="119137" y="231009"/>
                  <a:pt x="102778" y="227984"/>
                  <a:pt x="87776" y="221555"/>
                </a:cubicBezTo>
                <a:cubicBezTo>
                  <a:pt x="74658" y="215933"/>
                  <a:pt x="64025" y="205721"/>
                  <a:pt x="52150" y="197804"/>
                </a:cubicBezTo>
                <a:cubicBezTo>
                  <a:pt x="48192" y="181970"/>
                  <a:pt x="49328" y="163883"/>
                  <a:pt x="40275" y="150303"/>
                </a:cubicBezTo>
                <a:cubicBezTo>
                  <a:pt x="32358" y="138428"/>
                  <a:pt x="9950" y="139804"/>
                  <a:pt x="4649" y="126553"/>
                </a:cubicBezTo>
                <a:cubicBezTo>
                  <a:pt x="0" y="114931"/>
                  <a:pt x="8704" y="100702"/>
                  <a:pt x="16524" y="90927"/>
                </a:cubicBezTo>
                <a:cubicBezTo>
                  <a:pt x="41429" y="59795"/>
                  <a:pt x="66093" y="68725"/>
                  <a:pt x="99652" y="55301"/>
                </a:cubicBezTo>
                <a:cubicBezTo>
                  <a:pt x="104850" y="53222"/>
                  <a:pt x="83818" y="35508"/>
                  <a:pt x="123402" y="31550"/>
                </a:cubicBezTo>
                <a:close/>
              </a:path>
            </a:pathLst>
          </a:custGeom>
          <a:solidFill>
            <a:srgbClr val="BBE3E0"/>
          </a:solidFill>
          <a:ln>
            <a:solidFill>
              <a:srgbClr val="7FA4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7" name="群組 463"/>
          <p:cNvGrpSpPr/>
          <p:nvPr/>
        </p:nvGrpSpPr>
        <p:grpSpPr>
          <a:xfrm>
            <a:off x="3407809" y="4347252"/>
            <a:ext cx="428628" cy="338554"/>
            <a:chOff x="785786" y="2495192"/>
            <a:chExt cx="428628" cy="338554"/>
          </a:xfrm>
        </p:grpSpPr>
        <p:sp>
          <p:nvSpPr>
            <p:cNvPr id="252" name="Oval 59"/>
            <p:cNvSpPr>
              <a:spLocks noChangeArrowheads="1"/>
            </p:cNvSpPr>
            <p:nvPr/>
          </p:nvSpPr>
          <p:spPr bwMode="auto">
            <a:xfrm>
              <a:off x="785786" y="2535931"/>
              <a:ext cx="355734" cy="285752"/>
            </a:xfrm>
            <a:prstGeom prst="ellipse">
              <a:avLst/>
            </a:prstGeom>
            <a:solidFill>
              <a:srgbClr val="FFFF00"/>
            </a:solidFill>
            <a:ln w="19050" algn="ctr">
              <a:solidFill>
                <a:schemeClr val="tx1"/>
              </a:solidFill>
              <a:round/>
              <a:headEnd/>
              <a:tailEnd/>
            </a:ln>
          </p:spPr>
          <p:txBody>
            <a:bodyPr wrap="none" anchor="ctr"/>
            <a:lstStyle/>
            <a:p>
              <a:endParaRPr lang="zh-TW" altLang="en-US" sz="1400">
                <a:latin typeface="+mn-lt"/>
              </a:endParaRPr>
            </a:p>
          </p:txBody>
        </p:sp>
        <p:sp>
          <p:nvSpPr>
            <p:cNvPr id="253" name="文字方塊 252"/>
            <p:cNvSpPr txBox="1"/>
            <p:nvPr/>
          </p:nvSpPr>
          <p:spPr>
            <a:xfrm>
              <a:off x="785786" y="2495192"/>
              <a:ext cx="428628" cy="338554"/>
            </a:xfrm>
            <a:prstGeom prst="rect">
              <a:avLst/>
            </a:prstGeom>
            <a:noFill/>
          </p:spPr>
          <p:txBody>
            <a:bodyPr wrap="square" rtlCol="0">
              <a:spAutoFit/>
            </a:bodyPr>
            <a:lstStyle/>
            <a:p>
              <a:r>
                <a:rPr lang="en-US" altLang="zh-TW" sz="1600" dirty="0" smtClean="0">
                  <a:latin typeface="+mn-lt"/>
                </a:rPr>
                <a:t>d</a:t>
              </a:r>
              <a:r>
                <a:rPr lang="en-US" altLang="zh-TW" sz="1600" baseline="-25000" dirty="0" smtClean="0">
                  <a:latin typeface="+mn-lt"/>
                </a:rPr>
                <a:t>1</a:t>
              </a:r>
              <a:endParaRPr lang="zh-TW" altLang="en-US" sz="1600" baseline="-25000" dirty="0">
                <a:latin typeface="+mn-lt"/>
              </a:endParaRPr>
            </a:p>
          </p:txBody>
        </p:sp>
      </p:grpSp>
      <p:grpSp>
        <p:nvGrpSpPr>
          <p:cNvPr id="18" name="群組 475"/>
          <p:cNvGrpSpPr/>
          <p:nvPr/>
        </p:nvGrpSpPr>
        <p:grpSpPr>
          <a:xfrm>
            <a:off x="1752861" y="2399608"/>
            <a:ext cx="428628" cy="338554"/>
            <a:chOff x="1708356" y="1952741"/>
            <a:chExt cx="428628" cy="338554"/>
          </a:xfrm>
        </p:grpSpPr>
        <p:sp>
          <p:nvSpPr>
            <p:cNvPr id="255" name="Oval 59"/>
            <p:cNvSpPr>
              <a:spLocks noChangeArrowheads="1"/>
            </p:cNvSpPr>
            <p:nvPr/>
          </p:nvSpPr>
          <p:spPr bwMode="auto">
            <a:xfrm>
              <a:off x="1714480" y="2000240"/>
              <a:ext cx="355734" cy="285752"/>
            </a:xfrm>
            <a:prstGeom prst="ellipse">
              <a:avLst/>
            </a:prstGeom>
            <a:solidFill>
              <a:srgbClr val="92D050"/>
            </a:solidFill>
            <a:ln w="19050" algn="ctr">
              <a:solidFill>
                <a:schemeClr val="tx1"/>
              </a:solidFill>
              <a:round/>
              <a:headEnd/>
              <a:tailEnd/>
            </a:ln>
          </p:spPr>
          <p:txBody>
            <a:bodyPr wrap="none" anchor="ctr"/>
            <a:lstStyle/>
            <a:p>
              <a:endParaRPr lang="zh-TW" altLang="en-US" sz="1400">
                <a:latin typeface="+mn-lt"/>
              </a:endParaRPr>
            </a:p>
          </p:txBody>
        </p:sp>
        <p:sp>
          <p:nvSpPr>
            <p:cNvPr id="256" name="文字方塊 255"/>
            <p:cNvSpPr txBox="1"/>
            <p:nvPr/>
          </p:nvSpPr>
          <p:spPr>
            <a:xfrm>
              <a:off x="1708356" y="1952741"/>
              <a:ext cx="428628" cy="338554"/>
            </a:xfrm>
            <a:prstGeom prst="rect">
              <a:avLst/>
            </a:prstGeom>
            <a:noFill/>
          </p:spPr>
          <p:txBody>
            <a:bodyPr wrap="square" rtlCol="0">
              <a:spAutoFit/>
            </a:bodyPr>
            <a:lstStyle/>
            <a:p>
              <a:r>
                <a:rPr lang="en-US" altLang="zh-TW" sz="1600" dirty="0" smtClean="0">
                  <a:latin typeface="+mn-lt"/>
                </a:rPr>
                <a:t>d</a:t>
              </a:r>
              <a:r>
                <a:rPr lang="en-US" altLang="zh-TW" sz="1600" baseline="-25000" dirty="0" smtClean="0">
                  <a:latin typeface="+mn-lt"/>
                </a:rPr>
                <a:t>2</a:t>
              </a:r>
              <a:endParaRPr lang="zh-TW" altLang="en-US" sz="1600" baseline="-25000" dirty="0">
                <a:latin typeface="+mn-lt"/>
              </a:endParaRPr>
            </a:p>
          </p:txBody>
        </p:sp>
      </p:grpSp>
      <p:grpSp>
        <p:nvGrpSpPr>
          <p:cNvPr id="19" name="群組 526"/>
          <p:cNvGrpSpPr/>
          <p:nvPr/>
        </p:nvGrpSpPr>
        <p:grpSpPr>
          <a:xfrm>
            <a:off x="1014730" y="4995310"/>
            <a:ext cx="370686" cy="369332"/>
            <a:chOff x="771500" y="5103027"/>
            <a:chExt cx="370686" cy="369332"/>
          </a:xfrm>
        </p:grpSpPr>
        <p:sp>
          <p:nvSpPr>
            <p:cNvPr id="258" name="橢圓 257"/>
            <p:cNvSpPr/>
            <p:nvPr/>
          </p:nvSpPr>
          <p:spPr>
            <a:xfrm>
              <a:off x="785786" y="5143512"/>
              <a:ext cx="356400" cy="284400"/>
            </a:xfrm>
            <a:prstGeom prst="ellipse">
              <a:avLst/>
            </a:prstGeom>
            <a:solidFill>
              <a:srgbClr val="00FFFF"/>
            </a:solidFill>
            <a:ln w="15875">
              <a:solidFill>
                <a:schemeClr val="tx1"/>
              </a:solidFill>
              <a:round/>
              <a:headEnd/>
              <a:tailEnd/>
            </a:ln>
            <a:effectLst>
              <a:outerShdw blurRad="50800" dist="38100" dir="2700000" algn="tl" rotWithShape="0">
                <a:prstClr val="black">
                  <a:alpha val="40000"/>
                </a:prstClr>
              </a:outerShdw>
            </a:effectLst>
          </p:spPr>
          <p:txBody>
            <a:bodyPr wrap="none" anchor="ctr"/>
            <a:lstStyle/>
            <a:p>
              <a:endParaRPr lang="zh-TW" altLang="en-US" sz="1200" b="1" dirty="0">
                <a:solidFill>
                  <a:schemeClr val="tx1"/>
                </a:solidFill>
                <a:latin typeface="+mn-lt"/>
              </a:endParaRPr>
            </a:p>
          </p:txBody>
        </p:sp>
        <p:sp>
          <p:nvSpPr>
            <p:cNvPr id="259" name="文字方塊 258"/>
            <p:cNvSpPr txBox="1"/>
            <p:nvPr/>
          </p:nvSpPr>
          <p:spPr>
            <a:xfrm>
              <a:off x="771500" y="5103027"/>
              <a:ext cx="357190" cy="369332"/>
            </a:xfrm>
            <a:prstGeom prst="rect">
              <a:avLst/>
            </a:prstGeom>
            <a:noFill/>
          </p:spPr>
          <p:txBody>
            <a:bodyPr wrap="square" rtlCol="0">
              <a:spAutoFit/>
            </a:bodyPr>
            <a:lstStyle/>
            <a:p>
              <a:r>
                <a:rPr lang="en-US" altLang="zh-TW" sz="1800" dirty="0" smtClean="0">
                  <a:latin typeface="+mn-lt"/>
                </a:rPr>
                <a:t>W</a:t>
              </a:r>
              <a:endParaRPr lang="zh-TW" altLang="en-US" sz="1800" dirty="0">
                <a:latin typeface="+mn-lt"/>
              </a:endParaRPr>
            </a:p>
          </p:txBody>
        </p:sp>
      </p:grpSp>
      <p:sp>
        <p:nvSpPr>
          <p:cNvPr id="232" name="橢圓 231"/>
          <p:cNvSpPr/>
          <p:nvPr/>
        </p:nvSpPr>
        <p:spPr>
          <a:xfrm>
            <a:off x="2635554" y="4357229"/>
            <a:ext cx="386293" cy="385381"/>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nvGrpSpPr>
          <p:cNvPr id="233" name="群組 396"/>
          <p:cNvGrpSpPr/>
          <p:nvPr/>
        </p:nvGrpSpPr>
        <p:grpSpPr>
          <a:xfrm>
            <a:off x="2906438" y="4195768"/>
            <a:ext cx="285752" cy="357190"/>
            <a:chOff x="3054960" y="4429132"/>
            <a:chExt cx="231156" cy="214314"/>
          </a:xfrm>
        </p:grpSpPr>
        <p:cxnSp>
          <p:nvCxnSpPr>
            <p:cNvPr id="234" name="直線接點 233"/>
            <p:cNvCxnSpPr/>
            <p:nvPr/>
          </p:nvCxnSpPr>
          <p:spPr>
            <a:xfrm rot="16200000" flipH="1">
              <a:off x="3071802" y="4429132"/>
              <a:ext cx="214314" cy="214314"/>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1" name="直線接點 250"/>
            <p:cNvCxnSpPr/>
            <p:nvPr/>
          </p:nvCxnSpPr>
          <p:spPr>
            <a:xfrm rot="10800000" flipV="1">
              <a:off x="3054960" y="4429132"/>
              <a:ext cx="223838" cy="214314"/>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54" name="文字方塊 253"/>
          <p:cNvSpPr txBox="1"/>
          <p:nvPr/>
        </p:nvSpPr>
        <p:spPr>
          <a:xfrm>
            <a:off x="5857884" y="4214818"/>
            <a:ext cx="2286016" cy="369332"/>
          </a:xfrm>
          <a:prstGeom prst="rect">
            <a:avLst/>
          </a:prstGeom>
          <a:noFill/>
        </p:spPr>
        <p:txBody>
          <a:bodyPr wrap="square" rtlCol="0">
            <a:spAutoFit/>
          </a:bodyPr>
          <a:lstStyle/>
          <a:p>
            <a:r>
              <a:rPr lang="en-US" altLang="zh-TW" sz="1800" dirty="0" smtClean="0">
                <a:effectLst>
                  <a:outerShdw blurRad="38100" dist="38100" dir="2700000" algn="tl">
                    <a:srgbClr val="000000">
                      <a:alpha val="43137"/>
                    </a:srgbClr>
                  </a:outerShdw>
                </a:effectLst>
                <a:latin typeface="+mn-lt"/>
              </a:rPr>
              <a:t>(1) separately</a:t>
            </a:r>
            <a:endParaRPr lang="zh-TW" altLang="en-US" sz="1800" dirty="0" smtClean="0">
              <a:effectLst>
                <a:outerShdw blurRad="38100" dist="38100" dir="2700000" algn="tl">
                  <a:srgbClr val="000000">
                    <a:alpha val="43137"/>
                  </a:srgbClr>
                </a:outerShdw>
              </a:effectLst>
              <a:latin typeface="+mn-lt"/>
            </a:endParaRPr>
          </a:p>
        </p:txBody>
      </p:sp>
      <p:sp>
        <p:nvSpPr>
          <p:cNvPr id="257" name="文字方塊 256"/>
          <p:cNvSpPr txBox="1"/>
          <p:nvPr/>
        </p:nvSpPr>
        <p:spPr>
          <a:xfrm>
            <a:off x="5857884" y="4572008"/>
            <a:ext cx="2786082" cy="369332"/>
          </a:xfrm>
          <a:prstGeom prst="rect">
            <a:avLst/>
          </a:prstGeom>
          <a:noFill/>
        </p:spPr>
        <p:txBody>
          <a:bodyPr wrap="square" rtlCol="0">
            <a:spAutoFit/>
          </a:bodyPr>
          <a:lstStyle/>
          <a:p>
            <a:r>
              <a:rPr lang="en-US" altLang="zh-TW" sz="1800" dirty="0" smtClean="0">
                <a:effectLst>
                  <a:outerShdw blurRad="38100" dist="38100" dir="2700000" algn="tl">
                    <a:srgbClr val="000000">
                      <a:alpha val="43137"/>
                    </a:srgbClr>
                  </a:outerShdw>
                </a:effectLst>
                <a:latin typeface="+mn-lt"/>
              </a:rPr>
              <a:t>(2) simultaneously</a:t>
            </a:r>
            <a:endParaRPr lang="zh-TW" altLang="en-US" sz="1800" dirty="0" smtClean="0">
              <a:effectLst>
                <a:outerShdw blurRad="38100" dist="38100" dir="2700000" algn="tl">
                  <a:srgbClr val="000000">
                    <a:alpha val="43137"/>
                  </a:srgbClr>
                </a:outerShdw>
              </a:effectLst>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1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20"/>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51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517"/>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400"/>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401"/>
                                        </p:tgtEl>
                                        <p:attrNameLst>
                                          <p:attrName>style.visibility</p:attrName>
                                        </p:attrNameLst>
                                      </p:cBhvr>
                                      <p:to>
                                        <p:strVal val="hidden"/>
                                      </p:to>
                                    </p:set>
                                  </p:childTnLst>
                                </p:cTn>
                              </p:par>
                            </p:childTnLst>
                          </p:cTn>
                        </p:par>
                        <p:par>
                          <p:cTn id="17" fill="hold">
                            <p:stCondLst>
                              <p:cond delay="0"/>
                            </p:stCondLst>
                            <p:childTnLst>
                              <p:par>
                                <p:cTn id="18" presetID="10" presetClass="entr" presetSubtype="0" fill="hold" grpId="0" nodeType="afterEffect">
                                  <p:stCondLst>
                                    <p:cond delay="0"/>
                                  </p:stCondLst>
                                  <p:childTnLst>
                                    <p:set>
                                      <p:cBhvr>
                                        <p:cTn id="19" dur="1" fill="hold">
                                          <p:stCondLst>
                                            <p:cond delay="0"/>
                                          </p:stCondLst>
                                        </p:cTn>
                                        <p:tgtEl>
                                          <p:spTgt spid="214"/>
                                        </p:tgtEl>
                                        <p:attrNameLst>
                                          <p:attrName>style.visibility</p:attrName>
                                        </p:attrNameLst>
                                      </p:cBhvr>
                                      <p:to>
                                        <p:strVal val="visible"/>
                                      </p:to>
                                    </p:set>
                                    <p:animEffect transition="in" filter="fade">
                                      <p:cBhvr>
                                        <p:cTn id="20" dur="500"/>
                                        <p:tgtEl>
                                          <p:spTgt spid="2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75"/>
                                        </p:tgtEl>
                                        <p:attrNameLst>
                                          <p:attrName>style.visibility</p:attrName>
                                        </p:attrNameLst>
                                      </p:cBhvr>
                                      <p:to>
                                        <p:strVal val="visible"/>
                                      </p:to>
                                    </p:set>
                                    <p:animEffect transition="in" filter="fade">
                                      <p:cBhvr>
                                        <p:cTn id="23" dur="500"/>
                                        <p:tgtEl>
                                          <p:spTgt spid="27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p:stCondLst>
                              <p:cond delay="500"/>
                            </p:stCondLst>
                            <p:childTnLst>
                              <p:par>
                                <p:cTn id="33" presetID="0" presetClass="path" presetSubtype="0" accel="50000" decel="50000" fill="hold" nodeType="afterEffect">
                                  <p:stCondLst>
                                    <p:cond delay="0"/>
                                  </p:stCondLst>
                                  <p:childTnLst>
                                    <p:animMotion origin="layout" path="M -0.00069 0.00092 L -0.16267 0.00092 " pathEditMode="relative" rAng="0" ptsTypes="AA">
                                      <p:cBhvr>
                                        <p:cTn id="34" dur="1000" fill="hold"/>
                                        <p:tgtEl>
                                          <p:spTgt spid="6"/>
                                        </p:tgtEl>
                                        <p:attrNameLst>
                                          <p:attrName>ppt_x</p:attrName>
                                          <p:attrName>ppt_y</p:attrName>
                                        </p:attrNameLst>
                                      </p:cBhvr>
                                      <p:rCtr x="-81" y="0"/>
                                    </p:animMotion>
                                  </p:childTnLst>
                                </p:cTn>
                              </p:par>
                              <p:par>
                                <p:cTn id="35" presetID="0" presetClass="path" presetSubtype="0" accel="50000" decel="50000" fill="hold" nodeType="withEffect">
                                  <p:stCondLst>
                                    <p:cond delay="0"/>
                                  </p:stCondLst>
                                  <p:childTnLst>
                                    <p:animMotion origin="layout" path="M -5E-6 2.22222E-6 L 0.15747 2.22222E-6 " pathEditMode="relative" ptsTypes="AA">
                                      <p:cBhvr>
                                        <p:cTn id="36" dur="1000" fill="hold"/>
                                        <p:tgtEl>
                                          <p:spTgt spid="7"/>
                                        </p:tgtEl>
                                        <p:attrNameLst>
                                          <p:attrName>ppt_x</p:attrName>
                                          <p:attrName>ppt_y</p:attrName>
                                        </p:attrNameLst>
                                      </p:cBhvr>
                                    </p:animMotion>
                                  </p:childTnLst>
                                </p:cTn>
                              </p:par>
                              <p:par>
                                <p:cTn id="37" presetID="10" presetClass="entr" presetSubtype="0" fill="hold" grpId="0" nodeType="withEffect">
                                  <p:stCondLst>
                                    <p:cond delay="100"/>
                                  </p:stCondLst>
                                  <p:childTnLst>
                                    <p:set>
                                      <p:cBhvr>
                                        <p:cTn id="38" dur="1" fill="hold">
                                          <p:stCondLst>
                                            <p:cond delay="0"/>
                                          </p:stCondLst>
                                        </p:cTn>
                                        <p:tgtEl>
                                          <p:spTgt spid="370"/>
                                        </p:tgtEl>
                                        <p:attrNameLst>
                                          <p:attrName>style.visibility</p:attrName>
                                        </p:attrNameLst>
                                      </p:cBhvr>
                                      <p:to>
                                        <p:strVal val="visible"/>
                                      </p:to>
                                    </p:set>
                                    <p:animEffect transition="in" filter="fade">
                                      <p:cBhvr>
                                        <p:cTn id="39" dur="1000"/>
                                        <p:tgtEl>
                                          <p:spTgt spid="370"/>
                                        </p:tgtEl>
                                      </p:cBhvr>
                                    </p:animEffect>
                                  </p:childTnLst>
                                </p:cTn>
                              </p:par>
                              <p:par>
                                <p:cTn id="40" presetID="10" presetClass="entr" presetSubtype="0" fill="hold" grpId="0" nodeType="withEffect">
                                  <p:stCondLst>
                                    <p:cond delay="200"/>
                                  </p:stCondLst>
                                  <p:childTnLst>
                                    <p:set>
                                      <p:cBhvr>
                                        <p:cTn id="41" dur="1" fill="hold">
                                          <p:stCondLst>
                                            <p:cond delay="0"/>
                                          </p:stCondLst>
                                        </p:cTn>
                                        <p:tgtEl>
                                          <p:spTgt spid="369"/>
                                        </p:tgtEl>
                                        <p:attrNameLst>
                                          <p:attrName>style.visibility</p:attrName>
                                        </p:attrNameLst>
                                      </p:cBhvr>
                                      <p:to>
                                        <p:strVal val="visible"/>
                                      </p:to>
                                    </p:set>
                                    <p:animEffect transition="in" filter="fade">
                                      <p:cBhvr>
                                        <p:cTn id="42" dur="1000"/>
                                        <p:tgtEl>
                                          <p:spTgt spid="369"/>
                                        </p:tgtEl>
                                      </p:cBhvr>
                                    </p:animEffect>
                                  </p:childTnLst>
                                </p:cTn>
                              </p:par>
                              <p:par>
                                <p:cTn id="43" presetID="10" presetClass="entr" presetSubtype="0" fill="hold" grpId="0" nodeType="withEffect">
                                  <p:stCondLst>
                                    <p:cond delay="300"/>
                                  </p:stCondLst>
                                  <p:childTnLst>
                                    <p:set>
                                      <p:cBhvr>
                                        <p:cTn id="44" dur="1" fill="hold">
                                          <p:stCondLst>
                                            <p:cond delay="0"/>
                                          </p:stCondLst>
                                        </p:cTn>
                                        <p:tgtEl>
                                          <p:spTgt spid="372"/>
                                        </p:tgtEl>
                                        <p:attrNameLst>
                                          <p:attrName>style.visibility</p:attrName>
                                        </p:attrNameLst>
                                      </p:cBhvr>
                                      <p:to>
                                        <p:strVal val="visible"/>
                                      </p:to>
                                    </p:set>
                                    <p:animEffect transition="in" filter="fade">
                                      <p:cBhvr>
                                        <p:cTn id="45" dur="1000"/>
                                        <p:tgtEl>
                                          <p:spTgt spid="372"/>
                                        </p:tgtEl>
                                      </p:cBhvr>
                                    </p:animEffect>
                                  </p:childTnLst>
                                </p:cTn>
                              </p:par>
                              <p:par>
                                <p:cTn id="46" presetID="10" presetClass="entr" presetSubtype="0" fill="hold" grpId="0" nodeType="withEffect">
                                  <p:stCondLst>
                                    <p:cond delay="100"/>
                                  </p:stCondLst>
                                  <p:childTnLst>
                                    <p:set>
                                      <p:cBhvr>
                                        <p:cTn id="47" dur="1" fill="hold">
                                          <p:stCondLst>
                                            <p:cond delay="0"/>
                                          </p:stCondLst>
                                        </p:cTn>
                                        <p:tgtEl>
                                          <p:spTgt spid="379"/>
                                        </p:tgtEl>
                                        <p:attrNameLst>
                                          <p:attrName>style.visibility</p:attrName>
                                        </p:attrNameLst>
                                      </p:cBhvr>
                                      <p:to>
                                        <p:strVal val="visible"/>
                                      </p:to>
                                    </p:set>
                                    <p:animEffect transition="in" filter="fade">
                                      <p:cBhvr>
                                        <p:cTn id="48" dur="1000"/>
                                        <p:tgtEl>
                                          <p:spTgt spid="379"/>
                                        </p:tgtEl>
                                      </p:cBhvr>
                                    </p:animEffect>
                                  </p:childTnLst>
                                </p:cTn>
                              </p:par>
                              <p:par>
                                <p:cTn id="49" presetID="10" presetClass="entr" presetSubtype="0" fill="hold" grpId="0" nodeType="withEffect">
                                  <p:stCondLst>
                                    <p:cond delay="200"/>
                                  </p:stCondLst>
                                  <p:childTnLst>
                                    <p:set>
                                      <p:cBhvr>
                                        <p:cTn id="50" dur="1" fill="hold">
                                          <p:stCondLst>
                                            <p:cond delay="0"/>
                                          </p:stCondLst>
                                        </p:cTn>
                                        <p:tgtEl>
                                          <p:spTgt spid="378"/>
                                        </p:tgtEl>
                                        <p:attrNameLst>
                                          <p:attrName>style.visibility</p:attrName>
                                        </p:attrNameLst>
                                      </p:cBhvr>
                                      <p:to>
                                        <p:strVal val="visible"/>
                                      </p:to>
                                    </p:set>
                                    <p:animEffect transition="in" filter="fade">
                                      <p:cBhvr>
                                        <p:cTn id="51" dur="1000"/>
                                        <p:tgtEl>
                                          <p:spTgt spid="378"/>
                                        </p:tgtEl>
                                      </p:cBhvr>
                                    </p:animEffect>
                                  </p:childTnLst>
                                </p:cTn>
                              </p:par>
                              <p:par>
                                <p:cTn id="52" presetID="10" presetClass="entr" presetSubtype="0" fill="hold" grpId="0" nodeType="withEffect">
                                  <p:stCondLst>
                                    <p:cond delay="300"/>
                                  </p:stCondLst>
                                  <p:childTnLst>
                                    <p:set>
                                      <p:cBhvr>
                                        <p:cTn id="53" dur="1" fill="hold">
                                          <p:stCondLst>
                                            <p:cond delay="0"/>
                                          </p:stCondLst>
                                        </p:cTn>
                                        <p:tgtEl>
                                          <p:spTgt spid="377"/>
                                        </p:tgtEl>
                                        <p:attrNameLst>
                                          <p:attrName>style.visibility</p:attrName>
                                        </p:attrNameLst>
                                      </p:cBhvr>
                                      <p:to>
                                        <p:strVal val="visible"/>
                                      </p:to>
                                    </p:set>
                                    <p:animEffect transition="in" filter="fade">
                                      <p:cBhvr>
                                        <p:cTn id="54" dur="1000"/>
                                        <p:tgtEl>
                                          <p:spTgt spid="377"/>
                                        </p:tgtEl>
                                      </p:cBhvr>
                                    </p:animEffect>
                                  </p:childTnLst>
                                </p:cTn>
                              </p:par>
                            </p:childTnLst>
                          </p:cTn>
                        </p:par>
                        <p:par>
                          <p:cTn id="55" fill="hold">
                            <p:stCondLst>
                              <p:cond delay="1800"/>
                            </p:stCondLst>
                            <p:childTnLst>
                              <p:par>
                                <p:cTn id="56" presetID="0" presetClass="path" presetSubtype="0" accel="50000" decel="50000" fill="hold" nodeType="afterEffect">
                                  <p:stCondLst>
                                    <p:cond delay="0"/>
                                  </p:stCondLst>
                                  <p:childTnLst>
                                    <p:animMotion origin="layout" path="M -0.16198 0.00092 L -0.2408 0.00092 " pathEditMode="relative" rAng="0" ptsTypes="AA">
                                      <p:cBhvr>
                                        <p:cTn id="57" dur="1000" fill="hold"/>
                                        <p:tgtEl>
                                          <p:spTgt spid="6"/>
                                        </p:tgtEl>
                                        <p:attrNameLst>
                                          <p:attrName>ppt_x</p:attrName>
                                          <p:attrName>ppt_y</p:attrName>
                                        </p:attrNameLst>
                                      </p:cBhvr>
                                      <p:rCtr x="-39" y="0"/>
                                    </p:animMotion>
                                  </p:childTnLst>
                                </p:cTn>
                              </p:par>
                              <p:par>
                                <p:cTn id="58" presetID="10" presetClass="entr" presetSubtype="0" fill="hold" grpId="0" nodeType="withEffect">
                                  <p:stCondLst>
                                    <p:cond delay="0"/>
                                  </p:stCondLst>
                                  <p:childTnLst>
                                    <p:set>
                                      <p:cBhvr>
                                        <p:cTn id="59" dur="1" fill="hold">
                                          <p:stCondLst>
                                            <p:cond delay="0"/>
                                          </p:stCondLst>
                                        </p:cTn>
                                        <p:tgtEl>
                                          <p:spTgt spid="368"/>
                                        </p:tgtEl>
                                        <p:attrNameLst>
                                          <p:attrName>style.visibility</p:attrName>
                                        </p:attrNameLst>
                                      </p:cBhvr>
                                      <p:to>
                                        <p:strVal val="visible"/>
                                      </p:to>
                                    </p:set>
                                    <p:animEffect transition="in" filter="fade">
                                      <p:cBhvr>
                                        <p:cTn id="60" dur="1000"/>
                                        <p:tgtEl>
                                          <p:spTgt spid="368"/>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371"/>
                                        </p:tgtEl>
                                        <p:attrNameLst>
                                          <p:attrName>style.visibility</p:attrName>
                                        </p:attrNameLst>
                                      </p:cBhvr>
                                      <p:to>
                                        <p:strVal val="visible"/>
                                      </p:to>
                                    </p:set>
                                    <p:animEffect transition="in" filter="fade">
                                      <p:cBhvr>
                                        <p:cTn id="63" dur="1000"/>
                                        <p:tgtEl>
                                          <p:spTgt spid="371"/>
                                        </p:tgtEl>
                                      </p:cBhvr>
                                    </p:animEffect>
                                  </p:childTnLst>
                                </p:cTn>
                              </p:par>
                              <p:par>
                                <p:cTn id="64" presetID="0" presetClass="path" presetSubtype="0" accel="50000" decel="50000" fill="hold" nodeType="withEffect">
                                  <p:stCondLst>
                                    <p:cond delay="200"/>
                                  </p:stCondLst>
                                  <p:childTnLst>
                                    <p:animMotion origin="layout" path="M 0.15711 -4.44444E-6 L 0.0783 0.37801 " pathEditMode="relative" rAng="0" ptsTypes="AA">
                                      <p:cBhvr>
                                        <p:cTn id="65" dur="1000" fill="hold"/>
                                        <p:tgtEl>
                                          <p:spTgt spid="7"/>
                                        </p:tgtEl>
                                        <p:attrNameLst>
                                          <p:attrName>ppt_x</p:attrName>
                                          <p:attrName>ppt_y</p:attrName>
                                        </p:attrNameLst>
                                      </p:cBhvr>
                                      <p:rCtr x="-39" y="189"/>
                                    </p:animMotion>
                                  </p:childTnLst>
                                </p:cTn>
                              </p:par>
                              <p:par>
                                <p:cTn id="66" presetID="10" presetClass="entr" presetSubtype="0" fill="hold" grpId="0" nodeType="withEffect">
                                  <p:stCondLst>
                                    <p:cond delay="200"/>
                                  </p:stCondLst>
                                  <p:childTnLst>
                                    <p:set>
                                      <p:cBhvr>
                                        <p:cTn id="67" dur="1" fill="hold">
                                          <p:stCondLst>
                                            <p:cond delay="0"/>
                                          </p:stCondLst>
                                        </p:cTn>
                                        <p:tgtEl>
                                          <p:spTgt spid="387"/>
                                        </p:tgtEl>
                                        <p:attrNameLst>
                                          <p:attrName>style.visibility</p:attrName>
                                        </p:attrNameLst>
                                      </p:cBhvr>
                                      <p:to>
                                        <p:strVal val="visible"/>
                                      </p:to>
                                    </p:set>
                                    <p:animEffect transition="in" filter="fade">
                                      <p:cBhvr>
                                        <p:cTn id="68" dur="1000"/>
                                        <p:tgtEl>
                                          <p:spTgt spid="387"/>
                                        </p:tgtEl>
                                      </p:cBhvr>
                                    </p:animEffect>
                                  </p:childTnLst>
                                </p:cTn>
                              </p:par>
                              <p:par>
                                <p:cTn id="69" presetID="10" presetClass="entr" presetSubtype="0" fill="hold" grpId="0" nodeType="withEffect">
                                  <p:stCondLst>
                                    <p:cond delay="300"/>
                                  </p:stCondLst>
                                  <p:childTnLst>
                                    <p:set>
                                      <p:cBhvr>
                                        <p:cTn id="70" dur="1" fill="hold">
                                          <p:stCondLst>
                                            <p:cond delay="0"/>
                                          </p:stCondLst>
                                        </p:cTn>
                                        <p:tgtEl>
                                          <p:spTgt spid="395"/>
                                        </p:tgtEl>
                                        <p:attrNameLst>
                                          <p:attrName>style.visibility</p:attrName>
                                        </p:attrNameLst>
                                      </p:cBhvr>
                                      <p:to>
                                        <p:strVal val="visible"/>
                                      </p:to>
                                    </p:set>
                                    <p:animEffect transition="in" filter="fade">
                                      <p:cBhvr>
                                        <p:cTn id="71" dur="1000"/>
                                        <p:tgtEl>
                                          <p:spTgt spid="395"/>
                                        </p:tgtEl>
                                      </p:cBhvr>
                                    </p:animEffect>
                                  </p:childTnLst>
                                </p:cTn>
                              </p:par>
                              <p:par>
                                <p:cTn id="72" presetID="10" presetClass="entr" presetSubtype="0" fill="hold" grpId="0" nodeType="withEffect">
                                  <p:stCondLst>
                                    <p:cond delay="400"/>
                                  </p:stCondLst>
                                  <p:childTnLst>
                                    <p:set>
                                      <p:cBhvr>
                                        <p:cTn id="73" dur="1" fill="hold">
                                          <p:stCondLst>
                                            <p:cond delay="0"/>
                                          </p:stCondLst>
                                        </p:cTn>
                                        <p:tgtEl>
                                          <p:spTgt spid="386"/>
                                        </p:tgtEl>
                                        <p:attrNameLst>
                                          <p:attrName>style.visibility</p:attrName>
                                        </p:attrNameLst>
                                      </p:cBhvr>
                                      <p:to>
                                        <p:strVal val="visible"/>
                                      </p:to>
                                    </p:set>
                                    <p:animEffect transition="in" filter="fade">
                                      <p:cBhvr>
                                        <p:cTn id="74" dur="1000"/>
                                        <p:tgtEl>
                                          <p:spTgt spid="386"/>
                                        </p:tgtEl>
                                      </p:cBhvr>
                                    </p:animEffect>
                                  </p:childTnLst>
                                </p:cTn>
                              </p:par>
                              <p:par>
                                <p:cTn id="75" presetID="10" presetClass="entr" presetSubtype="0" fill="hold" grpId="0" nodeType="withEffect">
                                  <p:stCondLst>
                                    <p:cond delay="500"/>
                                  </p:stCondLst>
                                  <p:childTnLst>
                                    <p:set>
                                      <p:cBhvr>
                                        <p:cTn id="76" dur="1" fill="hold">
                                          <p:stCondLst>
                                            <p:cond delay="0"/>
                                          </p:stCondLst>
                                        </p:cTn>
                                        <p:tgtEl>
                                          <p:spTgt spid="385"/>
                                        </p:tgtEl>
                                        <p:attrNameLst>
                                          <p:attrName>style.visibility</p:attrName>
                                        </p:attrNameLst>
                                      </p:cBhvr>
                                      <p:to>
                                        <p:strVal val="visible"/>
                                      </p:to>
                                    </p:set>
                                    <p:animEffect transition="in" filter="fade">
                                      <p:cBhvr>
                                        <p:cTn id="77" dur="1000"/>
                                        <p:tgtEl>
                                          <p:spTgt spid="385"/>
                                        </p:tgtEl>
                                      </p:cBhvr>
                                    </p:animEffect>
                                  </p:childTnLst>
                                </p:cTn>
                              </p:par>
                              <p:par>
                                <p:cTn id="78" presetID="10" presetClass="entr" presetSubtype="0" fill="hold" grpId="0" nodeType="withEffect">
                                  <p:stCondLst>
                                    <p:cond delay="600"/>
                                  </p:stCondLst>
                                  <p:childTnLst>
                                    <p:set>
                                      <p:cBhvr>
                                        <p:cTn id="79" dur="1" fill="hold">
                                          <p:stCondLst>
                                            <p:cond delay="0"/>
                                          </p:stCondLst>
                                        </p:cTn>
                                        <p:tgtEl>
                                          <p:spTgt spid="384"/>
                                        </p:tgtEl>
                                        <p:attrNameLst>
                                          <p:attrName>style.visibility</p:attrName>
                                        </p:attrNameLst>
                                      </p:cBhvr>
                                      <p:to>
                                        <p:strVal val="visible"/>
                                      </p:to>
                                    </p:set>
                                    <p:animEffect transition="in" filter="fade">
                                      <p:cBhvr>
                                        <p:cTn id="80" dur="1000"/>
                                        <p:tgtEl>
                                          <p:spTgt spid="384"/>
                                        </p:tgtEl>
                                      </p:cBhvr>
                                    </p:animEffect>
                                  </p:childTnLst>
                                </p:cTn>
                              </p:par>
                              <p:par>
                                <p:cTn id="81" presetID="10" presetClass="entr" presetSubtype="0" fill="hold" grpId="0" nodeType="withEffect">
                                  <p:stCondLst>
                                    <p:cond delay="700"/>
                                  </p:stCondLst>
                                  <p:childTnLst>
                                    <p:set>
                                      <p:cBhvr>
                                        <p:cTn id="82" dur="1" fill="hold">
                                          <p:stCondLst>
                                            <p:cond delay="0"/>
                                          </p:stCondLst>
                                        </p:cTn>
                                        <p:tgtEl>
                                          <p:spTgt spid="382"/>
                                        </p:tgtEl>
                                        <p:attrNameLst>
                                          <p:attrName>style.visibility</p:attrName>
                                        </p:attrNameLst>
                                      </p:cBhvr>
                                      <p:to>
                                        <p:strVal val="visible"/>
                                      </p:to>
                                    </p:set>
                                    <p:animEffect transition="in" filter="fade">
                                      <p:cBhvr>
                                        <p:cTn id="83" dur="1000"/>
                                        <p:tgtEl>
                                          <p:spTgt spid="382"/>
                                        </p:tgtEl>
                                      </p:cBhvr>
                                    </p:animEffect>
                                  </p:childTnLst>
                                </p:cTn>
                              </p:par>
                              <p:par>
                                <p:cTn id="84" presetID="10" presetClass="entr" presetSubtype="0" fill="hold" grpId="0" nodeType="withEffect">
                                  <p:stCondLst>
                                    <p:cond delay="700"/>
                                  </p:stCondLst>
                                  <p:childTnLst>
                                    <p:set>
                                      <p:cBhvr>
                                        <p:cTn id="85" dur="1" fill="hold">
                                          <p:stCondLst>
                                            <p:cond delay="0"/>
                                          </p:stCondLst>
                                        </p:cTn>
                                        <p:tgtEl>
                                          <p:spTgt spid="380"/>
                                        </p:tgtEl>
                                        <p:attrNameLst>
                                          <p:attrName>style.visibility</p:attrName>
                                        </p:attrNameLst>
                                      </p:cBhvr>
                                      <p:to>
                                        <p:strVal val="visible"/>
                                      </p:to>
                                    </p:set>
                                    <p:animEffect transition="in" filter="fade">
                                      <p:cBhvr>
                                        <p:cTn id="86" dur="1000"/>
                                        <p:tgtEl>
                                          <p:spTgt spid="380"/>
                                        </p:tgtEl>
                                      </p:cBhvr>
                                    </p:animEffect>
                                  </p:childTnLst>
                                </p:cTn>
                              </p:par>
                              <p:par>
                                <p:cTn id="87" presetID="10" presetClass="entr" presetSubtype="0" fill="hold" grpId="0" nodeType="withEffect">
                                  <p:stCondLst>
                                    <p:cond delay="800"/>
                                  </p:stCondLst>
                                  <p:childTnLst>
                                    <p:set>
                                      <p:cBhvr>
                                        <p:cTn id="88" dur="1" fill="hold">
                                          <p:stCondLst>
                                            <p:cond delay="0"/>
                                          </p:stCondLst>
                                        </p:cTn>
                                        <p:tgtEl>
                                          <p:spTgt spid="381"/>
                                        </p:tgtEl>
                                        <p:attrNameLst>
                                          <p:attrName>style.visibility</p:attrName>
                                        </p:attrNameLst>
                                      </p:cBhvr>
                                      <p:to>
                                        <p:strVal val="visible"/>
                                      </p:to>
                                    </p:set>
                                    <p:animEffect transition="in" filter="fade">
                                      <p:cBhvr>
                                        <p:cTn id="89" dur="1000"/>
                                        <p:tgtEl>
                                          <p:spTgt spid="381"/>
                                        </p:tgtEl>
                                      </p:cBhvr>
                                    </p:animEffect>
                                  </p:childTnLst>
                                </p:cTn>
                              </p:par>
                            </p:childTnLst>
                          </p:cTn>
                        </p:par>
                        <p:par>
                          <p:cTn id="90" fill="hold">
                            <p:stCondLst>
                              <p:cond delay="3600"/>
                            </p:stCondLst>
                            <p:childTnLst>
                              <p:par>
                                <p:cTn id="91" presetID="10" presetClass="entr" presetSubtype="0" fill="hold" grpId="0" nodeType="afterEffect">
                                  <p:stCondLst>
                                    <p:cond delay="0"/>
                                  </p:stCondLst>
                                  <p:childTnLst>
                                    <p:set>
                                      <p:cBhvr>
                                        <p:cTn id="92" dur="1" fill="hold">
                                          <p:stCondLst>
                                            <p:cond delay="0"/>
                                          </p:stCondLst>
                                        </p:cTn>
                                        <p:tgtEl>
                                          <p:spTgt spid="396"/>
                                        </p:tgtEl>
                                        <p:attrNameLst>
                                          <p:attrName>style.visibility</p:attrName>
                                        </p:attrNameLst>
                                      </p:cBhvr>
                                      <p:to>
                                        <p:strVal val="visible"/>
                                      </p:to>
                                    </p:set>
                                    <p:animEffect transition="in" filter="fade">
                                      <p:cBhvr>
                                        <p:cTn id="93" dur="500"/>
                                        <p:tgtEl>
                                          <p:spTgt spid="396"/>
                                        </p:tgtEl>
                                      </p:cBhvr>
                                    </p:animEffect>
                                  </p:childTnLst>
                                </p:cTn>
                              </p:par>
                              <p:par>
                                <p:cTn id="94" presetID="10" presetClass="entr" presetSubtype="0" fill="hold" nodeType="withEffect">
                                  <p:stCondLst>
                                    <p:cond delay="0"/>
                                  </p:stCondLst>
                                  <p:childTnLst>
                                    <p:set>
                                      <p:cBhvr>
                                        <p:cTn id="95" dur="1" fill="hold">
                                          <p:stCondLst>
                                            <p:cond delay="0"/>
                                          </p:stCondLst>
                                        </p:cTn>
                                        <p:tgtEl>
                                          <p:spTgt spid="3"/>
                                        </p:tgtEl>
                                        <p:attrNameLst>
                                          <p:attrName>style.visibility</p:attrName>
                                        </p:attrNameLst>
                                      </p:cBhvr>
                                      <p:to>
                                        <p:strVal val="visible"/>
                                      </p:to>
                                    </p:set>
                                    <p:animEffect transition="in" filter="fade">
                                      <p:cBhvr>
                                        <p:cTn id="96" dur="500"/>
                                        <p:tgtEl>
                                          <p:spTgt spid="3"/>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xit" presetSubtype="0" fill="hold" nodeType="clickEffect">
                                  <p:stCondLst>
                                    <p:cond delay="0"/>
                                  </p:stCondLst>
                                  <p:childTnLst>
                                    <p:animEffect transition="out" filter="fade">
                                      <p:cBhvr>
                                        <p:cTn id="100" dur="500"/>
                                        <p:tgtEl>
                                          <p:spTgt spid="6"/>
                                        </p:tgtEl>
                                      </p:cBhvr>
                                    </p:animEffect>
                                    <p:set>
                                      <p:cBhvr>
                                        <p:cTn id="101" dur="1" fill="hold">
                                          <p:stCondLst>
                                            <p:cond delay="499"/>
                                          </p:stCondLst>
                                        </p:cTn>
                                        <p:tgtEl>
                                          <p:spTgt spid="6"/>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7"/>
                                        </p:tgtEl>
                                      </p:cBhvr>
                                    </p:animEffect>
                                    <p:set>
                                      <p:cBhvr>
                                        <p:cTn id="104" dur="1" fill="hold">
                                          <p:stCondLst>
                                            <p:cond delay="499"/>
                                          </p:stCondLst>
                                        </p:cTn>
                                        <p:tgtEl>
                                          <p:spTgt spid="7"/>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500"/>
                                        <p:tgtEl>
                                          <p:spTgt spid="370"/>
                                        </p:tgtEl>
                                      </p:cBhvr>
                                    </p:animEffect>
                                    <p:set>
                                      <p:cBhvr>
                                        <p:cTn id="107" dur="1" fill="hold">
                                          <p:stCondLst>
                                            <p:cond delay="499"/>
                                          </p:stCondLst>
                                        </p:cTn>
                                        <p:tgtEl>
                                          <p:spTgt spid="370"/>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369"/>
                                        </p:tgtEl>
                                      </p:cBhvr>
                                    </p:animEffect>
                                    <p:set>
                                      <p:cBhvr>
                                        <p:cTn id="110" dur="1" fill="hold">
                                          <p:stCondLst>
                                            <p:cond delay="499"/>
                                          </p:stCondLst>
                                        </p:cTn>
                                        <p:tgtEl>
                                          <p:spTgt spid="369"/>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396"/>
                                        </p:tgtEl>
                                      </p:cBhvr>
                                    </p:animEffect>
                                    <p:set>
                                      <p:cBhvr>
                                        <p:cTn id="113" dur="1" fill="hold">
                                          <p:stCondLst>
                                            <p:cond delay="499"/>
                                          </p:stCondLst>
                                        </p:cTn>
                                        <p:tgtEl>
                                          <p:spTgt spid="396"/>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380"/>
                                        </p:tgtEl>
                                      </p:cBhvr>
                                    </p:animEffect>
                                    <p:set>
                                      <p:cBhvr>
                                        <p:cTn id="116" dur="1" fill="hold">
                                          <p:stCondLst>
                                            <p:cond delay="499"/>
                                          </p:stCondLst>
                                        </p:cTn>
                                        <p:tgtEl>
                                          <p:spTgt spid="380"/>
                                        </p:tgtEl>
                                        <p:attrNameLst>
                                          <p:attrName>style.visibility</p:attrName>
                                        </p:attrNameLst>
                                      </p:cBhvr>
                                      <p:to>
                                        <p:strVal val="hidden"/>
                                      </p:to>
                                    </p:set>
                                  </p:childTnLst>
                                </p:cTn>
                              </p:par>
                              <p:par>
                                <p:cTn id="117" presetID="10" presetClass="exit" presetSubtype="0" fill="hold" nodeType="withEffect">
                                  <p:stCondLst>
                                    <p:cond delay="0"/>
                                  </p:stCondLst>
                                  <p:childTnLst>
                                    <p:animEffect transition="out" filter="fade">
                                      <p:cBhvr>
                                        <p:cTn id="118" dur="500"/>
                                        <p:tgtEl>
                                          <p:spTgt spid="3"/>
                                        </p:tgtEl>
                                      </p:cBhvr>
                                    </p:animEffect>
                                    <p:set>
                                      <p:cBhvr>
                                        <p:cTn id="119" dur="1" fill="hold">
                                          <p:stCondLst>
                                            <p:cond delay="499"/>
                                          </p:stCondLst>
                                        </p:cTn>
                                        <p:tgtEl>
                                          <p:spTgt spid="3"/>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382"/>
                                        </p:tgtEl>
                                      </p:cBhvr>
                                    </p:animEffect>
                                    <p:set>
                                      <p:cBhvr>
                                        <p:cTn id="122" dur="1" fill="hold">
                                          <p:stCondLst>
                                            <p:cond delay="499"/>
                                          </p:stCondLst>
                                        </p:cTn>
                                        <p:tgtEl>
                                          <p:spTgt spid="382"/>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372"/>
                                        </p:tgtEl>
                                      </p:cBhvr>
                                    </p:animEffect>
                                    <p:set>
                                      <p:cBhvr>
                                        <p:cTn id="125" dur="1" fill="hold">
                                          <p:stCondLst>
                                            <p:cond delay="499"/>
                                          </p:stCondLst>
                                        </p:cTn>
                                        <p:tgtEl>
                                          <p:spTgt spid="372"/>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500"/>
                                        <p:tgtEl>
                                          <p:spTgt spid="368"/>
                                        </p:tgtEl>
                                      </p:cBhvr>
                                    </p:animEffect>
                                    <p:set>
                                      <p:cBhvr>
                                        <p:cTn id="128" dur="1" fill="hold">
                                          <p:stCondLst>
                                            <p:cond delay="499"/>
                                          </p:stCondLst>
                                        </p:cTn>
                                        <p:tgtEl>
                                          <p:spTgt spid="368"/>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500"/>
                                        <p:tgtEl>
                                          <p:spTgt spid="371"/>
                                        </p:tgtEl>
                                      </p:cBhvr>
                                    </p:animEffect>
                                    <p:set>
                                      <p:cBhvr>
                                        <p:cTn id="131" dur="1" fill="hold">
                                          <p:stCondLst>
                                            <p:cond delay="499"/>
                                          </p:stCondLst>
                                        </p:cTn>
                                        <p:tgtEl>
                                          <p:spTgt spid="371"/>
                                        </p:tgtEl>
                                        <p:attrNameLst>
                                          <p:attrName>style.visibility</p:attrName>
                                        </p:attrNameLst>
                                      </p:cBhvr>
                                      <p:to>
                                        <p:strVal val="hidden"/>
                                      </p:to>
                                    </p:set>
                                  </p:childTnLst>
                                </p:cTn>
                              </p:par>
                              <p:par>
                                <p:cTn id="132" presetID="10" presetClass="exit" presetSubtype="0" fill="hold" grpId="1" nodeType="withEffect">
                                  <p:stCondLst>
                                    <p:cond delay="0"/>
                                  </p:stCondLst>
                                  <p:childTnLst>
                                    <p:animEffect transition="out" filter="fade">
                                      <p:cBhvr>
                                        <p:cTn id="133" dur="500"/>
                                        <p:tgtEl>
                                          <p:spTgt spid="384"/>
                                        </p:tgtEl>
                                      </p:cBhvr>
                                    </p:animEffect>
                                    <p:set>
                                      <p:cBhvr>
                                        <p:cTn id="134" dur="1" fill="hold">
                                          <p:stCondLst>
                                            <p:cond delay="499"/>
                                          </p:stCondLst>
                                        </p:cTn>
                                        <p:tgtEl>
                                          <p:spTgt spid="384"/>
                                        </p:tgtEl>
                                        <p:attrNameLst>
                                          <p:attrName>style.visibility</p:attrName>
                                        </p:attrNameLst>
                                      </p:cBhvr>
                                      <p:to>
                                        <p:strVal val="hidden"/>
                                      </p:to>
                                    </p:set>
                                  </p:childTnLst>
                                </p:cTn>
                              </p:par>
                              <p:par>
                                <p:cTn id="135" presetID="10" presetClass="exit" presetSubtype="0" fill="hold" grpId="1" nodeType="withEffect">
                                  <p:stCondLst>
                                    <p:cond delay="0"/>
                                  </p:stCondLst>
                                  <p:childTnLst>
                                    <p:animEffect transition="out" filter="fade">
                                      <p:cBhvr>
                                        <p:cTn id="136" dur="500"/>
                                        <p:tgtEl>
                                          <p:spTgt spid="385"/>
                                        </p:tgtEl>
                                      </p:cBhvr>
                                    </p:animEffect>
                                    <p:set>
                                      <p:cBhvr>
                                        <p:cTn id="137" dur="1" fill="hold">
                                          <p:stCondLst>
                                            <p:cond delay="499"/>
                                          </p:stCondLst>
                                        </p:cTn>
                                        <p:tgtEl>
                                          <p:spTgt spid="385"/>
                                        </p:tgtEl>
                                        <p:attrNameLst>
                                          <p:attrName>style.visibility</p:attrName>
                                        </p:attrNameLst>
                                      </p:cBhvr>
                                      <p:to>
                                        <p:strVal val="hidden"/>
                                      </p:to>
                                    </p:set>
                                  </p:childTnLst>
                                </p:cTn>
                              </p:par>
                              <p:par>
                                <p:cTn id="138" presetID="10" presetClass="exit" presetSubtype="0" fill="hold" grpId="1" nodeType="withEffect">
                                  <p:stCondLst>
                                    <p:cond delay="0"/>
                                  </p:stCondLst>
                                  <p:childTnLst>
                                    <p:animEffect transition="out" filter="fade">
                                      <p:cBhvr>
                                        <p:cTn id="139" dur="500"/>
                                        <p:tgtEl>
                                          <p:spTgt spid="386"/>
                                        </p:tgtEl>
                                      </p:cBhvr>
                                    </p:animEffect>
                                    <p:set>
                                      <p:cBhvr>
                                        <p:cTn id="140" dur="1" fill="hold">
                                          <p:stCondLst>
                                            <p:cond delay="499"/>
                                          </p:stCondLst>
                                        </p:cTn>
                                        <p:tgtEl>
                                          <p:spTgt spid="386"/>
                                        </p:tgtEl>
                                        <p:attrNameLst>
                                          <p:attrName>style.visibility</p:attrName>
                                        </p:attrNameLst>
                                      </p:cBhvr>
                                      <p:to>
                                        <p:strVal val="hidden"/>
                                      </p:to>
                                    </p:set>
                                  </p:childTnLst>
                                </p:cTn>
                              </p:par>
                              <p:par>
                                <p:cTn id="141" presetID="10" presetClass="exit" presetSubtype="0" fill="hold" grpId="1" nodeType="withEffect">
                                  <p:stCondLst>
                                    <p:cond delay="0"/>
                                  </p:stCondLst>
                                  <p:childTnLst>
                                    <p:animEffect transition="out" filter="fade">
                                      <p:cBhvr>
                                        <p:cTn id="142" dur="500"/>
                                        <p:tgtEl>
                                          <p:spTgt spid="387"/>
                                        </p:tgtEl>
                                      </p:cBhvr>
                                    </p:animEffect>
                                    <p:set>
                                      <p:cBhvr>
                                        <p:cTn id="143" dur="1" fill="hold">
                                          <p:stCondLst>
                                            <p:cond delay="499"/>
                                          </p:stCondLst>
                                        </p:cTn>
                                        <p:tgtEl>
                                          <p:spTgt spid="387"/>
                                        </p:tgtEl>
                                        <p:attrNameLst>
                                          <p:attrName>style.visibility</p:attrName>
                                        </p:attrNameLst>
                                      </p:cBhvr>
                                      <p:to>
                                        <p:strVal val="hidden"/>
                                      </p:to>
                                    </p:set>
                                  </p:childTnLst>
                                </p:cTn>
                              </p:par>
                              <p:par>
                                <p:cTn id="144" presetID="10" presetClass="exit" presetSubtype="0" fill="hold" grpId="1" nodeType="withEffect">
                                  <p:stCondLst>
                                    <p:cond delay="0"/>
                                  </p:stCondLst>
                                  <p:childTnLst>
                                    <p:animEffect transition="out" filter="fade">
                                      <p:cBhvr>
                                        <p:cTn id="145" dur="500"/>
                                        <p:tgtEl>
                                          <p:spTgt spid="395"/>
                                        </p:tgtEl>
                                      </p:cBhvr>
                                    </p:animEffect>
                                    <p:set>
                                      <p:cBhvr>
                                        <p:cTn id="146" dur="1" fill="hold">
                                          <p:stCondLst>
                                            <p:cond delay="499"/>
                                          </p:stCondLst>
                                        </p:cTn>
                                        <p:tgtEl>
                                          <p:spTgt spid="395"/>
                                        </p:tgtEl>
                                        <p:attrNameLst>
                                          <p:attrName>style.visibility</p:attrName>
                                        </p:attrNameLst>
                                      </p:cBhvr>
                                      <p:to>
                                        <p:strVal val="hidden"/>
                                      </p:to>
                                    </p:set>
                                  </p:childTnLst>
                                </p:cTn>
                              </p:par>
                              <p:par>
                                <p:cTn id="147" presetID="10" presetClass="exit" presetSubtype="0" fill="hold" grpId="1" nodeType="withEffect">
                                  <p:stCondLst>
                                    <p:cond delay="0"/>
                                  </p:stCondLst>
                                  <p:childTnLst>
                                    <p:animEffect transition="out" filter="fade">
                                      <p:cBhvr>
                                        <p:cTn id="148" dur="500"/>
                                        <p:tgtEl>
                                          <p:spTgt spid="377"/>
                                        </p:tgtEl>
                                      </p:cBhvr>
                                    </p:animEffect>
                                    <p:set>
                                      <p:cBhvr>
                                        <p:cTn id="149" dur="1" fill="hold">
                                          <p:stCondLst>
                                            <p:cond delay="499"/>
                                          </p:stCondLst>
                                        </p:cTn>
                                        <p:tgtEl>
                                          <p:spTgt spid="377"/>
                                        </p:tgtEl>
                                        <p:attrNameLst>
                                          <p:attrName>style.visibility</p:attrName>
                                        </p:attrNameLst>
                                      </p:cBhvr>
                                      <p:to>
                                        <p:strVal val="hidden"/>
                                      </p:to>
                                    </p:set>
                                  </p:childTnLst>
                                </p:cTn>
                              </p:par>
                              <p:par>
                                <p:cTn id="150" presetID="10" presetClass="exit" presetSubtype="0" fill="hold" grpId="1" nodeType="withEffect">
                                  <p:stCondLst>
                                    <p:cond delay="0"/>
                                  </p:stCondLst>
                                  <p:childTnLst>
                                    <p:animEffect transition="out" filter="fade">
                                      <p:cBhvr>
                                        <p:cTn id="151" dur="500"/>
                                        <p:tgtEl>
                                          <p:spTgt spid="378"/>
                                        </p:tgtEl>
                                      </p:cBhvr>
                                    </p:animEffect>
                                    <p:set>
                                      <p:cBhvr>
                                        <p:cTn id="152" dur="1" fill="hold">
                                          <p:stCondLst>
                                            <p:cond delay="499"/>
                                          </p:stCondLst>
                                        </p:cTn>
                                        <p:tgtEl>
                                          <p:spTgt spid="378"/>
                                        </p:tgtEl>
                                        <p:attrNameLst>
                                          <p:attrName>style.visibility</p:attrName>
                                        </p:attrNameLst>
                                      </p:cBhvr>
                                      <p:to>
                                        <p:strVal val="hidden"/>
                                      </p:to>
                                    </p:set>
                                  </p:childTnLst>
                                </p:cTn>
                              </p:par>
                              <p:par>
                                <p:cTn id="153" presetID="10" presetClass="exit" presetSubtype="0" fill="hold" grpId="1" nodeType="withEffect">
                                  <p:stCondLst>
                                    <p:cond delay="0"/>
                                  </p:stCondLst>
                                  <p:childTnLst>
                                    <p:animEffect transition="out" filter="fade">
                                      <p:cBhvr>
                                        <p:cTn id="154" dur="500"/>
                                        <p:tgtEl>
                                          <p:spTgt spid="379"/>
                                        </p:tgtEl>
                                      </p:cBhvr>
                                    </p:animEffect>
                                    <p:set>
                                      <p:cBhvr>
                                        <p:cTn id="155" dur="1" fill="hold">
                                          <p:stCondLst>
                                            <p:cond delay="499"/>
                                          </p:stCondLst>
                                        </p:cTn>
                                        <p:tgtEl>
                                          <p:spTgt spid="379"/>
                                        </p:tgtEl>
                                        <p:attrNameLst>
                                          <p:attrName>style.visibility</p:attrName>
                                        </p:attrNameLst>
                                      </p:cBhvr>
                                      <p:to>
                                        <p:strVal val="hidden"/>
                                      </p:to>
                                    </p:set>
                                  </p:childTnLst>
                                </p:cTn>
                              </p:par>
                              <p:par>
                                <p:cTn id="156" presetID="10" presetClass="exit" presetSubtype="0" fill="hold" grpId="1" nodeType="withEffect">
                                  <p:stCondLst>
                                    <p:cond delay="0"/>
                                  </p:stCondLst>
                                  <p:childTnLst>
                                    <p:animEffect transition="out" filter="fade">
                                      <p:cBhvr>
                                        <p:cTn id="157" dur="500"/>
                                        <p:tgtEl>
                                          <p:spTgt spid="381"/>
                                        </p:tgtEl>
                                      </p:cBhvr>
                                    </p:animEffect>
                                    <p:set>
                                      <p:cBhvr>
                                        <p:cTn id="158" dur="1" fill="hold">
                                          <p:stCondLst>
                                            <p:cond delay="499"/>
                                          </p:stCondLst>
                                        </p:cTn>
                                        <p:tgtEl>
                                          <p:spTgt spid="381"/>
                                        </p:tgtEl>
                                        <p:attrNameLst>
                                          <p:attrName>style.visibility</p:attrName>
                                        </p:attrNameLst>
                                      </p:cBhvr>
                                      <p:to>
                                        <p:strVal val="hidden"/>
                                      </p:to>
                                    </p:set>
                                  </p:childTnLst>
                                </p:cTn>
                              </p:par>
                              <p:par>
                                <p:cTn id="159" presetID="10" presetClass="entr" presetSubtype="0" fill="hold" grpId="0" nodeType="withEffect">
                                  <p:stCondLst>
                                    <p:cond delay="0"/>
                                  </p:stCondLst>
                                  <p:childTnLst>
                                    <p:set>
                                      <p:cBhvr>
                                        <p:cTn id="160" dur="1" fill="hold">
                                          <p:stCondLst>
                                            <p:cond delay="0"/>
                                          </p:stCondLst>
                                        </p:cTn>
                                        <p:tgtEl>
                                          <p:spTgt spid="280"/>
                                        </p:tgtEl>
                                        <p:attrNameLst>
                                          <p:attrName>style.visibility</p:attrName>
                                        </p:attrNameLst>
                                      </p:cBhvr>
                                      <p:to>
                                        <p:strVal val="visible"/>
                                      </p:to>
                                    </p:set>
                                    <p:animEffect transition="in" filter="fade">
                                      <p:cBhvr>
                                        <p:cTn id="161" dur="500"/>
                                        <p:tgtEl>
                                          <p:spTgt spid="280"/>
                                        </p:tgtEl>
                                      </p:cBhvr>
                                    </p:animEffect>
                                  </p:childTnLst>
                                </p:cTn>
                              </p:par>
                              <p:par>
                                <p:cTn id="162" presetID="10" presetClass="entr" presetSubtype="0" fill="hold" nodeType="withEffect">
                                  <p:stCondLst>
                                    <p:cond delay="0"/>
                                  </p:stCondLst>
                                  <p:childTnLst>
                                    <p:set>
                                      <p:cBhvr>
                                        <p:cTn id="163" dur="1" fill="hold">
                                          <p:stCondLst>
                                            <p:cond delay="0"/>
                                          </p:stCondLst>
                                        </p:cTn>
                                        <p:tgtEl>
                                          <p:spTgt spid="278"/>
                                        </p:tgtEl>
                                        <p:attrNameLst>
                                          <p:attrName>style.visibility</p:attrName>
                                        </p:attrNameLst>
                                      </p:cBhvr>
                                      <p:to>
                                        <p:strVal val="visible"/>
                                      </p:to>
                                    </p:set>
                                    <p:animEffect transition="in" filter="fade">
                                      <p:cBhvr>
                                        <p:cTn id="164" dur="500"/>
                                        <p:tgtEl>
                                          <p:spTgt spid="278"/>
                                        </p:tgtEl>
                                      </p:cBhvr>
                                    </p:animEffect>
                                  </p:childTnLst>
                                </p:cTn>
                              </p:par>
                              <p:par>
                                <p:cTn id="165" presetID="10" presetClass="entr" presetSubtype="0" fill="hold" nodeType="withEffect">
                                  <p:stCondLst>
                                    <p:cond delay="0"/>
                                  </p:stCondLst>
                                  <p:childTnLst>
                                    <p:set>
                                      <p:cBhvr>
                                        <p:cTn id="166" dur="1" fill="hold">
                                          <p:stCondLst>
                                            <p:cond delay="0"/>
                                          </p:stCondLst>
                                        </p:cTn>
                                        <p:tgtEl>
                                          <p:spTgt spid="8"/>
                                        </p:tgtEl>
                                        <p:attrNameLst>
                                          <p:attrName>style.visibility</p:attrName>
                                        </p:attrNameLst>
                                      </p:cBhvr>
                                      <p:to>
                                        <p:strVal val="visible"/>
                                      </p:to>
                                    </p:set>
                                    <p:animEffect transition="in" filter="fade">
                                      <p:cBhvr>
                                        <p:cTn id="167" dur="500"/>
                                        <p:tgtEl>
                                          <p:spTgt spid="8"/>
                                        </p:tgtEl>
                                      </p:cBhvr>
                                    </p:animEffect>
                                  </p:childTnLst>
                                </p:cTn>
                              </p:par>
                              <p:par>
                                <p:cTn id="168" presetID="10" presetClass="entr" presetSubtype="0" fill="hold" nodeType="withEffect">
                                  <p:stCondLst>
                                    <p:cond delay="0"/>
                                  </p:stCondLst>
                                  <p:childTnLst>
                                    <p:set>
                                      <p:cBhvr>
                                        <p:cTn id="169" dur="1" fill="hold">
                                          <p:stCondLst>
                                            <p:cond delay="0"/>
                                          </p:stCondLst>
                                        </p:cTn>
                                        <p:tgtEl>
                                          <p:spTgt spid="9"/>
                                        </p:tgtEl>
                                        <p:attrNameLst>
                                          <p:attrName>style.visibility</p:attrName>
                                        </p:attrNameLst>
                                      </p:cBhvr>
                                      <p:to>
                                        <p:strVal val="visible"/>
                                      </p:to>
                                    </p:set>
                                    <p:animEffect transition="in" filter="fade">
                                      <p:cBhvr>
                                        <p:cTn id="170" dur="500"/>
                                        <p:tgtEl>
                                          <p:spTgt spid="9"/>
                                        </p:tgtEl>
                                      </p:cBhvr>
                                    </p:animEffect>
                                  </p:childTnLst>
                                </p:cTn>
                              </p:par>
                            </p:childTnLst>
                          </p:cTn>
                        </p:par>
                        <p:par>
                          <p:cTn id="171" fill="hold">
                            <p:stCondLst>
                              <p:cond delay="500"/>
                            </p:stCondLst>
                            <p:childTnLst>
                              <p:par>
                                <p:cTn id="172" presetID="0" presetClass="path" presetSubtype="0" accel="50000" decel="50000" fill="hold" nodeType="afterEffect">
                                  <p:stCondLst>
                                    <p:cond delay="0"/>
                                  </p:stCondLst>
                                  <p:childTnLst>
                                    <p:animMotion origin="layout" path="M -0.00069 0.00185 L -0.24079 0.00185 " pathEditMode="relative" rAng="0" ptsTypes="AA">
                                      <p:cBhvr>
                                        <p:cTn id="173" dur="1000" fill="hold"/>
                                        <p:tgtEl>
                                          <p:spTgt spid="8"/>
                                        </p:tgtEl>
                                        <p:attrNameLst>
                                          <p:attrName>ppt_x</p:attrName>
                                          <p:attrName>ppt_y</p:attrName>
                                        </p:attrNameLst>
                                      </p:cBhvr>
                                      <p:rCtr x="-120" y="0"/>
                                    </p:animMotion>
                                  </p:childTnLst>
                                </p:cTn>
                              </p:par>
                              <p:par>
                                <p:cTn id="174" presetID="10" presetClass="entr" presetSubtype="0" fill="hold" grpId="0" nodeType="withEffect">
                                  <p:stCondLst>
                                    <p:cond delay="0"/>
                                  </p:stCondLst>
                                  <p:childTnLst>
                                    <p:set>
                                      <p:cBhvr>
                                        <p:cTn id="175" dur="1" fill="hold">
                                          <p:stCondLst>
                                            <p:cond delay="0"/>
                                          </p:stCondLst>
                                        </p:cTn>
                                        <p:tgtEl>
                                          <p:spTgt spid="425"/>
                                        </p:tgtEl>
                                        <p:attrNameLst>
                                          <p:attrName>style.visibility</p:attrName>
                                        </p:attrNameLst>
                                      </p:cBhvr>
                                      <p:to>
                                        <p:strVal val="visible"/>
                                      </p:to>
                                    </p:set>
                                    <p:animEffect transition="in" filter="fade">
                                      <p:cBhvr>
                                        <p:cTn id="176" dur="1000"/>
                                        <p:tgtEl>
                                          <p:spTgt spid="425"/>
                                        </p:tgtEl>
                                      </p:cBhvr>
                                    </p:animEffect>
                                  </p:childTnLst>
                                </p:cTn>
                              </p:par>
                              <p:par>
                                <p:cTn id="177" presetID="10" presetClass="entr" presetSubtype="0" fill="hold" grpId="0" nodeType="withEffect">
                                  <p:stCondLst>
                                    <p:cond delay="200"/>
                                  </p:stCondLst>
                                  <p:childTnLst>
                                    <p:set>
                                      <p:cBhvr>
                                        <p:cTn id="178" dur="1" fill="hold">
                                          <p:stCondLst>
                                            <p:cond delay="0"/>
                                          </p:stCondLst>
                                        </p:cTn>
                                        <p:tgtEl>
                                          <p:spTgt spid="423"/>
                                        </p:tgtEl>
                                        <p:attrNameLst>
                                          <p:attrName>style.visibility</p:attrName>
                                        </p:attrNameLst>
                                      </p:cBhvr>
                                      <p:to>
                                        <p:strVal val="visible"/>
                                      </p:to>
                                    </p:set>
                                    <p:animEffect transition="in" filter="fade">
                                      <p:cBhvr>
                                        <p:cTn id="179" dur="1000"/>
                                        <p:tgtEl>
                                          <p:spTgt spid="423"/>
                                        </p:tgtEl>
                                      </p:cBhvr>
                                    </p:animEffect>
                                  </p:childTnLst>
                                </p:cTn>
                              </p:par>
                              <p:par>
                                <p:cTn id="180" presetID="10" presetClass="entr" presetSubtype="0" fill="hold" grpId="0" nodeType="withEffect">
                                  <p:stCondLst>
                                    <p:cond delay="300"/>
                                  </p:stCondLst>
                                  <p:childTnLst>
                                    <p:set>
                                      <p:cBhvr>
                                        <p:cTn id="181" dur="1" fill="hold">
                                          <p:stCondLst>
                                            <p:cond delay="0"/>
                                          </p:stCondLst>
                                        </p:cTn>
                                        <p:tgtEl>
                                          <p:spTgt spid="430"/>
                                        </p:tgtEl>
                                        <p:attrNameLst>
                                          <p:attrName>style.visibility</p:attrName>
                                        </p:attrNameLst>
                                      </p:cBhvr>
                                      <p:to>
                                        <p:strVal val="visible"/>
                                      </p:to>
                                    </p:set>
                                    <p:animEffect transition="in" filter="fade">
                                      <p:cBhvr>
                                        <p:cTn id="182" dur="1000"/>
                                        <p:tgtEl>
                                          <p:spTgt spid="430"/>
                                        </p:tgtEl>
                                      </p:cBhvr>
                                    </p:animEffect>
                                  </p:childTnLst>
                                </p:cTn>
                              </p:par>
                              <p:par>
                                <p:cTn id="183" presetID="10" presetClass="entr" presetSubtype="0" fill="hold" grpId="0" nodeType="withEffect">
                                  <p:stCondLst>
                                    <p:cond delay="400"/>
                                  </p:stCondLst>
                                  <p:childTnLst>
                                    <p:set>
                                      <p:cBhvr>
                                        <p:cTn id="184" dur="1" fill="hold">
                                          <p:stCondLst>
                                            <p:cond delay="0"/>
                                          </p:stCondLst>
                                        </p:cTn>
                                        <p:tgtEl>
                                          <p:spTgt spid="422"/>
                                        </p:tgtEl>
                                        <p:attrNameLst>
                                          <p:attrName>style.visibility</p:attrName>
                                        </p:attrNameLst>
                                      </p:cBhvr>
                                      <p:to>
                                        <p:strVal val="visible"/>
                                      </p:to>
                                    </p:set>
                                    <p:animEffect transition="in" filter="fade">
                                      <p:cBhvr>
                                        <p:cTn id="185" dur="1000"/>
                                        <p:tgtEl>
                                          <p:spTgt spid="422"/>
                                        </p:tgtEl>
                                      </p:cBhvr>
                                    </p:animEffect>
                                  </p:childTnLst>
                                </p:cTn>
                              </p:par>
                              <p:par>
                                <p:cTn id="186" presetID="10" presetClass="entr" presetSubtype="0" fill="hold" grpId="0" nodeType="withEffect">
                                  <p:stCondLst>
                                    <p:cond delay="500"/>
                                  </p:stCondLst>
                                  <p:childTnLst>
                                    <p:set>
                                      <p:cBhvr>
                                        <p:cTn id="187" dur="1" fill="hold">
                                          <p:stCondLst>
                                            <p:cond delay="0"/>
                                          </p:stCondLst>
                                        </p:cTn>
                                        <p:tgtEl>
                                          <p:spTgt spid="426"/>
                                        </p:tgtEl>
                                        <p:attrNameLst>
                                          <p:attrName>style.visibility</p:attrName>
                                        </p:attrNameLst>
                                      </p:cBhvr>
                                      <p:to>
                                        <p:strVal val="visible"/>
                                      </p:to>
                                    </p:set>
                                    <p:animEffect transition="in" filter="fade">
                                      <p:cBhvr>
                                        <p:cTn id="188" dur="1000"/>
                                        <p:tgtEl>
                                          <p:spTgt spid="426"/>
                                        </p:tgtEl>
                                      </p:cBhvr>
                                    </p:animEffect>
                                  </p:childTnLst>
                                </p:cTn>
                              </p:par>
                              <p:par>
                                <p:cTn id="189" presetID="0" presetClass="path" presetSubtype="0" accel="50000" decel="50000" fill="hold" nodeType="withEffect">
                                  <p:stCondLst>
                                    <p:cond delay="0"/>
                                  </p:stCondLst>
                                  <p:childTnLst>
                                    <p:animMotion origin="layout" path="M 0.0007 -0.00092 L 0.28004 -0.00092 " pathEditMode="relative" rAng="0" ptsTypes="AA">
                                      <p:cBhvr>
                                        <p:cTn id="190" dur="1000" fill="hold"/>
                                        <p:tgtEl>
                                          <p:spTgt spid="9"/>
                                        </p:tgtEl>
                                        <p:attrNameLst>
                                          <p:attrName>ppt_x</p:attrName>
                                          <p:attrName>ppt_y</p:attrName>
                                        </p:attrNameLst>
                                      </p:cBhvr>
                                      <p:rCtr x="140" y="0"/>
                                    </p:animMotion>
                                  </p:childTnLst>
                                </p:cTn>
                              </p:par>
                              <p:par>
                                <p:cTn id="191" presetID="10" presetClass="entr" presetSubtype="0" fill="hold" grpId="0" nodeType="withEffect">
                                  <p:stCondLst>
                                    <p:cond delay="0"/>
                                  </p:stCondLst>
                                  <p:childTnLst>
                                    <p:set>
                                      <p:cBhvr>
                                        <p:cTn id="192" dur="1" fill="hold">
                                          <p:stCondLst>
                                            <p:cond delay="0"/>
                                          </p:stCondLst>
                                        </p:cTn>
                                        <p:tgtEl>
                                          <p:spTgt spid="404"/>
                                        </p:tgtEl>
                                        <p:attrNameLst>
                                          <p:attrName>style.visibility</p:attrName>
                                        </p:attrNameLst>
                                      </p:cBhvr>
                                      <p:to>
                                        <p:strVal val="visible"/>
                                      </p:to>
                                    </p:set>
                                    <p:animEffect transition="in" filter="fade">
                                      <p:cBhvr>
                                        <p:cTn id="193" dur="1000"/>
                                        <p:tgtEl>
                                          <p:spTgt spid="404"/>
                                        </p:tgtEl>
                                      </p:cBhvr>
                                    </p:animEffect>
                                  </p:childTnLst>
                                </p:cTn>
                              </p:par>
                              <p:par>
                                <p:cTn id="194" presetID="10" presetClass="entr" presetSubtype="0" fill="hold" grpId="0" nodeType="withEffect">
                                  <p:stCondLst>
                                    <p:cond delay="100"/>
                                  </p:stCondLst>
                                  <p:childTnLst>
                                    <p:set>
                                      <p:cBhvr>
                                        <p:cTn id="195" dur="1" fill="hold">
                                          <p:stCondLst>
                                            <p:cond delay="0"/>
                                          </p:stCondLst>
                                        </p:cTn>
                                        <p:tgtEl>
                                          <p:spTgt spid="405"/>
                                        </p:tgtEl>
                                        <p:attrNameLst>
                                          <p:attrName>style.visibility</p:attrName>
                                        </p:attrNameLst>
                                      </p:cBhvr>
                                      <p:to>
                                        <p:strVal val="visible"/>
                                      </p:to>
                                    </p:set>
                                    <p:animEffect transition="in" filter="fade">
                                      <p:cBhvr>
                                        <p:cTn id="196" dur="1000"/>
                                        <p:tgtEl>
                                          <p:spTgt spid="405"/>
                                        </p:tgtEl>
                                      </p:cBhvr>
                                    </p:animEffect>
                                  </p:childTnLst>
                                </p:cTn>
                              </p:par>
                              <p:par>
                                <p:cTn id="197" presetID="10" presetClass="entr" presetSubtype="0" fill="hold" grpId="0" nodeType="withEffect">
                                  <p:stCondLst>
                                    <p:cond delay="200"/>
                                  </p:stCondLst>
                                  <p:childTnLst>
                                    <p:set>
                                      <p:cBhvr>
                                        <p:cTn id="198" dur="1" fill="hold">
                                          <p:stCondLst>
                                            <p:cond delay="0"/>
                                          </p:stCondLst>
                                        </p:cTn>
                                        <p:tgtEl>
                                          <p:spTgt spid="406"/>
                                        </p:tgtEl>
                                        <p:attrNameLst>
                                          <p:attrName>style.visibility</p:attrName>
                                        </p:attrNameLst>
                                      </p:cBhvr>
                                      <p:to>
                                        <p:strVal val="visible"/>
                                      </p:to>
                                    </p:set>
                                    <p:animEffect transition="in" filter="fade">
                                      <p:cBhvr>
                                        <p:cTn id="199" dur="1000"/>
                                        <p:tgtEl>
                                          <p:spTgt spid="406"/>
                                        </p:tgtEl>
                                      </p:cBhvr>
                                    </p:animEffect>
                                  </p:childTnLst>
                                </p:cTn>
                              </p:par>
                              <p:par>
                                <p:cTn id="200" presetID="10" presetClass="entr" presetSubtype="0" fill="hold" grpId="0" nodeType="withEffect">
                                  <p:stCondLst>
                                    <p:cond delay="300"/>
                                  </p:stCondLst>
                                  <p:childTnLst>
                                    <p:set>
                                      <p:cBhvr>
                                        <p:cTn id="201" dur="1" fill="hold">
                                          <p:stCondLst>
                                            <p:cond delay="0"/>
                                          </p:stCondLst>
                                        </p:cTn>
                                        <p:tgtEl>
                                          <p:spTgt spid="407"/>
                                        </p:tgtEl>
                                        <p:attrNameLst>
                                          <p:attrName>style.visibility</p:attrName>
                                        </p:attrNameLst>
                                      </p:cBhvr>
                                      <p:to>
                                        <p:strVal val="visible"/>
                                      </p:to>
                                    </p:set>
                                    <p:animEffect transition="in" filter="fade">
                                      <p:cBhvr>
                                        <p:cTn id="202" dur="1000"/>
                                        <p:tgtEl>
                                          <p:spTgt spid="407"/>
                                        </p:tgtEl>
                                      </p:cBhvr>
                                    </p:animEffect>
                                  </p:childTnLst>
                                </p:cTn>
                              </p:par>
                              <p:par>
                                <p:cTn id="203" presetID="10" presetClass="entr" presetSubtype="0" fill="hold" grpId="0" nodeType="withEffect">
                                  <p:stCondLst>
                                    <p:cond delay="400"/>
                                  </p:stCondLst>
                                  <p:childTnLst>
                                    <p:set>
                                      <p:cBhvr>
                                        <p:cTn id="204" dur="1" fill="hold">
                                          <p:stCondLst>
                                            <p:cond delay="0"/>
                                          </p:stCondLst>
                                        </p:cTn>
                                        <p:tgtEl>
                                          <p:spTgt spid="408"/>
                                        </p:tgtEl>
                                        <p:attrNameLst>
                                          <p:attrName>style.visibility</p:attrName>
                                        </p:attrNameLst>
                                      </p:cBhvr>
                                      <p:to>
                                        <p:strVal val="visible"/>
                                      </p:to>
                                    </p:set>
                                    <p:animEffect transition="in" filter="fade">
                                      <p:cBhvr>
                                        <p:cTn id="205" dur="1000"/>
                                        <p:tgtEl>
                                          <p:spTgt spid="408"/>
                                        </p:tgtEl>
                                      </p:cBhvr>
                                    </p:animEffect>
                                  </p:childTnLst>
                                </p:cTn>
                              </p:par>
                              <p:par>
                                <p:cTn id="206" presetID="10" presetClass="entr" presetSubtype="0" fill="hold" grpId="0" nodeType="withEffect">
                                  <p:stCondLst>
                                    <p:cond delay="500"/>
                                  </p:stCondLst>
                                  <p:childTnLst>
                                    <p:set>
                                      <p:cBhvr>
                                        <p:cTn id="207" dur="1" fill="hold">
                                          <p:stCondLst>
                                            <p:cond delay="0"/>
                                          </p:stCondLst>
                                        </p:cTn>
                                        <p:tgtEl>
                                          <p:spTgt spid="409"/>
                                        </p:tgtEl>
                                        <p:attrNameLst>
                                          <p:attrName>style.visibility</p:attrName>
                                        </p:attrNameLst>
                                      </p:cBhvr>
                                      <p:to>
                                        <p:strVal val="visible"/>
                                      </p:to>
                                    </p:set>
                                    <p:animEffect transition="in" filter="fade">
                                      <p:cBhvr>
                                        <p:cTn id="208" dur="1000"/>
                                        <p:tgtEl>
                                          <p:spTgt spid="409"/>
                                        </p:tgtEl>
                                      </p:cBhvr>
                                    </p:animEffect>
                                  </p:childTnLst>
                                </p:cTn>
                              </p:par>
                            </p:childTnLst>
                          </p:cTn>
                        </p:par>
                        <p:par>
                          <p:cTn id="209" fill="hold">
                            <p:stCondLst>
                              <p:cond delay="2000"/>
                            </p:stCondLst>
                            <p:childTnLst>
                              <p:par>
                                <p:cTn id="210" presetID="0" presetClass="path" presetSubtype="0" accel="50000" decel="50000" fill="hold" nodeType="afterEffect">
                                  <p:stCondLst>
                                    <p:cond delay="0"/>
                                  </p:stCondLst>
                                  <p:childTnLst>
                                    <p:animMotion origin="layout" path="M 0.27934 0.00371 L 0.2007 0.37801 " pathEditMode="relative" rAng="0" ptsTypes="AA">
                                      <p:cBhvr>
                                        <p:cTn id="211" dur="1000" fill="hold"/>
                                        <p:tgtEl>
                                          <p:spTgt spid="9"/>
                                        </p:tgtEl>
                                        <p:attrNameLst>
                                          <p:attrName>ppt_x</p:attrName>
                                          <p:attrName>ppt_y</p:attrName>
                                        </p:attrNameLst>
                                      </p:cBhvr>
                                      <p:rCtr x="-39" y="187"/>
                                    </p:animMotion>
                                  </p:childTnLst>
                                </p:cTn>
                              </p:par>
                              <p:par>
                                <p:cTn id="212" presetID="10" presetClass="entr" presetSubtype="0" fill="hold" grpId="0" nodeType="withEffect">
                                  <p:stCondLst>
                                    <p:cond delay="0"/>
                                  </p:stCondLst>
                                  <p:childTnLst>
                                    <p:set>
                                      <p:cBhvr>
                                        <p:cTn id="213" dur="1" fill="hold">
                                          <p:stCondLst>
                                            <p:cond delay="0"/>
                                          </p:stCondLst>
                                        </p:cTn>
                                        <p:tgtEl>
                                          <p:spTgt spid="419"/>
                                        </p:tgtEl>
                                        <p:attrNameLst>
                                          <p:attrName>style.visibility</p:attrName>
                                        </p:attrNameLst>
                                      </p:cBhvr>
                                      <p:to>
                                        <p:strVal val="visible"/>
                                      </p:to>
                                    </p:set>
                                    <p:animEffect transition="in" filter="fade">
                                      <p:cBhvr>
                                        <p:cTn id="214" dur="1000"/>
                                        <p:tgtEl>
                                          <p:spTgt spid="419"/>
                                        </p:tgtEl>
                                      </p:cBhvr>
                                    </p:animEffect>
                                  </p:childTnLst>
                                </p:cTn>
                              </p:par>
                              <p:par>
                                <p:cTn id="215" presetID="10" presetClass="entr" presetSubtype="0" fill="hold" grpId="0" nodeType="withEffect">
                                  <p:stCondLst>
                                    <p:cond delay="100"/>
                                  </p:stCondLst>
                                  <p:childTnLst>
                                    <p:set>
                                      <p:cBhvr>
                                        <p:cTn id="216" dur="1" fill="hold">
                                          <p:stCondLst>
                                            <p:cond delay="0"/>
                                          </p:stCondLst>
                                        </p:cTn>
                                        <p:tgtEl>
                                          <p:spTgt spid="420"/>
                                        </p:tgtEl>
                                        <p:attrNameLst>
                                          <p:attrName>style.visibility</p:attrName>
                                        </p:attrNameLst>
                                      </p:cBhvr>
                                      <p:to>
                                        <p:strVal val="visible"/>
                                      </p:to>
                                    </p:set>
                                    <p:animEffect transition="in" filter="fade">
                                      <p:cBhvr>
                                        <p:cTn id="217" dur="1000"/>
                                        <p:tgtEl>
                                          <p:spTgt spid="420"/>
                                        </p:tgtEl>
                                      </p:cBhvr>
                                    </p:animEffect>
                                  </p:childTnLst>
                                </p:cTn>
                              </p:par>
                              <p:par>
                                <p:cTn id="218" presetID="10" presetClass="entr" presetSubtype="0" fill="hold" grpId="0" nodeType="withEffect">
                                  <p:stCondLst>
                                    <p:cond delay="200"/>
                                  </p:stCondLst>
                                  <p:childTnLst>
                                    <p:set>
                                      <p:cBhvr>
                                        <p:cTn id="219" dur="1" fill="hold">
                                          <p:stCondLst>
                                            <p:cond delay="0"/>
                                          </p:stCondLst>
                                        </p:cTn>
                                        <p:tgtEl>
                                          <p:spTgt spid="418"/>
                                        </p:tgtEl>
                                        <p:attrNameLst>
                                          <p:attrName>style.visibility</p:attrName>
                                        </p:attrNameLst>
                                      </p:cBhvr>
                                      <p:to>
                                        <p:strVal val="visible"/>
                                      </p:to>
                                    </p:set>
                                    <p:animEffect transition="in" filter="fade">
                                      <p:cBhvr>
                                        <p:cTn id="220" dur="1000"/>
                                        <p:tgtEl>
                                          <p:spTgt spid="418"/>
                                        </p:tgtEl>
                                      </p:cBhvr>
                                    </p:animEffect>
                                  </p:childTnLst>
                                </p:cTn>
                              </p:par>
                              <p:par>
                                <p:cTn id="221" presetID="10" presetClass="entr" presetSubtype="0" fill="hold" grpId="0" nodeType="withEffect">
                                  <p:stCondLst>
                                    <p:cond delay="300"/>
                                  </p:stCondLst>
                                  <p:childTnLst>
                                    <p:set>
                                      <p:cBhvr>
                                        <p:cTn id="222" dur="1" fill="hold">
                                          <p:stCondLst>
                                            <p:cond delay="0"/>
                                          </p:stCondLst>
                                        </p:cTn>
                                        <p:tgtEl>
                                          <p:spTgt spid="415"/>
                                        </p:tgtEl>
                                        <p:attrNameLst>
                                          <p:attrName>style.visibility</p:attrName>
                                        </p:attrNameLst>
                                      </p:cBhvr>
                                      <p:to>
                                        <p:strVal val="visible"/>
                                      </p:to>
                                    </p:set>
                                    <p:animEffect transition="in" filter="fade">
                                      <p:cBhvr>
                                        <p:cTn id="223" dur="1000"/>
                                        <p:tgtEl>
                                          <p:spTgt spid="415"/>
                                        </p:tgtEl>
                                      </p:cBhvr>
                                    </p:animEffect>
                                  </p:childTnLst>
                                </p:cTn>
                              </p:par>
                              <p:par>
                                <p:cTn id="224" presetID="10" presetClass="entr" presetSubtype="0" fill="hold" grpId="0" nodeType="withEffect">
                                  <p:stCondLst>
                                    <p:cond delay="400"/>
                                  </p:stCondLst>
                                  <p:childTnLst>
                                    <p:set>
                                      <p:cBhvr>
                                        <p:cTn id="225" dur="1" fill="hold">
                                          <p:stCondLst>
                                            <p:cond delay="0"/>
                                          </p:stCondLst>
                                        </p:cTn>
                                        <p:tgtEl>
                                          <p:spTgt spid="413"/>
                                        </p:tgtEl>
                                        <p:attrNameLst>
                                          <p:attrName>style.visibility</p:attrName>
                                        </p:attrNameLst>
                                      </p:cBhvr>
                                      <p:to>
                                        <p:strVal val="visible"/>
                                      </p:to>
                                    </p:set>
                                    <p:animEffect transition="in" filter="fade">
                                      <p:cBhvr>
                                        <p:cTn id="226" dur="1000"/>
                                        <p:tgtEl>
                                          <p:spTgt spid="413"/>
                                        </p:tgtEl>
                                      </p:cBhvr>
                                    </p:animEffect>
                                  </p:childTnLst>
                                </p:cTn>
                              </p:par>
                              <p:par>
                                <p:cTn id="227" presetID="10" presetClass="entr" presetSubtype="0" fill="hold" grpId="0" nodeType="withEffect">
                                  <p:stCondLst>
                                    <p:cond delay="500"/>
                                  </p:stCondLst>
                                  <p:childTnLst>
                                    <p:set>
                                      <p:cBhvr>
                                        <p:cTn id="228" dur="1" fill="hold">
                                          <p:stCondLst>
                                            <p:cond delay="0"/>
                                          </p:stCondLst>
                                        </p:cTn>
                                        <p:tgtEl>
                                          <p:spTgt spid="416"/>
                                        </p:tgtEl>
                                        <p:attrNameLst>
                                          <p:attrName>style.visibility</p:attrName>
                                        </p:attrNameLst>
                                      </p:cBhvr>
                                      <p:to>
                                        <p:strVal val="visible"/>
                                      </p:to>
                                    </p:set>
                                    <p:animEffect transition="in" filter="fade">
                                      <p:cBhvr>
                                        <p:cTn id="229" dur="1000"/>
                                        <p:tgtEl>
                                          <p:spTgt spid="416"/>
                                        </p:tgtEl>
                                      </p:cBhvr>
                                    </p:animEffect>
                                  </p:childTnLst>
                                </p:cTn>
                              </p:par>
                              <p:par>
                                <p:cTn id="230" presetID="10" presetClass="entr" presetSubtype="0" fill="hold" grpId="0" nodeType="withEffect">
                                  <p:stCondLst>
                                    <p:cond delay="600"/>
                                  </p:stCondLst>
                                  <p:childTnLst>
                                    <p:set>
                                      <p:cBhvr>
                                        <p:cTn id="231" dur="1" fill="hold">
                                          <p:stCondLst>
                                            <p:cond delay="0"/>
                                          </p:stCondLst>
                                        </p:cTn>
                                        <p:tgtEl>
                                          <p:spTgt spid="417"/>
                                        </p:tgtEl>
                                        <p:attrNameLst>
                                          <p:attrName>style.visibility</p:attrName>
                                        </p:attrNameLst>
                                      </p:cBhvr>
                                      <p:to>
                                        <p:strVal val="visible"/>
                                      </p:to>
                                    </p:set>
                                    <p:animEffect transition="in" filter="fade">
                                      <p:cBhvr>
                                        <p:cTn id="232" dur="1000"/>
                                        <p:tgtEl>
                                          <p:spTgt spid="417"/>
                                        </p:tgtEl>
                                      </p:cBhvr>
                                    </p:animEffect>
                                  </p:childTnLst>
                                </p:cTn>
                              </p:par>
                              <p:par>
                                <p:cTn id="233" presetID="10" presetClass="entr" presetSubtype="0" fill="hold" grpId="0" nodeType="withEffect">
                                  <p:stCondLst>
                                    <p:cond delay="700"/>
                                  </p:stCondLst>
                                  <p:childTnLst>
                                    <p:set>
                                      <p:cBhvr>
                                        <p:cTn id="234" dur="1" fill="hold">
                                          <p:stCondLst>
                                            <p:cond delay="0"/>
                                          </p:stCondLst>
                                        </p:cTn>
                                        <p:tgtEl>
                                          <p:spTgt spid="421"/>
                                        </p:tgtEl>
                                        <p:attrNameLst>
                                          <p:attrName>style.visibility</p:attrName>
                                        </p:attrNameLst>
                                      </p:cBhvr>
                                      <p:to>
                                        <p:strVal val="visible"/>
                                      </p:to>
                                    </p:set>
                                    <p:animEffect transition="in" filter="fade">
                                      <p:cBhvr>
                                        <p:cTn id="235" dur="1000"/>
                                        <p:tgtEl>
                                          <p:spTgt spid="421"/>
                                        </p:tgtEl>
                                      </p:cBhvr>
                                    </p:animEffect>
                                  </p:childTnLst>
                                </p:cTn>
                              </p:par>
                            </p:childTnLst>
                          </p:cTn>
                        </p:par>
                        <p:par>
                          <p:cTn id="236" fill="hold">
                            <p:stCondLst>
                              <p:cond delay="3700"/>
                            </p:stCondLst>
                            <p:childTnLst>
                              <p:par>
                                <p:cTn id="237" presetID="0" presetClass="path" presetSubtype="0" accel="50000" decel="50000" fill="hold" nodeType="afterEffect">
                                  <p:stCondLst>
                                    <p:cond delay="0"/>
                                  </p:stCondLst>
                                  <p:childTnLst>
                                    <p:animMotion origin="layout" path="M 0.19931 0.37801 L 0.08125 0.37801 " pathEditMode="relative" rAng="0" ptsTypes="AA">
                                      <p:cBhvr>
                                        <p:cTn id="238" dur="1000" fill="hold"/>
                                        <p:tgtEl>
                                          <p:spTgt spid="9"/>
                                        </p:tgtEl>
                                        <p:attrNameLst>
                                          <p:attrName>ppt_x</p:attrName>
                                          <p:attrName>ppt_y</p:attrName>
                                        </p:attrNameLst>
                                      </p:cBhvr>
                                      <p:rCtr x="-59" y="0"/>
                                    </p:animMotion>
                                  </p:childTnLst>
                                </p:cTn>
                              </p:par>
                              <p:par>
                                <p:cTn id="239" presetID="10" presetClass="entr" presetSubtype="0" fill="hold" grpId="0" nodeType="withEffect">
                                  <p:stCondLst>
                                    <p:cond delay="100"/>
                                  </p:stCondLst>
                                  <p:childTnLst>
                                    <p:set>
                                      <p:cBhvr>
                                        <p:cTn id="240" dur="1" fill="hold">
                                          <p:stCondLst>
                                            <p:cond delay="0"/>
                                          </p:stCondLst>
                                        </p:cTn>
                                        <p:tgtEl>
                                          <p:spTgt spid="412"/>
                                        </p:tgtEl>
                                        <p:attrNameLst>
                                          <p:attrName>style.visibility</p:attrName>
                                        </p:attrNameLst>
                                      </p:cBhvr>
                                      <p:to>
                                        <p:strVal val="visible"/>
                                      </p:to>
                                    </p:set>
                                    <p:animEffect transition="in" filter="fade">
                                      <p:cBhvr>
                                        <p:cTn id="241" dur="1000"/>
                                        <p:tgtEl>
                                          <p:spTgt spid="412"/>
                                        </p:tgtEl>
                                      </p:cBhvr>
                                    </p:animEffect>
                                  </p:childTnLst>
                                </p:cTn>
                              </p:par>
                              <p:par>
                                <p:cTn id="242" presetID="10" presetClass="entr" presetSubtype="0" fill="hold" grpId="0" nodeType="withEffect">
                                  <p:stCondLst>
                                    <p:cond delay="200"/>
                                  </p:stCondLst>
                                  <p:childTnLst>
                                    <p:set>
                                      <p:cBhvr>
                                        <p:cTn id="243" dur="1" fill="hold">
                                          <p:stCondLst>
                                            <p:cond delay="0"/>
                                          </p:stCondLst>
                                        </p:cTn>
                                        <p:tgtEl>
                                          <p:spTgt spid="410"/>
                                        </p:tgtEl>
                                        <p:attrNameLst>
                                          <p:attrName>style.visibility</p:attrName>
                                        </p:attrNameLst>
                                      </p:cBhvr>
                                      <p:to>
                                        <p:strVal val="visible"/>
                                      </p:to>
                                    </p:set>
                                    <p:animEffect transition="in" filter="fade">
                                      <p:cBhvr>
                                        <p:cTn id="244" dur="1000"/>
                                        <p:tgtEl>
                                          <p:spTgt spid="410"/>
                                        </p:tgtEl>
                                      </p:cBhvr>
                                    </p:animEffect>
                                  </p:childTnLst>
                                </p:cTn>
                              </p:par>
                              <p:par>
                                <p:cTn id="245" presetID="10" presetClass="entr" presetSubtype="0" fill="hold" grpId="0" nodeType="withEffect">
                                  <p:stCondLst>
                                    <p:cond delay="300"/>
                                  </p:stCondLst>
                                  <p:childTnLst>
                                    <p:set>
                                      <p:cBhvr>
                                        <p:cTn id="246" dur="1" fill="hold">
                                          <p:stCondLst>
                                            <p:cond delay="0"/>
                                          </p:stCondLst>
                                        </p:cTn>
                                        <p:tgtEl>
                                          <p:spTgt spid="411"/>
                                        </p:tgtEl>
                                        <p:attrNameLst>
                                          <p:attrName>style.visibility</p:attrName>
                                        </p:attrNameLst>
                                      </p:cBhvr>
                                      <p:to>
                                        <p:strVal val="visible"/>
                                      </p:to>
                                    </p:set>
                                    <p:animEffect transition="in" filter="fade">
                                      <p:cBhvr>
                                        <p:cTn id="247" dur="1000"/>
                                        <p:tgtEl>
                                          <p:spTgt spid="411"/>
                                        </p:tgtEl>
                                      </p:cBhvr>
                                    </p:animEffect>
                                  </p:childTnLst>
                                </p:cTn>
                              </p:par>
                            </p:childTnLst>
                          </p:cTn>
                        </p:par>
                      </p:childTnLst>
                    </p:cTn>
                  </p:par>
                  <p:par>
                    <p:cTn id="248" fill="hold">
                      <p:stCondLst>
                        <p:cond delay="indefinite"/>
                      </p:stCondLst>
                      <p:childTnLst>
                        <p:par>
                          <p:cTn id="249" fill="hold">
                            <p:stCondLst>
                              <p:cond delay="0"/>
                            </p:stCondLst>
                            <p:childTnLst>
                              <p:par>
                                <p:cTn id="250" presetID="10" presetClass="exit" presetSubtype="0" fill="hold" nodeType="clickEffect">
                                  <p:stCondLst>
                                    <p:cond delay="0"/>
                                  </p:stCondLst>
                                  <p:childTnLst>
                                    <p:animEffect transition="out" filter="fade">
                                      <p:cBhvr>
                                        <p:cTn id="251" dur="500"/>
                                        <p:tgtEl>
                                          <p:spTgt spid="9"/>
                                        </p:tgtEl>
                                      </p:cBhvr>
                                    </p:animEffect>
                                    <p:set>
                                      <p:cBhvr>
                                        <p:cTn id="252" dur="1" fill="hold">
                                          <p:stCondLst>
                                            <p:cond delay="499"/>
                                          </p:stCondLst>
                                        </p:cTn>
                                        <p:tgtEl>
                                          <p:spTgt spid="9"/>
                                        </p:tgtEl>
                                        <p:attrNameLst>
                                          <p:attrName>style.visibility</p:attrName>
                                        </p:attrNameLst>
                                      </p:cBhvr>
                                      <p:to>
                                        <p:strVal val="hidden"/>
                                      </p:to>
                                    </p:set>
                                  </p:childTnLst>
                                </p:cTn>
                              </p:par>
                              <p:par>
                                <p:cTn id="253" presetID="10" presetClass="exit" presetSubtype="0" fill="hold" nodeType="withEffect">
                                  <p:stCondLst>
                                    <p:cond delay="0"/>
                                  </p:stCondLst>
                                  <p:childTnLst>
                                    <p:animEffect transition="out" filter="fade">
                                      <p:cBhvr>
                                        <p:cTn id="254" dur="500"/>
                                        <p:tgtEl>
                                          <p:spTgt spid="8"/>
                                        </p:tgtEl>
                                      </p:cBhvr>
                                    </p:animEffect>
                                    <p:set>
                                      <p:cBhvr>
                                        <p:cTn id="255" dur="1" fill="hold">
                                          <p:stCondLst>
                                            <p:cond delay="499"/>
                                          </p:stCondLst>
                                        </p:cTn>
                                        <p:tgtEl>
                                          <p:spTgt spid="8"/>
                                        </p:tgtEl>
                                        <p:attrNameLst>
                                          <p:attrName>style.visibility</p:attrName>
                                        </p:attrNameLst>
                                      </p:cBhvr>
                                      <p:to>
                                        <p:strVal val="hidden"/>
                                      </p:to>
                                    </p:set>
                                  </p:childTnLst>
                                </p:cTn>
                              </p:par>
                              <p:par>
                                <p:cTn id="256" presetID="10" presetClass="exit" presetSubtype="0" fill="hold" grpId="1" nodeType="withEffect">
                                  <p:stCondLst>
                                    <p:cond delay="0"/>
                                  </p:stCondLst>
                                  <p:childTnLst>
                                    <p:animEffect transition="out" filter="fade">
                                      <p:cBhvr>
                                        <p:cTn id="257" dur="500"/>
                                        <p:tgtEl>
                                          <p:spTgt spid="425"/>
                                        </p:tgtEl>
                                      </p:cBhvr>
                                    </p:animEffect>
                                    <p:set>
                                      <p:cBhvr>
                                        <p:cTn id="258" dur="1" fill="hold">
                                          <p:stCondLst>
                                            <p:cond delay="499"/>
                                          </p:stCondLst>
                                        </p:cTn>
                                        <p:tgtEl>
                                          <p:spTgt spid="425"/>
                                        </p:tgtEl>
                                        <p:attrNameLst>
                                          <p:attrName>style.visibility</p:attrName>
                                        </p:attrNameLst>
                                      </p:cBhvr>
                                      <p:to>
                                        <p:strVal val="hidden"/>
                                      </p:to>
                                    </p:set>
                                  </p:childTnLst>
                                </p:cTn>
                              </p:par>
                              <p:par>
                                <p:cTn id="259" presetID="10" presetClass="exit" presetSubtype="0" fill="hold" grpId="1" nodeType="withEffect">
                                  <p:stCondLst>
                                    <p:cond delay="0"/>
                                  </p:stCondLst>
                                  <p:childTnLst>
                                    <p:animEffect transition="out" filter="fade">
                                      <p:cBhvr>
                                        <p:cTn id="260" dur="500"/>
                                        <p:tgtEl>
                                          <p:spTgt spid="423"/>
                                        </p:tgtEl>
                                      </p:cBhvr>
                                    </p:animEffect>
                                    <p:set>
                                      <p:cBhvr>
                                        <p:cTn id="261" dur="1" fill="hold">
                                          <p:stCondLst>
                                            <p:cond delay="499"/>
                                          </p:stCondLst>
                                        </p:cTn>
                                        <p:tgtEl>
                                          <p:spTgt spid="423"/>
                                        </p:tgtEl>
                                        <p:attrNameLst>
                                          <p:attrName>style.visibility</p:attrName>
                                        </p:attrNameLst>
                                      </p:cBhvr>
                                      <p:to>
                                        <p:strVal val="hidden"/>
                                      </p:to>
                                    </p:set>
                                  </p:childTnLst>
                                </p:cTn>
                              </p:par>
                              <p:par>
                                <p:cTn id="262" presetID="10" presetClass="exit" presetSubtype="0" fill="hold" grpId="1" nodeType="withEffect">
                                  <p:stCondLst>
                                    <p:cond delay="0"/>
                                  </p:stCondLst>
                                  <p:childTnLst>
                                    <p:animEffect transition="out" filter="fade">
                                      <p:cBhvr>
                                        <p:cTn id="263" dur="500"/>
                                        <p:tgtEl>
                                          <p:spTgt spid="430"/>
                                        </p:tgtEl>
                                      </p:cBhvr>
                                    </p:animEffect>
                                    <p:set>
                                      <p:cBhvr>
                                        <p:cTn id="264" dur="1" fill="hold">
                                          <p:stCondLst>
                                            <p:cond delay="499"/>
                                          </p:stCondLst>
                                        </p:cTn>
                                        <p:tgtEl>
                                          <p:spTgt spid="430"/>
                                        </p:tgtEl>
                                        <p:attrNameLst>
                                          <p:attrName>style.visibility</p:attrName>
                                        </p:attrNameLst>
                                      </p:cBhvr>
                                      <p:to>
                                        <p:strVal val="hidden"/>
                                      </p:to>
                                    </p:set>
                                  </p:childTnLst>
                                </p:cTn>
                              </p:par>
                              <p:par>
                                <p:cTn id="265" presetID="10" presetClass="exit" presetSubtype="0" fill="hold" grpId="1" nodeType="withEffect">
                                  <p:stCondLst>
                                    <p:cond delay="0"/>
                                  </p:stCondLst>
                                  <p:childTnLst>
                                    <p:animEffect transition="out" filter="fade">
                                      <p:cBhvr>
                                        <p:cTn id="266" dur="500"/>
                                        <p:tgtEl>
                                          <p:spTgt spid="422"/>
                                        </p:tgtEl>
                                      </p:cBhvr>
                                    </p:animEffect>
                                    <p:set>
                                      <p:cBhvr>
                                        <p:cTn id="267" dur="1" fill="hold">
                                          <p:stCondLst>
                                            <p:cond delay="499"/>
                                          </p:stCondLst>
                                        </p:cTn>
                                        <p:tgtEl>
                                          <p:spTgt spid="422"/>
                                        </p:tgtEl>
                                        <p:attrNameLst>
                                          <p:attrName>style.visibility</p:attrName>
                                        </p:attrNameLst>
                                      </p:cBhvr>
                                      <p:to>
                                        <p:strVal val="hidden"/>
                                      </p:to>
                                    </p:set>
                                  </p:childTnLst>
                                </p:cTn>
                              </p:par>
                              <p:par>
                                <p:cTn id="268" presetID="10" presetClass="exit" presetSubtype="0" fill="hold" grpId="1" nodeType="withEffect">
                                  <p:stCondLst>
                                    <p:cond delay="0"/>
                                  </p:stCondLst>
                                  <p:childTnLst>
                                    <p:animEffect transition="out" filter="fade">
                                      <p:cBhvr>
                                        <p:cTn id="269" dur="500"/>
                                        <p:tgtEl>
                                          <p:spTgt spid="426"/>
                                        </p:tgtEl>
                                      </p:cBhvr>
                                    </p:animEffect>
                                    <p:set>
                                      <p:cBhvr>
                                        <p:cTn id="270" dur="1" fill="hold">
                                          <p:stCondLst>
                                            <p:cond delay="499"/>
                                          </p:stCondLst>
                                        </p:cTn>
                                        <p:tgtEl>
                                          <p:spTgt spid="426"/>
                                        </p:tgtEl>
                                        <p:attrNameLst>
                                          <p:attrName>style.visibility</p:attrName>
                                        </p:attrNameLst>
                                      </p:cBhvr>
                                      <p:to>
                                        <p:strVal val="hidden"/>
                                      </p:to>
                                    </p:set>
                                  </p:childTnLst>
                                </p:cTn>
                              </p:par>
                              <p:par>
                                <p:cTn id="271" presetID="10" presetClass="exit" presetSubtype="0" fill="hold" grpId="1" nodeType="withEffect">
                                  <p:stCondLst>
                                    <p:cond delay="0"/>
                                  </p:stCondLst>
                                  <p:childTnLst>
                                    <p:animEffect transition="out" filter="fade">
                                      <p:cBhvr>
                                        <p:cTn id="272" dur="500"/>
                                        <p:tgtEl>
                                          <p:spTgt spid="404"/>
                                        </p:tgtEl>
                                      </p:cBhvr>
                                    </p:animEffect>
                                    <p:set>
                                      <p:cBhvr>
                                        <p:cTn id="273" dur="1" fill="hold">
                                          <p:stCondLst>
                                            <p:cond delay="499"/>
                                          </p:stCondLst>
                                        </p:cTn>
                                        <p:tgtEl>
                                          <p:spTgt spid="404"/>
                                        </p:tgtEl>
                                        <p:attrNameLst>
                                          <p:attrName>style.visibility</p:attrName>
                                        </p:attrNameLst>
                                      </p:cBhvr>
                                      <p:to>
                                        <p:strVal val="hidden"/>
                                      </p:to>
                                    </p:set>
                                  </p:childTnLst>
                                </p:cTn>
                              </p:par>
                              <p:par>
                                <p:cTn id="274" presetID="10" presetClass="exit" presetSubtype="0" fill="hold" grpId="1" nodeType="withEffect">
                                  <p:stCondLst>
                                    <p:cond delay="0"/>
                                  </p:stCondLst>
                                  <p:childTnLst>
                                    <p:animEffect transition="out" filter="fade">
                                      <p:cBhvr>
                                        <p:cTn id="275" dur="500"/>
                                        <p:tgtEl>
                                          <p:spTgt spid="405"/>
                                        </p:tgtEl>
                                      </p:cBhvr>
                                    </p:animEffect>
                                    <p:set>
                                      <p:cBhvr>
                                        <p:cTn id="276" dur="1" fill="hold">
                                          <p:stCondLst>
                                            <p:cond delay="499"/>
                                          </p:stCondLst>
                                        </p:cTn>
                                        <p:tgtEl>
                                          <p:spTgt spid="405"/>
                                        </p:tgtEl>
                                        <p:attrNameLst>
                                          <p:attrName>style.visibility</p:attrName>
                                        </p:attrNameLst>
                                      </p:cBhvr>
                                      <p:to>
                                        <p:strVal val="hidden"/>
                                      </p:to>
                                    </p:set>
                                  </p:childTnLst>
                                </p:cTn>
                              </p:par>
                              <p:par>
                                <p:cTn id="277" presetID="10" presetClass="exit" presetSubtype="0" fill="hold" grpId="1" nodeType="withEffect">
                                  <p:stCondLst>
                                    <p:cond delay="0"/>
                                  </p:stCondLst>
                                  <p:childTnLst>
                                    <p:animEffect transition="out" filter="fade">
                                      <p:cBhvr>
                                        <p:cTn id="278" dur="500"/>
                                        <p:tgtEl>
                                          <p:spTgt spid="407"/>
                                        </p:tgtEl>
                                      </p:cBhvr>
                                    </p:animEffect>
                                    <p:set>
                                      <p:cBhvr>
                                        <p:cTn id="279" dur="1" fill="hold">
                                          <p:stCondLst>
                                            <p:cond delay="499"/>
                                          </p:stCondLst>
                                        </p:cTn>
                                        <p:tgtEl>
                                          <p:spTgt spid="407"/>
                                        </p:tgtEl>
                                        <p:attrNameLst>
                                          <p:attrName>style.visibility</p:attrName>
                                        </p:attrNameLst>
                                      </p:cBhvr>
                                      <p:to>
                                        <p:strVal val="hidden"/>
                                      </p:to>
                                    </p:set>
                                  </p:childTnLst>
                                </p:cTn>
                              </p:par>
                              <p:par>
                                <p:cTn id="280" presetID="10" presetClass="exit" presetSubtype="0" fill="hold" grpId="1" nodeType="withEffect">
                                  <p:stCondLst>
                                    <p:cond delay="0"/>
                                  </p:stCondLst>
                                  <p:childTnLst>
                                    <p:animEffect transition="out" filter="fade">
                                      <p:cBhvr>
                                        <p:cTn id="281" dur="500"/>
                                        <p:tgtEl>
                                          <p:spTgt spid="406"/>
                                        </p:tgtEl>
                                      </p:cBhvr>
                                    </p:animEffect>
                                    <p:set>
                                      <p:cBhvr>
                                        <p:cTn id="282" dur="1" fill="hold">
                                          <p:stCondLst>
                                            <p:cond delay="499"/>
                                          </p:stCondLst>
                                        </p:cTn>
                                        <p:tgtEl>
                                          <p:spTgt spid="406"/>
                                        </p:tgtEl>
                                        <p:attrNameLst>
                                          <p:attrName>style.visibility</p:attrName>
                                        </p:attrNameLst>
                                      </p:cBhvr>
                                      <p:to>
                                        <p:strVal val="hidden"/>
                                      </p:to>
                                    </p:set>
                                  </p:childTnLst>
                                </p:cTn>
                              </p:par>
                              <p:par>
                                <p:cTn id="283" presetID="10" presetClass="exit" presetSubtype="0" fill="hold" grpId="1" nodeType="withEffect">
                                  <p:stCondLst>
                                    <p:cond delay="0"/>
                                  </p:stCondLst>
                                  <p:childTnLst>
                                    <p:animEffect transition="out" filter="fade">
                                      <p:cBhvr>
                                        <p:cTn id="284" dur="500"/>
                                        <p:tgtEl>
                                          <p:spTgt spid="409"/>
                                        </p:tgtEl>
                                      </p:cBhvr>
                                    </p:animEffect>
                                    <p:set>
                                      <p:cBhvr>
                                        <p:cTn id="285" dur="1" fill="hold">
                                          <p:stCondLst>
                                            <p:cond delay="499"/>
                                          </p:stCondLst>
                                        </p:cTn>
                                        <p:tgtEl>
                                          <p:spTgt spid="409"/>
                                        </p:tgtEl>
                                        <p:attrNameLst>
                                          <p:attrName>style.visibility</p:attrName>
                                        </p:attrNameLst>
                                      </p:cBhvr>
                                      <p:to>
                                        <p:strVal val="hidden"/>
                                      </p:to>
                                    </p:set>
                                  </p:childTnLst>
                                </p:cTn>
                              </p:par>
                              <p:par>
                                <p:cTn id="286" presetID="10" presetClass="exit" presetSubtype="0" fill="hold" grpId="1" nodeType="withEffect">
                                  <p:stCondLst>
                                    <p:cond delay="0"/>
                                  </p:stCondLst>
                                  <p:childTnLst>
                                    <p:animEffect transition="out" filter="fade">
                                      <p:cBhvr>
                                        <p:cTn id="287" dur="500"/>
                                        <p:tgtEl>
                                          <p:spTgt spid="408"/>
                                        </p:tgtEl>
                                      </p:cBhvr>
                                    </p:animEffect>
                                    <p:set>
                                      <p:cBhvr>
                                        <p:cTn id="288" dur="1" fill="hold">
                                          <p:stCondLst>
                                            <p:cond delay="499"/>
                                          </p:stCondLst>
                                        </p:cTn>
                                        <p:tgtEl>
                                          <p:spTgt spid="408"/>
                                        </p:tgtEl>
                                        <p:attrNameLst>
                                          <p:attrName>style.visibility</p:attrName>
                                        </p:attrNameLst>
                                      </p:cBhvr>
                                      <p:to>
                                        <p:strVal val="hidden"/>
                                      </p:to>
                                    </p:set>
                                  </p:childTnLst>
                                </p:cTn>
                              </p:par>
                              <p:par>
                                <p:cTn id="289" presetID="10" presetClass="exit" presetSubtype="0" fill="hold" grpId="1" nodeType="withEffect">
                                  <p:stCondLst>
                                    <p:cond delay="0"/>
                                  </p:stCondLst>
                                  <p:childTnLst>
                                    <p:animEffect transition="out" filter="fade">
                                      <p:cBhvr>
                                        <p:cTn id="290" dur="500"/>
                                        <p:tgtEl>
                                          <p:spTgt spid="419"/>
                                        </p:tgtEl>
                                      </p:cBhvr>
                                    </p:animEffect>
                                    <p:set>
                                      <p:cBhvr>
                                        <p:cTn id="291" dur="1" fill="hold">
                                          <p:stCondLst>
                                            <p:cond delay="499"/>
                                          </p:stCondLst>
                                        </p:cTn>
                                        <p:tgtEl>
                                          <p:spTgt spid="419"/>
                                        </p:tgtEl>
                                        <p:attrNameLst>
                                          <p:attrName>style.visibility</p:attrName>
                                        </p:attrNameLst>
                                      </p:cBhvr>
                                      <p:to>
                                        <p:strVal val="hidden"/>
                                      </p:to>
                                    </p:set>
                                  </p:childTnLst>
                                </p:cTn>
                              </p:par>
                              <p:par>
                                <p:cTn id="292" presetID="10" presetClass="exit" presetSubtype="0" fill="hold" grpId="1" nodeType="withEffect">
                                  <p:stCondLst>
                                    <p:cond delay="0"/>
                                  </p:stCondLst>
                                  <p:childTnLst>
                                    <p:animEffect transition="out" filter="fade">
                                      <p:cBhvr>
                                        <p:cTn id="293" dur="500"/>
                                        <p:tgtEl>
                                          <p:spTgt spid="420"/>
                                        </p:tgtEl>
                                      </p:cBhvr>
                                    </p:animEffect>
                                    <p:set>
                                      <p:cBhvr>
                                        <p:cTn id="294" dur="1" fill="hold">
                                          <p:stCondLst>
                                            <p:cond delay="499"/>
                                          </p:stCondLst>
                                        </p:cTn>
                                        <p:tgtEl>
                                          <p:spTgt spid="420"/>
                                        </p:tgtEl>
                                        <p:attrNameLst>
                                          <p:attrName>style.visibility</p:attrName>
                                        </p:attrNameLst>
                                      </p:cBhvr>
                                      <p:to>
                                        <p:strVal val="hidden"/>
                                      </p:to>
                                    </p:set>
                                  </p:childTnLst>
                                </p:cTn>
                              </p:par>
                              <p:par>
                                <p:cTn id="295" presetID="10" presetClass="exit" presetSubtype="0" fill="hold" grpId="1" nodeType="withEffect">
                                  <p:stCondLst>
                                    <p:cond delay="0"/>
                                  </p:stCondLst>
                                  <p:childTnLst>
                                    <p:animEffect transition="out" filter="fade">
                                      <p:cBhvr>
                                        <p:cTn id="296" dur="500"/>
                                        <p:tgtEl>
                                          <p:spTgt spid="418"/>
                                        </p:tgtEl>
                                      </p:cBhvr>
                                    </p:animEffect>
                                    <p:set>
                                      <p:cBhvr>
                                        <p:cTn id="297" dur="1" fill="hold">
                                          <p:stCondLst>
                                            <p:cond delay="499"/>
                                          </p:stCondLst>
                                        </p:cTn>
                                        <p:tgtEl>
                                          <p:spTgt spid="418"/>
                                        </p:tgtEl>
                                        <p:attrNameLst>
                                          <p:attrName>style.visibility</p:attrName>
                                        </p:attrNameLst>
                                      </p:cBhvr>
                                      <p:to>
                                        <p:strVal val="hidden"/>
                                      </p:to>
                                    </p:set>
                                  </p:childTnLst>
                                </p:cTn>
                              </p:par>
                              <p:par>
                                <p:cTn id="298" presetID="10" presetClass="exit" presetSubtype="0" fill="hold" grpId="1" nodeType="withEffect">
                                  <p:stCondLst>
                                    <p:cond delay="0"/>
                                  </p:stCondLst>
                                  <p:childTnLst>
                                    <p:animEffect transition="out" filter="fade">
                                      <p:cBhvr>
                                        <p:cTn id="299" dur="500"/>
                                        <p:tgtEl>
                                          <p:spTgt spid="415"/>
                                        </p:tgtEl>
                                      </p:cBhvr>
                                    </p:animEffect>
                                    <p:set>
                                      <p:cBhvr>
                                        <p:cTn id="300" dur="1" fill="hold">
                                          <p:stCondLst>
                                            <p:cond delay="499"/>
                                          </p:stCondLst>
                                        </p:cTn>
                                        <p:tgtEl>
                                          <p:spTgt spid="415"/>
                                        </p:tgtEl>
                                        <p:attrNameLst>
                                          <p:attrName>style.visibility</p:attrName>
                                        </p:attrNameLst>
                                      </p:cBhvr>
                                      <p:to>
                                        <p:strVal val="hidden"/>
                                      </p:to>
                                    </p:set>
                                  </p:childTnLst>
                                </p:cTn>
                              </p:par>
                              <p:par>
                                <p:cTn id="301" presetID="10" presetClass="exit" presetSubtype="0" fill="hold" grpId="1" nodeType="withEffect">
                                  <p:stCondLst>
                                    <p:cond delay="0"/>
                                  </p:stCondLst>
                                  <p:childTnLst>
                                    <p:animEffect transition="out" filter="fade">
                                      <p:cBhvr>
                                        <p:cTn id="302" dur="500"/>
                                        <p:tgtEl>
                                          <p:spTgt spid="413"/>
                                        </p:tgtEl>
                                      </p:cBhvr>
                                    </p:animEffect>
                                    <p:set>
                                      <p:cBhvr>
                                        <p:cTn id="303" dur="1" fill="hold">
                                          <p:stCondLst>
                                            <p:cond delay="499"/>
                                          </p:stCondLst>
                                        </p:cTn>
                                        <p:tgtEl>
                                          <p:spTgt spid="413"/>
                                        </p:tgtEl>
                                        <p:attrNameLst>
                                          <p:attrName>style.visibility</p:attrName>
                                        </p:attrNameLst>
                                      </p:cBhvr>
                                      <p:to>
                                        <p:strVal val="hidden"/>
                                      </p:to>
                                    </p:set>
                                  </p:childTnLst>
                                </p:cTn>
                              </p:par>
                              <p:par>
                                <p:cTn id="304" presetID="10" presetClass="exit" presetSubtype="0" fill="hold" grpId="1" nodeType="withEffect">
                                  <p:stCondLst>
                                    <p:cond delay="0"/>
                                  </p:stCondLst>
                                  <p:childTnLst>
                                    <p:animEffect transition="out" filter="fade">
                                      <p:cBhvr>
                                        <p:cTn id="305" dur="500"/>
                                        <p:tgtEl>
                                          <p:spTgt spid="416"/>
                                        </p:tgtEl>
                                      </p:cBhvr>
                                    </p:animEffect>
                                    <p:set>
                                      <p:cBhvr>
                                        <p:cTn id="306" dur="1" fill="hold">
                                          <p:stCondLst>
                                            <p:cond delay="499"/>
                                          </p:stCondLst>
                                        </p:cTn>
                                        <p:tgtEl>
                                          <p:spTgt spid="416"/>
                                        </p:tgtEl>
                                        <p:attrNameLst>
                                          <p:attrName>style.visibility</p:attrName>
                                        </p:attrNameLst>
                                      </p:cBhvr>
                                      <p:to>
                                        <p:strVal val="hidden"/>
                                      </p:to>
                                    </p:set>
                                  </p:childTnLst>
                                </p:cTn>
                              </p:par>
                              <p:par>
                                <p:cTn id="307" presetID="10" presetClass="exit" presetSubtype="0" fill="hold" grpId="1" nodeType="withEffect">
                                  <p:stCondLst>
                                    <p:cond delay="0"/>
                                  </p:stCondLst>
                                  <p:childTnLst>
                                    <p:animEffect transition="out" filter="fade">
                                      <p:cBhvr>
                                        <p:cTn id="308" dur="500"/>
                                        <p:tgtEl>
                                          <p:spTgt spid="417"/>
                                        </p:tgtEl>
                                      </p:cBhvr>
                                    </p:animEffect>
                                    <p:set>
                                      <p:cBhvr>
                                        <p:cTn id="309" dur="1" fill="hold">
                                          <p:stCondLst>
                                            <p:cond delay="499"/>
                                          </p:stCondLst>
                                        </p:cTn>
                                        <p:tgtEl>
                                          <p:spTgt spid="417"/>
                                        </p:tgtEl>
                                        <p:attrNameLst>
                                          <p:attrName>style.visibility</p:attrName>
                                        </p:attrNameLst>
                                      </p:cBhvr>
                                      <p:to>
                                        <p:strVal val="hidden"/>
                                      </p:to>
                                    </p:set>
                                  </p:childTnLst>
                                </p:cTn>
                              </p:par>
                              <p:par>
                                <p:cTn id="310" presetID="10" presetClass="exit" presetSubtype="0" fill="hold" grpId="1" nodeType="withEffect">
                                  <p:stCondLst>
                                    <p:cond delay="0"/>
                                  </p:stCondLst>
                                  <p:childTnLst>
                                    <p:animEffect transition="out" filter="fade">
                                      <p:cBhvr>
                                        <p:cTn id="311" dur="500"/>
                                        <p:tgtEl>
                                          <p:spTgt spid="421"/>
                                        </p:tgtEl>
                                      </p:cBhvr>
                                    </p:animEffect>
                                    <p:set>
                                      <p:cBhvr>
                                        <p:cTn id="312" dur="1" fill="hold">
                                          <p:stCondLst>
                                            <p:cond delay="499"/>
                                          </p:stCondLst>
                                        </p:cTn>
                                        <p:tgtEl>
                                          <p:spTgt spid="421"/>
                                        </p:tgtEl>
                                        <p:attrNameLst>
                                          <p:attrName>style.visibility</p:attrName>
                                        </p:attrNameLst>
                                      </p:cBhvr>
                                      <p:to>
                                        <p:strVal val="hidden"/>
                                      </p:to>
                                    </p:set>
                                  </p:childTnLst>
                                </p:cTn>
                              </p:par>
                              <p:par>
                                <p:cTn id="313" presetID="10" presetClass="exit" presetSubtype="0" fill="hold" grpId="1" nodeType="withEffect">
                                  <p:stCondLst>
                                    <p:cond delay="0"/>
                                  </p:stCondLst>
                                  <p:childTnLst>
                                    <p:animEffect transition="out" filter="fade">
                                      <p:cBhvr>
                                        <p:cTn id="314" dur="500"/>
                                        <p:tgtEl>
                                          <p:spTgt spid="412"/>
                                        </p:tgtEl>
                                      </p:cBhvr>
                                    </p:animEffect>
                                    <p:set>
                                      <p:cBhvr>
                                        <p:cTn id="315" dur="1" fill="hold">
                                          <p:stCondLst>
                                            <p:cond delay="499"/>
                                          </p:stCondLst>
                                        </p:cTn>
                                        <p:tgtEl>
                                          <p:spTgt spid="412"/>
                                        </p:tgtEl>
                                        <p:attrNameLst>
                                          <p:attrName>style.visibility</p:attrName>
                                        </p:attrNameLst>
                                      </p:cBhvr>
                                      <p:to>
                                        <p:strVal val="hidden"/>
                                      </p:to>
                                    </p:set>
                                  </p:childTnLst>
                                </p:cTn>
                              </p:par>
                              <p:par>
                                <p:cTn id="316" presetID="10" presetClass="exit" presetSubtype="0" fill="hold" grpId="1" nodeType="withEffect">
                                  <p:stCondLst>
                                    <p:cond delay="0"/>
                                  </p:stCondLst>
                                  <p:childTnLst>
                                    <p:animEffect transition="out" filter="fade">
                                      <p:cBhvr>
                                        <p:cTn id="317" dur="500"/>
                                        <p:tgtEl>
                                          <p:spTgt spid="410"/>
                                        </p:tgtEl>
                                      </p:cBhvr>
                                    </p:animEffect>
                                    <p:set>
                                      <p:cBhvr>
                                        <p:cTn id="318" dur="1" fill="hold">
                                          <p:stCondLst>
                                            <p:cond delay="499"/>
                                          </p:stCondLst>
                                        </p:cTn>
                                        <p:tgtEl>
                                          <p:spTgt spid="410"/>
                                        </p:tgtEl>
                                        <p:attrNameLst>
                                          <p:attrName>style.visibility</p:attrName>
                                        </p:attrNameLst>
                                      </p:cBhvr>
                                      <p:to>
                                        <p:strVal val="hidden"/>
                                      </p:to>
                                    </p:set>
                                  </p:childTnLst>
                                </p:cTn>
                              </p:par>
                              <p:par>
                                <p:cTn id="319" presetID="10" presetClass="exit" presetSubtype="0" fill="hold" grpId="1" nodeType="withEffect">
                                  <p:stCondLst>
                                    <p:cond delay="0"/>
                                  </p:stCondLst>
                                  <p:childTnLst>
                                    <p:animEffect transition="out" filter="fade">
                                      <p:cBhvr>
                                        <p:cTn id="320" dur="500"/>
                                        <p:tgtEl>
                                          <p:spTgt spid="411"/>
                                        </p:tgtEl>
                                      </p:cBhvr>
                                    </p:animEffect>
                                    <p:set>
                                      <p:cBhvr>
                                        <p:cTn id="321" dur="1" fill="hold">
                                          <p:stCondLst>
                                            <p:cond delay="499"/>
                                          </p:stCondLst>
                                        </p:cTn>
                                        <p:tgtEl>
                                          <p:spTgt spid="411"/>
                                        </p:tgtEl>
                                        <p:attrNameLst>
                                          <p:attrName>style.visibility</p:attrName>
                                        </p:attrNameLst>
                                      </p:cBhvr>
                                      <p:to>
                                        <p:strVal val="hidden"/>
                                      </p:to>
                                    </p:set>
                                  </p:childTnLst>
                                </p:cTn>
                              </p:par>
                              <p:par>
                                <p:cTn id="322" presetID="10" presetClass="entr" presetSubtype="0" fill="hold" grpId="0" nodeType="withEffect">
                                  <p:stCondLst>
                                    <p:cond delay="0"/>
                                  </p:stCondLst>
                                  <p:childTnLst>
                                    <p:set>
                                      <p:cBhvr>
                                        <p:cTn id="323" dur="1" fill="hold">
                                          <p:stCondLst>
                                            <p:cond delay="0"/>
                                          </p:stCondLst>
                                        </p:cTn>
                                        <p:tgtEl>
                                          <p:spTgt spid="281"/>
                                        </p:tgtEl>
                                        <p:attrNameLst>
                                          <p:attrName>style.visibility</p:attrName>
                                        </p:attrNameLst>
                                      </p:cBhvr>
                                      <p:to>
                                        <p:strVal val="visible"/>
                                      </p:to>
                                    </p:set>
                                    <p:animEffect transition="in" filter="fade">
                                      <p:cBhvr>
                                        <p:cTn id="324" dur="500"/>
                                        <p:tgtEl>
                                          <p:spTgt spid="281"/>
                                        </p:tgtEl>
                                      </p:cBhvr>
                                    </p:animEffect>
                                  </p:childTnLst>
                                </p:cTn>
                              </p:par>
                              <p:par>
                                <p:cTn id="325" presetID="10" presetClass="entr" presetSubtype="0" fill="hold" nodeType="withEffect">
                                  <p:stCondLst>
                                    <p:cond delay="0"/>
                                  </p:stCondLst>
                                  <p:childTnLst>
                                    <p:set>
                                      <p:cBhvr>
                                        <p:cTn id="326" dur="1" fill="hold">
                                          <p:stCondLst>
                                            <p:cond delay="0"/>
                                          </p:stCondLst>
                                        </p:cTn>
                                        <p:tgtEl>
                                          <p:spTgt spid="215"/>
                                        </p:tgtEl>
                                        <p:attrNameLst>
                                          <p:attrName>style.visibility</p:attrName>
                                        </p:attrNameLst>
                                      </p:cBhvr>
                                      <p:to>
                                        <p:strVal val="visible"/>
                                      </p:to>
                                    </p:set>
                                    <p:animEffect transition="in" filter="fade">
                                      <p:cBhvr>
                                        <p:cTn id="327" dur="500"/>
                                        <p:tgtEl>
                                          <p:spTgt spid="215"/>
                                        </p:tgtEl>
                                      </p:cBhvr>
                                    </p:animEffect>
                                  </p:childTnLst>
                                </p:cTn>
                              </p:par>
                            </p:childTnLst>
                          </p:cTn>
                        </p:par>
                      </p:childTnLst>
                    </p:cTn>
                  </p:par>
                  <p:par>
                    <p:cTn id="328" fill="hold">
                      <p:stCondLst>
                        <p:cond delay="indefinite"/>
                      </p:stCondLst>
                      <p:childTnLst>
                        <p:par>
                          <p:cTn id="329" fill="hold">
                            <p:stCondLst>
                              <p:cond delay="0"/>
                            </p:stCondLst>
                            <p:childTnLst>
                              <p:par>
                                <p:cTn id="330" presetID="10" presetClass="entr" presetSubtype="0" fill="hold" grpId="0" nodeType="clickEffect">
                                  <p:stCondLst>
                                    <p:cond delay="0"/>
                                  </p:stCondLst>
                                  <p:childTnLst>
                                    <p:set>
                                      <p:cBhvr>
                                        <p:cTn id="331" dur="1" fill="hold">
                                          <p:stCondLst>
                                            <p:cond delay="0"/>
                                          </p:stCondLst>
                                        </p:cTn>
                                        <p:tgtEl>
                                          <p:spTgt spid="254"/>
                                        </p:tgtEl>
                                        <p:attrNameLst>
                                          <p:attrName>style.visibility</p:attrName>
                                        </p:attrNameLst>
                                      </p:cBhvr>
                                      <p:to>
                                        <p:strVal val="visible"/>
                                      </p:to>
                                    </p:set>
                                    <p:animEffect transition="in" filter="fade">
                                      <p:cBhvr>
                                        <p:cTn id="332" dur="500"/>
                                        <p:tgtEl>
                                          <p:spTgt spid="254"/>
                                        </p:tgtEl>
                                      </p:cBhvr>
                                    </p:animEffect>
                                  </p:childTnLst>
                                </p:cTn>
                              </p:par>
                            </p:childTnLst>
                          </p:cTn>
                        </p:par>
                      </p:childTnLst>
                    </p:cTn>
                  </p:par>
                  <p:par>
                    <p:cTn id="333" fill="hold">
                      <p:stCondLst>
                        <p:cond delay="indefinite"/>
                      </p:stCondLst>
                      <p:childTnLst>
                        <p:par>
                          <p:cTn id="334" fill="hold">
                            <p:stCondLst>
                              <p:cond delay="0"/>
                            </p:stCondLst>
                            <p:childTnLst>
                              <p:par>
                                <p:cTn id="335" presetID="10" presetClass="entr" presetSubtype="0" fill="hold" nodeType="clickEffect">
                                  <p:stCondLst>
                                    <p:cond delay="0"/>
                                  </p:stCondLst>
                                  <p:childTnLst>
                                    <p:set>
                                      <p:cBhvr>
                                        <p:cTn id="336" dur="1" fill="hold">
                                          <p:stCondLst>
                                            <p:cond delay="0"/>
                                          </p:stCondLst>
                                        </p:cTn>
                                        <p:tgtEl>
                                          <p:spTgt spid="17"/>
                                        </p:tgtEl>
                                        <p:attrNameLst>
                                          <p:attrName>style.visibility</p:attrName>
                                        </p:attrNameLst>
                                      </p:cBhvr>
                                      <p:to>
                                        <p:strVal val="visible"/>
                                      </p:to>
                                    </p:set>
                                    <p:animEffect transition="in" filter="fade">
                                      <p:cBhvr>
                                        <p:cTn id="337" dur="500"/>
                                        <p:tgtEl>
                                          <p:spTgt spid="17"/>
                                        </p:tgtEl>
                                      </p:cBhvr>
                                    </p:animEffect>
                                  </p:childTnLst>
                                </p:cTn>
                              </p:par>
                            </p:childTnLst>
                          </p:cTn>
                        </p:par>
                        <p:par>
                          <p:cTn id="338" fill="hold">
                            <p:stCondLst>
                              <p:cond delay="500"/>
                            </p:stCondLst>
                            <p:childTnLst>
                              <p:par>
                                <p:cTn id="339" presetID="0" presetClass="path" presetSubtype="0" accel="50000" decel="50000" fill="hold" nodeType="afterEffect">
                                  <p:stCondLst>
                                    <p:cond delay="0"/>
                                  </p:stCondLst>
                                  <p:childTnLst>
                                    <p:animMotion origin="layout" path="M 2.22222E-6 -4.58834E-6 L -0.24306 -4.58834E-6 " pathEditMode="relative" rAng="0" ptsTypes="AA">
                                      <p:cBhvr>
                                        <p:cTn id="340" dur="1000" fill="hold"/>
                                        <p:tgtEl>
                                          <p:spTgt spid="17"/>
                                        </p:tgtEl>
                                        <p:attrNameLst>
                                          <p:attrName>ppt_x</p:attrName>
                                          <p:attrName>ppt_y</p:attrName>
                                        </p:attrNameLst>
                                      </p:cBhvr>
                                      <p:rCtr x="-122" y="0"/>
                                    </p:animMotion>
                                  </p:childTnLst>
                                </p:cTn>
                              </p:par>
                              <p:par>
                                <p:cTn id="341" presetID="10" presetClass="entr" presetSubtype="0" fill="hold" grpId="0" nodeType="withEffect">
                                  <p:stCondLst>
                                    <p:cond delay="0"/>
                                  </p:stCondLst>
                                  <p:childTnLst>
                                    <p:set>
                                      <p:cBhvr>
                                        <p:cTn id="342" dur="1" fill="hold">
                                          <p:stCondLst>
                                            <p:cond delay="0"/>
                                          </p:stCondLst>
                                        </p:cTn>
                                        <p:tgtEl>
                                          <p:spTgt spid="237"/>
                                        </p:tgtEl>
                                        <p:attrNameLst>
                                          <p:attrName>style.visibility</p:attrName>
                                        </p:attrNameLst>
                                      </p:cBhvr>
                                      <p:to>
                                        <p:strVal val="visible"/>
                                      </p:to>
                                    </p:set>
                                    <p:animEffect transition="in" filter="fade">
                                      <p:cBhvr>
                                        <p:cTn id="343" dur="1000"/>
                                        <p:tgtEl>
                                          <p:spTgt spid="237"/>
                                        </p:tgtEl>
                                      </p:cBhvr>
                                    </p:animEffect>
                                  </p:childTnLst>
                                </p:cTn>
                              </p:par>
                              <p:par>
                                <p:cTn id="344" presetID="10" presetClass="entr" presetSubtype="0" fill="hold" grpId="0" nodeType="withEffect">
                                  <p:stCondLst>
                                    <p:cond delay="200"/>
                                  </p:stCondLst>
                                  <p:childTnLst>
                                    <p:set>
                                      <p:cBhvr>
                                        <p:cTn id="345" dur="1" fill="hold">
                                          <p:stCondLst>
                                            <p:cond delay="0"/>
                                          </p:stCondLst>
                                        </p:cTn>
                                        <p:tgtEl>
                                          <p:spTgt spid="236"/>
                                        </p:tgtEl>
                                        <p:attrNameLst>
                                          <p:attrName>style.visibility</p:attrName>
                                        </p:attrNameLst>
                                      </p:cBhvr>
                                      <p:to>
                                        <p:strVal val="visible"/>
                                      </p:to>
                                    </p:set>
                                    <p:animEffect transition="in" filter="fade">
                                      <p:cBhvr>
                                        <p:cTn id="346" dur="1000"/>
                                        <p:tgtEl>
                                          <p:spTgt spid="236"/>
                                        </p:tgtEl>
                                      </p:cBhvr>
                                    </p:animEffect>
                                  </p:childTnLst>
                                </p:cTn>
                              </p:par>
                              <p:par>
                                <p:cTn id="347" presetID="10" presetClass="entr" presetSubtype="0" fill="hold" grpId="0" nodeType="withEffect">
                                  <p:stCondLst>
                                    <p:cond delay="300"/>
                                  </p:stCondLst>
                                  <p:childTnLst>
                                    <p:set>
                                      <p:cBhvr>
                                        <p:cTn id="348" dur="1" fill="hold">
                                          <p:stCondLst>
                                            <p:cond delay="0"/>
                                          </p:stCondLst>
                                        </p:cTn>
                                        <p:tgtEl>
                                          <p:spTgt spid="239"/>
                                        </p:tgtEl>
                                        <p:attrNameLst>
                                          <p:attrName>style.visibility</p:attrName>
                                        </p:attrNameLst>
                                      </p:cBhvr>
                                      <p:to>
                                        <p:strVal val="visible"/>
                                      </p:to>
                                    </p:set>
                                    <p:animEffect transition="in" filter="fade">
                                      <p:cBhvr>
                                        <p:cTn id="349" dur="1000"/>
                                        <p:tgtEl>
                                          <p:spTgt spid="239"/>
                                        </p:tgtEl>
                                      </p:cBhvr>
                                    </p:animEffect>
                                  </p:childTnLst>
                                </p:cTn>
                              </p:par>
                              <p:par>
                                <p:cTn id="350" presetID="10" presetClass="entr" presetSubtype="0" fill="hold" grpId="0" nodeType="withEffect">
                                  <p:stCondLst>
                                    <p:cond delay="400"/>
                                  </p:stCondLst>
                                  <p:childTnLst>
                                    <p:set>
                                      <p:cBhvr>
                                        <p:cTn id="351" dur="1" fill="hold">
                                          <p:stCondLst>
                                            <p:cond delay="0"/>
                                          </p:stCondLst>
                                        </p:cTn>
                                        <p:tgtEl>
                                          <p:spTgt spid="235"/>
                                        </p:tgtEl>
                                        <p:attrNameLst>
                                          <p:attrName>style.visibility</p:attrName>
                                        </p:attrNameLst>
                                      </p:cBhvr>
                                      <p:to>
                                        <p:strVal val="visible"/>
                                      </p:to>
                                    </p:set>
                                    <p:animEffect transition="in" filter="fade">
                                      <p:cBhvr>
                                        <p:cTn id="352" dur="1000"/>
                                        <p:tgtEl>
                                          <p:spTgt spid="235"/>
                                        </p:tgtEl>
                                      </p:cBhvr>
                                    </p:animEffect>
                                  </p:childTnLst>
                                </p:cTn>
                              </p:par>
                              <p:par>
                                <p:cTn id="353" presetID="10" presetClass="entr" presetSubtype="0" fill="hold" grpId="0" nodeType="withEffect">
                                  <p:stCondLst>
                                    <p:cond delay="500"/>
                                  </p:stCondLst>
                                  <p:childTnLst>
                                    <p:set>
                                      <p:cBhvr>
                                        <p:cTn id="354" dur="1" fill="hold">
                                          <p:stCondLst>
                                            <p:cond delay="0"/>
                                          </p:stCondLst>
                                        </p:cTn>
                                        <p:tgtEl>
                                          <p:spTgt spid="238"/>
                                        </p:tgtEl>
                                        <p:attrNameLst>
                                          <p:attrName>style.visibility</p:attrName>
                                        </p:attrNameLst>
                                      </p:cBhvr>
                                      <p:to>
                                        <p:strVal val="visible"/>
                                      </p:to>
                                    </p:set>
                                    <p:animEffect transition="in" filter="fade">
                                      <p:cBhvr>
                                        <p:cTn id="355" dur="1000"/>
                                        <p:tgtEl>
                                          <p:spTgt spid="238"/>
                                        </p:tgtEl>
                                      </p:cBhvr>
                                    </p:animEffect>
                                  </p:childTnLst>
                                </p:cTn>
                              </p:par>
                            </p:childTnLst>
                          </p:cTn>
                        </p:par>
                      </p:childTnLst>
                    </p:cTn>
                  </p:par>
                  <p:par>
                    <p:cTn id="356" fill="hold">
                      <p:stCondLst>
                        <p:cond delay="indefinite"/>
                      </p:stCondLst>
                      <p:childTnLst>
                        <p:par>
                          <p:cTn id="357" fill="hold">
                            <p:stCondLst>
                              <p:cond delay="0"/>
                            </p:stCondLst>
                            <p:childTnLst>
                              <p:par>
                                <p:cTn id="358" presetID="10" presetClass="entr" presetSubtype="0" fill="hold" nodeType="clickEffect">
                                  <p:stCondLst>
                                    <p:cond delay="0"/>
                                  </p:stCondLst>
                                  <p:childTnLst>
                                    <p:set>
                                      <p:cBhvr>
                                        <p:cTn id="359" dur="1" fill="hold">
                                          <p:stCondLst>
                                            <p:cond delay="0"/>
                                          </p:stCondLst>
                                        </p:cTn>
                                        <p:tgtEl>
                                          <p:spTgt spid="18"/>
                                        </p:tgtEl>
                                        <p:attrNameLst>
                                          <p:attrName>style.visibility</p:attrName>
                                        </p:attrNameLst>
                                      </p:cBhvr>
                                      <p:to>
                                        <p:strVal val="visible"/>
                                      </p:to>
                                    </p:set>
                                    <p:animEffect transition="in" filter="fade">
                                      <p:cBhvr>
                                        <p:cTn id="360" dur="500"/>
                                        <p:tgtEl>
                                          <p:spTgt spid="18"/>
                                        </p:tgtEl>
                                      </p:cBhvr>
                                    </p:animEffect>
                                  </p:childTnLst>
                                </p:cTn>
                              </p:par>
                            </p:childTnLst>
                          </p:cTn>
                        </p:par>
                        <p:par>
                          <p:cTn id="361" fill="hold">
                            <p:stCondLst>
                              <p:cond delay="500"/>
                            </p:stCondLst>
                            <p:childTnLst>
                              <p:par>
                                <p:cTn id="362" presetID="0" presetClass="path" presetSubtype="0" accel="50000" decel="50000" fill="hold" nodeType="afterEffect">
                                  <p:stCondLst>
                                    <p:cond delay="0"/>
                                  </p:stCondLst>
                                  <p:childTnLst>
                                    <p:animMotion origin="layout" path="M 5E-6 4.93987E-6 L 0.15834 4.93987E-6 " pathEditMode="relative" rAng="0" ptsTypes="AA">
                                      <p:cBhvr>
                                        <p:cTn id="363" dur="1000" fill="hold"/>
                                        <p:tgtEl>
                                          <p:spTgt spid="18"/>
                                        </p:tgtEl>
                                        <p:attrNameLst>
                                          <p:attrName>ppt_x</p:attrName>
                                          <p:attrName>ppt_y</p:attrName>
                                        </p:attrNameLst>
                                      </p:cBhvr>
                                      <p:rCtr x="79" y="0"/>
                                    </p:animMotion>
                                  </p:childTnLst>
                                </p:cTn>
                              </p:par>
                              <p:par>
                                <p:cTn id="364" presetID="10" presetClass="entr" presetSubtype="0" fill="hold" grpId="0" nodeType="withEffect">
                                  <p:stCondLst>
                                    <p:cond delay="0"/>
                                  </p:stCondLst>
                                  <p:childTnLst>
                                    <p:set>
                                      <p:cBhvr>
                                        <p:cTn id="365" dur="1" fill="hold">
                                          <p:stCondLst>
                                            <p:cond delay="0"/>
                                          </p:stCondLst>
                                        </p:cTn>
                                        <p:tgtEl>
                                          <p:spTgt spid="242"/>
                                        </p:tgtEl>
                                        <p:attrNameLst>
                                          <p:attrName>style.visibility</p:attrName>
                                        </p:attrNameLst>
                                      </p:cBhvr>
                                      <p:to>
                                        <p:strVal val="visible"/>
                                      </p:to>
                                    </p:set>
                                    <p:animEffect transition="in" filter="fade">
                                      <p:cBhvr>
                                        <p:cTn id="366" dur="1000"/>
                                        <p:tgtEl>
                                          <p:spTgt spid="242"/>
                                        </p:tgtEl>
                                      </p:cBhvr>
                                    </p:animEffect>
                                  </p:childTnLst>
                                </p:cTn>
                              </p:par>
                              <p:par>
                                <p:cTn id="367" presetID="10" presetClass="entr" presetSubtype="0" fill="hold" grpId="0" nodeType="withEffect">
                                  <p:stCondLst>
                                    <p:cond delay="100"/>
                                  </p:stCondLst>
                                  <p:childTnLst>
                                    <p:set>
                                      <p:cBhvr>
                                        <p:cTn id="368" dur="1" fill="hold">
                                          <p:stCondLst>
                                            <p:cond delay="0"/>
                                          </p:stCondLst>
                                        </p:cTn>
                                        <p:tgtEl>
                                          <p:spTgt spid="241"/>
                                        </p:tgtEl>
                                        <p:attrNameLst>
                                          <p:attrName>style.visibility</p:attrName>
                                        </p:attrNameLst>
                                      </p:cBhvr>
                                      <p:to>
                                        <p:strVal val="visible"/>
                                      </p:to>
                                    </p:set>
                                    <p:animEffect transition="in" filter="fade">
                                      <p:cBhvr>
                                        <p:cTn id="369" dur="1000"/>
                                        <p:tgtEl>
                                          <p:spTgt spid="241"/>
                                        </p:tgtEl>
                                      </p:cBhvr>
                                    </p:animEffect>
                                  </p:childTnLst>
                                </p:cTn>
                              </p:par>
                              <p:par>
                                <p:cTn id="370" presetID="10" presetClass="entr" presetSubtype="0" fill="hold" grpId="0" nodeType="withEffect">
                                  <p:stCondLst>
                                    <p:cond delay="200"/>
                                  </p:stCondLst>
                                  <p:childTnLst>
                                    <p:set>
                                      <p:cBhvr>
                                        <p:cTn id="371" dur="1" fill="hold">
                                          <p:stCondLst>
                                            <p:cond delay="0"/>
                                          </p:stCondLst>
                                        </p:cTn>
                                        <p:tgtEl>
                                          <p:spTgt spid="240"/>
                                        </p:tgtEl>
                                        <p:attrNameLst>
                                          <p:attrName>style.visibility</p:attrName>
                                        </p:attrNameLst>
                                      </p:cBhvr>
                                      <p:to>
                                        <p:strVal val="visible"/>
                                      </p:to>
                                    </p:set>
                                    <p:animEffect transition="in" filter="fade">
                                      <p:cBhvr>
                                        <p:cTn id="372" dur="1000"/>
                                        <p:tgtEl>
                                          <p:spTgt spid="240"/>
                                        </p:tgtEl>
                                      </p:cBhvr>
                                    </p:animEffect>
                                  </p:childTnLst>
                                </p:cTn>
                              </p:par>
                            </p:childTnLst>
                          </p:cTn>
                        </p:par>
                        <p:par>
                          <p:cTn id="373" fill="hold">
                            <p:stCondLst>
                              <p:cond delay="1700"/>
                            </p:stCondLst>
                            <p:childTnLst>
                              <p:par>
                                <p:cTn id="374" presetID="0" presetClass="path" presetSubtype="0" accel="50000" decel="50000" fill="hold" nodeType="afterEffect">
                                  <p:stCondLst>
                                    <p:cond delay="0"/>
                                  </p:stCondLst>
                                  <p:childTnLst>
                                    <p:animMotion origin="layout" path="M 0.15834 3.80204E-6 L 0.11893 0.18871 " pathEditMode="relative" ptsTypes="AA">
                                      <p:cBhvr>
                                        <p:cTn id="375" dur="1000" fill="hold"/>
                                        <p:tgtEl>
                                          <p:spTgt spid="18"/>
                                        </p:tgtEl>
                                        <p:attrNameLst>
                                          <p:attrName>ppt_x</p:attrName>
                                          <p:attrName>ppt_y</p:attrName>
                                        </p:attrNameLst>
                                      </p:cBhvr>
                                    </p:animMotion>
                                  </p:childTnLst>
                                </p:cTn>
                              </p:par>
                              <p:par>
                                <p:cTn id="376" presetID="10" presetClass="entr" presetSubtype="0" fill="hold" grpId="0" nodeType="withEffect">
                                  <p:stCondLst>
                                    <p:cond delay="0"/>
                                  </p:stCondLst>
                                  <p:childTnLst>
                                    <p:set>
                                      <p:cBhvr>
                                        <p:cTn id="377" dur="1" fill="hold">
                                          <p:stCondLst>
                                            <p:cond delay="0"/>
                                          </p:stCondLst>
                                        </p:cTn>
                                        <p:tgtEl>
                                          <p:spTgt spid="249"/>
                                        </p:tgtEl>
                                        <p:attrNameLst>
                                          <p:attrName>style.visibility</p:attrName>
                                        </p:attrNameLst>
                                      </p:cBhvr>
                                      <p:to>
                                        <p:strVal val="visible"/>
                                      </p:to>
                                    </p:set>
                                    <p:animEffect transition="in" filter="fade">
                                      <p:cBhvr>
                                        <p:cTn id="378" dur="1000"/>
                                        <p:tgtEl>
                                          <p:spTgt spid="249"/>
                                        </p:tgtEl>
                                      </p:cBhvr>
                                    </p:animEffect>
                                  </p:childTnLst>
                                </p:cTn>
                              </p:par>
                              <p:par>
                                <p:cTn id="379" presetID="10" presetClass="entr" presetSubtype="0" fill="hold" grpId="0" nodeType="withEffect">
                                  <p:stCondLst>
                                    <p:cond delay="200"/>
                                  </p:stCondLst>
                                  <p:childTnLst>
                                    <p:set>
                                      <p:cBhvr>
                                        <p:cTn id="380" dur="1" fill="hold">
                                          <p:stCondLst>
                                            <p:cond delay="0"/>
                                          </p:stCondLst>
                                        </p:cTn>
                                        <p:tgtEl>
                                          <p:spTgt spid="250"/>
                                        </p:tgtEl>
                                        <p:attrNameLst>
                                          <p:attrName>style.visibility</p:attrName>
                                        </p:attrNameLst>
                                      </p:cBhvr>
                                      <p:to>
                                        <p:strVal val="visible"/>
                                      </p:to>
                                    </p:set>
                                    <p:animEffect transition="in" filter="fade">
                                      <p:cBhvr>
                                        <p:cTn id="381" dur="1000"/>
                                        <p:tgtEl>
                                          <p:spTgt spid="250"/>
                                        </p:tgtEl>
                                      </p:cBhvr>
                                    </p:animEffect>
                                  </p:childTnLst>
                                </p:cTn>
                              </p:par>
                              <p:par>
                                <p:cTn id="382" presetID="10" presetClass="entr" presetSubtype="0" fill="hold" grpId="0" nodeType="withEffect">
                                  <p:stCondLst>
                                    <p:cond delay="300"/>
                                  </p:stCondLst>
                                  <p:childTnLst>
                                    <p:set>
                                      <p:cBhvr>
                                        <p:cTn id="383" dur="1" fill="hold">
                                          <p:stCondLst>
                                            <p:cond delay="0"/>
                                          </p:stCondLst>
                                        </p:cTn>
                                        <p:tgtEl>
                                          <p:spTgt spid="248"/>
                                        </p:tgtEl>
                                        <p:attrNameLst>
                                          <p:attrName>style.visibility</p:attrName>
                                        </p:attrNameLst>
                                      </p:cBhvr>
                                      <p:to>
                                        <p:strVal val="visible"/>
                                      </p:to>
                                    </p:set>
                                    <p:animEffect transition="in" filter="fade">
                                      <p:cBhvr>
                                        <p:cTn id="384" dur="1000"/>
                                        <p:tgtEl>
                                          <p:spTgt spid="248"/>
                                        </p:tgtEl>
                                      </p:cBhvr>
                                    </p:animEffect>
                                  </p:childTnLst>
                                </p:cTn>
                              </p:par>
                              <p:par>
                                <p:cTn id="385" presetID="10" presetClass="entr" presetSubtype="0" fill="hold" grpId="0" nodeType="withEffect">
                                  <p:stCondLst>
                                    <p:cond delay="400"/>
                                  </p:stCondLst>
                                  <p:childTnLst>
                                    <p:set>
                                      <p:cBhvr>
                                        <p:cTn id="386" dur="1" fill="hold">
                                          <p:stCondLst>
                                            <p:cond delay="0"/>
                                          </p:stCondLst>
                                        </p:cTn>
                                        <p:tgtEl>
                                          <p:spTgt spid="247"/>
                                        </p:tgtEl>
                                        <p:attrNameLst>
                                          <p:attrName>style.visibility</p:attrName>
                                        </p:attrNameLst>
                                      </p:cBhvr>
                                      <p:to>
                                        <p:strVal val="visible"/>
                                      </p:to>
                                    </p:set>
                                    <p:animEffect transition="in" filter="fade">
                                      <p:cBhvr>
                                        <p:cTn id="387" dur="1000"/>
                                        <p:tgtEl>
                                          <p:spTgt spid="247"/>
                                        </p:tgtEl>
                                      </p:cBhvr>
                                    </p:animEffect>
                                  </p:childTnLst>
                                </p:cTn>
                              </p:par>
                            </p:childTnLst>
                          </p:cTn>
                        </p:par>
                        <p:par>
                          <p:cTn id="388" fill="hold">
                            <p:stCondLst>
                              <p:cond delay="3100"/>
                            </p:stCondLst>
                            <p:childTnLst>
                              <p:par>
                                <p:cTn id="389" presetID="10" presetClass="entr" presetSubtype="0" fill="hold" grpId="0" nodeType="afterEffect">
                                  <p:stCondLst>
                                    <p:cond delay="0"/>
                                  </p:stCondLst>
                                  <p:childTnLst>
                                    <p:set>
                                      <p:cBhvr>
                                        <p:cTn id="390" dur="1" fill="hold">
                                          <p:stCondLst>
                                            <p:cond delay="0"/>
                                          </p:stCondLst>
                                        </p:cTn>
                                        <p:tgtEl>
                                          <p:spTgt spid="232"/>
                                        </p:tgtEl>
                                        <p:attrNameLst>
                                          <p:attrName>style.visibility</p:attrName>
                                        </p:attrNameLst>
                                      </p:cBhvr>
                                      <p:to>
                                        <p:strVal val="visible"/>
                                      </p:to>
                                    </p:set>
                                    <p:animEffect transition="in" filter="fade">
                                      <p:cBhvr>
                                        <p:cTn id="391" dur="500"/>
                                        <p:tgtEl>
                                          <p:spTgt spid="232"/>
                                        </p:tgtEl>
                                      </p:cBhvr>
                                    </p:animEffect>
                                  </p:childTnLst>
                                </p:cTn>
                              </p:par>
                              <p:par>
                                <p:cTn id="392" presetID="10" presetClass="entr" presetSubtype="0" fill="hold" nodeType="withEffect">
                                  <p:stCondLst>
                                    <p:cond delay="400"/>
                                  </p:stCondLst>
                                  <p:childTnLst>
                                    <p:set>
                                      <p:cBhvr>
                                        <p:cTn id="393" dur="1" fill="hold">
                                          <p:stCondLst>
                                            <p:cond delay="0"/>
                                          </p:stCondLst>
                                        </p:cTn>
                                        <p:tgtEl>
                                          <p:spTgt spid="233"/>
                                        </p:tgtEl>
                                        <p:attrNameLst>
                                          <p:attrName>style.visibility</p:attrName>
                                        </p:attrNameLst>
                                      </p:cBhvr>
                                      <p:to>
                                        <p:strVal val="visible"/>
                                      </p:to>
                                    </p:set>
                                    <p:animEffect transition="in" filter="fade">
                                      <p:cBhvr>
                                        <p:cTn id="394" dur="500"/>
                                        <p:tgtEl>
                                          <p:spTgt spid="233"/>
                                        </p:tgtEl>
                                      </p:cBhvr>
                                    </p:animEffect>
                                  </p:childTnLst>
                                </p:cTn>
                              </p:par>
                            </p:childTnLst>
                          </p:cTn>
                        </p:par>
                      </p:childTnLst>
                    </p:cTn>
                  </p:par>
                  <p:par>
                    <p:cTn id="395" fill="hold">
                      <p:stCondLst>
                        <p:cond delay="indefinite"/>
                      </p:stCondLst>
                      <p:childTnLst>
                        <p:par>
                          <p:cTn id="396" fill="hold">
                            <p:stCondLst>
                              <p:cond delay="0"/>
                            </p:stCondLst>
                            <p:childTnLst>
                              <p:par>
                                <p:cTn id="397" presetID="10" presetClass="entr" presetSubtype="0" fill="hold" nodeType="clickEffect">
                                  <p:stCondLst>
                                    <p:cond delay="0"/>
                                  </p:stCondLst>
                                  <p:childTnLst>
                                    <p:set>
                                      <p:cBhvr>
                                        <p:cTn id="398" dur="1" fill="hold">
                                          <p:stCondLst>
                                            <p:cond delay="0"/>
                                          </p:stCondLst>
                                        </p:cTn>
                                        <p:tgtEl>
                                          <p:spTgt spid="19"/>
                                        </p:tgtEl>
                                        <p:attrNameLst>
                                          <p:attrName>style.visibility</p:attrName>
                                        </p:attrNameLst>
                                      </p:cBhvr>
                                      <p:to>
                                        <p:strVal val="visible"/>
                                      </p:to>
                                    </p:set>
                                    <p:animEffect transition="in" filter="fade">
                                      <p:cBhvr>
                                        <p:cTn id="399" dur="500"/>
                                        <p:tgtEl>
                                          <p:spTgt spid="19"/>
                                        </p:tgtEl>
                                      </p:cBhvr>
                                    </p:animEffect>
                                  </p:childTnLst>
                                </p:cTn>
                              </p:par>
                              <p:par>
                                <p:cTn id="400" presetID="10" presetClass="exit" presetSubtype="0" fill="hold" nodeType="withEffect">
                                  <p:stCondLst>
                                    <p:cond delay="0"/>
                                  </p:stCondLst>
                                  <p:childTnLst>
                                    <p:animEffect transition="out" filter="fade">
                                      <p:cBhvr>
                                        <p:cTn id="401" dur="500"/>
                                        <p:tgtEl>
                                          <p:spTgt spid="233"/>
                                        </p:tgtEl>
                                      </p:cBhvr>
                                    </p:animEffect>
                                    <p:set>
                                      <p:cBhvr>
                                        <p:cTn id="402" dur="1" fill="hold">
                                          <p:stCondLst>
                                            <p:cond delay="499"/>
                                          </p:stCondLst>
                                        </p:cTn>
                                        <p:tgtEl>
                                          <p:spTgt spid="233"/>
                                        </p:tgtEl>
                                        <p:attrNameLst>
                                          <p:attrName>style.visibility</p:attrName>
                                        </p:attrNameLst>
                                      </p:cBhvr>
                                      <p:to>
                                        <p:strVal val="hidden"/>
                                      </p:to>
                                    </p:set>
                                  </p:childTnLst>
                                </p:cTn>
                              </p:par>
                              <p:par>
                                <p:cTn id="403" presetID="10" presetClass="exit" presetSubtype="0" fill="hold" grpId="1" nodeType="withEffect">
                                  <p:stCondLst>
                                    <p:cond delay="0"/>
                                  </p:stCondLst>
                                  <p:childTnLst>
                                    <p:animEffect transition="out" filter="fade">
                                      <p:cBhvr>
                                        <p:cTn id="404" dur="500"/>
                                        <p:tgtEl>
                                          <p:spTgt spid="232"/>
                                        </p:tgtEl>
                                      </p:cBhvr>
                                    </p:animEffect>
                                    <p:set>
                                      <p:cBhvr>
                                        <p:cTn id="405" dur="1" fill="hold">
                                          <p:stCondLst>
                                            <p:cond delay="499"/>
                                          </p:stCondLst>
                                        </p:cTn>
                                        <p:tgtEl>
                                          <p:spTgt spid="232"/>
                                        </p:tgtEl>
                                        <p:attrNameLst>
                                          <p:attrName>style.visibility</p:attrName>
                                        </p:attrNameLst>
                                      </p:cBhvr>
                                      <p:to>
                                        <p:strVal val="hidden"/>
                                      </p:to>
                                    </p:set>
                                  </p:childTnLst>
                                </p:cTn>
                              </p:par>
                            </p:childTnLst>
                          </p:cTn>
                        </p:par>
                        <p:par>
                          <p:cTn id="406" fill="hold">
                            <p:stCondLst>
                              <p:cond delay="500"/>
                            </p:stCondLst>
                            <p:childTnLst>
                              <p:par>
                                <p:cTn id="407" presetID="0" presetClass="path" presetSubtype="0" accel="50000" decel="50000" fill="hold" nodeType="afterEffect">
                                  <p:stCondLst>
                                    <p:cond delay="0"/>
                                  </p:stCondLst>
                                  <p:childTnLst>
                                    <p:animMotion origin="layout" path="M -2.77778E-7 -2.25717E-6 L 0.15747 -2.25717E-6 " pathEditMode="relative" ptsTypes="AA">
                                      <p:cBhvr>
                                        <p:cTn id="408" dur="1000" fill="hold"/>
                                        <p:tgtEl>
                                          <p:spTgt spid="19"/>
                                        </p:tgtEl>
                                        <p:attrNameLst>
                                          <p:attrName>ppt_x</p:attrName>
                                          <p:attrName>ppt_y</p:attrName>
                                        </p:attrNameLst>
                                      </p:cBhvr>
                                    </p:animMotion>
                                  </p:childTnLst>
                                </p:cTn>
                              </p:par>
                            </p:childTnLst>
                          </p:cTn>
                        </p:par>
                        <p:par>
                          <p:cTn id="409" fill="hold">
                            <p:stCondLst>
                              <p:cond delay="1500"/>
                            </p:stCondLst>
                            <p:childTnLst>
                              <p:par>
                                <p:cTn id="410" presetID="0" presetClass="path" presetSubtype="0" accel="50000" decel="50000" fill="hold" nodeType="afterEffect">
                                  <p:stCondLst>
                                    <p:cond delay="0"/>
                                  </p:stCondLst>
                                  <p:childTnLst>
                                    <p:animMotion origin="layout" path="M 0.15747 -2.25717E-6 L 0.18108 -0.09459 " pathEditMode="relative" ptsTypes="AA">
                                      <p:cBhvr>
                                        <p:cTn id="411" dur="1000" fill="hold"/>
                                        <p:tgtEl>
                                          <p:spTgt spid="19"/>
                                        </p:tgtEl>
                                        <p:attrNameLst>
                                          <p:attrName>ppt_x</p:attrName>
                                          <p:attrName>ppt_y</p:attrName>
                                        </p:attrNameLst>
                                      </p:cBhvr>
                                    </p:animMotion>
                                  </p:childTnLst>
                                </p:cTn>
                              </p:par>
                            </p:childTnLst>
                          </p:cTn>
                        </p:par>
                        <p:par>
                          <p:cTn id="412" fill="hold">
                            <p:stCondLst>
                              <p:cond delay="2500"/>
                            </p:stCondLst>
                            <p:childTnLst>
                              <p:par>
                                <p:cTn id="413" presetID="0" presetClass="path" presetSubtype="0" accel="50000" decel="50000" fill="hold" nodeType="afterEffect">
                                  <p:stCondLst>
                                    <p:cond delay="0"/>
                                  </p:stCondLst>
                                  <p:childTnLst>
                                    <p:animMotion origin="layout" path="M 0.17865 -0.09459 L 0.37552 -0.09459 " pathEditMode="relative" rAng="0" ptsTypes="AA">
                                      <p:cBhvr>
                                        <p:cTn id="414" dur="1000" fill="hold"/>
                                        <p:tgtEl>
                                          <p:spTgt spid="19"/>
                                        </p:tgtEl>
                                        <p:attrNameLst>
                                          <p:attrName>ppt_x</p:attrName>
                                          <p:attrName>ppt_y</p:attrName>
                                        </p:attrNameLst>
                                      </p:cBhvr>
                                      <p:rCtr x="98" y="0"/>
                                    </p:animMotion>
                                  </p:childTnLst>
                                </p:cTn>
                              </p:par>
                              <p:par>
                                <p:cTn id="415" presetID="10" presetClass="exit" presetSubtype="0" fill="hold" grpId="1" nodeType="withEffect">
                                  <p:stCondLst>
                                    <p:cond delay="0"/>
                                  </p:stCondLst>
                                  <p:childTnLst>
                                    <p:animEffect transition="out" filter="fade">
                                      <p:cBhvr>
                                        <p:cTn id="416" dur="1000"/>
                                        <p:tgtEl>
                                          <p:spTgt spid="236"/>
                                        </p:tgtEl>
                                      </p:cBhvr>
                                    </p:animEffect>
                                    <p:set>
                                      <p:cBhvr>
                                        <p:cTn id="417" dur="1" fill="hold">
                                          <p:stCondLst>
                                            <p:cond delay="999"/>
                                          </p:stCondLst>
                                        </p:cTn>
                                        <p:tgtEl>
                                          <p:spTgt spid="236"/>
                                        </p:tgtEl>
                                        <p:attrNameLst>
                                          <p:attrName>style.visibility</p:attrName>
                                        </p:attrNameLst>
                                      </p:cBhvr>
                                      <p:to>
                                        <p:strVal val="hidden"/>
                                      </p:to>
                                    </p:set>
                                  </p:childTnLst>
                                </p:cTn>
                              </p:par>
                              <p:par>
                                <p:cTn id="418" presetID="10" presetClass="exit" presetSubtype="0" fill="hold" nodeType="withEffect">
                                  <p:stCondLst>
                                    <p:cond delay="100"/>
                                  </p:stCondLst>
                                  <p:childTnLst>
                                    <p:animEffect transition="out" filter="fade">
                                      <p:cBhvr>
                                        <p:cTn id="419" dur="1000"/>
                                        <p:tgtEl>
                                          <p:spTgt spid="237"/>
                                        </p:tgtEl>
                                      </p:cBhvr>
                                    </p:animEffect>
                                    <p:set>
                                      <p:cBhvr>
                                        <p:cTn id="420" dur="1" fill="hold">
                                          <p:stCondLst>
                                            <p:cond delay="999"/>
                                          </p:stCondLst>
                                        </p:cTn>
                                        <p:tgtEl>
                                          <p:spTgt spid="237"/>
                                        </p:tgtEl>
                                        <p:attrNameLst>
                                          <p:attrName>style.visibility</p:attrName>
                                        </p:attrNameLst>
                                      </p:cBhvr>
                                      <p:to>
                                        <p:strVal val="hidden"/>
                                      </p:to>
                                    </p:set>
                                  </p:childTnLst>
                                </p:cTn>
                              </p:par>
                            </p:childTnLst>
                          </p:cTn>
                        </p:par>
                      </p:childTnLst>
                    </p:cTn>
                  </p:par>
                  <p:par>
                    <p:cTn id="421" fill="hold">
                      <p:stCondLst>
                        <p:cond delay="indefinite"/>
                      </p:stCondLst>
                      <p:childTnLst>
                        <p:par>
                          <p:cTn id="422" fill="hold">
                            <p:stCondLst>
                              <p:cond delay="0"/>
                            </p:stCondLst>
                            <p:childTnLst>
                              <p:par>
                                <p:cTn id="423" presetID="0" presetClass="path" presetSubtype="0" accel="50000" decel="50000" fill="hold" nodeType="clickEffect">
                                  <p:stCondLst>
                                    <p:cond delay="0"/>
                                  </p:stCondLst>
                                  <p:childTnLst>
                                    <p:animMotion origin="layout" path="M 0.11893 0.18865 L 0.07969 0.37777 " pathEditMode="relative" ptsTypes="AA">
                                      <p:cBhvr>
                                        <p:cTn id="424" dur="1000" fill="hold"/>
                                        <p:tgtEl>
                                          <p:spTgt spid="18"/>
                                        </p:tgtEl>
                                        <p:attrNameLst>
                                          <p:attrName>ppt_x</p:attrName>
                                          <p:attrName>ppt_y</p:attrName>
                                        </p:attrNameLst>
                                      </p:cBhvr>
                                    </p:animMotion>
                                  </p:childTnLst>
                                </p:cTn>
                              </p:par>
                              <p:par>
                                <p:cTn id="425" presetID="10" presetClass="entr" presetSubtype="0" fill="hold" grpId="0" nodeType="withEffect">
                                  <p:stCondLst>
                                    <p:cond delay="0"/>
                                  </p:stCondLst>
                                  <p:childTnLst>
                                    <p:set>
                                      <p:cBhvr>
                                        <p:cTn id="426" dur="1" fill="hold">
                                          <p:stCondLst>
                                            <p:cond delay="0"/>
                                          </p:stCondLst>
                                        </p:cTn>
                                        <p:tgtEl>
                                          <p:spTgt spid="246"/>
                                        </p:tgtEl>
                                        <p:attrNameLst>
                                          <p:attrName>style.visibility</p:attrName>
                                        </p:attrNameLst>
                                      </p:cBhvr>
                                      <p:to>
                                        <p:strVal val="visible"/>
                                      </p:to>
                                    </p:set>
                                    <p:animEffect transition="in" filter="fade">
                                      <p:cBhvr>
                                        <p:cTn id="427" dur="1000"/>
                                        <p:tgtEl>
                                          <p:spTgt spid="246"/>
                                        </p:tgtEl>
                                      </p:cBhvr>
                                    </p:animEffect>
                                  </p:childTnLst>
                                </p:cTn>
                              </p:par>
                              <p:par>
                                <p:cTn id="428" presetID="10" presetClass="entr" presetSubtype="0" fill="hold" grpId="0" nodeType="withEffect">
                                  <p:stCondLst>
                                    <p:cond delay="100"/>
                                  </p:stCondLst>
                                  <p:childTnLst>
                                    <p:set>
                                      <p:cBhvr>
                                        <p:cTn id="429" dur="1" fill="hold">
                                          <p:stCondLst>
                                            <p:cond delay="0"/>
                                          </p:stCondLst>
                                        </p:cTn>
                                        <p:tgtEl>
                                          <p:spTgt spid="245"/>
                                        </p:tgtEl>
                                        <p:attrNameLst>
                                          <p:attrName>style.visibility</p:attrName>
                                        </p:attrNameLst>
                                      </p:cBhvr>
                                      <p:to>
                                        <p:strVal val="visible"/>
                                      </p:to>
                                    </p:set>
                                    <p:animEffect transition="in" filter="fade">
                                      <p:cBhvr>
                                        <p:cTn id="430" dur="1000"/>
                                        <p:tgtEl>
                                          <p:spTgt spid="245"/>
                                        </p:tgtEl>
                                      </p:cBhvr>
                                    </p:animEffect>
                                  </p:childTnLst>
                                </p:cTn>
                              </p:par>
                              <p:par>
                                <p:cTn id="431" presetID="10" presetClass="entr" presetSubtype="0" fill="hold" grpId="0" nodeType="withEffect">
                                  <p:stCondLst>
                                    <p:cond delay="200"/>
                                  </p:stCondLst>
                                  <p:childTnLst>
                                    <p:set>
                                      <p:cBhvr>
                                        <p:cTn id="432" dur="1" fill="hold">
                                          <p:stCondLst>
                                            <p:cond delay="0"/>
                                          </p:stCondLst>
                                        </p:cTn>
                                        <p:tgtEl>
                                          <p:spTgt spid="243"/>
                                        </p:tgtEl>
                                        <p:attrNameLst>
                                          <p:attrName>style.visibility</p:attrName>
                                        </p:attrNameLst>
                                      </p:cBhvr>
                                      <p:to>
                                        <p:strVal val="visible"/>
                                      </p:to>
                                    </p:set>
                                    <p:animEffect transition="in" filter="fade">
                                      <p:cBhvr>
                                        <p:cTn id="433" dur="1000"/>
                                        <p:tgtEl>
                                          <p:spTgt spid="243"/>
                                        </p:tgtEl>
                                      </p:cBhvr>
                                    </p:animEffect>
                                  </p:childTnLst>
                                </p:cTn>
                              </p:par>
                              <p:par>
                                <p:cTn id="434" presetID="10" presetClass="entr" presetSubtype="0" fill="hold" grpId="0" nodeType="withEffect">
                                  <p:stCondLst>
                                    <p:cond delay="300"/>
                                  </p:stCondLst>
                                  <p:childTnLst>
                                    <p:set>
                                      <p:cBhvr>
                                        <p:cTn id="435" dur="1" fill="hold">
                                          <p:stCondLst>
                                            <p:cond delay="0"/>
                                          </p:stCondLst>
                                        </p:cTn>
                                        <p:tgtEl>
                                          <p:spTgt spid="244"/>
                                        </p:tgtEl>
                                        <p:attrNameLst>
                                          <p:attrName>style.visibility</p:attrName>
                                        </p:attrNameLst>
                                      </p:cBhvr>
                                      <p:to>
                                        <p:strVal val="visible"/>
                                      </p:to>
                                    </p:set>
                                    <p:animEffect transition="in" filter="fade">
                                      <p:cBhvr>
                                        <p:cTn id="436" dur="1000"/>
                                        <p:tgtEl>
                                          <p:spTgt spid="244"/>
                                        </p:tgtEl>
                                      </p:cBhvr>
                                    </p:animEffect>
                                  </p:childTnLst>
                                </p:cTn>
                              </p:par>
                            </p:childTnLst>
                          </p:cTn>
                        </p:par>
                      </p:childTnLst>
                    </p:cTn>
                  </p:par>
                  <p:par>
                    <p:cTn id="437" fill="hold">
                      <p:stCondLst>
                        <p:cond delay="indefinite"/>
                      </p:stCondLst>
                      <p:childTnLst>
                        <p:par>
                          <p:cTn id="438" fill="hold">
                            <p:stCondLst>
                              <p:cond delay="0"/>
                            </p:stCondLst>
                            <p:childTnLst>
                              <p:par>
                                <p:cTn id="439" presetID="10" presetClass="exit" presetSubtype="0" fill="hold" nodeType="clickEffect">
                                  <p:stCondLst>
                                    <p:cond delay="0"/>
                                  </p:stCondLst>
                                  <p:childTnLst>
                                    <p:animEffect transition="out" filter="fade">
                                      <p:cBhvr>
                                        <p:cTn id="440" dur="500"/>
                                        <p:tgtEl>
                                          <p:spTgt spid="19"/>
                                        </p:tgtEl>
                                      </p:cBhvr>
                                    </p:animEffect>
                                    <p:set>
                                      <p:cBhvr>
                                        <p:cTn id="441" dur="1" fill="hold">
                                          <p:stCondLst>
                                            <p:cond delay="499"/>
                                          </p:stCondLst>
                                        </p:cTn>
                                        <p:tgtEl>
                                          <p:spTgt spid="19"/>
                                        </p:tgtEl>
                                        <p:attrNameLst>
                                          <p:attrName>style.visibility</p:attrName>
                                        </p:attrNameLst>
                                      </p:cBhvr>
                                      <p:to>
                                        <p:strVal val="hidden"/>
                                      </p:to>
                                    </p:set>
                                  </p:childTnLst>
                                </p:cTn>
                              </p:par>
                              <p:par>
                                <p:cTn id="442" presetID="10" presetClass="exit" presetSubtype="0" fill="hold" nodeType="withEffect">
                                  <p:stCondLst>
                                    <p:cond delay="0"/>
                                  </p:stCondLst>
                                  <p:childTnLst>
                                    <p:animEffect transition="out" filter="fade">
                                      <p:cBhvr>
                                        <p:cTn id="443" dur="500"/>
                                        <p:tgtEl>
                                          <p:spTgt spid="17"/>
                                        </p:tgtEl>
                                      </p:cBhvr>
                                    </p:animEffect>
                                    <p:set>
                                      <p:cBhvr>
                                        <p:cTn id="444" dur="1" fill="hold">
                                          <p:stCondLst>
                                            <p:cond delay="499"/>
                                          </p:stCondLst>
                                        </p:cTn>
                                        <p:tgtEl>
                                          <p:spTgt spid="17"/>
                                        </p:tgtEl>
                                        <p:attrNameLst>
                                          <p:attrName>style.visibility</p:attrName>
                                        </p:attrNameLst>
                                      </p:cBhvr>
                                      <p:to>
                                        <p:strVal val="hidden"/>
                                      </p:to>
                                    </p:set>
                                  </p:childTnLst>
                                </p:cTn>
                              </p:par>
                              <p:par>
                                <p:cTn id="445" presetID="10" presetClass="exit" presetSubtype="0" fill="hold" grpId="1" nodeType="withEffect">
                                  <p:stCondLst>
                                    <p:cond delay="0"/>
                                  </p:stCondLst>
                                  <p:childTnLst>
                                    <p:animEffect transition="out" filter="fade">
                                      <p:cBhvr>
                                        <p:cTn id="446" dur="500"/>
                                        <p:tgtEl>
                                          <p:spTgt spid="237"/>
                                        </p:tgtEl>
                                      </p:cBhvr>
                                    </p:animEffect>
                                    <p:set>
                                      <p:cBhvr>
                                        <p:cTn id="447" dur="1" fill="hold">
                                          <p:stCondLst>
                                            <p:cond delay="499"/>
                                          </p:stCondLst>
                                        </p:cTn>
                                        <p:tgtEl>
                                          <p:spTgt spid="237"/>
                                        </p:tgtEl>
                                        <p:attrNameLst>
                                          <p:attrName>style.visibility</p:attrName>
                                        </p:attrNameLst>
                                      </p:cBhvr>
                                      <p:to>
                                        <p:strVal val="hidden"/>
                                      </p:to>
                                    </p:set>
                                  </p:childTnLst>
                                </p:cTn>
                              </p:par>
                              <p:par>
                                <p:cTn id="448" presetID="10" presetClass="exit" presetSubtype="0" fill="hold" grpId="1" nodeType="withEffect">
                                  <p:stCondLst>
                                    <p:cond delay="0"/>
                                  </p:stCondLst>
                                  <p:childTnLst>
                                    <p:animEffect transition="out" filter="fade">
                                      <p:cBhvr>
                                        <p:cTn id="449" dur="500"/>
                                        <p:tgtEl>
                                          <p:spTgt spid="239"/>
                                        </p:tgtEl>
                                      </p:cBhvr>
                                    </p:animEffect>
                                    <p:set>
                                      <p:cBhvr>
                                        <p:cTn id="450" dur="1" fill="hold">
                                          <p:stCondLst>
                                            <p:cond delay="499"/>
                                          </p:stCondLst>
                                        </p:cTn>
                                        <p:tgtEl>
                                          <p:spTgt spid="239"/>
                                        </p:tgtEl>
                                        <p:attrNameLst>
                                          <p:attrName>style.visibility</p:attrName>
                                        </p:attrNameLst>
                                      </p:cBhvr>
                                      <p:to>
                                        <p:strVal val="hidden"/>
                                      </p:to>
                                    </p:set>
                                  </p:childTnLst>
                                </p:cTn>
                              </p:par>
                              <p:par>
                                <p:cTn id="451" presetID="10" presetClass="exit" presetSubtype="0" fill="hold" grpId="1" nodeType="withEffect">
                                  <p:stCondLst>
                                    <p:cond delay="0"/>
                                  </p:stCondLst>
                                  <p:childTnLst>
                                    <p:animEffect transition="out" filter="fade">
                                      <p:cBhvr>
                                        <p:cTn id="452" dur="500"/>
                                        <p:tgtEl>
                                          <p:spTgt spid="235"/>
                                        </p:tgtEl>
                                      </p:cBhvr>
                                    </p:animEffect>
                                    <p:set>
                                      <p:cBhvr>
                                        <p:cTn id="453" dur="1" fill="hold">
                                          <p:stCondLst>
                                            <p:cond delay="499"/>
                                          </p:stCondLst>
                                        </p:cTn>
                                        <p:tgtEl>
                                          <p:spTgt spid="235"/>
                                        </p:tgtEl>
                                        <p:attrNameLst>
                                          <p:attrName>style.visibility</p:attrName>
                                        </p:attrNameLst>
                                      </p:cBhvr>
                                      <p:to>
                                        <p:strVal val="hidden"/>
                                      </p:to>
                                    </p:set>
                                  </p:childTnLst>
                                </p:cTn>
                              </p:par>
                              <p:par>
                                <p:cTn id="454" presetID="10" presetClass="exit" presetSubtype="0" fill="hold" grpId="1" nodeType="withEffect">
                                  <p:stCondLst>
                                    <p:cond delay="0"/>
                                  </p:stCondLst>
                                  <p:childTnLst>
                                    <p:animEffect transition="out" filter="fade">
                                      <p:cBhvr>
                                        <p:cTn id="455" dur="500"/>
                                        <p:tgtEl>
                                          <p:spTgt spid="238"/>
                                        </p:tgtEl>
                                      </p:cBhvr>
                                    </p:animEffect>
                                    <p:set>
                                      <p:cBhvr>
                                        <p:cTn id="456" dur="1" fill="hold">
                                          <p:stCondLst>
                                            <p:cond delay="499"/>
                                          </p:stCondLst>
                                        </p:cTn>
                                        <p:tgtEl>
                                          <p:spTgt spid="238"/>
                                        </p:tgtEl>
                                        <p:attrNameLst>
                                          <p:attrName>style.visibility</p:attrName>
                                        </p:attrNameLst>
                                      </p:cBhvr>
                                      <p:to>
                                        <p:strVal val="hidden"/>
                                      </p:to>
                                    </p:set>
                                  </p:childTnLst>
                                </p:cTn>
                              </p:par>
                              <p:par>
                                <p:cTn id="457" presetID="10" presetClass="exit" presetSubtype="0" fill="hold" nodeType="withEffect">
                                  <p:stCondLst>
                                    <p:cond delay="0"/>
                                  </p:stCondLst>
                                  <p:childTnLst>
                                    <p:animEffect transition="out" filter="fade">
                                      <p:cBhvr>
                                        <p:cTn id="458" dur="500"/>
                                        <p:tgtEl>
                                          <p:spTgt spid="18"/>
                                        </p:tgtEl>
                                      </p:cBhvr>
                                    </p:animEffect>
                                    <p:set>
                                      <p:cBhvr>
                                        <p:cTn id="459" dur="1" fill="hold">
                                          <p:stCondLst>
                                            <p:cond delay="499"/>
                                          </p:stCondLst>
                                        </p:cTn>
                                        <p:tgtEl>
                                          <p:spTgt spid="18"/>
                                        </p:tgtEl>
                                        <p:attrNameLst>
                                          <p:attrName>style.visibility</p:attrName>
                                        </p:attrNameLst>
                                      </p:cBhvr>
                                      <p:to>
                                        <p:strVal val="hidden"/>
                                      </p:to>
                                    </p:set>
                                  </p:childTnLst>
                                </p:cTn>
                              </p:par>
                              <p:par>
                                <p:cTn id="460" presetID="10" presetClass="exit" presetSubtype="0" fill="hold" grpId="1" nodeType="withEffect">
                                  <p:stCondLst>
                                    <p:cond delay="0"/>
                                  </p:stCondLst>
                                  <p:childTnLst>
                                    <p:animEffect transition="out" filter="fade">
                                      <p:cBhvr>
                                        <p:cTn id="461" dur="500"/>
                                        <p:tgtEl>
                                          <p:spTgt spid="242"/>
                                        </p:tgtEl>
                                      </p:cBhvr>
                                    </p:animEffect>
                                    <p:set>
                                      <p:cBhvr>
                                        <p:cTn id="462" dur="1" fill="hold">
                                          <p:stCondLst>
                                            <p:cond delay="499"/>
                                          </p:stCondLst>
                                        </p:cTn>
                                        <p:tgtEl>
                                          <p:spTgt spid="242"/>
                                        </p:tgtEl>
                                        <p:attrNameLst>
                                          <p:attrName>style.visibility</p:attrName>
                                        </p:attrNameLst>
                                      </p:cBhvr>
                                      <p:to>
                                        <p:strVal val="hidden"/>
                                      </p:to>
                                    </p:set>
                                  </p:childTnLst>
                                </p:cTn>
                              </p:par>
                              <p:par>
                                <p:cTn id="463" presetID="10" presetClass="exit" presetSubtype="0" fill="hold" grpId="1" nodeType="withEffect">
                                  <p:stCondLst>
                                    <p:cond delay="0"/>
                                  </p:stCondLst>
                                  <p:childTnLst>
                                    <p:animEffect transition="out" filter="fade">
                                      <p:cBhvr>
                                        <p:cTn id="464" dur="500"/>
                                        <p:tgtEl>
                                          <p:spTgt spid="241"/>
                                        </p:tgtEl>
                                      </p:cBhvr>
                                    </p:animEffect>
                                    <p:set>
                                      <p:cBhvr>
                                        <p:cTn id="465" dur="1" fill="hold">
                                          <p:stCondLst>
                                            <p:cond delay="499"/>
                                          </p:stCondLst>
                                        </p:cTn>
                                        <p:tgtEl>
                                          <p:spTgt spid="241"/>
                                        </p:tgtEl>
                                        <p:attrNameLst>
                                          <p:attrName>style.visibility</p:attrName>
                                        </p:attrNameLst>
                                      </p:cBhvr>
                                      <p:to>
                                        <p:strVal val="hidden"/>
                                      </p:to>
                                    </p:set>
                                  </p:childTnLst>
                                </p:cTn>
                              </p:par>
                              <p:par>
                                <p:cTn id="466" presetID="10" presetClass="exit" presetSubtype="0" fill="hold" grpId="1" nodeType="withEffect">
                                  <p:stCondLst>
                                    <p:cond delay="0"/>
                                  </p:stCondLst>
                                  <p:childTnLst>
                                    <p:animEffect transition="out" filter="fade">
                                      <p:cBhvr>
                                        <p:cTn id="467" dur="500"/>
                                        <p:tgtEl>
                                          <p:spTgt spid="240"/>
                                        </p:tgtEl>
                                      </p:cBhvr>
                                    </p:animEffect>
                                    <p:set>
                                      <p:cBhvr>
                                        <p:cTn id="468" dur="1" fill="hold">
                                          <p:stCondLst>
                                            <p:cond delay="499"/>
                                          </p:stCondLst>
                                        </p:cTn>
                                        <p:tgtEl>
                                          <p:spTgt spid="240"/>
                                        </p:tgtEl>
                                        <p:attrNameLst>
                                          <p:attrName>style.visibility</p:attrName>
                                        </p:attrNameLst>
                                      </p:cBhvr>
                                      <p:to>
                                        <p:strVal val="hidden"/>
                                      </p:to>
                                    </p:set>
                                  </p:childTnLst>
                                </p:cTn>
                              </p:par>
                              <p:par>
                                <p:cTn id="469" presetID="10" presetClass="exit" presetSubtype="0" fill="hold" grpId="1" nodeType="withEffect">
                                  <p:stCondLst>
                                    <p:cond delay="0"/>
                                  </p:stCondLst>
                                  <p:childTnLst>
                                    <p:animEffect transition="out" filter="fade">
                                      <p:cBhvr>
                                        <p:cTn id="470" dur="500"/>
                                        <p:tgtEl>
                                          <p:spTgt spid="250"/>
                                        </p:tgtEl>
                                      </p:cBhvr>
                                    </p:animEffect>
                                    <p:set>
                                      <p:cBhvr>
                                        <p:cTn id="471" dur="1" fill="hold">
                                          <p:stCondLst>
                                            <p:cond delay="499"/>
                                          </p:stCondLst>
                                        </p:cTn>
                                        <p:tgtEl>
                                          <p:spTgt spid="250"/>
                                        </p:tgtEl>
                                        <p:attrNameLst>
                                          <p:attrName>style.visibility</p:attrName>
                                        </p:attrNameLst>
                                      </p:cBhvr>
                                      <p:to>
                                        <p:strVal val="hidden"/>
                                      </p:to>
                                    </p:set>
                                  </p:childTnLst>
                                </p:cTn>
                              </p:par>
                              <p:par>
                                <p:cTn id="472" presetID="10" presetClass="exit" presetSubtype="0" fill="hold" grpId="1" nodeType="withEffect">
                                  <p:stCondLst>
                                    <p:cond delay="0"/>
                                  </p:stCondLst>
                                  <p:childTnLst>
                                    <p:animEffect transition="out" filter="fade">
                                      <p:cBhvr>
                                        <p:cTn id="473" dur="500"/>
                                        <p:tgtEl>
                                          <p:spTgt spid="249"/>
                                        </p:tgtEl>
                                      </p:cBhvr>
                                    </p:animEffect>
                                    <p:set>
                                      <p:cBhvr>
                                        <p:cTn id="474" dur="1" fill="hold">
                                          <p:stCondLst>
                                            <p:cond delay="499"/>
                                          </p:stCondLst>
                                        </p:cTn>
                                        <p:tgtEl>
                                          <p:spTgt spid="249"/>
                                        </p:tgtEl>
                                        <p:attrNameLst>
                                          <p:attrName>style.visibility</p:attrName>
                                        </p:attrNameLst>
                                      </p:cBhvr>
                                      <p:to>
                                        <p:strVal val="hidden"/>
                                      </p:to>
                                    </p:set>
                                  </p:childTnLst>
                                </p:cTn>
                              </p:par>
                              <p:par>
                                <p:cTn id="475" presetID="10" presetClass="exit" presetSubtype="0" fill="hold" grpId="1" nodeType="withEffect">
                                  <p:stCondLst>
                                    <p:cond delay="0"/>
                                  </p:stCondLst>
                                  <p:childTnLst>
                                    <p:animEffect transition="out" filter="fade">
                                      <p:cBhvr>
                                        <p:cTn id="476" dur="500"/>
                                        <p:tgtEl>
                                          <p:spTgt spid="248"/>
                                        </p:tgtEl>
                                      </p:cBhvr>
                                    </p:animEffect>
                                    <p:set>
                                      <p:cBhvr>
                                        <p:cTn id="477" dur="1" fill="hold">
                                          <p:stCondLst>
                                            <p:cond delay="499"/>
                                          </p:stCondLst>
                                        </p:cTn>
                                        <p:tgtEl>
                                          <p:spTgt spid="248"/>
                                        </p:tgtEl>
                                        <p:attrNameLst>
                                          <p:attrName>style.visibility</p:attrName>
                                        </p:attrNameLst>
                                      </p:cBhvr>
                                      <p:to>
                                        <p:strVal val="hidden"/>
                                      </p:to>
                                    </p:set>
                                  </p:childTnLst>
                                </p:cTn>
                              </p:par>
                              <p:par>
                                <p:cTn id="478" presetID="10" presetClass="exit" presetSubtype="0" fill="hold" grpId="1" nodeType="withEffect">
                                  <p:stCondLst>
                                    <p:cond delay="0"/>
                                  </p:stCondLst>
                                  <p:childTnLst>
                                    <p:animEffect transition="out" filter="fade">
                                      <p:cBhvr>
                                        <p:cTn id="479" dur="500"/>
                                        <p:tgtEl>
                                          <p:spTgt spid="247"/>
                                        </p:tgtEl>
                                      </p:cBhvr>
                                    </p:animEffect>
                                    <p:set>
                                      <p:cBhvr>
                                        <p:cTn id="480" dur="1" fill="hold">
                                          <p:stCondLst>
                                            <p:cond delay="499"/>
                                          </p:stCondLst>
                                        </p:cTn>
                                        <p:tgtEl>
                                          <p:spTgt spid="247"/>
                                        </p:tgtEl>
                                        <p:attrNameLst>
                                          <p:attrName>style.visibility</p:attrName>
                                        </p:attrNameLst>
                                      </p:cBhvr>
                                      <p:to>
                                        <p:strVal val="hidden"/>
                                      </p:to>
                                    </p:set>
                                  </p:childTnLst>
                                </p:cTn>
                              </p:par>
                              <p:par>
                                <p:cTn id="481" presetID="10" presetClass="exit" presetSubtype="0" fill="hold" grpId="1" nodeType="withEffect">
                                  <p:stCondLst>
                                    <p:cond delay="0"/>
                                  </p:stCondLst>
                                  <p:childTnLst>
                                    <p:animEffect transition="out" filter="fade">
                                      <p:cBhvr>
                                        <p:cTn id="482" dur="500"/>
                                        <p:tgtEl>
                                          <p:spTgt spid="246"/>
                                        </p:tgtEl>
                                      </p:cBhvr>
                                    </p:animEffect>
                                    <p:set>
                                      <p:cBhvr>
                                        <p:cTn id="483" dur="1" fill="hold">
                                          <p:stCondLst>
                                            <p:cond delay="499"/>
                                          </p:stCondLst>
                                        </p:cTn>
                                        <p:tgtEl>
                                          <p:spTgt spid="246"/>
                                        </p:tgtEl>
                                        <p:attrNameLst>
                                          <p:attrName>style.visibility</p:attrName>
                                        </p:attrNameLst>
                                      </p:cBhvr>
                                      <p:to>
                                        <p:strVal val="hidden"/>
                                      </p:to>
                                    </p:set>
                                  </p:childTnLst>
                                </p:cTn>
                              </p:par>
                              <p:par>
                                <p:cTn id="484" presetID="10" presetClass="exit" presetSubtype="0" fill="hold" grpId="1" nodeType="withEffect">
                                  <p:stCondLst>
                                    <p:cond delay="0"/>
                                  </p:stCondLst>
                                  <p:childTnLst>
                                    <p:animEffect transition="out" filter="fade">
                                      <p:cBhvr>
                                        <p:cTn id="485" dur="500"/>
                                        <p:tgtEl>
                                          <p:spTgt spid="245"/>
                                        </p:tgtEl>
                                      </p:cBhvr>
                                    </p:animEffect>
                                    <p:set>
                                      <p:cBhvr>
                                        <p:cTn id="486" dur="1" fill="hold">
                                          <p:stCondLst>
                                            <p:cond delay="499"/>
                                          </p:stCondLst>
                                        </p:cTn>
                                        <p:tgtEl>
                                          <p:spTgt spid="245"/>
                                        </p:tgtEl>
                                        <p:attrNameLst>
                                          <p:attrName>style.visibility</p:attrName>
                                        </p:attrNameLst>
                                      </p:cBhvr>
                                      <p:to>
                                        <p:strVal val="hidden"/>
                                      </p:to>
                                    </p:set>
                                  </p:childTnLst>
                                </p:cTn>
                              </p:par>
                              <p:par>
                                <p:cTn id="487" presetID="10" presetClass="exit" presetSubtype="0" fill="hold" grpId="1" nodeType="withEffect">
                                  <p:stCondLst>
                                    <p:cond delay="0"/>
                                  </p:stCondLst>
                                  <p:childTnLst>
                                    <p:animEffect transition="out" filter="fade">
                                      <p:cBhvr>
                                        <p:cTn id="488" dur="500"/>
                                        <p:tgtEl>
                                          <p:spTgt spid="244"/>
                                        </p:tgtEl>
                                      </p:cBhvr>
                                    </p:animEffect>
                                    <p:set>
                                      <p:cBhvr>
                                        <p:cTn id="489" dur="1" fill="hold">
                                          <p:stCondLst>
                                            <p:cond delay="499"/>
                                          </p:stCondLst>
                                        </p:cTn>
                                        <p:tgtEl>
                                          <p:spTgt spid="244"/>
                                        </p:tgtEl>
                                        <p:attrNameLst>
                                          <p:attrName>style.visibility</p:attrName>
                                        </p:attrNameLst>
                                      </p:cBhvr>
                                      <p:to>
                                        <p:strVal val="hidden"/>
                                      </p:to>
                                    </p:set>
                                  </p:childTnLst>
                                </p:cTn>
                              </p:par>
                              <p:par>
                                <p:cTn id="490" presetID="10" presetClass="exit" presetSubtype="0" fill="hold" grpId="1" nodeType="withEffect">
                                  <p:stCondLst>
                                    <p:cond delay="0"/>
                                  </p:stCondLst>
                                  <p:childTnLst>
                                    <p:animEffect transition="out" filter="fade">
                                      <p:cBhvr>
                                        <p:cTn id="491" dur="500"/>
                                        <p:tgtEl>
                                          <p:spTgt spid="243"/>
                                        </p:tgtEl>
                                      </p:cBhvr>
                                    </p:animEffect>
                                    <p:set>
                                      <p:cBhvr>
                                        <p:cTn id="492" dur="1" fill="hold">
                                          <p:stCondLst>
                                            <p:cond delay="499"/>
                                          </p:stCondLst>
                                        </p:cTn>
                                        <p:tgtEl>
                                          <p:spTgt spid="243"/>
                                        </p:tgtEl>
                                        <p:attrNameLst>
                                          <p:attrName>style.visibility</p:attrName>
                                        </p:attrNameLst>
                                      </p:cBhvr>
                                      <p:to>
                                        <p:strVal val="hidden"/>
                                      </p:to>
                                    </p:set>
                                  </p:childTnLst>
                                </p:cTn>
                              </p:par>
                              <p:par>
                                <p:cTn id="493" presetID="10" presetClass="exit" presetSubtype="0" fill="hold" grpId="2" nodeType="withEffect">
                                  <p:stCondLst>
                                    <p:cond delay="0"/>
                                  </p:stCondLst>
                                  <p:childTnLst>
                                    <p:animEffect transition="out" filter="fade">
                                      <p:cBhvr>
                                        <p:cTn id="494" dur="500"/>
                                        <p:tgtEl>
                                          <p:spTgt spid="236"/>
                                        </p:tgtEl>
                                      </p:cBhvr>
                                    </p:animEffect>
                                    <p:set>
                                      <p:cBhvr>
                                        <p:cTn id="495" dur="1" fill="hold">
                                          <p:stCondLst>
                                            <p:cond delay="499"/>
                                          </p:stCondLst>
                                        </p:cTn>
                                        <p:tgtEl>
                                          <p:spTgt spid="236"/>
                                        </p:tgtEl>
                                        <p:attrNameLst>
                                          <p:attrName>style.visibility</p:attrName>
                                        </p:attrNameLst>
                                      </p:cBhvr>
                                      <p:to>
                                        <p:strVal val="hidden"/>
                                      </p:to>
                                    </p:set>
                                  </p:childTnLst>
                                </p:cTn>
                              </p:par>
                            </p:childTnLst>
                          </p:cTn>
                        </p:par>
                      </p:childTnLst>
                    </p:cTn>
                  </p:par>
                  <p:par>
                    <p:cTn id="496" fill="hold">
                      <p:stCondLst>
                        <p:cond delay="indefinite"/>
                      </p:stCondLst>
                      <p:childTnLst>
                        <p:par>
                          <p:cTn id="497" fill="hold">
                            <p:stCondLst>
                              <p:cond delay="0"/>
                            </p:stCondLst>
                            <p:childTnLst>
                              <p:par>
                                <p:cTn id="498" presetID="10" presetClass="entr" presetSubtype="0" fill="hold" grpId="0" nodeType="clickEffect">
                                  <p:stCondLst>
                                    <p:cond delay="0"/>
                                  </p:stCondLst>
                                  <p:childTnLst>
                                    <p:set>
                                      <p:cBhvr>
                                        <p:cTn id="499" dur="1" fill="hold">
                                          <p:stCondLst>
                                            <p:cond delay="0"/>
                                          </p:stCondLst>
                                        </p:cTn>
                                        <p:tgtEl>
                                          <p:spTgt spid="257"/>
                                        </p:tgtEl>
                                        <p:attrNameLst>
                                          <p:attrName>style.visibility</p:attrName>
                                        </p:attrNameLst>
                                      </p:cBhvr>
                                      <p:to>
                                        <p:strVal val="visible"/>
                                      </p:to>
                                    </p:set>
                                    <p:animEffect transition="in" filter="fade">
                                      <p:cBhvr>
                                        <p:cTn id="500" dur="500"/>
                                        <p:tgtEl>
                                          <p:spTgt spid="257"/>
                                        </p:tgtEl>
                                      </p:cBhvr>
                                    </p:animEffect>
                                  </p:childTnLst>
                                </p:cTn>
                              </p:par>
                            </p:childTnLst>
                          </p:cTn>
                        </p:par>
                      </p:childTnLst>
                    </p:cTn>
                  </p:par>
                  <p:par>
                    <p:cTn id="501" fill="hold">
                      <p:stCondLst>
                        <p:cond delay="indefinite"/>
                      </p:stCondLst>
                      <p:childTnLst>
                        <p:par>
                          <p:cTn id="502" fill="hold">
                            <p:stCondLst>
                              <p:cond delay="0"/>
                            </p:stCondLst>
                            <p:childTnLst>
                              <p:par>
                                <p:cTn id="503" presetID="10" presetClass="entr" presetSubtype="0" fill="hold" nodeType="clickEffect">
                                  <p:stCondLst>
                                    <p:cond delay="0"/>
                                  </p:stCondLst>
                                  <p:childTnLst>
                                    <p:set>
                                      <p:cBhvr>
                                        <p:cTn id="504" dur="1" fill="hold">
                                          <p:stCondLst>
                                            <p:cond delay="0"/>
                                          </p:stCondLst>
                                        </p:cTn>
                                        <p:tgtEl>
                                          <p:spTgt spid="10"/>
                                        </p:tgtEl>
                                        <p:attrNameLst>
                                          <p:attrName>style.visibility</p:attrName>
                                        </p:attrNameLst>
                                      </p:cBhvr>
                                      <p:to>
                                        <p:strVal val="visible"/>
                                      </p:to>
                                    </p:set>
                                    <p:animEffect transition="in" filter="fade">
                                      <p:cBhvr>
                                        <p:cTn id="505" dur="500"/>
                                        <p:tgtEl>
                                          <p:spTgt spid="10"/>
                                        </p:tgtEl>
                                      </p:cBhvr>
                                    </p:animEffect>
                                  </p:childTnLst>
                                </p:cTn>
                              </p:par>
                            </p:childTnLst>
                          </p:cTn>
                        </p:par>
                        <p:par>
                          <p:cTn id="506" fill="hold">
                            <p:stCondLst>
                              <p:cond delay="500"/>
                            </p:stCondLst>
                            <p:childTnLst>
                              <p:par>
                                <p:cTn id="507" presetID="0" presetClass="path" presetSubtype="0" accel="50000" decel="50000" fill="hold" nodeType="afterEffect">
                                  <p:stCondLst>
                                    <p:cond delay="0"/>
                                  </p:stCondLst>
                                  <p:childTnLst>
                                    <p:animMotion origin="layout" path="M 5.55556E-7 0.00185 L -0.24045 0.00185 " pathEditMode="relative" rAng="0" ptsTypes="AA">
                                      <p:cBhvr>
                                        <p:cTn id="508" dur="1000" fill="hold"/>
                                        <p:tgtEl>
                                          <p:spTgt spid="10"/>
                                        </p:tgtEl>
                                        <p:attrNameLst>
                                          <p:attrName>ppt_x</p:attrName>
                                          <p:attrName>ppt_y</p:attrName>
                                        </p:attrNameLst>
                                      </p:cBhvr>
                                      <p:rCtr x="-120" y="0"/>
                                    </p:animMotion>
                                  </p:childTnLst>
                                </p:cTn>
                              </p:par>
                              <p:par>
                                <p:cTn id="509" presetID="10" presetClass="entr" presetSubtype="0" fill="hold" grpId="0" nodeType="withEffect">
                                  <p:stCondLst>
                                    <p:cond delay="100"/>
                                  </p:stCondLst>
                                  <p:childTnLst>
                                    <p:set>
                                      <p:cBhvr>
                                        <p:cTn id="510" dur="1" fill="hold">
                                          <p:stCondLst>
                                            <p:cond delay="0"/>
                                          </p:stCondLst>
                                        </p:cTn>
                                        <p:tgtEl>
                                          <p:spTgt spid="494"/>
                                        </p:tgtEl>
                                        <p:attrNameLst>
                                          <p:attrName>style.visibility</p:attrName>
                                        </p:attrNameLst>
                                      </p:cBhvr>
                                      <p:to>
                                        <p:strVal val="visible"/>
                                      </p:to>
                                    </p:set>
                                    <p:animEffect transition="in" filter="fade">
                                      <p:cBhvr>
                                        <p:cTn id="511" dur="1000"/>
                                        <p:tgtEl>
                                          <p:spTgt spid="494"/>
                                        </p:tgtEl>
                                      </p:cBhvr>
                                    </p:animEffect>
                                  </p:childTnLst>
                                </p:cTn>
                              </p:par>
                              <p:par>
                                <p:cTn id="512" presetID="10" presetClass="entr" presetSubtype="0" fill="hold" grpId="0" nodeType="withEffect">
                                  <p:stCondLst>
                                    <p:cond delay="200"/>
                                  </p:stCondLst>
                                  <p:childTnLst>
                                    <p:set>
                                      <p:cBhvr>
                                        <p:cTn id="513" dur="1" fill="hold">
                                          <p:stCondLst>
                                            <p:cond delay="0"/>
                                          </p:stCondLst>
                                        </p:cTn>
                                        <p:tgtEl>
                                          <p:spTgt spid="493"/>
                                        </p:tgtEl>
                                        <p:attrNameLst>
                                          <p:attrName>style.visibility</p:attrName>
                                        </p:attrNameLst>
                                      </p:cBhvr>
                                      <p:to>
                                        <p:strVal val="visible"/>
                                      </p:to>
                                    </p:set>
                                    <p:animEffect transition="in" filter="fade">
                                      <p:cBhvr>
                                        <p:cTn id="514" dur="1000"/>
                                        <p:tgtEl>
                                          <p:spTgt spid="493"/>
                                        </p:tgtEl>
                                      </p:cBhvr>
                                    </p:animEffect>
                                  </p:childTnLst>
                                </p:cTn>
                              </p:par>
                              <p:par>
                                <p:cTn id="515" presetID="10" presetClass="entr" presetSubtype="0" fill="hold" grpId="0" nodeType="withEffect">
                                  <p:stCondLst>
                                    <p:cond delay="300"/>
                                  </p:stCondLst>
                                  <p:childTnLst>
                                    <p:set>
                                      <p:cBhvr>
                                        <p:cTn id="516" dur="1" fill="hold">
                                          <p:stCondLst>
                                            <p:cond delay="0"/>
                                          </p:stCondLst>
                                        </p:cTn>
                                        <p:tgtEl>
                                          <p:spTgt spid="495"/>
                                        </p:tgtEl>
                                        <p:attrNameLst>
                                          <p:attrName>style.visibility</p:attrName>
                                        </p:attrNameLst>
                                      </p:cBhvr>
                                      <p:to>
                                        <p:strVal val="visible"/>
                                      </p:to>
                                    </p:set>
                                    <p:animEffect transition="in" filter="fade">
                                      <p:cBhvr>
                                        <p:cTn id="517" dur="1000"/>
                                        <p:tgtEl>
                                          <p:spTgt spid="495"/>
                                        </p:tgtEl>
                                      </p:cBhvr>
                                    </p:animEffect>
                                  </p:childTnLst>
                                </p:cTn>
                              </p:par>
                              <p:par>
                                <p:cTn id="518" presetID="10" presetClass="entr" presetSubtype="0" fill="hold" nodeType="withEffect">
                                  <p:stCondLst>
                                    <p:cond delay="400"/>
                                  </p:stCondLst>
                                  <p:childTnLst>
                                    <p:set>
                                      <p:cBhvr>
                                        <p:cTn id="519" dur="1" fill="hold">
                                          <p:stCondLst>
                                            <p:cond delay="0"/>
                                          </p:stCondLst>
                                        </p:cTn>
                                        <p:tgtEl>
                                          <p:spTgt spid="496"/>
                                        </p:tgtEl>
                                        <p:attrNameLst>
                                          <p:attrName>style.visibility</p:attrName>
                                        </p:attrNameLst>
                                      </p:cBhvr>
                                      <p:to>
                                        <p:strVal val="visible"/>
                                      </p:to>
                                    </p:set>
                                    <p:animEffect transition="in" filter="fade">
                                      <p:cBhvr>
                                        <p:cTn id="520" dur="1000"/>
                                        <p:tgtEl>
                                          <p:spTgt spid="496"/>
                                        </p:tgtEl>
                                      </p:cBhvr>
                                    </p:animEffect>
                                  </p:childTnLst>
                                </p:cTn>
                              </p:par>
                              <p:par>
                                <p:cTn id="521" presetID="10" presetClass="entr" presetSubtype="0" fill="hold" nodeType="withEffect">
                                  <p:stCondLst>
                                    <p:cond delay="500"/>
                                  </p:stCondLst>
                                  <p:childTnLst>
                                    <p:set>
                                      <p:cBhvr>
                                        <p:cTn id="522" dur="1" fill="hold">
                                          <p:stCondLst>
                                            <p:cond delay="0"/>
                                          </p:stCondLst>
                                        </p:cTn>
                                        <p:tgtEl>
                                          <p:spTgt spid="497"/>
                                        </p:tgtEl>
                                        <p:attrNameLst>
                                          <p:attrName>style.visibility</p:attrName>
                                        </p:attrNameLst>
                                      </p:cBhvr>
                                      <p:to>
                                        <p:strVal val="visible"/>
                                      </p:to>
                                    </p:set>
                                    <p:animEffect transition="in" filter="fade">
                                      <p:cBhvr>
                                        <p:cTn id="523" dur="1000"/>
                                        <p:tgtEl>
                                          <p:spTgt spid="497"/>
                                        </p:tgtEl>
                                      </p:cBhvr>
                                    </p:animEffect>
                                  </p:childTnLst>
                                </p:cTn>
                              </p:par>
                            </p:childTnLst>
                          </p:cTn>
                        </p:par>
                      </p:childTnLst>
                    </p:cTn>
                  </p:par>
                  <p:par>
                    <p:cTn id="524" fill="hold">
                      <p:stCondLst>
                        <p:cond delay="indefinite"/>
                      </p:stCondLst>
                      <p:childTnLst>
                        <p:par>
                          <p:cTn id="525" fill="hold">
                            <p:stCondLst>
                              <p:cond delay="0"/>
                            </p:stCondLst>
                            <p:childTnLst>
                              <p:par>
                                <p:cTn id="526" presetID="10" presetClass="entr" presetSubtype="0" fill="hold" nodeType="clickEffect">
                                  <p:stCondLst>
                                    <p:cond delay="0"/>
                                  </p:stCondLst>
                                  <p:childTnLst>
                                    <p:set>
                                      <p:cBhvr>
                                        <p:cTn id="527" dur="1" fill="hold">
                                          <p:stCondLst>
                                            <p:cond delay="0"/>
                                          </p:stCondLst>
                                        </p:cTn>
                                        <p:tgtEl>
                                          <p:spTgt spid="16"/>
                                        </p:tgtEl>
                                        <p:attrNameLst>
                                          <p:attrName>style.visibility</p:attrName>
                                        </p:attrNameLst>
                                      </p:cBhvr>
                                      <p:to>
                                        <p:strVal val="visible"/>
                                      </p:to>
                                    </p:set>
                                    <p:animEffect transition="in" filter="fade">
                                      <p:cBhvr>
                                        <p:cTn id="528" dur="500"/>
                                        <p:tgtEl>
                                          <p:spTgt spid="16"/>
                                        </p:tgtEl>
                                      </p:cBhvr>
                                    </p:animEffect>
                                  </p:childTnLst>
                                </p:cTn>
                              </p:par>
                              <p:par>
                                <p:cTn id="529" presetID="10" presetClass="entr" presetSubtype="0" fill="hold" nodeType="withEffect">
                                  <p:stCondLst>
                                    <p:cond delay="0"/>
                                  </p:stCondLst>
                                  <p:childTnLst>
                                    <p:set>
                                      <p:cBhvr>
                                        <p:cTn id="530" dur="1" fill="hold">
                                          <p:stCondLst>
                                            <p:cond delay="0"/>
                                          </p:stCondLst>
                                        </p:cTn>
                                        <p:tgtEl>
                                          <p:spTgt spid="11"/>
                                        </p:tgtEl>
                                        <p:attrNameLst>
                                          <p:attrName>style.visibility</p:attrName>
                                        </p:attrNameLst>
                                      </p:cBhvr>
                                      <p:to>
                                        <p:strVal val="visible"/>
                                      </p:to>
                                    </p:set>
                                    <p:animEffect transition="in" filter="fade">
                                      <p:cBhvr>
                                        <p:cTn id="531" dur="500"/>
                                        <p:tgtEl>
                                          <p:spTgt spid="11"/>
                                        </p:tgtEl>
                                      </p:cBhvr>
                                    </p:animEffect>
                                  </p:childTnLst>
                                </p:cTn>
                              </p:par>
                            </p:childTnLst>
                          </p:cTn>
                        </p:par>
                        <p:par>
                          <p:cTn id="532" fill="hold">
                            <p:stCondLst>
                              <p:cond delay="500"/>
                            </p:stCondLst>
                            <p:childTnLst>
                              <p:par>
                                <p:cTn id="533" presetID="0" presetClass="path" presetSubtype="0" accel="50000" decel="50000" fill="hold" nodeType="afterEffect">
                                  <p:stCondLst>
                                    <p:cond delay="0"/>
                                  </p:stCondLst>
                                  <p:childTnLst>
                                    <p:animMotion origin="layout" path="M 6.66667E-6 -6.2963E-6 L 0.15764 -6.2963E-6 " pathEditMode="relative" ptsTypes="AA">
                                      <p:cBhvr>
                                        <p:cTn id="534" dur="1000" fill="hold"/>
                                        <p:tgtEl>
                                          <p:spTgt spid="11"/>
                                        </p:tgtEl>
                                        <p:attrNameLst>
                                          <p:attrName>ppt_x</p:attrName>
                                          <p:attrName>ppt_y</p:attrName>
                                        </p:attrNameLst>
                                      </p:cBhvr>
                                    </p:animMotion>
                                  </p:childTnLst>
                                </p:cTn>
                              </p:par>
                              <p:par>
                                <p:cTn id="535" presetID="10" presetClass="entr" presetSubtype="0" fill="hold" grpId="0" nodeType="withEffect">
                                  <p:stCondLst>
                                    <p:cond delay="0"/>
                                  </p:stCondLst>
                                  <p:childTnLst>
                                    <p:set>
                                      <p:cBhvr>
                                        <p:cTn id="536" dur="1" fill="hold">
                                          <p:stCondLst>
                                            <p:cond delay="0"/>
                                          </p:stCondLst>
                                        </p:cTn>
                                        <p:tgtEl>
                                          <p:spTgt spid="500"/>
                                        </p:tgtEl>
                                        <p:attrNameLst>
                                          <p:attrName>style.visibility</p:attrName>
                                        </p:attrNameLst>
                                      </p:cBhvr>
                                      <p:to>
                                        <p:strVal val="visible"/>
                                      </p:to>
                                    </p:set>
                                    <p:animEffect transition="in" filter="fade">
                                      <p:cBhvr>
                                        <p:cTn id="537" dur="1000"/>
                                        <p:tgtEl>
                                          <p:spTgt spid="500"/>
                                        </p:tgtEl>
                                      </p:cBhvr>
                                    </p:animEffect>
                                  </p:childTnLst>
                                </p:cTn>
                              </p:par>
                              <p:par>
                                <p:cTn id="538" presetID="10" presetClass="entr" presetSubtype="0" fill="hold" grpId="0" nodeType="withEffect">
                                  <p:stCondLst>
                                    <p:cond delay="200"/>
                                  </p:stCondLst>
                                  <p:childTnLst>
                                    <p:set>
                                      <p:cBhvr>
                                        <p:cTn id="539" dur="1" fill="hold">
                                          <p:stCondLst>
                                            <p:cond delay="0"/>
                                          </p:stCondLst>
                                        </p:cTn>
                                        <p:tgtEl>
                                          <p:spTgt spid="499"/>
                                        </p:tgtEl>
                                        <p:attrNameLst>
                                          <p:attrName>style.visibility</p:attrName>
                                        </p:attrNameLst>
                                      </p:cBhvr>
                                      <p:to>
                                        <p:strVal val="visible"/>
                                      </p:to>
                                    </p:set>
                                    <p:animEffect transition="in" filter="fade">
                                      <p:cBhvr>
                                        <p:cTn id="540" dur="1000"/>
                                        <p:tgtEl>
                                          <p:spTgt spid="499"/>
                                        </p:tgtEl>
                                      </p:cBhvr>
                                    </p:animEffect>
                                  </p:childTnLst>
                                </p:cTn>
                              </p:par>
                              <p:par>
                                <p:cTn id="541" presetID="10" presetClass="entr" presetSubtype="0" fill="hold" grpId="0" nodeType="withEffect">
                                  <p:stCondLst>
                                    <p:cond delay="200"/>
                                  </p:stCondLst>
                                  <p:childTnLst>
                                    <p:set>
                                      <p:cBhvr>
                                        <p:cTn id="542" dur="1" fill="hold">
                                          <p:stCondLst>
                                            <p:cond delay="0"/>
                                          </p:stCondLst>
                                        </p:cTn>
                                        <p:tgtEl>
                                          <p:spTgt spid="498"/>
                                        </p:tgtEl>
                                        <p:attrNameLst>
                                          <p:attrName>style.visibility</p:attrName>
                                        </p:attrNameLst>
                                      </p:cBhvr>
                                      <p:to>
                                        <p:strVal val="visible"/>
                                      </p:to>
                                    </p:set>
                                    <p:animEffect transition="in" filter="fade">
                                      <p:cBhvr>
                                        <p:cTn id="543" dur="1000"/>
                                        <p:tgtEl>
                                          <p:spTgt spid="498"/>
                                        </p:tgtEl>
                                      </p:cBhvr>
                                    </p:animEffect>
                                  </p:childTnLst>
                                </p:cTn>
                              </p:par>
                              <p:par>
                                <p:cTn id="544" presetID="0" presetClass="path" presetSubtype="0" accel="50000" decel="50000" fill="hold" nodeType="withEffect">
                                  <p:stCondLst>
                                    <p:cond delay="200"/>
                                  </p:stCondLst>
                                  <p:childTnLst>
                                    <p:animMotion origin="layout" path="M 1.11111E-6 3.7037E-6 L 0.15799 3.7037E-6 " pathEditMode="relative" rAng="0" ptsTypes="AA">
                                      <p:cBhvr>
                                        <p:cTn id="545" dur="1000" fill="hold"/>
                                        <p:tgtEl>
                                          <p:spTgt spid="16"/>
                                        </p:tgtEl>
                                        <p:attrNameLst>
                                          <p:attrName>ppt_x</p:attrName>
                                          <p:attrName>ppt_y</p:attrName>
                                        </p:attrNameLst>
                                      </p:cBhvr>
                                      <p:rCtr x="79" y="0"/>
                                    </p:animMotion>
                                  </p:childTnLst>
                                </p:cTn>
                              </p:par>
                            </p:childTnLst>
                          </p:cTn>
                        </p:par>
                        <p:par>
                          <p:cTn id="546" fill="hold">
                            <p:stCondLst>
                              <p:cond delay="1700"/>
                            </p:stCondLst>
                            <p:childTnLst>
                              <p:par>
                                <p:cTn id="547" presetID="0" presetClass="path" presetSubtype="0" accel="50000" decel="50000" fill="hold" nodeType="afterEffect">
                                  <p:stCondLst>
                                    <p:cond delay="0"/>
                                  </p:stCondLst>
                                  <p:childTnLst>
                                    <p:animMotion origin="layout" path="M 0.15799 -0.00347 L 0.17378 -0.0875 " pathEditMode="relative" rAng="0" ptsTypes="AA">
                                      <p:cBhvr>
                                        <p:cTn id="548" dur="1000" fill="hold"/>
                                        <p:tgtEl>
                                          <p:spTgt spid="16"/>
                                        </p:tgtEl>
                                        <p:attrNameLst>
                                          <p:attrName>ppt_x</p:attrName>
                                          <p:attrName>ppt_y</p:attrName>
                                        </p:attrNameLst>
                                      </p:cBhvr>
                                      <p:rCtr x="8" y="-42"/>
                                    </p:animMotion>
                                  </p:childTnLst>
                                </p:cTn>
                              </p:par>
                              <p:par>
                                <p:cTn id="549" presetID="0" presetClass="path" presetSubtype="0" accel="50000" decel="50000" fill="hold" nodeType="withEffect">
                                  <p:stCondLst>
                                    <p:cond delay="0"/>
                                  </p:stCondLst>
                                  <p:childTnLst>
                                    <p:animMotion origin="layout" path="M 0.15643 0.00046 L 0.1408 0.0949 " pathEditMode="relative" rAng="0" ptsTypes="AA">
                                      <p:cBhvr>
                                        <p:cTn id="550" dur="1000" fill="hold"/>
                                        <p:tgtEl>
                                          <p:spTgt spid="11"/>
                                        </p:tgtEl>
                                        <p:attrNameLst>
                                          <p:attrName>ppt_x</p:attrName>
                                          <p:attrName>ppt_y</p:attrName>
                                        </p:attrNameLst>
                                      </p:cBhvr>
                                      <p:rCtr x="-8" y="47"/>
                                    </p:animMotion>
                                  </p:childTnLst>
                                </p:cTn>
                              </p:par>
                              <p:par>
                                <p:cTn id="551" presetID="10" presetClass="entr" presetSubtype="0" fill="hold" grpId="0" nodeType="withEffect">
                                  <p:stCondLst>
                                    <p:cond delay="0"/>
                                  </p:stCondLst>
                                  <p:childTnLst>
                                    <p:set>
                                      <p:cBhvr>
                                        <p:cTn id="552" dur="1" fill="hold">
                                          <p:stCondLst>
                                            <p:cond delay="0"/>
                                          </p:stCondLst>
                                        </p:cTn>
                                        <p:tgtEl>
                                          <p:spTgt spid="501"/>
                                        </p:tgtEl>
                                        <p:attrNameLst>
                                          <p:attrName>style.visibility</p:attrName>
                                        </p:attrNameLst>
                                      </p:cBhvr>
                                      <p:to>
                                        <p:strVal val="visible"/>
                                      </p:to>
                                    </p:set>
                                    <p:animEffect transition="in" filter="fade">
                                      <p:cBhvr>
                                        <p:cTn id="553" dur="1000"/>
                                        <p:tgtEl>
                                          <p:spTgt spid="501"/>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502"/>
                                        </p:tgtEl>
                                        <p:attrNameLst>
                                          <p:attrName>style.visibility</p:attrName>
                                        </p:attrNameLst>
                                      </p:cBhvr>
                                      <p:to>
                                        <p:strVal val="visible"/>
                                      </p:to>
                                    </p:set>
                                    <p:animEffect transition="in" filter="fade">
                                      <p:cBhvr>
                                        <p:cTn id="556" dur="1000"/>
                                        <p:tgtEl>
                                          <p:spTgt spid="502"/>
                                        </p:tgtEl>
                                      </p:cBhvr>
                                    </p:animEffect>
                                  </p:childTnLst>
                                </p:cTn>
                              </p:par>
                            </p:childTnLst>
                          </p:cTn>
                        </p:par>
                        <p:par>
                          <p:cTn id="557" fill="hold">
                            <p:stCondLst>
                              <p:cond delay="2700"/>
                            </p:stCondLst>
                            <p:childTnLst>
                              <p:par>
                                <p:cTn id="558" presetID="0" presetClass="path" presetSubtype="0" accel="50000" decel="50000" fill="hold" nodeType="afterEffect">
                                  <p:stCondLst>
                                    <p:cond delay="0"/>
                                  </p:stCondLst>
                                  <p:childTnLst>
                                    <p:animMotion origin="layout" path="M 0.17378 -0.09554 L 0.37639 -0.09554 " pathEditMode="relative" rAng="0" ptsTypes="AA">
                                      <p:cBhvr>
                                        <p:cTn id="559" dur="1000" fill="hold"/>
                                        <p:tgtEl>
                                          <p:spTgt spid="16"/>
                                        </p:tgtEl>
                                        <p:attrNameLst>
                                          <p:attrName>ppt_x</p:attrName>
                                          <p:attrName>ppt_y</p:attrName>
                                        </p:attrNameLst>
                                      </p:cBhvr>
                                      <p:rCtr x="101" y="0"/>
                                    </p:animMotion>
                                  </p:childTnLst>
                                </p:cTn>
                              </p:par>
                              <p:par>
                                <p:cTn id="560" presetID="10" presetClass="exit" presetSubtype="0" fill="hold" grpId="1" nodeType="withEffect">
                                  <p:stCondLst>
                                    <p:cond delay="100"/>
                                  </p:stCondLst>
                                  <p:childTnLst>
                                    <p:animEffect transition="out" filter="fade">
                                      <p:cBhvr>
                                        <p:cTn id="561" dur="1000"/>
                                        <p:tgtEl>
                                          <p:spTgt spid="494"/>
                                        </p:tgtEl>
                                      </p:cBhvr>
                                    </p:animEffect>
                                    <p:set>
                                      <p:cBhvr>
                                        <p:cTn id="562" dur="1" fill="hold">
                                          <p:stCondLst>
                                            <p:cond delay="999"/>
                                          </p:stCondLst>
                                        </p:cTn>
                                        <p:tgtEl>
                                          <p:spTgt spid="494"/>
                                        </p:tgtEl>
                                        <p:attrNameLst>
                                          <p:attrName>style.visibility</p:attrName>
                                        </p:attrNameLst>
                                      </p:cBhvr>
                                      <p:to>
                                        <p:strVal val="hidden"/>
                                      </p:to>
                                    </p:set>
                                  </p:childTnLst>
                                </p:cTn>
                              </p:par>
                              <p:par>
                                <p:cTn id="563" presetID="10" presetClass="exit" presetSubtype="0" fill="hold" grpId="1" nodeType="withEffect">
                                  <p:stCondLst>
                                    <p:cond delay="200"/>
                                  </p:stCondLst>
                                  <p:childTnLst>
                                    <p:animEffect transition="out" filter="fade">
                                      <p:cBhvr>
                                        <p:cTn id="564" dur="1000"/>
                                        <p:tgtEl>
                                          <p:spTgt spid="493"/>
                                        </p:tgtEl>
                                      </p:cBhvr>
                                    </p:animEffect>
                                    <p:set>
                                      <p:cBhvr>
                                        <p:cTn id="565" dur="1" fill="hold">
                                          <p:stCondLst>
                                            <p:cond delay="999"/>
                                          </p:stCondLst>
                                        </p:cTn>
                                        <p:tgtEl>
                                          <p:spTgt spid="493"/>
                                        </p:tgtEl>
                                        <p:attrNameLst>
                                          <p:attrName>style.visibility</p:attrName>
                                        </p:attrNameLst>
                                      </p:cBhvr>
                                      <p:to>
                                        <p:strVal val="hidden"/>
                                      </p:to>
                                    </p:set>
                                  </p:childTnLst>
                                </p:cTn>
                              </p:par>
                              <p:par>
                                <p:cTn id="566" presetID="0" presetClass="path" presetSubtype="0" accel="50000" decel="50000" fill="hold" nodeType="withEffect">
                                  <p:stCondLst>
                                    <p:cond delay="200"/>
                                  </p:stCondLst>
                                  <p:childTnLst>
                                    <p:animMotion origin="layout" path="M 0.13768 0.10046 L 0.08247 0.37338 " pathEditMode="relative" rAng="0" ptsTypes="AA">
                                      <p:cBhvr>
                                        <p:cTn id="567" dur="1000" fill="hold"/>
                                        <p:tgtEl>
                                          <p:spTgt spid="11"/>
                                        </p:tgtEl>
                                        <p:attrNameLst>
                                          <p:attrName>ppt_x</p:attrName>
                                          <p:attrName>ppt_y</p:attrName>
                                        </p:attrNameLst>
                                      </p:cBhvr>
                                      <p:rCtr x="-28" y="136"/>
                                    </p:animMotion>
                                  </p:childTnLst>
                                </p:cTn>
                              </p:par>
                              <p:par>
                                <p:cTn id="568" presetID="10" presetClass="entr" presetSubtype="0" fill="hold" nodeType="withEffect">
                                  <p:stCondLst>
                                    <p:cond delay="400"/>
                                  </p:stCondLst>
                                  <p:childTnLst>
                                    <p:set>
                                      <p:cBhvr>
                                        <p:cTn id="569" dur="1" fill="hold">
                                          <p:stCondLst>
                                            <p:cond delay="0"/>
                                          </p:stCondLst>
                                        </p:cTn>
                                        <p:tgtEl>
                                          <p:spTgt spid="508"/>
                                        </p:tgtEl>
                                        <p:attrNameLst>
                                          <p:attrName>style.visibility</p:attrName>
                                        </p:attrNameLst>
                                      </p:cBhvr>
                                      <p:to>
                                        <p:strVal val="visible"/>
                                      </p:to>
                                    </p:set>
                                    <p:animEffect transition="in" filter="fade">
                                      <p:cBhvr>
                                        <p:cTn id="570" dur="1000"/>
                                        <p:tgtEl>
                                          <p:spTgt spid="508"/>
                                        </p:tgtEl>
                                      </p:cBhvr>
                                    </p:animEffect>
                                  </p:childTnLst>
                                </p:cTn>
                              </p:par>
                              <p:par>
                                <p:cTn id="571" presetID="10" presetClass="entr" presetSubtype="0" fill="hold" nodeType="withEffect">
                                  <p:stCondLst>
                                    <p:cond delay="500"/>
                                  </p:stCondLst>
                                  <p:childTnLst>
                                    <p:set>
                                      <p:cBhvr>
                                        <p:cTn id="572" dur="1" fill="hold">
                                          <p:stCondLst>
                                            <p:cond delay="0"/>
                                          </p:stCondLst>
                                        </p:cTn>
                                        <p:tgtEl>
                                          <p:spTgt spid="507"/>
                                        </p:tgtEl>
                                        <p:attrNameLst>
                                          <p:attrName>style.visibility</p:attrName>
                                        </p:attrNameLst>
                                      </p:cBhvr>
                                      <p:to>
                                        <p:strVal val="visible"/>
                                      </p:to>
                                    </p:set>
                                    <p:animEffect transition="in" filter="fade">
                                      <p:cBhvr>
                                        <p:cTn id="573" dur="1000"/>
                                        <p:tgtEl>
                                          <p:spTgt spid="507"/>
                                        </p:tgtEl>
                                      </p:cBhvr>
                                    </p:animEffect>
                                  </p:childTnLst>
                                </p:cTn>
                              </p:par>
                              <p:par>
                                <p:cTn id="574" presetID="10" presetClass="entr" presetSubtype="0" fill="hold" nodeType="withEffect">
                                  <p:stCondLst>
                                    <p:cond delay="600"/>
                                  </p:stCondLst>
                                  <p:childTnLst>
                                    <p:set>
                                      <p:cBhvr>
                                        <p:cTn id="575" dur="1" fill="hold">
                                          <p:stCondLst>
                                            <p:cond delay="0"/>
                                          </p:stCondLst>
                                        </p:cTn>
                                        <p:tgtEl>
                                          <p:spTgt spid="506"/>
                                        </p:tgtEl>
                                        <p:attrNameLst>
                                          <p:attrName>style.visibility</p:attrName>
                                        </p:attrNameLst>
                                      </p:cBhvr>
                                      <p:to>
                                        <p:strVal val="visible"/>
                                      </p:to>
                                    </p:set>
                                    <p:animEffect transition="in" filter="fade">
                                      <p:cBhvr>
                                        <p:cTn id="576" dur="1000"/>
                                        <p:tgtEl>
                                          <p:spTgt spid="506"/>
                                        </p:tgtEl>
                                      </p:cBhvr>
                                    </p:animEffect>
                                  </p:childTnLst>
                                </p:cTn>
                              </p:par>
                              <p:par>
                                <p:cTn id="577" presetID="10" presetClass="entr" presetSubtype="0" fill="hold" nodeType="withEffect">
                                  <p:stCondLst>
                                    <p:cond delay="700"/>
                                  </p:stCondLst>
                                  <p:childTnLst>
                                    <p:set>
                                      <p:cBhvr>
                                        <p:cTn id="578" dur="1" fill="hold">
                                          <p:stCondLst>
                                            <p:cond delay="0"/>
                                          </p:stCondLst>
                                        </p:cTn>
                                        <p:tgtEl>
                                          <p:spTgt spid="505"/>
                                        </p:tgtEl>
                                        <p:attrNameLst>
                                          <p:attrName>style.visibility</p:attrName>
                                        </p:attrNameLst>
                                      </p:cBhvr>
                                      <p:to>
                                        <p:strVal val="visible"/>
                                      </p:to>
                                    </p:set>
                                    <p:animEffect transition="in" filter="fade">
                                      <p:cBhvr>
                                        <p:cTn id="579" dur="1000"/>
                                        <p:tgtEl>
                                          <p:spTgt spid="505"/>
                                        </p:tgtEl>
                                      </p:cBhvr>
                                    </p:animEffect>
                                  </p:childTnLst>
                                </p:cTn>
                              </p:par>
                              <p:par>
                                <p:cTn id="580" presetID="10" presetClass="entr" presetSubtype="0" fill="hold" nodeType="withEffect">
                                  <p:stCondLst>
                                    <p:cond delay="700"/>
                                  </p:stCondLst>
                                  <p:childTnLst>
                                    <p:set>
                                      <p:cBhvr>
                                        <p:cTn id="581" dur="1" fill="hold">
                                          <p:stCondLst>
                                            <p:cond delay="0"/>
                                          </p:stCondLst>
                                        </p:cTn>
                                        <p:tgtEl>
                                          <p:spTgt spid="503"/>
                                        </p:tgtEl>
                                        <p:attrNameLst>
                                          <p:attrName>style.visibility</p:attrName>
                                        </p:attrNameLst>
                                      </p:cBhvr>
                                      <p:to>
                                        <p:strVal val="visible"/>
                                      </p:to>
                                    </p:set>
                                    <p:animEffect transition="in" filter="fade">
                                      <p:cBhvr>
                                        <p:cTn id="582" dur="1000"/>
                                        <p:tgtEl>
                                          <p:spTgt spid="503"/>
                                        </p:tgtEl>
                                      </p:cBhvr>
                                    </p:animEffect>
                                  </p:childTnLst>
                                </p:cTn>
                              </p:par>
                              <p:par>
                                <p:cTn id="583" presetID="10" presetClass="entr" presetSubtype="0" fill="hold" nodeType="withEffect">
                                  <p:stCondLst>
                                    <p:cond delay="800"/>
                                  </p:stCondLst>
                                  <p:childTnLst>
                                    <p:set>
                                      <p:cBhvr>
                                        <p:cTn id="584" dur="1" fill="hold">
                                          <p:stCondLst>
                                            <p:cond delay="0"/>
                                          </p:stCondLst>
                                        </p:cTn>
                                        <p:tgtEl>
                                          <p:spTgt spid="504"/>
                                        </p:tgtEl>
                                        <p:attrNameLst>
                                          <p:attrName>style.visibility</p:attrName>
                                        </p:attrNameLst>
                                      </p:cBhvr>
                                      <p:to>
                                        <p:strVal val="visible"/>
                                      </p:to>
                                    </p:set>
                                    <p:animEffect transition="in" filter="fade">
                                      <p:cBhvr>
                                        <p:cTn id="585" dur="1000"/>
                                        <p:tgtEl>
                                          <p:spTgt spid="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0"/>
      <p:bldP spid="280" grpId="0"/>
      <p:bldP spid="281" grpId="0"/>
      <p:bldP spid="368" grpId="0" animBg="1"/>
      <p:bldP spid="368" grpId="1" animBg="1"/>
      <p:bldP spid="369" grpId="0" animBg="1"/>
      <p:bldP spid="369" grpId="1" animBg="1"/>
      <p:bldP spid="370" grpId="0" animBg="1"/>
      <p:bldP spid="370" grpId="1" animBg="1"/>
      <p:bldP spid="371" grpId="0" animBg="1"/>
      <p:bldP spid="371" grpId="1" animBg="1"/>
      <p:bldP spid="372" grpId="0" animBg="1"/>
      <p:bldP spid="372" grpId="1" animBg="1"/>
      <p:bldP spid="377" grpId="0" animBg="1"/>
      <p:bldP spid="377" grpId="1" animBg="1"/>
      <p:bldP spid="378" grpId="0" animBg="1"/>
      <p:bldP spid="378" grpId="1" animBg="1"/>
      <p:bldP spid="379" grpId="0" animBg="1"/>
      <p:bldP spid="379" grpId="1" animBg="1"/>
      <p:bldP spid="380" grpId="0" animBg="1"/>
      <p:bldP spid="380" grpId="1" animBg="1"/>
      <p:bldP spid="381" grpId="0" animBg="1"/>
      <p:bldP spid="381" grpId="1" animBg="1"/>
      <p:bldP spid="382" grpId="0" animBg="1"/>
      <p:bldP spid="382" grpId="1" animBg="1"/>
      <p:bldP spid="384" grpId="0" animBg="1"/>
      <p:bldP spid="384" grpId="1" animBg="1"/>
      <p:bldP spid="385" grpId="0" animBg="1"/>
      <p:bldP spid="385" grpId="1" animBg="1"/>
      <p:bldP spid="386" grpId="0" animBg="1"/>
      <p:bldP spid="386" grpId="1" animBg="1"/>
      <p:bldP spid="387" grpId="0" animBg="1"/>
      <p:bldP spid="387" grpId="1" animBg="1"/>
      <p:bldP spid="395" grpId="0" animBg="1"/>
      <p:bldP spid="395" grpId="1" animBg="1"/>
      <p:bldP spid="396" grpId="0" animBg="1"/>
      <p:bldP spid="396" grpId="1" animBg="1"/>
      <p:bldP spid="400" grpId="0"/>
      <p:bldP spid="404" grpId="0" animBg="1"/>
      <p:bldP spid="404" grpId="1" animBg="1"/>
      <p:bldP spid="405" grpId="0" animBg="1"/>
      <p:bldP spid="405" grpId="1" animBg="1"/>
      <p:bldP spid="406" grpId="0" animBg="1"/>
      <p:bldP spid="406" grpId="1" animBg="1"/>
      <p:bldP spid="407" grpId="0" animBg="1"/>
      <p:bldP spid="407" grpId="1" animBg="1"/>
      <p:bldP spid="408" grpId="0" animBg="1"/>
      <p:bldP spid="408" grpId="1" animBg="1"/>
      <p:bldP spid="409" grpId="0" animBg="1"/>
      <p:bldP spid="409" grpId="1" animBg="1"/>
      <p:bldP spid="410" grpId="0" animBg="1"/>
      <p:bldP spid="410" grpId="1" animBg="1"/>
      <p:bldP spid="411" grpId="0" animBg="1"/>
      <p:bldP spid="411" grpId="1" animBg="1"/>
      <p:bldP spid="412" grpId="0" animBg="1"/>
      <p:bldP spid="412" grpId="1" animBg="1"/>
      <p:bldP spid="413" grpId="0" animBg="1"/>
      <p:bldP spid="413" grpId="1" animBg="1"/>
      <p:bldP spid="415" grpId="0" animBg="1"/>
      <p:bldP spid="415" grpId="1" animBg="1"/>
      <p:bldP spid="416" grpId="0" animBg="1"/>
      <p:bldP spid="416" grpId="1" animBg="1"/>
      <p:bldP spid="417" grpId="0" animBg="1"/>
      <p:bldP spid="417" grpId="1" animBg="1"/>
      <p:bldP spid="418" grpId="0" animBg="1"/>
      <p:bldP spid="418" grpId="1" animBg="1"/>
      <p:bldP spid="419" grpId="0" animBg="1"/>
      <p:bldP spid="419" grpId="1" animBg="1"/>
      <p:bldP spid="420" grpId="0" animBg="1"/>
      <p:bldP spid="420" grpId="1" animBg="1"/>
      <p:bldP spid="421" grpId="0" animBg="1"/>
      <p:bldP spid="421" grpId="1" animBg="1"/>
      <p:bldP spid="422" grpId="0" animBg="1"/>
      <p:bldP spid="422" grpId="1" animBg="1"/>
      <p:bldP spid="423" grpId="0" animBg="1"/>
      <p:bldP spid="423" grpId="1" animBg="1"/>
      <p:bldP spid="425" grpId="0" animBg="1"/>
      <p:bldP spid="425" grpId="1" animBg="1"/>
      <p:bldP spid="426" grpId="0" animBg="1"/>
      <p:bldP spid="426" grpId="1" animBg="1"/>
      <p:bldP spid="430" grpId="0" animBg="1"/>
      <p:bldP spid="430" grpId="1" animBg="1"/>
      <p:bldP spid="493" grpId="0" animBg="1"/>
      <p:bldP spid="493" grpId="1" animBg="1"/>
      <p:bldP spid="494" grpId="0" animBg="1"/>
      <p:bldP spid="494" grpId="1" animBg="1"/>
      <p:bldP spid="495" grpId="0" animBg="1"/>
      <p:bldP spid="498" grpId="0" animBg="1"/>
      <p:bldP spid="499" grpId="0" animBg="1"/>
      <p:bldP spid="500" grpId="0" animBg="1"/>
      <p:bldP spid="501" grpId="0" animBg="1"/>
      <p:bldP spid="502" grpId="0" animBg="1"/>
      <p:bldP spid="517" grpId="0"/>
      <p:bldP spid="520" grpId="0"/>
      <p:bldP spid="214" grpId="0"/>
      <p:bldP spid="235" grpId="0" animBg="1"/>
      <p:bldP spid="235" grpId="1" animBg="1"/>
      <p:bldP spid="236" grpId="0" animBg="1"/>
      <p:bldP spid="236" grpId="1" animBg="1"/>
      <p:bldP spid="236" grpId="2" animBg="1"/>
      <p:bldP spid="237" grpId="0" animBg="1"/>
      <p:bldP spid="237" grpId="1" animBg="1"/>
      <p:bldP spid="238" grpId="0" animBg="1"/>
      <p:bldP spid="238" grpId="1" animBg="1"/>
      <p:bldP spid="239" grpId="0" animBg="1"/>
      <p:bldP spid="239" grpId="1" animBg="1"/>
      <p:bldP spid="240" grpId="0" animBg="1"/>
      <p:bldP spid="240" grpId="1" animBg="1"/>
      <p:bldP spid="241" grpId="0" animBg="1"/>
      <p:bldP spid="241" grpId="1" animBg="1"/>
      <p:bldP spid="242" grpId="0" animBg="1"/>
      <p:bldP spid="242" grpId="1" animBg="1"/>
      <p:bldP spid="243" grpId="0" animBg="1"/>
      <p:bldP spid="243" grpId="1" animBg="1"/>
      <p:bldP spid="244" grpId="0" animBg="1"/>
      <p:bldP spid="244" grpId="1" animBg="1"/>
      <p:bldP spid="245" grpId="0" animBg="1"/>
      <p:bldP spid="245" grpId="1" animBg="1"/>
      <p:bldP spid="246" grpId="0" animBg="1"/>
      <p:bldP spid="246" grpId="1" animBg="1"/>
      <p:bldP spid="247" grpId="0" animBg="1"/>
      <p:bldP spid="247" grpId="1" animBg="1"/>
      <p:bldP spid="248" grpId="0" animBg="1"/>
      <p:bldP spid="248" grpId="1" animBg="1"/>
      <p:bldP spid="249" grpId="0" animBg="1"/>
      <p:bldP spid="249" grpId="1" animBg="1"/>
      <p:bldP spid="250" grpId="0" animBg="1"/>
      <p:bldP spid="250" grpId="1" animBg="1"/>
      <p:bldP spid="232" grpId="0" animBg="1"/>
      <p:bldP spid="232" grpId="1" animBg="1"/>
      <p:bldP spid="254" grpId="0"/>
      <p:bldP spid="25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TW" smtClean="0"/>
              <a:t>Outline</a:t>
            </a:r>
          </a:p>
        </p:txBody>
      </p:sp>
      <p:sp>
        <p:nvSpPr>
          <p:cNvPr id="1523716" name="Rectangle 4"/>
          <p:cNvSpPr>
            <a:spLocks noChangeArrowheads="1"/>
          </p:cNvSpPr>
          <p:nvPr/>
        </p:nvSpPr>
        <p:spPr bwMode="auto">
          <a:xfrm>
            <a:off x="1858963" y="1071563"/>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a:t>Introduction</a:t>
            </a:r>
          </a:p>
        </p:txBody>
      </p:sp>
      <p:sp>
        <p:nvSpPr>
          <p:cNvPr id="1523717" name="Rectangle 5"/>
          <p:cNvSpPr>
            <a:spLocks noChangeArrowheads="1"/>
          </p:cNvSpPr>
          <p:nvPr/>
        </p:nvSpPr>
        <p:spPr bwMode="auto">
          <a:xfrm>
            <a:off x="1857375" y="2173288"/>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a:t>Problem Formulation</a:t>
            </a:r>
          </a:p>
        </p:txBody>
      </p:sp>
      <p:sp>
        <p:nvSpPr>
          <p:cNvPr id="1523718" name="Rectangle 6"/>
          <p:cNvSpPr>
            <a:spLocks noChangeArrowheads="1"/>
          </p:cNvSpPr>
          <p:nvPr/>
        </p:nvSpPr>
        <p:spPr bwMode="auto">
          <a:xfrm>
            <a:off x="1858963" y="3244850"/>
            <a:ext cx="4895850" cy="684213"/>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a:t>Algorithms</a:t>
            </a:r>
          </a:p>
        </p:txBody>
      </p:sp>
      <p:sp>
        <p:nvSpPr>
          <p:cNvPr id="1523719" name="Rectangle 7"/>
          <p:cNvSpPr>
            <a:spLocks noChangeArrowheads="1"/>
          </p:cNvSpPr>
          <p:nvPr/>
        </p:nvSpPr>
        <p:spPr bwMode="auto">
          <a:xfrm>
            <a:off x="1857375" y="4316413"/>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a:t>Experimental Results</a:t>
            </a:r>
          </a:p>
        </p:txBody>
      </p:sp>
      <p:sp>
        <p:nvSpPr>
          <p:cNvPr id="1523720" name="Rectangle 8"/>
          <p:cNvSpPr>
            <a:spLocks noChangeArrowheads="1"/>
          </p:cNvSpPr>
          <p:nvPr/>
        </p:nvSpPr>
        <p:spPr bwMode="auto">
          <a:xfrm>
            <a:off x="1857375" y="5395913"/>
            <a:ext cx="4895850" cy="684212"/>
          </a:xfrm>
          <a:prstGeom prst="rect">
            <a:avLst/>
          </a:prstGeom>
          <a:gradFill rotWithShape="1">
            <a:gsLst>
              <a:gs pos="0">
                <a:srgbClr val="EDA14D"/>
              </a:gs>
              <a:gs pos="100000">
                <a:srgbClr val="FFCCCC"/>
              </a:gs>
            </a:gsLst>
            <a:lin ang="2700000" scaled="1"/>
          </a:gradFill>
          <a:ln w="9525" algn="ctr">
            <a:solidFill>
              <a:srgbClr val="5F5F5F"/>
            </a:solidFill>
            <a:miter lim="800000"/>
            <a:headEnd/>
            <a:tailEnd/>
          </a:ln>
          <a:effectLst>
            <a:outerShdw dist="107763" dir="2700000" algn="ctr" rotWithShape="0">
              <a:schemeClr val="bg2">
                <a:alpha val="50000"/>
              </a:schemeClr>
            </a:outerShdw>
          </a:effectLst>
        </p:spPr>
        <p:txBody>
          <a:bodyPr wrap="none" lIns="94248" tIns="47124" rIns="94248" bIns="47124" anchor="ctr"/>
          <a:lstStyle/>
          <a:p>
            <a:pPr algn="ctr" defTabSz="942975">
              <a:defRPr/>
            </a:pPr>
            <a:r>
              <a:rPr lang="en-US" altLang="zh-TW" dirty="0"/>
              <a:t>Conclusion</a:t>
            </a:r>
          </a:p>
        </p:txBody>
      </p:sp>
      <p:sp>
        <p:nvSpPr>
          <p:cNvPr id="23560" name="向下箭號 383"/>
          <p:cNvSpPr>
            <a:spLocks noChangeArrowheads="1"/>
          </p:cNvSpPr>
          <p:nvPr/>
        </p:nvSpPr>
        <p:spPr bwMode="auto">
          <a:xfrm>
            <a:off x="4071938" y="1857375"/>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
        <p:nvSpPr>
          <p:cNvPr id="23561" name="向下箭號 384"/>
          <p:cNvSpPr>
            <a:spLocks noChangeArrowheads="1"/>
          </p:cNvSpPr>
          <p:nvPr/>
        </p:nvSpPr>
        <p:spPr bwMode="auto">
          <a:xfrm>
            <a:off x="4071938" y="2928938"/>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
        <p:nvSpPr>
          <p:cNvPr id="23562" name="向下箭號 385"/>
          <p:cNvSpPr>
            <a:spLocks noChangeArrowheads="1"/>
          </p:cNvSpPr>
          <p:nvPr/>
        </p:nvSpPr>
        <p:spPr bwMode="auto">
          <a:xfrm>
            <a:off x="4071938" y="4000500"/>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
        <p:nvSpPr>
          <p:cNvPr id="23563" name="向下箭號 386"/>
          <p:cNvSpPr>
            <a:spLocks noChangeArrowheads="1"/>
          </p:cNvSpPr>
          <p:nvPr/>
        </p:nvSpPr>
        <p:spPr bwMode="auto">
          <a:xfrm>
            <a:off x="4071938" y="5072063"/>
            <a:ext cx="642937" cy="285750"/>
          </a:xfrm>
          <a:prstGeom prst="downArrow">
            <a:avLst>
              <a:gd name="adj1" fmla="val 50000"/>
              <a:gd name="adj2" fmla="val 50000"/>
            </a:avLst>
          </a:prstGeom>
          <a:solidFill>
            <a:schemeClr val="accent2"/>
          </a:solidFill>
          <a:ln w="9525" algn="ctr">
            <a:solidFill>
              <a:schemeClr val="tx1"/>
            </a:solidFill>
            <a:miter lim="800000"/>
            <a:headEnd/>
            <a:tailEnd/>
          </a:ln>
        </p:spPr>
        <p:txBody>
          <a:bodyPr wrap="none"/>
          <a:lstStyle/>
          <a:p>
            <a:endParaRPr lang="zh-TW"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afterEffect">
                                  <p:stCondLst>
                                    <p:cond delay="0"/>
                                  </p:stCondLst>
                                  <p:childTnLst>
                                    <p:animClr clrSpc="rgb" dir="cw">
                                      <p:cBhvr>
                                        <p:cTn id="6" dur="500" fill="hold"/>
                                        <p:tgtEl>
                                          <p:spTgt spid="1523717"/>
                                        </p:tgtEl>
                                        <p:attrNameLst>
                                          <p:attrName>fillcolor</p:attrName>
                                        </p:attrNameLst>
                                      </p:cBhvr>
                                      <p:to>
                                        <a:schemeClr val="accent2"/>
                                      </p:to>
                                    </p:animClr>
                                    <p:set>
                                      <p:cBhvr>
                                        <p:cTn id="7" dur="500" fill="hold"/>
                                        <p:tgtEl>
                                          <p:spTgt spid="1523717"/>
                                        </p:tgtEl>
                                        <p:attrNameLst>
                                          <p:attrName>fill.type</p:attrName>
                                        </p:attrNameLst>
                                      </p:cBhvr>
                                      <p:to>
                                        <p:strVal val="solid"/>
                                      </p:to>
                                    </p:set>
                                    <p:set>
                                      <p:cBhvr>
                                        <p:cTn id="8" dur="500" fill="hold"/>
                                        <p:tgtEl>
                                          <p:spTgt spid="152371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42875" y="304800"/>
            <a:ext cx="9001125" cy="838200"/>
          </a:xfrm>
        </p:spPr>
        <p:txBody>
          <a:bodyPr anchor="t"/>
          <a:lstStyle/>
          <a:p>
            <a:r>
              <a:rPr lang="en-US" altLang="zh-TW" sz="2400" smtClean="0"/>
              <a:t>Droplet Routing on Digital Microfluidic Biochips (DMFBs)</a:t>
            </a:r>
          </a:p>
        </p:txBody>
      </p:sp>
      <p:sp>
        <p:nvSpPr>
          <p:cNvPr id="15363" name="Rectangle 3"/>
          <p:cNvSpPr>
            <a:spLocks noGrp="1" noChangeArrowheads="1"/>
          </p:cNvSpPr>
          <p:nvPr>
            <p:ph type="body" idx="1"/>
          </p:nvPr>
        </p:nvSpPr>
        <p:spPr>
          <a:xfrm>
            <a:off x="171450" y="928688"/>
            <a:ext cx="8686800" cy="2357437"/>
          </a:xfrm>
        </p:spPr>
        <p:txBody>
          <a:bodyPr/>
          <a:lstStyle/>
          <a:p>
            <a:pPr algn="just">
              <a:defRPr/>
            </a:pPr>
            <a:r>
              <a:rPr lang="en-US" altLang="zh-TW" b="1" dirty="0" smtClean="0">
                <a:solidFill>
                  <a:srgbClr val="FF0000"/>
                </a:solidFill>
              </a:rPr>
              <a:t>Input: </a:t>
            </a:r>
            <a:r>
              <a:rPr lang="en-US" altLang="zh-TW" dirty="0" smtClean="0"/>
              <a:t>A </a:t>
            </a:r>
            <a:r>
              <a:rPr lang="en-US" altLang="zh-TW" dirty="0" err="1" smtClean="0"/>
              <a:t>netlist</a:t>
            </a:r>
            <a:r>
              <a:rPr lang="en-US" altLang="zh-TW" dirty="0" smtClean="0"/>
              <a:t> of </a:t>
            </a:r>
            <a:r>
              <a:rPr lang="en-US" altLang="zh-TW" i="1" dirty="0" smtClean="0"/>
              <a:t>n droplets D = </a:t>
            </a:r>
            <a:r>
              <a:rPr lang="en-US" altLang="zh-TW" dirty="0" smtClean="0"/>
              <a:t>{</a:t>
            </a:r>
            <a:r>
              <a:rPr lang="en-US" altLang="zh-TW" i="1" dirty="0" smtClean="0"/>
              <a:t>d</a:t>
            </a:r>
            <a:r>
              <a:rPr lang="en-US" altLang="zh-TW" i="1" baseline="-25000" dirty="0" smtClean="0"/>
              <a:t>1</a:t>
            </a:r>
            <a:r>
              <a:rPr lang="en-US" altLang="zh-TW" i="1" dirty="0" smtClean="0"/>
              <a:t>, d</a:t>
            </a:r>
            <a:r>
              <a:rPr lang="en-US" altLang="zh-TW" i="1" baseline="-25000" dirty="0" smtClean="0"/>
              <a:t>2</a:t>
            </a:r>
            <a:r>
              <a:rPr lang="en-US" altLang="zh-TW" i="1" dirty="0" smtClean="0"/>
              <a:t>,…, </a:t>
            </a:r>
            <a:r>
              <a:rPr lang="en-US" altLang="zh-TW" i="1" dirty="0" err="1" smtClean="0"/>
              <a:t>d</a:t>
            </a:r>
            <a:r>
              <a:rPr lang="en-US" altLang="zh-TW" i="1" baseline="-25000" dirty="0" err="1" smtClean="0"/>
              <a:t>n</a:t>
            </a:r>
            <a:r>
              <a:rPr lang="en-US" altLang="zh-TW" dirty="0" smtClean="0"/>
              <a:t>}</a:t>
            </a:r>
            <a:r>
              <a:rPr lang="en-US" altLang="zh-TW" i="1" dirty="0" smtClean="0"/>
              <a:t>, the </a:t>
            </a:r>
            <a:r>
              <a:rPr lang="en-US" altLang="zh-TW" dirty="0" smtClean="0"/>
              <a:t>locations of blockages, and the timing constraint </a:t>
            </a:r>
            <a:r>
              <a:rPr lang="en-US" altLang="zh-TW" i="1" dirty="0" err="1" smtClean="0"/>
              <a:t>T</a:t>
            </a:r>
            <a:r>
              <a:rPr lang="en-US" altLang="zh-TW" i="1" baseline="-25000" dirty="0" err="1" smtClean="0"/>
              <a:t>max</a:t>
            </a:r>
            <a:endParaRPr lang="en-US" altLang="zh-TW" i="1" dirty="0" smtClean="0"/>
          </a:p>
          <a:p>
            <a:pPr algn="just">
              <a:defRPr/>
            </a:pPr>
            <a:r>
              <a:rPr lang="en-US" altLang="zh-TW" b="1" dirty="0" smtClean="0">
                <a:solidFill>
                  <a:srgbClr val="FF0000"/>
                </a:solidFill>
              </a:rPr>
              <a:t>Objective: </a:t>
            </a:r>
            <a:r>
              <a:rPr lang="en-US" altLang="zh-TW" dirty="0" smtClean="0"/>
              <a:t>Route all droplets from their source cells to their target cells while </a:t>
            </a:r>
            <a:r>
              <a:rPr lang="en-US" altLang="zh-TW" i="1" dirty="0" smtClean="0">
                <a:solidFill>
                  <a:srgbClr val="009900"/>
                </a:solidFill>
                <a:effectLst>
                  <a:outerShdw blurRad="38100" dist="38100" dir="2700000" algn="tl">
                    <a:srgbClr val="000000">
                      <a:alpha val="43137"/>
                    </a:srgbClr>
                  </a:outerShdw>
                </a:effectLst>
              </a:rPr>
              <a:t>minimizing the number of used cells and execution time </a:t>
            </a:r>
            <a:r>
              <a:rPr lang="en-US" altLang="zh-TW" dirty="0" smtClean="0"/>
              <a:t>for better fault tolerance and reliability</a:t>
            </a:r>
          </a:p>
          <a:p>
            <a:pPr algn="just">
              <a:defRPr/>
            </a:pPr>
            <a:r>
              <a:rPr lang="en-US" altLang="zh-TW" b="1" dirty="0" smtClean="0">
                <a:solidFill>
                  <a:srgbClr val="FF0000"/>
                </a:solidFill>
              </a:rPr>
              <a:t>Constraint: </a:t>
            </a:r>
            <a:r>
              <a:rPr lang="en-US" altLang="zh-TW" dirty="0" smtClean="0"/>
              <a:t>Fluidic, timing and </a:t>
            </a:r>
            <a:r>
              <a:rPr lang="en-US" altLang="zh-TW" b="1" dirty="0" smtClean="0">
                <a:solidFill>
                  <a:srgbClr val="FF0000"/>
                </a:solidFill>
              </a:rPr>
              <a:t>contamination</a:t>
            </a:r>
            <a:r>
              <a:rPr lang="en-US" altLang="zh-TW" dirty="0" smtClean="0"/>
              <a:t> constraints should be satisfied.</a:t>
            </a:r>
          </a:p>
        </p:txBody>
      </p:sp>
      <p:sp>
        <p:nvSpPr>
          <p:cNvPr id="18" name="AutoShape 60"/>
          <p:cNvSpPr>
            <a:spLocks noChangeArrowheads="1"/>
          </p:cNvSpPr>
          <p:nvPr/>
        </p:nvSpPr>
        <p:spPr bwMode="auto">
          <a:xfrm>
            <a:off x="915991" y="4686300"/>
            <a:ext cx="3273425" cy="968375"/>
          </a:xfrm>
          <a:prstGeom prst="cube">
            <a:avLst>
              <a:gd name="adj" fmla="val 91014"/>
            </a:avLst>
          </a:prstGeom>
          <a:solidFill>
            <a:srgbClr val="99CCFF">
              <a:alpha val="30196"/>
            </a:srgbClr>
          </a:solidFill>
          <a:ln w="9525">
            <a:solidFill>
              <a:schemeClr val="tx1"/>
            </a:solidFill>
            <a:miter lim="800000"/>
            <a:headEnd/>
            <a:tailEnd/>
          </a:ln>
        </p:spPr>
        <p:txBody>
          <a:bodyPr wrap="none" anchor="ctr"/>
          <a:lstStyle/>
          <a:p>
            <a:endParaRPr lang="zh-TW" altLang="en-US" sz="1400"/>
          </a:p>
        </p:txBody>
      </p:sp>
      <p:sp>
        <p:nvSpPr>
          <p:cNvPr id="19" name="AutoShape 5"/>
          <p:cNvSpPr>
            <a:spLocks noChangeArrowheads="1"/>
          </p:cNvSpPr>
          <p:nvPr/>
        </p:nvSpPr>
        <p:spPr bwMode="auto">
          <a:xfrm>
            <a:off x="208583" y="4432300"/>
            <a:ext cx="4560885" cy="1676400"/>
          </a:xfrm>
          <a:prstGeom prst="cube">
            <a:avLst>
              <a:gd name="adj" fmla="val 93986"/>
            </a:avLst>
          </a:prstGeom>
          <a:solidFill>
            <a:srgbClr val="99CCFF">
              <a:alpha val="30196"/>
            </a:srgbClr>
          </a:solidFill>
          <a:ln w="9525">
            <a:solidFill>
              <a:schemeClr val="tx1"/>
            </a:solidFill>
            <a:miter lim="800000"/>
            <a:headEnd/>
            <a:tailEnd/>
          </a:ln>
        </p:spPr>
        <p:txBody>
          <a:bodyPr wrap="none" anchor="ctr"/>
          <a:lstStyle/>
          <a:p>
            <a:endParaRPr lang="zh-TW" altLang="en-US" sz="1400"/>
          </a:p>
        </p:txBody>
      </p:sp>
      <p:grpSp>
        <p:nvGrpSpPr>
          <p:cNvPr id="20" name="Group 6"/>
          <p:cNvGrpSpPr>
            <a:grpSpLocks/>
          </p:cNvGrpSpPr>
          <p:nvPr/>
        </p:nvGrpSpPr>
        <p:grpSpPr bwMode="auto">
          <a:xfrm>
            <a:off x="1163641" y="5489575"/>
            <a:ext cx="625475" cy="536575"/>
            <a:chOff x="2037" y="2962"/>
            <a:chExt cx="394" cy="338"/>
          </a:xfrm>
        </p:grpSpPr>
        <p:sp>
          <p:nvSpPr>
            <p:cNvPr id="21" name="AutoShape 7"/>
            <p:cNvSpPr>
              <a:spLocks noChangeArrowheads="1"/>
            </p:cNvSpPr>
            <p:nvPr/>
          </p:nvSpPr>
          <p:spPr bwMode="auto">
            <a:xfrm>
              <a:off x="2094" y="2962"/>
              <a:ext cx="337" cy="238"/>
            </a:xfrm>
            <a:prstGeom prst="cube">
              <a:avLst>
                <a:gd name="adj" fmla="val 62185"/>
              </a:avLst>
            </a:prstGeom>
            <a:solidFill>
              <a:schemeClr val="bg2"/>
            </a:solidFill>
            <a:ln w="9525">
              <a:solidFill>
                <a:schemeClr val="tx1"/>
              </a:solidFill>
              <a:miter lim="800000"/>
              <a:headEnd/>
              <a:tailEnd/>
            </a:ln>
          </p:spPr>
          <p:txBody>
            <a:bodyPr wrap="none" anchor="ctr"/>
            <a:lstStyle/>
            <a:p>
              <a:endParaRPr lang="zh-TW" altLang="en-US" sz="1400"/>
            </a:p>
          </p:txBody>
        </p:sp>
        <p:sp>
          <p:nvSpPr>
            <p:cNvPr id="22" name="AutoShape 8"/>
            <p:cNvSpPr>
              <a:spLocks noChangeArrowheads="1"/>
            </p:cNvSpPr>
            <p:nvPr/>
          </p:nvSpPr>
          <p:spPr bwMode="auto">
            <a:xfrm>
              <a:off x="2037" y="3100"/>
              <a:ext cx="229" cy="200"/>
            </a:xfrm>
            <a:prstGeom prst="can">
              <a:avLst>
                <a:gd name="adj" fmla="val 43500"/>
              </a:avLst>
            </a:prstGeom>
            <a:solidFill>
              <a:schemeClr val="bg2"/>
            </a:solidFill>
            <a:ln w="9525">
              <a:solidFill>
                <a:schemeClr val="tx1"/>
              </a:solidFill>
              <a:round/>
              <a:headEnd/>
              <a:tailEnd/>
            </a:ln>
          </p:spPr>
          <p:txBody>
            <a:bodyPr wrap="none" anchor="ctr"/>
            <a:lstStyle/>
            <a:p>
              <a:endParaRPr lang="zh-TW" altLang="en-US" sz="1400"/>
            </a:p>
          </p:txBody>
        </p:sp>
      </p:grpSp>
      <p:grpSp>
        <p:nvGrpSpPr>
          <p:cNvPr id="23" name="Group 9"/>
          <p:cNvGrpSpPr>
            <a:grpSpLocks/>
          </p:cNvGrpSpPr>
          <p:nvPr/>
        </p:nvGrpSpPr>
        <p:grpSpPr bwMode="auto">
          <a:xfrm>
            <a:off x="1905004" y="5483225"/>
            <a:ext cx="625475" cy="536575"/>
            <a:chOff x="2037" y="2962"/>
            <a:chExt cx="394" cy="338"/>
          </a:xfrm>
        </p:grpSpPr>
        <p:sp>
          <p:nvSpPr>
            <p:cNvPr id="24" name="AutoShape 10"/>
            <p:cNvSpPr>
              <a:spLocks noChangeArrowheads="1"/>
            </p:cNvSpPr>
            <p:nvPr/>
          </p:nvSpPr>
          <p:spPr bwMode="auto">
            <a:xfrm>
              <a:off x="2094" y="2962"/>
              <a:ext cx="337" cy="238"/>
            </a:xfrm>
            <a:prstGeom prst="cube">
              <a:avLst>
                <a:gd name="adj" fmla="val 62185"/>
              </a:avLst>
            </a:prstGeom>
            <a:solidFill>
              <a:schemeClr val="bg2"/>
            </a:solidFill>
            <a:ln w="9525">
              <a:solidFill>
                <a:schemeClr val="tx1"/>
              </a:solidFill>
              <a:miter lim="800000"/>
              <a:headEnd/>
              <a:tailEnd/>
            </a:ln>
          </p:spPr>
          <p:txBody>
            <a:bodyPr wrap="none" anchor="ctr"/>
            <a:lstStyle/>
            <a:p>
              <a:endParaRPr lang="zh-TW" altLang="en-US" sz="1400"/>
            </a:p>
          </p:txBody>
        </p:sp>
        <p:sp>
          <p:nvSpPr>
            <p:cNvPr id="25" name="AutoShape 11"/>
            <p:cNvSpPr>
              <a:spLocks noChangeArrowheads="1"/>
            </p:cNvSpPr>
            <p:nvPr/>
          </p:nvSpPr>
          <p:spPr bwMode="auto">
            <a:xfrm>
              <a:off x="2037" y="3100"/>
              <a:ext cx="229" cy="200"/>
            </a:xfrm>
            <a:prstGeom prst="can">
              <a:avLst>
                <a:gd name="adj" fmla="val 43500"/>
              </a:avLst>
            </a:prstGeom>
            <a:solidFill>
              <a:schemeClr val="bg2"/>
            </a:solidFill>
            <a:ln w="9525">
              <a:solidFill>
                <a:schemeClr val="tx1"/>
              </a:solidFill>
              <a:round/>
              <a:headEnd/>
              <a:tailEnd/>
            </a:ln>
          </p:spPr>
          <p:txBody>
            <a:bodyPr wrap="none" anchor="ctr"/>
            <a:lstStyle/>
            <a:p>
              <a:endParaRPr lang="zh-TW" altLang="en-US" sz="1400"/>
            </a:p>
          </p:txBody>
        </p:sp>
      </p:grpSp>
      <p:sp>
        <p:nvSpPr>
          <p:cNvPr id="26" name="AutoShape 12"/>
          <p:cNvSpPr>
            <a:spLocks noChangeArrowheads="1"/>
          </p:cNvSpPr>
          <p:nvPr/>
        </p:nvSpPr>
        <p:spPr bwMode="auto">
          <a:xfrm>
            <a:off x="1120779" y="5419725"/>
            <a:ext cx="449262" cy="90488"/>
          </a:xfrm>
          <a:prstGeom prst="parallelogram">
            <a:avLst>
              <a:gd name="adj" fmla="val 124122"/>
            </a:avLst>
          </a:prstGeom>
          <a:solidFill>
            <a:srgbClr val="CCFFFF">
              <a:alpha val="30196"/>
            </a:srgbClr>
          </a:solidFill>
          <a:ln w="9525">
            <a:solidFill>
              <a:schemeClr val="tx1"/>
            </a:solidFill>
            <a:miter lim="800000"/>
            <a:headEnd/>
            <a:tailEnd/>
          </a:ln>
        </p:spPr>
        <p:txBody>
          <a:bodyPr wrap="none" anchor="ctr"/>
          <a:lstStyle/>
          <a:p>
            <a:endParaRPr lang="zh-TW" altLang="en-US" sz="1400"/>
          </a:p>
        </p:txBody>
      </p:sp>
      <p:sp>
        <p:nvSpPr>
          <p:cNvPr id="27" name="AutoShape 13"/>
          <p:cNvSpPr>
            <a:spLocks noChangeArrowheads="1"/>
          </p:cNvSpPr>
          <p:nvPr/>
        </p:nvSpPr>
        <p:spPr bwMode="auto">
          <a:xfrm>
            <a:off x="1481141" y="5419725"/>
            <a:ext cx="449263" cy="90488"/>
          </a:xfrm>
          <a:prstGeom prst="parallelogram">
            <a:avLst>
              <a:gd name="adj" fmla="val 124122"/>
            </a:avLst>
          </a:prstGeom>
          <a:solidFill>
            <a:srgbClr val="CCFFFF">
              <a:alpha val="30196"/>
            </a:srgbClr>
          </a:solidFill>
          <a:ln w="9525">
            <a:solidFill>
              <a:schemeClr val="tx1"/>
            </a:solidFill>
            <a:miter lim="800000"/>
            <a:headEnd/>
            <a:tailEnd/>
          </a:ln>
        </p:spPr>
        <p:txBody>
          <a:bodyPr wrap="none" anchor="ctr"/>
          <a:lstStyle/>
          <a:p>
            <a:endParaRPr lang="zh-TW" altLang="en-US" sz="1400"/>
          </a:p>
        </p:txBody>
      </p:sp>
      <p:sp>
        <p:nvSpPr>
          <p:cNvPr id="28" name="AutoShape 14"/>
          <p:cNvSpPr>
            <a:spLocks noChangeArrowheads="1"/>
          </p:cNvSpPr>
          <p:nvPr/>
        </p:nvSpPr>
        <p:spPr bwMode="auto">
          <a:xfrm>
            <a:off x="1839916" y="5419725"/>
            <a:ext cx="449263" cy="90488"/>
          </a:xfrm>
          <a:prstGeom prst="parallelogram">
            <a:avLst>
              <a:gd name="adj" fmla="val 124122"/>
            </a:avLst>
          </a:prstGeom>
          <a:solidFill>
            <a:srgbClr val="CCFFFF">
              <a:alpha val="30196"/>
            </a:srgbClr>
          </a:solidFill>
          <a:ln w="9525">
            <a:solidFill>
              <a:schemeClr val="tx1"/>
            </a:solidFill>
            <a:miter lim="800000"/>
            <a:headEnd/>
            <a:tailEnd/>
          </a:ln>
        </p:spPr>
        <p:txBody>
          <a:bodyPr wrap="none" anchor="ctr"/>
          <a:lstStyle/>
          <a:p>
            <a:endParaRPr lang="zh-TW" altLang="en-US" sz="1400"/>
          </a:p>
        </p:txBody>
      </p:sp>
      <p:sp>
        <p:nvSpPr>
          <p:cNvPr id="29" name="AutoShape 15"/>
          <p:cNvSpPr>
            <a:spLocks noChangeArrowheads="1"/>
          </p:cNvSpPr>
          <p:nvPr/>
        </p:nvSpPr>
        <p:spPr bwMode="auto">
          <a:xfrm>
            <a:off x="1255716" y="5284788"/>
            <a:ext cx="449263" cy="90487"/>
          </a:xfrm>
          <a:prstGeom prst="parallelogram">
            <a:avLst>
              <a:gd name="adj" fmla="val 124124"/>
            </a:avLst>
          </a:prstGeom>
          <a:solidFill>
            <a:srgbClr val="CCFFFF">
              <a:alpha val="30196"/>
            </a:srgbClr>
          </a:solidFill>
          <a:ln w="9525">
            <a:solidFill>
              <a:schemeClr val="tx1"/>
            </a:solidFill>
            <a:miter lim="800000"/>
            <a:headEnd/>
            <a:tailEnd/>
          </a:ln>
        </p:spPr>
        <p:txBody>
          <a:bodyPr wrap="none" anchor="ctr"/>
          <a:lstStyle/>
          <a:p>
            <a:endParaRPr lang="zh-TW" altLang="en-US" sz="1400"/>
          </a:p>
        </p:txBody>
      </p:sp>
      <p:sp>
        <p:nvSpPr>
          <p:cNvPr id="30" name="AutoShape 16"/>
          <p:cNvSpPr>
            <a:spLocks noChangeArrowheads="1"/>
          </p:cNvSpPr>
          <p:nvPr/>
        </p:nvSpPr>
        <p:spPr bwMode="auto">
          <a:xfrm>
            <a:off x="1616079" y="5284788"/>
            <a:ext cx="449262" cy="90487"/>
          </a:xfrm>
          <a:prstGeom prst="parallelogram">
            <a:avLst>
              <a:gd name="adj" fmla="val 124123"/>
            </a:avLst>
          </a:prstGeom>
          <a:solidFill>
            <a:srgbClr val="CCFFFF">
              <a:alpha val="30196"/>
            </a:srgbClr>
          </a:solidFill>
          <a:ln w="9525">
            <a:solidFill>
              <a:schemeClr val="tx1"/>
            </a:solidFill>
            <a:miter lim="800000"/>
            <a:headEnd/>
            <a:tailEnd/>
          </a:ln>
        </p:spPr>
        <p:txBody>
          <a:bodyPr wrap="none" anchor="ctr"/>
          <a:lstStyle/>
          <a:p>
            <a:endParaRPr lang="zh-TW" altLang="en-US" sz="1400"/>
          </a:p>
        </p:txBody>
      </p:sp>
      <p:sp>
        <p:nvSpPr>
          <p:cNvPr id="31" name="AutoShape 17"/>
          <p:cNvSpPr>
            <a:spLocks noChangeArrowheads="1"/>
          </p:cNvSpPr>
          <p:nvPr/>
        </p:nvSpPr>
        <p:spPr bwMode="auto">
          <a:xfrm>
            <a:off x="1976441" y="5284788"/>
            <a:ext cx="449263" cy="90487"/>
          </a:xfrm>
          <a:prstGeom prst="parallelogram">
            <a:avLst>
              <a:gd name="adj" fmla="val 124124"/>
            </a:avLst>
          </a:prstGeom>
          <a:solidFill>
            <a:srgbClr val="CCFFFF">
              <a:alpha val="30196"/>
            </a:srgbClr>
          </a:solidFill>
          <a:ln w="9525">
            <a:solidFill>
              <a:schemeClr val="tx1"/>
            </a:solidFill>
            <a:miter lim="800000"/>
            <a:headEnd/>
            <a:tailEnd/>
          </a:ln>
        </p:spPr>
        <p:txBody>
          <a:bodyPr wrap="none" anchor="ctr"/>
          <a:lstStyle/>
          <a:p>
            <a:endParaRPr lang="zh-TW" altLang="en-US" sz="1400"/>
          </a:p>
        </p:txBody>
      </p:sp>
      <p:sp>
        <p:nvSpPr>
          <p:cNvPr id="32" name="AutoShape 18"/>
          <p:cNvSpPr>
            <a:spLocks noChangeArrowheads="1"/>
          </p:cNvSpPr>
          <p:nvPr/>
        </p:nvSpPr>
        <p:spPr bwMode="auto">
          <a:xfrm>
            <a:off x="2200279" y="5419725"/>
            <a:ext cx="449262" cy="90488"/>
          </a:xfrm>
          <a:prstGeom prst="parallelogram">
            <a:avLst>
              <a:gd name="adj" fmla="val 124122"/>
            </a:avLst>
          </a:prstGeom>
          <a:solidFill>
            <a:srgbClr val="CCFFFF">
              <a:alpha val="30196"/>
            </a:srgbClr>
          </a:solidFill>
          <a:ln w="9525">
            <a:solidFill>
              <a:schemeClr val="tx1"/>
            </a:solidFill>
            <a:miter lim="800000"/>
            <a:headEnd/>
            <a:tailEnd/>
          </a:ln>
        </p:spPr>
        <p:txBody>
          <a:bodyPr wrap="none" anchor="ctr"/>
          <a:lstStyle/>
          <a:p>
            <a:endParaRPr lang="zh-TW" altLang="en-US" sz="1400"/>
          </a:p>
        </p:txBody>
      </p:sp>
      <p:sp>
        <p:nvSpPr>
          <p:cNvPr id="33" name="AutoShape 19"/>
          <p:cNvSpPr>
            <a:spLocks noChangeArrowheads="1"/>
          </p:cNvSpPr>
          <p:nvPr/>
        </p:nvSpPr>
        <p:spPr bwMode="auto">
          <a:xfrm>
            <a:off x="2335216" y="5284788"/>
            <a:ext cx="449263" cy="90487"/>
          </a:xfrm>
          <a:prstGeom prst="parallelogram">
            <a:avLst>
              <a:gd name="adj" fmla="val 124124"/>
            </a:avLst>
          </a:prstGeom>
          <a:solidFill>
            <a:srgbClr val="CCFFFF">
              <a:alpha val="30196"/>
            </a:srgbClr>
          </a:solidFill>
          <a:ln w="9525">
            <a:solidFill>
              <a:schemeClr val="tx1"/>
            </a:solidFill>
            <a:miter lim="800000"/>
            <a:headEnd/>
            <a:tailEnd/>
          </a:ln>
        </p:spPr>
        <p:txBody>
          <a:bodyPr wrap="none" anchor="ctr"/>
          <a:lstStyle/>
          <a:p>
            <a:endParaRPr lang="zh-TW" altLang="en-US" sz="1400"/>
          </a:p>
        </p:txBody>
      </p:sp>
      <p:sp>
        <p:nvSpPr>
          <p:cNvPr id="34" name="AutoShape 20"/>
          <p:cNvSpPr>
            <a:spLocks noChangeArrowheads="1"/>
          </p:cNvSpPr>
          <p:nvPr/>
        </p:nvSpPr>
        <p:spPr bwMode="auto">
          <a:xfrm>
            <a:off x="2562229" y="5419725"/>
            <a:ext cx="449262" cy="90488"/>
          </a:xfrm>
          <a:prstGeom prst="parallelogram">
            <a:avLst>
              <a:gd name="adj" fmla="val 124122"/>
            </a:avLst>
          </a:prstGeom>
          <a:solidFill>
            <a:srgbClr val="CCFFFF">
              <a:alpha val="30196"/>
            </a:srgbClr>
          </a:solidFill>
          <a:ln w="9525">
            <a:solidFill>
              <a:schemeClr val="tx1"/>
            </a:solidFill>
            <a:miter lim="800000"/>
            <a:headEnd/>
            <a:tailEnd/>
          </a:ln>
        </p:spPr>
        <p:txBody>
          <a:bodyPr wrap="none" anchor="ctr"/>
          <a:lstStyle/>
          <a:p>
            <a:endParaRPr lang="zh-TW" altLang="en-US" sz="1400"/>
          </a:p>
        </p:txBody>
      </p:sp>
      <p:sp>
        <p:nvSpPr>
          <p:cNvPr id="35" name="AutoShape 21"/>
          <p:cNvSpPr>
            <a:spLocks noChangeArrowheads="1"/>
          </p:cNvSpPr>
          <p:nvPr/>
        </p:nvSpPr>
        <p:spPr bwMode="auto">
          <a:xfrm>
            <a:off x="2697166" y="5284788"/>
            <a:ext cx="449263" cy="90487"/>
          </a:xfrm>
          <a:prstGeom prst="parallelogram">
            <a:avLst>
              <a:gd name="adj" fmla="val 124124"/>
            </a:avLst>
          </a:prstGeom>
          <a:solidFill>
            <a:srgbClr val="CCFFFF">
              <a:alpha val="30196"/>
            </a:srgbClr>
          </a:solidFill>
          <a:ln w="9525">
            <a:solidFill>
              <a:schemeClr val="tx1"/>
            </a:solidFill>
            <a:miter lim="800000"/>
            <a:headEnd/>
            <a:tailEnd/>
          </a:ln>
        </p:spPr>
        <p:txBody>
          <a:bodyPr wrap="none" anchor="ctr"/>
          <a:lstStyle/>
          <a:p>
            <a:endParaRPr lang="zh-TW" altLang="en-US" sz="1400"/>
          </a:p>
        </p:txBody>
      </p:sp>
      <p:sp>
        <p:nvSpPr>
          <p:cNvPr id="36" name="AutoShape 22"/>
          <p:cNvSpPr>
            <a:spLocks noChangeArrowheads="1"/>
          </p:cNvSpPr>
          <p:nvPr/>
        </p:nvSpPr>
        <p:spPr bwMode="auto">
          <a:xfrm>
            <a:off x="2901954" y="5419725"/>
            <a:ext cx="449262" cy="90488"/>
          </a:xfrm>
          <a:prstGeom prst="parallelogram">
            <a:avLst>
              <a:gd name="adj" fmla="val 124122"/>
            </a:avLst>
          </a:prstGeom>
          <a:solidFill>
            <a:srgbClr val="CCFFFF">
              <a:alpha val="30196"/>
            </a:srgbClr>
          </a:solidFill>
          <a:ln w="9525">
            <a:solidFill>
              <a:schemeClr val="tx1"/>
            </a:solidFill>
            <a:miter lim="800000"/>
            <a:headEnd/>
            <a:tailEnd/>
          </a:ln>
        </p:spPr>
        <p:txBody>
          <a:bodyPr wrap="none" anchor="ctr"/>
          <a:lstStyle/>
          <a:p>
            <a:endParaRPr lang="zh-TW" altLang="en-US" sz="1400"/>
          </a:p>
        </p:txBody>
      </p:sp>
      <p:sp>
        <p:nvSpPr>
          <p:cNvPr id="37" name="AutoShape 23"/>
          <p:cNvSpPr>
            <a:spLocks noChangeArrowheads="1"/>
          </p:cNvSpPr>
          <p:nvPr/>
        </p:nvSpPr>
        <p:spPr bwMode="auto">
          <a:xfrm>
            <a:off x="3043241" y="5284788"/>
            <a:ext cx="449263" cy="90487"/>
          </a:xfrm>
          <a:prstGeom prst="parallelogram">
            <a:avLst>
              <a:gd name="adj" fmla="val 124124"/>
            </a:avLst>
          </a:prstGeom>
          <a:solidFill>
            <a:srgbClr val="CCFFFF">
              <a:alpha val="30196"/>
            </a:srgbClr>
          </a:solidFill>
          <a:ln w="9525">
            <a:solidFill>
              <a:schemeClr val="tx1"/>
            </a:solidFill>
            <a:miter lim="800000"/>
            <a:headEnd/>
            <a:tailEnd/>
          </a:ln>
        </p:spPr>
        <p:txBody>
          <a:bodyPr wrap="none" anchor="ctr"/>
          <a:lstStyle/>
          <a:p>
            <a:endParaRPr lang="zh-TW" altLang="en-US" sz="1400"/>
          </a:p>
        </p:txBody>
      </p:sp>
      <p:sp>
        <p:nvSpPr>
          <p:cNvPr id="38" name="AutoShape 24"/>
          <p:cNvSpPr>
            <a:spLocks noChangeArrowheads="1"/>
          </p:cNvSpPr>
          <p:nvPr/>
        </p:nvSpPr>
        <p:spPr bwMode="auto">
          <a:xfrm>
            <a:off x="1366841" y="5160963"/>
            <a:ext cx="449263" cy="90487"/>
          </a:xfrm>
          <a:prstGeom prst="parallelogram">
            <a:avLst>
              <a:gd name="adj" fmla="val 124124"/>
            </a:avLst>
          </a:prstGeom>
          <a:solidFill>
            <a:srgbClr val="CCFFFF">
              <a:alpha val="30196"/>
            </a:srgbClr>
          </a:solidFill>
          <a:ln w="9525">
            <a:solidFill>
              <a:schemeClr val="tx1"/>
            </a:solidFill>
            <a:miter lim="800000"/>
            <a:headEnd/>
            <a:tailEnd/>
          </a:ln>
        </p:spPr>
        <p:txBody>
          <a:bodyPr wrap="none" anchor="ctr"/>
          <a:lstStyle/>
          <a:p>
            <a:endParaRPr lang="zh-TW" altLang="en-US" sz="1400"/>
          </a:p>
        </p:txBody>
      </p:sp>
      <p:sp>
        <p:nvSpPr>
          <p:cNvPr id="39" name="AutoShape 25"/>
          <p:cNvSpPr>
            <a:spLocks noChangeArrowheads="1"/>
          </p:cNvSpPr>
          <p:nvPr/>
        </p:nvSpPr>
        <p:spPr bwMode="auto">
          <a:xfrm>
            <a:off x="1727204" y="5160963"/>
            <a:ext cx="449262" cy="90487"/>
          </a:xfrm>
          <a:prstGeom prst="parallelogram">
            <a:avLst>
              <a:gd name="adj" fmla="val 124123"/>
            </a:avLst>
          </a:prstGeom>
          <a:solidFill>
            <a:srgbClr val="CCFFFF">
              <a:alpha val="30196"/>
            </a:srgbClr>
          </a:solidFill>
          <a:ln w="9525">
            <a:solidFill>
              <a:schemeClr val="tx1"/>
            </a:solidFill>
            <a:miter lim="800000"/>
            <a:headEnd/>
            <a:tailEnd/>
          </a:ln>
        </p:spPr>
        <p:txBody>
          <a:bodyPr wrap="none" anchor="ctr"/>
          <a:lstStyle/>
          <a:p>
            <a:endParaRPr lang="zh-TW" altLang="en-US" sz="1400"/>
          </a:p>
        </p:txBody>
      </p:sp>
      <p:sp>
        <p:nvSpPr>
          <p:cNvPr id="40" name="AutoShape 26"/>
          <p:cNvSpPr>
            <a:spLocks noChangeArrowheads="1"/>
          </p:cNvSpPr>
          <p:nvPr/>
        </p:nvSpPr>
        <p:spPr bwMode="auto">
          <a:xfrm>
            <a:off x="2085979" y="5160963"/>
            <a:ext cx="449262" cy="90487"/>
          </a:xfrm>
          <a:prstGeom prst="parallelogram">
            <a:avLst>
              <a:gd name="adj" fmla="val 124123"/>
            </a:avLst>
          </a:prstGeom>
          <a:solidFill>
            <a:srgbClr val="CCFFFF">
              <a:alpha val="30196"/>
            </a:srgbClr>
          </a:solidFill>
          <a:ln w="9525">
            <a:solidFill>
              <a:schemeClr val="tx1"/>
            </a:solidFill>
            <a:miter lim="800000"/>
            <a:headEnd/>
            <a:tailEnd/>
          </a:ln>
        </p:spPr>
        <p:txBody>
          <a:bodyPr wrap="none" anchor="ctr"/>
          <a:lstStyle/>
          <a:p>
            <a:endParaRPr lang="zh-TW" altLang="en-US" sz="1400"/>
          </a:p>
        </p:txBody>
      </p:sp>
      <p:sp>
        <p:nvSpPr>
          <p:cNvPr id="41" name="AutoShape 27"/>
          <p:cNvSpPr>
            <a:spLocks noChangeArrowheads="1"/>
          </p:cNvSpPr>
          <p:nvPr/>
        </p:nvSpPr>
        <p:spPr bwMode="auto">
          <a:xfrm>
            <a:off x="1501779" y="5006975"/>
            <a:ext cx="449262" cy="90488"/>
          </a:xfrm>
          <a:prstGeom prst="parallelogram">
            <a:avLst>
              <a:gd name="adj" fmla="val 124122"/>
            </a:avLst>
          </a:prstGeom>
          <a:solidFill>
            <a:srgbClr val="CCFFFF">
              <a:alpha val="30196"/>
            </a:srgbClr>
          </a:solidFill>
          <a:ln w="9525">
            <a:solidFill>
              <a:schemeClr val="tx1"/>
            </a:solidFill>
            <a:miter lim="800000"/>
            <a:headEnd/>
            <a:tailEnd/>
          </a:ln>
        </p:spPr>
        <p:txBody>
          <a:bodyPr wrap="none" anchor="ctr"/>
          <a:lstStyle/>
          <a:p>
            <a:endParaRPr lang="zh-TW" altLang="en-US" sz="1400"/>
          </a:p>
        </p:txBody>
      </p:sp>
      <p:sp>
        <p:nvSpPr>
          <p:cNvPr id="42" name="AutoShape 28"/>
          <p:cNvSpPr>
            <a:spLocks noChangeArrowheads="1"/>
          </p:cNvSpPr>
          <p:nvPr/>
        </p:nvSpPr>
        <p:spPr bwMode="auto">
          <a:xfrm>
            <a:off x="1862141" y="5006975"/>
            <a:ext cx="449263" cy="90488"/>
          </a:xfrm>
          <a:prstGeom prst="parallelogram">
            <a:avLst>
              <a:gd name="adj" fmla="val 124122"/>
            </a:avLst>
          </a:prstGeom>
          <a:solidFill>
            <a:srgbClr val="CCFFFF">
              <a:alpha val="30196"/>
            </a:srgbClr>
          </a:solidFill>
          <a:ln w="9525">
            <a:solidFill>
              <a:schemeClr val="tx1"/>
            </a:solidFill>
            <a:miter lim="800000"/>
            <a:headEnd/>
            <a:tailEnd/>
          </a:ln>
        </p:spPr>
        <p:txBody>
          <a:bodyPr wrap="none" anchor="ctr"/>
          <a:lstStyle/>
          <a:p>
            <a:endParaRPr lang="zh-TW" altLang="en-US" sz="1400"/>
          </a:p>
        </p:txBody>
      </p:sp>
      <p:sp>
        <p:nvSpPr>
          <p:cNvPr id="43" name="AutoShape 29"/>
          <p:cNvSpPr>
            <a:spLocks noChangeArrowheads="1"/>
          </p:cNvSpPr>
          <p:nvPr/>
        </p:nvSpPr>
        <p:spPr bwMode="auto">
          <a:xfrm>
            <a:off x="2222504" y="5006975"/>
            <a:ext cx="449262" cy="90488"/>
          </a:xfrm>
          <a:prstGeom prst="parallelogram">
            <a:avLst>
              <a:gd name="adj" fmla="val 124122"/>
            </a:avLst>
          </a:prstGeom>
          <a:solidFill>
            <a:srgbClr val="CCFFFF">
              <a:alpha val="30196"/>
            </a:srgbClr>
          </a:solidFill>
          <a:ln w="9525">
            <a:solidFill>
              <a:schemeClr val="tx1"/>
            </a:solidFill>
            <a:miter lim="800000"/>
            <a:headEnd/>
            <a:tailEnd/>
          </a:ln>
        </p:spPr>
        <p:txBody>
          <a:bodyPr wrap="none" anchor="ctr"/>
          <a:lstStyle/>
          <a:p>
            <a:endParaRPr lang="zh-TW" altLang="en-US" sz="1400"/>
          </a:p>
        </p:txBody>
      </p:sp>
      <p:sp>
        <p:nvSpPr>
          <p:cNvPr id="44" name="AutoShape 30"/>
          <p:cNvSpPr>
            <a:spLocks noChangeArrowheads="1"/>
          </p:cNvSpPr>
          <p:nvPr/>
        </p:nvSpPr>
        <p:spPr bwMode="auto">
          <a:xfrm>
            <a:off x="2446341" y="5160963"/>
            <a:ext cx="449263" cy="90487"/>
          </a:xfrm>
          <a:prstGeom prst="parallelogram">
            <a:avLst>
              <a:gd name="adj" fmla="val 124124"/>
            </a:avLst>
          </a:prstGeom>
          <a:solidFill>
            <a:srgbClr val="CCFFFF">
              <a:alpha val="30196"/>
            </a:srgbClr>
          </a:solidFill>
          <a:ln w="9525">
            <a:solidFill>
              <a:schemeClr val="tx1"/>
            </a:solidFill>
            <a:miter lim="800000"/>
            <a:headEnd/>
            <a:tailEnd/>
          </a:ln>
        </p:spPr>
        <p:txBody>
          <a:bodyPr wrap="none" anchor="ctr"/>
          <a:lstStyle/>
          <a:p>
            <a:endParaRPr lang="zh-TW" altLang="en-US" sz="1400"/>
          </a:p>
        </p:txBody>
      </p:sp>
      <p:sp>
        <p:nvSpPr>
          <p:cNvPr id="45" name="AutoShape 31"/>
          <p:cNvSpPr>
            <a:spLocks noChangeArrowheads="1"/>
          </p:cNvSpPr>
          <p:nvPr/>
        </p:nvSpPr>
        <p:spPr bwMode="auto">
          <a:xfrm>
            <a:off x="2559054" y="5003800"/>
            <a:ext cx="449262" cy="90488"/>
          </a:xfrm>
          <a:prstGeom prst="parallelogram">
            <a:avLst>
              <a:gd name="adj" fmla="val 124122"/>
            </a:avLst>
          </a:prstGeom>
          <a:solidFill>
            <a:srgbClr val="CCFFFF">
              <a:alpha val="30196"/>
            </a:srgbClr>
          </a:solidFill>
          <a:ln w="9525">
            <a:solidFill>
              <a:schemeClr val="tx1"/>
            </a:solidFill>
            <a:miter lim="800000"/>
            <a:headEnd/>
            <a:tailEnd/>
          </a:ln>
        </p:spPr>
        <p:txBody>
          <a:bodyPr wrap="none" anchor="ctr"/>
          <a:lstStyle/>
          <a:p>
            <a:endParaRPr lang="zh-TW" altLang="en-US" sz="1400"/>
          </a:p>
        </p:txBody>
      </p:sp>
      <p:sp>
        <p:nvSpPr>
          <p:cNvPr id="46" name="AutoShape 32"/>
          <p:cNvSpPr>
            <a:spLocks noChangeArrowheads="1"/>
          </p:cNvSpPr>
          <p:nvPr/>
        </p:nvSpPr>
        <p:spPr bwMode="auto">
          <a:xfrm>
            <a:off x="2808291" y="5160963"/>
            <a:ext cx="449263" cy="90487"/>
          </a:xfrm>
          <a:prstGeom prst="parallelogram">
            <a:avLst>
              <a:gd name="adj" fmla="val 124124"/>
            </a:avLst>
          </a:prstGeom>
          <a:solidFill>
            <a:srgbClr val="CCFFFF">
              <a:alpha val="30196"/>
            </a:srgbClr>
          </a:solidFill>
          <a:ln w="9525">
            <a:solidFill>
              <a:schemeClr val="tx1"/>
            </a:solidFill>
            <a:miter lim="800000"/>
            <a:headEnd/>
            <a:tailEnd/>
          </a:ln>
        </p:spPr>
        <p:txBody>
          <a:bodyPr wrap="none" anchor="ctr"/>
          <a:lstStyle/>
          <a:p>
            <a:endParaRPr lang="zh-TW" altLang="en-US" sz="1400"/>
          </a:p>
        </p:txBody>
      </p:sp>
      <p:sp>
        <p:nvSpPr>
          <p:cNvPr id="47" name="AutoShape 33"/>
          <p:cNvSpPr>
            <a:spLocks noChangeArrowheads="1"/>
          </p:cNvSpPr>
          <p:nvPr/>
        </p:nvSpPr>
        <p:spPr bwMode="auto">
          <a:xfrm>
            <a:off x="2943229" y="5026025"/>
            <a:ext cx="449262" cy="90488"/>
          </a:xfrm>
          <a:prstGeom prst="parallelogram">
            <a:avLst>
              <a:gd name="adj" fmla="val 124122"/>
            </a:avLst>
          </a:prstGeom>
          <a:solidFill>
            <a:srgbClr val="CCFFFF">
              <a:alpha val="30196"/>
            </a:srgbClr>
          </a:solidFill>
          <a:ln w="9525">
            <a:solidFill>
              <a:schemeClr val="tx1"/>
            </a:solidFill>
            <a:miter lim="800000"/>
            <a:headEnd/>
            <a:tailEnd/>
          </a:ln>
        </p:spPr>
        <p:txBody>
          <a:bodyPr wrap="none" anchor="ctr"/>
          <a:lstStyle/>
          <a:p>
            <a:endParaRPr lang="zh-TW" altLang="en-US" sz="1400"/>
          </a:p>
        </p:txBody>
      </p:sp>
      <p:sp>
        <p:nvSpPr>
          <p:cNvPr id="48" name="AutoShape 34"/>
          <p:cNvSpPr>
            <a:spLocks noChangeArrowheads="1"/>
          </p:cNvSpPr>
          <p:nvPr/>
        </p:nvSpPr>
        <p:spPr bwMode="auto">
          <a:xfrm>
            <a:off x="3148016" y="5160963"/>
            <a:ext cx="449263" cy="90487"/>
          </a:xfrm>
          <a:prstGeom prst="parallelogram">
            <a:avLst>
              <a:gd name="adj" fmla="val 124124"/>
            </a:avLst>
          </a:prstGeom>
          <a:solidFill>
            <a:srgbClr val="CCFFFF">
              <a:alpha val="30196"/>
            </a:srgbClr>
          </a:solidFill>
          <a:ln w="9525">
            <a:solidFill>
              <a:schemeClr val="tx1"/>
            </a:solidFill>
            <a:miter lim="800000"/>
            <a:headEnd/>
            <a:tailEnd/>
          </a:ln>
        </p:spPr>
        <p:txBody>
          <a:bodyPr wrap="none" anchor="ctr"/>
          <a:lstStyle/>
          <a:p>
            <a:endParaRPr lang="zh-TW" altLang="en-US" sz="1400"/>
          </a:p>
        </p:txBody>
      </p:sp>
      <p:sp>
        <p:nvSpPr>
          <p:cNvPr id="49" name="AutoShape 35"/>
          <p:cNvSpPr>
            <a:spLocks noChangeArrowheads="1"/>
          </p:cNvSpPr>
          <p:nvPr/>
        </p:nvSpPr>
        <p:spPr bwMode="auto">
          <a:xfrm>
            <a:off x="3282954" y="5026025"/>
            <a:ext cx="449262" cy="90488"/>
          </a:xfrm>
          <a:prstGeom prst="parallelogram">
            <a:avLst>
              <a:gd name="adj" fmla="val 124122"/>
            </a:avLst>
          </a:prstGeom>
          <a:solidFill>
            <a:srgbClr val="CCFFFF">
              <a:alpha val="30196"/>
            </a:srgbClr>
          </a:solidFill>
          <a:ln w="9525">
            <a:solidFill>
              <a:schemeClr val="tx1"/>
            </a:solidFill>
            <a:miter lim="800000"/>
            <a:headEnd/>
            <a:tailEnd/>
          </a:ln>
        </p:spPr>
        <p:txBody>
          <a:bodyPr wrap="none" anchor="ctr"/>
          <a:lstStyle/>
          <a:p>
            <a:endParaRPr lang="zh-TW" altLang="en-US" sz="1400"/>
          </a:p>
        </p:txBody>
      </p:sp>
      <p:sp>
        <p:nvSpPr>
          <p:cNvPr id="50" name="AutoShape 36"/>
          <p:cNvSpPr>
            <a:spLocks noChangeArrowheads="1"/>
          </p:cNvSpPr>
          <p:nvPr/>
        </p:nvSpPr>
        <p:spPr bwMode="auto">
          <a:xfrm>
            <a:off x="1633541" y="4894263"/>
            <a:ext cx="449263" cy="90487"/>
          </a:xfrm>
          <a:prstGeom prst="parallelogram">
            <a:avLst>
              <a:gd name="adj" fmla="val 124124"/>
            </a:avLst>
          </a:prstGeom>
          <a:solidFill>
            <a:srgbClr val="CCFFFF">
              <a:alpha val="30196"/>
            </a:srgbClr>
          </a:solidFill>
          <a:ln w="9525">
            <a:solidFill>
              <a:schemeClr val="tx1"/>
            </a:solidFill>
            <a:miter lim="800000"/>
            <a:headEnd/>
            <a:tailEnd/>
          </a:ln>
        </p:spPr>
        <p:txBody>
          <a:bodyPr wrap="none" anchor="ctr"/>
          <a:lstStyle/>
          <a:p>
            <a:endParaRPr lang="zh-TW" altLang="en-US" sz="1400"/>
          </a:p>
        </p:txBody>
      </p:sp>
      <p:sp>
        <p:nvSpPr>
          <p:cNvPr id="51" name="AutoShape 37"/>
          <p:cNvSpPr>
            <a:spLocks noChangeArrowheads="1"/>
          </p:cNvSpPr>
          <p:nvPr/>
        </p:nvSpPr>
        <p:spPr bwMode="auto">
          <a:xfrm>
            <a:off x="1993904" y="4894263"/>
            <a:ext cx="449262" cy="90487"/>
          </a:xfrm>
          <a:prstGeom prst="parallelogram">
            <a:avLst>
              <a:gd name="adj" fmla="val 124123"/>
            </a:avLst>
          </a:prstGeom>
          <a:solidFill>
            <a:srgbClr val="CCFFFF">
              <a:alpha val="30196"/>
            </a:srgbClr>
          </a:solidFill>
          <a:ln w="9525">
            <a:solidFill>
              <a:schemeClr val="tx1"/>
            </a:solidFill>
            <a:miter lim="800000"/>
            <a:headEnd/>
            <a:tailEnd/>
          </a:ln>
        </p:spPr>
        <p:txBody>
          <a:bodyPr wrap="none" anchor="ctr"/>
          <a:lstStyle/>
          <a:p>
            <a:endParaRPr lang="zh-TW" altLang="en-US" sz="1400"/>
          </a:p>
        </p:txBody>
      </p:sp>
      <p:sp>
        <p:nvSpPr>
          <p:cNvPr id="52" name="AutoShape 38"/>
          <p:cNvSpPr>
            <a:spLocks noChangeArrowheads="1"/>
          </p:cNvSpPr>
          <p:nvPr/>
        </p:nvSpPr>
        <p:spPr bwMode="auto">
          <a:xfrm>
            <a:off x="2352679" y="4894263"/>
            <a:ext cx="449262" cy="90487"/>
          </a:xfrm>
          <a:prstGeom prst="parallelogram">
            <a:avLst>
              <a:gd name="adj" fmla="val 124123"/>
            </a:avLst>
          </a:prstGeom>
          <a:solidFill>
            <a:srgbClr val="CCFFFF">
              <a:alpha val="30196"/>
            </a:srgbClr>
          </a:solidFill>
          <a:ln w="9525">
            <a:solidFill>
              <a:schemeClr val="tx1"/>
            </a:solidFill>
            <a:miter lim="800000"/>
            <a:headEnd/>
            <a:tailEnd/>
          </a:ln>
        </p:spPr>
        <p:txBody>
          <a:bodyPr wrap="none" anchor="ctr"/>
          <a:lstStyle/>
          <a:p>
            <a:endParaRPr lang="zh-TW" altLang="en-US" sz="1400"/>
          </a:p>
        </p:txBody>
      </p:sp>
      <p:sp>
        <p:nvSpPr>
          <p:cNvPr id="53" name="AutoShape 39"/>
          <p:cNvSpPr>
            <a:spLocks noChangeArrowheads="1"/>
          </p:cNvSpPr>
          <p:nvPr/>
        </p:nvSpPr>
        <p:spPr bwMode="auto">
          <a:xfrm>
            <a:off x="1768479" y="4759325"/>
            <a:ext cx="449262" cy="90488"/>
          </a:xfrm>
          <a:prstGeom prst="parallelogram">
            <a:avLst>
              <a:gd name="adj" fmla="val 124122"/>
            </a:avLst>
          </a:prstGeom>
          <a:solidFill>
            <a:srgbClr val="CCFFFF">
              <a:alpha val="30196"/>
            </a:srgbClr>
          </a:solidFill>
          <a:ln w="9525">
            <a:solidFill>
              <a:schemeClr val="tx1"/>
            </a:solidFill>
            <a:miter lim="800000"/>
            <a:headEnd/>
            <a:tailEnd/>
          </a:ln>
        </p:spPr>
        <p:txBody>
          <a:bodyPr wrap="none" anchor="ctr"/>
          <a:lstStyle/>
          <a:p>
            <a:endParaRPr lang="zh-TW" altLang="en-US" sz="1400"/>
          </a:p>
        </p:txBody>
      </p:sp>
      <p:sp>
        <p:nvSpPr>
          <p:cNvPr id="54" name="AutoShape 40"/>
          <p:cNvSpPr>
            <a:spLocks noChangeArrowheads="1"/>
          </p:cNvSpPr>
          <p:nvPr/>
        </p:nvSpPr>
        <p:spPr bwMode="auto">
          <a:xfrm>
            <a:off x="2128841" y="4759325"/>
            <a:ext cx="449263" cy="90488"/>
          </a:xfrm>
          <a:prstGeom prst="parallelogram">
            <a:avLst>
              <a:gd name="adj" fmla="val 124122"/>
            </a:avLst>
          </a:prstGeom>
          <a:solidFill>
            <a:srgbClr val="CCFFFF">
              <a:alpha val="30196"/>
            </a:srgbClr>
          </a:solidFill>
          <a:ln w="9525">
            <a:solidFill>
              <a:schemeClr val="tx1"/>
            </a:solidFill>
            <a:miter lim="800000"/>
            <a:headEnd/>
            <a:tailEnd/>
          </a:ln>
        </p:spPr>
        <p:txBody>
          <a:bodyPr wrap="none" anchor="ctr"/>
          <a:lstStyle/>
          <a:p>
            <a:endParaRPr lang="zh-TW" altLang="en-US" sz="1400"/>
          </a:p>
        </p:txBody>
      </p:sp>
      <p:sp>
        <p:nvSpPr>
          <p:cNvPr id="55" name="AutoShape 41"/>
          <p:cNvSpPr>
            <a:spLocks noChangeArrowheads="1"/>
          </p:cNvSpPr>
          <p:nvPr/>
        </p:nvSpPr>
        <p:spPr bwMode="auto">
          <a:xfrm>
            <a:off x="2489204" y="4759325"/>
            <a:ext cx="449262" cy="90488"/>
          </a:xfrm>
          <a:prstGeom prst="parallelogram">
            <a:avLst>
              <a:gd name="adj" fmla="val 124122"/>
            </a:avLst>
          </a:prstGeom>
          <a:solidFill>
            <a:srgbClr val="CCFFFF">
              <a:alpha val="30196"/>
            </a:srgbClr>
          </a:solidFill>
          <a:ln w="9525">
            <a:solidFill>
              <a:schemeClr val="tx1"/>
            </a:solidFill>
            <a:miter lim="800000"/>
            <a:headEnd/>
            <a:tailEnd/>
          </a:ln>
        </p:spPr>
        <p:txBody>
          <a:bodyPr wrap="none" anchor="ctr"/>
          <a:lstStyle/>
          <a:p>
            <a:endParaRPr lang="zh-TW" altLang="en-US" sz="1400"/>
          </a:p>
        </p:txBody>
      </p:sp>
      <p:sp>
        <p:nvSpPr>
          <p:cNvPr id="56" name="AutoShape 42"/>
          <p:cNvSpPr>
            <a:spLocks noChangeArrowheads="1"/>
          </p:cNvSpPr>
          <p:nvPr/>
        </p:nvSpPr>
        <p:spPr bwMode="auto">
          <a:xfrm>
            <a:off x="2713041" y="4894263"/>
            <a:ext cx="449263" cy="90487"/>
          </a:xfrm>
          <a:prstGeom prst="parallelogram">
            <a:avLst>
              <a:gd name="adj" fmla="val 124124"/>
            </a:avLst>
          </a:prstGeom>
          <a:solidFill>
            <a:srgbClr val="CCFFFF">
              <a:alpha val="30196"/>
            </a:srgbClr>
          </a:solidFill>
          <a:ln w="9525">
            <a:solidFill>
              <a:schemeClr val="tx1"/>
            </a:solidFill>
            <a:miter lim="800000"/>
            <a:headEnd/>
            <a:tailEnd/>
          </a:ln>
        </p:spPr>
        <p:txBody>
          <a:bodyPr wrap="none" anchor="ctr"/>
          <a:lstStyle/>
          <a:p>
            <a:endParaRPr lang="zh-TW" altLang="en-US" sz="1400"/>
          </a:p>
        </p:txBody>
      </p:sp>
      <p:sp>
        <p:nvSpPr>
          <p:cNvPr id="57" name="AutoShape 43"/>
          <p:cNvSpPr>
            <a:spLocks noChangeArrowheads="1"/>
          </p:cNvSpPr>
          <p:nvPr/>
        </p:nvSpPr>
        <p:spPr bwMode="auto">
          <a:xfrm>
            <a:off x="2847979" y="4759325"/>
            <a:ext cx="449262" cy="90488"/>
          </a:xfrm>
          <a:prstGeom prst="parallelogram">
            <a:avLst>
              <a:gd name="adj" fmla="val 124122"/>
            </a:avLst>
          </a:prstGeom>
          <a:solidFill>
            <a:srgbClr val="CCFFFF">
              <a:alpha val="30196"/>
            </a:srgbClr>
          </a:solidFill>
          <a:ln w="9525">
            <a:solidFill>
              <a:schemeClr val="tx1"/>
            </a:solidFill>
            <a:miter lim="800000"/>
            <a:headEnd/>
            <a:tailEnd/>
          </a:ln>
        </p:spPr>
        <p:txBody>
          <a:bodyPr wrap="none" anchor="ctr"/>
          <a:lstStyle/>
          <a:p>
            <a:endParaRPr lang="zh-TW" altLang="en-US" sz="1400"/>
          </a:p>
        </p:txBody>
      </p:sp>
      <p:sp>
        <p:nvSpPr>
          <p:cNvPr id="58" name="AutoShape 44"/>
          <p:cNvSpPr>
            <a:spLocks noChangeArrowheads="1"/>
          </p:cNvSpPr>
          <p:nvPr/>
        </p:nvSpPr>
        <p:spPr bwMode="auto">
          <a:xfrm>
            <a:off x="3074991" y="4894263"/>
            <a:ext cx="449263" cy="90487"/>
          </a:xfrm>
          <a:prstGeom prst="parallelogram">
            <a:avLst>
              <a:gd name="adj" fmla="val 124124"/>
            </a:avLst>
          </a:prstGeom>
          <a:solidFill>
            <a:srgbClr val="CCFFFF">
              <a:alpha val="30196"/>
            </a:srgbClr>
          </a:solidFill>
          <a:ln w="9525">
            <a:solidFill>
              <a:schemeClr val="tx1"/>
            </a:solidFill>
            <a:miter lim="800000"/>
            <a:headEnd/>
            <a:tailEnd/>
          </a:ln>
        </p:spPr>
        <p:txBody>
          <a:bodyPr wrap="none" anchor="ctr"/>
          <a:lstStyle/>
          <a:p>
            <a:endParaRPr lang="zh-TW" altLang="en-US" sz="1400"/>
          </a:p>
        </p:txBody>
      </p:sp>
      <p:sp>
        <p:nvSpPr>
          <p:cNvPr id="59" name="AutoShape 45"/>
          <p:cNvSpPr>
            <a:spLocks noChangeArrowheads="1"/>
          </p:cNvSpPr>
          <p:nvPr/>
        </p:nvSpPr>
        <p:spPr bwMode="auto">
          <a:xfrm>
            <a:off x="3209929" y="4759325"/>
            <a:ext cx="449262" cy="90488"/>
          </a:xfrm>
          <a:prstGeom prst="parallelogram">
            <a:avLst>
              <a:gd name="adj" fmla="val 124122"/>
            </a:avLst>
          </a:prstGeom>
          <a:solidFill>
            <a:srgbClr val="CCFFFF">
              <a:alpha val="30196"/>
            </a:srgbClr>
          </a:solidFill>
          <a:ln w="9525">
            <a:solidFill>
              <a:schemeClr val="tx1"/>
            </a:solidFill>
            <a:miter lim="800000"/>
            <a:headEnd/>
            <a:tailEnd/>
          </a:ln>
        </p:spPr>
        <p:txBody>
          <a:bodyPr wrap="none" anchor="ctr"/>
          <a:lstStyle/>
          <a:p>
            <a:endParaRPr lang="zh-TW" altLang="en-US" sz="1400"/>
          </a:p>
        </p:txBody>
      </p:sp>
      <p:sp>
        <p:nvSpPr>
          <p:cNvPr id="60" name="AutoShape 46"/>
          <p:cNvSpPr>
            <a:spLocks noChangeArrowheads="1"/>
          </p:cNvSpPr>
          <p:nvPr/>
        </p:nvSpPr>
        <p:spPr bwMode="auto">
          <a:xfrm>
            <a:off x="3414716" y="4894263"/>
            <a:ext cx="449263" cy="90487"/>
          </a:xfrm>
          <a:prstGeom prst="parallelogram">
            <a:avLst>
              <a:gd name="adj" fmla="val 124124"/>
            </a:avLst>
          </a:prstGeom>
          <a:solidFill>
            <a:srgbClr val="CCFFFF">
              <a:alpha val="30196"/>
            </a:srgbClr>
          </a:solidFill>
          <a:ln w="9525">
            <a:solidFill>
              <a:schemeClr val="tx1"/>
            </a:solidFill>
            <a:miter lim="800000"/>
            <a:headEnd/>
            <a:tailEnd/>
          </a:ln>
        </p:spPr>
        <p:txBody>
          <a:bodyPr wrap="none" anchor="ctr"/>
          <a:lstStyle/>
          <a:p>
            <a:endParaRPr lang="zh-TW" altLang="en-US" sz="1400"/>
          </a:p>
        </p:txBody>
      </p:sp>
      <p:sp>
        <p:nvSpPr>
          <p:cNvPr id="61" name="AutoShape 47"/>
          <p:cNvSpPr>
            <a:spLocks noChangeArrowheads="1"/>
          </p:cNvSpPr>
          <p:nvPr/>
        </p:nvSpPr>
        <p:spPr bwMode="auto">
          <a:xfrm>
            <a:off x="3549654" y="4759325"/>
            <a:ext cx="449262" cy="90488"/>
          </a:xfrm>
          <a:prstGeom prst="parallelogram">
            <a:avLst>
              <a:gd name="adj" fmla="val 124122"/>
            </a:avLst>
          </a:prstGeom>
          <a:solidFill>
            <a:srgbClr val="CCFFFF">
              <a:alpha val="30196"/>
            </a:srgbClr>
          </a:solidFill>
          <a:ln w="9525">
            <a:solidFill>
              <a:schemeClr val="tx1"/>
            </a:solidFill>
            <a:miter lim="800000"/>
            <a:headEnd/>
            <a:tailEnd/>
          </a:ln>
        </p:spPr>
        <p:txBody>
          <a:bodyPr wrap="none" anchor="ctr"/>
          <a:lstStyle/>
          <a:p>
            <a:endParaRPr lang="zh-TW" altLang="en-US" sz="1400"/>
          </a:p>
        </p:txBody>
      </p:sp>
      <p:grpSp>
        <p:nvGrpSpPr>
          <p:cNvPr id="66" name="Group 61"/>
          <p:cNvGrpSpPr>
            <a:grpSpLocks/>
          </p:cNvGrpSpPr>
          <p:nvPr/>
        </p:nvGrpSpPr>
        <p:grpSpPr bwMode="auto">
          <a:xfrm>
            <a:off x="3728048" y="4459287"/>
            <a:ext cx="722313" cy="211138"/>
            <a:chOff x="3473" y="3150"/>
            <a:chExt cx="455" cy="133"/>
          </a:xfrm>
        </p:grpSpPr>
        <p:sp>
          <p:nvSpPr>
            <p:cNvPr id="68" name="AutoShape 62"/>
            <p:cNvSpPr>
              <a:spLocks noChangeArrowheads="1"/>
            </p:cNvSpPr>
            <p:nvPr/>
          </p:nvSpPr>
          <p:spPr bwMode="auto">
            <a:xfrm>
              <a:off x="3473" y="3150"/>
              <a:ext cx="340" cy="133"/>
            </a:xfrm>
            <a:prstGeom prst="cube">
              <a:avLst>
                <a:gd name="adj" fmla="val 68667"/>
              </a:avLst>
            </a:prstGeom>
            <a:solidFill>
              <a:srgbClr val="339966"/>
            </a:solidFill>
            <a:ln w="9525">
              <a:solidFill>
                <a:schemeClr val="tx1"/>
              </a:solidFill>
              <a:miter lim="800000"/>
              <a:headEnd/>
              <a:tailEnd/>
            </a:ln>
          </p:spPr>
          <p:txBody>
            <a:bodyPr wrap="none" anchor="ctr"/>
            <a:lstStyle/>
            <a:p>
              <a:endParaRPr lang="zh-TW" altLang="en-US" sz="1400"/>
            </a:p>
          </p:txBody>
        </p:sp>
        <p:sp>
          <p:nvSpPr>
            <p:cNvPr id="69" name="Line 63"/>
            <p:cNvSpPr>
              <a:spLocks noChangeShapeType="1"/>
            </p:cNvSpPr>
            <p:nvPr/>
          </p:nvSpPr>
          <p:spPr bwMode="auto">
            <a:xfrm>
              <a:off x="3769" y="3200"/>
              <a:ext cx="159" cy="0"/>
            </a:xfrm>
            <a:prstGeom prst="line">
              <a:avLst/>
            </a:prstGeom>
            <a:noFill/>
            <a:ln w="28575">
              <a:solidFill>
                <a:schemeClr val="tx1"/>
              </a:solidFill>
              <a:round/>
              <a:headEnd/>
              <a:tailEnd/>
            </a:ln>
          </p:spPr>
          <p:txBody>
            <a:bodyPr/>
            <a:lstStyle/>
            <a:p>
              <a:endParaRPr lang="zh-TW" altLang="en-US"/>
            </a:p>
          </p:txBody>
        </p:sp>
        <p:sp>
          <p:nvSpPr>
            <p:cNvPr id="70" name="Line 64"/>
            <p:cNvSpPr>
              <a:spLocks noChangeShapeType="1"/>
            </p:cNvSpPr>
            <p:nvPr/>
          </p:nvSpPr>
          <p:spPr bwMode="auto">
            <a:xfrm>
              <a:off x="3747" y="3223"/>
              <a:ext cx="159" cy="0"/>
            </a:xfrm>
            <a:prstGeom prst="line">
              <a:avLst/>
            </a:prstGeom>
            <a:noFill/>
            <a:ln w="28575">
              <a:solidFill>
                <a:schemeClr val="tx1"/>
              </a:solidFill>
              <a:round/>
              <a:headEnd/>
              <a:tailEnd/>
            </a:ln>
          </p:spPr>
          <p:txBody>
            <a:bodyPr/>
            <a:lstStyle/>
            <a:p>
              <a:endParaRPr lang="zh-TW" altLang="en-US"/>
            </a:p>
          </p:txBody>
        </p:sp>
        <p:sp>
          <p:nvSpPr>
            <p:cNvPr id="71" name="Line 65"/>
            <p:cNvSpPr>
              <a:spLocks noChangeShapeType="1"/>
            </p:cNvSpPr>
            <p:nvPr/>
          </p:nvSpPr>
          <p:spPr bwMode="auto">
            <a:xfrm>
              <a:off x="3747" y="3250"/>
              <a:ext cx="159" cy="0"/>
            </a:xfrm>
            <a:prstGeom prst="line">
              <a:avLst/>
            </a:prstGeom>
            <a:noFill/>
            <a:ln w="28575">
              <a:solidFill>
                <a:schemeClr val="tx1"/>
              </a:solidFill>
              <a:round/>
              <a:headEnd/>
              <a:tailEnd/>
            </a:ln>
          </p:spPr>
          <p:txBody>
            <a:bodyPr/>
            <a:lstStyle/>
            <a:p>
              <a:endParaRPr lang="zh-TW" altLang="en-US"/>
            </a:p>
          </p:txBody>
        </p:sp>
      </p:grpSp>
      <p:sp>
        <p:nvSpPr>
          <p:cNvPr id="76" name="Oval 57"/>
          <p:cNvSpPr>
            <a:spLocks noChangeArrowheads="1"/>
          </p:cNvSpPr>
          <p:nvPr/>
        </p:nvSpPr>
        <p:spPr bwMode="auto">
          <a:xfrm>
            <a:off x="1511553" y="5303850"/>
            <a:ext cx="355734" cy="203200"/>
          </a:xfrm>
          <a:prstGeom prst="ellipse">
            <a:avLst/>
          </a:prstGeom>
          <a:solidFill>
            <a:srgbClr val="FF9900"/>
          </a:solidFill>
          <a:ln w="9525" algn="ctr">
            <a:solidFill>
              <a:schemeClr val="tx1"/>
            </a:solidFill>
            <a:round/>
            <a:headEnd/>
            <a:tailEnd/>
          </a:ln>
        </p:spPr>
        <p:txBody>
          <a:bodyPr wrap="none" anchor="ctr"/>
          <a:lstStyle/>
          <a:p>
            <a:endParaRPr lang="zh-TW" altLang="en-US" sz="1400"/>
          </a:p>
        </p:txBody>
      </p:sp>
      <p:sp>
        <p:nvSpPr>
          <p:cNvPr id="77" name="Oval 59"/>
          <p:cNvSpPr>
            <a:spLocks noChangeArrowheads="1"/>
          </p:cNvSpPr>
          <p:nvPr/>
        </p:nvSpPr>
        <p:spPr bwMode="auto">
          <a:xfrm>
            <a:off x="2200145" y="5319715"/>
            <a:ext cx="355734" cy="196850"/>
          </a:xfrm>
          <a:prstGeom prst="ellipse">
            <a:avLst/>
          </a:prstGeom>
          <a:solidFill>
            <a:schemeClr val="folHlink"/>
          </a:solidFill>
          <a:ln w="9525" algn="ctr">
            <a:solidFill>
              <a:schemeClr val="tx1"/>
            </a:solidFill>
            <a:round/>
            <a:headEnd/>
            <a:tailEnd/>
          </a:ln>
        </p:spPr>
        <p:txBody>
          <a:bodyPr wrap="none" anchor="ctr"/>
          <a:lstStyle/>
          <a:p>
            <a:endParaRPr lang="zh-TW" altLang="en-US" sz="1400"/>
          </a:p>
        </p:txBody>
      </p:sp>
      <p:sp>
        <p:nvSpPr>
          <p:cNvPr id="80" name="Oval 59"/>
          <p:cNvSpPr>
            <a:spLocks noChangeArrowheads="1"/>
          </p:cNvSpPr>
          <p:nvPr/>
        </p:nvSpPr>
        <p:spPr bwMode="auto">
          <a:xfrm>
            <a:off x="2749554" y="5183188"/>
            <a:ext cx="355600" cy="196850"/>
          </a:xfrm>
          <a:prstGeom prst="ellipse">
            <a:avLst/>
          </a:prstGeom>
          <a:solidFill>
            <a:srgbClr val="CC00FF"/>
          </a:solidFill>
          <a:ln w="9525" algn="ctr">
            <a:solidFill>
              <a:schemeClr val="tx1"/>
            </a:solidFill>
            <a:round/>
            <a:headEnd/>
            <a:tailEnd/>
          </a:ln>
        </p:spPr>
        <p:txBody>
          <a:bodyPr wrap="none" anchor="ctr"/>
          <a:lstStyle/>
          <a:p>
            <a:endParaRPr lang="zh-TW" altLang="en-US" sz="1400"/>
          </a:p>
        </p:txBody>
      </p:sp>
      <p:sp>
        <p:nvSpPr>
          <p:cNvPr id="81" name="AutoShape 60"/>
          <p:cNvSpPr>
            <a:spLocks noChangeArrowheads="1"/>
          </p:cNvSpPr>
          <p:nvPr/>
        </p:nvSpPr>
        <p:spPr bwMode="auto">
          <a:xfrm>
            <a:off x="3298180" y="5009830"/>
            <a:ext cx="430212" cy="103188"/>
          </a:xfrm>
          <a:prstGeom prst="cube">
            <a:avLst>
              <a:gd name="adj" fmla="val 91014"/>
            </a:avLst>
          </a:prstGeom>
          <a:solidFill>
            <a:srgbClr val="006600"/>
          </a:solidFill>
          <a:ln w="9525">
            <a:solidFill>
              <a:schemeClr val="tx1"/>
            </a:solidFill>
            <a:miter lim="800000"/>
            <a:headEnd/>
            <a:tailEnd/>
          </a:ln>
        </p:spPr>
        <p:txBody>
          <a:bodyPr wrap="none" anchor="ctr"/>
          <a:lstStyle/>
          <a:p>
            <a:endParaRPr lang="zh-TW" altLang="en-US" sz="1400"/>
          </a:p>
        </p:txBody>
      </p:sp>
      <p:grpSp>
        <p:nvGrpSpPr>
          <p:cNvPr id="90" name="群組 89"/>
          <p:cNvGrpSpPr/>
          <p:nvPr/>
        </p:nvGrpSpPr>
        <p:grpSpPr>
          <a:xfrm>
            <a:off x="866779" y="4056065"/>
            <a:ext cx="3857402" cy="2016141"/>
            <a:chOff x="866779" y="4056065"/>
            <a:chExt cx="3857402" cy="2016141"/>
          </a:xfrm>
        </p:grpSpPr>
        <p:sp>
          <p:nvSpPr>
            <p:cNvPr id="72" name="Text Box 71"/>
            <p:cNvSpPr txBox="1">
              <a:spLocks noChangeArrowheads="1"/>
            </p:cNvSpPr>
            <p:nvPr/>
          </p:nvSpPr>
          <p:spPr bwMode="auto">
            <a:xfrm>
              <a:off x="1944691" y="4059246"/>
              <a:ext cx="2413000" cy="276225"/>
            </a:xfrm>
            <a:prstGeom prst="rect">
              <a:avLst/>
            </a:prstGeom>
            <a:noFill/>
            <a:ln w="25400" algn="ctr">
              <a:noFill/>
              <a:miter lim="800000"/>
              <a:headEnd/>
              <a:tailEnd/>
            </a:ln>
          </p:spPr>
          <p:txBody>
            <a:bodyPr>
              <a:spAutoFit/>
            </a:bodyPr>
            <a:lstStyle/>
            <a:p>
              <a:pPr>
                <a:lnSpc>
                  <a:spcPct val="85000"/>
                </a:lnSpc>
                <a:spcBef>
                  <a:spcPct val="50000"/>
                </a:spcBef>
              </a:pPr>
              <a:r>
                <a:rPr kumimoji="0" lang="en-US" altLang="zh-TW" sz="1400" dirty="0"/>
                <a:t>2D microfluidic array</a:t>
              </a:r>
            </a:p>
          </p:txBody>
        </p:sp>
        <p:sp>
          <p:nvSpPr>
            <p:cNvPr id="73" name="Line 72"/>
            <p:cNvSpPr>
              <a:spLocks noChangeShapeType="1"/>
            </p:cNvSpPr>
            <p:nvPr/>
          </p:nvSpPr>
          <p:spPr bwMode="auto">
            <a:xfrm flipH="1">
              <a:off x="2746379" y="4349119"/>
              <a:ext cx="0" cy="360000"/>
            </a:xfrm>
            <a:prstGeom prst="line">
              <a:avLst/>
            </a:prstGeom>
            <a:noFill/>
            <a:ln w="25400">
              <a:solidFill>
                <a:schemeClr val="tx1"/>
              </a:solidFill>
              <a:round/>
              <a:headEnd/>
              <a:tailEnd type="triangle" w="med" len="med"/>
            </a:ln>
          </p:spPr>
          <p:txBody>
            <a:bodyPr wrap="none" anchor="ctr"/>
            <a:lstStyle/>
            <a:p>
              <a:endParaRPr lang="zh-TW" altLang="en-US"/>
            </a:p>
          </p:txBody>
        </p:sp>
        <p:sp>
          <p:nvSpPr>
            <p:cNvPr id="75" name="Text Box 53"/>
            <p:cNvSpPr txBox="1">
              <a:spLocks noChangeArrowheads="1"/>
            </p:cNvSpPr>
            <p:nvPr/>
          </p:nvSpPr>
          <p:spPr bwMode="auto">
            <a:xfrm>
              <a:off x="866779" y="4056065"/>
              <a:ext cx="1138665" cy="307975"/>
            </a:xfrm>
            <a:prstGeom prst="rect">
              <a:avLst/>
            </a:prstGeom>
            <a:noFill/>
            <a:ln w="9525">
              <a:noFill/>
              <a:miter lim="800000"/>
              <a:headEnd/>
              <a:tailEnd/>
            </a:ln>
          </p:spPr>
          <p:txBody>
            <a:bodyPr>
              <a:spAutoFit/>
            </a:bodyPr>
            <a:lstStyle/>
            <a:p>
              <a:pPr>
                <a:spcBef>
                  <a:spcPct val="50000"/>
                </a:spcBef>
              </a:pPr>
              <a:r>
                <a:rPr lang="en-US" altLang="zh-TW" sz="1400" dirty="0"/>
                <a:t>Droplets</a:t>
              </a:r>
            </a:p>
          </p:txBody>
        </p:sp>
        <p:sp>
          <p:nvSpPr>
            <p:cNvPr id="78" name="Line 66"/>
            <p:cNvSpPr>
              <a:spLocks noChangeShapeType="1"/>
            </p:cNvSpPr>
            <p:nvPr/>
          </p:nvSpPr>
          <p:spPr bwMode="auto">
            <a:xfrm>
              <a:off x="1413085" y="4371974"/>
              <a:ext cx="954457" cy="992198"/>
            </a:xfrm>
            <a:prstGeom prst="line">
              <a:avLst/>
            </a:prstGeom>
            <a:noFill/>
            <a:ln w="25400">
              <a:solidFill>
                <a:schemeClr val="tx1"/>
              </a:solidFill>
              <a:round/>
              <a:headEnd/>
              <a:tailEnd type="triangle" w="med" len="med"/>
            </a:ln>
          </p:spPr>
          <p:txBody>
            <a:bodyPr wrap="none" anchor="ctr"/>
            <a:lstStyle/>
            <a:p>
              <a:endParaRPr lang="zh-TW" altLang="en-US"/>
            </a:p>
          </p:txBody>
        </p:sp>
        <p:sp>
          <p:nvSpPr>
            <p:cNvPr id="79" name="Line 66"/>
            <p:cNvSpPr>
              <a:spLocks noChangeShapeType="1"/>
            </p:cNvSpPr>
            <p:nvPr/>
          </p:nvSpPr>
          <p:spPr bwMode="auto">
            <a:xfrm>
              <a:off x="1413084" y="4344988"/>
              <a:ext cx="311273" cy="1019185"/>
            </a:xfrm>
            <a:prstGeom prst="line">
              <a:avLst/>
            </a:prstGeom>
            <a:noFill/>
            <a:ln w="25400">
              <a:solidFill>
                <a:schemeClr val="tx1"/>
              </a:solidFill>
              <a:round/>
              <a:headEnd/>
              <a:tailEnd type="triangle" w="med" len="med"/>
            </a:ln>
          </p:spPr>
          <p:txBody>
            <a:bodyPr wrap="none" anchor="ctr"/>
            <a:lstStyle/>
            <a:p>
              <a:endParaRPr lang="zh-TW" altLang="en-US"/>
            </a:p>
          </p:txBody>
        </p:sp>
        <p:sp>
          <p:nvSpPr>
            <p:cNvPr id="82" name="Line 72"/>
            <p:cNvSpPr>
              <a:spLocks noChangeShapeType="1"/>
            </p:cNvSpPr>
            <p:nvPr/>
          </p:nvSpPr>
          <p:spPr bwMode="auto">
            <a:xfrm>
              <a:off x="3571868" y="5049852"/>
              <a:ext cx="357190" cy="785818"/>
            </a:xfrm>
            <a:prstGeom prst="line">
              <a:avLst/>
            </a:prstGeom>
            <a:noFill/>
            <a:ln w="25400">
              <a:solidFill>
                <a:schemeClr val="tx1"/>
              </a:solidFill>
              <a:round/>
              <a:headEnd/>
              <a:tailEnd type="triangle" w="med" len="med"/>
            </a:ln>
          </p:spPr>
          <p:txBody>
            <a:bodyPr wrap="none" anchor="ctr"/>
            <a:lstStyle/>
            <a:p>
              <a:endParaRPr lang="zh-TW" altLang="en-US"/>
            </a:p>
          </p:txBody>
        </p:sp>
        <p:sp>
          <p:nvSpPr>
            <p:cNvPr id="83" name="Text Box 53"/>
            <p:cNvSpPr txBox="1">
              <a:spLocks noChangeArrowheads="1"/>
            </p:cNvSpPr>
            <p:nvPr/>
          </p:nvSpPr>
          <p:spPr bwMode="auto">
            <a:xfrm>
              <a:off x="3585516" y="5764231"/>
              <a:ext cx="1138665" cy="307975"/>
            </a:xfrm>
            <a:prstGeom prst="rect">
              <a:avLst/>
            </a:prstGeom>
            <a:noFill/>
            <a:ln w="9525">
              <a:noFill/>
              <a:miter lim="800000"/>
              <a:headEnd/>
              <a:tailEnd/>
            </a:ln>
          </p:spPr>
          <p:txBody>
            <a:bodyPr>
              <a:spAutoFit/>
            </a:bodyPr>
            <a:lstStyle/>
            <a:p>
              <a:pPr>
                <a:spcBef>
                  <a:spcPct val="50000"/>
                </a:spcBef>
              </a:pPr>
              <a:r>
                <a:rPr lang="en-US" altLang="zh-TW" sz="1400" dirty="0" smtClean="0"/>
                <a:t>Target</a:t>
              </a:r>
              <a:endParaRPr lang="en-US" altLang="zh-TW" sz="1400" dirty="0"/>
            </a:p>
          </p:txBody>
        </p:sp>
      </p:grpSp>
      <p:grpSp>
        <p:nvGrpSpPr>
          <p:cNvPr id="89" name="群組 88"/>
          <p:cNvGrpSpPr/>
          <p:nvPr/>
        </p:nvGrpSpPr>
        <p:grpSpPr>
          <a:xfrm>
            <a:off x="5143500" y="3357562"/>
            <a:ext cx="3714750" cy="3310246"/>
            <a:chOff x="5143500" y="3357562"/>
            <a:chExt cx="3714750" cy="3310246"/>
          </a:xfrm>
        </p:grpSpPr>
        <p:grpSp>
          <p:nvGrpSpPr>
            <p:cNvPr id="2" name="群組 7"/>
            <p:cNvGrpSpPr>
              <a:grpSpLocks/>
            </p:cNvGrpSpPr>
            <p:nvPr/>
          </p:nvGrpSpPr>
          <p:grpSpPr bwMode="auto">
            <a:xfrm>
              <a:off x="5143500" y="3357562"/>
              <a:ext cx="3714750" cy="1906576"/>
              <a:chOff x="5214942" y="3898572"/>
              <a:chExt cx="3714776" cy="1906589"/>
            </a:xfrm>
          </p:grpSpPr>
          <p:sp>
            <p:nvSpPr>
              <p:cNvPr id="5" name="文字方塊 4"/>
              <p:cNvSpPr txBox="1"/>
              <p:nvPr/>
            </p:nvSpPr>
            <p:spPr>
              <a:xfrm>
                <a:off x="5214942" y="3898572"/>
                <a:ext cx="2214579" cy="338139"/>
              </a:xfrm>
              <a:prstGeom prst="rect">
                <a:avLst/>
              </a:prstGeom>
              <a:noFill/>
            </p:spPr>
            <p:txBody>
              <a:bodyPr>
                <a:spAutoFit/>
              </a:bodyPr>
              <a:lstStyle/>
              <a:p>
                <a:pPr>
                  <a:buFont typeface="Arial" pitchFamily="34" charset="0"/>
                  <a:buChar char="•"/>
                  <a:defRPr/>
                </a:pPr>
                <a:r>
                  <a:rPr lang="en-US" altLang="zh-TW" sz="1600" b="1" dirty="0">
                    <a:solidFill>
                      <a:srgbClr val="000099"/>
                    </a:solidFill>
                    <a:latin typeface="+mj-lt"/>
                    <a:ea typeface="新細明體" charset="-120"/>
                  </a:rPr>
                  <a:t> Fluidic constraint</a:t>
                </a:r>
                <a:endParaRPr lang="zh-TW" altLang="en-US" sz="1600" b="1" dirty="0">
                  <a:solidFill>
                    <a:srgbClr val="000099"/>
                  </a:solidFill>
                  <a:latin typeface="+mj-lt"/>
                  <a:ea typeface="新細明體" charset="-120"/>
                </a:endParaRPr>
              </a:p>
            </p:txBody>
          </p:sp>
          <p:sp>
            <p:nvSpPr>
              <p:cNvPr id="6" name="文字方塊 5"/>
              <p:cNvSpPr txBox="1"/>
              <p:nvPr/>
            </p:nvSpPr>
            <p:spPr>
              <a:xfrm>
                <a:off x="5214942" y="5467021"/>
                <a:ext cx="2214579" cy="338140"/>
              </a:xfrm>
              <a:prstGeom prst="rect">
                <a:avLst/>
              </a:prstGeom>
              <a:noFill/>
            </p:spPr>
            <p:txBody>
              <a:bodyPr>
                <a:spAutoFit/>
              </a:bodyPr>
              <a:lstStyle/>
              <a:p>
                <a:pPr>
                  <a:buFont typeface="Arial" pitchFamily="34" charset="0"/>
                  <a:buChar char="•"/>
                  <a:defRPr/>
                </a:pPr>
                <a:r>
                  <a:rPr lang="en-US" altLang="zh-TW" sz="1600" b="1" dirty="0">
                    <a:solidFill>
                      <a:srgbClr val="000099"/>
                    </a:solidFill>
                    <a:latin typeface="+mj-lt"/>
                    <a:ea typeface="新細明體" charset="-120"/>
                  </a:rPr>
                  <a:t> Timing constraint</a:t>
                </a:r>
                <a:endParaRPr lang="zh-TW" altLang="en-US" sz="1600" b="1" dirty="0">
                  <a:solidFill>
                    <a:srgbClr val="000099"/>
                  </a:solidFill>
                  <a:latin typeface="+mj-lt"/>
                  <a:ea typeface="新細明體" charset="-120"/>
                </a:endParaRPr>
              </a:p>
            </p:txBody>
          </p:sp>
          <p:pic>
            <p:nvPicPr>
              <p:cNvPr id="24790" name="Picture 2"/>
              <p:cNvPicPr>
                <a:picLocks noChangeAspect="1" noChangeArrowheads="1"/>
              </p:cNvPicPr>
              <p:nvPr/>
            </p:nvPicPr>
            <p:blipFill>
              <a:blip r:embed="rId3" cstate="print"/>
              <a:srcRect/>
              <a:stretch>
                <a:fillRect/>
              </a:stretch>
            </p:blipFill>
            <p:spPr bwMode="auto">
              <a:xfrm>
                <a:off x="5248356" y="4214820"/>
                <a:ext cx="3681362" cy="1255401"/>
              </a:xfrm>
              <a:prstGeom prst="rect">
                <a:avLst/>
              </a:prstGeom>
              <a:noFill/>
              <a:ln w="9525">
                <a:noFill/>
                <a:miter lim="800000"/>
                <a:headEnd/>
                <a:tailEnd/>
              </a:ln>
            </p:spPr>
          </p:pic>
        </p:grpSp>
        <p:sp>
          <p:nvSpPr>
            <p:cNvPr id="85" name="文字方塊 84"/>
            <p:cNvSpPr txBox="1"/>
            <p:nvPr/>
          </p:nvSpPr>
          <p:spPr bwMode="auto">
            <a:xfrm>
              <a:off x="5143504" y="5269472"/>
              <a:ext cx="3071834" cy="338138"/>
            </a:xfrm>
            <a:prstGeom prst="rect">
              <a:avLst/>
            </a:prstGeom>
            <a:noFill/>
          </p:spPr>
          <p:txBody>
            <a:bodyPr wrap="square">
              <a:spAutoFit/>
            </a:bodyPr>
            <a:lstStyle/>
            <a:p>
              <a:pPr>
                <a:buFont typeface="Arial" pitchFamily="34" charset="0"/>
                <a:buChar char="•"/>
                <a:defRPr/>
              </a:pPr>
              <a:r>
                <a:rPr lang="en-US" altLang="zh-TW" sz="1600" b="1" dirty="0" smtClean="0">
                  <a:solidFill>
                    <a:srgbClr val="000099"/>
                  </a:solidFill>
                  <a:latin typeface="+mj-lt"/>
                  <a:ea typeface="新細明體" charset="-120"/>
                </a:rPr>
                <a:t> Contamination constraint</a:t>
              </a:r>
              <a:endParaRPr lang="zh-TW" altLang="en-US" sz="1600" b="1" dirty="0">
                <a:solidFill>
                  <a:srgbClr val="000099"/>
                </a:solidFill>
                <a:latin typeface="+mj-lt"/>
                <a:ea typeface="新細明體" charset="-120"/>
              </a:endParaRPr>
            </a:p>
          </p:txBody>
        </p:sp>
        <p:pic>
          <p:nvPicPr>
            <p:cNvPr id="19458" name="Picture 2"/>
            <p:cNvPicPr>
              <a:picLocks noChangeAspect="1" noChangeArrowheads="1"/>
            </p:cNvPicPr>
            <p:nvPr/>
          </p:nvPicPr>
          <p:blipFill>
            <a:blip r:embed="rId4" cstate="print"/>
            <a:srcRect/>
            <a:stretch>
              <a:fillRect/>
            </a:stretch>
          </p:blipFill>
          <p:spPr bwMode="auto">
            <a:xfrm>
              <a:off x="6076328" y="5645679"/>
              <a:ext cx="1891406" cy="1022129"/>
            </a:xfrm>
            <a:prstGeom prst="rect">
              <a:avLst/>
            </a:prstGeom>
            <a:noFill/>
            <a:ln w="9525">
              <a:noFill/>
              <a:miter lim="800000"/>
              <a:headEnd/>
              <a:tailEnd/>
            </a:ln>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Effect transition="in" filter="checkerboard(across)">
                                      <p:cBhvr>
                                        <p:cTn id="7" dur="500"/>
                                        <p:tgtEl>
                                          <p:spTgt spid="153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5363">
                                            <p:txEl>
                                              <p:pRg st="2" end="2"/>
                                            </p:txEl>
                                          </p:spTgt>
                                        </p:tgtEl>
                                        <p:attrNameLst>
                                          <p:attrName>style.visibility</p:attrName>
                                        </p:attrNameLst>
                                      </p:cBhvr>
                                      <p:to>
                                        <p:strVal val="visible"/>
                                      </p:to>
                                    </p:set>
                                    <p:animEffect transition="in" filter="checkerboard(across)">
                                      <p:cBhvr>
                                        <p:cTn id="12" dur="500"/>
                                        <p:tgtEl>
                                          <p:spTgt spid="15363">
                                            <p:txEl>
                                              <p:pRg st="2" end="2"/>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89"/>
                                        </p:tgtEl>
                                        <p:attrNameLst>
                                          <p:attrName>style.visibility</p:attrName>
                                        </p:attrNameLst>
                                      </p:cBhvr>
                                      <p:to>
                                        <p:strVal val="visible"/>
                                      </p:to>
                                    </p:set>
                                    <p:animEffect transition="in" filter="fade">
                                      <p:cBhvr>
                                        <p:cTn id="16"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233363"/>
            <a:ext cx="7773988" cy="838200"/>
          </a:xfrm>
        </p:spPr>
        <p:txBody>
          <a:bodyPr anchor="t"/>
          <a:lstStyle/>
          <a:p>
            <a:r>
              <a:rPr lang="en-US" altLang="zh-TW" dirty="0" smtClean="0"/>
              <a:t>Related Work</a:t>
            </a:r>
          </a:p>
        </p:txBody>
      </p:sp>
      <p:sp>
        <p:nvSpPr>
          <p:cNvPr id="712707" name="Rectangle 3"/>
          <p:cNvSpPr>
            <a:spLocks noGrp="1" noChangeArrowheads="1"/>
          </p:cNvSpPr>
          <p:nvPr>
            <p:ph type="body" idx="1"/>
          </p:nvPr>
        </p:nvSpPr>
        <p:spPr>
          <a:xfrm>
            <a:off x="457200" y="1000108"/>
            <a:ext cx="8229600" cy="4525962"/>
          </a:xfrm>
        </p:spPr>
        <p:txBody>
          <a:bodyPr/>
          <a:lstStyle/>
          <a:p>
            <a:pPr marL="342900" lvl="1" indent="-342900" algn="just">
              <a:buFont typeface="Wingdings" pitchFamily="2" charset="2"/>
              <a:buChar char="l"/>
              <a:defRPr/>
            </a:pPr>
            <a:r>
              <a:rPr lang="en-US" altLang="zh-TW" dirty="0" smtClean="0">
                <a:solidFill>
                  <a:schemeClr val="tx1"/>
                </a:solidFill>
              </a:rPr>
              <a:t>Droplet Routing Algorithm</a:t>
            </a:r>
          </a:p>
          <a:p>
            <a:pPr marL="742950" lvl="2" indent="-342900" algn="just">
              <a:buFont typeface="Wingdings" pitchFamily="2" charset="2"/>
              <a:buChar char="l"/>
              <a:defRPr/>
            </a:pPr>
            <a:r>
              <a:rPr lang="en-US" altLang="zh-TW" sz="1600" dirty="0" smtClean="0">
                <a:solidFill>
                  <a:srgbClr val="006600"/>
                </a:solidFill>
              </a:rPr>
              <a:t>Droplet routing in the synthesis of digital </a:t>
            </a:r>
            <a:r>
              <a:rPr lang="en-US" altLang="zh-TW" sz="1600" dirty="0" err="1" smtClean="0">
                <a:solidFill>
                  <a:srgbClr val="006600"/>
                </a:solidFill>
              </a:rPr>
              <a:t>microﬂuidic</a:t>
            </a:r>
            <a:r>
              <a:rPr lang="en-US" altLang="zh-TW" sz="1600" dirty="0" smtClean="0">
                <a:solidFill>
                  <a:srgbClr val="006600"/>
                </a:solidFill>
              </a:rPr>
              <a:t> biochips</a:t>
            </a:r>
          </a:p>
          <a:p>
            <a:pPr marL="742950" lvl="2" indent="-342900" algn="just">
              <a:buNone/>
              <a:defRPr/>
            </a:pPr>
            <a:r>
              <a:rPr lang="en-US" altLang="zh-TW" sz="1600" dirty="0" smtClean="0">
                <a:solidFill>
                  <a:srgbClr val="006600"/>
                </a:solidFill>
              </a:rPr>
              <a:t>	</a:t>
            </a:r>
            <a:r>
              <a:rPr lang="en-US" altLang="zh-TW" sz="1600" dirty="0" smtClean="0">
                <a:solidFill>
                  <a:srgbClr val="000099"/>
                </a:solidFill>
              </a:rPr>
              <a:t>[Su et al, DATE’06]</a:t>
            </a:r>
          </a:p>
          <a:p>
            <a:pPr marL="742950" lvl="2" indent="-342900" algn="just">
              <a:buFont typeface="Wingdings" pitchFamily="2" charset="2"/>
              <a:buChar char="l"/>
              <a:defRPr/>
            </a:pPr>
            <a:r>
              <a:rPr lang="en-US" altLang="zh-TW" sz="1600" dirty="0" smtClean="0">
                <a:solidFill>
                  <a:srgbClr val="006600"/>
                </a:solidFill>
              </a:rPr>
              <a:t>Modeling and controlling parallel tasks in droplet based microﬂuidic systems</a:t>
            </a:r>
          </a:p>
          <a:p>
            <a:pPr marL="742950" lvl="2" indent="-342900" algn="just">
              <a:buNone/>
              <a:defRPr/>
            </a:pPr>
            <a:r>
              <a:rPr lang="en-US" altLang="zh-TW" sz="1600" dirty="0" smtClean="0">
                <a:solidFill>
                  <a:srgbClr val="006600"/>
                </a:solidFill>
              </a:rPr>
              <a:t>	</a:t>
            </a:r>
            <a:r>
              <a:rPr lang="en-US" altLang="zh-TW" sz="1600" dirty="0" smtClean="0">
                <a:solidFill>
                  <a:srgbClr val="000099"/>
                </a:solidFill>
              </a:rPr>
              <a:t>[K. F. B  </a:t>
            </a:r>
            <a:r>
              <a:rPr lang="en-US" altLang="zh-TW" sz="1600" dirty="0" err="1" smtClean="0">
                <a:solidFill>
                  <a:srgbClr val="000099"/>
                </a:solidFill>
              </a:rPr>
              <a:t>hringer</a:t>
            </a:r>
            <a:r>
              <a:rPr lang="en-US" altLang="zh-TW" sz="1600" dirty="0" smtClean="0">
                <a:solidFill>
                  <a:srgbClr val="000099"/>
                </a:solidFill>
              </a:rPr>
              <a:t>, TCAD’06]</a:t>
            </a:r>
          </a:p>
          <a:p>
            <a:pPr marL="742950" lvl="2" indent="-342900" algn="just">
              <a:buFont typeface="Wingdings" pitchFamily="2" charset="2"/>
              <a:buChar char="l"/>
              <a:defRPr/>
            </a:pPr>
            <a:r>
              <a:rPr lang="en-US" altLang="zh-TW" sz="1600" dirty="0" smtClean="0">
                <a:solidFill>
                  <a:srgbClr val="006600"/>
                </a:solidFill>
              </a:rPr>
              <a:t>A network-</a:t>
            </a:r>
            <a:r>
              <a:rPr lang="en-US" altLang="zh-TW" sz="1600" dirty="0" err="1" smtClean="0">
                <a:solidFill>
                  <a:srgbClr val="006600"/>
                </a:solidFill>
              </a:rPr>
              <a:t>ﬂow</a:t>
            </a:r>
            <a:r>
              <a:rPr lang="en-US" altLang="zh-TW" sz="1600" dirty="0" smtClean="0">
                <a:solidFill>
                  <a:srgbClr val="006600"/>
                </a:solidFill>
              </a:rPr>
              <a:t> based routing algorithm for digital microﬂuidic biochips </a:t>
            </a:r>
          </a:p>
          <a:p>
            <a:pPr marL="742950" lvl="2" indent="-342900" algn="just">
              <a:buNone/>
              <a:defRPr/>
            </a:pPr>
            <a:r>
              <a:rPr lang="en-US" altLang="zh-TW" sz="1600" dirty="0" smtClean="0">
                <a:solidFill>
                  <a:srgbClr val="006600"/>
                </a:solidFill>
              </a:rPr>
              <a:t>	</a:t>
            </a:r>
            <a:r>
              <a:rPr lang="en-US" altLang="zh-TW" sz="1600" dirty="0" smtClean="0">
                <a:solidFill>
                  <a:srgbClr val="000099"/>
                </a:solidFill>
              </a:rPr>
              <a:t>[Yuh et al, ICCAD’07]</a:t>
            </a:r>
          </a:p>
          <a:p>
            <a:pPr marL="742950" lvl="2" indent="-342900" algn="just">
              <a:buFont typeface="Wingdings" pitchFamily="2" charset="2"/>
              <a:buChar char="l"/>
              <a:defRPr/>
            </a:pPr>
            <a:r>
              <a:rPr lang="en-US" altLang="zh-TW" sz="1600" dirty="0" smtClean="0">
                <a:solidFill>
                  <a:srgbClr val="006600"/>
                </a:solidFill>
              </a:rPr>
              <a:t>Integrated droplet routing in the synthesis of microﬂuidic biochips </a:t>
            </a:r>
          </a:p>
          <a:p>
            <a:pPr marL="742950" lvl="2" indent="-342900" algn="just">
              <a:buNone/>
              <a:defRPr/>
            </a:pPr>
            <a:r>
              <a:rPr lang="en-US" altLang="zh-TW" sz="1600" dirty="0" smtClean="0">
                <a:solidFill>
                  <a:srgbClr val="000099"/>
                </a:solidFill>
              </a:rPr>
              <a:t>	[T. Xu and K. Chakrabarty, DAC’07]</a:t>
            </a:r>
          </a:p>
          <a:p>
            <a:pPr marL="742950" lvl="2" indent="-342900" algn="just">
              <a:buFont typeface="Wingdings" pitchFamily="2" charset="2"/>
              <a:buChar char="l"/>
              <a:defRPr/>
            </a:pPr>
            <a:r>
              <a:rPr lang="en-US" altLang="zh-TW" sz="1600" dirty="0" smtClean="0">
                <a:solidFill>
                  <a:srgbClr val="006600"/>
                </a:solidFill>
              </a:rPr>
              <a:t>A high-performance droplet routing algorithm for digital microﬂuidic biochips </a:t>
            </a:r>
          </a:p>
          <a:p>
            <a:pPr marL="742950" lvl="2" indent="-342900" algn="just">
              <a:buNone/>
              <a:defRPr/>
            </a:pPr>
            <a:r>
              <a:rPr lang="en-US" altLang="zh-TW" sz="1600" dirty="0" smtClean="0">
                <a:solidFill>
                  <a:srgbClr val="000099"/>
                </a:solidFill>
              </a:rPr>
              <a:t>	[Cho and Pan, ISPD’08]</a:t>
            </a:r>
          </a:p>
          <a:p>
            <a:pPr marL="742950" lvl="2" indent="-342900" algn="just">
              <a:buNone/>
              <a:defRPr/>
            </a:pPr>
            <a:r>
              <a:rPr lang="en-US" altLang="zh-TW" sz="1600" dirty="0" smtClean="0">
                <a:solidFill>
                  <a:srgbClr val="000099"/>
                </a:solidFill>
              </a:rPr>
              <a:t>	</a:t>
            </a:r>
          </a:p>
          <a:p>
            <a:pPr marL="342900" lvl="1" indent="-342900" algn="just">
              <a:buFont typeface="Wingdings" pitchFamily="2" charset="2"/>
              <a:buChar char="l"/>
              <a:defRPr/>
            </a:pPr>
            <a:r>
              <a:rPr lang="en-US" altLang="zh-TW" dirty="0" smtClean="0">
                <a:solidFill>
                  <a:schemeClr val="tx1"/>
                </a:solidFill>
              </a:rPr>
              <a:t>Contamination-Aware Droplet Routing Algorithm</a:t>
            </a:r>
          </a:p>
          <a:p>
            <a:pPr lvl="1" algn="just">
              <a:buFont typeface="Wingdings" pitchFamily="2" charset="2"/>
              <a:buChar char="l"/>
              <a:defRPr/>
            </a:pPr>
            <a:r>
              <a:rPr lang="en-US" altLang="zh-TW" sz="1800" dirty="0" smtClean="0">
                <a:solidFill>
                  <a:srgbClr val="006600"/>
                </a:solidFill>
              </a:rPr>
              <a:t>Cross-contamination avoidance for droplet routing in digital microﬂuidic biochips </a:t>
            </a:r>
            <a:r>
              <a:rPr lang="en-US" altLang="zh-TW" sz="1800" dirty="0" smtClean="0"/>
              <a:t>[Y. Zhao and K. Chakrabarty, DATE’09]</a:t>
            </a:r>
          </a:p>
          <a:p>
            <a:pPr lvl="2" algn="just">
              <a:buFont typeface="Wingdings" pitchFamily="2" charset="2"/>
              <a:buChar char="l"/>
              <a:defRPr/>
            </a:pPr>
            <a:r>
              <a:rPr lang="en-US" altLang="zh-TW" sz="1400" dirty="0" smtClean="0"/>
              <a:t>Disjoint routes</a:t>
            </a:r>
          </a:p>
          <a:p>
            <a:pPr lvl="2" algn="just">
              <a:buFont typeface="Wingdings" pitchFamily="2" charset="2"/>
              <a:buChar char="l"/>
              <a:defRPr/>
            </a:pPr>
            <a:r>
              <a:rPr lang="en-US" altLang="zh-TW" sz="1400" dirty="0" smtClean="0"/>
              <a:t>Wash operation insertion strategy</a:t>
            </a:r>
          </a:p>
          <a:p>
            <a:pPr lvl="1" algn="just">
              <a:buFont typeface="Wingdings" pitchFamily="2" charset="2"/>
              <a:buChar char="l"/>
              <a:defRPr/>
            </a:pPr>
            <a:endParaRPr lang="en-US" altLang="zh-TW" sz="1800" dirty="0" smtClean="0">
              <a:cs typeface="+mn-cs"/>
            </a:endParaRPr>
          </a:p>
        </p:txBody>
      </p:sp>
      <p:sp>
        <p:nvSpPr>
          <p:cNvPr id="4" name="文字方塊 3"/>
          <p:cNvSpPr txBox="1"/>
          <p:nvPr/>
        </p:nvSpPr>
        <p:spPr>
          <a:xfrm rot="16200000">
            <a:off x="1836458" y="2229793"/>
            <a:ext cx="345315" cy="338554"/>
          </a:xfrm>
          <a:prstGeom prst="rect">
            <a:avLst/>
          </a:prstGeom>
          <a:noFill/>
        </p:spPr>
        <p:txBody>
          <a:bodyPr wrap="square" rtlCol="0">
            <a:spAutoFit/>
          </a:bodyPr>
          <a:lstStyle/>
          <a:p>
            <a:r>
              <a:rPr lang="en-US" altLang="zh-TW" sz="1600" dirty="0" smtClean="0">
                <a:solidFill>
                  <a:srgbClr val="000099"/>
                </a:solidFill>
                <a:latin typeface="+mn-lt"/>
                <a:ea typeface="+mn-ea"/>
              </a:rPr>
              <a:t>o:</a:t>
            </a:r>
            <a:endParaRPr lang="zh-TW" altLang="en-US" sz="1600" dirty="0" smtClean="0">
              <a:solidFill>
                <a:srgbClr val="000099"/>
              </a:solidFill>
              <a:latin typeface="+mn-lt"/>
              <a:ea typeface="+mn-ea"/>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標題 1"/>
          <p:cNvSpPr>
            <a:spLocks noGrp="1"/>
          </p:cNvSpPr>
          <p:nvPr>
            <p:ph type="title"/>
          </p:nvPr>
        </p:nvSpPr>
        <p:spPr>
          <a:xfrm>
            <a:off x="1500188" y="0"/>
            <a:ext cx="5786437" cy="838200"/>
          </a:xfrm>
        </p:spPr>
        <p:txBody>
          <a:bodyPr/>
          <a:lstStyle/>
          <a:p>
            <a:r>
              <a:rPr lang="en-US" altLang="zh-TW" dirty="0" smtClean="0"/>
              <a:t>DATE’09</a:t>
            </a:r>
            <a:endParaRPr lang="zh-TW" altLang="en-US" dirty="0" smtClean="0"/>
          </a:p>
        </p:txBody>
      </p:sp>
      <p:sp>
        <p:nvSpPr>
          <p:cNvPr id="12" name="Text Box 71"/>
          <p:cNvSpPr txBox="1">
            <a:spLocks noChangeArrowheads="1"/>
          </p:cNvSpPr>
          <p:nvPr/>
        </p:nvSpPr>
        <p:spPr bwMode="auto">
          <a:xfrm>
            <a:off x="1931988" y="6208713"/>
            <a:ext cx="3694112" cy="338137"/>
          </a:xfrm>
          <a:prstGeom prst="rect">
            <a:avLst/>
          </a:prstGeom>
          <a:noFill/>
          <a:ln w="9525">
            <a:noFill/>
            <a:miter lim="800000"/>
            <a:headEnd/>
            <a:tailEnd/>
          </a:ln>
        </p:spPr>
        <p:txBody>
          <a:bodyPr>
            <a:spAutoFit/>
          </a:bodyPr>
          <a:lstStyle/>
          <a:p>
            <a:pPr>
              <a:spcBef>
                <a:spcPct val="50000"/>
              </a:spcBef>
              <a:defRPr/>
            </a:pPr>
            <a:r>
              <a:rPr lang="en-US" altLang="zh-TW" sz="1600" b="1" dirty="0">
                <a:latin typeface="+mn-lt"/>
              </a:rPr>
              <a:t>Total execution time for bioassay </a:t>
            </a:r>
          </a:p>
        </p:txBody>
      </p:sp>
      <p:sp>
        <p:nvSpPr>
          <p:cNvPr id="14" name="Text Box 68"/>
          <p:cNvSpPr txBox="1">
            <a:spLocks noChangeArrowheads="1"/>
          </p:cNvSpPr>
          <p:nvPr/>
        </p:nvSpPr>
        <p:spPr bwMode="auto">
          <a:xfrm>
            <a:off x="5815013" y="1947863"/>
            <a:ext cx="1685925" cy="307975"/>
          </a:xfrm>
          <a:prstGeom prst="rect">
            <a:avLst/>
          </a:prstGeom>
          <a:noFill/>
          <a:ln w="9525">
            <a:noFill/>
            <a:miter lim="800000"/>
            <a:headEnd/>
            <a:tailEnd/>
          </a:ln>
        </p:spPr>
        <p:txBody>
          <a:bodyPr>
            <a:spAutoFit/>
          </a:bodyPr>
          <a:lstStyle/>
          <a:p>
            <a:pPr algn="just">
              <a:spcBef>
                <a:spcPct val="50000"/>
              </a:spcBef>
              <a:defRPr/>
            </a:pPr>
            <a:r>
              <a:rPr lang="en-US" altLang="zh-TW" sz="1400" b="1" dirty="0">
                <a:latin typeface="+mn-lt"/>
              </a:rPr>
              <a:t>Subproblem SP</a:t>
            </a:r>
            <a:r>
              <a:rPr lang="en-US" altLang="zh-TW" sz="1400" b="1" baseline="-25000" dirty="0">
                <a:latin typeface="+mn-lt"/>
              </a:rPr>
              <a:t>1</a:t>
            </a:r>
            <a:endParaRPr lang="en-US" altLang="zh-TW" sz="1400" b="1" i="1" dirty="0">
              <a:latin typeface="+mn-lt"/>
            </a:endParaRPr>
          </a:p>
        </p:txBody>
      </p:sp>
      <p:sp>
        <p:nvSpPr>
          <p:cNvPr id="15" name="Text Box 69"/>
          <p:cNvSpPr txBox="1">
            <a:spLocks noChangeArrowheads="1"/>
          </p:cNvSpPr>
          <p:nvPr/>
        </p:nvSpPr>
        <p:spPr bwMode="auto">
          <a:xfrm>
            <a:off x="5791200" y="2963863"/>
            <a:ext cx="1709738" cy="307975"/>
          </a:xfrm>
          <a:prstGeom prst="rect">
            <a:avLst/>
          </a:prstGeom>
          <a:noFill/>
          <a:ln w="9525">
            <a:noFill/>
            <a:miter lim="800000"/>
            <a:headEnd/>
            <a:tailEnd/>
          </a:ln>
        </p:spPr>
        <p:txBody>
          <a:bodyPr>
            <a:spAutoFit/>
          </a:bodyPr>
          <a:lstStyle/>
          <a:p>
            <a:pPr algn="just">
              <a:spcBef>
                <a:spcPct val="50000"/>
              </a:spcBef>
              <a:defRPr/>
            </a:pPr>
            <a:r>
              <a:rPr lang="en-US" altLang="zh-TW" sz="1400" b="1" dirty="0">
                <a:latin typeface="+mn-lt"/>
              </a:rPr>
              <a:t>Subproblem SP</a:t>
            </a:r>
            <a:r>
              <a:rPr lang="en-US" altLang="zh-TW" sz="1400" b="1" baseline="-25000" dirty="0">
                <a:latin typeface="+mn-lt"/>
              </a:rPr>
              <a:t>2</a:t>
            </a:r>
            <a:endParaRPr lang="en-US" altLang="zh-TW" sz="1400" b="1" i="1" dirty="0">
              <a:latin typeface="+mn-lt"/>
            </a:endParaRPr>
          </a:p>
        </p:txBody>
      </p:sp>
      <p:sp>
        <p:nvSpPr>
          <p:cNvPr id="17" name="Text Box 71"/>
          <p:cNvSpPr txBox="1">
            <a:spLocks noChangeArrowheads="1"/>
          </p:cNvSpPr>
          <p:nvPr/>
        </p:nvSpPr>
        <p:spPr bwMode="auto">
          <a:xfrm>
            <a:off x="5800725" y="5284788"/>
            <a:ext cx="1628775" cy="307975"/>
          </a:xfrm>
          <a:prstGeom prst="rect">
            <a:avLst/>
          </a:prstGeom>
          <a:noFill/>
          <a:ln w="9525">
            <a:noFill/>
            <a:miter lim="800000"/>
            <a:headEnd/>
            <a:tailEnd/>
          </a:ln>
        </p:spPr>
        <p:txBody>
          <a:bodyPr>
            <a:spAutoFit/>
          </a:bodyPr>
          <a:lstStyle/>
          <a:p>
            <a:pPr>
              <a:spcBef>
                <a:spcPct val="50000"/>
              </a:spcBef>
              <a:defRPr/>
            </a:pPr>
            <a:r>
              <a:rPr lang="en-US" altLang="zh-TW" sz="1400" b="1" dirty="0">
                <a:latin typeface="+mn-lt"/>
              </a:rPr>
              <a:t>Subproblem </a:t>
            </a:r>
            <a:r>
              <a:rPr lang="en-US" altLang="zh-TW" sz="1400" b="1" dirty="0" err="1">
                <a:latin typeface="+mn-lt"/>
              </a:rPr>
              <a:t>SP</a:t>
            </a:r>
            <a:r>
              <a:rPr lang="en-US" altLang="zh-TW" sz="1400" b="1" baseline="-25000" dirty="0" err="1">
                <a:latin typeface="+mn-lt"/>
              </a:rPr>
              <a:t>n</a:t>
            </a:r>
            <a:endParaRPr lang="en-US" altLang="zh-TW" sz="1400" b="1" i="1" dirty="0">
              <a:latin typeface="+mn-lt"/>
            </a:endParaRPr>
          </a:p>
        </p:txBody>
      </p:sp>
      <p:sp>
        <p:nvSpPr>
          <p:cNvPr id="18" name="Text Box 71"/>
          <p:cNvSpPr txBox="1">
            <a:spLocks noChangeArrowheads="1"/>
          </p:cNvSpPr>
          <p:nvPr/>
        </p:nvSpPr>
        <p:spPr bwMode="auto">
          <a:xfrm>
            <a:off x="5794375" y="4368800"/>
            <a:ext cx="1778000" cy="307975"/>
          </a:xfrm>
          <a:prstGeom prst="rect">
            <a:avLst/>
          </a:prstGeom>
          <a:noFill/>
          <a:ln w="9525">
            <a:noFill/>
            <a:miter lim="800000"/>
            <a:headEnd/>
            <a:tailEnd/>
          </a:ln>
        </p:spPr>
        <p:txBody>
          <a:bodyPr>
            <a:spAutoFit/>
          </a:bodyPr>
          <a:lstStyle/>
          <a:p>
            <a:pPr>
              <a:spcBef>
                <a:spcPct val="50000"/>
              </a:spcBef>
              <a:defRPr/>
            </a:pPr>
            <a:r>
              <a:rPr lang="en-US" altLang="zh-TW" sz="1400" b="1" dirty="0">
                <a:latin typeface="+mn-lt"/>
              </a:rPr>
              <a:t>Subproblem SP</a:t>
            </a:r>
            <a:r>
              <a:rPr lang="en-US" altLang="zh-TW" sz="1400" b="1" baseline="-25000" dirty="0">
                <a:latin typeface="+mn-lt"/>
              </a:rPr>
              <a:t>n-1</a:t>
            </a:r>
            <a:endParaRPr lang="en-US" altLang="zh-TW" sz="1400" b="1" i="1" dirty="0">
              <a:latin typeface="+mn-lt"/>
            </a:endParaRPr>
          </a:p>
        </p:txBody>
      </p:sp>
      <p:graphicFrame>
        <p:nvGraphicFramePr>
          <p:cNvPr id="19" name="Object 77"/>
          <p:cNvGraphicFramePr>
            <a:graphicFrameLocks noChangeAspect="1"/>
          </p:cNvGraphicFramePr>
          <p:nvPr/>
        </p:nvGraphicFramePr>
        <p:xfrm>
          <a:off x="5734050" y="4392613"/>
          <a:ext cx="207963" cy="323850"/>
        </p:xfrm>
        <a:graphic>
          <a:graphicData uri="http://schemas.openxmlformats.org/presentationml/2006/ole">
            <p:oleObj spid="_x0000_s50178" name="Equation" r:id="rId4" imgW="164880" imgH="215640" progId="Equation.3">
              <p:embed/>
            </p:oleObj>
          </a:graphicData>
        </a:graphic>
      </p:graphicFrame>
      <p:graphicFrame>
        <p:nvGraphicFramePr>
          <p:cNvPr id="20" name="Object 79"/>
          <p:cNvGraphicFramePr>
            <a:graphicFrameLocks noChangeAspect="1"/>
          </p:cNvGraphicFramePr>
          <p:nvPr/>
        </p:nvGraphicFramePr>
        <p:xfrm>
          <a:off x="5734050" y="2989263"/>
          <a:ext cx="207963" cy="320675"/>
        </p:xfrm>
        <a:graphic>
          <a:graphicData uri="http://schemas.openxmlformats.org/presentationml/2006/ole">
            <p:oleObj spid="_x0000_s50179" name="Equation" r:id="rId5" imgW="164880" imgH="215640" progId="Equation.3">
              <p:embed/>
            </p:oleObj>
          </a:graphicData>
        </a:graphic>
      </p:graphicFrame>
      <p:graphicFrame>
        <p:nvGraphicFramePr>
          <p:cNvPr id="21" name="Object 81"/>
          <p:cNvGraphicFramePr>
            <a:graphicFrameLocks noChangeAspect="1"/>
          </p:cNvGraphicFramePr>
          <p:nvPr/>
        </p:nvGraphicFramePr>
        <p:xfrm>
          <a:off x="5754688" y="1965325"/>
          <a:ext cx="207962" cy="320675"/>
        </p:xfrm>
        <a:graphic>
          <a:graphicData uri="http://schemas.openxmlformats.org/presentationml/2006/ole">
            <p:oleObj spid="_x0000_s50180" name="Equation" r:id="rId6" imgW="164880" imgH="215640" progId="Equation.3">
              <p:embed/>
            </p:oleObj>
          </a:graphicData>
        </a:graphic>
      </p:graphicFrame>
      <p:sp>
        <p:nvSpPr>
          <p:cNvPr id="22" name="Text Box 131"/>
          <p:cNvSpPr txBox="1">
            <a:spLocks noChangeArrowheads="1"/>
          </p:cNvSpPr>
          <p:nvPr/>
        </p:nvSpPr>
        <p:spPr bwMode="auto">
          <a:xfrm>
            <a:off x="1900238" y="1493838"/>
            <a:ext cx="4100512" cy="338137"/>
          </a:xfrm>
          <a:prstGeom prst="rect">
            <a:avLst/>
          </a:prstGeom>
          <a:noFill/>
          <a:ln w="9525">
            <a:noFill/>
            <a:miter lim="800000"/>
            <a:headEnd/>
            <a:tailEnd/>
          </a:ln>
        </p:spPr>
        <p:txBody>
          <a:bodyPr>
            <a:spAutoFit/>
          </a:bodyPr>
          <a:lstStyle/>
          <a:p>
            <a:pPr>
              <a:spcBef>
                <a:spcPct val="50000"/>
              </a:spcBef>
              <a:defRPr/>
            </a:pPr>
            <a:r>
              <a:rPr lang="en-US" altLang="zh-TW" sz="1600" b="1" dirty="0">
                <a:latin typeface="+mn-lt"/>
              </a:rPr>
              <a:t>Execution time of bioassay (time cycle)</a:t>
            </a:r>
          </a:p>
        </p:txBody>
      </p:sp>
      <p:sp>
        <p:nvSpPr>
          <p:cNvPr id="23" name="Text Box 132"/>
          <p:cNvSpPr txBox="1">
            <a:spLocks noChangeArrowheads="1"/>
          </p:cNvSpPr>
          <p:nvPr/>
        </p:nvSpPr>
        <p:spPr bwMode="auto">
          <a:xfrm rot="10800000">
            <a:off x="1111250" y="2500313"/>
            <a:ext cx="431800" cy="2568575"/>
          </a:xfrm>
          <a:prstGeom prst="rect">
            <a:avLst/>
          </a:prstGeom>
          <a:noFill/>
          <a:ln w="9525">
            <a:noFill/>
            <a:miter lim="800000"/>
            <a:headEnd/>
            <a:tailEnd/>
          </a:ln>
        </p:spPr>
        <p:txBody>
          <a:bodyPr vert="eaVert">
            <a:spAutoFit/>
          </a:bodyPr>
          <a:lstStyle/>
          <a:p>
            <a:pPr>
              <a:spcBef>
                <a:spcPct val="50000"/>
              </a:spcBef>
              <a:defRPr/>
            </a:pPr>
            <a:r>
              <a:rPr lang="en-US" altLang="zh-TW" sz="1600" b="1" dirty="0">
                <a:latin typeface="+mn-lt"/>
              </a:rPr>
              <a:t>Biological reaction order</a:t>
            </a:r>
          </a:p>
        </p:txBody>
      </p:sp>
      <p:graphicFrame>
        <p:nvGraphicFramePr>
          <p:cNvPr id="24" name="Object 75"/>
          <p:cNvGraphicFramePr>
            <a:graphicFrameLocks noChangeAspect="1"/>
          </p:cNvGraphicFramePr>
          <p:nvPr/>
        </p:nvGraphicFramePr>
        <p:xfrm>
          <a:off x="5734050" y="5321300"/>
          <a:ext cx="222250" cy="269875"/>
        </p:xfrm>
        <a:graphic>
          <a:graphicData uri="http://schemas.openxmlformats.org/presentationml/2006/ole">
            <p:oleObj spid="_x0000_s50181" name="Equation" r:id="rId7" imgW="164880" imgH="215640" progId="Equation.3">
              <p:embed/>
            </p:oleObj>
          </a:graphicData>
        </a:graphic>
      </p:graphicFrame>
      <p:sp>
        <p:nvSpPr>
          <p:cNvPr id="25" name="Text Box 40"/>
          <p:cNvSpPr txBox="1">
            <a:spLocks noChangeArrowheads="1"/>
          </p:cNvSpPr>
          <p:nvPr/>
        </p:nvSpPr>
        <p:spPr bwMode="auto">
          <a:xfrm>
            <a:off x="3714791" y="3851275"/>
            <a:ext cx="553998" cy="357188"/>
          </a:xfrm>
          <a:prstGeom prst="rect">
            <a:avLst/>
          </a:prstGeom>
          <a:noFill/>
          <a:ln w="9525">
            <a:noFill/>
            <a:miter lim="800000"/>
            <a:headEnd/>
            <a:tailEnd/>
          </a:ln>
        </p:spPr>
        <p:txBody>
          <a:bodyPr vert="eaVert">
            <a:spAutoFit/>
          </a:bodyPr>
          <a:lstStyle/>
          <a:p>
            <a:pPr>
              <a:spcBef>
                <a:spcPct val="50000"/>
              </a:spcBef>
            </a:pPr>
            <a:r>
              <a:rPr lang="en-US" altLang="zh-TW" dirty="0">
                <a:latin typeface="+mn-lt"/>
              </a:rPr>
              <a:t>…</a:t>
            </a:r>
          </a:p>
        </p:txBody>
      </p:sp>
      <p:sp>
        <p:nvSpPr>
          <p:cNvPr id="26" name="Line 59"/>
          <p:cNvSpPr>
            <a:spLocks noChangeShapeType="1"/>
          </p:cNvSpPr>
          <p:nvPr/>
        </p:nvSpPr>
        <p:spPr bwMode="auto">
          <a:xfrm>
            <a:off x="3038475" y="1844675"/>
            <a:ext cx="12700" cy="3997325"/>
          </a:xfrm>
          <a:prstGeom prst="line">
            <a:avLst/>
          </a:prstGeom>
          <a:noFill/>
          <a:ln w="15875">
            <a:solidFill>
              <a:schemeClr val="tx1"/>
            </a:solidFill>
            <a:prstDash val="dash"/>
            <a:round/>
            <a:headEnd/>
            <a:tailEnd/>
          </a:ln>
        </p:spPr>
        <p:txBody>
          <a:bodyPr/>
          <a:lstStyle/>
          <a:p>
            <a:endParaRPr lang="zh-TW" altLang="en-US"/>
          </a:p>
        </p:txBody>
      </p:sp>
      <p:sp>
        <p:nvSpPr>
          <p:cNvPr id="27" name="Line 93"/>
          <p:cNvSpPr>
            <a:spLocks noChangeShapeType="1"/>
          </p:cNvSpPr>
          <p:nvPr/>
        </p:nvSpPr>
        <p:spPr bwMode="auto">
          <a:xfrm>
            <a:off x="1533525" y="4238625"/>
            <a:ext cx="4503738" cy="0"/>
          </a:xfrm>
          <a:prstGeom prst="line">
            <a:avLst/>
          </a:prstGeom>
          <a:noFill/>
          <a:ln w="9525">
            <a:solidFill>
              <a:schemeClr val="tx1"/>
            </a:solidFill>
            <a:round/>
            <a:headEnd/>
            <a:tailEnd/>
          </a:ln>
        </p:spPr>
        <p:txBody>
          <a:bodyPr/>
          <a:lstStyle/>
          <a:p>
            <a:endParaRPr lang="zh-TW" altLang="en-US"/>
          </a:p>
        </p:txBody>
      </p:sp>
      <p:sp>
        <p:nvSpPr>
          <p:cNvPr id="28" name="Line 95"/>
          <p:cNvSpPr>
            <a:spLocks noChangeShapeType="1"/>
          </p:cNvSpPr>
          <p:nvPr/>
        </p:nvSpPr>
        <p:spPr bwMode="auto">
          <a:xfrm>
            <a:off x="1535113" y="2487613"/>
            <a:ext cx="4506912" cy="0"/>
          </a:xfrm>
          <a:prstGeom prst="line">
            <a:avLst/>
          </a:prstGeom>
          <a:noFill/>
          <a:ln w="9525">
            <a:solidFill>
              <a:schemeClr val="tx1"/>
            </a:solidFill>
            <a:round/>
            <a:headEnd/>
            <a:tailEnd/>
          </a:ln>
        </p:spPr>
        <p:txBody>
          <a:bodyPr/>
          <a:lstStyle/>
          <a:p>
            <a:endParaRPr lang="zh-TW" altLang="en-US"/>
          </a:p>
        </p:txBody>
      </p:sp>
      <p:sp>
        <p:nvSpPr>
          <p:cNvPr id="29" name="Line 96"/>
          <p:cNvSpPr>
            <a:spLocks noChangeShapeType="1"/>
          </p:cNvSpPr>
          <p:nvPr/>
        </p:nvSpPr>
        <p:spPr bwMode="auto">
          <a:xfrm>
            <a:off x="1536700" y="3800475"/>
            <a:ext cx="4505325" cy="0"/>
          </a:xfrm>
          <a:prstGeom prst="line">
            <a:avLst/>
          </a:prstGeom>
          <a:noFill/>
          <a:ln w="9525">
            <a:solidFill>
              <a:schemeClr val="tx1"/>
            </a:solidFill>
            <a:round/>
            <a:headEnd/>
            <a:tailEnd/>
          </a:ln>
        </p:spPr>
        <p:txBody>
          <a:bodyPr/>
          <a:lstStyle/>
          <a:p>
            <a:endParaRPr lang="zh-TW" altLang="en-US"/>
          </a:p>
        </p:txBody>
      </p:sp>
      <p:sp>
        <p:nvSpPr>
          <p:cNvPr id="1043" name="Line 100"/>
          <p:cNvSpPr>
            <a:spLocks noChangeShapeType="1"/>
          </p:cNvSpPr>
          <p:nvPr/>
        </p:nvSpPr>
        <p:spPr bwMode="auto">
          <a:xfrm>
            <a:off x="1533525" y="1835150"/>
            <a:ext cx="4616450" cy="0"/>
          </a:xfrm>
          <a:prstGeom prst="line">
            <a:avLst/>
          </a:prstGeom>
          <a:noFill/>
          <a:ln w="15875">
            <a:solidFill>
              <a:schemeClr val="tx1"/>
            </a:solidFill>
            <a:round/>
            <a:headEnd/>
            <a:tailEnd type="triangle" w="med" len="med"/>
          </a:ln>
        </p:spPr>
        <p:txBody>
          <a:bodyPr/>
          <a:lstStyle/>
          <a:p>
            <a:endParaRPr lang="zh-TW" altLang="en-US"/>
          </a:p>
        </p:txBody>
      </p:sp>
      <p:sp>
        <p:nvSpPr>
          <p:cNvPr id="31" name="Line 105"/>
          <p:cNvSpPr>
            <a:spLocks noChangeShapeType="1"/>
          </p:cNvSpPr>
          <p:nvPr/>
        </p:nvSpPr>
        <p:spPr bwMode="auto">
          <a:xfrm>
            <a:off x="1536700" y="2827338"/>
            <a:ext cx="4505325" cy="0"/>
          </a:xfrm>
          <a:prstGeom prst="line">
            <a:avLst/>
          </a:prstGeom>
          <a:noFill/>
          <a:ln w="9525">
            <a:solidFill>
              <a:schemeClr val="tx1"/>
            </a:solidFill>
            <a:round/>
            <a:headEnd/>
            <a:tailEnd/>
          </a:ln>
        </p:spPr>
        <p:txBody>
          <a:bodyPr/>
          <a:lstStyle/>
          <a:p>
            <a:endParaRPr lang="zh-TW" altLang="en-US"/>
          </a:p>
        </p:txBody>
      </p:sp>
      <p:sp>
        <p:nvSpPr>
          <p:cNvPr id="32" name="Line 106"/>
          <p:cNvSpPr>
            <a:spLocks noChangeShapeType="1"/>
          </p:cNvSpPr>
          <p:nvPr/>
        </p:nvSpPr>
        <p:spPr bwMode="auto">
          <a:xfrm>
            <a:off x="1536700" y="3470275"/>
            <a:ext cx="4505325" cy="0"/>
          </a:xfrm>
          <a:prstGeom prst="line">
            <a:avLst/>
          </a:prstGeom>
          <a:noFill/>
          <a:ln w="9525">
            <a:solidFill>
              <a:schemeClr val="tx1"/>
            </a:solidFill>
            <a:round/>
            <a:headEnd/>
            <a:tailEnd/>
          </a:ln>
        </p:spPr>
        <p:txBody>
          <a:bodyPr/>
          <a:lstStyle/>
          <a:p>
            <a:endParaRPr lang="zh-TW" altLang="en-US"/>
          </a:p>
        </p:txBody>
      </p:sp>
      <p:sp>
        <p:nvSpPr>
          <p:cNvPr id="33" name="Line 119"/>
          <p:cNvSpPr>
            <a:spLocks noChangeShapeType="1"/>
          </p:cNvSpPr>
          <p:nvPr/>
        </p:nvSpPr>
        <p:spPr bwMode="auto">
          <a:xfrm>
            <a:off x="1882775" y="2005013"/>
            <a:ext cx="881063" cy="0"/>
          </a:xfrm>
          <a:prstGeom prst="line">
            <a:avLst/>
          </a:prstGeom>
          <a:noFill/>
          <a:ln w="28575">
            <a:solidFill>
              <a:srgbClr val="FF0000"/>
            </a:solidFill>
            <a:round/>
            <a:headEnd/>
            <a:tailEnd/>
          </a:ln>
        </p:spPr>
        <p:txBody>
          <a:bodyPr/>
          <a:lstStyle/>
          <a:p>
            <a:endParaRPr lang="zh-TW" altLang="en-US"/>
          </a:p>
        </p:txBody>
      </p:sp>
      <p:sp>
        <p:nvSpPr>
          <p:cNvPr id="34" name="Line 127"/>
          <p:cNvSpPr>
            <a:spLocks noChangeShapeType="1"/>
          </p:cNvSpPr>
          <p:nvPr/>
        </p:nvSpPr>
        <p:spPr bwMode="auto">
          <a:xfrm>
            <a:off x="4000500" y="3884613"/>
            <a:ext cx="373063" cy="0"/>
          </a:xfrm>
          <a:prstGeom prst="line">
            <a:avLst/>
          </a:prstGeom>
          <a:noFill/>
          <a:ln w="28575">
            <a:solidFill>
              <a:srgbClr val="FF0000"/>
            </a:solidFill>
            <a:round/>
            <a:headEnd/>
            <a:tailEnd/>
          </a:ln>
        </p:spPr>
        <p:txBody>
          <a:bodyPr/>
          <a:lstStyle/>
          <a:p>
            <a:endParaRPr lang="zh-TW" altLang="en-US"/>
          </a:p>
        </p:txBody>
      </p:sp>
      <p:sp>
        <p:nvSpPr>
          <p:cNvPr id="1048" name="Line 130"/>
          <p:cNvSpPr>
            <a:spLocks noChangeShapeType="1"/>
          </p:cNvSpPr>
          <p:nvPr/>
        </p:nvSpPr>
        <p:spPr bwMode="auto">
          <a:xfrm>
            <a:off x="1528763" y="1825625"/>
            <a:ext cx="0" cy="3997325"/>
          </a:xfrm>
          <a:prstGeom prst="line">
            <a:avLst/>
          </a:prstGeom>
          <a:noFill/>
          <a:ln w="15875">
            <a:solidFill>
              <a:schemeClr val="tx1"/>
            </a:solidFill>
            <a:round/>
            <a:headEnd/>
            <a:tailEnd type="triangle" w="med" len="med"/>
          </a:ln>
        </p:spPr>
        <p:txBody>
          <a:bodyPr/>
          <a:lstStyle/>
          <a:p>
            <a:endParaRPr lang="zh-TW" altLang="en-US"/>
          </a:p>
        </p:txBody>
      </p:sp>
      <p:sp>
        <p:nvSpPr>
          <p:cNvPr id="36" name="Text Box 136"/>
          <p:cNvSpPr txBox="1">
            <a:spLocks noChangeArrowheads="1"/>
          </p:cNvSpPr>
          <p:nvPr/>
        </p:nvSpPr>
        <p:spPr bwMode="auto">
          <a:xfrm>
            <a:off x="2057400" y="5848350"/>
            <a:ext cx="539750" cy="231775"/>
          </a:xfrm>
          <a:prstGeom prst="rect">
            <a:avLst/>
          </a:prstGeom>
          <a:noFill/>
          <a:ln w="9525">
            <a:noFill/>
            <a:miter lim="800000"/>
            <a:headEnd/>
            <a:tailEnd/>
          </a:ln>
        </p:spPr>
        <p:txBody>
          <a:bodyPr>
            <a:spAutoFit/>
          </a:bodyPr>
          <a:lstStyle/>
          <a:p>
            <a:pPr>
              <a:spcBef>
                <a:spcPct val="50000"/>
              </a:spcBef>
            </a:pPr>
            <a:r>
              <a:rPr lang="en-US" altLang="zh-TW" sz="800" b="1" i="1"/>
              <a:t>I(1,2)</a:t>
            </a:r>
            <a:endParaRPr lang="en-US" altLang="zh-TW" sz="800" b="1" i="1" baseline="-25000"/>
          </a:p>
        </p:txBody>
      </p:sp>
      <p:sp>
        <p:nvSpPr>
          <p:cNvPr id="37" name="Text Box 141"/>
          <p:cNvSpPr txBox="1">
            <a:spLocks noChangeArrowheads="1"/>
          </p:cNvSpPr>
          <p:nvPr/>
        </p:nvSpPr>
        <p:spPr bwMode="auto">
          <a:xfrm>
            <a:off x="3140075" y="5854700"/>
            <a:ext cx="503238" cy="231775"/>
          </a:xfrm>
          <a:prstGeom prst="rect">
            <a:avLst/>
          </a:prstGeom>
          <a:noFill/>
          <a:ln w="9525">
            <a:noFill/>
            <a:miter lim="800000"/>
            <a:headEnd/>
            <a:tailEnd/>
          </a:ln>
        </p:spPr>
        <p:txBody>
          <a:bodyPr>
            <a:spAutoFit/>
          </a:bodyPr>
          <a:lstStyle/>
          <a:p>
            <a:pPr>
              <a:spcBef>
                <a:spcPct val="50000"/>
              </a:spcBef>
            </a:pPr>
            <a:r>
              <a:rPr lang="en-US" altLang="zh-TW" sz="800" b="1" i="1"/>
              <a:t>I(2,3</a:t>
            </a:r>
            <a:r>
              <a:rPr lang="en-US" altLang="zh-TW" sz="800" b="1"/>
              <a:t>)</a:t>
            </a:r>
          </a:p>
        </p:txBody>
      </p:sp>
      <p:sp>
        <p:nvSpPr>
          <p:cNvPr id="38" name="Text Box 142"/>
          <p:cNvSpPr txBox="1">
            <a:spLocks noChangeArrowheads="1"/>
          </p:cNvSpPr>
          <p:nvPr/>
        </p:nvSpPr>
        <p:spPr bwMode="auto">
          <a:xfrm>
            <a:off x="4705350" y="5842000"/>
            <a:ext cx="652463" cy="231775"/>
          </a:xfrm>
          <a:prstGeom prst="rect">
            <a:avLst/>
          </a:prstGeom>
          <a:noFill/>
          <a:ln w="9525">
            <a:noFill/>
            <a:miter lim="800000"/>
            <a:headEnd/>
            <a:tailEnd/>
          </a:ln>
        </p:spPr>
        <p:txBody>
          <a:bodyPr>
            <a:spAutoFit/>
          </a:bodyPr>
          <a:lstStyle/>
          <a:p>
            <a:pPr>
              <a:spcBef>
                <a:spcPct val="50000"/>
              </a:spcBef>
            </a:pPr>
            <a:r>
              <a:rPr lang="en-US" altLang="zh-TW" sz="800" b="1" i="1"/>
              <a:t>I(n-1,n)</a:t>
            </a:r>
          </a:p>
        </p:txBody>
      </p:sp>
      <p:sp>
        <p:nvSpPr>
          <p:cNvPr id="39" name="Line 128"/>
          <p:cNvSpPr>
            <a:spLocks noChangeShapeType="1"/>
          </p:cNvSpPr>
          <p:nvPr/>
        </p:nvSpPr>
        <p:spPr bwMode="auto">
          <a:xfrm>
            <a:off x="4364024" y="3884613"/>
            <a:ext cx="0" cy="373062"/>
          </a:xfrm>
          <a:prstGeom prst="line">
            <a:avLst/>
          </a:prstGeom>
          <a:noFill/>
          <a:ln w="28575">
            <a:solidFill>
              <a:srgbClr val="FF0000"/>
            </a:solidFill>
            <a:round/>
            <a:headEnd/>
            <a:tailEnd type="triangle" w="med" len="med"/>
          </a:ln>
        </p:spPr>
        <p:txBody>
          <a:bodyPr/>
          <a:lstStyle/>
          <a:p>
            <a:endParaRPr lang="zh-TW" altLang="en-US"/>
          </a:p>
        </p:txBody>
      </p:sp>
      <p:sp>
        <p:nvSpPr>
          <p:cNvPr id="40" name="Line 155"/>
          <p:cNvSpPr>
            <a:spLocks noChangeShapeType="1"/>
          </p:cNvSpPr>
          <p:nvPr/>
        </p:nvSpPr>
        <p:spPr bwMode="auto">
          <a:xfrm>
            <a:off x="1541463" y="5208588"/>
            <a:ext cx="4508500" cy="0"/>
          </a:xfrm>
          <a:prstGeom prst="line">
            <a:avLst/>
          </a:prstGeom>
          <a:noFill/>
          <a:ln w="9525">
            <a:solidFill>
              <a:schemeClr val="tx1"/>
            </a:solidFill>
            <a:round/>
            <a:headEnd/>
            <a:tailEnd/>
          </a:ln>
        </p:spPr>
        <p:txBody>
          <a:bodyPr/>
          <a:lstStyle/>
          <a:p>
            <a:endParaRPr lang="zh-TW" altLang="en-US"/>
          </a:p>
        </p:txBody>
      </p:sp>
      <p:sp>
        <p:nvSpPr>
          <p:cNvPr id="41" name="Line 156"/>
          <p:cNvSpPr>
            <a:spLocks noChangeShapeType="1"/>
          </p:cNvSpPr>
          <p:nvPr/>
        </p:nvSpPr>
        <p:spPr bwMode="auto">
          <a:xfrm>
            <a:off x="1538288" y="4889500"/>
            <a:ext cx="4506912" cy="0"/>
          </a:xfrm>
          <a:prstGeom prst="line">
            <a:avLst/>
          </a:prstGeom>
          <a:noFill/>
          <a:ln w="9525">
            <a:solidFill>
              <a:schemeClr val="tx1"/>
            </a:solidFill>
            <a:round/>
            <a:headEnd/>
            <a:tailEnd/>
          </a:ln>
        </p:spPr>
        <p:txBody>
          <a:bodyPr/>
          <a:lstStyle/>
          <a:p>
            <a:endParaRPr lang="zh-TW" altLang="en-US"/>
          </a:p>
        </p:txBody>
      </p:sp>
      <p:cxnSp>
        <p:nvCxnSpPr>
          <p:cNvPr id="42" name="AutoShape 160"/>
          <p:cNvCxnSpPr>
            <a:cxnSpLocks noChangeShapeType="1"/>
          </p:cNvCxnSpPr>
          <p:nvPr/>
        </p:nvCxnSpPr>
        <p:spPr bwMode="auto">
          <a:xfrm>
            <a:off x="1985963" y="5856288"/>
            <a:ext cx="609600" cy="0"/>
          </a:xfrm>
          <a:prstGeom prst="straightConnector1">
            <a:avLst/>
          </a:prstGeom>
          <a:noFill/>
          <a:ln w="28575">
            <a:solidFill>
              <a:srgbClr val="FF33CC"/>
            </a:solidFill>
            <a:round/>
            <a:headEnd type="triangle" w="med" len="med"/>
            <a:tailEnd type="triangle" w="med" len="med"/>
          </a:ln>
        </p:spPr>
      </p:cxnSp>
      <p:cxnSp>
        <p:nvCxnSpPr>
          <p:cNvPr id="43" name="AutoShape 161"/>
          <p:cNvCxnSpPr>
            <a:cxnSpLocks noChangeShapeType="1"/>
          </p:cNvCxnSpPr>
          <p:nvPr/>
        </p:nvCxnSpPr>
        <p:spPr bwMode="auto">
          <a:xfrm>
            <a:off x="3054350" y="5856288"/>
            <a:ext cx="581025" cy="0"/>
          </a:xfrm>
          <a:prstGeom prst="straightConnector1">
            <a:avLst/>
          </a:prstGeom>
          <a:noFill/>
          <a:ln w="28575">
            <a:solidFill>
              <a:srgbClr val="FF33CC"/>
            </a:solidFill>
            <a:round/>
            <a:headEnd type="triangle" w="med" len="med"/>
            <a:tailEnd type="triangle" w="med" len="med"/>
          </a:ln>
        </p:spPr>
      </p:cxnSp>
      <p:cxnSp>
        <p:nvCxnSpPr>
          <p:cNvPr id="44" name="AutoShape 162"/>
          <p:cNvCxnSpPr>
            <a:cxnSpLocks noChangeShapeType="1"/>
          </p:cNvCxnSpPr>
          <p:nvPr/>
        </p:nvCxnSpPr>
        <p:spPr bwMode="auto">
          <a:xfrm>
            <a:off x="4676775" y="5851525"/>
            <a:ext cx="536575" cy="0"/>
          </a:xfrm>
          <a:prstGeom prst="straightConnector1">
            <a:avLst/>
          </a:prstGeom>
          <a:noFill/>
          <a:ln w="28575">
            <a:solidFill>
              <a:srgbClr val="FF33CC"/>
            </a:solidFill>
            <a:round/>
            <a:headEnd type="triangle" w="med" len="med"/>
            <a:tailEnd type="triangle" w="med" len="med"/>
          </a:ln>
        </p:spPr>
      </p:cxnSp>
      <p:sp>
        <p:nvSpPr>
          <p:cNvPr id="45" name="AutoShape 163"/>
          <p:cNvSpPr>
            <a:spLocks noChangeArrowheads="1"/>
          </p:cNvSpPr>
          <p:nvPr/>
        </p:nvSpPr>
        <p:spPr bwMode="auto">
          <a:xfrm>
            <a:off x="1989138" y="2959100"/>
            <a:ext cx="565150" cy="454025"/>
          </a:xfrm>
          <a:prstGeom prst="leftRightArrow">
            <a:avLst>
              <a:gd name="adj1" fmla="val 50000"/>
              <a:gd name="adj2" fmla="val 21316"/>
            </a:avLst>
          </a:prstGeom>
          <a:solidFill>
            <a:schemeClr val="accent1"/>
          </a:solidFill>
          <a:ln w="9525">
            <a:solidFill>
              <a:schemeClr val="tx1"/>
            </a:solidFill>
            <a:miter lim="800000"/>
            <a:headEnd/>
            <a:tailEnd/>
          </a:ln>
        </p:spPr>
        <p:txBody>
          <a:bodyPr wrap="none" anchor="ctr"/>
          <a:lstStyle/>
          <a:p>
            <a:endParaRPr lang="zh-TW" altLang="zh-TW"/>
          </a:p>
        </p:txBody>
      </p:sp>
      <p:sp>
        <p:nvSpPr>
          <p:cNvPr id="46" name="AutoShape 164"/>
          <p:cNvSpPr>
            <a:spLocks noChangeArrowheads="1"/>
          </p:cNvSpPr>
          <p:nvPr/>
        </p:nvSpPr>
        <p:spPr bwMode="auto">
          <a:xfrm>
            <a:off x="3063875" y="3824288"/>
            <a:ext cx="568325" cy="398462"/>
          </a:xfrm>
          <a:prstGeom prst="leftRightArrow">
            <a:avLst>
              <a:gd name="adj1" fmla="val 50000"/>
              <a:gd name="adj2" fmla="val 24425"/>
            </a:avLst>
          </a:prstGeom>
          <a:solidFill>
            <a:schemeClr val="accent1"/>
          </a:solidFill>
          <a:ln w="9525">
            <a:solidFill>
              <a:schemeClr val="tx1"/>
            </a:solidFill>
            <a:miter lim="800000"/>
            <a:headEnd/>
            <a:tailEnd/>
          </a:ln>
        </p:spPr>
        <p:txBody>
          <a:bodyPr wrap="none" anchor="ctr"/>
          <a:lstStyle/>
          <a:p>
            <a:endParaRPr lang="zh-TW" altLang="zh-TW"/>
          </a:p>
        </p:txBody>
      </p:sp>
      <p:sp>
        <p:nvSpPr>
          <p:cNvPr id="47" name="AutoShape 165"/>
          <p:cNvSpPr>
            <a:spLocks noChangeArrowheads="1"/>
          </p:cNvSpPr>
          <p:nvPr/>
        </p:nvSpPr>
        <p:spPr bwMode="auto">
          <a:xfrm>
            <a:off x="4673600" y="5251450"/>
            <a:ext cx="558800" cy="398463"/>
          </a:xfrm>
          <a:prstGeom prst="leftRightArrow">
            <a:avLst>
              <a:gd name="adj1" fmla="val 50000"/>
              <a:gd name="adj2" fmla="val 24016"/>
            </a:avLst>
          </a:prstGeom>
          <a:solidFill>
            <a:schemeClr val="accent1"/>
          </a:solidFill>
          <a:ln w="10160">
            <a:solidFill>
              <a:schemeClr val="tx1"/>
            </a:solidFill>
            <a:miter lim="800000"/>
            <a:headEnd/>
            <a:tailEnd/>
          </a:ln>
        </p:spPr>
        <p:txBody>
          <a:bodyPr wrap="none" anchor="ctr"/>
          <a:lstStyle/>
          <a:p>
            <a:endParaRPr lang="zh-TW" altLang="zh-TW"/>
          </a:p>
        </p:txBody>
      </p:sp>
      <p:grpSp>
        <p:nvGrpSpPr>
          <p:cNvPr id="2" name="群組 67"/>
          <p:cNvGrpSpPr>
            <a:grpSpLocks/>
          </p:cNvGrpSpPr>
          <p:nvPr/>
        </p:nvGrpSpPr>
        <p:grpSpPr bwMode="auto">
          <a:xfrm>
            <a:off x="1528763" y="6065838"/>
            <a:ext cx="4117975" cy="160337"/>
            <a:chOff x="928663" y="6426198"/>
            <a:chExt cx="6105997" cy="209083"/>
          </a:xfrm>
        </p:grpSpPr>
        <p:sp>
          <p:nvSpPr>
            <p:cNvPr id="49" name="矩形 48"/>
            <p:cNvSpPr>
              <a:spLocks noChangeArrowheads="1"/>
            </p:cNvSpPr>
            <p:nvPr/>
          </p:nvSpPr>
          <p:spPr bwMode="auto">
            <a:xfrm>
              <a:off x="1145221" y="6500723"/>
              <a:ext cx="5614033" cy="70385"/>
            </a:xfrm>
            <a:prstGeom prst="rect">
              <a:avLst/>
            </a:prstGeom>
            <a:solidFill>
              <a:srgbClr val="00CCFF"/>
            </a:solidFill>
            <a:ln w="25400" algn="ctr">
              <a:solidFill>
                <a:srgbClr val="00CCFF"/>
              </a:solidFill>
              <a:miter lim="800000"/>
              <a:headEnd/>
              <a:tailEnd/>
            </a:ln>
          </p:spPr>
          <p:txBody>
            <a:bodyPr anchor="ctr"/>
            <a:lstStyle/>
            <a:p>
              <a:pPr algn="ctr">
                <a:defRPr/>
              </a:pPr>
              <a:endParaRPr lang="zh-TW" altLang="en-US">
                <a:solidFill>
                  <a:schemeClr val="lt1"/>
                </a:solidFill>
                <a:latin typeface="+mn-lt"/>
                <a:ea typeface="+mn-ea"/>
              </a:endParaRPr>
            </a:p>
          </p:txBody>
        </p:sp>
        <p:sp>
          <p:nvSpPr>
            <p:cNvPr id="50" name="等腰三角形 49"/>
            <p:cNvSpPr>
              <a:spLocks noChangeArrowheads="1"/>
            </p:cNvSpPr>
            <p:nvPr/>
          </p:nvSpPr>
          <p:spPr bwMode="auto">
            <a:xfrm rot="5400000" flipH="1">
              <a:off x="6808609" y="6409230"/>
              <a:ext cx="204943" cy="247159"/>
            </a:xfrm>
            <a:prstGeom prst="triangle">
              <a:avLst>
                <a:gd name="adj" fmla="val 50000"/>
              </a:avLst>
            </a:prstGeom>
            <a:solidFill>
              <a:srgbClr val="00CCFF"/>
            </a:solidFill>
            <a:ln w="25400" algn="ctr">
              <a:solidFill>
                <a:srgbClr val="00CCFF"/>
              </a:solidFill>
              <a:miter lim="800000"/>
              <a:headEnd/>
              <a:tailEnd/>
            </a:ln>
          </p:spPr>
          <p:txBody>
            <a:bodyPr rot="10800000" vert="eaVert" anchor="ctr"/>
            <a:lstStyle/>
            <a:p>
              <a:pPr algn="ctr">
                <a:defRPr/>
              </a:pPr>
              <a:endParaRPr lang="zh-TW" altLang="en-US">
                <a:solidFill>
                  <a:schemeClr val="lt1"/>
                </a:solidFill>
                <a:latin typeface="+mn-lt"/>
                <a:ea typeface="+mn-ea"/>
              </a:endParaRPr>
            </a:p>
          </p:txBody>
        </p:sp>
        <p:sp>
          <p:nvSpPr>
            <p:cNvPr id="51" name="等腰三角形 50"/>
            <p:cNvSpPr>
              <a:spLocks noChangeArrowheads="1"/>
            </p:cNvSpPr>
            <p:nvPr/>
          </p:nvSpPr>
          <p:spPr bwMode="auto">
            <a:xfrm rot="16200000" flipH="1">
              <a:off x="949771" y="6405090"/>
              <a:ext cx="204943" cy="247158"/>
            </a:xfrm>
            <a:prstGeom prst="triangle">
              <a:avLst>
                <a:gd name="adj" fmla="val 50000"/>
              </a:avLst>
            </a:prstGeom>
            <a:solidFill>
              <a:srgbClr val="00CCFF"/>
            </a:solidFill>
            <a:ln w="25400" algn="ctr">
              <a:solidFill>
                <a:srgbClr val="00CCFF"/>
              </a:solidFill>
              <a:miter lim="800000"/>
              <a:headEnd/>
              <a:tailEnd/>
            </a:ln>
          </p:spPr>
          <p:txBody>
            <a:bodyPr vert="eaVert" anchor="ctr"/>
            <a:lstStyle/>
            <a:p>
              <a:pPr algn="ctr">
                <a:defRPr/>
              </a:pPr>
              <a:endParaRPr lang="zh-TW" altLang="en-US">
                <a:solidFill>
                  <a:schemeClr val="lt1"/>
                </a:solidFill>
                <a:latin typeface="+mn-lt"/>
                <a:ea typeface="+mn-ea"/>
              </a:endParaRPr>
            </a:p>
          </p:txBody>
        </p:sp>
      </p:grpSp>
      <p:sp>
        <p:nvSpPr>
          <p:cNvPr id="52" name="Line 61"/>
          <p:cNvSpPr>
            <a:spLocks noChangeShapeType="1"/>
          </p:cNvSpPr>
          <p:nvPr/>
        </p:nvSpPr>
        <p:spPr bwMode="auto">
          <a:xfrm>
            <a:off x="3651250" y="1830388"/>
            <a:ext cx="3175" cy="3998912"/>
          </a:xfrm>
          <a:prstGeom prst="line">
            <a:avLst/>
          </a:prstGeom>
          <a:noFill/>
          <a:ln w="15875">
            <a:solidFill>
              <a:schemeClr val="tx1"/>
            </a:solidFill>
            <a:prstDash val="dash"/>
            <a:round/>
            <a:headEnd/>
            <a:tailEnd/>
          </a:ln>
        </p:spPr>
        <p:txBody>
          <a:bodyPr/>
          <a:lstStyle/>
          <a:p>
            <a:endParaRPr lang="zh-TW" altLang="en-US"/>
          </a:p>
        </p:txBody>
      </p:sp>
      <p:sp>
        <p:nvSpPr>
          <p:cNvPr id="53" name="Line 59"/>
          <p:cNvSpPr>
            <a:spLocks noChangeShapeType="1"/>
          </p:cNvSpPr>
          <p:nvPr/>
        </p:nvSpPr>
        <p:spPr bwMode="auto">
          <a:xfrm>
            <a:off x="1970088" y="1839913"/>
            <a:ext cx="12700" cy="3997325"/>
          </a:xfrm>
          <a:prstGeom prst="line">
            <a:avLst/>
          </a:prstGeom>
          <a:noFill/>
          <a:ln w="15875">
            <a:solidFill>
              <a:schemeClr val="tx1"/>
            </a:solidFill>
            <a:prstDash val="dash"/>
            <a:round/>
            <a:headEnd/>
            <a:tailEnd/>
          </a:ln>
        </p:spPr>
        <p:txBody>
          <a:bodyPr/>
          <a:lstStyle/>
          <a:p>
            <a:endParaRPr lang="zh-TW" altLang="en-US"/>
          </a:p>
        </p:txBody>
      </p:sp>
      <p:sp>
        <p:nvSpPr>
          <p:cNvPr id="54" name="Line 59"/>
          <p:cNvSpPr>
            <a:spLocks noChangeShapeType="1"/>
          </p:cNvSpPr>
          <p:nvPr/>
        </p:nvSpPr>
        <p:spPr bwMode="auto">
          <a:xfrm>
            <a:off x="2570163" y="1839913"/>
            <a:ext cx="9525" cy="3997325"/>
          </a:xfrm>
          <a:prstGeom prst="line">
            <a:avLst/>
          </a:prstGeom>
          <a:noFill/>
          <a:ln w="15875">
            <a:solidFill>
              <a:schemeClr val="tx1"/>
            </a:solidFill>
            <a:prstDash val="dash"/>
            <a:round/>
            <a:headEnd/>
            <a:tailEnd/>
          </a:ln>
        </p:spPr>
        <p:txBody>
          <a:bodyPr/>
          <a:lstStyle/>
          <a:p>
            <a:endParaRPr lang="zh-TW" altLang="en-US"/>
          </a:p>
        </p:txBody>
      </p:sp>
      <p:sp>
        <p:nvSpPr>
          <p:cNvPr id="55" name="Line 61"/>
          <p:cNvSpPr>
            <a:spLocks noChangeShapeType="1"/>
          </p:cNvSpPr>
          <p:nvPr/>
        </p:nvSpPr>
        <p:spPr bwMode="auto">
          <a:xfrm>
            <a:off x="4159250" y="1839913"/>
            <a:ext cx="3175" cy="3992562"/>
          </a:xfrm>
          <a:prstGeom prst="line">
            <a:avLst/>
          </a:prstGeom>
          <a:noFill/>
          <a:ln w="15875">
            <a:solidFill>
              <a:schemeClr val="tx1"/>
            </a:solidFill>
            <a:prstDash val="dash"/>
            <a:round/>
            <a:headEnd/>
            <a:tailEnd/>
          </a:ln>
        </p:spPr>
        <p:txBody>
          <a:bodyPr/>
          <a:lstStyle/>
          <a:p>
            <a:endParaRPr lang="zh-TW" altLang="en-US"/>
          </a:p>
        </p:txBody>
      </p:sp>
      <p:sp>
        <p:nvSpPr>
          <p:cNvPr id="56" name="Line 61"/>
          <p:cNvSpPr>
            <a:spLocks noChangeShapeType="1"/>
          </p:cNvSpPr>
          <p:nvPr/>
        </p:nvSpPr>
        <p:spPr bwMode="auto">
          <a:xfrm>
            <a:off x="5681663" y="1839913"/>
            <a:ext cx="3175" cy="3992562"/>
          </a:xfrm>
          <a:prstGeom prst="line">
            <a:avLst/>
          </a:prstGeom>
          <a:noFill/>
          <a:ln w="15875">
            <a:solidFill>
              <a:schemeClr val="tx1"/>
            </a:solidFill>
            <a:prstDash val="dash"/>
            <a:round/>
            <a:headEnd/>
            <a:tailEnd/>
          </a:ln>
        </p:spPr>
        <p:txBody>
          <a:bodyPr/>
          <a:lstStyle/>
          <a:p>
            <a:endParaRPr lang="zh-TW" altLang="en-US"/>
          </a:p>
        </p:txBody>
      </p:sp>
      <p:sp>
        <p:nvSpPr>
          <p:cNvPr id="57" name="Line 61"/>
          <p:cNvSpPr>
            <a:spLocks noChangeShapeType="1"/>
          </p:cNvSpPr>
          <p:nvPr/>
        </p:nvSpPr>
        <p:spPr bwMode="auto">
          <a:xfrm>
            <a:off x="4635500" y="1828800"/>
            <a:ext cx="3175" cy="3994150"/>
          </a:xfrm>
          <a:prstGeom prst="line">
            <a:avLst/>
          </a:prstGeom>
          <a:noFill/>
          <a:ln w="15875">
            <a:solidFill>
              <a:schemeClr val="tx1"/>
            </a:solidFill>
            <a:prstDash val="dash"/>
            <a:round/>
            <a:headEnd/>
            <a:tailEnd/>
          </a:ln>
        </p:spPr>
        <p:txBody>
          <a:bodyPr/>
          <a:lstStyle/>
          <a:p>
            <a:endParaRPr lang="zh-TW" altLang="en-US"/>
          </a:p>
        </p:txBody>
      </p:sp>
      <p:sp>
        <p:nvSpPr>
          <p:cNvPr id="58" name="Line 61"/>
          <p:cNvSpPr>
            <a:spLocks noChangeShapeType="1"/>
          </p:cNvSpPr>
          <p:nvPr/>
        </p:nvSpPr>
        <p:spPr bwMode="auto">
          <a:xfrm>
            <a:off x="5254625" y="1836738"/>
            <a:ext cx="0" cy="3995737"/>
          </a:xfrm>
          <a:prstGeom prst="line">
            <a:avLst/>
          </a:prstGeom>
          <a:noFill/>
          <a:ln w="15875">
            <a:solidFill>
              <a:schemeClr val="tx1"/>
            </a:solidFill>
            <a:prstDash val="dash"/>
            <a:round/>
            <a:headEnd/>
            <a:tailEnd/>
          </a:ln>
        </p:spPr>
        <p:txBody>
          <a:bodyPr/>
          <a:lstStyle/>
          <a:p>
            <a:endParaRPr lang="zh-TW" altLang="en-US"/>
          </a:p>
        </p:txBody>
      </p:sp>
      <p:sp>
        <p:nvSpPr>
          <p:cNvPr id="59" name="AutoShape 41"/>
          <p:cNvSpPr>
            <a:spLocks noChangeArrowheads="1"/>
          </p:cNvSpPr>
          <p:nvPr/>
        </p:nvSpPr>
        <p:spPr bwMode="auto">
          <a:xfrm>
            <a:off x="2690813" y="2890838"/>
            <a:ext cx="255587" cy="522287"/>
          </a:xfrm>
          <a:prstGeom prst="roundRect">
            <a:avLst>
              <a:gd name="adj" fmla="val 16667"/>
            </a:avLst>
          </a:prstGeom>
          <a:solidFill>
            <a:srgbClr val="FFFF99"/>
          </a:solidFill>
          <a:ln w="9525">
            <a:round/>
            <a:headEnd/>
            <a:tailEnd/>
          </a:ln>
          <a:scene3d>
            <a:camera prst="legacyObliqueTopLeft"/>
            <a:lightRig rig="legacyNormal1" dir="t"/>
          </a:scene3d>
          <a:sp3d extrusionH="36500" prstMaterial="legacyMatte">
            <a:bevelT w="13500" h="13500" prst="angle"/>
            <a:bevelB w="13500" h="13500" prst="angle"/>
            <a:extrusionClr>
              <a:srgbClr val="FFFF99"/>
            </a:extrusionClr>
          </a:sp3d>
        </p:spPr>
        <p:txBody>
          <a:bodyPr wrap="none" anchor="ctr">
            <a:flatTx/>
          </a:bodyPr>
          <a:lstStyle/>
          <a:p>
            <a:endParaRPr lang="zh-TW" altLang="zh-TW"/>
          </a:p>
        </p:txBody>
      </p:sp>
      <p:sp>
        <p:nvSpPr>
          <p:cNvPr id="60" name="Text Box 43"/>
          <p:cNvSpPr txBox="1">
            <a:spLocks noChangeArrowheads="1"/>
          </p:cNvSpPr>
          <p:nvPr/>
        </p:nvSpPr>
        <p:spPr bwMode="auto">
          <a:xfrm>
            <a:off x="2589213" y="2849563"/>
            <a:ext cx="444500" cy="277812"/>
          </a:xfrm>
          <a:prstGeom prst="rect">
            <a:avLst/>
          </a:prstGeom>
          <a:noFill/>
          <a:ln w="9525">
            <a:noFill/>
            <a:miter lim="800000"/>
            <a:headEnd/>
            <a:tailEnd/>
          </a:ln>
        </p:spPr>
        <p:txBody>
          <a:bodyPr>
            <a:spAutoFit/>
          </a:bodyPr>
          <a:lstStyle/>
          <a:p>
            <a:pPr>
              <a:defRPr/>
            </a:pPr>
            <a:r>
              <a:rPr lang="en-US" altLang="zh-TW" sz="1200" b="1" dirty="0">
                <a:latin typeface="+mn-lt"/>
              </a:rPr>
              <a:t>SP</a:t>
            </a:r>
            <a:r>
              <a:rPr lang="en-US" altLang="zh-TW" sz="1200" b="1" baseline="-25000" dirty="0">
                <a:latin typeface="+mn-lt"/>
              </a:rPr>
              <a:t>2</a:t>
            </a:r>
          </a:p>
        </p:txBody>
      </p:sp>
      <p:sp>
        <p:nvSpPr>
          <p:cNvPr id="61" name="Oval 60"/>
          <p:cNvSpPr>
            <a:spLocks noChangeArrowheads="1"/>
          </p:cNvSpPr>
          <p:nvPr/>
        </p:nvSpPr>
        <p:spPr bwMode="auto">
          <a:xfrm>
            <a:off x="2690813" y="3157538"/>
            <a:ext cx="284162" cy="266700"/>
          </a:xfrm>
          <a:prstGeom prst="ellipse">
            <a:avLst/>
          </a:prstGeom>
          <a:solidFill>
            <a:srgbClr val="3399FF"/>
          </a:solidFill>
          <a:ln w="9525">
            <a:round/>
            <a:headEnd/>
            <a:tailEnd/>
          </a:ln>
          <a:scene3d>
            <a:camera prst="legacyObliqueLeft">
              <a:rot lat="0" lon="21299989" rev="0"/>
            </a:camera>
            <a:lightRig rig="legacyFlat1" dir="t"/>
          </a:scene3d>
          <a:sp3d extrusionH="11100" prstMaterial="legacyMatte">
            <a:bevelT w="13500" h="13500" prst="angle"/>
            <a:bevelB w="13500" h="13500" prst="angle"/>
            <a:extrusionClr>
              <a:srgbClr val="3399FF"/>
            </a:extrusionClr>
          </a:sp3d>
        </p:spPr>
        <p:txBody>
          <a:bodyPr wrap="none" anchor="ctr">
            <a:flatTx/>
          </a:bodyPr>
          <a:lstStyle/>
          <a:p>
            <a:endParaRPr lang="zh-TW" altLang="en-US"/>
          </a:p>
        </p:txBody>
      </p:sp>
      <p:sp>
        <p:nvSpPr>
          <p:cNvPr id="62" name="Text Box 44"/>
          <p:cNvSpPr txBox="1">
            <a:spLocks noChangeArrowheads="1"/>
          </p:cNvSpPr>
          <p:nvPr/>
        </p:nvSpPr>
        <p:spPr bwMode="auto">
          <a:xfrm>
            <a:off x="2624138" y="3132138"/>
            <a:ext cx="439737" cy="276225"/>
          </a:xfrm>
          <a:prstGeom prst="rect">
            <a:avLst/>
          </a:prstGeom>
          <a:noFill/>
          <a:ln w="9525">
            <a:noFill/>
            <a:miter lim="800000"/>
            <a:headEnd/>
            <a:tailEnd/>
          </a:ln>
        </p:spPr>
        <p:txBody>
          <a:bodyPr>
            <a:spAutoFit/>
          </a:bodyPr>
          <a:lstStyle/>
          <a:p>
            <a:pPr>
              <a:defRPr/>
            </a:pPr>
            <a:r>
              <a:rPr lang="en-US" altLang="zh-TW" sz="1200" b="1" dirty="0">
                <a:latin typeface="+mn-lt"/>
              </a:rPr>
              <a:t>W</a:t>
            </a:r>
            <a:r>
              <a:rPr lang="en-US" altLang="zh-TW" sz="1200" b="1" baseline="-25000" dirty="0">
                <a:latin typeface="+mn-lt"/>
              </a:rPr>
              <a:t>2</a:t>
            </a:r>
          </a:p>
        </p:txBody>
      </p:sp>
      <p:sp>
        <p:nvSpPr>
          <p:cNvPr id="63" name="AutoShape 41"/>
          <p:cNvSpPr>
            <a:spLocks noChangeArrowheads="1"/>
          </p:cNvSpPr>
          <p:nvPr/>
        </p:nvSpPr>
        <p:spPr bwMode="auto">
          <a:xfrm>
            <a:off x="1635125" y="1912938"/>
            <a:ext cx="260350" cy="520700"/>
          </a:xfrm>
          <a:prstGeom prst="roundRect">
            <a:avLst>
              <a:gd name="adj" fmla="val 16667"/>
            </a:avLst>
          </a:prstGeom>
          <a:solidFill>
            <a:srgbClr val="FFFF99"/>
          </a:solidFill>
          <a:ln w="9525">
            <a:round/>
            <a:headEnd/>
            <a:tailEnd/>
          </a:ln>
          <a:scene3d>
            <a:camera prst="legacyObliqueTopLeft"/>
            <a:lightRig rig="legacyNormal1" dir="t"/>
          </a:scene3d>
          <a:sp3d extrusionH="36500" prstMaterial="legacyMatte">
            <a:bevelT w="13500" h="13500" prst="angle"/>
            <a:bevelB w="13500" h="13500" prst="angle"/>
            <a:extrusionClr>
              <a:srgbClr val="FFFF99"/>
            </a:extrusionClr>
          </a:sp3d>
        </p:spPr>
        <p:txBody>
          <a:bodyPr wrap="none" anchor="ctr">
            <a:flatTx/>
          </a:bodyPr>
          <a:lstStyle/>
          <a:p>
            <a:endParaRPr lang="zh-TW" altLang="zh-TW"/>
          </a:p>
        </p:txBody>
      </p:sp>
      <p:sp>
        <p:nvSpPr>
          <p:cNvPr id="64" name="Text Box 43"/>
          <p:cNvSpPr txBox="1">
            <a:spLocks noChangeArrowheads="1"/>
          </p:cNvSpPr>
          <p:nvPr/>
        </p:nvSpPr>
        <p:spPr bwMode="auto">
          <a:xfrm>
            <a:off x="1531938" y="1873250"/>
            <a:ext cx="504825" cy="276225"/>
          </a:xfrm>
          <a:prstGeom prst="rect">
            <a:avLst/>
          </a:prstGeom>
          <a:noFill/>
          <a:ln w="9525">
            <a:noFill/>
            <a:miter lim="800000"/>
            <a:headEnd/>
            <a:tailEnd/>
          </a:ln>
        </p:spPr>
        <p:txBody>
          <a:bodyPr>
            <a:spAutoFit/>
          </a:bodyPr>
          <a:lstStyle/>
          <a:p>
            <a:pPr>
              <a:defRPr/>
            </a:pPr>
            <a:r>
              <a:rPr lang="en-US" altLang="zh-TW" sz="1200" b="1" dirty="0">
                <a:latin typeface="+mn-lt"/>
              </a:rPr>
              <a:t>SP</a:t>
            </a:r>
            <a:r>
              <a:rPr lang="en-US" altLang="zh-TW" sz="1200" b="1" baseline="-25000" dirty="0">
                <a:latin typeface="+mn-lt"/>
              </a:rPr>
              <a:t>1</a:t>
            </a:r>
          </a:p>
        </p:txBody>
      </p:sp>
      <p:sp>
        <p:nvSpPr>
          <p:cNvPr id="65" name="Oval 64"/>
          <p:cNvSpPr>
            <a:spLocks noChangeArrowheads="1"/>
          </p:cNvSpPr>
          <p:nvPr/>
        </p:nvSpPr>
        <p:spPr bwMode="auto">
          <a:xfrm>
            <a:off x="1635125" y="2176463"/>
            <a:ext cx="290513" cy="269875"/>
          </a:xfrm>
          <a:prstGeom prst="ellipse">
            <a:avLst/>
          </a:prstGeom>
          <a:solidFill>
            <a:srgbClr val="3399FF"/>
          </a:solidFill>
          <a:ln w="9525">
            <a:round/>
            <a:headEnd/>
            <a:tailEnd/>
          </a:ln>
          <a:scene3d>
            <a:camera prst="legacyObliqueLeft">
              <a:rot lat="0" lon="21299989" rev="0"/>
            </a:camera>
            <a:lightRig rig="legacyFlat1" dir="t"/>
          </a:scene3d>
          <a:sp3d extrusionH="11100" prstMaterial="legacyMatte">
            <a:bevelT w="13500" h="13500" prst="angle"/>
            <a:bevelB w="13500" h="13500" prst="angle"/>
            <a:extrusionClr>
              <a:srgbClr val="3399FF"/>
            </a:extrusionClr>
          </a:sp3d>
        </p:spPr>
        <p:txBody>
          <a:bodyPr wrap="none" anchor="ctr">
            <a:flatTx/>
          </a:bodyPr>
          <a:lstStyle/>
          <a:p>
            <a:endParaRPr lang="zh-TW" altLang="en-US"/>
          </a:p>
        </p:txBody>
      </p:sp>
      <p:sp>
        <p:nvSpPr>
          <p:cNvPr id="66" name="Text Box 44"/>
          <p:cNvSpPr txBox="1">
            <a:spLocks noChangeArrowheads="1"/>
          </p:cNvSpPr>
          <p:nvPr/>
        </p:nvSpPr>
        <p:spPr bwMode="auto">
          <a:xfrm>
            <a:off x="1582738" y="2174875"/>
            <a:ext cx="447675" cy="277813"/>
          </a:xfrm>
          <a:prstGeom prst="rect">
            <a:avLst/>
          </a:prstGeom>
          <a:noFill/>
          <a:ln w="9525">
            <a:noFill/>
            <a:miter lim="800000"/>
            <a:headEnd/>
            <a:tailEnd/>
          </a:ln>
        </p:spPr>
        <p:txBody>
          <a:bodyPr>
            <a:spAutoFit/>
          </a:bodyPr>
          <a:lstStyle/>
          <a:p>
            <a:pPr>
              <a:defRPr/>
            </a:pPr>
            <a:r>
              <a:rPr lang="en-US" altLang="zh-TW" sz="1200" b="1" dirty="0">
                <a:latin typeface="+mn-lt"/>
              </a:rPr>
              <a:t>W</a:t>
            </a:r>
            <a:r>
              <a:rPr lang="en-US" altLang="zh-TW" sz="1200" b="1" baseline="-25000" dirty="0">
                <a:latin typeface="+mn-lt"/>
              </a:rPr>
              <a:t>1</a:t>
            </a:r>
          </a:p>
        </p:txBody>
      </p:sp>
      <p:sp>
        <p:nvSpPr>
          <p:cNvPr id="67" name="AutoShape 42"/>
          <p:cNvSpPr>
            <a:spLocks noChangeArrowheads="1"/>
          </p:cNvSpPr>
          <p:nvPr/>
        </p:nvSpPr>
        <p:spPr bwMode="auto">
          <a:xfrm>
            <a:off x="2062163" y="2557463"/>
            <a:ext cx="469900" cy="215900"/>
          </a:xfrm>
          <a:prstGeom prst="roundRect">
            <a:avLst>
              <a:gd name="adj" fmla="val 16667"/>
            </a:avLst>
          </a:prstGeom>
          <a:solidFill>
            <a:srgbClr val="00FF99"/>
          </a:solidFill>
          <a:ln w="9525">
            <a:round/>
            <a:headEnd/>
            <a:tailEnd/>
          </a:ln>
          <a:scene3d>
            <a:camera prst="legacyObliqueTopLeft"/>
            <a:lightRig rig="legacyNormal1" dir="t"/>
          </a:scene3d>
          <a:sp3d extrusionH="23800" prstMaterial="legacyMatte">
            <a:bevelT w="13500" h="13500" prst="angle"/>
            <a:bevelB w="13500" h="13500" prst="angle"/>
            <a:extrusionClr>
              <a:schemeClr val="accent1"/>
            </a:extrusionClr>
          </a:sp3d>
        </p:spPr>
        <p:txBody>
          <a:bodyPr wrap="none" anchor="ctr">
            <a:flatTx/>
          </a:bodyPr>
          <a:lstStyle/>
          <a:p>
            <a:pPr>
              <a:defRPr/>
            </a:pPr>
            <a:endParaRPr lang="zh-TW" altLang="en-US" dirty="0">
              <a:solidFill>
                <a:schemeClr val="accent1">
                  <a:lumMod val="75000"/>
                </a:schemeClr>
              </a:solidFill>
            </a:endParaRPr>
          </a:p>
        </p:txBody>
      </p:sp>
      <p:sp>
        <p:nvSpPr>
          <p:cNvPr id="68" name="Text Box 44"/>
          <p:cNvSpPr txBox="1">
            <a:spLocks noChangeArrowheads="1"/>
          </p:cNvSpPr>
          <p:nvPr/>
        </p:nvSpPr>
        <p:spPr bwMode="auto">
          <a:xfrm>
            <a:off x="2032000" y="2509838"/>
            <a:ext cx="623888" cy="277812"/>
          </a:xfrm>
          <a:prstGeom prst="rect">
            <a:avLst/>
          </a:prstGeom>
          <a:noFill/>
          <a:ln w="9525">
            <a:noFill/>
            <a:miter lim="800000"/>
            <a:headEnd/>
            <a:tailEnd/>
          </a:ln>
        </p:spPr>
        <p:txBody>
          <a:bodyPr>
            <a:spAutoFit/>
          </a:bodyPr>
          <a:lstStyle/>
          <a:p>
            <a:pPr>
              <a:defRPr/>
            </a:pPr>
            <a:r>
              <a:rPr lang="en-US" altLang="zh-TW" sz="1200" b="1" dirty="0">
                <a:latin typeface="+mn-lt"/>
              </a:rPr>
              <a:t>W</a:t>
            </a:r>
            <a:r>
              <a:rPr lang="en-US" altLang="zh-TW" sz="1200" b="1" baseline="-25000" dirty="0">
                <a:latin typeface="+mn-lt"/>
              </a:rPr>
              <a:t>1,2</a:t>
            </a:r>
          </a:p>
        </p:txBody>
      </p:sp>
      <p:sp>
        <p:nvSpPr>
          <p:cNvPr id="69" name="AutoShape 42"/>
          <p:cNvSpPr>
            <a:spLocks noChangeArrowheads="1"/>
          </p:cNvSpPr>
          <p:nvPr/>
        </p:nvSpPr>
        <p:spPr bwMode="auto">
          <a:xfrm>
            <a:off x="3128963" y="3538538"/>
            <a:ext cx="469900" cy="215900"/>
          </a:xfrm>
          <a:prstGeom prst="roundRect">
            <a:avLst>
              <a:gd name="adj" fmla="val 16667"/>
            </a:avLst>
          </a:prstGeom>
          <a:solidFill>
            <a:srgbClr val="00FF99"/>
          </a:solidFill>
          <a:ln w="9525">
            <a:round/>
            <a:headEnd/>
            <a:tailEnd/>
          </a:ln>
          <a:scene3d>
            <a:camera prst="legacyObliqueTopLeft"/>
            <a:lightRig rig="legacyNormal1" dir="t"/>
          </a:scene3d>
          <a:sp3d extrusionH="23800" prstMaterial="legacyMatte">
            <a:bevelT w="13500" h="13500" prst="angle"/>
            <a:bevelB w="13500" h="13500" prst="angle"/>
            <a:extrusionClr>
              <a:schemeClr val="accent1"/>
            </a:extrusionClr>
          </a:sp3d>
        </p:spPr>
        <p:txBody>
          <a:bodyPr wrap="none" anchor="ctr">
            <a:flatTx/>
          </a:bodyPr>
          <a:lstStyle/>
          <a:p>
            <a:pPr>
              <a:defRPr/>
            </a:pPr>
            <a:endParaRPr lang="zh-TW" altLang="en-US" dirty="0">
              <a:solidFill>
                <a:schemeClr val="accent1">
                  <a:lumMod val="75000"/>
                </a:schemeClr>
              </a:solidFill>
            </a:endParaRPr>
          </a:p>
        </p:txBody>
      </p:sp>
      <p:sp>
        <p:nvSpPr>
          <p:cNvPr id="70" name="Text Box 44"/>
          <p:cNvSpPr txBox="1">
            <a:spLocks noChangeArrowheads="1"/>
          </p:cNvSpPr>
          <p:nvPr/>
        </p:nvSpPr>
        <p:spPr bwMode="auto">
          <a:xfrm>
            <a:off x="3135313" y="3494088"/>
            <a:ext cx="528637" cy="276225"/>
          </a:xfrm>
          <a:prstGeom prst="rect">
            <a:avLst/>
          </a:prstGeom>
          <a:noFill/>
          <a:ln w="9525">
            <a:noFill/>
            <a:miter lim="800000"/>
            <a:headEnd/>
            <a:tailEnd/>
          </a:ln>
        </p:spPr>
        <p:txBody>
          <a:bodyPr>
            <a:spAutoFit/>
          </a:bodyPr>
          <a:lstStyle/>
          <a:p>
            <a:pPr>
              <a:defRPr/>
            </a:pPr>
            <a:r>
              <a:rPr lang="en-US" altLang="zh-TW" sz="1200" b="1" dirty="0">
                <a:latin typeface="+mn-lt"/>
              </a:rPr>
              <a:t>W</a:t>
            </a:r>
            <a:r>
              <a:rPr lang="en-US" altLang="zh-TW" sz="1200" b="1" baseline="-25000" dirty="0">
                <a:latin typeface="+mn-lt"/>
              </a:rPr>
              <a:t>2,3</a:t>
            </a:r>
          </a:p>
        </p:txBody>
      </p:sp>
      <p:sp>
        <p:nvSpPr>
          <p:cNvPr id="71" name="AutoShape 42"/>
          <p:cNvSpPr>
            <a:spLocks noChangeArrowheads="1"/>
          </p:cNvSpPr>
          <p:nvPr/>
        </p:nvSpPr>
        <p:spPr bwMode="auto">
          <a:xfrm>
            <a:off x="4708525" y="4954588"/>
            <a:ext cx="469900" cy="212725"/>
          </a:xfrm>
          <a:prstGeom prst="roundRect">
            <a:avLst>
              <a:gd name="adj" fmla="val 16667"/>
            </a:avLst>
          </a:prstGeom>
          <a:solidFill>
            <a:srgbClr val="00FF99"/>
          </a:solidFill>
          <a:ln w="9525">
            <a:round/>
            <a:headEnd/>
            <a:tailEnd/>
          </a:ln>
          <a:scene3d>
            <a:camera prst="legacyObliqueTopLeft"/>
            <a:lightRig rig="legacyNormal1" dir="t"/>
          </a:scene3d>
          <a:sp3d extrusionH="23800" prstMaterial="legacyMatte">
            <a:bevelT w="13500" h="13500" prst="angle"/>
            <a:bevelB w="13500" h="13500" prst="angle"/>
            <a:extrusionClr>
              <a:schemeClr val="accent1"/>
            </a:extrusionClr>
          </a:sp3d>
        </p:spPr>
        <p:txBody>
          <a:bodyPr wrap="none" anchor="ctr">
            <a:flatTx/>
          </a:bodyPr>
          <a:lstStyle/>
          <a:p>
            <a:pPr>
              <a:defRPr/>
            </a:pPr>
            <a:endParaRPr lang="zh-TW" altLang="en-US" dirty="0">
              <a:solidFill>
                <a:schemeClr val="accent1">
                  <a:lumMod val="75000"/>
                </a:schemeClr>
              </a:solidFill>
            </a:endParaRPr>
          </a:p>
        </p:txBody>
      </p:sp>
      <p:sp>
        <p:nvSpPr>
          <p:cNvPr id="72" name="Text Box 44"/>
          <p:cNvSpPr txBox="1">
            <a:spLocks noChangeArrowheads="1"/>
          </p:cNvSpPr>
          <p:nvPr/>
        </p:nvSpPr>
        <p:spPr bwMode="auto">
          <a:xfrm>
            <a:off x="4654618" y="4903788"/>
            <a:ext cx="706437" cy="276225"/>
          </a:xfrm>
          <a:prstGeom prst="rect">
            <a:avLst/>
          </a:prstGeom>
          <a:noFill/>
          <a:ln w="9525">
            <a:noFill/>
            <a:miter lim="800000"/>
            <a:headEnd/>
            <a:tailEnd/>
          </a:ln>
        </p:spPr>
        <p:txBody>
          <a:bodyPr>
            <a:spAutoFit/>
          </a:bodyPr>
          <a:lstStyle/>
          <a:p>
            <a:pPr>
              <a:defRPr/>
            </a:pPr>
            <a:r>
              <a:rPr lang="en-US" altLang="zh-TW" sz="1200" b="1" dirty="0">
                <a:latin typeface="+mn-lt"/>
              </a:rPr>
              <a:t>W</a:t>
            </a:r>
            <a:r>
              <a:rPr lang="en-US" altLang="zh-TW" sz="1200" b="1" baseline="-25000" dirty="0">
                <a:latin typeface="+mn-lt"/>
              </a:rPr>
              <a:t>n-1,n</a:t>
            </a:r>
          </a:p>
        </p:txBody>
      </p:sp>
      <p:sp>
        <p:nvSpPr>
          <p:cNvPr id="73" name="AutoShape 41"/>
          <p:cNvSpPr>
            <a:spLocks noChangeArrowheads="1"/>
          </p:cNvSpPr>
          <p:nvPr/>
        </p:nvSpPr>
        <p:spPr bwMode="auto">
          <a:xfrm>
            <a:off x="5353050" y="5286375"/>
            <a:ext cx="258763" cy="520700"/>
          </a:xfrm>
          <a:prstGeom prst="roundRect">
            <a:avLst>
              <a:gd name="adj" fmla="val 16667"/>
            </a:avLst>
          </a:prstGeom>
          <a:solidFill>
            <a:srgbClr val="FFFF99"/>
          </a:solidFill>
          <a:ln w="9525">
            <a:round/>
            <a:headEnd/>
            <a:tailEnd/>
          </a:ln>
          <a:scene3d>
            <a:camera prst="legacyObliqueTopLeft"/>
            <a:lightRig rig="legacyNormal1" dir="t"/>
          </a:scene3d>
          <a:sp3d extrusionH="36500" prstMaterial="legacyMatte">
            <a:bevelT w="13500" h="13500" prst="angle"/>
            <a:bevelB w="13500" h="13500" prst="angle"/>
            <a:extrusionClr>
              <a:srgbClr val="FFFF99"/>
            </a:extrusionClr>
          </a:sp3d>
        </p:spPr>
        <p:txBody>
          <a:bodyPr wrap="none" anchor="ctr">
            <a:flatTx/>
          </a:bodyPr>
          <a:lstStyle/>
          <a:p>
            <a:endParaRPr lang="zh-TW" altLang="zh-TW"/>
          </a:p>
        </p:txBody>
      </p:sp>
      <p:sp>
        <p:nvSpPr>
          <p:cNvPr id="74" name="Text Box 43"/>
          <p:cNvSpPr txBox="1">
            <a:spLocks noChangeArrowheads="1"/>
          </p:cNvSpPr>
          <p:nvPr/>
        </p:nvSpPr>
        <p:spPr bwMode="auto">
          <a:xfrm>
            <a:off x="5245100" y="5245100"/>
            <a:ext cx="506413" cy="277813"/>
          </a:xfrm>
          <a:prstGeom prst="rect">
            <a:avLst/>
          </a:prstGeom>
          <a:noFill/>
          <a:ln w="9525">
            <a:noFill/>
            <a:miter lim="800000"/>
            <a:headEnd/>
            <a:tailEnd/>
          </a:ln>
        </p:spPr>
        <p:txBody>
          <a:bodyPr>
            <a:spAutoFit/>
          </a:bodyPr>
          <a:lstStyle/>
          <a:p>
            <a:pPr>
              <a:defRPr/>
            </a:pPr>
            <a:r>
              <a:rPr lang="en-US" altLang="zh-TW" sz="1200" b="1" dirty="0" err="1">
                <a:latin typeface="+mn-lt"/>
              </a:rPr>
              <a:t>SP</a:t>
            </a:r>
            <a:r>
              <a:rPr lang="en-US" altLang="zh-TW" sz="1200" b="1" baseline="-25000" dirty="0" err="1">
                <a:latin typeface="+mn-lt"/>
              </a:rPr>
              <a:t>n</a:t>
            </a:r>
            <a:endParaRPr lang="en-US" altLang="zh-TW" sz="1200" b="1" baseline="-25000" dirty="0">
              <a:latin typeface="+mn-lt"/>
            </a:endParaRPr>
          </a:p>
        </p:txBody>
      </p:sp>
      <p:sp>
        <p:nvSpPr>
          <p:cNvPr id="75" name="Oval 74"/>
          <p:cNvSpPr>
            <a:spLocks noChangeArrowheads="1"/>
          </p:cNvSpPr>
          <p:nvPr/>
        </p:nvSpPr>
        <p:spPr bwMode="auto">
          <a:xfrm>
            <a:off x="5353050" y="5526088"/>
            <a:ext cx="287338" cy="266700"/>
          </a:xfrm>
          <a:prstGeom prst="ellipse">
            <a:avLst/>
          </a:prstGeom>
          <a:solidFill>
            <a:srgbClr val="3399FF"/>
          </a:solidFill>
          <a:ln w="9525">
            <a:round/>
            <a:headEnd/>
            <a:tailEnd/>
          </a:ln>
          <a:scene3d>
            <a:camera prst="legacyObliqueLeft">
              <a:rot lat="0" lon="21299989" rev="0"/>
            </a:camera>
            <a:lightRig rig="legacyFlat1" dir="t"/>
          </a:scene3d>
          <a:sp3d extrusionH="11100" prstMaterial="legacyMatte">
            <a:bevelT w="13500" h="13500" prst="angle"/>
            <a:bevelB w="13500" h="13500" prst="angle"/>
            <a:extrusionClr>
              <a:srgbClr val="3399FF"/>
            </a:extrusionClr>
          </a:sp3d>
        </p:spPr>
        <p:txBody>
          <a:bodyPr wrap="none" anchor="ctr">
            <a:flatTx/>
          </a:bodyPr>
          <a:lstStyle/>
          <a:p>
            <a:endParaRPr lang="zh-TW" altLang="en-US"/>
          </a:p>
        </p:txBody>
      </p:sp>
      <p:sp>
        <p:nvSpPr>
          <p:cNvPr id="76" name="Text Box 44"/>
          <p:cNvSpPr txBox="1">
            <a:spLocks noChangeArrowheads="1"/>
          </p:cNvSpPr>
          <p:nvPr/>
        </p:nvSpPr>
        <p:spPr bwMode="auto">
          <a:xfrm>
            <a:off x="5300663" y="5507038"/>
            <a:ext cx="414337" cy="276225"/>
          </a:xfrm>
          <a:prstGeom prst="rect">
            <a:avLst/>
          </a:prstGeom>
          <a:noFill/>
          <a:ln w="9525">
            <a:noFill/>
            <a:miter lim="800000"/>
            <a:headEnd/>
            <a:tailEnd/>
          </a:ln>
        </p:spPr>
        <p:txBody>
          <a:bodyPr>
            <a:spAutoFit/>
          </a:bodyPr>
          <a:lstStyle/>
          <a:p>
            <a:pPr>
              <a:defRPr/>
            </a:pPr>
            <a:r>
              <a:rPr lang="en-US" altLang="zh-TW" sz="1200" b="1" dirty="0" err="1">
                <a:latin typeface="+mn-lt"/>
              </a:rPr>
              <a:t>W</a:t>
            </a:r>
            <a:r>
              <a:rPr lang="en-US" altLang="zh-TW" sz="1200" b="1" baseline="-25000" dirty="0" err="1">
                <a:latin typeface="+mn-lt"/>
              </a:rPr>
              <a:t>n</a:t>
            </a:r>
            <a:endParaRPr lang="en-US" altLang="zh-TW" sz="1200" b="1" baseline="-25000" dirty="0">
              <a:latin typeface="+mn-lt"/>
            </a:endParaRPr>
          </a:p>
        </p:txBody>
      </p:sp>
      <p:sp>
        <p:nvSpPr>
          <p:cNvPr id="77" name="AutoShape 41"/>
          <p:cNvSpPr>
            <a:spLocks noChangeArrowheads="1"/>
          </p:cNvSpPr>
          <p:nvPr/>
        </p:nvSpPr>
        <p:spPr bwMode="auto">
          <a:xfrm>
            <a:off x="4244975" y="4311650"/>
            <a:ext cx="327025" cy="520700"/>
          </a:xfrm>
          <a:prstGeom prst="roundRect">
            <a:avLst>
              <a:gd name="adj" fmla="val 16667"/>
            </a:avLst>
          </a:prstGeom>
          <a:solidFill>
            <a:srgbClr val="FFFF99"/>
          </a:solidFill>
          <a:ln w="9525">
            <a:round/>
            <a:headEnd/>
            <a:tailEnd/>
          </a:ln>
          <a:scene3d>
            <a:camera prst="legacyObliqueTopLeft"/>
            <a:lightRig rig="legacyNormal1" dir="t"/>
          </a:scene3d>
          <a:sp3d extrusionH="36500" prstMaterial="legacyMatte">
            <a:bevelT w="13500" h="13500" prst="angle"/>
            <a:bevelB w="13500" h="13500" prst="angle"/>
            <a:extrusionClr>
              <a:srgbClr val="FFFF99"/>
            </a:extrusionClr>
          </a:sp3d>
        </p:spPr>
        <p:txBody>
          <a:bodyPr wrap="none" anchor="ctr">
            <a:flatTx/>
          </a:bodyPr>
          <a:lstStyle/>
          <a:p>
            <a:endParaRPr lang="zh-TW" altLang="zh-TW"/>
          </a:p>
        </p:txBody>
      </p:sp>
      <p:sp>
        <p:nvSpPr>
          <p:cNvPr id="78" name="Text Box 43"/>
          <p:cNvSpPr txBox="1">
            <a:spLocks noChangeArrowheads="1"/>
          </p:cNvSpPr>
          <p:nvPr/>
        </p:nvSpPr>
        <p:spPr bwMode="auto">
          <a:xfrm>
            <a:off x="4129074" y="4295789"/>
            <a:ext cx="560388" cy="276225"/>
          </a:xfrm>
          <a:prstGeom prst="rect">
            <a:avLst/>
          </a:prstGeom>
          <a:noFill/>
          <a:ln w="9525">
            <a:noFill/>
            <a:miter lim="800000"/>
            <a:headEnd/>
            <a:tailEnd/>
          </a:ln>
        </p:spPr>
        <p:txBody>
          <a:bodyPr>
            <a:spAutoFit/>
          </a:bodyPr>
          <a:lstStyle/>
          <a:p>
            <a:pPr>
              <a:defRPr/>
            </a:pPr>
            <a:r>
              <a:rPr lang="en-US" altLang="zh-TW" sz="1200" b="1" dirty="0">
                <a:latin typeface="+mn-lt"/>
              </a:rPr>
              <a:t>SP</a:t>
            </a:r>
            <a:r>
              <a:rPr lang="en-US" altLang="zh-TW" sz="1200" b="1" baseline="-25000" dirty="0">
                <a:latin typeface="+mn-lt"/>
              </a:rPr>
              <a:t>n-1</a:t>
            </a:r>
          </a:p>
        </p:txBody>
      </p:sp>
      <p:sp>
        <p:nvSpPr>
          <p:cNvPr id="79" name="Oval 78"/>
          <p:cNvSpPr>
            <a:spLocks noChangeArrowheads="1"/>
          </p:cNvSpPr>
          <p:nvPr/>
        </p:nvSpPr>
        <p:spPr bwMode="auto">
          <a:xfrm>
            <a:off x="4244975" y="4578350"/>
            <a:ext cx="368300" cy="268288"/>
          </a:xfrm>
          <a:prstGeom prst="ellipse">
            <a:avLst/>
          </a:prstGeom>
          <a:solidFill>
            <a:srgbClr val="3399FF"/>
          </a:solidFill>
          <a:ln w="9525">
            <a:round/>
            <a:headEnd/>
            <a:tailEnd/>
          </a:ln>
          <a:scene3d>
            <a:camera prst="legacyObliqueLeft">
              <a:rot lat="0" lon="21299989" rev="0"/>
            </a:camera>
            <a:lightRig rig="legacyFlat1" dir="t"/>
          </a:scene3d>
          <a:sp3d extrusionH="11100" prstMaterial="legacyMatte">
            <a:bevelT w="13500" h="13500" prst="angle"/>
            <a:bevelB w="13500" h="13500" prst="angle"/>
            <a:extrusionClr>
              <a:srgbClr val="3399FF"/>
            </a:extrusionClr>
          </a:sp3d>
        </p:spPr>
        <p:txBody>
          <a:bodyPr wrap="none" anchor="ctr">
            <a:flatTx/>
          </a:bodyPr>
          <a:lstStyle/>
          <a:p>
            <a:endParaRPr lang="zh-TW" altLang="en-US"/>
          </a:p>
        </p:txBody>
      </p:sp>
      <p:sp>
        <p:nvSpPr>
          <p:cNvPr id="80" name="Text Box 44"/>
          <p:cNvSpPr txBox="1">
            <a:spLocks noChangeArrowheads="1"/>
          </p:cNvSpPr>
          <p:nvPr/>
        </p:nvSpPr>
        <p:spPr bwMode="auto">
          <a:xfrm>
            <a:off x="4181489" y="4559300"/>
            <a:ext cx="561975" cy="277813"/>
          </a:xfrm>
          <a:prstGeom prst="rect">
            <a:avLst/>
          </a:prstGeom>
          <a:noFill/>
          <a:ln w="9525">
            <a:noFill/>
            <a:miter lim="800000"/>
            <a:headEnd/>
            <a:tailEnd/>
          </a:ln>
        </p:spPr>
        <p:txBody>
          <a:bodyPr>
            <a:spAutoFit/>
          </a:bodyPr>
          <a:lstStyle/>
          <a:p>
            <a:pPr>
              <a:defRPr/>
            </a:pPr>
            <a:r>
              <a:rPr lang="en-US" altLang="zh-TW" sz="1200" b="1" dirty="0">
                <a:latin typeface="+mn-lt"/>
              </a:rPr>
              <a:t>W</a:t>
            </a:r>
            <a:r>
              <a:rPr lang="en-US" altLang="zh-TW" sz="1200" b="1" baseline="-25000" dirty="0">
                <a:latin typeface="+mn-lt"/>
              </a:rPr>
              <a:t>n-1</a:t>
            </a:r>
          </a:p>
        </p:txBody>
      </p:sp>
      <p:sp>
        <p:nvSpPr>
          <p:cNvPr id="81" name="Line 111"/>
          <p:cNvSpPr>
            <a:spLocks noChangeShapeType="1"/>
          </p:cNvSpPr>
          <p:nvPr/>
        </p:nvSpPr>
        <p:spPr bwMode="auto">
          <a:xfrm flipH="1">
            <a:off x="2755900" y="1997075"/>
            <a:ext cx="3175" cy="863600"/>
          </a:xfrm>
          <a:prstGeom prst="line">
            <a:avLst/>
          </a:prstGeom>
          <a:noFill/>
          <a:ln w="28575">
            <a:solidFill>
              <a:srgbClr val="FF0000"/>
            </a:solidFill>
            <a:round/>
            <a:headEnd/>
            <a:tailEnd type="triangle" w="med" len="med"/>
          </a:ln>
        </p:spPr>
        <p:txBody>
          <a:bodyPr/>
          <a:lstStyle/>
          <a:p>
            <a:endParaRPr lang="zh-TW" altLang="en-US"/>
          </a:p>
        </p:txBody>
      </p:sp>
      <p:sp>
        <p:nvSpPr>
          <p:cNvPr id="82" name="Line 119"/>
          <p:cNvSpPr>
            <a:spLocks noChangeShapeType="1"/>
          </p:cNvSpPr>
          <p:nvPr/>
        </p:nvSpPr>
        <p:spPr bwMode="auto">
          <a:xfrm>
            <a:off x="2946373" y="3001963"/>
            <a:ext cx="877888" cy="0"/>
          </a:xfrm>
          <a:prstGeom prst="line">
            <a:avLst/>
          </a:prstGeom>
          <a:noFill/>
          <a:ln w="28575">
            <a:solidFill>
              <a:srgbClr val="FF0000"/>
            </a:solidFill>
            <a:round/>
            <a:headEnd/>
            <a:tailEnd/>
          </a:ln>
        </p:spPr>
        <p:txBody>
          <a:bodyPr/>
          <a:lstStyle/>
          <a:p>
            <a:endParaRPr lang="zh-TW" altLang="en-US"/>
          </a:p>
        </p:txBody>
      </p:sp>
      <p:sp>
        <p:nvSpPr>
          <p:cNvPr id="83" name="Line 111"/>
          <p:cNvSpPr>
            <a:spLocks noChangeShapeType="1"/>
          </p:cNvSpPr>
          <p:nvPr/>
        </p:nvSpPr>
        <p:spPr bwMode="auto">
          <a:xfrm flipH="1">
            <a:off x="3806798" y="2994025"/>
            <a:ext cx="9525" cy="863600"/>
          </a:xfrm>
          <a:prstGeom prst="line">
            <a:avLst/>
          </a:prstGeom>
          <a:noFill/>
          <a:ln w="28575">
            <a:solidFill>
              <a:srgbClr val="FF0000"/>
            </a:solidFill>
            <a:round/>
            <a:headEnd/>
            <a:tailEnd type="triangle" w="med" len="med"/>
          </a:ln>
        </p:spPr>
        <p:txBody>
          <a:bodyPr/>
          <a:lstStyle/>
          <a:p>
            <a:endParaRPr lang="zh-TW" altLang="en-US"/>
          </a:p>
        </p:txBody>
      </p:sp>
      <p:sp>
        <p:nvSpPr>
          <p:cNvPr id="84" name="Line 119"/>
          <p:cNvSpPr>
            <a:spLocks noChangeShapeType="1"/>
          </p:cNvSpPr>
          <p:nvPr/>
        </p:nvSpPr>
        <p:spPr bwMode="auto">
          <a:xfrm>
            <a:off x="4578350" y="4427551"/>
            <a:ext cx="877888" cy="0"/>
          </a:xfrm>
          <a:prstGeom prst="line">
            <a:avLst/>
          </a:prstGeom>
          <a:noFill/>
          <a:ln w="28575">
            <a:solidFill>
              <a:srgbClr val="FF0000"/>
            </a:solidFill>
            <a:round/>
            <a:headEnd/>
            <a:tailEnd/>
          </a:ln>
        </p:spPr>
        <p:txBody>
          <a:bodyPr/>
          <a:lstStyle/>
          <a:p>
            <a:endParaRPr lang="zh-TW" altLang="en-US"/>
          </a:p>
        </p:txBody>
      </p:sp>
      <p:sp>
        <p:nvSpPr>
          <p:cNvPr id="85" name="Line 111"/>
          <p:cNvSpPr>
            <a:spLocks noChangeShapeType="1"/>
          </p:cNvSpPr>
          <p:nvPr/>
        </p:nvSpPr>
        <p:spPr bwMode="auto">
          <a:xfrm flipH="1">
            <a:off x="5433986" y="4402138"/>
            <a:ext cx="9525" cy="863600"/>
          </a:xfrm>
          <a:prstGeom prst="line">
            <a:avLst/>
          </a:prstGeom>
          <a:noFill/>
          <a:ln w="28575">
            <a:solidFill>
              <a:srgbClr val="FF0000"/>
            </a:solidFill>
            <a:round/>
            <a:headEnd/>
            <a:tailEnd type="triangle" w="med" len="med"/>
          </a:ln>
        </p:spPr>
        <p:txBody>
          <a:bodyPr/>
          <a:lstStyle/>
          <a:p>
            <a:endParaRPr lang="zh-TW" altLang="en-US"/>
          </a:p>
        </p:txBody>
      </p:sp>
      <p:sp>
        <p:nvSpPr>
          <p:cNvPr id="86" name="Text Box 72"/>
          <p:cNvSpPr txBox="1">
            <a:spLocks noChangeArrowheads="1"/>
          </p:cNvSpPr>
          <p:nvPr/>
        </p:nvSpPr>
        <p:spPr bwMode="auto">
          <a:xfrm>
            <a:off x="6079808" y="3873406"/>
            <a:ext cx="492443" cy="422275"/>
          </a:xfrm>
          <a:prstGeom prst="rect">
            <a:avLst/>
          </a:prstGeom>
          <a:noFill/>
          <a:ln w="9525">
            <a:noFill/>
            <a:miter lim="800000"/>
            <a:headEnd/>
            <a:tailEnd/>
          </a:ln>
        </p:spPr>
        <p:txBody>
          <a:bodyPr vert="eaVert">
            <a:spAutoFit/>
          </a:bodyPr>
          <a:lstStyle/>
          <a:p>
            <a:pPr>
              <a:spcBef>
                <a:spcPct val="50000"/>
              </a:spcBef>
            </a:pPr>
            <a:r>
              <a:rPr lang="en-US" altLang="zh-TW" sz="2000" dirty="0">
                <a:latin typeface="+mn-lt"/>
              </a:rPr>
              <a:t>…</a:t>
            </a:r>
          </a:p>
        </p:txBody>
      </p:sp>
      <p:sp>
        <p:nvSpPr>
          <p:cNvPr id="1097" name="Line 167"/>
          <p:cNvSpPr>
            <a:spLocks noChangeShapeType="1"/>
          </p:cNvSpPr>
          <p:nvPr/>
        </p:nvSpPr>
        <p:spPr bwMode="auto">
          <a:xfrm>
            <a:off x="1404938" y="1385888"/>
            <a:ext cx="209550" cy="0"/>
          </a:xfrm>
          <a:prstGeom prst="line">
            <a:avLst/>
          </a:prstGeom>
          <a:noFill/>
          <a:ln w="28575">
            <a:solidFill>
              <a:srgbClr val="FF0000"/>
            </a:solidFill>
            <a:round/>
            <a:headEnd/>
            <a:tailEnd type="triangle" w="med" len="med"/>
          </a:ln>
        </p:spPr>
        <p:txBody>
          <a:bodyPr/>
          <a:lstStyle/>
          <a:p>
            <a:endParaRPr lang="zh-TW" altLang="en-US"/>
          </a:p>
        </p:txBody>
      </p:sp>
      <p:sp>
        <p:nvSpPr>
          <p:cNvPr id="88" name="Text Box 168"/>
          <p:cNvSpPr txBox="1">
            <a:spLocks noChangeArrowheads="1"/>
          </p:cNvSpPr>
          <p:nvPr/>
        </p:nvSpPr>
        <p:spPr bwMode="auto">
          <a:xfrm>
            <a:off x="1631950" y="1231900"/>
            <a:ext cx="2082800" cy="276225"/>
          </a:xfrm>
          <a:prstGeom prst="rect">
            <a:avLst/>
          </a:prstGeom>
          <a:noFill/>
          <a:ln w="9525">
            <a:noFill/>
            <a:miter lim="800000"/>
            <a:headEnd/>
            <a:tailEnd/>
          </a:ln>
        </p:spPr>
        <p:txBody>
          <a:bodyPr>
            <a:spAutoFit/>
          </a:bodyPr>
          <a:lstStyle/>
          <a:p>
            <a:pPr>
              <a:spcBef>
                <a:spcPct val="50000"/>
              </a:spcBef>
              <a:defRPr/>
            </a:pPr>
            <a:r>
              <a:rPr lang="en-US" altLang="zh-TW" sz="1200" b="1" dirty="0">
                <a:latin typeface="+mn-lt"/>
              </a:rPr>
              <a:t>Sequencing relationship</a:t>
            </a:r>
          </a:p>
        </p:txBody>
      </p:sp>
      <p:sp>
        <p:nvSpPr>
          <p:cNvPr id="1099" name="AutoShape 42"/>
          <p:cNvSpPr>
            <a:spLocks noChangeArrowheads="1"/>
          </p:cNvSpPr>
          <p:nvPr/>
        </p:nvSpPr>
        <p:spPr bwMode="auto">
          <a:xfrm>
            <a:off x="3797300" y="1017588"/>
            <a:ext cx="214313" cy="171450"/>
          </a:xfrm>
          <a:prstGeom prst="roundRect">
            <a:avLst>
              <a:gd name="adj" fmla="val 16667"/>
            </a:avLst>
          </a:prstGeom>
          <a:solidFill>
            <a:srgbClr val="00FF99"/>
          </a:solidFill>
          <a:ln w="9525">
            <a:round/>
            <a:headEnd/>
            <a:tailEnd/>
          </a:ln>
          <a:scene3d>
            <a:camera prst="legacyObliqueTopLeft"/>
            <a:lightRig rig="legacyNormal1" dir="t"/>
          </a:scene3d>
          <a:sp3d extrusionH="23800" prstMaterial="legacyMatte">
            <a:bevelT w="13500" h="13500" prst="angle"/>
            <a:bevelB w="13500" h="13500" prst="angle"/>
            <a:extrusionClr>
              <a:schemeClr val="accent1"/>
            </a:extrusionClr>
          </a:sp3d>
        </p:spPr>
        <p:txBody>
          <a:bodyPr wrap="none" anchor="ctr">
            <a:flatTx/>
          </a:bodyPr>
          <a:lstStyle/>
          <a:p>
            <a:endParaRPr lang="zh-TW" altLang="zh-TW" sz="800">
              <a:solidFill>
                <a:srgbClr val="72BFC5"/>
              </a:solidFill>
            </a:endParaRPr>
          </a:p>
        </p:txBody>
      </p:sp>
      <p:sp>
        <p:nvSpPr>
          <p:cNvPr id="90" name="Text Box 168"/>
          <p:cNvSpPr txBox="1">
            <a:spLocks noChangeArrowheads="1"/>
          </p:cNvSpPr>
          <p:nvPr/>
        </p:nvSpPr>
        <p:spPr bwMode="auto">
          <a:xfrm>
            <a:off x="4071938" y="996950"/>
            <a:ext cx="3357562" cy="277813"/>
          </a:xfrm>
          <a:prstGeom prst="rect">
            <a:avLst/>
          </a:prstGeom>
          <a:noFill/>
          <a:ln w="9525">
            <a:noFill/>
            <a:miter lim="800000"/>
            <a:headEnd/>
            <a:tailEnd/>
          </a:ln>
        </p:spPr>
        <p:txBody>
          <a:bodyPr>
            <a:spAutoFit/>
          </a:bodyPr>
          <a:lstStyle/>
          <a:p>
            <a:pPr>
              <a:spcBef>
                <a:spcPct val="50000"/>
              </a:spcBef>
              <a:defRPr/>
            </a:pPr>
            <a:r>
              <a:rPr lang="en-US" altLang="zh-TW" sz="1200" b="1" dirty="0">
                <a:latin typeface="+mn-lt"/>
              </a:rPr>
              <a:t>Wash operation between subproblems</a:t>
            </a:r>
          </a:p>
        </p:txBody>
      </p:sp>
      <p:sp>
        <p:nvSpPr>
          <p:cNvPr id="1101" name="AutoShape 41"/>
          <p:cNvSpPr>
            <a:spLocks noChangeArrowheads="1"/>
          </p:cNvSpPr>
          <p:nvPr/>
        </p:nvSpPr>
        <p:spPr bwMode="auto">
          <a:xfrm>
            <a:off x="1439863" y="987425"/>
            <a:ext cx="142875" cy="238125"/>
          </a:xfrm>
          <a:prstGeom prst="roundRect">
            <a:avLst>
              <a:gd name="adj" fmla="val 16667"/>
            </a:avLst>
          </a:prstGeom>
          <a:solidFill>
            <a:srgbClr val="FFFF99"/>
          </a:solidFill>
          <a:ln w="9525">
            <a:round/>
            <a:headEnd/>
            <a:tailEnd/>
          </a:ln>
          <a:scene3d>
            <a:camera prst="legacyObliqueTopLeft"/>
            <a:lightRig rig="legacyNormal1" dir="t"/>
          </a:scene3d>
          <a:sp3d extrusionH="23800" prstMaterial="legacyMatte">
            <a:bevelT w="13500" h="13500" prst="angle"/>
            <a:bevelB w="13500" h="13500" prst="angle"/>
            <a:extrusionClr>
              <a:srgbClr val="FFFF99"/>
            </a:extrusionClr>
          </a:sp3d>
        </p:spPr>
        <p:txBody>
          <a:bodyPr wrap="none" anchor="ctr">
            <a:flatTx/>
          </a:bodyPr>
          <a:lstStyle/>
          <a:p>
            <a:endParaRPr lang="zh-TW" altLang="zh-TW" sz="800"/>
          </a:p>
        </p:txBody>
      </p:sp>
      <p:sp>
        <p:nvSpPr>
          <p:cNvPr id="92" name="Text Box 168"/>
          <p:cNvSpPr txBox="1">
            <a:spLocks noChangeArrowheads="1"/>
          </p:cNvSpPr>
          <p:nvPr/>
        </p:nvSpPr>
        <p:spPr bwMode="auto">
          <a:xfrm>
            <a:off x="1643063" y="1009650"/>
            <a:ext cx="2071687" cy="276225"/>
          </a:xfrm>
          <a:prstGeom prst="rect">
            <a:avLst/>
          </a:prstGeom>
          <a:noFill/>
          <a:ln w="9525">
            <a:noFill/>
            <a:miter lim="800000"/>
            <a:headEnd/>
            <a:tailEnd/>
          </a:ln>
        </p:spPr>
        <p:txBody>
          <a:bodyPr>
            <a:spAutoFit/>
          </a:bodyPr>
          <a:lstStyle/>
          <a:p>
            <a:pPr>
              <a:spcBef>
                <a:spcPct val="50000"/>
              </a:spcBef>
              <a:defRPr/>
            </a:pPr>
            <a:r>
              <a:rPr lang="en-US" altLang="zh-TW" sz="1200" b="1" dirty="0">
                <a:latin typeface="+mn-lt"/>
              </a:rPr>
              <a:t>Subproblem of bioassay</a:t>
            </a:r>
          </a:p>
        </p:txBody>
      </p:sp>
      <p:sp>
        <p:nvSpPr>
          <p:cNvPr id="93" name="Text Box 168"/>
          <p:cNvSpPr txBox="1">
            <a:spLocks noChangeArrowheads="1"/>
          </p:cNvSpPr>
          <p:nvPr/>
        </p:nvSpPr>
        <p:spPr bwMode="auto">
          <a:xfrm>
            <a:off x="4071938" y="1220788"/>
            <a:ext cx="3214687" cy="276225"/>
          </a:xfrm>
          <a:prstGeom prst="rect">
            <a:avLst/>
          </a:prstGeom>
          <a:noFill/>
          <a:ln w="9525">
            <a:noFill/>
            <a:miter lim="800000"/>
            <a:headEnd/>
            <a:tailEnd/>
          </a:ln>
        </p:spPr>
        <p:txBody>
          <a:bodyPr>
            <a:spAutoFit/>
          </a:bodyPr>
          <a:lstStyle/>
          <a:p>
            <a:pPr>
              <a:spcBef>
                <a:spcPct val="50000"/>
              </a:spcBef>
              <a:defRPr/>
            </a:pPr>
            <a:r>
              <a:rPr lang="en-US" altLang="zh-TW" sz="1200" b="1" dirty="0">
                <a:latin typeface="+mn-lt"/>
              </a:rPr>
              <a:t>Wash operation within one subproblem</a:t>
            </a:r>
          </a:p>
        </p:txBody>
      </p:sp>
      <p:sp>
        <p:nvSpPr>
          <p:cNvPr id="1104" name="Oval 12"/>
          <p:cNvSpPr>
            <a:spLocks noChangeArrowheads="1"/>
          </p:cNvSpPr>
          <p:nvPr/>
        </p:nvSpPr>
        <p:spPr bwMode="auto">
          <a:xfrm>
            <a:off x="3810000" y="1266825"/>
            <a:ext cx="214313" cy="206375"/>
          </a:xfrm>
          <a:prstGeom prst="ellipse">
            <a:avLst/>
          </a:prstGeom>
          <a:solidFill>
            <a:srgbClr val="3399FF"/>
          </a:solidFill>
          <a:ln w="9525">
            <a:round/>
            <a:headEnd/>
            <a:tailEnd/>
          </a:ln>
          <a:scene3d>
            <a:camera prst="legacyObliqueLeft">
              <a:rot lat="0" lon="21299989" rev="0"/>
            </a:camera>
            <a:lightRig rig="legacyFlat1" dir="t"/>
          </a:scene3d>
          <a:sp3d extrusionH="23800" prstMaterial="legacyMatte">
            <a:bevelT w="13500" h="13500" prst="angle"/>
            <a:bevelB w="13500" h="13500" prst="angle"/>
            <a:extrusionClr>
              <a:srgbClr val="3399FF"/>
            </a:extrusionClr>
          </a:sp3d>
        </p:spPr>
        <p:txBody>
          <a:bodyPr wrap="none" anchor="ctr">
            <a:flatTx/>
          </a:bodyPr>
          <a:lstStyle/>
          <a:p>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fade">
                                      <p:cBhvr>
                                        <p:cTn id="10" dur="1000"/>
                                        <p:tgtEl>
                                          <p:spTgt spid="6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5"/>
                                        </p:tgtEl>
                                        <p:attrNameLst>
                                          <p:attrName>style.visibility</p:attrName>
                                        </p:attrNameLst>
                                      </p:cBhvr>
                                      <p:to>
                                        <p:strVal val="visible"/>
                                      </p:to>
                                    </p:set>
                                    <p:animEffect transition="in" filter="fade">
                                      <p:cBhvr>
                                        <p:cTn id="13" dur="1000"/>
                                        <p:tgtEl>
                                          <p:spTgt spid="6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fade">
                                      <p:cBhvr>
                                        <p:cTn id="16" dur="1000"/>
                                        <p:tgtEl>
                                          <p:spTgt spid="6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1000"/>
                                        <p:tgtEl>
                                          <p:spTgt spid="5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1000"/>
                                        <p:tgtEl>
                                          <p:spTgt spid="28"/>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10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7"/>
                                        </p:tgtEl>
                                        <p:attrNameLst>
                                          <p:attrName>style.visibility</p:attrName>
                                        </p:attrNameLst>
                                      </p:cBhvr>
                                      <p:to>
                                        <p:strVal val="visible"/>
                                      </p:to>
                                    </p:set>
                                    <p:animEffect transition="in" filter="fade">
                                      <p:cBhvr>
                                        <p:cTn id="33" dur="1000"/>
                                        <p:tgtEl>
                                          <p:spTgt spid="6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8"/>
                                        </p:tgtEl>
                                        <p:attrNameLst>
                                          <p:attrName>style.visibility</p:attrName>
                                        </p:attrNameLst>
                                      </p:cBhvr>
                                      <p:to>
                                        <p:strVal val="visible"/>
                                      </p:to>
                                    </p:set>
                                    <p:animEffect transition="in" filter="fade">
                                      <p:cBhvr>
                                        <p:cTn id="36" dur="1000"/>
                                        <p:tgtEl>
                                          <p:spTgt spid="6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1000"/>
                                        <p:tgtEl>
                                          <p:spTgt spid="3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fade">
                                      <p:cBhvr>
                                        <p:cTn id="42" dur="1000"/>
                                        <p:tgtEl>
                                          <p:spTgt spid="5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fade">
                                      <p:cBhvr>
                                        <p:cTn id="47" dur="1000"/>
                                        <p:tgtEl>
                                          <p:spTgt spid="5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0"/>
                                        </p:tgtEl>
                                        <p:attrNameLst>
                                          <p:attrName>style.visibility</p:attrName>
                                        </p:attrNameLst>
                                      </p:cBhvr>
                                      <p:to>
                                        <p:strVal val="visible"/>
                                      </p:to>
                                    </p:set>
                                    <p:animEffect transition="in" filter="fade">
                                      <p:cBhvr>
                                        <p:cTn id="50" dur="1000"/>
                                        <p:tgtEl>
                                          <p:spTgt spid="6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1"/>
                                        </p:tgtEl>
                                        <p:attrNameLst>
                                          <p:attrName>style.visibility</p:attrName>
                                        </p:attrNameLst>
                                      </p:cBhvr>
                                      <p:to>
                                        <p:strVal val="visible"/>
                                      </p:to>
                                    </p:set>
                                    <p:animEffect transition="in" filter="fade">
                                      <p:cBhvr>
                                        <p:cTn id="53" dur="1000"/>
                                        <p:tgtEl>
                                          <p:spTgt spid="6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2"/>
                                        </p:tgtEl>
                                        <p:attrNameLst>
                                          <p:attrName>style.visibility</p:attrName>
                                        </p:attrNameLst>
                                      </p:cBhvr>
                                      <p:to>
                                        <p:strVal val="visible"/>
                                      </p:to>
                                    </p:set>
                                    <p:animEffect transition="in" filter="fade">
                                      <p:cBhvr>
                                        <p:cTn id="56" dur="1000"/>
                                        <p:tgtEl>
                                          <p:spTgt spid="6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1000"/>
                                        <p:tgtEl>
                                          <p:spTgt spid="32"/>
                                        </p:tgtEl>
                                      </p:cBhvr>
                                    </p:animEffect>
                                  </p:childTnLst>
                                </p:cTn>
                              </p:par>
                              <p:par>
                                <p:cTn id="60" presetID="10" presetClass="entr" presetSubtype="0" fill="hold"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1000"/>
                                        <p:tgtEl>
                                          <p:spTgt spid="2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fade">
                                      <p:cBhvr>
                                        <p:cTn id="68" dur="1000"/>
                                        <p:tgtEl>
                                          <p:spTgt spid="3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81"/>
                                        </p:tgtEl>
                                        <p:attrNameLst>
                                          <p:attrName>style.visibility</p:attrName>
                                        </p:attrNameLst>
                                      </p:cBhvr>
                                      <p:to>
                                        <p:strVal val="visible"/>
                                      </p:to>
                                    </p:set>
                                    <p:animEffect transition="in" filter="fade">
                                      <p:cBhvr>
                                        <p:cTn id="71" dur="1000"/>
                                        <p:tgtEl>
                                          <p:spTgt spid="81"/>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1000"/>
                                        <p:tgtEl>
                                          <p:spTgt spid="2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69"/>
                                        </p:tgtEl>
                                        <p:attrNameLst>
                                          <p:attrName>style.visibility</p:attrName>
                                        </p:attrNameLst>
                                      </p:cBhvr>
                                      <p:to>
                                        <p:strVal val="visible"/>
                                      </p:to>
                                    </p:set>
                                    <p:animEffect transition="in" filter="fade">
                                      <p:cBhvr>
                                        <p:cTn id="79" dur="500"/>
                                        <p:tgtEl>
                                          <p:spTgt spid="6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70"/>
                                        </p:tgtEl>
                                        <p:attrNameLst>
                                          <p:attrName>style.visibility</p:attrName>
                                        </p:attrNameLst>
                                      </p:cBhvr>
                                      <p:to>
                                        <p:strVal val="visible"/>
                                      </p:to>
                                    </p:set>
                                    <p:animEffect transition="in" filter="fade">
                                      <p:cBhvr>
                                        <p:cTn id="82" dur="500"/>
                                        <p:tgtEl>
                                          <p:spTgt spid="7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fade">
                                      <p:cBhvr>
                                        <p:cTn id="85" dur="500"/>
                                        <p:tgtEl>
                                          <p:spTgt spid="29"/>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2"/>
                                        </p:tgtEl>
                                        <p:attrNameLst>
                                          <p:attrName>style.visibility</p:attrName>
                                        </p:attrNameLst>
                                      </p:cBhvr>
                                      <p:to>
                                        <p:strVal val="visible"/>
                                      </p:to>
                                    </p:set>
                                    <p:animEffect transition="in" filter="fade">
                                      <p:cBhvr>
                                        <p:cTn id="88" dur="500"/>
                                        <p:tgtEl>
                                          <p:spTgt spid="52"/>
                                        </p:tgtEl>
                                      </p:cBhvr>
                                    </p:animEffect>
                                  </p:childTnLst>
                                </p:cTn>
                              </p:par>
                            </p:childTnLst>
                          </p:cTn>
                        </p:par>
                        <p:par>
                          <p:cTn id="89" fill="hold">
                            <p:stCondLst>
                              <p:cond delay="500"/>
                            </p:stCondLst>
                            <p:childTnLst>
                              <p:par>
                                <p:cTn id="90" presetID="10" presetClass="entr" presetSubtype="0" fill="hold" grpId="0" nodeType="afterEffect">
                                  <p:stCondLst>
                                    <p:cond delay="0"/>
                                  </p:stCondLst>
                                  <p:childTnLst>
                                    <p:set>
                                      <p:cBhvr>
                                        <p:cTn id="91" dur="1" fill="hold">
                                          <p:stCondLst>
                                            <p:cond delay="0"/>
                                          </p:stCondLst>
                                        </p:cTn>
                                        <p:tgtEl>
                                          <p:spTgt spid="25"/>
                                        </p:tgtEl>
                                        <p:attrNameLst>
                                          <p:attrName>style.visibility</p:attrName>
                                        </p:attrNameLst>
                                      </p:cBhvr>
                                      <p:to>
                                        <p:strVal val="visible"/>
                                      </p:to>
                                    </p:set>
                                    <p:animEffect transition="in" filter="fade">
                                      <p:cBhvr>
                                        <p:cTn id="92" dur="500"/>
                                        <p:tgtEl>
                                          <p:spTgt spid="25"/>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55"/>
                                        </p:tgtEl>
                                        <p:attrNameLst>
                                          <p:attrName>style.visibility</p:attrName>
                                        </p:attrNameLst>
                                      </p:cBhvr>
                                      <p:to>
                                        <p:strVal val="visible"/>
                                      </p:to>
                                    </p:set>
                                    <p:animEffect transition="in" filter="fade">
                                      <p:cBhvr>
                                        <p:cTn id="95" dur="500"/>
                                        <p:tgtEl>
                                          <p:spTgt spid="55"/>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83"/>
                                        </p:tgtEl>
                                        <p:attrNameLst>
                                          <p:attrName>style.visibility</p:attrName>
                                        </p:attrNameLst>
                                      </p:cBhvr>
                                      <p:to>
                                        <p:strVal val="visible"/>
                                      </p:to>
                                    </p:set>
                                    <p:animEffect transition="in" filter="fade">
                                      <p:cBhvr>
                                        <p:cTn id="101" dur="500"/>
                                        <p:tgtEl>
                                          <p:spTgt spid="8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82"/>
                                        </p:tgtEl>
                                        <p:attrNameLst>
                                          <p:attrName>style.visibility</p:attrName>
                                        </p:attrNameLst>
                                      </p:cBhvr>
                                      <p:to>
                                        <p:strVal val="visible"/>
                                      </p:to>
                                    </p:set>
                                    <p:animEffect transition="in" filter="fade">
                                      <p:cBhvr>
                                        <p:cTn id="104" dur="500"/>
                                        <p:tgtEl>
                                          <p:spTgt spid="8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86"/>
                                        </p:tgtEl>
                                        <p:attrNameLst>
                                          <p:attrName>style.visibility</p:attrName>
                                        </p:attrNameLst>
                                      </p:cBhvr>
                                      <p:to>
                                        <p:strVal val="visible"/>
                                      </p:to>
                                    </p:set>
                                    <p:animEffect transition="in" filter="fade">
                                      <p:cBhvr>
                                        <p:cTn id="107" dur="500"/>
                                        <p:tgtEl>
                                          <p:spTgt spid="86"/>
                                        </p:tgtEl>
                                      </p:cBhvr>
                                    </p:animEffect>
                                  </p:childTnLst>
                                </p:cTn>
                              </p:par>
                            </p:childTnLst>
                          </p:cTn>
                        </p:par>
                        <p:par>
                          <p:cTn id="108" fill="hold">
                            <p:stCondLst>
                              <p:cond delay="1000"/>
                            </p:stCondLst>
                            <p:childTnLst>
                              <p:par>
                                <p:cTn id="109" presetID="10" presetClass="entr" presetSubtype="0" fill="hold" grpId="0" nodeType="afterEffect">
                                  <p:stCondLst>
                                    <p:cond delay="0"/>
                                  </p:stCondLst>
                                  <p:childTnLst>
                                    <p:set>
                                      <p:cBhvr>
                                        <p:cTn id="110" dur="1" fill="hold">
                                          <p:stCondLst>
                                            <p:cond delay="0"/>
                                          </p:stCondLst>
                                        </p:cTn>
                                        <p:tgtEl>
                                          <p:spTgt spid="77"/>
                                        </p:tgtEl>
                                        <p:attrNameLst>
                                          <p:attrName>style.visibility</p:attrName>
                                        </p:attrNameLst>
                                      </p:cBhvr>
                                      <p:to>
                                        <p:strVal val="visible"/>
                                      </p:to>
                                    </p:set>
                                    <p:animEffect transition="in" filter="fade">
                                      <p:cBhvr>
                                        <p:cTn id="111" dur="500"/>
                                        <p:tgtEl>
                                          <p:spTgt spid="77"/>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78"/>
                                        </p:tgtEl>
                                        <p:attrNameLst>
                                          <p:attrName>style.visibility</p:attrName>
                                        </p:attrNameLst>
                                      </p:cBhvr>
                                      <p:to>
                                        <p:strVal val="visible"/>
                                      </p:to>
                                    </p:set>
                                    <p:animEffect transition="in" filter="fade">
                                      <p:cBhvr>
                                        <p:cTn id="114" dur="500"/>
                                        <p:tgtEl>
                                          <p:spTgt spid="78"/>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79"/>
                                        </p:tgtEl>
                                        <p:attrNameLst>
                                          <p:attrName>style.visibility</p:attrName>
                                        </p:attrNameLst>
                                      </p:cBhvr>
                                      <p:to>
                                        <p:strVal val="visible"/>
                                      </p:to>
                                    </p:set>
                                    <p:animEffect transition="in" filter="fade">
                                      <p:cBhvr>
                                        <p:cTn id="117" dur="500"/>
                                        <p:tgtEl>
                                          <p:spTgt spid="79"/>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80"/>
                                        </p:tgtEl>
                                        <p:attrNameLst>
                                          <p:attrName>style.visibility</p:attrName>
                                        </p:attrNameLst>
                                      </p:cBhvr>
                                      <p:to>
                                        <p:strVal val="visible"/>
                                      </p:to>
                                    </p:set>
                                    <p:animEffect transition="in" filter="fade">
                                      <p:cBhvr>
                                        <p:cTn id="120" dur="500"/>
                                        <p:tgtEl>
                                          <p:spTgt spid="80"/>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39"/>
                                        </p:tgtEl>
                                        <p:attrNameLst>
                                          <p:attrName>style.visibility</p:attrName>
                                        </p:attrNameLst>
                                      </p:cBhvr>
                                      <p:to>
                                        <p:strVal val="visible"/>
                                      </p:to>
                                    </p:set>
                                    <p:animEffect transition="in" filter="fade">
                                      <p:cBhvr>
                                        <p:cTn id="123" dur="500"/>
                                        <p:tgtEl>
                                          <p:spTgt spid="39"/>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1"/>
                                        </p:tgtEl>
                                        <p:attrNameLst>
                                          <p:attrName>style.visibility</p:attrName>
                                        </p:attrNameLst>
                                      </p:cBhvr>
                                      <p:to>
                                        <p:strVal val="visible"/>
                                      </p:to>
                                    </p:set>
                                    <p:animEffect transition="in" filter="fade">
                                      <p:cBhvr>
                                        <p:cTn id="129" dur="500"/>
                                        <p:tgtEl>
                                          <p:spTgt spid="41"/>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57"/>
                                        </p:tgtEl>
                                        <p:attrNameLst>
                                          <p:attrName>style.visibility</p:attrName>
                                        </p:attrNameLst>
                                      </p:cBhvr>
                                      <p:to>
                                        <p:strVal val="visible"/>
                                      </p:to>
                                    </p:set>
                                    <p:animEffect transition="in" filter="fade">
                                      <p:cBhvr>
                                        <p:cTn id="132" dur="500"/>
                                        <p:tgtEl>
                                          <p:spTgt spid="57"/>
                                        </p:tgtEl>
                                      </p:cBhvr>
                                    </p:animEffect>
                                  </p:childTnLst>
                                </p:cTn>
                              </p:par>
                              <p:par>
                                <p:cTn id="133" presetID="10" presetClass="entr" presetSubtype="0" fill="hold" nodeType="withEffect">
                                  <p:stCondLst>
                                    <p:cond delay="0"/>
                                  </p:stCondLst>
                                  <p:childTnLst>
                                    <p:set>
                                      <p:cBhvr>
                                        <p:cTn id="134" dur="1" fill="hold">
                                          <p:stCondLst>
                                            <p:cond delay="0"/>
                                          </p:stCondLst>
                                        </p:cTn>
                                        <p:tgtEl>
                                          <p:spTgt spid="19"/>
                                        </p:tgtEl>
                                        <p:attrNameLst>
                                          <p:attrName>style.visibility</p:attrName>
                                        </p:attrNameLst>
                                      </p:cBhvr>
                                      <p:to>
                                        <p:strVal val="visible"/>
                                      </p:to>
                                    </p:set>
                                    <p:animEffect transition="in" filter="fade">
                                      <p:cBhvr>
                                        <p:cTn id="135" dur="500"/>
                                        <p:tgtEl>
                                          <p:spTgt spid="19"/>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18"/>
                                        </p:tgtEl>
                                        <p:attrNameLst>
                                          <p:attrName>style.visibility</p:attrName>
                                        </p:attrNameLst>
                                      </p:cBhvr>
                                      <p:to>
                                        <p:strVal val="visible"/>
                                      </p:to>
                                    </p:set>
                                    <p:animEffect transition="in" filter="fade">
                                      <p:cBhvr>
                                        <p:cTn id="138" dur="500"/>
                                        <p:tgtEl>
                                          <p:spTgt spid="18"/>
                                        </p:tgtEl>
                                      </p:cBhvr>
                                    </p:animEffect>
                                  </p:childTnLst>
                                </p:cTn>
                              </p:par>
                            </p:childTnLst>
                          </p:cTn>
                        </p:par>
                        <p:par>
                          <p:cTn id="139" fill="hold">
                            <p:stCondLst>
                              <p:cond delay="1500"/>
                            </p:stCondLst>
                            <p:childTnLst>
                              <p:par>
                                <p:cTn id="140" presetID="10" presetClass="entr" presetSubtype="0" fill="hold" grpId="0" nodeType="afterEffect">
                                  <p:stCondLst>
                                    <p:cond delay="0"/>
                                  </p:stCondLst>
                                  <p:childTnLst>
                                    <p:set>
                                      <p:cBhvr>
                                        <p:cTn id="141" dur="1" fill="hold">
                                          <p:stCondLst>
                                            <p:cond delay="0"/>
                                          </p:stCondLst>
                                        </p:cTn>
                                        <p:tgtEl>
                                          <p:spTgt spid="71"/>
                                        </p:tgtEl>
                                        <p:attrNameLst>
                                          <p:attrName>style.visibility</p:attrName>
                                        </p:attrNameLst>
                                      </p:cBhvr>
                                      <p:to>
                                        <p:strVal val="visible"/>
                                      </p:to>
                                    </p:set>
                                    <p:animEffect transition="in" filter="fade">
                                      <p:cBhvr>
                                        <p:cTn id="142" dur="500"/>
                                        <p:tgtEl>
                                          <p:spTgt spid="71"/>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72"/>
                                        </p:tgtEl>
                                        <p:attrNameLst>
                                          <p:attrName>style.visibility</p:attrName>
                                        </p:attrNameLst>
                                      </p:cBhvr>
                                      <p:to>
                                        <p:strVal val="visible"/>
                                      </p:to>
                                    </p:set>
                                    <p:animEffect transition="in" filter="fade">
                                      <p:cBhvr>
                                        <p:cTn id="145" dur="500"/>
                                        <p:tgtEl>
                                          <p:spTgt spid="72"/>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58"/>
                                        </p:tgtEl>
                                        <p:attrNameLst>
                                          <p:attrName>style.visibility</p:attrName>
                                        </p:attrNameLst>
                                      </p:cBhvr>
                                      <p:to>
                                        <p:strVal val="visible"/>
                                      </p:to>
                                    </p:set>
                                    <p:animEffect transition="in" filter="fade">
                                      <p:cBhvr>
                                        <p:cTn id="148" dur="500"/>
                                        <p:tgtEl>
                                          <p:spTgt spid="58"/>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40"/>
                                        </p:tgtEl>
                                        <p:attrNameLst>
                                          <p:attrName>style.visibility</p:attrName>
                                        </p:attrNameLst>
                                      </p:cBhvr>
                                      <p:to>
                                        <p:strVal val="visible"/>
                                      </p:to>
                                    </p:set>
                                    <p:animEffect transition="in" filter="fade">
                                      <p:cBhvr>
                                        <p:cTn id="151" dur="500"/>
                                        <p:tgtEl>
                                          <p:spTgt spid="40"/>
                                        </p:tgtEl>
                                      </p:cBhvr>
                                    </p:animEffect>
                                  </p:childTnLst>
                                </p:cTn>
                              </p:par>
                            </p:childTnLst>
                          </p:cTn>
                        </p:par>
                        <p:par>
                          <p:cTn id="152" fill="hold">
                            <p:stCondLst>
                              <p:cond delay="2000"/>
                            </p:stCondLst>
                            <p:childTnLst>
                              <p:par>
                                <p:cTn id="153" presetID="10" presetClass="entr" presetSubtype="0" fill="hold" nodeType="afterEffect">
                                  <p:stCondLst>
                                    <p:cond delay="0"/>
                                  </p:stCondLst>
                                  <p:childTnLst>
                                    <p:set>
                                      <p:cBhvr>
                                        <p:cTn id="154" dur="1" fill="hold">
                                          <p:stCondLst>
                                            <p:cond delay="0"/>
                                          </p:stCondLst>
                                        </p:cTn>
                                        <p:tgtEl>
                                          <p:spTgt spid="24"/>
                                        </p:tgtEl>
                                        <p:attrNameLst>
                                          <p:attrName>style.visibility</p:attrName>
                                        </p:attrNameLst>
                                      </p:cBhvr>
                                      <p:to>
                                        <p:strVal val="visible"/>
                                      </p:to>
                                    </p:set>
                                    <p:animEffect transition="in" filter="fade">
                                      <p:cBhvr>
                                        <p:cTn id="155" dur="500"/>
                                        <p:tgtEl>
                                          <p:spTgt spid="24"/>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73"/>
                                        </p:tgtEl>
                                        <p:attrNameLst>
                                          <p:attrName>style.visibility</p:attrName>
                                        </p:attrNameLst>
                                      </p:cBhvr>
                                      <p:to>
                                        <p:strVal val="visible"/>
                                      </p:to>
                                    </p:set>
                                    <p:animEffect transition="in" filter="fade">
                                      <p:cBhvr>
                                        <p:cTn id="158" dur="500"/>
                                        <p:tgtEl>
                                          <p:spTgt spid="73"/>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74"/>
                                        </p:tgtEl>
                                        <p:attrNameLst>
                                          <p:attrName>style.visibility</p:attrName>
                                        </p:attrNameLst>
                                      </p:cBhvr>
                                      <p:to>
                                        <p:strVal val="visible"/>
                                      </p:to>
                                    </p:set>
                                    <p:animEffect transition="in" filter="fade">
                                      <p:cBhvr>
                                        <p:cTn id="161" dur="500"/>
                                        <p:tgtEl>
                                          <p:spTgt spid="74"/>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75"/>
                                        </p:tgtEl>
                                        <p:attrNameLst>
                                          <p:attrName>style.visibility</p:attrName>
                                        </p:attrNameLst>
                                      </p:cBhvr>
                                      <p:to>
                                        <p:strVal val="visible"/>
                                      </p:to>
                                    </p:set>
                                    <p:animEffect transition="in" filter="fade">
                                      <p:cBhvr>
                                        <p:cTn id="164" dur="500"/>
                                        <p:tgtEl>
                                          <p:spTgt spid="75"/>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76"/>
                                        </p:tgtEl>
                                        <p:attrNameLst>
                                          <p:attrName>style.visibility</p:attrName>
                                        </p:attrNameLst>
                                      </p:cBhvr>
                                      <p:to>
                                        <p:strVal val="visible"/>
                                      </p:to>
                                    </p:set>
                                    <p:animEffect transition="in" filter="fade">
                                      <p:cBhvr>
                                        <p:cTn id="167" dur="500"/>
                                        <p:tgtEl>
                                          <p:spTgt spid="76"/>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56"/>
                                        </p:tgtEl>
                                        <p:attrNameLst>
                                          <p:attrName>style.visibility</p:attrName>
                                        </p:attrNameLst>
                                      </p:cBhvr>
                                      <p:to>
                                        <p:strVal val="visible"/>
                                      </p:to>
                                    </p:set>
                                    <p:animEffect transition="in" filter="fade">
                                      <p:cBhvr>
                                        <p:cTn id="170" dur="500"/>
                                        <p:tgtEl>
                                          <p:spTgt spid="56"/>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17"/>
                                        </p:tgtEl>
                                        <p:attrNameLst>
                                          <p:attrName>style.visibility</p:attrName>
                                        </p:attrNameLst>
                                      </p:cBhvr>
                                      <p:to>
                                        <p:strVal val="visible"/>
                                      </p:to>
                                    </p:set>
                                    <p:animEffect transition="in" filter="fade">
                                      <p:cBhvr>
                                        <p:cTn id="173" dur="500"/>
                                        <p:tgtEl>
                                          <p:spTgt spid="17"/>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84"/>
                                        </p:tgtEl>
                                        <p:attrNameLst>
                                          <p:attrName>style.visibility</p:attrName>
                                        </p:attrNameLst>
                                      </p:cBhvr>
                                      <p:to>
                                        <p:strVal val="visible"/>
                                      </p:to>
                                    </p:set>
                                    <p:animEffect transition="in" filter="fade">
                                      <p:cBhvr>
                                        <p:cTn id="176" dur="500"/>
                                        <p:tgtEl>
                                          <p:spTgt spid="84"/>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85"/>
                                        </p:tgtEl>
                                        <p:attrNameLst>
                                          <p:attrName>style.visibility</p:attrName>
                                        </p:attrNameLst>
                                      </p:cBhvr>
                                      <p:to>
                                        <p:strVal val="visible"/>
                                      </p:to>
                                    </p:set>
                                    <p:animEffect transition="in" filter="fade">
                                      <p:cBhvr>
                                        <p:cTn id="179" dur="500"/>
                                        <p:tgtEl>
                                          <p:spTgt spid="85"/>
                                        </p:tgtEl>
                                      </p:cBhvr>
                                    </p:animEffect>
                                  </p:childTnLst>
                                </p:cTn>
                              </p:par>
                            </p:childTnLst>
                          </p:cTn>
                        </p:par>
                        <p:par>
                          <p:cTn id="180" fill="hold">
                            <p:stCondLst>
                              <p:cond delay="2500"/>
                            </p:stCondLst>
                            <p:childTnLst>
                              <p:par>
                                <p:cTn id="181" presetID="10" presetClass="entr" presetSubtype="0" fill="hold" grpId="0" nodeType="afterEffect">
                                  <p:stCondLst>
                                    <p:cond delay="0"/>
                                  </p:stCondLst>
                                  <p:childTnLst>
                                    <p:set>
                                      <p:cBhvr>
                                        <p:cTn id="182" dur="1" fill="hold">
                                          <p:stCondLst>
                                            <p:cond delay="0"/>
                                          </p:stCondLst>
                                        </p:cTn>
                                        <p:tgtEl>
                                          <p:spTgt spid="36"/>
                                        </p:tgtEl>
                                        <p:attrNameLst>
                                          <p:attrName>style.visibility</p:attrName>
                                        </p:attrNameLst>
                                      </p:cBhvr>
                                      <p:to>
                                        <p:strVal val="visible"/>
                                      </p:to>
                                    </p:set>
                                    <p:animEffect transition="in" filter="fade">
                                      <p:cBhvr>
                                        <p:cTn id="183" dur="500"/>
                                        <p:tgtEl>
                                          <p:spTgt spid="36"/>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37"/>
                                        </p:tgtEl>
                                        <p:attrNameLst>
                                          <p:attrName>style.visibility</p:attrName>
                                        </p:attrNameLst>
                                      </p:cBhvr>
                                      <p:to>
                                        <p:strVal val="visible"/>
                                      </p:to>
                                    </p:set>
                                    <p:animEffect transition="in" filter="fade">
                                      <p:cBhvr>
                                        <p:cTn id="186" dur="500"/>
                                        <p:tgtEl>
                                          <p:spTgt spid="37"/>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38"/>
                                        </p:tgtEl>
                                        <p:attrNameLst>
                                          <p:attrName>style.visibility</p:attrName>
                                        </p:attrNameLst>
                                      </p:cBhvr>
                                      <p:to>
                                        <p:strVal val="visible"/>
                                      </p:to>
                                    </p:set>
                                    <p:animEffect transition="in" filter="fade">
                                      <p:cBhvr>
                                        <p:cTn id="189" dur="500"/>
                                        <p:tgtEl>
                                          <p:spTgt spid="38"/>
                                        </p:tgtEl>
                                      </p:cBhvr>
                                    </p:animEffect>
                                  </p:childTnLst>
                                </p:cTn>
                              </p:par>
                              <p:par>
                                <p:cTn id="190" presetID="10" presetClass="entr" presetSubtype="0" fill="hold" nodeType="withEffect">
                                  <p:stCondLst>
                                    <p:cond delay="0"/>
                                  </p:stCondLst>
                                  <p:childTnLst>
                                    <p:set>
                                      <p:cBhvr>
                                        <p:cTn id="191" dur="1" fill="hold">
                                          <p:stCondLst>
                                            <p:cond delay="0"/>
                                          </p:stCondLst>
                                        </p:cTn>
                                        <p:tgtEl>
                                          <p:spTgt spid="42"/>
                                        </p:tgtEl>
                                        <p:attrNameLst>
                                          <p:attrName>style.visibility</p:attrName>
                                        </p:attrNameLst>
                                      </p:cBhvr>
                                      <p:to>
                                        <p:strVal val="visible"/>
                                      </p:to>
                                    </p:set>
                                    <p:animEffect transition="in" filter="fade">
                                      <p:cBhvr>
                                        <p:cTn id="192" dur="500"/>
                                        <p:tgtEl>
                                          <p:spTgt spid="42"/>
                                        </p:tgtEl>
                                      </p:cBhvr>
                                    </p:animEffect>
                                  </p:childTnLst>
                                </p:cTn>
                              </p:par>
                              <p:par>
                                <p:cTn id="193" presetID="10" presetClass="entr" presetSubtype="0" fill="hold" nodeType="withEffect">
                                  <p:stCondLst>
                                    <p:cond delay="0"/>
                                  </p:stCondLst>
                                  <p:childTnLst>
                                    <p:set>
                                      <p:cBhvr>
                                        <p:cTn id="194" dur="1" fill="hold">
                                          <p:stCondLst>
                                            <p:cond delay="0"/>
                                          </p:stCondLst>
                                        </p:cTn>
                                        <p:tgtEl>
                                          <p:spTgt spid="43"/>
                                        </p:tgtEl>
                                        <p:attrNameLst>
                                          <p:attrName>style.visibility</p:attrName>
                                        </p:attrNameLst>
                                      </p:cBhvr>
                                      <p:to>
                                        <p:strVal val="visible"/>
                                      </p:to>
                                    </p:set>
                                    <p:animEffect transition="in" filter="fade">
                                      <p:cBhvr>
                                        <p:cTn id="195" dur="500"/>
                                        <p:tgtEl>
                                          <p:spTgt spid="43"/>
                                        </p:tgtEl>
                                      </p:cBhvr>
                                    </p:animEffect>
                                  </p:childTnLst>
                                </p:cTn>
                              </p:par>
                              <p:par>
                                <p:cTn id="196" presetID="10" presetClass="entr" presetSubtype="0" fill="hold" nodeType="withEffect">
                                  <p:stCondLst>
                                    <p:cond delay="0"/>
                                  </p:stCondLst>
                                  <p:childTnLst>
                                    <p:set>
                                      <p:cBhvr>
                                        <p:cTn id="197" dur="1" fill="hold">
                                          <p:stCondLst>
                                            <p:cond delay="0"/>
                                          </p:stCondLst>
                                        </p:cTn>
                                        <p:tgtEl>
                                          <p:spTgt spid="44"/>
                                        </p:tgtEl>
                                        <p:attrNameLst>
                                          <p:attrName>style.visibility</p:attrName>
                                        </p:attrNameLst>
                                      </p:cBhvr>
                                      <p:to>
                                        <p:strVal val="visible"/>
                                      </p:to>
                                    </p:set>
                                    <p:animEffect transition="in" filter="fade">
                                      <p:cBhvr>
                                        <p:cTn id="198" dur="500"/>
                                        <p:tgtEl>
                                          <p:spTgt spid="44"/>
                                        </p:tgtEl>
                                      </p:cBhvr>
                                    </p:animEffect>
                                  </p:childTnLst>
                                </p:cTn>
                              </p:par>
                              <p:par>
                                <p:cTn id="199" presetID="10" presetClass="entr" presetSubtype="0" fill="hold" grpId="0" nodeType="withEffect">
                                  <p:stCondLst>
                                    <p:cond delay="0"/>
                                  </p:stCondLst>
                                  <p:childTnLst>
                                    <p:set>
                                      <p:cBhvr>
                                        <p:cTn id="200" dur="1" fill="hold">
                                          <p:stCondLst>
                                            <p:cond delay="0"/>
                                          </p:stCondLst>
                                        </p:cTn>
                                        <p:tgtEl>
                                          <p:spTgt spid="47"/>
                                        </p:tgtEl>
                                        <p:attrNameLst>
                                          <p:attrName>style.visibility</p:attrName>
                                        </p:attrNameLst>
                                      </p:cBhvr>
                                      <p:to>
                                        <p:strVal val="visible"/>
                                      </p:to>
                                    </p:set>
                                    <p:animEffect transition="in" filter="fade">
                                      <p:cBhvr>
                                        <p:cTn id="201" dur="500"/>
                                        <p:tgtEl>
                                          <p:spTgt spid="47"/>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46"/>
                                        </p:tgtEl>
                                        <p:attrNameLst>
                                          <p:attrName>style.visibility</p:attrName>
                                        </p:attrNameLst>
                                      </p:cBhvr>
                                      <p:to>
                                        <p:strVal val="visible"/>
                                      </p:to>
                                    </p:set>
                                    <p:animEffect transition="in" filter="fade">
                                      <p:cBhvr>
                                        <p:cTn id="204" dur="500"/>
                                        <p:tgtEl>
                                          <p:spTgt spid="46"/>
                                        </p:tgtEl>
                                      </p:cBhvr>
                                    </p:animEffect>
                                  </p:childTnLst>
                                </p:cTn>
                              </p:par>
                              <p:par>
                                <p:cTn id="205" presetID="10" presetClass="entr" presetSubtype="0" fill="hold" grpId="0" nodeType="withEffect">
                                  <p:stCondLst>
                                    <p:cond delay="0"/>
                                  </p:stCondLst>
                                  <p:childTnLst>
                                    <p:set>
                                      <p:cBhvr>
                                        <p:cTn id="206" dur="1" fill="hold">
                                          <p:stCondLst>
                                            <p:cond delay="0"/>
                                          </p:stCondLst>
                                        </p:cTn>
                                        <p:tgtEl>
                                          <p:spTgt spid="45"/>
                                        </p:tgtEl>
                                        <p:attrNameLst>
                                          <p:attrName>style.visibility</p:attrName>
                                        </p:attrNameLst>
                                      </p:cBhvr>
                                      <p:to>
                                        <p:strVal val="visible"/>
                                      </p:to>
                                    </p:set>
                                    <p:animEffect transition="in" filter="fade">
                                      <p:cBhvr>
                                        <p:cTn id="207" dur="500"/>
                                        <p:tgtEl>
                                          <p:spTgt spid="45"/>
                                        </p:tgtEl>
                                      </p:cBhvr>
                                    </p:animEffect>
                                  </p:childTnLst>
                                </p:cTn>
                              </p:par>
                            </p:childTnLst>
                          </p:cTn>
                        </p:par>
                        <p:par>
                          <p:cTn id="208" fill="hold">
                            <p:stCondLst>
                              <p:cond delay="3000"/>
                            </p:stCondLst>
                            <p:childTnLst>
                              <p:par>
                                <p:cTn id="209" presetID="10" presetClass="entr" presetSubtype="0" fill="hold" grpId="0" nodeType="afterEffect">
                                  <p:stCondLst>
                                    <p:cond delay="0"/>
                                  </p:stCondLst>
                                  <p:childTnLst>
                                    <p:set>
                                      <p:cBhvr>
                                        <p:cTn id="210" dur="1" fill="hold">
                                          <p:stCondLst>
                                            <p:cond delay="0"/>
                                          </p:stCondLst>
                                        </p:cTn>
                                        <p:tgtEl>
                                          <p:spTgt spid="12"/>
                                        </p:tgtEl>
                                        <p:attrNameLst>
                                          <p:attrName>style.visibility</p:attrName>
                                        </p:attrNameLst>
                                      </p:cBhvr>
                                      <p:to>
                                        <p:strVal val="visible"/>
                                      </p:to>
                                    </p:set>
                                    <p:animEffect transition="in" filter="fade">
                                      <p:cBhvr>
                                        <p:cTn id="211" dur="500"/>
                                        <p:tgtEl>
                                          <p:spTgt spid="12"/>
                                        </p:tgtEl>
                                      </p:cBhvr>
                                    </p:animEffect>
                                  </p:childTnLst>
                                </p:cTn>
                              </p:par>
                              <p:par>
                                <p:cTn id="212" presetID="10" presetClass="entr" presetSubtype="0" fill="hold" nodeType="withEffect">
                                  <p:stCondLst>
                                    <p:cond delay="0"/>
                                  </p:stCondLst>
                                  <p:childTnLst>
                                    <p:set>
                                      <p:cBhvr>
                                        <p:cTn id="213" dur="1" fill="hold">
                                          <p:stCondLst>
                                            <p:cond delay="0"/>
                                          </p:stCondLst>
                                        </p:cTn>
                                        <p:tgtEl>
                                          <p:spTgt spid="2"/>
                                        </p:tgtEl>
                                        <p:attrNameLst>
                                          <p:attrName>style.visibility</p:attrName>
                                        </p:attrNameLst>
                                      </p:cBhvr>
                                      <p:to>
                                        <p:strVal val="visible"/>
                                      </p:to>
                                    </p:set>
                                    <p:animEffect transition="in" filter="fade">
                                      <p:cBhvr>
                                        <p:cTn id="2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P spid="17" grpId="0"/>
      <p:bldP spid="18" grpId="0"/>
      <p:bldP spid="25" grpId="0"/>
      <p:bldP spid="26" grpId="0" animBg="1"/>
      <p:bldP spid="27" grpId="0" animBg="1"/>
      <p:bldP spid="28" grpId="0" animBg="1"/>
      <p:bldP spid="29" grpId="0" animBg="1"/>
      <p:bldP spid="31" grpId="0" animBg="1"/>
      <p:bldP spid="32" grpId="0" animBg="1"/>
      <p:bldP spid="33" grpId="0" animBg="1"/>
      <p:bldP spid="34" grpId="0" animBg="1"/>
      <p:bldP spid="36" grpId="0"/>
      <p:bldP spid="37" grpId="0"/>
      <p:bldP spid="38" grpId="0"/>
      <p:bldP spid="39" grpId="0" animBg="1"/>
      <p:bldP spid="40" grpId="0" animBg="1"/>
      <p:bldP spid="41" grpId="0" animBg="1"/>
      <p:bldP spid="45" grpId="0" animBg="1"/>
      <p:bldP spid="46" grpId="0" animBg="1"/>
      <p:bldP spid="47" grpId="0" animBg="1"/>
      <p:bldP spid="52" grpId="0" animBg="1"/>
      <p:bldP spid="53" grpId="0" animBg="1"/>
      <p:bldP spid="54" grpId="0" animBg="1"/>
      <p:bldP spid="55" grpId="0" animBg="1"/>
      <p:bldP spid="56" grpId="0" animBg="1"/>
      <p:bldP spid="57" grpId="0" animBg="1"/>
      <p:bldP spid="58" grpId="0" animBg="1"/>
      <p:bldP spid="59" grpId="0" animBg="1"/>
      <p:bldP spid="60" grpId="0"/>
      <p:bldP spid="61" grpId="0" animBg="1"/>
      <p:bldP spid="62" grpId="0"/>
      <p:bldP spid="63" grpId="0" animBg="1"/>
      <p:bldP spid="64" grpId="0"/>
      <p:bldP spid="65" grpId="0" animBg="1"/>
      <p:bldP spid="66" grpId="0"/>
      <p:bldP spid="67" grpId="0" animBg="1"/>
      <p:bldP spid="68" grpId="0"/>
      <p:bldP spid="69" grpId="0" animBg="1"/>
      <p:bldP spid="70" grpId="0"/>
      <p:bldP spid="71" grpId="0" animBg="1"/>
      <p:bldP spid="72" grpId="0"/>
      <p:bldP spid="73" grpId="0" animBg="1"/>
      <p:bldP spid="74" grpId="0"/>
      <p:bldP spid="75" grpId="0" animBg="1"/>
      <p:bldP spid="76" grpId="0"/>
      <p:bldP spid="77" grpId="0" animBg="1"/>
      <p:bldP spid="78" grpId="0"/>
      <p:bldP spid="79" grpId="0" animBg="1"/>
      <p:bldP spid="80" grpId="0"/>
      <p:bldP spid="81" grpId="0" animBg="1"/>
      <p:bldP spid="82" grpId="0" animBg="1"/>
      <p:bldP spid="83" grpId="0" animBg="1"/>
      <p:bldP spid="84" grpId="0" animBg="1"/>
      <p:bldP spid="85" grpId="0" animBg="1"/>
      <p:bldP spid="86" grpId="0"/>
    </p:bldLst>
  </p:timing>
</p:sld>
</file>

<file path=ppt/theme/theme1.xml><?xml version="1.0" encoding="utf-8"?>
<a:theme xmlns:a="http://schemas.openxmlformats.org/drawingml/2006/main" name="1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新細明體" pitchFamily="18" charset="-120"/>
          </a:defRPr>
        </a:defPPr>
      </a:lst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25853</TotalTime>
  <Words>2419</Words>
  <Application>Microsoft Office PowerPoint</Application>
  <PresentationFormat>如螢幕大小 (4:3)</PresentationFormat>
  <Paragraphs>865</Paragraphs>
  <Slides>35</Slides>
  <Notes>35</Notes>
  <HiddenSlides>0</HiddenSlides>
  <MMClips>0</MMClips>
  <ScaleCrop>false</ScaleCrop>
  <HeadingPairs>
    <vt:vector size="6" baseType="variant">
      <vt:variant>
        <vt:lpstr>佈景主題</vt:lpstr>
      </vt:variant>
      <vt:variant>
        <vt:i4>1</vt:i4>
      </vt:variant>
      <vt:variant>
        <vt:lpstr>內嵌 OLE 伺服程式</vt:lpstr>
      </vt:variant>
      <vt:variant>
        <vt:i4>2</vt:i4>
      </vt:variant>
      <vt:variant>
        <vt:lpstr>投影片標題</vt:lpstr>
      </vt:variant>
      <vt:variant>
        <vt:i4>35</vt:i4>
      </vt:variant>
    </vt:vector>
  </HeadingPairs>
  <TitlesOfParts>
    <vt:vector size="38" baseType="lpstr">
      <vt:lpstr>1_Blends</vt:lpstr>
      <vt:lpstr>Equation</vt:lpstr>
      <vt:lpstr>方程式</vt:lpstr>
      <vt:lpstr>投影片 1</vt:lpstr>
      <vt:lpstr>Outline</vt:lpstr>
      <vt:lpstr>Digital MicroFluidic Biochip (DMFB)</vt:lpstr>
      <vt:lpstr>Routing Constraints</vt:lpstr>
      <vt:lpstr>Routing Constraints</vt:lpstr>
      <vt:lpstr>Outline</vt:lpstr>
      <vt:lpstr>Droplet Routing on Digital Microfluidic Biochips (DMFBs)</vt:lpstr>
      <vt:lpstr>Related Work</vt:lpstr>
      <vt:lpstr>DATE’09</vt:lpstr>
      <vt:lpstr>Ours</vt:lpstr>
      <vt:lpstr>Outline</vt:lpstr>
      <vt:lpstr>Preprocessing Stage</vt:lpstr>
      <vt:lpstr>Preprocessing Stage</vt:lpstr>
      <vt:lpstr>Preprocessing Stage</vt:lpstr>
      <vt:lpstr>Intra-Contamination Aware Routing Stage</vt:lpstr>
      <vt:lpstr>Routing Path Modification by k-shortest Path</vt:lpstr>
      <vt:lpstr>Routing Compaction by Dynamic Programming</vt:lpstr>
      <vt:lpstr>Routing Compaction by Dynamic Programming</vt:lpstr>
      <vt:lpstr>Minimum Cost Circulation Flow Technique</vt:lpstr>
      <vt:lpstr>Minimum Cost Circulation Flow Technique</vt:lpstr>
      <vt:lpstr>Minimum Cost Circulation Flow Technique</vt:lpstr>
      <vt:lpstr>Minimum Cost Circulation Flow Technique</vt:lpstr>
      <vt:lpstr>Minimum Cost Circulation Flow Technique</vt:lpstr>
      <vt:lpstr>Minimum Cost Circulation Flow Technique</vt:lpstr>
      <vt:lpstr>Minimum Cost Circulation Flow Technique</vt:lpstr>
      <vt:lpstr>Minimum Cost Circulation Flow Technique</vt:lpstr>
      <vt:lpstr>Inter-Contamination Aware routing Stage</vt:lpstr>
      <vt:lpstr>Inter-Contamination Aware routing Stage</vt:lpstr>
      <vt:lpstr>Outline</vt:lpstr>
      <vt:lpstr>Experimental Settings</vt:lpstr>
      <vt:lpstr>投影片 31</vt:lpstr>
      <vt:lpstr>投影片 32</vt:lpstr>
      <vt:lpstr>Outline</vt:lpstr>
      <vt:lpstr>Conclusion</vt:lpstr>
      <vt:lpstr>投影片 35</vt:lpstr>
    </vt:vector>
  </TitlesOfParts>
  <Company>dep. of comp. &amp; inf. science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Traveling Salesman Problem (TSP)</dc:title>
  <dc:creator>jarvis</dc:creator>
  <cp:lastModifiedBy>electron</cp:lastModifiedBy>
  <cp:revision>1611</cp:revision>
  <cp:lastPrinted>1601-01-01T00:00:00Z</cp:lastPrinted>
  <dcterms:created xsi:type="dcterms:W3CDTF">2001-08-18T06:21:00Z</dcterms:created>
  <dcterms:modified xsi:type="dcterms:W3CDTF">2010-06-10T05:39:44Z</dcterms:modified>
</cp:coreProperties>
</file>