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76" r:id="rId11"/>
    <p:sldId id="278" r:id="rId12"/>
    <p:sldId id="266" r:id="rId13"/>
    <p:sldId id="267" r:id="rId14"/>
    <p:sldId id="268" r:id="rId15"/>
    <p:sldId id="269" r:id="rId16"/>
    <p:sldId id="282" r:id="rId17"/>
    <p:sldId id="283" r:id="rId18"/>
    <p:sldId id="284" r:id="rId19"/>
    <p:sldId id="285" r:id="rId20"/>
    <p:sldId id="270" r:id="rId21"/>
    <p:sldId id="271" r:id="rId22"/>
    <p:sldId id="287" r:id="rId23"/>
    <p:sldId id="272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66CC"/>
    <a:srgbClr val="00CC00"/>
    <a:srgbClr val="CCFFFF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84" autoAdjust="0"/>
  </p:normalViewPr>
  <p:slideViewPr>
    <p:cSldViewPr>
      <p:cViewPr>
        <p:scale>
          <a:sx n="70" d="100"/>
          <a:sy n="70" d="100"/>
        </p:scale>
        <p:origin x="-116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DC9A12-CAE2-4472-B7E0-BCBEFB05E720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94B9167-C0AC-43E0-97B5-BADDFF8F0E2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8C9BC-321A-4991-AEF7-7D6D1A396E08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6199-AAA1-4FF1-A02A-CC66A49459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17E7-CE1A-48D7-BF4B-CFC9F04A1B69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8A610-5CF8-476B-A9A5-36A14B8EC7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71414"/>
            <a:ext cx="8153400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428736"/>
            <a:ext cx="8153400" cy="464347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F9CC2-2F7F-4BF9-B978-DA6771B0D02A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0" y="1071563"/>
            <a:ext cx="533400" cy="24447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49E2C-E4BB-431F-85B2-CA09DF25F2A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27799-8851-4D07-AE2B-D13312B17C2A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8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444ACA1-CDB0-4DCE-A982-16A1D40DE3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731F51-04F0-4FFC-87FD-041E3B9B0209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6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D145706-E5A4-4B91-9941-F7A0841190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頁尾版面配置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88F6BDB-892D-40DB-A640-A94394C40E0C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8" name="投影片編號版面配置區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D93D76-05CA-4C7E-9ED7-8C86859530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0AA63-23F8-43F1-8715-713CFB8176F2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4E3AB-7985-4B38-B6B0-DE99BFDFED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22122-2F5E-4759-9DD4-07B5B8700E83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450EC6-B1B7-4899-B6DA-0EDDFF166F0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13CA8-62FA-4F48-9F29-F429A99975C3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E77E-AE96-42AF-B07C-D9C9382C1B0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9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A5C56E8-106E-4320-9FAD-C1EF89C8D899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10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E8AA7DEB-7F44-467E-8714-0883787F9F9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3141F9-2C4B-4ED6-B803-3F0A79F54D14}" type="datetimeFigureOut">
              <a:rPr lang="zh-TW" altLang="en-US"/>
              <a:pPr>
                <a:defRPr/>
              </a:pPr>
              <a:t>2009/11/24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0001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0001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7F7A04-DF42-4FDD-8DFF-2E909A05FD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1" r:id="rId6"/>
    <p:sldLayoutId id="2147483797" r:id="rId7"/>
    <p:sldLayoutId id="2147483790" r:id="rId8"/>
    <p:sldLayoutId id="2147483798" r:id="rId9"/>
    <p:sldLayoutId id="2147483789" r:id="rId10"/>
    <p:sldLayoutId id="214748379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imulator/ui-exe%20file/simulator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Droplet.m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0.jpeg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875" y="1714500"/>
            <a:ext cx="8929688" cy="250983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</a:t>
            </a: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Fast </a:t>
            </a:r>
            <a:r>
              <a:rPr lang="en-US" altLang="zh-TW" sz="36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Routability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- </a:t>
            </a:r>
            <a:b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 Performance-Driven Droplet routing Simulation </a:t>
            </a:r>
            <a:b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Digital </a:t>
            </a:r>
            <a:r>
              <a:rPr lang="en-US" altLang="zh-TW" sz="36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Microfluidic</a:t>
            </a: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Biochips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314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Routing Priority Calculation Stage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39750" y="1262082"/>
            <a:ext cx="8077200" cy="4953000"/>
          </a:xfrm>
        </p:spPr>
        <p:txBody>
          <a:bodyPr/>
          <a:lstStyle/>
          <a:p>
            <a:r>
              <a:rPr lang="en-US" altLang="zh-TW" sz="2400" dirty="0" smtClean="0">
                <a:latin typeface="Tahoma" pitchFamily="34" charset="0"/>
                <a:cs typeface="Tahoma" pitchFamily="34" charset="0"/>
              </a:rPr>
              <a:t>Routing priority calculation</a:t>
            </a:r>
          </a:p>
          <a:p>
            <a:pPr lvl="1" algn="just"/>
            <a:r>
              <a:rPr lang="en-US" altLang="zh-TW" sz="20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Routing-resource-based equation that considers the </a:t>
            </a:r>
            <a:r>
              <a:rPr lang="en-US" altLang="zh-TW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congestion of routing region </a:t>
            </a:r>
            <a:r>
              <a:rPr lang="en-US" altLang="zh-TW" sz="20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and</a:t>
            </a:r>
            <a:r>
              <a:rPr lang="en-US" altLang="zh-TW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interference with other nets globally</a:t>
            </a:r>
          </a:p>
          <a:p>
            <a:pPr lvl="1"/>
            <a:r>
              <a:rPr lang="en-US" altLang="zh-TW" sz="20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Increase the routability for droplet routing</a:t>
            </a:r>
            <a:r>
              <a:rPr lang="zh-TW" altLang="en-US" sz="20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with </a:t>
            </a:r>
            <a:r>
              <a:rPr lang="en-US" altLang="zh-TW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A-cells</a:t>
            </a:r>
            <a:r>
              <a:rPr lang="en-US" altLang="zh-TW" sz="20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and </a:t>
            </a:r>
            <a:r>
              <a:rPr lang="en-US" altLang="zh-TW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concession control</a:t>
            </a:r>
          </a:p>
          <a:p>
            <a:pPr lvl="1"/>
            <a:endParaRPr lang="zh-TW" alt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533400" y="1262082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kumimoji="0" lang="en-US" altLang="zh-TW" sz="2400" dirty="0">
                <a:solidFill>
                  <a:srgbClr val="0070C0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Routing-resource-based equation </a:t>
            </a:r>
            <a:r>
              <a:rPr kumimoji="0" lang="en-US" altLang="zh-TW" sz="2400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(Entropy)</a:t>
            </a:r>
            <a:endParaRPr kumimoji="0" lang="zh-TW" altLang="en-US" sz="2400" dirty="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3571875" y="1685925"/>
            <a:ext cx="5286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where </a:t>
            </a:r>
            <a:br>
              <a:rPr kumimoji="0" lang="en-US" altLang="zh-TW" dirty="0">
                <a:latin typeface="Tahoma" pitchFamily="34" charset="0"/>
                <a:ea typeface="微軟正黑體" pitchFamily="34" charset="-120"/>
                <a:cs typeface="Tahoma" pitchFamily="34" charset="0"/>
              </a:rPr>
            </a:br>
            <a:r>
              <a:rPr kumimoji="0" lang="el-GR" altLang="zh-TW" b="1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Δ</a:t>
            </a:r>
            <a:r>
              <a:rPr kumimoji="0" lang="en-US" altLang="zh-TW" b="1" i="1" dirty="0" err="1">
                <a:latin typeface="Tahoma" pitchFamily="34" charset="0"/>
                <a:ea typeface="微軟正黑體" pitchFamily="34" charset="-120"/>
                <a:cs typeface="Tahoma" pitchFamily="34" charset="0"/>
              </a:rPr>
              <a:t>BE</a:t>
            </a:r>
            <a:r>
              <a:rPr kumimoji="0" lang="en-US" altLang="zh-TW" b="1" i="1" baseline="-25000" dirty="0" err="1">
                <a:latin typeface="Tahoma" pitchFamily="34" charset="0"/>
                <a:ea typeface="微軟正黑體" pitchFamily="34" charset="-120"/>
                <a:cs typeface="Tahoma" pitchFamily="34" charset="0"/>
              </a:rPr>
              <a:t>di</a:t>
            </a:r>
            <a:r>
              <a:rPr kumimoji="0" lang="en-US" altLang="zh-TW" b="1" i="1" baseline="-25000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0" lang="en-US" altLang="zh-TW" b="1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: </a:t>
            </a:r>
            <a:r>
              <a:rPr kumimoji="0" lang="en-US" altLang="zh-TW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the variant of entropy of each droplet</a:t>
            </a:r>
          </a:p>
          <a:p>
            <a:r>
              <a:rPr kumimoji="0" lang="el-GR" altLang="zh-TW" b="1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Δ</a:t>
            </a:r>
            <a:r>
              <a:rPr kumimoji="0" lang="en-US" altLang="zh-TW" b="1" i="1" dirty="0" err="1">
                <a:latin typeface="Tahoma" pitchFamily="34" charset="0"/>
                <a:ea typeface="微軟正黑體" pitchFamily="34" charset="-120"/>
                <a:cs typeface="Tahoma" pitchFamily="34" charset="0"/>
              </a:rPr>
              <a:t>Q</a:t>
            </a:r>
            <a:r>
              <a:rPr kumimoji="0" lang="en-US" altLang="zh-TW" b="1" i="1" baseline="-25000" dirty="0" err="1">
                <a:latin typeface="Tahoma" pitchFamily="34" charset="0"/>
                <a:ea typeface="微軟正黑體" pitchFamily="34" charset="-120"/>
                <a:cs typeface="Tahoma" pitchFamily="34" charset="0"/>
              </a:rPr>
              <a:t>di</a:t>
            </a:r>
            <a:r>
              <a:rPr kumimoji="0" lang="en-US" altLang="zh-TW" b="1" i="1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0" lang="en-US" altLang="zh-TW" b="1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: </a:t>
            </a:r>
            <a:r>
              <a:rPr kumimoji="0" lang="en-US" altLang="zh-TW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the energy variant for this energy system</a:t>
            </a:r>
          </a:p>
          <a:p>
            <a:r>
              <a:rPr kumimoji="0" lang="en-US" altLang="zh-TW" b="1" i="1" dirty="0" err="1">
                <a:latin typeface="Tahoma" pitchFamily="34" charset="0"/>
                <a:ea typeface="微軟正黑體" pitchFamily="34" charset="-120"/>
                <a:cs typeface="Tahoma" pitchFamily="34" charset="0"/>
              </a:rPr>
              <a:t>ES</a:t>
            </a:r>
            <a:r>
              <a:rPr kumimoji="0" lang="en-US" altLang="zh-TW" b="1" i="1" baseline="-25000" dirty="0" err="1">
                <a:latin typeface="Tahoma" pitchFamily="34" charset="0"/>
                <a:ea typeface="微軟正黑體" pitchFamily="34" charset="-120"/>
                <a:cs typeface="Tahoma" pitchFamily="34" charset="0"/>
              </a:rPr>
              <a:t>di</a:t>
            </a:r>
            <a:r>
              <a:rPr kumimoji="0" lang="en-US" altLang="zh-TW" b="1" i="1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 </a:t>
            </a:r>
            <a:r>
              <a:rPr kumimoji="0" lang="en-US" altLang="zh-TW" b="1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: </a:t>
            </a:r>
            <a:r>
              <a:rPr kumimoji="0" lang="en-US" altLang="zh-TW" dirty="0">
                <a:latin typeface="Tahoma" pitchFamily="34" charset="0"/>
                <a:ea typeface="微軟正黑體" pitchFamily="34" charset="-120"/>
                <a:cs typeface="Tahoma" pitchFamily="34" charset="0"/>
              </a:rPr>
              <a:t>the energy system for the droplet.</a:t>
            </a:r>
            <a:endParaRPr kumimoji="0" lang="zh-TW" altLang="en-US" dirty="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857375"/>
            <a:ext cx="2000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2895600"/>
            <a:ext cx="5181600" cy="360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矩形 456"/>
          <p:cNvSpPr>
            <a:spLocks noChangeArrowheads="1"/>
          </p:cNvSpPr>
          <p:nvPr/>
        </p:nvSpPr>
        <p:spPr bwMode="auto">
          <a:xfrm>
            <a:off x="5289550" y="4468813"/>
            <a:ext cx="3357563" cy="39528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14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Tahoma" pitchFamily="34" charset="0"/>
                <a:cs typeface="Tahoma" pitchFamily="34" charset="0"/>
              </a:rPr>
              <a:t>Routing Priority Calculation Stage</a:t>
            </a:r>
            <a:endParaRPr lang="zh-TW" altLang="en-US" sz="36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7115" name="群組 273"/>
          <p:cNvGrpSpPr>
            <a:grpSpLocks/>
          </p:cNvGrpSpPr>
          <p:nvPr/>
        </p:nvGrpSpPr>
        <p:grpSpPr bwMode="auto">
          <a:xfrm>
            <a:off x="276225" y="2225675"/>
            <a:ext cx="5167313" cy="4060825"/>
            <a:chOff x="428596" y="1071546"/>
            <a:chExt cx="2857520" cy="2200289"/>
          </a:xfrm>
        </p:grpSpPr>
        <p:sp>
          <p:nvSpPr>
            <p:cNvPr id="47323" name="流程圖: 資料 6"/>
            <p:cNvSpPr>
              <a:spLocks noChangeArrowheads="1"/>
            </p:cNvSpPr>
            <p:nvPr/>
          </p:nvSpPr>
          <p:spPr bwMode="auto">
            <a:xfrm>
              <a:off x="428596" y="1071546"/>
              <a:ext cx="2857520" cy="2072125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428596" y="1071546"/>
              <a:ext cx="2857520" cy="2200289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9" name="直線接點 8"/>
            <p:cNvCxnSpPr/>
            <p:nvPr/>
          </p:nvCxnSpPr>
          <p:spPr>
            <a:xfrm rot="5400000">
              <a:off x="2639268" y="3200003"/>
              <a:ext cx="142787" cy="878"/>
            </a:xfrm>
            <a:prstGeom prst="lin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6" name="流程圖: 資料 9"/>
          <p:cNvSpPr>
            <a:spLocks noChangeArrowheads="1"/>
          </p:cNvSpPr>
          <p:nvPr/>
        </p:nvSpPr>
        <p:spPr bwMode="auto">
          <a:xfrm>
            <a:off x="692150" y="2568575"/>
            <a:ext cx="4346575" cy="3094038"/>
          </a:xfrm>
          <a:prstGeom prst="flowChartInputOutpu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17" name="流程圖: 資料 10"/>
          <p:cNvSpPr>
            <a:spLocks noChangeArrowheads="1"/>
          </p:cNvSpPr>
          <p:nvPr/>
        </p:nvSpPr>
        <p:spPr bwMode="auto">
          <a:xfrm>
            <a:off x="1497013" y="29813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18" name="流程圖: 資料 11"/>
          <p:cNvSpPr>
            <a:spLocks noChangeArrowheads="1"/>
          </p:cNvSpPr>
          <p:nvPr/>
        </p:nvSpPr>
        <p:spPr bwMode="auto">
          <a:xfrm>
            <a:off x="1765300" y="33051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19" name="流程圖: 資料 12"/>
          <p:cNvSpPr>
            <a:spLocks noChangeArrowheads="1"/>
          </p:cNvSpPr>
          <p:nvPr/>
        </p:nvSpPr>
        <p:spPr bwMode="auto">
          <a:xfrm>
            <a:off x="1593850" y="2657475"/>
            <a:ext cx="396875" cy="288925"/>
          </a:xfrm>
          <a:prstGeom prst="flowChartInputOutput">
            <a:avLst/>
          </a:prstGeom>
          <a:solidFill>
            <a:srgbClr val="FF66CC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20" name="流程圖: 資料 13"/>
          <p:cNvSpPr>
            <a:spLocks noChangeArrowheads="1"/>
          </p:cNvSpPr>
          <p:nvPr/>
        </p:nvSpPr>
        <p:spPr bwMode="auto">
          <a:xfrm>
            <a:off x="1860550" y="29813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21" name="流程圖: 資料 14"/>
          <p:cNvSpPr>
            <a:spLocks noChangeArrowheads="1"/>
          </p:cNvSpPr>
          <p:nvPr/>
        </p:nvSpPr>
        <p:spPr bwMode="auto">
          <a:xfrm>
            <a:off x="1947863" y="2657475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22" name="流程圖: 資料 15"/>
          <p:cNvSpPr>
            <a:spLocks noChangeArrowheads="1"/>
          </p:cNvSpPr>
          <p:nvPr/>
        </p:nvSpPr>
        <p:spPr bwMode="auto">
          <a:xfrm>
            <a:off x="1135063" y="4278313"/>
            <a:ext cx="395287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23" name="流程圖: 資料 16"/>
          <p:cNvSpPr>
            <a:spLocks noChangeArrowheads="1"/>
          </p:cNvSpPr>
          <p:nvPr/>
        </p:nvSpPr>
        <p:spPr bwMode="auto">
          <a:xfrm>
            <a:off x="1223963" y="3956050"/>
            <a:ext cx="396875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24" name="流程圖: 資料 17"/>
          <p:cNvSpPr>
            <a:spLocks noChangeArrowheads="1"/>
          </p:cNvSpPr>
          <p:nvPr/>
        </p:nvSpPr>
        <p:spPr bwMode="auto">
          <a:xfrm>
            <a:off x="1484313" y="4278313"/>
            <a:ext cx="396875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25" name="流程圖: 資料 18"/>
          <p:cNvSpPr>
            <a:spLocks noChangeArrowheads="1"/>
          </p:cNvSpPr>
          <p:nvPr/>
        </p:nvSpPr>
        <p:spPr bwMode="auto">
          <a:xfrm>
            <a:off x="1314450" y="3625850"/>
            <a:ext cx="396875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26" name="流程圖: 資料 19"/>
          <p:cNvSpPr>
            <a:spLocks noChangeArrowheads="1"/>
          </p:cNvSpPr>
          <p:nvPr/>
        </p:nvSpPr>
        <p:spPr bwMode="auto">
          <a:xfrm>
            <a:off x="1582738" y="3956050"/>
            <a:ext cx="396875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27" name="流程圖: 資料 20"/>
          <p:cNvSpPr>
            <a:spLocks noChangeArrowheads="1"/>
          </p:cNvSpPr>
          <p:nvPr/>
        </p:nvSpPr>
        <p:spPr bwMode="auto">
          <a:xfrm>
            <a:off x="1411288" y="33051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28" name="流程圖: 資料 21"/>
          <p:cNvSpPr>
            <a:spLocks noChangeArrowheads="1"/>
          </p:cNvSpPr>
          <p:nvPr/>
        </p:nvSpPr>
        <p:spPr bwMode="auto">
          <a:xfrm>
            <a:off x="1674813" y="3625850"/>
            <a:ext cx="396875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29" name="流程圖: 資料 22"/>
          <p:cNvSpPr>
            <a:spLocks noChangeArrowheads="1"/>
          </p:cNvSpPr>
          <p:nvPr/>
        </p:nvSpPr>
        <p:spPr bwMode="auto">
          <a:xfrm>
            <a:off x="858838" y="524668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30" name="流程圖: 資料 23"/>
          <p:cNvSpPr>
            <a:spLocks noChangeArrowheads="1"/>
          </p:cNvSpPr>
          <p:nvPr/>
        </p:nvSpPr>
        <p:spPr bwMode="auto">
          <a:xfrm>
            <a:off x="947738" y="4922838"/>
            <a:ext cx="396875" cy="287337"/>
          </a:xfrm>
          <a:prstGeom prst="flowChartInputOutput">
            <a:avLst/>
          </a:prstGeom>
          <a:solidFill>
            <a:srgbClr val="009900">
              <a:alpha val="6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31" name="流程圖: 資料 24"/>
          <p:cNvSpPr>
            <a:spLocks noChangeArrowheads="1"/>
          </p:cNvSpPr>
          <p:nvPr/>
        </p:nvSpPr>
        <p:spPr bwMode="auto">
          <a:xfrm>
            <a:off x="1206500" y="524668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32" name="流程圖: 資料 25"/>
          <p:cNvSpPr>
            <a:spLocks noChangeArrowheads="1"/>
          </p:cNvSpPr>
          <p:nvPr/>
        </p:nvSpPr>
        <p:spPr bwMode="auto">
          <a:xfrm>
            <a:off x="1041400" y="4600575"/>
            <a:ext cx="395288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33" name="流程圖: 資料 26"/>
          <p:cNvSpPr>
            <a:spLocks noChangeArrowheads="1"/>
          </p:cNvSpPr>
          <p:nvPr/>
        </p:nvSpPr>
        <p:spPr bwMode="auto">
          <a:xfrm>
            <a:off x="1300163" y="4922838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34" name="流程圖: 資料 27"/>
          <p:cNvSpPr>
            <a:spLocks noChangeArrowheads="1"/>
          </p:cNvSpPr>
          <p:nvPr/>
        </p:nvSpPr>
        <p:spPr bwMode="auto">
          <a:xfrm>
            <a:off x="1398588" y="46005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35" name="流程圖: 資料 28"/>
          <p:cNvSpPr>
            <a:spLocks noChangeArrowheads="1"/>
          </p:cNvSpPr>
          <p:nvPr/>
        </p:nvSpPr>
        <p:spPr bwMode="auto">
          <a:xfrm>
            <a:off x="2228850" y="2981325"/>
            <a:ext cx="395288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36" name="流程圖: 資料 29"/>
          <p:cNvSpPr>
            <a:spLocks noChangeArrowheads="1"/>
          </p:cNvSpPr>
          <p:nvPr/>
        </p:nvSpPr>
        <p:spPr bwMode="auto">
          <a:xfrm>
            <a:off x="3602038" y="3309938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37" name="流程圖: 資料 30"/>
          <p:cNvSpPr>
            <a:spLocks noChangeArrowheads="1"/>
          </p:cNvSpPr>
          <p:nvPr/>
        </p:nvSpPr>
        <p:spPr bwMode="auto">
          <a:xfrm>
            <a:off x="2325688" y="2657475"/>
            <a:ext cx="395287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38" name="流程圖: 資料 31"/>
          <p:cNvSpPr>
            <a:spLocks noChangeArrowheads="1"/>
          </p:cNvSpPr>
          <p:nvPr/>
        </p:nvSpPr>
        <p:spPr bwMode="auto">
          <a:xfrm>
            <a:off x="2592388" y="2981325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39" name="流程圖: 資料 32"/>
          <p:cNvSpPr>
            <a:spLocks noChangeArrowheads="1"/>
          </p:cNvSpPr>
          <p:nvPr/>
        </p:nvSpPr>
        <p:spPr bwMode="auto">
          <a:xfrm>
            <a:off x="2679700" y="2657475"/>
            <a:ext cx="395288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40" name="流程圖: 資料 33"/>
          <p:cNvSpPr>
            <a:spLocks noChangeArrowheads="1"/>
          </p:cNvSpPr>
          <p:nvPr/>
        </p:nvSpPr>
        <p:spPr bwMode="auto">
          <a:xfrm>
            <a:off x="1857375" y="4278313"/>
            <a:ext cx="396875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41" name="流程圖: 資料 34"/>
          <p:cNvSpPr>
            <a:spLocks noChangeArrowheads="1"/>
          </p:cNvSpPr>
          <p:nvPr/>
        </p:nvSpPr>
        <p:spPr bwMode="auto">
          <a:xfrm>
            <a:off x="1947863" y="3956050"/>
            <a:ext cx="395287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42" name="流程圖: 資料 35"/>
          <p:cNvSpPr>
            <a:spLocks noChangeArrowheads="1"/>
          </p:cNvSpPr>
          <p:nvPr/>
        </p:nvSpPr>
        <p:spPr bwMode="auto">
          <a:xfrm>
            <a:off x="2220913" y="42783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43" name="流程圖: 資料 36"/>
          <p:cNvSpPr>
            <a:spLocks noChangeArrowheads="1"/>
          </p:cNvSpPr>
          <p:nvPr/>
        </p:nvSpPr>
        <p:spPr bwMode="auto">
          <a:xfrm>
            <a:off x="2046288" y="3625850"/>
            <a:ext cx="395287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44" name="流程圖: 資料 37"/>
          <p:cNvSpPr>
            <a:spLocks noChangeArrowheads="1"/>
          </p:cNvSpPr>
          <p:nvPr/>
        </p:nvSpPr>
        <p:spPr bwMode="auto">
          <a:xfrm>
            <a:off x="2308225" y="3956050"/>
            <a:ext cx="395288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45" name="流程圖: 資料 38"/>
          <p:cNvSpPr>
            <a:spLocks noChangeArrowheads="1"/>
          </p:cNvSpPr>
          <p:nvPr/>
        </p:nvSpPr>
        <p:spPr bwMode="auto">
          <a:xfrm>
            <a:off x="2138363" y="3305175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46" name="流程圖: 資料 39"/>
          <p:cNvSpPr>
            <a:spLocks noChangeArrowheads="1"/>
          </p:cNvSpPr>
          <p:nvPr/>
        </p:nvSpPr>
        <p:spPr bwMode="auto">
          <a:xfrm>
            <a:off x="2403475" y="3625850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47" name="流程圖: 資料 40"/>
          <p:cNvSpPr>
            <a:spLocks noChangeArrowheads="1"/>
          </p:cNvSpPr>
          <p:nvPr/>
        </p:nvSpPr>
        <p:spPr bwMode="auto">
          <a:xfrm>
            <a:off x="1579563" y="524668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48" name="流程圖: 資料 41"/>
          <p:cNvSpPr>
            <a:spLocks noChangeArrowheads="1"/>
          </p:cNvSpPr>
          <p:nvPr/>
        </p:nvSpPr>
        <p:spPr bwMode="auto">
          <a:xfrm>
            <a:off x="1670050" y="49228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49" name="流程圖: 資料 42"/>
          <p:cNvSpPr>
            <a:spLocks noChangeArrowheads="1"/>
          </p:cNvSpPr>
          <p:nvPr/>
        </p:nvSpPr>
        <p:spPr bwMode="auto">
          <a:xfrm>
            <a:off x="1938338" y="5246688"/>
            <a:ext cx="396875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50" name="流程圖: 資料 43"/>
          <p:cNvSpPr>
            <a:spLocks noChangeArrowheads="1"/>
          </p:cNvSpPr>
          <p:nvPr/>
        </p:nvSpPr>
        <p:spPr bwMode="auto">
          <a:xfrm>
            <a:off x="1763713" y="46069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51" name="流程圖: 資料 44"/>
          <p:cNvSpPr>
            <a:spLocks noChangeArrowheads="1"/>
          </p:cNvSpPr>
          <p:nvPr/>
        </p:nvSpPr>
        <p:spPr bwMode="auto">
          <a:xfrm>
            <a:off x="2028825" y="4922838"/>
            <a:ext cx="396875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52" name="流程圖: 資料 45"/>
          <p:cNvSpPr>
            <a:spLocks noChangeArrowheads="1"/>
          </p:cNvSpPr>
          <p:nvPr/>
        </p:nvSpPr>
        <p:spPr bwMode="auto">
          <a:xfrm>
            <a:off x="2128838" y="4606925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53" name="流程圖: 資料 46"/>
          <p:cNvSpPr>
            <a:spLocks noChangeArrowheads="1"/>
          </p:cNvSpPr>
          <p:nvPr/>
        </p:nvSpPr>
        <p:spPr bwMode="auto">
          <a:xfrm>
            <a:off x="2959100" y="2981325"/>
            <a:ext cx="395288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54" name="流程圖: 資料 47"/>
          <p:cNvSpPr>
            <a:spLocks noChangeArrowheads="1"/>
          </p:cNvSpPr>
          <p:nvPr/>
        </p:nvSpPr>
        <p:spPr bwMode="auto">
          <a:xfrm>
            <a:off x="3238500" y="33051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55" name="流程圖: 資料 48"/>
          <p:cNvSpPr>
            <a:spLocks noChangeArrowheads="1"/>
          </p:cNvSpPr>
          <p:nvPr/>
        </p:nvSpPr>
        <p:spPr bwMode="auto">
          <a:xfrm>
            <a:off x="3055938" y="2657475"/>
            <a:ext cx="395287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56" name="流程圖: 資料 49"/>
          <p:cNvSpPr>
            <a:spLocks noChangeArrowheads="1"/>
          </p:cNvSpPr>
          <p:nvPr/>
        </p:nvSpPr>
        <p:spPr bwMode="auto">
          <a:xfrm>
            <a:off x="3335338" y="2981325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57" name="流程圖: 資料 50"/>
          <p:cNvSpPr>
            <a:spLocks noChangeArrowheads="1"/>
          </p:cNvSpPr>
          <p:nvPr/>
        </p:nvSpPr>
        <p:spPr bwMode="auto">
          <a:xfrm>
            <a:off x="2308225" y="5243513"/>
            <a:ext cx="396875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58" name="流程圖: 資料 51"/>
          <p:cNvSpPr>
            <a:spLocks noChangeArrowheads="1"/>
          </p:cNvSpPr>
          <p:nvPr/>
        </p:nvSpPr>
        <p:spPr bwMode="auto">
          <a:xfrm>
            <a:off x="2587625" y="42783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59" name="流程圖: 資料 52"/>
          <p:cNvSpPr>
            <a:spLocks noChangeArrowheads="1"/>
          </p:cNvSpPr>
          <p:nvPr/>
        </p:nvSpPr>
        <p:spPr bwMode="auto">
          <a:xfrm>
            <a:off x="2684463" y="3956050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60" name="流程圖: 資料 53"/>
          <p:cNvSpPr>
            <a:spLocks noChangeArrowheads="1"/>
          </p:cNvSpPr>
          <p:nvPr/>
        </p:nvSpPr>
        <p:spPr bwMode="auto">
          <a:xfrm>
            <a:off x="2954338" y="42783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61" name="流程圖: 資料 54"/>
          <p:cNvSpPr>
            <a:spLocks noChangeArrowheads="1"/>
          </p:cNvSpPr>
          <p:nvPr/>
        </p:nvSpPr>
        <p:spPr bwMode="auto">
          <a:xfrm>
            <a:off x="2774950" y="3625850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62" name="流程圖: 資料 55"/>
          <p:cNvSpPr>
            <a:spLocks noChangeArrowheads="1"/>
          </p:cNvSpPr>
          <p:nvPr/>
        </p:nvSpPr>
        <p:spPr bwMode="auto">
          <a:xfrm>
            <a:off x="2865438" y="3305175"/>
            <a:ext cx="396875" cy="287338"/>
          </a:xfrm>
          <a:prstGeom prst="flowChartInputOutput">
            <a:avLst/>
          </a:prstGeom>
          <a:solidFill>
            <a:srgbClr val="009900">
              <a:alpha val="6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63" name="流程圖: 資料 56"/>
          <p:cNvSpPr>
            <a:spLocks noChangeArrowheads="1"/>
          </p:cNvSpPr>
          <p:nvPr/>
        </p:nvSpPr>
        <p:spPr bwMode="auto">
          <a:xfrm>
            <a:off x="3424238" y="26638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64" name="流程圖: 資料 57"/>
          <p:cNvSpPr>
            <a:spLocks noChangeArrowheads="1"/>
          </p:cNvSpPr>
          <p:nvPr/>
        </p:nvSpPr>
        <p:spPr bwMode="auto">
          <a:xfrm>
            <a:off x="2400300" y="4922838"/>
            <a:ext cx="396875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65" name="流程圖: 資料 58"/>
          <p:cNvSpPr>
            <a:spLocks noChangeArrowheads="1"/>
          </p:cNvSpPr>
          <p:nvPr/>
        </p:nvSpPr>
        <p:spPr bwMode="auto">
          <a:xfrm>
            <a:off x="3863975" y="492918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66" name="流程圖: 資料 59"/>
          <p:cNvSpPr>
            <a:spLocks noChangeArrowheads="1"/>
          </p:cNvSpPr>
          <p:nvPr/>
        </p:nvSpPr>
        <p:spPr bwMode="auto">
          <a:xfrm>
            <a:off x="2767013" y="49228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67" name="流程圖: 資料 60"/>
          <p:cNvSpPr>
            <a:spLocks noChangeArrowheads="1"/>
          </p:cNvSpPr>
          <p:nvPr/>
        </p:nvSpPr>
        <p:spPr bwMode="auto">
          <a:xfrm>
            <a:off x="2860675" y="4600575"/>
            <a:ext cx="395288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68" name="流程圖: 資料 61"/>
          <p:cNvSpPr>
            <a:spLocks noChangeArrowheads="1"/>
          </p:cNvSpPr>
          <p:nvPr/>
        </p:nvSpPr>
        <p:spPr bwMode="auto">
          <a:xfrm>
            <a:off x="3694113" y="29813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69" name="流程圖: 資料 62"/>
          <p:cNvSpPr>
            <a:spLocks noChangeArrowheads="1"/>
          </p:cNvSpPr>
          <p:nvPr/>
        </p:nvSpPr>
        <p:spPr bwMode="auto">
          <a:xfrm>
            <a:off x="3970338" y="33051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70" name="流程圖: 資料 63"/>
          <p:cNvSpPr>
            <a:spLocks noChangeArrowheads="1"/>
          </p:cNvSpPr>
          <p:nvPr/>
        </p:nvSpPr>
        <p:spPr bwMode="auto">
          <a:xfrm>
            <a:off x="3786188" y="2657475"/>
            <a:ext cx="396875" cy="288925"/>
          </a:xfrm>
          <a:prstGeom prst="flowChartInputOutput">
            <a:avLst/>
          </a:prstGeom>
          <a:solidFill>
            <a:srgbClr val="009900">
              <a:alpha val="6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71" name="流程圖: 資料 64"/>
          <p:cNvSpPr>
            <a:spLocks noChangeArrowheads="1"/>
          </p:cNvSpPr>
          <p:nvPr/>
        </p:nvSpPr>
        <p:spPr bwMode="auto">
          <a:xfrm>
            <a:off x="4060825" y="29813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72" name="流程圖: 資料 65"/>
          <p:cNvSpPr>
            <a:spLocks noChangeArrowheads="1"/>
          </p:cNvSpPr>
          <p:nvPr/>
        </p:nvSpPr>
        <p:spPr bwMode="auto">
          <a:xfrm>
            <a:off x="4152900" y="2657475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73" name="流程圖: 資料 66"/>
          <p:cNvSpPr>
            <a:spLocks noChangeArrowheads="1"/>
          </p:cNvSpPr>
          <p:nvPr/>
        </p:nvSpPr>
        <p:spPr bwMode="auto">
          <a:xfrm>
            <a:off x="3325813" y="427831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74" name="流程圖: 資料 67"/>
          <p:cNvSpPr>
            <a:spLocks noChangeArrowheads="1"/>
          </p:cNvSpPr>
          <p:nvPr/>
        </p:nvSpPr>
        <p:spPr bwMode="auto">
          <a:xfrm>
            <a:off x="3416300" y="3956050"/>
            <a:ext cx="395288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75" name="流程圖: 資料 68"/>
          <p:cNvSpPr>
            <a:spLocks noChangeArrowheads="1"/>
          </p:cNvSpPr>
          <p:nvPr/>
        </p:nvSpPr>
        <p:spPr bwMode="auto">
          <a:xfrm>
            <a:off x="3690938" y="42783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76" name="流程圖: 資料 69"/>
          <p:cNvSpPr>
            <a:spLocks noChangeArrowheads="1"/>
          </p:cNvSpPr>
          <p:nvPr/>
        </p:nvSpPr>
        <p:spPr bwMode="auto">
          <a:xfrm>
            <a:off x="3508375" y="3625850"/>
            <a:ext cx="396875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77" name="流程圖: 資料 70"/>
          <p:cNvSpPr>
            <a:spLocks noChangeArrowheads="1"/>
          </p:cNvSpPr>
          <p:nvPr/>
        </p:nvSpPr>
        <p:spPr bwMode="auto">
          <a:xfrm>
            <a:off x="3783013" y="3956050"/>
            <a:ext cx="396875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78" name="流程圖: 資料 71"/>
          <p:cNvSpPr>
            <a:spLocks noChangeArrowheads="1"/>
          </p:cNvSpPr>
          <p:nvPr/>
        </p:nvSpPr>
        <p:spPr bwMode="auto">
          <a:xfrm>
            <a:off x="3878263" y="3625850"/>
            <a:ext cx="395287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79" name="流程圖: 資料 72"/>
          <p:cNvSpPr>
            <a:spLocks noChangeArrowheads="1"/>
          </p:cNvSpPr>
          <p:nvPr/>
        </p:nvSpPr>
        <p:spPr bwMode="auto">
          <a:xfrm>
            <a:off x="3046413" y="524668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80" name="流程圖: 資料 73"/>
          <p:cNvSpPr>
            <a:spLocks noChangeArrowheads="1"/>
          </p:cNvSpPr>
          <p:nvPr/>
        </p:nvSpPr>
        <p:spPr bwMode="auto">
          <a:xfrm>
            <a:off x="3141663" y="49228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81" name="流程圖: 資料 74"/>
          <p:cNvSpPr>
            <a:spLocks noChangeArrowheads="1"/>
          </p:cNvSpPr>
          <p:nvPr/>
        </p:nvSpPr>
        <p:spPr bwMode="auto">
          <a:xfrm>
            <a:off x="3413125" y="524668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82" name="流程圖: 資料 75"/>
          <p:cNvSpPr>
            <a:spLocks noChangeArrowheads="1"/>
          </p:cNvSpPr>
          <p:nvPr/>
        </p:nvSpPr>
        <p:spPr bwMode="auto">
          <a:xfrm>
            <a:off x="3233738" y="46005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83" name="流程圖: 資料 76"/>
          <p:cNvSpPr>
            <a:spLocks noChangeArrowheads="1"/>
          </p:cNvSpPr>
          <p:nvPr/>
        </p:nvSpPr>
        <p:spPr bwMode="auto">
          <a:xfrm>
            <a:off x="3506788" y="49228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84" name="流程圖: 資料 77"/>
          <p:cNvSpPr>
            <a:spLocks noChangeArrowheads="1"/>
          </p:cNvSpPr>
          <p:nvPr/>
        </p:nvSpPr>
        <p:spPr bwMode="auto">
          <a:xfrm>
            <a:off x="3598863" y="4600575"/>
            <a:ext cx="395287" cy="287338"/>
          </a:xfrm>
          <a:prstGeom prst="flowChartInputOutput">
            <a:avLst/>
          </a:prstGeom>
          <a:solidFill>
            <a:srgbClr val="FF66CC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85" name="流程圖: 資料 78"/>
          <p:cNvSpPr>
            <a:spLocks noChangeArrowheads="1"/>
          </p:cNvSpPr>
          <p:nvPr/>
        </p:nvSpPr>
        <p:spPr bwMode="auto">
          <a:xfrm>
            <a:off x="4322763" y="33051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86" name="流程圖: 資料 79"/>
          <p:cNvSpPr>
            <a:spLocks noChangeArrowheads="1"/>
          </p:cNvSpPr>
          <p:nvPr/>
        </p:nvSpPr>
        <p:spPr bwMode="auto">
          <a:xfrm>
            <a:off x="4418013" y="2981325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87" name="流程圖: 資料 80"/>
          <p:cNvSpPr>
            <a:spLocks noChangeArrowheads="1"/>
          </p:cNvSpPr>
          <p:nvPr/>
        </p:nvSpPr>
        <p:spPr bwMode="auto">
          <a:xfrm>
            <a:off x="4511675" y="26590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88" name="流程圖: 資料 81"/>
          <p:cNvSpPr>
            <a:spLocks noChangeArrowheads="1"/>
          </p:cNvSpPr>
          <p:nvPr/>
        </p:nvSpPr>
        <p:spPr bwMode="auto">
          <a:xfrm>
            <a:off x="4049713" y="427831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89" name="流程圖: 資料 82"/>
          <p:cNvSpPr>
            <a:spLocks noChangeArrowheads="1"/>
          </p:cNvSpPr>
          <p:nvPr/>
        </p:nvSpPr>
        <p:spPr bwMode="auto">
          <a:xfrm>
            <a:off x="4140200" y="3956050"/>
            <a:ext cx="395288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90" name="流程圖: 資料 83"/>
          <p:cNvSpPr>
            <a:spLocks noChangeArrowheads="1"/>
          </p:cNvSpPr>
          <p:nvPr/>
        </p:nvSpPr>
        <p:spPr bwMode="auto">
          <a:xfrm>
            <a:off x="4233863" y="3627438"/>
            <a:ext cx="396875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91" name="流程圖: 資料 84"/>
          <p:cNvSpPr>
            <a:spLocks noChangeArrowheads="1"/>
          </p:cNvSpPr>
          <p:nvPr/>
        </p:nvSpPr>
        <p:spPr bwMode="auto">
          <a:xfrm>
            <a:off x="3773488" y="5246688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92" name="流程圖: 資料 85"/>
          <p:cNvSpPr>
            <a:spLocks noChangeArrowheads="1"/>
          </p:cNvSpPr>
          <p:nvPr/>
        </p:nvSpPr>
        <p:spPr bwMode="auto">
          <a:xfrm>
            <a:off x="3956050" y="46021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93" name="文字方塊 86"/>
          <p:cNvSpPr txBox="1">
            <a:spLocks noChangeArrowheads="1"/>
          </p:cNvSpPr>
          <p:nvPr/>
        </p:nvSpPr>
        <p:spPr bwMode="auto">
          <a:xfrm>
            <a:off x="3605213" y="4548188"/>
            <a:ext cx="428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ahoma" pitchFamily="34" charset="0"/>
                <a:ea typeface="微軟正黑體" pitchFamily="34" charset="-120"/>
                <a:cs typeface="Tahoma" pitchFamily="34" charset="0"/>
              </a:rPr>
              <a:t>S</a:t>
            </a:r>
            <a:r>
              <a:rPr kumimoji="0" lang="en-US" altLang="zh-TW" sz="1600" baseline="-25000">
                <a:latin typeface="Tahoma" pitchFamily="34" charset="0"/>
                <a:ea typeface="微軟正黑體" pitchFamily="34" charset="-120"/>
                <a:cs typeface="Tahoma" pitchFamily="34" charset="0"/>
              </a:rPr>
              <a:t>1</a:t>
            </a:r>
            <a:endParaRPr kumimoji="0" lang="zh-TW" altLang="en-US" sz="1600" baseline="-250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94" name="文字方塊 87"/>
          <p:cNvSpPr txBox="1">
            <a:spLocks noChangeArrowheads="1"/>
          </p:cNvSpPr>
          <p:nvPr/>
        </p:nvSpPr>
        <p:spPr bwMode="auto">
          <a:xfrm>
            <a:off x="1600200" y="2616200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ahoma" pitchFamily="34" charset="0"/>
                <a:ea typeface="微軟正黑體" pitchFamily="34" charset="-120"/>
                <a:cs typeface="Tahoma" pitchFamily="34" charset="0"/>
              </a:rPr>
              <a:t>S</a:t>
            </a:r>
            <a:r>
              <a:rPr kumimoji="0" lang="en-US" altLang="zh-TW" sz="1600" baseline="-25000">
                <a:latin typeface="Tahoma" pitchFamily="34" charset="0"/>
                <a:ea typeface="微軟正黑體" pitchFamily="34" charset="-120"/>
                <a:cs typeface="Tahoma" pitchFamily="34" charset="0"/>
              </a:rPr>
              <a:t>2</a:t>
            </a:r>
            <a:endParaRPr kumimoji="0" lang="zh-TW" altLang="en-US" sz="1600" baseline="-250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95" name="文字方塊 88"/>
          <p:cNvSpPr txBox="1">
            <a:spLocks noChangeArrowheads="1"/>
          </p:cNvSpPr>
          <p:nvPr/>
        </p:nvSpPr>
        <p:spPr bwMode="auto">
          <a:xfrm>
            <a:off x="963613" y="4900613"/>
            <a:ext cx="428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ahoma" pitchFamily="34" charset="0"/>
                <a:ea typeface="微軟正黑體" pitchFamily="34" charset="-120"/>
                <a:cs typeface="Tahoma" pitchFamily="34" charset="0"/>
              </a:rPr>
              <a:t>T</a:t>
            </a:r>
            <a:r>
              <a:rPr kumimoji="0" lang="en-US" altLang="zh-TW" sz="1600" baseline="-25000">
                <a:latin typeface="Tahoma" pitchFamily="34" charset="0"/>
                <a:ea typeface="微軟正黑體" pitchFamily="34" charset="-120"/>
                <a:cs typeface="Tahoma" pitchFamily="34" charset="0"/>
              </a:rPr>
              <a:t>1</a:t>
            </a:r>
            <a:endParaRPr kumimoji="0" lang="zh-TW" altLang="en-US" sz="1600" baseline="-250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pSp>
        <p:nvGrpSpPr>
          <p:cNvPr id="47196" name="群組 427"/>
          <p:cNvGrpSpPr>
            <a:grpSpLocks/>
          </p:cNvGrpSpPr>
          <p:nvPr/>
        </p:nvGrpSpPr>
        <p:grpSpPr bwMode="auto">
          <a:xfrm>
            <a:off x="4133850" y="2259013"/>
            <a:ext cx="1023938" cy="285750"/>
            <a:chOff x="6834266" y="2702745"/>
            <a:chExt cx="1023882" cy="285752"/>
          </a:xfrm>
        </p:grpSpPr>
        <p:grpSp>
          <p:nvGrpSpPr>
            <p:cNvPr id="5" name="群組 547"/>
            <p:cNvGrpSpPr/>
            <p:nvPr/>
          </p:nvGrpSpPr>
          <p:grpSpPr>
            <a:xfrm>
              <a:off x="6834266" y="2702745"/>
              <a:ext cx="714380" cy="285752"/>
              <a:chOff x="428596" y="1071546"/>
              <a:chExt cx="2857520" cy="2200289"/>
            </a:xfrm>
            <a:solidFill>
              <a:srgbClr val="339966"/>
            </a:solidFill>
          </p:grpSpPr>
          <p:sp>
            <p:nvSpPr>
              <p:cNvPr id="95" name="流程圖: 資料 94"/>
              <p:cNvSpPr/>
              <p:nvPr/>
            </p:nvSpPr>
            <p:spPr>
              <a:xfrm>
                <a:off x="428596" y="1071546"/>
                <a:ext cx="2857520" cy="2071702"/>
              </a:xfrm>
              <a:prstGeom prst="flowChartInputOutpu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1400">
                  <a:latin typeface="Tahoma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96" name="手繪多邊形 95"/>
              <p:cNvSpPr/>
              <p:nvPr/>
            </p:nvSpPr>
            <p:spPr>
              <a:xfrm>
                <a:off x="428609" y="1071546"/>
                <a:ext cx="2857500" cy="2200275"/>
              </a:xfrm>
              <a:custGeom>
                <a:avLst/>
                <a:gdLst>
                  <a:gd name="connsiteX0" fmla="*/ 2857500 w 2857500"/>
                  <a:gd name="connsiteY0" fmla="*/ 0 h 2200275"/>
                  <a:gd name="connsiteX1" fmla="*/ 2857500 w 2857500"/>
                  <a:gd name="connsiteY1" fmla="*/ 128587 h 2200275"/>
                  <a:gd name="connsiteX2" fmla="*/ 2281237 w 2857500"/>
                  <a:gd name="connsiteY2" fmla="*/ 2200275 h 2200275"/>
                  <a:gd name="connsiteX3" fmla="*/ 0 w 2857500"/>
                  <a:gd name="connsiteY3" fmla="*/ 2200275 h 2200275"/>
                  <a:gd name="connsiteX4" fmla="*/ 0 w 2857500"/>
                  <a:gd name="connsiteY4" fmla="*/ 2062162 h 2200275"/>
                  <a:gd name="connsiteX5" fmla="*/ 2281237 w 2857500"/>
                  <a:gd name="connsiteY5" fmla="*/ 2062162 h 2200275"/>
                  <a:gd name="connsiteX6" fmla="*/ 2857500 w 2857500"/>
                  <a:gd name="connsiteY6" fmla="*/ 0 h 22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0" h="2200275">
                    <a:moveTo>
                      <a:pt x="2857500" y="0"/>
                    </a:moveTo>
                    <a:lnTo>
                      <a:pt x="2857500" y="128587"/>
                    </a:lnTo>
                    <a:lnTo>
                      <a:pt x="2281237" y="2200275"/>
                    </a:lnTo>
                    <a:lnTo>
                      <a:pt x="0" y="2200275"/>
                    </a:lnTo>
                    <a:lnTo>
                      <a:pt x="0" y="2062162"/>
                    </a:lnTo>
                    <a:lnTo>
                      <a:pt x="2281237" y="2062162"/>
                    </a:lnTo>
                    <a:lnTo>
                      <a:pt x="285750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97" name="直線接點 96"/>
              <p:cNvCxnSpPr/>
              <p:nvPr/>
            </p:nvCxnSpPr>
            <p:spPr>
              <a:xfrm rot="5400000">
                <a:off x="2639205" y="3199603"/>
                <a:ext cx="14287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直線接點 91"/>
            <p:cNvCxnSpPr/>
            <p:nvPr/>
          </p:nvCxnSpPr>
          <p:spPr>
            <a:xfrm>
              <a:off x="7500980" y="2785296"/>
              <a:ext cx="357168" cy="15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7429546" y="2937697"/>
              <a:ext cx="357167" cy="15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>
              <a:off x="7466056" y="2856733"/>
              <a:ext cx="357168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97" name="流程圖: 資料 97"/>
          <p:cNvSpPr>
            <a:spLocks noChangeArrowheads="1"/>
          </p:cNvSpPr>
          <p:nvPr/>
        </p:nvSpPr>
        <p:spPr bwMode="auto">
          <a:xfrm>
            <a:off x="2490788" y="4597400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98" name="流程圖: 資料 98"/>
          <p:cNvSpPr>
            <a:spLocks noChangeArrowheads="1"/>
          </p:cNvSpPr>
          <p:nvPr/>
        </p:nvSpPr>
        <p:spPr bwMode="auto">
          <a:xfrm>
            <a:off x="2498725" y="33099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199" name="流程圖: 資料 99"/>
          <p:cNvSpPr>
            <a:spLocks noChangeArrowheads="1"/>
          </p:cNvSpPr>
          <p:nvPr/>
        </p:nvSpPr>
        <p:spPr bwMode="auto">
          <a:xfrm>
            <a:off x="2676525" y="5240338"/>
            <a:ext cx="396875" cy="287337"/>
          </a:xfrm>
          <a:prstGeom prst="flowChartInputOutput">
            <a:avLst/>
          </a:prstGeom>
          <a:solidFill>
            <a:srgbClr val="FF66CC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200" name="文字方塊 100"/>
          <p:cNvSpPr txBox="1">
            <a:spLocks noChangeArrowheads="1"/>
          </p:cNvSpPr>
          <p:nvPr/>
        </p:nvSpPr>
        <p:spPr bwMode="auto">
          <a:xfrm>
            <a:off x="3797300" y="2619375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ahoma" pitchFamily="34" charset="0"/>
                <a:ea typeface="微軟正黑體" pitchFamily="34" charset="-120"/>
                <a:cs typeface="Tahoma" pitchFamily="34" charset="0"/>
              </a:rPr>
              <a:t>T</a:t>
            </a:r>
            <a:r>
              <a:rPr kumimoji="0" lang="en-US" altLang="zh-TW" sz="1600" baseline="-25000">
                <a:latin typeface="Tahoma" pitchFamily="34" charset="0"/>
                <a:ea typeface="微軟正黑體" pitchFamily="34" charset="-120"/>
                <a:cs typeface="Tahoma" pitchFamily="34" charset="0"/>
              </a:rPr>
              <a:t>3</a:t>
            </a:r>
            <a:endParaRPr kumimoji="0" lang="zh-TW" altLang="en-US" sz="1600" baseline="-250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201" name="流程圖: 資料 101"/>
          <p:cNvSpPr>
            <a:spLocks noChangeArrowheads="1"/>
          </p:cNvSpPr>
          <p:nvPr/>
        </p:nvSpPr>
        <p:spPr bwMode="auto">
          <a:xfrm>
            <a:off x="3055938" y="3957638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202" name="流程圖: 資料 102"/>
          <p:cNvSpPr>
            <a:spLocks noChangeArrowheads="1"/>
          </p:cNvSpPr>
          <p:nvPr/>
        </p:nvSpPr>
        <p:spPr bwMode="auto">
          <a:xfrm>
            <a:off x="3146425" y="3627438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203" name="文字方塊 103"/>
          <p:cNvSpPr txBox="1">
            <a:spLocks noChangeArrowheads="1"/>
          </p:cNvSpPr>
          <p:nvPr/>
        </p:nvSpPr>
        <p:spPr bwMode="auto">
          <a:xfrm>
            <a:off x="2881313" y="3262313"/>
            <a:ext cx="428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ahoma" pitchFamily="34" charset="0"/>
                <a:ea typeface="微軟正黑體" pitchFamily="34" charset="-120"/>
                <a:cs typeface="Tahoma" pitchFamily="34" charset="0"/>
              </a:rPr>
              <a:t>T</a:t>
            </a:r>
            <a:r>
              <a:rPr kumimoji="0" lang="en-US" altLang="zh-TW" sz="1600" baseline="-25000">
                <a:latin typeface="Tahoma" pitchFamily="34" charset="0"/>
                <a:ea typeface="微軟正黑體" pitchFamily="34" charset="-120"/>
                <a:cs typeface="Tahoma" pitchFamily="34" charset="0"/>
              </a:rPr>
              <a:t>2</a:t>
            </a:r>
            <a:endParaRPr kumimoji="0" lang="zh-TW" altLang="en-US" sz="1600" baseline="-250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7" name="文字方塊 5"/>
          <p:cNvSpPr txBox="1">
            <a:spLocks noChangeArrowheads="1"/>
          </p:cNvSpPr>
          <p:nvPr/>
        </p:nvSpPr>
        <p:spPr bwMode="auto">
          <a:xfrm>
            <a:off x="571500" y="1851025"/>
            <a:ext cx="4786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Route </a:t>
            </a:r>
            <a:r>
              <a:rPr kumimoji="0" lang="en-US" altLang="zh-TW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d</a:t>
            </a:r>
            <a:r>
              <a:rPr kumimoji="0" lang="en-US" altLang="zh-TW" sz="16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 to the A-cell of T</a:t>
            </a:r>
            <a:r>
              <a:rPr kumimoji="0" lang="en-US" altLang="zh-TW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 by min-cost path</a:t>
            </a:r>
            <a:endParaRPr kumimoji="0" lang="zh-TW" altLang="en-US" sz="16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162" name="直線單箭頭接點 161"/>
          <p:cNvCxnSpPr>
            <a:cxnSpLocks noChangeShapeType="1"/>
          </p:cNvCxnSpPr>
          <p:nvPr/>
        </p:nvCxnSpPr>
        <p:spPr bwMode="auto">
          <a:xfrm rot="16200000" flipV="1">
            <a:off x="2345532" y="2318544"/>
            <a:ext cx="836612" cy="5270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47206" name="文字方塊 166"/>
          <p:cNvSpPr txBox="1">
            <a:spLocks noChangeArrowheads="1"/>
          </p:cNvSpPr>
          <p:nvPr/>
        </p:nvSpPr>
        <p:spPr bwMode="auto">
          <a:xfrm>
            <a:off x="2703513" y="5210175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ahoma" pitchFamily="34" charset="0"/>
                <a:ea typeface="微軟正黑體" pitchFamily="34" charset="-120"/>
                <a:cs typeface="Tahoma" pitchFamily="34" charset="0"/>
              </a:rPr>
              <a:t>S</a:t>
            </a:r>
            <a:r>
              <a:rPr kumimoji="0" lang="en-US" altLang="zh-TW" sz="1600" baseline="-25000">
                <a:latin typeface="Tahoma" pitchFamily="34" charset="0"/>
                <a:ea typeface="微軟正黑體" pitchFamily="34" charset="-120"/>
                <a:cs typeface="Tahoma" pitchFamily="34" charset="0"/>
              </a:rPr>
              <a:t>3</a:t>
            </a:r>
            <a:endParaRPr kumimoji="0" lang="zh-TW" altLang="en-US" sz="1600" baseline="-250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47207" name="內容版面配置區 2"/>
          <p:cNvSpPr>
            <a:spLocks noGrp="1"/>
          </p:cNvSpPr>
          <p:nvPr>
            <p:ph idx="1"/>
          </p:nvPr>
        </p:nvSpPr>
        <p:spPr>
          <a:xfrm>
            <a:off x="533400" y="1285875"/>
            <a:ext cx="8077200" cy="1000125"/>
          </a:xfrm>
        </p:spPr>
        <p:txBody>
          <a:bodyPr/>
          <a:lstStyle/>
          <a:p>
            <a:r>
              <a:rPr lang="en-US" altLang="zh-TW" smtClean="0">
                <a:latin typeface="Tahoma" pitchFamily="34" charset="0"/>
                <a:cs typeface="Tahoma" pitchFamily="34" charset="0"/>
              </a:rPr>
              <a:t>Illustration</a:t>
            </a:r>
          </a:p>
        </p:txBody>
      </p:sp>
      <p:cxnSp>
        <p:nvCxnSpPr>
          <p:cNvPr id="184" name="直線單箭頭接點 183"/>
          <p:cNvCxnSpPr>
            <a:cxnSpLocks noChangeShapeType="1"/>
          </p:cNvCxnSpPr>
          <p:nvPr/>
        </p:nvCxnSpPr>
        <p:spPr bwMode="auto">
          <a:xfrm rot="5400000">
            <a:off x="6442869" y="3428206"/>
            <a:ext cx="285750" cy="15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85" name="文字方塊 184"/>
          <p:cNvSpPr txBox="1"/>
          <p:nvPr/>
        </p:nvSpPr>
        <p:spPr>
          <a:xfrm>
            <a:off x="5572125" y="3578225"/>
            <a:ext cx="28130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Routing priority calculation</a:t>
            </a:r>
            <a:endParaRPr kumimoji="0"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grpSp>
        <p:nvGrpSpPr>
          <p:cNvPr id="341" name="群組 340"/>
          <p:cNvGrpSpPr>
            <a:grpSpLocks/>
          </p:cNvGrpSpPr>
          <p:nvPr/>
        </p:nvGrpSpPr>
        <p:grpSpPr bwMode="auto">
          <a:xfrm>
            <a:off x="5289550" y="4059238"/>
            <a:ext cx="3714750" cy="377825"/>
            <a:chOff x="5429256" y="4357694"/>
            <a:chExt cx="3714744" cy="377885"/>
          </a:xfrm>
        </p:grpSpPr>
        <p:sp>
          <p:nvSpPr>
            <p:cNvPr id="105" name="文字方塊 104"/>
            <p:cNvSpPr txBox="1"/>
            <p:nvPr/>
          </p:nvSpPr>
          <p:spPr>
            <a:xfrm>
              <a:off x="5448306" y="4357694"/>
              <a:ext cx="3695694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Tahoma" pitchFamily="34" charset="0"/>
                </a:rPr>
                <a:t>        =(36-((3+4)+4)+0)/36 = 25/36</a:t>
              </a:r>
              <a:endParaRPr kumimoji="0"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graphicFrame>
          <p:nvGraphicFramePr>
            <p:cNvPr id="47106" name="Object 2"/>
            <p:cNvGraphicFramePr>
              <a:graphicFrameLocks noChangeAspect="1"/>
            </p:cNvGraphicFramePr>
            <p:nvPr/>
          </p:nvGraphicFramePr>
          <p:xfrm>
            <a:off x="5429256" y="4364368"/>
            <a:ext cx="618875" cy="371211"/>
          </p:xfrm>
          <a:graphic>
            <a:graphicData uri="http://schemas.openxmlformats.org/presentationml/2006/ole">
              <p:oleObj spid="_x0000_s47106" name="方程式" r:id="rId3" imgW="419040" imgH="241200" progId="Equation.3">
                <p:embed/>
              </p:oleObj>
            </a:graphicData>
          </a:graphic>
        </p:graphicFrame>
      </p:grpSp>
      <p:grpSp>
        <p:nvGrpSpPr>
          <p:cNvPr id="344" name="群組 343"/>
          <p:cNvGrpSpPr>
            <a:grpSpLocks/>
          </p:cNvGrpSpPr>
          <p:nvPr/>
        </p:nvGrpSpPr>
        <p:grpSpPr bwMode="auto">
          <a:xfrm>
            <a:off x="5287963" y="4487863"/>
            <a:ext cx="3886200" cy="377825"/>
            <a:chOff x="5419725" y="4786322"/>
            <a:chExt cx="3886865" cy="377866"/>
          </a:xfrm>
        </p:grpSpPr>
        <p:sp>
          <p:nvSpPr>
            <p:cNvPr id="335" name="文字方塊 334"/>
            <p:cNvSpPr txBox="1"/>
            <p:nvPr/>
          </p:nvSpPr>
          <p:spPr>
            <a:xfrm>
              <a:off x="5448305" y="4786322"/>
              <a:ext cx="3858285" cy="3381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Tahoma" pitchFamily="34" charset="0"/>
                </a:rPr>
                <a:t>        =(24-((3)+0)+6)/24 = 27/24</a:t>
              </a:r>
              <a:endParaRPr kumimoji="0"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graphicFrame>
          <p:nvGraphicFramePr>
            <p:cNvPr id="47107" name="Object 3"/>
            <p:cNvGraphicFramePr>
              <a:graphicFrameLocks noChangeAspect="1"/>
            </p:cNvGraphicFramePr>
            <p:nvPr/>
          </p:nvGraphicFramePr>
          <p:xfrm>
            <a:off x="5419725" y="4792713"/>
            <a:ext cx="665163" cy="371475"/>
          </p:xfrm>
          <a:graphic>
            <a:graphicData uri="http://schemas.openxmlformats.org/presentationml/2006/ole">
              <p:oleObj spid="_x0000_s47107" name="方程式" r:id="rId4" imgW="431640" imgH="241200" progId="Equation.3">
                <p:embed/>
              </p:oleObj>
            </a:graphicData>
          </a:graphic>
        </p:graphicFrame>
      </p:grpSp>
      <p:grpSp>
        <p:nvGrpSpPr>
          <p:cNvPr id="345" name="群組 344"/>
          <p:cNvGrpSpPr>
            <a:grpSpLocks/>
          </p:cNvGrpSpPr>
          <p:nvPr/>
        </p:nvGrpSpPr>
        <p:grpSpPr bwMode="auto">
          <a:xfrm>
            <a:off x="1293813" y="2643188"/>
            <a:ext cx="2520950" cy="1285875"/>
            <a:chOff x="4357686" y="1714488"/>
            <a:chExt cx="2520000" cy="1285884"/>
          </a:xfrm>
        </p:grpSpPr>
        <p:sp>
          <p:nvSpPr>
            <p:cNvPr id="47297" name="平行四邊形 345"/>
            <p:cNvSpPr>
              <a:spLocks noChangeArrowheads="1"/>
            </p:cNvSpPr>
            <p:nvPr/>
          </p:nvSpPr>
          <p:spPr bwMode="auto">
            <a:xfrm>
              <a:off x="4357686" y="1714488"/>
              <a:ext cx="2520000" cy="1285884"/>
            </a:xfrm>
            <a:prstGeom prst="parallelogram">
              <a:avLst>
                <a:gd name="adj" fmla="val 25994"/>
              </a:avLst>
            </a:prstGeom>
            <a:solidFill>
              <a:srgbClr val="FF0000">
                <a:alpha val="0"/>
              </a:srgbClr>
            </a:solidFill>
            <a:ln w="3175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98" name="平行四邊形 346"/>
            <p:cNvSpPr>
              <a:spLocks noChangeArrowheads="1"/>
            </p:cNvSpPr>
            <p:nvPr/>
          </p:nvSpPr>
          <p:spPr bwMode="auto">
            <a:xfrm>
              <a:off x="5556509" y="2380065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99" name="平行四邊形 347"/>
            <p:cNvSpPr>
              <a:spLocks noChangeArrowheads="1"/>
            </p:cNvSpPr>
            <p:nvPr/>
          </p:nvSpPr>
          <p:spPr bwMode="auto">
            <a:xfrm>
              <a:off x="4552403" y="2052071"/>
              <a:ext cx="396000" cy="288000"/>
            </a:xfrm>
            <a:prstGeom prst="parallelogram">
              <a:avLst>
                <a:gd name="adj" fmla="val 27876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00" name="平行四邊形 348"/>
            <p:cNvSpPr>
              <a:spLocks noChangeArrowheads="1"/>
            </p:cNvSpPr>
            <p:nvPr/>
          </p:nvSpPr>
          <p:spPr bwMode="auto">
            <a:xfrm>
              <a:off x="4918108" y="205338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01" name="平行四邊形 349"/>
            <p:cNvSpPr>
              <a:spLocks noChangeArrowheads="1"/>
            </p:cNvSpPr>
            <p:nvPr/>
          </p:nvSpPr>
          <p:spPr bwMode="auto">
            <a:xfrm>
              <a:off x="5289804" y="205121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02" name="平行四邊形 350"/>
            <p:cNvSpPr>
              <a:spLocks noChangeArrowheads="1"/>
            </p:cNvSpPr>
            <p:nvPr/>
          </p:nvSpPr>
          <p:spPr bwMode="auto">
            <a:xfrm>
              <a:off x="4468764" y="237553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03" name="平行四邊形 351"/>
            <p:cNvSpPr>
              <a:spLocks noChangeArrowheads="1"/>
            </p:cNvSpPr>
            <p:nvPr/>
          </p:nvSpPr>
          <p:spPr bwMode="auto">
            <a:xfrm>
              <a:off x="6017765" y="205442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04" name="平行四邊形 352"/>
            <p:cNvSpPr>
              <a:spLocks noChangeArrowheads="1"/>
            </p:cNvSpPr>
            <p:nvPr/>
          </p:nvSpPr>
          <p:spPr bwMode="auto">
            <a:xfrm>
              <a:off x="5656048" y="2052267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05" name="平行四邊形 353"/>
            <p:cNvSpPr>
              <a:spLocks noChangeArrowheads="1"/>
            </p:cNvSpPr>
            <p:nvPr/>
          </p:nvSpPr>
          <p:spPr bwMode="auto">
            <a:xfrm>
              <a:off x="5194605" y="2373832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06" name="平行四邊形 354"/>
            <p:cNvSpPr>
              <a:spLocks noChangeArrowheads="1"/>
            </p:cNvSpPr>
            <p:nvPr/>
          </p:nvSpPr>
          <p:spPr bwMode="auto">
            <a:xfrm>
              <a:off x="5004052" y="1728069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07" name="平行四邊形 355"/>
            <p:cNvSpPr>
              <a:spLocks noChangeArrowheads="1"/>
            </p:cNvSpPr>
            <p:nvPr/>
          </p:nvSpPr>
          <p:spPr bwMode="auto">
            <a:xfrm>
              <a:off x="5379350" y="1728069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08" name="平行四邊形 356"/>
            <p:cNvSpPr>
              <a:spLocks noChangeArrowheads="1"/>
            </p:cNvSpPr>
            <p:nvPr/>
          </p:nvSpPr>
          <p:spPr bwMode="auto">
            <a:xfrm>
              <a:off x="5735814" y="1728069"/>
              <a:ext cx="396000" cy="288000"/>
            </a:xfrm>
            <a:prstGeom prst="parallelogram">
              <a:avLst>
                <a:gd name="adj" fmla="val 28143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09" name="平行四邊形 357"/>
            <p:cNvSpPr>
              <a:spLocks noChangeArrowheads="1"/>
            </p:cNvSpPr>
            <p:nvPr/>
          </p:nvSpPr>
          <p:spPr bwMode="auto">
            <a:xfrm>
              <a:off x="6111838" y="1727680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10" name="平行四邊形 358"/>
            <p:cNvSpPr>
              <a:spLocks noChangeArrowheads="1"/>
            </p:cNvSpPr>
            <p:nvPr/>
          </p:nvSpPr>
          <p:spPr bwMode="auto">
            <a:xfrm>
              <a:off x="4824021" y="2373832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11" name="平行四邊形 359"/>
            <p:cNvSpPr>
              <a:spLocks noChangeArrowheads="1"/>
            </p:cNvSpPr>
            <p:nvPr/>
          </p:nvSpPr>
          <p:spPr bwMode="auto">
            <a:xfrm>
              <a:off x="5843144" y="2697300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12" name="平行四邊形 360"/>
            <p:cNvSpPr>
              <a:spLocks noChangeArrowheads="1"/>
            </p:cNvSpPr>
            <p:nvPr/>
          </p:nvSpPr>
          <p:spPr bwMode="auto">
            <a:xfrm>
              <a:off x="5481427" y="2695139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13" name="平行四邊形 361"/>
            <p:cNvSpPr>
              <a:spLocks noChangeArrowheads="1"/>
            </p:cNvSpPr>
            <p:nvPr/>
          </p:nvSpPr>
          <p:spPr bwMode="auto">
            <a:xfrm>
              <a:off x="6201384" y="269954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14" name="平行四邊形 362"/>
            <p:cNvSpPr>
              <a:spLocks noChangeArrowheads="1"/>
            </p:cNvSpPr>
            <p:nvPr/>
          </p:nvSpPr>
          <p:spPr bwMode="auto">
            <a:xfrm>
              <a:off x="6464556" y="1729560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15" name="平行四邊形 363"/>
            <p:cNvSpPr>
              <a:spLocks noChangeArrowheads="1"/>
            </p:cNvSpPr>
            <p:nvPr/>
          </p:nvSpPr>
          <p:spPr bwMode="auto">
            <a:xfrm>
              <a:off x="6373022" y="2051582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316" name="平行四邊形 364"/>
            <p:cNvSpPr>
              <a:spLocks noChangeArrowheads="1"/>
            </p:cNvSpPr>
            <p:nvPr/>
          </p:nvSpPr>
          <p:spPr bwMode="auto">
            <a:xfrm>
              <a:off x="6286512" y="2377526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</p:grpSp>
      <p:grpSp>
        <p:nvGrpSpPr>
          <p:cNvPr id="368" name="群組 367"/>
          <p:cNvGrpSpPr>
            <a:grpSpLocks/>
          </p:cNvGrpSpPr>
          <p:nvPr/>
        </p:nvGrpSpPr>
        <p:grpSpPr bwMode="auto">
          <a:xfrm>
            <a:off x="5286375" y="4916488"/>
            <a:ext cx="3876675" cy="377825"/>
            <a:chOff x="5435452" y="5214950"/>
            <a:chExt cx="3877334" cy="377885"/>
          </a:xfrm>
        </p:grpSpPr>
        <p:sp>
          <p:nvSpPr>
            <p:cNvPr id="366" name="文字方塊 365"/>
            <p:cNvSpPr txBox="1"/>
            <p:nvPr/>
          </p:nvSpPr>
          <p:spPr>
            <a:xfrm>
              <a:off x="5454505" y="5214950"/>
              <a:ext cx="3858281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Tahoma" pitchFamily="34" charset="0"/>
                </a:rPr>
                <a:t>        =(36-((2+4)+6)+13)/36 = 37/36</a:t>
              </a:r>
              <a:endParaRPr kumimoji="0"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graphicFrame>
          <p:nvGraphicFramePr>
            <p:cNvPr id="47111" name="Object 7"/>
            <p:cNvGraphicFramePr>
              <a:graphicFrameLocks noChangeAspect="1"/>
            </p:cNvGraphicFramePr>
            <p:nvPr/>
          </p:nvGraphicFramePr>
          <p:xfrm>
            <a:off x="5435452" y="5221624"/>
            <a:ext cx="646107" cy="371211"/>
          </p:xfrm>
          <a:graphic>
            <a:graphicData uri="http://schemas.openxmlformats.org/presentationml/2006/ole">
              <p:oleObj spid="_x0000_s47111" name="方程式" r:id="rId5" imgW="419040" imgH="241200" progId="Equation.3">
                <p:embed/>
              </p:oleObj>
            </a:graphicData>
          </a:graphic>
        </p:graphicFrame>
      </p:grpSp>
      <p:grpSp>
        <p:nvGrpSpPr>
          <p:cNvPr id="428" name="群組 427"/>
          <p:cNvGrpSpPr>
            <a:grpSpLocks/>
          </p:cNvGrpSpPr>
          <p:nvPr/>
        </p:nvGrpSpPr>
        <p:grpSpPr bwMode="auto">
          <a:xfrm>
            <a:off x="2303463" y="2660650"/>
            <a:ext cx="2268537" cy="2879725"/>
            <a:chOff x="4081324" y="3692272"/>
            <a:chExt cx="2268000" cy="2880000"/>
          </a:xfrm>
        </p:grpSpPr>
        <p:sp>
          <p:nvSpPr>
            <p:cNvPr id="47269" name="平行四邊形 428"/>
            <p:cNvSpPr>
              <a:spLocks noChangeArrowheads="1"/>
            </p:cNvSpPr>
            <p:nvPr/>
          </p:nvSpPr>
          <p:spPr bwMode="auto">
            <a:xfrm>
              <a:off x="4647303" y="564011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70" name="平行四邊形 429"/>
            <p:cNvSpPr>
              <a:spLocks noChangeArrowheads="1"/>
            </p:cNvSpPr>
            <p:nvPr/>
          </p:nvSpPr>
          <p:spPr bwMode="auto">
            <a:xfrm>
              <a:off x="4558057" y="5961683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71" name="平行四邊形 430"/>
            <p:cNvSpPr>
              <a:spLocks noChangeArrowheads="1"/>
            </p:cNvSpPr>
            <p:nvPr/>
          </p:nvSpPr>
          <p:spPr bwMode="auto">
            <a:xfrm>
              <a:off x="4931243" y="466392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72" name="平行四邊形 431"/>
            <p:cNvSpPr>
              <a:spLocks noChangeArrowheads="1"/>
            </p:cNvSpPr>
            <p:nvPr/>
          </p:nvSpPr>
          <p:spPr bwMode="auto">
            <a:xfrm>
              <a:off x="4737847" y="5314743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73" name="平行四邊形 432"/>
            <p:cNvSpPr>
              <a:spLocks noChangeArrowheads="1"/>
            </p:cNvSpPr>
            <p:nvPr/>
          </p:nvSpPr>
          <p:spPr bwMode="auto">
            <a:xfrm>
              <a:off x="4830611" y="4992152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74" name="平行四邊形 433"/>
            <p:cNvSpPr>
              <a:spLocks noChangeArrowheads="1"/>
            </p:cNvSpPr>
            <p:nvPr/>
          </p:nvSpPr>
          <p:spPr bwMode="auto">
            <a:xfrm>
              <a:off x="5215574" y="3698086"/>
              <a:ext cx="396000" cy="288000"/>
            </a:xfrm>
            <a:prstGeom prst="parallelogram">
              <a:avLst>
                <a:gd name="adj" fmla="val 23674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75" name="平行四邊形 434"/>
            <p:cNvSpPr>
              <a:spLocks noChangeArrowheads="1"/>
            </p:cNvSpPr>
            <p:nvPr/>
          </p:nvSpPr>
          <p:spPr bwMode="auto">
            <a:xfrm>
              <a:off x="5021225" y="434102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76" name="平行四邊形 435"/>
            <p:cNvSpPr>
              <a:spLocks noChangeArrowheads="1"/>
            </p:cNvSpPr>
            <p:nvPr/>
          </p:nvSpPr>
          <p:spPr bwMode="auto">
            <a:xfrm>
              <a:off x="5115928" y="401873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77" name="平行四邊形 436"/>
            <p:cNvSpPr>
              <a:spLocks noChangeArrowheads="1"/>
            </p:cNvSpPr>
            <p:nvPr/>
          </p:nvSpPr>
          <p:spPr bwMode="auto">
            <a:xfrm>
              <a:off x="5010102" y="5633922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78" name="平行四邊形 437"/>
            <p:cNvSpPr>
              <a:spLocks noChangeArrowheads="1"/>
            </p:cNvSpPr>
            <p:nvPr/>
          </p:nvSpPr>
          <p:spPr bwMode="auto">
            <a:xfrm>
              <a:off x="4923452" y="5955487"/>
              <a:ext cx="396000" cy="288000"/>
            </a:xfrm>
            <a:prstGeom prst="parallelogram">
              <a:avLst>
                <a:gd name="adj" fmla="val 24559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79" name="平行四邊形 438"/>
            <p:cNvSpPr>
              <a:spLocks noChangeArrowheads="1"/>
            </p:cNvSpPr>
            <p:nvPr/>
          </p:nvSpPr>
          <p:spPr bwMode="auto">
            <a:xfrm>
              <a:off x="5104118" y="5312357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80" name="平行四邊形 439"/>
            <p:cNvSpPr>
              <a:spLocks noChangeArrowheads="1"/>
            </p:cNvSpPr>
            <p:nvPr/>
          </p:nvSpPr>
          <p:spPr bwMode="auto">
            <a:xfrm>
              <a:off x="4835059" y="6276864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81" name="平行四邊形 440"/>
            <p:cNvSpPr>
              <a:spLocks noChangeArrowheads="1"/>
            </p:cNvSpPr>
            <p:nvPr/>
          </p:nvSpPr>
          <p:spPr bwMode="auto">
            <a:xfrm>
              <a:off x="5378440" y="4347361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82" name="平行四邊形 441"/>
            <p:cNvSpPr>
              <a:spLocks noChangeArrowheads="1"/>
            </p:cNvSpPr>
            <p:nvPr/>
          </p:nvSpPr>
          <p:spPr bwMode="auto">
            <a:xfrm>
              <a:off x="5475278" y="401873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83" name="平行四邊形 442"/>
            <p:cNvSpPr>
              <a:spLocks noChangeArrowheads="1"/>
            </p:cNvSpPr>
            <p:nvPr/>
          </p:nvSpPr>
          <p:spPr bwMode="auto">
            <a:xfrm>
              <a:off x="5274709" y="5960893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84" name="平行四邊形 443"/>
            <p:cNvSpPr>
              <a:spLocks noChangeArrowheads="1"/>
            </p:cNvSpPr>
            <p:nvPr/>
          </p:nvSpPr>
          <p:spPr bwMode="auto">
            <a:xfrm>
              <a:off x="5459523" y="5313953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85" name="平行四邊形 444"/>
            <p:cNvSpPr>
              <a:spLocks noChangeArrowheads="1"/>
            </p:cNvSpPr>
            <p:nvPr/>
          </p:nvSpPr>
          <p:spPr bwMode="auto">
            <a:xfrm>
              <a:off x="5922178" y="3697296"/>
              <a:ext cx="396000" cy="288000"/>
            </a:xfrm>
            <a:prstGeom prst="parallelogram">
              <a:avLst>
                <a:gd name="adj" fmla="val 23674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86" name="平行四邊形 445"/>
            <p:cNvSpPr>
              <a:spLocks noChangeArrowheads="1"/>
            </p:cNvSpPr>
            <p:nvPr/>
          </p:nvSpPr>
          <p:spPr bwMode="auto">
            <a:xfrm>
              <a:off x="5737877" y="434023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87" name="平行四邊形 446"/>
            <p:cNvSpPr>
              <a:spLocks noChangeArrowheads="1"/>
            </p:cNvSpPr>
            <p:nvPr/>
          </p:nvSpPr>
          <p:spPr bwMode="auto">
            <a:xfrm>
              <a:off x="5832580" y="401794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88" name="平行四邊形 447"/>
            <p:cNvSpPr>
              <a:spLocks noChangeArrowheads="1"/>
            </p:cNvSpPr>
            <p:nvPr/>
          </p:nvSpPr>
          <p:spPr bwMode="auto">
            <a:xfrm>
              <a:off x="5190242" y="6274088"/>
              <a:ext cx="396000" cy="288000"/>
            </a:xfrm>
            <a:prstGeom prst="parallelogram">
              <a:avLst>
                <a:gd name="adj" fmla="val 23674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89" name="平行四邊形 448"/>
            <p:cNvSpPr>
              <a:spLocks noChangeArrowheads="1"/>
            </p:cNvSpPr>
            <p:nvPr/>
          </p:nvSpPr>
          <p:spPr bwMode="auto">
            <a:xfrm>
              <a:off x="4292385" y="5634304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90" name="平行四邊形 449"/>
            <p:cNvSpPr>
              <a:spLocks noChangeArrowheads="1"/>
            </p:cNvSpPr>
            <p:nvPr/>
          </p:nvSpPr>
          <p:spPr bwMode="auto">
            <a:xfrm>
              <a:off x="4561253" y="4658114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91" name="平行四邊形 450"/>
            <p:cNvSpPr>
              <a:spLocks noChangeArrowheads="1"/>
            </p:cNvSpPr>
            <p:nvPr/>
          </p:nvSpPr>
          <p:spPr bwMode="auto">
            <a:xfrm>
              <a:off x="4382929" y="5308929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92" name="平行四邊形 451"/>
            <p:cNvSpPr>
              <a:spLocks noChangeArrowheads="1"/>
            </p:cNvSpPr>
            <p:nvPr/>
          </p:nvSpPr>
          <p:spPr bwMode="auto">
            <a:xfrm>
              <a:off x="4465645" y="498633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93" name="平行四邊形 452"/>
            <p:cNvSpPr>
              <a:spLocks noChangeArrowheads="1"/>
            </p:cNvSpPr>
            <p:nvPr/>
          </p:nvSpPr>
          <p:spPr bwMode="auto">
            <a:xfrm>
              <a:off x="4825488" y="3697296"/>
              <a:ext cx="396000" cy="288000"/>
            </a:xfrm>
            <a:prstGeom prst="parallelogram">
              <a:avLst>
                <a:gd name="adj" fmla="val 23674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94" name="平行四邊形 453"/>
            <p:cNvSpPr>
              <a:spLocks noChangeArrowheads="1"/>
            </p:cNvSpPr>
            <p:nvPr/>
          </p:nvSpPr>
          <p:spPr bwMode="auto">
            <a:xfrm>
              <a:off x="4740914" y="4012924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95" name="平行四邊形 454"/>
            <p:cNvSpPr>
              <a:spLocks noChangeArrowheads="1"/>
            </p:cNvSpPr>
            <p:nvPr/>
          </p:nvSpPr>
          <p:spPr bwMode="auto">
            <a:xfrm>
              <a:off x="4081324" y="3692272"/>
              <a:ext cx="2268000" cy="2880000"/>
            </a:xfrm>
            <a:prstGeom prst="parallelogram">
              <a:avLst>
                <a:gd name="adj" fmla="val 35505"/>
              </a:avLst>
            </a:prstGeom>
            <a:solidFill>
              <a:srgbClr val="FF0000">
                <a:alpha val="0"/>
              </a:srgbClr>
            </a:solidFill>
            <a:ln w="3175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</p:grpSp>
      <p:sp>
        <p:nvSpPr>
          <p:cNvPr id="458" name="矩形 457"/>
          <p:cNvSpPr>
            <a:spLocks noChangeArrowheads="1"/>
          </p:cNvSpPr>
          <p:nvPr/>
        </p:nvSpPr>
        <p:spPr bwMode="auto">
          <a:xfrm>
            <a:off x="4911725" y="4895850"/>
            <a:ext cx="4089400" cy="39528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60" name="直線單箭頭接點 459"/>
          <p:cNvCxnSpPr>
            <a:cxnSpLocks noChangeShapeType="1"/>
          </p:cNvCxnSpPr>
          <p:nvPr/>
        </p:nvCxnSpPr>
        <p:spPr bwMode="auto">
          <a:xfrm rot="5400000">
            <a:off x="6482557" y="5420519"/>
            <a:ext cx="285750" cy="15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461" name="文字方塊 460"/>
          <p:cNvSpPr txBox="1"/>
          <p:nvPr/>
        </p:nvSpPr>
        <p:spPr>
          <a:xfrm>
            <a:off x="5643563" y="5578475"/>
            <a:ext cx="20002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Minimum cost path</a:t>
            </a:r>
            <a:endParaRPr kumimoji="0"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462" name="平行四邊形 461"/>
          <p:cNvSpPr>
            <a:spLocks noChangeArrowheads="1"/>
          </p:cNvSpPr>
          <p:nvPr/>
        </p:nvSpPr>
        <p:spPr bwMode="auto">
          <a:xfrm>
            <a:off x="2500313" y="3306763"/>
            <a:ext cx="395287" cy="288925"/>
          </a:xfrm>
          <a:prstGeom prst="parallelogram">
            <a:avLst>
              <a:gd name="adj" fmla="val 2487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3" name="平行四邊形 462"/>
          <p:cNvSpPr>
            <a:spLocks noChangeArrowheads="1"/>
          </p:cNvSpPr>
          <p:nvPr/>
        </p:nvSpPr>
        <p:spPr bwMode="auto">
          <a:xfrm>
            <a:off x="3241675" y="3305175"/>
            <a:ext cx="395288" cy="287338"/>
          </a:xfrm>
          <a:prstGeom prst="parallelogram">
            <a:avLst>
              <a:gd name="adj" fmla="val 2501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4" name="平行四邊形 463"/>
          <p:cNvSpPr>
            <a:spLocks noChangeArrowheads="1"/>
          </p:cNvSpPr>
          <p:nvPr/>
        </p:nvSpPr>
        <p:spPr bwMode="auto">
          <a:xfrm>
            <a:off x="2774950" y="3632200"/>
            <a:ext cx="396875" cy="288925"/>
          </a:xfrm>
          <a:prstGeom prst="parallelogram">
            <a:avLst>
              <a:gd name="adj" fmla="val 2497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5" name="平行四邊形 464"/>
          <p:cNvSpPr>
            <a:spLocks noChangeArrowheads="1"/>
          </p:cNvSpPr>
          <p:nvPr/>
        </p:nvSpPr>
        <p:spPr bwMode="auto">
          <a:xfrm>
            <a:off x="2971800" y="2979738"/>
            <a:ext cx="395288" cy="287337"/>
          </a:xfrm>
          <a:prstGeom prst="parallelogram">
            <a:avLst>
              <a:gd name="adj" fmla="val 2501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66" name="群組 182"/>
          <p:cNvGrpSpPr>
            <a:grpSpLocks/>
          </p:cNvGrpSpPr>
          <p:nvPr/>
        </p:nvGrpSpPr>
        <p:grpSpPr bwMode="auto">
          <a:xfrm>
            <a:off x="1585913" y="2609850"/>
            <a:ext cx="428625" cy="338138"/>
            <a:chOff x="1588434" y="2464334"/>
            <a:chExt cx="428625" cy="338554"/>
          </a:xfrm>
        </p:grpSpPr>
        <p:sp>
          <p:nvSpPr>
            <p:cNvPr id="47267" name="Oval 59"/>
            <p:cNvSpPr>
              <a:spLocks noChangeArrowheads="1"/>
            </p:cNvSpPr>
            <p:nvPr/>
          </p:nvSpPr>
          <p:spPr bwMode="auto">
            <a:xfrm>
              <a:off x="1610679" y="2512112"/>
              <a:ext cx="355600" cy="285750"/>
            </a:xfrm>
            <a:prstGeom prst="ellipse">
              <a:avLst/>
            </a:prstGeom>
            <a:solidFill>
              <a:srgbClr val="66FF33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47268" name="文字方塊 467"/>
            <p:cNvSpPr txBox="1">
              <a:spLocks noChangeArrowheads="1"/>
            </p:cNvSpPr>
            <p:nvPr/>
          </p:nvSpPr>
          <p:spPr bwMode="auto">
            <a:xfrm>
              <a:off x="1588434" y="2464334"/>
              <a:ext cx="4286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6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600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600" baseline="-250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469" name="群組 468"/>
          <p:cNvGrpSpPr>
            <a:grpSpLocks/>
          </p:cNvGrpSpPr>
          <p:nvPr/>
        </p:nvGrpSpPr>
        <p:grpSpPr bwMode="auto">
          <a:xfrm>
            <a:off x="7697788" y="3756025"/>
            <a:ext cx="1357312" cy="2017713"/>
            <a:chOff x="7500958" y="3411523"/>
            <a:chExt cx="1358116" cy="2017742"/>
          </a:xfrm>
        </p:grpSpPr>
        <p:cxnSp>
          <p:nvCxnSpPr>
            <p:cNvPr id="47264" name="直線接點 469"/>
            <p:cNvCxnSpPr>
              <a:cxnSpLocks noChangeShapeType="1"/>
            </p:cNvCxnSpPr>
            <p:nvPr/>
          </p:nvCxnSpPr>
          <p:spPr bwMode="auto">
            <a:xfrm>
              <a:off x="7500958" y="5429264"/>
              <a:ext cx="1357322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</p:cxnSp>
        <p:cxnSp>
          <p:nvCxnSpPr>
            <p:cNvPr id="47265" name="直線接點 470"/>
            <p:cNvCxnSpPr>
              <a:cxnSpLocks noChangeShapeType="1"/>
            </p:cNvCxnSpPr>
            <p:nvPr/>
          </p:nvCxnSpPr>
          <p:spPr bwMode="auto">
            <a:xfrm rot="5400000" flipH="1" flipV="1">
              <a:off x="7849807" y="4419997"/>
              <a:ext cx="2017742" cy="79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</p:cxnSp>
        <p:cxnSp>
          <p:nvCxnSpPr>
            <p:cNvPr id="47266" name="直線單箭頭接點 471"/>
            <p:cNvCxnSpPr>
              <a:cxnSpLocks noChangeShapeType="1"/>
            </p:cNvCxnSpPr>
            <p:nvPr/>
          </p:nvCxnSpPr>
          <p:spPr bwMode="auto">
            <a:xfrm rot="10800000">
              <a:off x="8215338" y="3418367"/>
              <a:ext cx="642942" cy="1588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arrow" w="med" len="med"/>
            </a:ln>
          </p:spPr>
        </p:cxnSp>
      </p:grpSp>
      <p:grpSp>
        <p:nvGrpSpPr>
          <p:cNvPr id="501" name="群組 500"/>
          <p:cNvGrpSpPr>
            <a:grpSpLocks/>
          </p:cNvGrpSpPr>
          <p:nvPr/>
        </p:nvGrpSpPr>
        <p:grpSpPr bwMode="auto">
          <a:xfrm>
            <a:off x="4929188" y="4916488"/>
            <a:ext cx="4143375" cy="377825"/>
            <a:chOff x="4929190" y="4992010"/>
            <a:chExt cx="4143404" cy="377885"/>
          </a:xfrm>
        </p:grpSpPr>
        <p:sp>
          <p:nvSpPr>
            <p:cNvPr id="475" name="文字方塊 474"/>
            <p:cNvSpPr txBox="1"/>
            <p:nvPr/>
          </p:nvSpPr>
          <p:spPr>
            <a:xfrm>
              <a:off x="4948240" y="4992010"/>
              <a:ext cx="4124354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Tahoma" pitchFamily="34" charset="0"/>
                </a:rPr>
                <a:t>        =(36-((2+4)+(6+6))+13)/36 = 31/36</a:t>
              </a:r>
              <a:endParaRPr kumimoji="0"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graphicFrame>
          <p:nvGraphicFramePr>
            <p:cNvPr id="47112" name="Object 8"/>
            <p:cNvGraphicFramePr>
              <a:graphicFrameLocks noChangeAspect="1"/>
            </p:cNvGraphicFramePr>
            <p:nvPr/>
          </p:nvGraphicFramePr>
          <p:xfrm>
            <a:off x="4929190" y="4998684"/>
            <a:ext cx="646107" cy="371211"/>
          </p:xfrm>
          <a:graphic>
            <a:graphicData uri="http://schemas.openxmlformats.org/presentationml/2006/ole">
              <p:oleObj spid="_x0000_s47112" name="方程式" r:id="rId6" imgW="419040" imgH="241200" progId="Equation.3">
                <p:embed/>
              </p:oleObj>
            </a:graphicData>
          </a:graphic>
        </p:graphicFrame>
      </p:grpSp>
      <p:grpSp>
        <p:nvGrpSpPr>
          <p:cNvPr id="477" name="群組 476"/>
          <p:cNvGrpSpPr>
            <a:grpSpLocks/>
          </p:cNvGrpSpPr>
          <p:nvPr/>
        </p:nvGrpSpPr>
        <p:grpSpPr bwMode="auto">
          <a:xfrm>
            <a:off x="849313" y="4251325"/>
            <a:ext cx="3286125" cy="1285875"/>
            <a:chOff x="832516" y="4538667"/>
            <a:chExt cx="3286148" cy="1285884"/>
          </a:xfrm>
        </p:grpSpPr>
        <p:sp>
          <p:nvSpPr>
            <p:cNvPr id="47240" name="平行四邊形 477"/>
            <p:cNvSpPr>
              <a:spLocks noChangeArrowheads="1"/>
            </p:cNvSpPr>
            <p:nvPr/>
          </p:nvSpPr>
          <p:spPr bwMode="auto">
            <a:xfrm>
              <a:off x="832516" y="4538667"/>
              <a:ext cx="3286148" cy="1285884"/>
            </a:xfrm>
            <a:prstGeom prst="parallelogram">
              <a:avLst>
                <a:gd name="adj" fmla="val 27472"/>
              </a:avLst>
            </a:prstGeom>
            <a:solidFill>
              <a:srgbClr val="FF0000">
                <a:alpha val="0"/>
              </a:srgbClr>
            </a:solidFill>
            <a:ln w="3175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41" name="平行四邊形 478"/>
            <p:cNvSpPr>
              <a:spLocks noChangeArrowheads="1"/>
            </p:cNvSpPr>
            <p:nvPr/>
          </p:nvSpPr>
          <p:spPr bwMode="auto">
            <a:xfrm>
              <a:off x="3223567" y="4889323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42" name="平行四邊形 479"/>
            <p:cNvSpPr>
              <a:spLocks noChangeArrowheads="1"/>
            </p:cNvSpPr>
            <p:nvPr/>
          </p:nvSpPr>
          <p:spPr bwMode="auto">
            <a:xfrm>
              <a:off x="1037813" y="4888998"/>
              <a:ext cx="396000" cy="288000"/>
            </a:xfrm>
            <a:prstGeom prst="parallelogram">
              <a:avLst>
                <a:gd name="adj" fmla="val 27876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43" name="平行四邊形 480"/>
            <p:cNvSpPr>
              <a:spLocks noChangeArrowheads="1"/>
            </p:cNvSpPr>
            <p:nvPr/>
          </p:nvSpPr>
          <p:spPr bwMode="auto">
            <a:xfrm>
              <a:off x="1394464" y="4886786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44" name="平行四邊形 481"/>
            <p:cNvSpPr>
              <a:spLocks noChangeArrowheads="1"/>
            </p:cNvSpPr>
            <p:nvPr/>
          </p:nvSpPr>
          <p:spPr bwMode="auto">
            <a:xfrm>
              <a:off x="1760532" y="4884616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45" name="平行四邊形 482"/>
            <p:cNvSpPr>
              <a:spLocks noChangeArrowheads="1"/>
            </p:cNvSpPr>
            <p:nvPr/>
          </p:nvSpPr>
          <p:spPr bwMode="auto">
            <a:xfrm>
              <a:off x="2119109" y="488264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46" name="平行四邊形 483"/>
            <p:cNvSpPr>
              <a:spLocks noChangeArrowheads="1"/>
            </p:cNvSpPr>
            <p:nvPr/>
          </p:nvSpPr>
          <p:spPr bwMode="auto">
            <a:xfrm>
              <a:off x="2485646" y="4880478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47" name="平行四邊形 484"/>
            <p:cNvSpPr>
              <a:spLocks noChangeArrowheads="1"/>
            </p:cNvSpPr>
            <p:nvPr/>
          </p:nvSpPr>
          <p:spPr bwMode="auto">
            <a:xfrm>
              <a:off x="2854711" y="4886786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48" name="平行四邊形 485"/>
            <p:cNvSpPr>
              <a:spLocks noChangeArrowheads="1"/>
            </p:cNvSpPr>
            <p:nvPr/>
          </p:nvSpPr>
          <p:spPr bwMode="auto">
            <a:xfrm>
              <a:off x="3498794" y="5208702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49" name="平行四邊形 486"/>
            <p:cNvSpPr>
              <a:spLocks noChangeArrowheads="1"/>
            </p:cNvSpPr>
            <p:nvPr/>
          </p:nvSpPr>
          <p:spPr bwMode="auto">
            <a:xfrm>
              <a:off x="1299690" y="5204564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50" name="平行四邊形 487"/>
            <p:cNvSpPr>
              <a:spLocks noChangeArrowheads="1"/>
            </p:cNvSpPr>
            <p:nvPr/>
          </p:nvSpPr>
          <p:spPr bwMode="auto">
            <a:xfrm>
              <a:off x="1664617" y="5204564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51" name="平行四邊形 488"/>
            <p:cNvSpPr>
              <a:spLocks noChangeArrowheads="1"/>
            </p:cNvSpPr>
            <p:nvPr/>
          </p:nvSpPr>
          <p:spPr bwMode="auto">
            <a:xfrm>
              <a:off x="2770425" y="5208702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52" name="平行四邊形 489"/>
            <p:cNvSpPr>
              <a:spLocks noChangeArrowheads="1"/>
            </p:cNvSpPr>
            <p:nvPr/>
          </p:nvSpPr>
          <p:spPr bwMode="auto">
            <a:xfrm>
              <a:off x="3141416" y="5208702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53" name="平行四邊形 490"/>
            <p:cNvSpPr>
              <a:spLocks noChangeArrowheads="1"/>
            </p:cNvSpPr>
            <p:nvPr/>
          </p:nvSpPr>
          <p:spPr bwMode="auto">
            <a:xfrm>
              <a:off x="3414316" y="5526763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54" name="平行四邊形 491"/>
            <p:cNvSpPr>
              <a:spLocks noChangeArrowheads="1"/>
            </p:cNvSpPr>
            <p:nvPr/>
          </p:nvSpPr>
          <p:spPr bwMode="auto">
            <a:xfrm>
              <a:off x="1219975" y="5522625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55" name="平行四邊形 492"/>
            <p:cNvSpPr>
              <a:spLocks noChangeArrowheads="1"/>
            </p:cNvSpPr>
            <p:nvPr/>
          </p:nvSpPr>
          <p:spPr bwMode="auto">
            <a:xfrm>
              <a:off x="1580139" y="5522625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56" name="平行四邊形 493"/>
            <p:cNvSpPr>
              <a:spLocks noChangeArrowheads="1"/>
            </p:cNvSpPr>
            <p:nvPr/>
          </p:nvSpPr>
          <p:spPr bwMode="auto">
            <a:xfrm>
              <a:off x="3056938" y="5526763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57" name="平行四邊形 494"/>
            <p:cNvSpPr>
              <a:spLocks noChangeArrowheads="1"/>
            </p:cNvSpPr>
            <p:nvPr/>
          </p:nvSpPr>
          <p:spPr bwMode="auto">
            <a:xfrm>
              <a:off x="860160" y="5522625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58" name="平行四邊形 495"/>
            <p:cNvSpPr>
              <a:spLocks noChangeArrowheads="1"/>
            </p:cNvSpPr>
            <p:nvPr/>
          </p:nvSpPr>
          <p:spPr bwMode="auto">
            <a:xfrm>
              <a:off x="3673846" y="4571587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59" name="平行四邊形 496"/>
            <p:cNvSpPr>
              <a:spLocks noChangeArrowheads="1"/>
            </p:cNvSpPr>
            <p:nvPr/>
          </p:nvSpPr>
          <p:spPr bwMode="auto">
            <a:xfrm>
              <a:off x="2213676" y="4557923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60" name="平行四邊形 497"/>
            <p:cNvSpPr>
              <a:spLocks noChangeArrowheads="1"/>
            </p:cNvSpPr>
            <p:nvPr/>
          </p:nvSpPr>
          <p:spPr bwMode="auto">
            <a:xfrm>
              <a:off x="2578940" y="4571587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61" name="平行四邊形 498"/>
            <p:cNvSpPr>
              <a:spLocks noChangeArrowheads="1"/>
            </p:cNvSpPr>
            <p:nvPr/>
          </p:nvSpPr>
          <p:spPr bwMode="auto">
            <a:xfrm>
              <a:off x="2945477" y="4571587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47262" name="平行四邊形 499"/>
            <p:cNvSpPr>
              <a:spLocks noChangeArrowheads="1"/>
            </p:cNvSpPr>
            <p:nvPr/>
          </p:nvSpPr>
          <p:spPr bwMode="auto">
            <a:xfrm>
              <a:off x="3316468" y="4571587"/>
              <a:ext cx="396000" cy="288000"/>
            </a:xfrm>
            <a:prstGeom prst="parallelogram">
              <a:avLst>
                <a:gd name="adj" fmla="val 2499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</p:grpSp>
      <p:grpSp>
        <p:nvGrpSpPr>
          <p:cNvPr id="502" name="群組 170"/>
          <p:cNvGrpSpPr>
            <a:grpSpLocks/>
          </p:cNvGrpSpPr>
          <p:nvPr/>
        </p:nvGrpSpPr>
        <p:grpSpPr bwMode="auto">
          <a:xfrm>
            <a:off x="2697163" y="5186363"/>
            <a:ext cx="428625" cy="338137"/>
            <a:chOff x="5849933" y="4952930"/>
            <a:chExt cx="428625" cy="338554"/>
          </a:xfrm>
        </p:grpSpPr>
        <p:sp>
          <p:nvSpPr>
            <p:cNvPr id="47238" name="Oval 59"/>
            <p:cNvSpPr>
              <a:spLocks noChangeArrowheads="1"/>
            </p:cNvSpPr>
            <p:nvPr/>
          </p:nvSpPr>
          <p:spPr bwMode="auto">
            <a:xfrm>
              <a:off x="5857884" y="5000636"/>
              <a:ext cx="355600" cy="285750"/>
            </a:xfrm>
            <a:prstGeom prst="ellipse">
              <a:avLst/>
            </a:prstGeom>
            <a:solidFill>
              <a:srgbClr val="00E4A8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47239" name="文字方塊 503"/>
            <p:cNvSpPr txBox="1">
              <a:spLocks noChangeArrowheads="1"/>
            </p:cNvSpPr>
            <p:nvPr/>
          </p:nvSpPr>
          <p:spPr bwMode="auto">
            <a:xfrm>
              <a:off x="5849933" y="4952930"/>
              <a:ext cx="4286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6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600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3</a:t>
              </a:r>
              <a:endParaRPr kumimoji="0" lang="zh-TW" altLang="en-US" sz="1600" baseline="-250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505" name="群組 245"/>
          <p:cNvGrpSpPr>
            <a:grpSpLocks/>
          </p:cNvGrpSpPr>
          <p:nvPr/>
        </p:nvGrpSpPr>
        <p:grpSpPr bwMode="auto">
          <a:xfrm>
            <a:off x="2428875" y="1576388"/>
            <a:ext cx="3443288" cy="2347912"/>
            <a:chOff x="2413788" y="1433440"/>
            <a:chExt cx="3444096" cy="2347726"/>
          </a:xfrm>
        </p:grpSpPr>
        <p:sp>
          <p:nvSpPr>
            <p:cNvPr id="47235" name="平行四邊形 505"/>
            <p:cNvSpPr>
              <a:spLocks noChangeArrowheads="1"/>
            </p:cNvSpPr>
            <p:nvPr/>
          </p:nvSpPr>
          <p:spPr bwMode="auto">
            <a:xfrm>
              <a:off x="2413788" y="2822328"/>
              <a:ext cx="1314000" cy="958838"/>
            </a:xfrm>
            <a:prstGeom prst="parallelogram">
              <a:avLst>
                <a:gd name="adj" fmla="val 29210"/>
              </a:avLst>
            </a:prstGeom>
            <a:solidFill>
              <a:schemeClr val="accent1">
                <a:alpha val="0"/>
              </a:schemeClr>
            </a:solidFill>
            <a:ln w="412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7236" name="直線單箭頭接點 506"/>
            <p:cNvCxnSpPr>
              <a:cxnSpLocks noChangeShapeType="1"/>
            </p:cNvCxnSpPr>
            <p:nvPr/>
          </p:nvCxnSpPr>
          <p:spPr bwMode="auto">
            <a:xfrm rot="5400000" flipH="1" flipV="1">
              <a:off x="3464711" y="1964521"/>
              <a:ext cx="928694" cy="71438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508" name="文字方塊 5"/>
            <p:cNvSpPr txBox="1">
              <a:spLocks noChangeArrowheads="1"/>
            </p:cNvSpPr>
            <p:nvPr/>
          </p:nvSpPr>
          <p:spPr bwMode="auto">
            <a:xfrm>
              <a:off x="3714256" y="1433440"/>
              <a:ext cx="2143628" cy="338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Tahoma" pitchFamily="34" charset="0"/>
                </a:rPr>
                <a:t>Concession Control</a:t>
              </a:r>
              <a:endParaRPr kumimoji="0"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509" name="群組 152"/>
          <p:cNvGrpSpPr>
            <a:grpSpLocks/>
          </p:cNvGrpSpPr>
          <p:nvPr/>
        </p:nvGrpSpPr>
        <p:grpSpPr bwMode="auto">
          <a:xfrm>
            <a:off x="3619500" y="4548188"/>
            <a:ext cx="433388" cy="339725"/>
            <a:chOff x="4714876" y="4590421"/>
            <a:chExt cx="433328" cy="338775"/>
          </a:xfrm>
        </p:grpSpPr>
        <p:sp>
          <p:nvSpPr>
            <p:cNvPr id="47233" name="Oval 59"/>
            <p:cNvSpPr>
              <a:spLocks noChangeArrowheads="1"/>
            </p:cNvSpPr>
            <p:nvPr/>
          </p:nvSpPr>
          <p:spPr bwMode="auto">
            <a:xfrm>
              <a:off x="4714876" y="4643446"/>
              <a:ext cx="355600" cy="28575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47234" name="文字方塊 510"/>
            <p:cNvSpPr txBox="1">
              <a:spLocks noChangeArrowheads="1"/>
            </p:cNvSpPr>
            <p:nvPr/>
          </p:nvSpPr>
          <p:spPr bwMode="auto">
            <a:xfrm>
              <a:off x="4719579" y="4590421"/>
              <a:ext cx="4286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6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600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1</a:t>
              </a:r>
              <a:endParaRPr kumimoji="0" lang="zh-TW" altLang="en-US" sz="1600" baseline="-250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sp>
        <p:nvSpPr>
          <p:cNvPr id="512" name="矩形 511"/>
          <p:cNvSpPr>
            <a:spLocks noChangeArrowheads="1"/>
          </p:cNvSpPr>
          <p:nvPr/>
        </p:nvSpPr>
        <p:spPr bwMode="auto">
          <a:xfrm>
            <a:off x="5286375" y="4041775"/>
            <a:ext cx="3571875" cy="3968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4" name="文字方塊 223"/>
          <p:cNvSpPr txBox="1"/>
          <p:nvPr/>
        </p:nvSpPr>
        <p:spPr>
          <a:xfrm>
            <a:off x="5575300" y="2214563"/>
            <a:ext cx="28130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Moving vector analysis</a:t>
            </a:r>
            <a:endParaRPr kumimoji="0"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47231" name="直線單箭頭接點 224"/>
          <p:cNvCxnSpPr>
            <a:cxnSpLocks noChangeShapeType="1"/>
          </p:cNvCxnSpPr>
          <p:nvPr/>
        </p:nvCxnSpPr>
        <p:spPr bwMode="auto">
          <a:xfrm rot="5400000">
            <a:off x="6442869" y="2755106"/>
            <a:ext cx="285750" cy="15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226" name="文字方塊 225"/>
          <p:cNvSpPr txBox="1"/>
          <p:nvPr/>
        </p:nvSpPr>
        <p:spPr>
          <a:xfrm>
            <a:off x="5572125" y="2914650"/>
            <a:ext cx="28130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Routing tracks construction</a:t>
            </a:r>
            <a:endParaRPr kumimoji="0"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0162 L 0.16007 0.00162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0.00648 L 0.15226 0.04741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323 L 0.04982 -0.23404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87 -0.23958 L 0.05868 -0.28148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21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39 0.04768 L 0.11198 0.04768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76 -0.28148 L 0.10017 -0.28148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05185 L 0.10261 0.0937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83 -0.2875 L 0.11059 -0.32986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186 L -0.28038 0.00186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  <p:bldP spid="457" grpId="1" animBg="1"/>
      <p:bldP spid="157" grpId="0"/>
      <p:bldP spid="157" grpId="1"/>
      <p:bldP spid="185" grpId="0"/>
      <p:bldP spid="458" grpId="0" animBg="1"/>
      <p:bldP spid="458" grpId="1" animBg="1"/>
      <p:bldP spid="461" grpId="0"/>
      <p:bldP spid="462" grpId="0" animBg="1"/>
      <p:bldP spid="463" grpId="0" animBg="1"/>
      <p:bldP spid="464" grpId="0" animBg="1"/>
      <p:bldP spid="465" grpId="0" animBg="1"/>
      <p:bldP spid="5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Routing Compaction Stage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33400" y="1285875"/>
            <a:ext cx="8077200" cy="4953000"/>
          </a:xfrm>
        </p:spPr>
        <p:txBody>
          <a:bodyPr/>
          <a:lstStyle/>
          <a:p>
            <a:r>
              <a:rPr lang="en-US" altLang="zh-TW" sz="2400" smtClean="0">
                <a:latin typeface="Tahoma" pitchFamily="34" charset="0"/>
                <a:cs typeface="Tahoma" pitchFamily="34" charset="0"/>
              </a:rPr>
              <a:t>Major goals:</a:t>
            </a:r>
          </a:p>
          <a:p>
            <a:pPr lvl="1" algn="just"/>
            <a:r>
              <a:rPr lang="en-US" altLang="zh-TW" sz="20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Transform the 2D routing into 3D routing considering the timing issue and maintain the original routing path</a:t>
            </a:r>
          </a:p>
          <a:p>
            <a:pPr>
              <a:buFont typeface="Wingdings" pitchFamily="2" charset="2"/>
              <a:buNone/>
            </a:pPr>
            <a:endParaRPr lang="en-US" altLang="zh-TW" sz="2400" smtClean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zh-TW" sz="2400" smtClean="0">
              <a:latin typeface="Tahoma" pitchFamily="34" charset="0"/>
              <a:cs typeface="Tahoma" pitchFamily="34" charset="0"/>
            </a:endParaRPr>
          </a:p>
          <a:p>
            <a:r>
              <a:rPr lang="en-US" altLang="zh-TW" sz="2400" smtClean="0">
                <a:latin typeface="Tahoma" pitchFamily="34" charset="0"/>
                <a:cs typeface="Tahoma" pitchFamily="34" charset="0"/>
              </a:rPr>
              <a:t>Optimal substructure:</a:t>
            </a:r>
          </a:p>
          <a:p>
            <a:pPr lvl="1"/>
            <a:r>
              <a:rPr lang="en-US" altLang="zh-TW" sz="20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Optimally solution for a pair of droplets</a:t>
            </a:r>
          </a:p>
          <a:p>
            <a:pPr lvl="1"/>
            <a:endParaRPr lang="en-US" altLang="zh-TW" sz="200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lvl="1"/>
            <a:endParaRPr lang="en-US" altLang="zh-TW" sz="200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lvl="1"/>
            <a:endParaRPr lang="en-US" altLang="zh-TW" sz="200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TW" sz="20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Find the solution by dynamic programming incrementally</a:t>
            </a:r>
          </a:p>
          <a:p>
            <a:pPr lvl="1">
              <a:buFont typeface="Wingdings 2" pitchFamily="18" charset="2"/>
              <a:buNone/>
            </a:pPr>
            <a:endParaRPr lang="en-US" altLang="zh-TW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群組 47"/>
          <p:cNvGrpSpPr>
            <a:grpSpLocks/>
          </p:cNvGrpSpPr>
          <p:nvPr/>
        </p:nvGrpSpPr>
        <p:grpSpPr bwMode="auto">
          <a:xfrm>
            <a:off x="6858000" y="2309813"/>
            <a:ext cx="1689100" cy="1530350"/>
            <a:chOff x="6557963" y="3046413"/>
            <a:chExt cx="2132012" cy="1931987"/>
          </a:xfrm>
        </p:grpSpPr>
        <p:sp>
          <p:nvSpPr>
            <p:cNvPr id="64518" name="Line 76"/>
            <p:cNvSpPr>
              <a:spLocks noChangeShapeType="1"/>
            </p:cNvSpPr>
            <p:nvPr/>
          </p:nvSpPr>
          <p:spPr bwMode="auto">
            <a:xfrm flipV="1">
              <a:off x="6657975" y="3429000"/>
              <a:ext cx="1512888" cy="13731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19" name="Line 77"/>
            <p:cNvSpPr>
              <a:spLocks noChangeShapeType="1"/>
            </p:cNvSpPr>
            <p:nvPr/>
          </p:nvSpPr>
          <p:spPr bwMode="auto">
            <a:xfrm>
              <a:off x="6670675" y="4799013"/>
              <a:ext cx="16573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0" name="Line 78"/>
            <p:cNvSpPr>
              <a:spLocks noChangeShapeType="1"/>
            </p:cNvSpPr>
            <p:nvPr/>
          </p:nvSpPr>
          <p:spPr bwMode="auto">
            <a:xfrm flipV="1">
              <a:off x="6670675" y="3360738"/>
              <a:ext cx="0" cy="1422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4521" name="Group 79"/>
            <p:cNvGrpSpPr>
              <a:grpSpLocks/>
            </p:cNvGrpSpPr>
            <p:nvPr/>
          </p:nvGrpSpPr>
          <p:grpSpPr bwMode="auto">
            <a:xfrm>
              <a:off x="6905625" y="3559175"/>
              <a:ext cx="1150938" cy="1147763"/>
              <a:chOff x="3866" y="3024"/>
              <a:chExt cx="768" cy="864"/>
            </a:xfrm>
          </p:grpSpPr>
          <p:sp>
            <p:nvSpPr>
              <p:cNvPr id="64529" name="AutoShape 80"/>
              <p:cNvSpPr>
                <a:spLocks noChangeArrowheads="1"/>
              </p:cNvSpPr>
              <p:nvPr/>
            </p:nvSpPr>
            <p:spPr bwMode="auto">
              <a:xfrm>
                <a:off x="3866" y="3024"/>
                <a:ext cx="768" cy="864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28575">
                <a:solidFill>
                  <a:srgbClr val="D9AE17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>
                  <a:latin typeface="Tw Cen MT" pitchFamily="34" charset="0"/>
                  <a:ea typeface="微軟正黑體" pitchFamily="34" charset="-120"/>
                </a:endParaRPr>
              </a:p>
            </p:txBody>
          </p:sp>
          <p:grpSp>
            <p:nvGrpSpPr>
              <p:cNvPr id="64530" name="Group 81"/>
              <p:cNvGrpSpPr>
                <a:grpSpLocks/>
              </p:cNvGrpSpPr>
              <p:nvPr/>
            </p:nvGrpSpPr>
            <p:grpSpPr bwMode="auto">
              <a:xfrm>
                <a:off x="3866" y="3024"/>
                <a:ext cx="768" cy="864"/>
                <a:chOff x="3456" y="2976"/>
                <a:chExt cx="768" cy="864"/>
              </a:xfrm>
            </p:grpSpPr>
            <p:sp>
              <p:nvSpPr>
                <p:cNvPr id="64531" name="Line 82"/>
                <p:cNvSpPr>
                  <a:spLocks noChangeShapeType="1"/>
                </p:cNvSpPr>
                <p:nvPr/>
              </p:nvSpPr>
              <p:spPr bwMode="auto">
                <a:xfrm>
                  <a:off x="3648" y="297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D9AE1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32" name="Line 83"/>
                <p:cNvSpPr>
                  <a:spLocks noChangeShapeType="1"/>
                </p:cNvSpPr>
                <p:nvPr/>
              </p:nvSpPr>
              <p:spPr bwMode="auto">
                <a:xfrm>
                  <a:off x="3648" y="3648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rgbClr val="D9AE1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33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3456" y="3648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D9AE1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64522" name="Text Box 85"/>
            <p:cNvSpPr txBox="1">
              <a:spLocks noChangeArrowheads="1"/>
            </p:cNvSpPr>
            <p:nvPr/>
          </p:nvSpPr>
          <p:spPr bwMode="auto">
            <a:xfrm>
              <a:off x="8335963" y="4627563"/>
              <a:ext cx="354012" cy="3508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TW" sz="2000">
                  <a:latin typeface="Tw Cen MT" pitchFamily="34" charset="0"/>
                  <a:ea typeface="微軟正黑體" pitchFamily="34" charset="-120"/>
                </a:rPr>
                <a:t>X</a:t>
              </a:r>
            </a:p>
          </p:txBody>
        </p:sp>
        <p:sp>
          <p:nvSpPr>
            <p:cNvPr id="64523" name="Text Box 86"/>
            <p:cNvSpPr txBox="1">
              <a:spLocks noChangeArrowheads="1"/>
            </p:cNvSpPr>
            <p:nvPr/>
          </p:nvSpPr>
          <p:spPr bwMode="auto">
            <a:xfrm>
              <a:off x="8104188" y="3159125"/>
              <a:ext cx="354012" cy="3508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TW" sz="2000">
                  <a:latin typeface="Tw Cen MT" pitchFamily="34" charset="0"/>
                  <a:ea typeface="微軟正黑體" pitchFamily="34" charset="-120"/>
                </a:rPr>
                <a:t>Y</a:t>
              </a:r>
            </a:p>
          </p:txBody>
        </p:sp>
        <p:sp>
          <p:nvSpPr>
            <p:cNvPr id="64524" name="Text Box 87"/>
            <p:cNvSpPr txBox="1">
              <a:spLocks noChangeArrowheads="1"/>
            </p:cNvSpPr>
            <p:nvPr/>
          </p:nvSpPr>
          <p:spPr bwMode="auto">
            <a:xfrm>
              <a:off x="6557963" y="3046413"/>
              <a:ext cx="339725" cy="3508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TW" sz="2000">
                  <a:latin typeface="Tw Cen MT" pitchFamily="34" charset="0"/>
                  <a:ea typeface="微軟正黑體" pitchFamily="34" charset="-120"/>
                </a:rPr>
                <a:t>T</a:t>
              </a:r>
            </a:p>
          </p:txBody>
        </p:sp>
        <p:sp>
          <p:nvSpPr>
            <p:cNvPr id="64525" name="AutoShape 88"/>
            <p:cNvSpPr>
              <a:spLocks noChangeArrowheads="1"/>
            </p:cNvSpPr>
            <p:nvPr/>
          </p:nvSpPr>
          <p:spPr bwMode="auto">
            <a:xfrm>
              <a:off x="6905625" y="3559175"/>
              <a:ext cx="1150938" cy="263525"/>
            </a:xfrm>
            <a:prstGeom prst="parallelogram">
              <a:avLst>
                <a:gd name="adj" fmla="val 109713"/>
              </a:avLst>
            </a:prstGeom>
            <a:solidFill>
              <a:srgbClr val="00CC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Tw Cen MT" pitchFamily="34" charset="0"/>
                <a:ea typeface="微軟正黑體" pitchFamily="34" charset="-120"/>
              </a:endParaRPr>
            </a:p>
          </p:txBody>
        </p:sp>
        <p:sp>
          <p:nvSpPr>
            <p:cNvPr id="64526" name="AutoShape 89"/>
            <p:cNvSpPr>
              <a:spLocks noChangeArrowheads="1"/>
            </p:cNvSpPr>
            <p:nvPr/>
          </p:nvSpPr>
          <p:spPr bwMode="auto">
            <a:xfrm>
              <a:off x="6910388" y="4011613"/>
              <a:ext cx="1149350" cy="265112"/>
            </a:xfrm>
            <a:prstGeom prst="parallelogram">
              <a:avLst>
                <a:gd name="adj" fmla="val 108905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Tw Cen MT" pitchFamily="34" charset="0"/>
                <a:ea typeface="微軟正黑體" pitchFamily="34" charset="-120"/>
              </a:endParaRPr>
            </a:p>
          </p:txBody>
        </p:sp>
        <p:sp>
          <p:nvSpPr>
            <p:cNvPr id="64527" name="AutoShape 90"/>
            <p:cNvSpPr>
              <a:spLocks noChangeArrowheads="1"/>
            </p:cNvSpPr>
            <p:nvPr/>
          </p:nvSpPr>
          <p:spPr bwMode="auto">
            <a:xfrm>
              <a:off x="6910388" y="4440238"/>
              <a:ext cx="1149350" cy="265112"/>
            </a:xfrm>
            <a:prstGeom prst="parallelogram">
              <a:avLst>
                <a:gd name="adj" fmla="val 108905"/>
              </a:avLst>
            </a:prstGeom>
            <a:solidFill>
              <a:srgbClr val="FF66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Tw Cen MT" pitchFamily="34" charset="0"/>
                <a:ea typeface="微軟正黑體" pitchFamily="34" charset="-120"/>
              </a:endParaRPr>
            </a:p>
          </p:txBody>
        </p:sp>
        <p:sp>
          <p:nvSpPr>
            <p:cNvPr id="64528" name="Oval 153"/>
            <p:cNvSpPr>
              <a:spLocks noChangeArrowheads="1"/>
            </p:cNvSpPr>
            <p:nvPr/>
          </p:nvSpPr>
          <p:spPr bwMode="auto">
            <a:xfrm>
              <a:off x="7337425" y="4068763"/>
              <a:ext cx="222250" cy="15716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>
                <a:latin typeface="Tw Cen MT" pitchFamily="34" charset="0"/>
                <a:ea typeface="微軟正黑體" pitchFamily="34" charset="-120"/>
              </a:endParaRPr>
            </a:p>
          </p:txBody>
        </p:sp>
      </p:grp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Tw Cen MT" pitchFamily="34" charset="0"/>
              <a:ea typeface="微軟正黑體" pitchFamily="34" charset="-120"/>
            </a:endParaRPr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995363" y="4286250"/>
          <a:ext cx="7370762" cy="901700"/>
        </p:xfrm>
        <a:graphic>
          <a:graphicData uri="http://schemas.openxmlformats.org/presentationml/2006/ole">
            <p:oleObj spid="_x0000_s64513" name="方程式" r:id="rId3" imgW="509256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Routing Compaction Stage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33400" y="1285875"/>
            <a:ext cx="8077200" cy="4953000"/>
          </a:xfrm>
        </p:spPr>
        <p:txBody>
          <a:bodyPr/>
          <a:lstStyle/>
          <a:p>
            <a:r>
              <a:rPr lang="en-US" altLang="zh-TW" sz="2400" smtClean="0">
                <a:latin typeface="Tahoma" pitchFamily="34" charset="0"/>
                <a:cs typeface="Tahoma" pitchFamily="34" charset="0"/>
              </a:rPr>
              <a:t>Illustration of dynamic programming</a:t>
            </a:r>
          </a:p>
          <a:p>
            <a:pPr lvl="1"/>
            <a:r>
              <a:rPr lang="en-US" altLang="zh-TW" sz="20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Decode the 2D routing path into 1D moving string </a:t>
            </a:r>
            <a:r>
              <a:rPr lang="en-US" altLang="zh-TW" sz="2000" i="1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(u, d, l, r)</a:t>
            </a:r>
          </a:p>
          <a:p>
            <a:endParaRPr lang="en-US" altLang="zh-TW" sz="2400" smtClean="0">
              <a:latin typeface="Tahoma" pitchFamily="34" charset="0"/>
              <a:cs typeface="Tahoma" pitchFamily="34" charset="0"/>
            </a:endParaRPr>
          </a:p>
          <a:p>
            <a:endParaRPr lang="en-US" altLang="zh-TW" sz="2400" smtClean="0">
              <a:latin typeface="Tahoma" pitchFamily="34" charset="0"/>
              <a:cs typeface="Tahoma" pitchFamily="34" charset="0"/>
            </a:endParaRPr>
          </a:p>
          <a:p>
            <a:endParaRPr lang="en-US" altLang="zh-TW" sz="2400" smtClean="0">
              <a:latin typeface="Tahoma" pitchFamily="34" charset="0"/>
              <a:cs typeface="Tahoma" pitchFamily="34" charset="0"/>
            </a:endParaRPr>
          </a:p>
          <a:p>
            <a:endParaRPr lang="en-US" altLang="zh-TW" sz="2400" smtClean="0">
              <a:latin typeface="Tahoma" pitchFamily="34" charset="0"/>
              <a:cs typeface="Tahoma" pitchFamily="34" charset="0"/>
            </a:endParaRPr>
          </a:p>
          <a:p>
            <a:endParaRPr lang="en-US" altLang="zh-TW" sz="2000" smtClean="0">
              <a:latin typeface="Tahoma" pitchFamily="34" charset="0"/>
              <a:cs typeface="Tahoma" pitchFamily="34" charset="0"/>
            </a:endParaRPr>
          </a:p>
          <a:p>
            <a:endParaRPr lang="en-US" altLang="zh-TW" sz="2000" smtClean="0">
              <a:latin typeface="Tahoma" pitchFamily="34" charset="0"/>
              <a:cs typeface="Tahoma" pitchFamily="34" charset="0"/>
            </a:endParaRPr>
          </a:p>
          <a:p>
            <a:r>
              <a:rPr lang="en-US" altLang="zh-TW" sz="24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Incremental compaction strategy for routing path</a:t>
            </a:r>
            <a:endParaRPr lang="zh-TW" altLang="en-US" sz="240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圓角矩形 6"/>
          <p:cNvSpPr>
            <a:spLocks noChangeArrowheads="1"/>
          </p:cNvSpPr>
          <p:nvPr/>
        </p:nvSpPr>
        <p:spPr bwMode="auto">
          <a:xfrm>
            <a:off x="1214438" y="5272088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FFFF00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圓角矩形 7"/>
          <p:cNvSpPr>
            <a:spLocks noChangeArrowheads="1"/>
          </p:cNvSpPr>
          <p:nvPr/>
        </p:nvSpPr>
        <p:spPr bwMode="auto">
          <a:xfrm>
            <a:off x="1214438" y="5272088"/>
            <a:ext cx="2571750" cy="714375"/>
          </a:xfrm>
          <a:prstGeom prst="roundRect">
            <a:avLst>
              <a:gd name="adj" fmla="val 16667"/>
            </a:avLst>
          </a:prstGeom>
          <a:solidFill>
            <a:srgbClr val="FFFF00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圓角矩形 8"/>
          <p:cNvSpPr>
            <a:spLocks noChangeArrowheads="1"/>
          </p:cNvSpPr>
          <p:nvPr/>
        </p:nvSpPr>
        <p:spPr bwMode="auto">
          <a:xfrm>
            <a:off x="1214438" y="5272088"/>
            <a:ext cx="3500437" cy="714375"/>
          </a:xfrm>
          <a:prstGeom prst="roundRect">
            <a:avLst>
              <a:gd name="adj" fmla="val 16667"/>
            </a:avLst>
          </a:prstGeom>
          <a:solidFill>
            <a:srgbClr val="FFFF00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圓角矩形 9"/>
          <p:cNvSpPr>
            <a:spLocks noChangeArrowheads="1"/>
          </p:cNvSpPr>
          <p:nvPr/>
        </p:nvSpPr>
        <p:spPr bwMode="auto">
          <a:xfrm>
            <a:off x="1214438" y="5272088"/>
            <a:ext cx="4500562" cy="714375"/>
          </a:xfrm>
          <a:prstGeom prst="roundRect">
            <a:avLst>
              <a:gd name="adj" fmla="val 16667"/>
            </a:avLst>
          </a:prstGeom>
          <a:solidFill>
            <a:srgbClr val="FFFF00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圓角矩形 10"/>
          <p:cNvSpPr>
            <a:spLocks noChangeArrowheads="1"/>
          </p:cNvSpPr>
          <p:nvPr/>
        </p:nvSpPr>
        <p:spPr bwMode="auto">
          <a:xfrm>
            <a:off x="1214438" y="5272088"/>
            <a:ext cx="5572125" cy="714375"/>
          </a:xfrm>
          <a:prstGeom prst="roundRect">
            <a:avLst>
              <a:gd name="adj" fmla="val 16667"/>
            </a:avLst>
          </a:prstGeom>
          <a:solidFill>
            <a:srgbClr val="FFFF00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1214438" y="5272088"/>
            <a:ext cx="6429375" cy="714375"/>
          </a:xfrm>
          <a:prstGeom prst="roundRect">
            <a:avLst>
              <a:gd name="adj" fmla="val 16667"/>
            </a:avLst>
          </a:prstGeom>
          <a:solidFill>
            <a:srgbClr val="FFFF00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1285875" y="5414963"/>
            <a:ext cx="530225" cy="428625"/>
            <a:chOff x="1285852" y="5357826"/>
            <a:chExt cx="530560" cy="428628"/>
          </a:xfrm>
        </p:grpSpPr>
        <p:sp>
          <p:nvSpPr>
            <p:cNvPr id="65765" name="橢圓 13"/>
            <p:cNvSpPr>
              <a:spLocks noChangeArrowheads="1"/>
            </p:cNvSpPr>
            <p:nvPr/>
          </p:nvSpPr>
          <p:spPr bwMode="auto">
            <a:xfrm>
              <a:off x="1285852" y="5357826"/>
              <a:ext cx="500066" cy="428628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66" name="文字方塊 14"/>
            <p:cNvSpPr txBox="1">
              <a:spLocks noChangeArrowheads="1"/>
            </p:cNvSpPr>
            <p:nvPr/>
          </p:nvSpPr>
          <p:spPr bwMode="auto">
            <a:xfrm>
              <a:off x="1316346" y="5385122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P</a:t>
              </a:r>
              <a:r>
                <a:rPr kumimoji="0" lang="en-US" altLang="zh-TW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1</a:t>
              </a:r>
              <a:endParaRPr kumimoji="0" lang="zh-TW" altLang="en-US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2187575" y="5414963"/>
            <a:ext cx="530225" cy="428625"/>
            <a:chOff x="2187250" y="5357826"/>
            <a:chExt cx="530560" cy="428628"/>
          </a:xfrm>
        </p:grpSpPr>
        <p:sp>
          <p:nvSpPr>
            <p:cNvPr id="65763" name="橢圓 16"/>
            <p:cNvSpPr>
              <a:spLocks noChangeArrowheads="1"/>
            </p:cNvSpPr>
            <p:nvPr/>
          </p:nvSpPr>
          <p:spPr bwMode="auto">
            <a:xfrm>
              <a:off x="2187250" y="5357826"/>
              <a:ext cx="500066" cy="428628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64" name="文字方塊 17"/>
            <p:cNvSpPr txBox="1">
              <a:spLocks noChangeArrowheads="1"/>
            </p:cNvSpPr>
            <p:nvPr/>
          </p:nvSpPr>
          <p:spPr bwMode="auto">
            <a:xfrm>
              <a:off x="2217744" y="5385122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P</a:t>
              </a:r>
              <a:r>
                <a:rPr kumimoji="0" lang="en-US" altLang="zh-TW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9" name="群組 18"/>
          <p:cNvGrpSpPr>
            <a:grpSpLocks/>
          </p:cNvGrpSpPr>
          <p:nvPr/>
        </p:nvGrpSpPr>
        <p:grpSpPr bwMode="auto">
          <a:xfrm>
            <a:off x="3082925" y="5414963"/>
            <a:ext cx="542925" cy="428625"/>
            <a:chOff x="3082252" y="5357826"/>
            <a:chExt cx="544208" cy="428628"/>
          </a:xfrm>
        </p:grpSpPr>
        <p:sp>
          <p:nvSpPr>
            <p:cNvPr id="65761" name="橢圓 19"/>
            <p:cNvSpPr>
              <a:spLocks noChangeArrowheads="1"/>
            </p:cNvSpPr>
            <p:nvPr/>
          </p:nvSpPr>
          <p:spPr bwMode="auto">
            <a:xfrm>
              <a:off x="3082252" y="5357826"/>
              <a:ext cx="500066" cy="428628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62" name="文字方塊 20"/>
            <p:cNvSpPr txBox="1">
              <a:spLocks noChangeArrowheads="1"/>
            </p:cNvSpPr>
            <p:nvPr/>
          </p:nvSpPr>
          <p:spPr bwMode="auto">
            <a:xfrm>
              <a:off x="3126394" y="5371474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P</a:t>
              </a:r>
              <a:r>
                <a:rPr kumimoji="0" lang="en-US" altLang="zh-TW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3</a:t>
              </a:r>
              <a:endParaRPr kumimoji="0" lang="zh-TW" altLang="en-US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22" name="群組 21"/>
          <p:cNvGrpSpPr>
            <a:grpSpLocks/>
          </p:cNvGrpSpPr>
          <p:nvPr/>
        </p:nvGrpSpPr>
        <p:grpSpPr bwMode="auto">
          <a:xfrm>
            <a:off x="3997325" y="5414963"/>
            <a:ext cx="547688" cy="428625"/>
            <a:chOff x="3997298" y="5357826"/>
            <a:chExt cx="548374" cy="428628"/>
          </a:xfrm>
        </p:grpSpPr>
        <p:sp>
          <p:nvSpPr>
            <p:cNvPr id="65759" name="橢圓 22"/>
            <p:cNvSpPr>
              <a:spLocks noChangeArrowheads="1"/>
            </p:cNvSpPr>
            <p:nvPr/>
          </p:nvSpPr>
          <p:spPr bwMode="auto">
            <a:xfrm>
              <a:off x="3997298" y="5357826"/>
              <a:ext cx="500066" cy="428628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60" name="文字方塊 23"/>
            <p:cNvSpPr txBox="1">
              <a:spLocks noChangeArrowheads="1"/>
            </p:cNvSpPr>
            <p:nvPr/>
          </p:nvSpPr>
          <p:spPr bwMode="auto">
            <a:xfrm>
              <a:off x="4045606" y="5367308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P</a:t>
              </a:r>
              <a:r>
                <a:rPr kumimoji="0" lang="en-US" altLang="zh-TW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4</a:t>
              </a:r>
              <a:endParaRPr kumimoji="0" lang="zh-TW" altLang="en-US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25" name="群組 24"/>
          <p:cNvGrpSpPr>
            <a:grpSpLocks/>
          </p:cNvGrpSpPr>
          <p:nvPr/>
        </p:nvGrpSpPr>
        <p:grpSpPr bwMode="auto">
          <a:xfrm>
            <a:off x="6037263" y="5405438"/>
            <a:ext cx="695325" cy="428625"/>
            <a:chOff x="6072198" y="5371474"/>
            <a:chExt cx="695416" cy="428628"/>
          </a:xfrm>
        </p:grpSpPr>
        <p:sp>
          <p:nvSpPr>
            <p:cNvPr id="65757" name="橢圓 25"/>
            <p:cNvSpPr>
              <a:spLocks noChangeArrowheads="1"/>
            </p:cNvSpPr>
            <p:nvPr/>
          </p:nvSpPr>
          <p:spPr bwMode="auto">
            <a:xfrm>
              <a:off x="6072198" y="5371474"/>
              <a:ext cx="500066" cy="428628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58" name="文字方塊 26"/>
            <p:cNvSpPr txBox="1">
              <a:spLocks noChangeArrowheads="1"/>
            </p:cNvSpPr>
            <p:nvPr/>
          </p:nvSpPr>
          <p:spPr bwMode="auto">
            <a:xfrm>
              <a:off x="6083728" y="5380956"/>
              <a:ext cx="6838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P</a:t>
              </a:r>
              <a:r>
                <a:rPr kumimoji="0" lang="en-US" altLang="zh-TW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n-1</a:t>
              </a:r>
              <a:endParaRPr kumimoji="0" lang="zh-TW" altLang="en-US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28" name="群組 27"/>
          <p:cNvGrpSpPr>
            <a:grpSpLocks/>
          </p:cNvGrpSpPr>
          <p:nvPr/>
        </p:nvGrpSpPr>
        <p:grpSpPr bwMode="auto">
          <a:xfrm>
            <a:off x="6953250" y="5403850"/>
            <a:ext cx="731838" cy="428625"/>
            <a:chOff x="6953552" y="5357826"/>
            <a:chExt cx="731226" cy="428628"/>
          </a:xfrm>
        </p:grpSpPr>
        <p:sp>
          <p:nvSpPr>
            <p:cNvPr id="65755" name="橢圓 28"/>
            <p:cNvSpPr>
              <a:spLocks noChangeArrowheads="1"/>
            </p:cNvSpPr>
            <p:nvPr/>
          </p:nvSpPr>
          <p:spPr bwMode="auto">
            <a:xfrm>
              <a:off x="6953552" y="5357826"/>
              <a:ext cx="500066" cy="428628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56" name="文字方塊 29"/>
            <p:cNvSpPr txBox="1">
              <a:spLocks noChangeArrowheads="1"/>
            </p:cNvSpPr>
            <p:nvPr/>
          </p:nvSpPr>
          <p:spPr bwMode="auto">
            <a:xfrm>
              <a:off x="7000892" y="5385122"/>
              <a:ext cx="6838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P</a:t>
              </a:r>
              <a:r>
                <a:rPr kumimoji="0" lang="en-US" altLang="zh-TW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n</a:t>
              </a:r>
              <a:endParaRPr kumimoji="0" lang="zh-TW" altLang="en-US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285875" y="6057900"/>
            <a:ext cx="16430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compaction</a:t>
            </a:r>
            <a:endParaRPr kumimoji="0"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6000" y="6059488"/>
            <a:ext cx="16430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compaction</a:t>
            </a:r>
            <a:endParaRPr kumimoji="0"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116263" y="6057900"/>
            <a:ext cx="16430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compaction</a:t>
            </a:r>
            <a:endParaRPr kumimoji="0"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34" name="文字方塊 33"/>
          <p:cNvSpPr txBox="1">
            <a:spLocks noChangeArrowheads="1"/>
          </p:cNvSpPr>
          <p:nvPr/>
        </p:nvSpPr>
        <p:spPr bwMode="auto">
          <a:xfrm>
            <a:off x="5086350" y="5330825"/>
            <a:ext cx="571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Tahoma" pitchFamily="34" charset="0"/>
                <a:ea typeface="微軟正黑體" pitchFamily="34" charset="-120"/>
                <a:cs typeface="Tahoma" pitchFamily="34" charset="0"/>
              </a:rPr>
              <a:t>…</a:t>
            </a:r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143500" y="6057900"/>
            <a:ext cx="16430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compaction</a:t>
            </a:r>
            <a:endParaRPr kumimoji="0"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32513" y="6057900"/>
            <a:ext cx="16430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compaction</a:t>
            </a:r>
            <a:endParaRPr kumimoji="0"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grpSp>
        <p:nvGrpSpPr>
          <p:cNvPr id="37" name="群組 36"/>
          <p:cNvGrpSpPr>
            <a:grpSpLocks/>
          </p:cNvGrpSpPr>
          <p:nvPr/>
        </p:nvGrpSpPr>
        <p:grpSpPr bwMode="auto">
          <a:xfrm>
            <a:off x="768350" y="2300288"/>
            <a:ext cx="2686050" cy="2224087"/>
            <a:chOff x="768534" y="2936596"/>
            <a:chExt cx="2686336" cy="2224904"/>
          </a:xfrm>
        </p:grpSpPr>
        <p:sp>
          <p:nvSpPr>
            <p:cNvPr id="38" name="矩形 37"/>
            <p:cNvSpPr/>
            <p:nvPr/>
          </p:nvSpPr>
          <p:spPr>
            <a:xfrm>
              <a:off x="1490924" y="4083192"/>
              <a:ext cx="360400" cy="360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90924" y="2998531"/>
              <a:ext cx="360400" cy="36049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90924" y="3722697"/>
              <a:ext cx="360400" cy="360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28935" y="3360614"/>
              <a:ext cx="360400" cy="360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71709" y="3360614"/>
              <a:ext cx="360401" cy="36049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843386" y="3360614"/>
              <a:ext cx="360400" cy="360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489336" y="3360614"/>
              <a:ext cx="360401" cy="360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915063" y="3357438"/>
              <a:ext cx="360401" cy="360495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918238" y="4799417"/>
              <a:ext cx="360401" cy="360495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554662" y="3362202"/>
              <a:ext cx="360400" cy="360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200611" y="3360614"/>
              <a:ext cx="360401" cy="360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46" name="文字方塊 48"/>
            <p:cNvSpPr txBox="1">
              <a:spLocks noChangeArrowheads="1"/>
            </p:cNvSpPr>
            <p:nvPr/>
          </p:nvSpPr>
          <p:spPr bwMode="auto">
            <a:xfrm>
              <a:off x="768534" y="3339346"/>
              <a:ext cx="4286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b="1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S</a:t>
              </a:r>
              <a:r>
                <a:rPr kumimoji="0" lang="en-US" altLang="zh-TW" sz="1400" b="1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1</a:t>
              </a:r>
              <a:endParaRPr kumimoji="0" lang="zh-TW" altLang="en-US" sz="1400" b="1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65747" name="文字方塊 49"/>
            <p:cNvSpPr txBox="1">
              <a:spLocks noChangeArrowheads="1"/>
            </p:cNvSpPr>
            <p:nvPr/>
          </p:nvSpPr>
          <p:spPr bwMode="auto">
            <a:xfrm>
              <a:off x="2954804" y="3350041"/>
              <a:ext cx="5000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b="1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T</a:t>
              </a:r>
              <a:r>
                <a:rPr kumimoji="0" lang="en-US" altLang="zh-TW" sz="1400" b="1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1</a:t>
              </a:r>
              <a:endParaRPr kumimoji="0" lang="zh-TW" altLang="en-US" sz="1400" b="1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65748" name="文字方塊 50"/>
            <p:cNvSpPr txBox="1">
              <a:spLocks noChangeArrowheads="1"/>
            </p:cNvSpPr>
            <p:nvPr/>
          </p:nvSpPr>
          <p:spPr bwMode="auto">
            <a:xfrm>
              <a:off x="1506362" y="2936596"/>
              <a:ext cx="4735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b="1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S</a:t>
              </a:r>
              <a:r>
                <a:rPr kumimoji="0" lang="en-US" altLang="zh-TW" sz="1400" b="1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b="1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65749" name="文字方塊 51"/>
            <p:cNvSpPr txBox="1">
              <a:spLocks noChangeArrowheads="1"/>
            </p:cNvSpPr>
            <p:nvPr/>
          </p:nvSpPr>
          <p:spPr bwMode="auto">
            <a:xfrm>
              <a:off x="2957234" y="4841613"/>
              <a:ext cx="4286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b="1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T</a:t>
              </a:r>
              <a:r>
                <a:rPr kumimoji="0" lang="en-US" altLang="zh-TW" sz="1400" b="1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b="1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90924" y="4801006"/>
              <a:ext cx="360400" cy="360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208550" y="4801006"/>
              <a:ext cx="360400" cy="360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556249" y="4801006"/>
              <a:ext cx="360401" cy="360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851324" y="4801006"/>
              <a:ext cx="360401" cy="360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486160" y="4440510"/>
              <a:ext cx="360401" cy="360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8" name="群組 242"/>
          <p:cNvGrpSpPr>
            <a:grpSpLocks/>
          </p:cNvGrpSpPr>
          <p:nvPr/>
        </p:nvGrpSpPr>
        <p:grpSpPr bwMode="auto">
          <a:xfrm>
            <a:off x="1571625" y="2625725"/>
            <a:ext cx="1476375" cy="1728788"/>
            <a:chOff x="1411476" y="4129732"/>
            <a:chExt cx="1476000" cy="1728000"/>
          </a:xfrm>
        </p:grpSpPr>
        <p:cxnSp>
          <p:nvCxnSpPr>
            <p:cNvPr id="59" name="直線接點 58"/>
            <p:cNvCxnSpPr/>
            <p:nvPr/>
          </p:nvCxnSpPr>
          <p:spPr>
            <a:xfrm rot="5400000">
              <a:off x="551444" y="4992938"/>
              <a:ext cx="1728000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1411476" y="5856145"/>
              <a:ext cx="1476000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單箭頭接點 60"/>
          <p:cNvCxnSpPr/>
          <p:nvPr/>
        </p:nvCxnSpPr>
        <p:spPr>
          <a:xfrm>
            <a:off x="1071563" y="2911475"/>
            <a:ext cx="1979612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3643313" y="2317750"/>
            <a:ext cx="1143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MS</a:t>
            </a:r>
            <a:r>
              <a:rPr kumimoji="0" lang="en-US" altLang="zh-TW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kumimoji="0" lang="en-US" altLang="zh-TW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altLang="zh-TW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rrrrrr</a:t>
            </a:r>
            <a:endParaRPr kumimoji="0" lang="zh-TW" alt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643313" y="2741613"/>
            <a:ext cx="2000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MS</a:t>
            </a:r>
            <a:r>
              <a:rPr kumimoji="0" lang="en-US" altLang="zh-TW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kumimoji="0" lang="en-US" altLang="zh-TW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dddddrrrr</a:t>
            </a:r>
            <a:endParaRPr kumimoji="0" lang="zh-TW" alt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5541963" y="2200275"/>
          <a:ext cx="3102330" cy="2497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30"/>
                <a:gridCol w="282030"/>
                <a:gridCol w="282030"/>
                <a:gridCol w="282030"/>
                <a:gridCol w="282030"/>
                <a:gridCol w="282030"/>
                <a:gridCol w="282030"/>
                <a:gridCol w="282030"/>
                <a:gridCol w="282030"/>
                <a:gridCol w="282030"/>
                <a:gridCol w="282030"/>
              </a:tblGrid>
              <a:tr h="312142">
                <a:tc>
                  <a:txBody>
                    <a:bodyPr/>
                    <a:lstStyle/>
                    <a:p>
                      <a:endParaRPr lang="zh-TW" altLang="en-US" sz="1100" b="1" dirty="0"/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d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d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d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i="1" smtClean="0"/>
                        <a:t>d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d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r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r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r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r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</a:tr>
              <a:tr h="312142">
                <a:tc>
                  <a:txBody>
                    <a:bodyPr/>
                    <a:lstStyle/>
                    <a:p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0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1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2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3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4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5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6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7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8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9</a:t>
                      </a:r>
                      <a:endParaRPr lang="zh-TW" altLang="en-US" sz="1100" b="1" dirty="0"/>
                    </a:p>
                  </a:txBody>
                  <a:tcPr/>
                </a:tc>
              </a:tr>
              <a:tr h="312142"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r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4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5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6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7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8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9</a:t>
                      </a:r>
                      <a:endParaRPr lang="zh-TW" altLang="en-US" sz="1100" b="1" dirty="0"/>
                    </a:p>
                  </a:txBody>
                  <a:tcPr/>
                </a:tc>
              </a:tr>
              <a:tr h="312142"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r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5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6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7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8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9</a:t>
                      </a:r>
                      <a:endParaRPr lang="zh-TW" altLang="en-US" sz="1100" b="1" dirty="0"/>
                    </a:p>
                  </a:txBody>
                  <a:tcPr/>
                </a:tc>
              </a:tr>
              <a:tr h="312142"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r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6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7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8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9</a:t>
                      </a:r>
                      <a:endParaRPr lang="zh-TW" altLang="en-US" sz="1100" b="1" dirty="0"/>
                    </a:p>
                  </a:txBody>
                  <a:tcPr/>
                </a:tc>
              </a:tr>
              <a:tr h="312142"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r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7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8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9</a:t>
                      </a:r>
                      <a:endParaRPr lang="zh-TW" altLang="en-US" sz="1100" b="1" dirty="0"/>
                    </a:p>
                  </a:txBody>
                  <a:tcPr/>
                </a:tc>
              </a:tr>
              <a:tr h="312142"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r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8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9</a:t>
                      </a:r>
                      <a:endParaRPr lang="zh-TW" altLang="en-US" sz="1100" b="1" dirty="0"/>
                    </a:p>
                  </a:txBody>
                  <a:tcPr/>
                </a:tc>
              </a:tr>
              <a:tr h="312142">
                <a:tc>
                  <a:txBody>
                    <a:bodyPr/>
                    <a:lstStyle/>
                    <a:p>
                      <a:r>
                        <a:rPr lang="en-US" altLang="zh-TW" sz="1100" b="1" i="1" dirty="0" smtClean="0"/>
                        <a:t>r</a:t>
                      </a:r>
                      <a:endParaRPr lang="zh-TW" altLang="en-US" sz="1100" b="1" i="1" dirty="0"/>
                    </a:p>
                  </a:txBody>
                  <a:tcPr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X</a:t>
                      </a:r>
                      <a:endParaRPr lang="zh-TW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="1" dirty="0" smtClean="0"/>
                        <a:t>9</a:t>
                      </a:r>
                      <a:endParaRPr lang="zh-TW" altLang="en-US" sz="11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文字方塊 64"/>
          <p:cNvSpPr txBox="1"/>
          <p:nvPr/>
        </p:nvSpPr>
        <p:spPr>
          <a:xfrm>
            <a:off x="3643313" y="3287713"/>
            <a:ext cx="19288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Compaction</a:t>
            </a:r>
            <a:endParaRPr kumimoji="0" lang="zh-TW" altLang="en-US" sz="16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5813425" y="2514600"/>
            <a:ext cx="288925" cy="32385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6099175" y="2514600"/>
            <a:ext cx="288925" cy="32385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6384925" y="2506663"/>
            <a:ext cx="288925" cy="32385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670675" y="2514600"/>
            <a:ext cx="288925" cy="32385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6956425" y="2819400"/>
            <a:ext cx="288925" cy="32385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7229475" y="3132138"/>
            <a:ext cx="288925" cy="32385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7515225" y="3440113"/>
            <a:ext cx="287338" cy="32385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7786688" y="3752850"/>
            <a:ext cx="287337" cy="32385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8072438" y="4068763"/>
            <a:ext cx="287337" cy="32385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8358188" y="4381500"/>
            <a:ext cx="287337" cy="32385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6" name="群組 75"/>
          <p:cNvGrpSpPr>
            <a:grpSpLocks/>
          </p:cNvGrpSpPr>
          <p:nvPr/>
        </p:nvGrpSpPr>
        <p:grpSpPr bwMode="auto">
          <a:xfrm>
            <a:off x="762000" y="2714625"/>
            <a:ext cx="428625" cy="307975"/>
            <a:chOff x="401332" y="3161922"/>
            <a:chExt cx="428596" cy="307777"/>
          </a:xfrm>
        </p:grpSpPr>
        <p:sp>
          <p:nvSpPr>
            <p:cNvPr id="65731" name="橢圓 76"/>
            <p:cNvSpPr>
              <a:spLocks noChangeArrowheads="1"/>
            </p:cNvSpPr>
            <p:nvPr/>
          </p:nvSpPr>
          <p:spPr bwMode="auto">
            <a:xfrm>
              <a:off x="428596" y="3214686"/>
              <a:ext cx="324000" cy="252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32" name="文字方塊 77"/>
            <p:cNvSpPr txBox="1">
              <a:spLocks noChangeArrowheads="1"/>
            </p:cNvSpPr>
            <p:nvPr/>
          </p:nvSpPr>
          <p:spPr bwMode="auto">
            <a:xfrm>
              <a:off x="401332" y="3161922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1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79" name="群組 78"/>
          <p:cNvGrpSpPr>
            <a:grpSpLocks/>
          </p:cNvGrpSpPr>
          <p:nvPr/>
        </p:nvGrpSpPr>
        <p:grpSpPr bwMode="auto">
          <a:xfrm>
            <a:off x="1500188" y="2346325"/>
            <a:ext cx="428625" cy="307975"/>
            <a:chOff x="942278" y="2228202"/>
            <a:chExt cx="428596" cy="307777"/>
          </a:xfrm>
        </p:grpSpPr>
        <p:sp>
          <p:nvSpPr>
            <p:cNvPr id="65729" name="橢圓 79"/>
            <p:cNvSpPr>
              <a:spLocks noChangeArrowheads="1"/>
            </p:cNvSpPr>
            <p:nvPr/>
          </p:nvSpPr>
          <p:spPr bwMode="auto">
            <a:xfrm>
              <a:off x="948204" y="2272344"/>
              <a:ext cx="324000" cy="252000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30" name="文字方塊 80"/>
            <p:cNvSpPr txBox="1">
              <a:spLocks noChangeArrowheads="1"/>
            </p:cNvSpPr>
            <p:nvPr/>
          </p:nvSpPr>
          <p:spPr bwMode="auto">
            <a:xfrm>
              <a:off x="942278" y="2228202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82" name="群組 81"/>
          <p:cNvGrpSpPr>
            <a:grpSpLocks/>
          </p:cNvGrpSpPr>
          <p:nvPr/>
        </p:nvGrpSpPr>
        <p:grpSpPr bwMode="auto">
          <a:xfrm>
            <a:off x="1492250" y="2714625"/>
            <a:ext cx="428625" cy="307975"/>
            <a:chOff x="928662" y="2221195"/>
            <a:chExt cx="428596" cy="307777"/>
          </a:xfrm>
        </p:grpSpPr>
        <p:sp>
          <p:nvSpPr>
            <p:cNvPr id="65727" name="橢圓 82"/>
            <p:cNvSpPr>
              <a:spLocks noChangeArrowheads="1"/>
            </p:cNvSpPr>
            <p:nvPr/>
          </p:nvSpPr>
          <p:spPr bwMode="auto">
            <a:xfrm>
              <a:off x="948204" y="2272344"/>
              <a:ext cx="324000" cy="252000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28" name="文字方塊 83"/>
            <p:cNvSpPr txBox="1">
              <a:spLocks noChangeArrowheads="1"/>
            </p:cNvSpPr>
            <p:nvPr/>
          </p:nvSpPr>
          <p:spPr bwMode="auto">
            <a:xfrm>
              <a:off x="928662" y="2221195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85" name="群組 84"/>
          <p:cNvGrpSpPr>
            <a:grpSpLocks/>
          </p:cNvGrpSpPr>
          <p:nvPr/>
        </p:nvGrpSpPr>
        <p:grpSpPr bwMode="auto">
          <a:xfrm>
            <a:off x="1493838" y="3105150"/>
            <a:ext cx="428625" cy="306388"/>
            <a:chOff x="928630" y="2228202"/>
            <a:chExt cx="428596" cy="307777"/>
          </a:xfrm>
        </p:grpSpPr>
        <p:sp>
          <p:nvSpPr>
            <p:cNvPr id="65725" name="橢圓 85"/>
            <p:cNvSpPr>
              <a:spLocks noChangeArrowheads="1"/>
            </p:cNvSpPr>
            <p:nvPr/>
          </p:nvSpPr>
          <p:spPr bwMode="auto">
            <a:xfrm>
              <a:off x="948204" y="2272344"/>
              <a:ext cx="324000" cy="252000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26" name="文字方塊 86"/>
            <p:cNvSpPr txBox="1">
              <a:spLocks noChangeArrowheads="1"/>
            </p:cNvSpPr>
            <p:nvPr/>
          </p:nvSpPr>
          <p:spPr bwMode="auto">
            <a:xfrm>
              <a:off x="928630" y="2228202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88" name="群組 87"/>
          <p:cNvGrpSpPr>
            <a:grpSpLocks/>
          </p:cNvGrpSpPr>
          <p:nvPr/>
        </p:nvGrpSpPr>
        <p:grpSpPr bwMode="auto">
          <a:xfrm>
            <a:off x="1493838" y="3452813"/>
            <a:ext cx="428625" cy="307975"/>
            <a:chOff x="928630" y="2228202"/>
            <a:chExt cx="428596" cy="307777"/>
          </a:xfrm>
        </p:grpSpPr>
        <p:sp>
          <p:nvSpPr>
            <p:cNvPr id="65723" name="橢圓 88"/>
            <p:cNvSpPr>
              <a:spLocks noChangeArrowheads="1"/>
            </p:cNvSpPr>
            <p:nvPr/>
          </p:nvSpPr>
          <p:spPr bwMode="auto">
            <a:xfrm>
              <a:off x="948204" y="2272344"/>
              <a:ext cx="324000" cy="252000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24" name="文字方塊 89"/>
            <p:cNvSpPr txBox="1">
              <a:spLocks noChangeArrowheads="1"/>
            </p:cNvSpPr>
            <p:nvPr/>
          </p:nvSpPr>
          <p:spPr bwMode="auto">
            <a:xfrm>
              <a:off x="928630" y="2228202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91" name="群組 90"/>
          <p:cNvGrpSpPr>
            <a:grpSpLocks/>
          </p:cNvGrpSpPr>
          <p:nvPr/>
        </p:nvGrpSpPr>
        <p:grpSpPr bwMode="auto">
          <a:xfrm>
            <a:off x="1489075" y="3816350"/>
            <a:ext cx="427038" cy="307975"/>
            <a:chOff x="928630" y="2228202"/>
            <a:chExt cx="428596" cy="307777"/>
          </a:xfrm>
        </p:grpSpPr>
        <p:sp>
          <p:nvSpPr>
            <p:cNvPr id="65721" name="橢圓 91"/>
            <p:cNvSpPr>
              <a:spLocks noChangeArrowheads="1"/>
            </p:cNvSpPr>
            <p:nvPr/>
          </p:nvSpPr>
          <p:spPr bwMode="auto">
            <a:xfrm>
              <a:off x="948204" y="2272344"/>
              <a:ext cx="324000" cy="252000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22" name="文字方塊 92"/>
            <p:cNvSpPr txBox="1">
              <a:spLocks noChangeArrowheads="1"/>
            </p:cNvSpPr>
            <p:nvPr/>
          </p:nvSpPr>
          <p:spPr bwMode="auto">
            <a:xfrm>
              <a:off x="928630" y="2228202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94" name="群組 93"/>
          <p:cNvGrpSpPr>
            <a:grpSpLocks/>
          </p:cNvGrpSpPr>
          <p:nvPr/>
        </p:nvGrpSpPr>
        <p:grpSpPr bwMode="auto">
          <a:xfrm>
            <a:off x="1500188" y="4173538"/>
            <a:ext cx="428625" cy="307975"/>
            <a:chOff x="944564" y="2228202"/>
            <a:chExt cx="428596" cy="307777"/>
          </a:xfrm>
        </p:grpSpPr>
        <p:sp>
          <p:nvSpPr>
            <p:cNvPr id="65719" name="橢圓 94"/>
            <p:cNvSpPr>
              <a:spLocks noChangeArrowheads="1"/>
            </p:cNvSpPr>
            <p:nvPr/>
          </p:nvSpPr>
          <p:spPr bwMode="auto">
            <a:xfrm>
              <a:off x="948204" y="2272344"/>
              <a:ext cx="324000" cy="252000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20" name="文字方塊 95"/>
            <p:cNvSpPr txBox="1">
              <a:spLocks noChangeArrowheads="1"/>
            </p:cNvSpPr>
            <p:nvPr/>
          </p:nvSpPr>
          <p:spPr bwMode="auto">
            <a:xfrm>
              <a:off x="944564" y="2228202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97" name="群組 96"/>
          <p:cNvGrpSpPr>
            <a:grpSpLocks/>
          </p:cNvGrpSpPr>
          <p:nvPr/>
        </p:nvGrpSpPr>
        <p:grpSpPr bwMode="auto">
          <a:xfrm>
            <a:off x="1857375" y="4173538"/>
            <a:ext cx="428625" cy="307975"/>
            <a:chOff x="936613" y="2228202"/>
            <a:chExt cx="428596" cy="307777"/>
          </a:xfrm>
        </p:grpSpPr>
        <p:sp>
          <p:nvSpPr>
            <p:cNvPr id="65717" name="橢圓 97"/>
            <p:cNvSpPr>
              <a:spLocks noChangeArrowheads="1"/>
            </p:cNvSpPr>
            <p:nvPr/>
          </p:nvSpPr>
          <p:spPr bwMode="auto">
            <a:xfrm>
              <a:off x="948204" y="2272344"/>
              <a:ext cx="324000" cy="252000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18" name="文字方塊 98"/>
            <p:cNvSpPr txBox="1">
              <a:spLocks noChangeArrowheads="1"/>
            </p:cNvSpPr>
            <p:nvPr/>
          </p:nvSpPr>
          <p:spPr bwMode="auto">
            <a:xfrm>
              <a:off x="936613" y="2228202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00" name="群組 99"/>
          <p:cNvGrpSpPr>
            <a:grpSpLocks/>
          </p:cNvGrpSpPr>
          <p:nvPr/>
        </p:nvGrpSpPr>
        <p:grpSpPr bwMode="auto">
          <a:xfrm>
            <a:off x="2214563" y="4168775"/>
            <a:ext cx="428625" cy="307975"/>
            <a:chOff x="936492" y="2228202"/>
            <a:chExt cx="428596" cy="307777"/>
          </a:xfrm>
        </p:grpSpPr>
        <p:sp>
          <p:nvSpPr>
            <p:cNvPr id="65715" name="橢圓 100"/>
            <p:cNvSpPr>
              <a:spLocks noChangeArrowheads="1"/>
            </p:cNvSpPr>
            <p:nvPr/>
          </p:nvSpPr>
          <p:spPr bwMode="auto">
            <a:xfrm>
              <a:off x="948204" y="2272344"/>
              <a:ext cx="324000" cy="252000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16" name="文字方塊 101"/>
            <p:cNvSpPr txBox="1">
              <a:spLocks noChangeArrowheads="1"/>
            </p:cNvSpPr>
            <p:nvPr/>
          </p:nvSpPr>
          <p:spPr bwMode="auto">
            <a:xfrm>
              <a:off x="936492" y="2228202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03" name="群組 102"/>
          <p:cNvGrpSpPr>
            <a:grpSpLocks/>
          </p:cNvGrpSpPr>
          <p:nvPr/>
        </p:nvGrpSpPr>
        <p:grpSpPr bwMode="auto">
          <a:xfrm>
            <a:off x="2571750" y="4168775"/>
            <a:ext cx="428625" cy="307975"/>
            <a:chOff x="944564" y="2228202"/>
            <a:chExt cx="428596" cy="307777"/>
          </a:xfrm>
        </p:grpSpPr>
        <p:sp>
          <p:nvSpPr>
            <p:cNvPr id="65713" name="橢圓 103"/>
            <p:cNvSpPr>
              <a:spLocks noChangeArrowheads="1"/>
            </p:cNvSpPr>
            <p:nvPr/>
          </p:nvSpPr>
          <p:spPr bwMode="auto">
            <a:xfrm>
              <a:off x="948204" y="2272344"/>
              <a:ext cx="324000" cy="252000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14" name="文字方塊 104"/>
            <p:cNvSpPr txBox="1">
              <a:spLocks noChangeArrowheads="1"/>
            </p:cNvSpPr>
            <p:nvPr/>
          </p:nvSpPr>
          <p:spPr bwMode="auto">
            <a:xfrm>
              <a:off x="944564" y="2228202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06" name="群組 105"/>
          <p:cNvGrpSpPr>
            <a:grpSpLocks/>
          </p:cNvGrpSpPr>
          <p:nvPr/>
        </p:nvGrpSpPr>
        <p:grpSpPr bwMode="auto">
          <a:xfrm>
            <a:off x="2928938" y="4151313"/>
            <a:ext cx="428625" cy="307975"/>
            <a:chOff x="928630" y="2228202"/>
            <a:chExt cx="428596" cy="307777"/>
          </a:xfrm>
        </p:grpSpPr>
        <p:sp>
          <p:nvSpPr>
            <p:cNvPr id="65711" name="橢圓 106"/>
            <p:cNvSpPr>
              <a:spLocks noChangeArrowheads="1"/>
            </p:cNvSpPr>
            <p:nvPr/>
          </p:nvSpPr>
          <p:spPr bwMode="auto">
            <a:xfrm>
              <a:off x="948204" y="2272344"/>
              <a:ext cx="324000" cy="252000"/>
            </a:xfrm>
            <a:prstGeom prst="ellipse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12" name="文字方塊 107"/>
            <p:cNvSpPr txBox="1">
              <a:spLocks noChangeArrowheads="1"/>
            </p:cNvSpPr>
            <p:nvPr/>
          </p:nvSpPr>
          <p:spPr bwMode="auto">
            <a:xfrm>
              <a:off x="928630" y="2228202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09" name="群組 108"/>
          <p:cNvGrpSpPr>
            <a:grpSpLocks/>
          </p:cNvGrpSpPr>
          <p:nvPr/>
        </p:nvGrpSpPr>
        <p:grpSpPr bwMode="auto">
          <a:xfrm>
            <a:off x="1135063" y="2732088"/>
            <a:ext cx="428625" cy="306387"/>
            <a:chOff x="417234" y="3162850"/>
            <a:chExt cx="428596" cy="307777"/>
          </a:xfrm>
        </p:grpSpPr>
        <p:sp>
          <p:nvSpPr>
            <p:cNvPr id="65709" name="橢圓 109"/>
            <p:cNvSpPr>
              <a:spLocks noChangeArrowheads="1"/>
            </p:cNvSpPr>
            <p:nvPr/>
          </p:nvSpPr>
          <p:spPr bwMode="auto">
            <a:xfrm>
              <a:off x="428596" y="3214686"/>
              <a:ext cx="324000" cy="252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10" name="文字方塊 110"/>
            <p:cNvSpPr txBox="1">
              <a:spLocks noChangeArrowheads="1"/>
            </p:cNvSpPr>
            <p:nvPr/>
          </p:nvSpPr>
          <p:spPr bwMode="auto">
            <a:xfrm>
              <a:off x="417234" y="3162850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1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12" name="群組 111"/>
          <p:cNvGrpSpPr>
            <a:grpSpLocks/>
          </p:cNvGrpSpPr>
          <p:nvPr/>
        </p:nvGrpSpPr>
        <p:grpSpPr bwMode="auto">
          <a:xfrm>
            <a:off x="1493838" y="2732088"/>
            <a:ext cx="428625" cy="306387"/>
            <a:chOff x="409283" y="3181834"/>
            <a:chExt cx="428596" cy="307777"/>
          </a:xfrm>
        </p:grpSpPr>
        <p:sp>
          <p:nvSpPr>
            <p:cNvPr id="65707" name="橢圓 112"/>
            <p:cNvSpPr>
              <a:spLocks noChangeArrowheads="1"/>
            </p:cNvSpPr>
            <p:nvPr/>
          </p:nvSpPr>
          <p:spPr bwMode="auto">
            <a:xfrm>
              <a:off x="428596" y="3214686"/>
              <a:ext cx="324000" cy="252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08" name="文字方塊 113"/>
            <p:cNvSpPr txBox="1">
              <a:spLocks noChangeArrowheads="1"/>
            </p:cNvSpPr>
            <p:nvPr/>
          </p:nvSpPr>
          <p:spPr bwMode="auto">
            <a:xfrm>
              <a:off x="409283" y="3181834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1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15" name="群組 114"/>
          <p:cNvGrpSpPr>
            <a:grpSpLocks/>
          </p:cNvGrpSpPr>
          <p:nvPr/>
        </p:nvGrpSpPr>
        <p:grpSpPr bwMode="auto">
          <a:xfrm>
            <a:off x="1851025" y="2732088"/>
            <a:ext cx="428625" cy="306387"/>
            <a:chOff x="419607" y="3170801"/>
            <a:chExt cx="428596" cy="307777"/>
          </a:xfrm>
        </p:grpSpPr>
        <p:sp>
          <p:nvSpPr>
            <p:cNvPr id="65705" name="橢圓 115"/>
            <p:cNvSpPr>
              <a:spLocks noChangeArrowheads="1"/>
            </p:cNvSpPr>
            <p:nvPr/>
          </p:nvSpPr>
          <p:spPr bwMode="auto">
            <a:xfrm>
              <a:off x="428596" y="3214686"/>
              <a:ext cx="324000" cy="252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06" name="文字方塊 116"/>
            <p:cNvSpPr txBox="1">
              <a:spLocks noChangeArrowheads="1"/>
            </p:cNvSpPr>
            <p:nvPr/>
          </p:nvSpPr>
          <p:spPr bwMode="auto">
            <a:xfrm>
              <a:off x="419607" y="3170801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1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18" name="群組 117"/>
          <p:cNvGrpSpPr>
            <a:grpSpLocks/>
          </p:cNvGrpSpPr>
          <p:nvPr/>
        </p:nvGrpSpPr>
        <p:grpSpPr bwMode="auto">
          <a:xfrm>
            <a:off x="2190750" y="2736850"/>
            <a:ext cx="428625" cy="307975"/>
            <a:chOff x="401332" y="3168460"/>
            <a:chExt cx="428596" cy="307777"/>
          </a:xfrm>
        </p:grpSpPr>
        <p:sp>
          <p:nvSpPr>
            <p:cNvPr id="65703" name="橢圓 118"/>
            <p:cNvSpPr>
              <a:spLocks noChangeArrowheads="1"/>
            </p:cNvSpPr>
            <p:nvPr/>
          </p:nvSpPr>
          <p:spPr bwMode="auto">
            <a:xfrm>
              <a:off x="428596" y="3214686"/>
              <a:ext cx="324000" cy="252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04" name="文字方塊 119"/>
            <p:cNvSpPr txBox="1">
              <a:spLocks noChangeArrowheads="1"/>
            </p:cNvSpPr>
            <p:nvPr/>
          </p:nvSpPr>
          <p:spPr bwMode="auto">
            <a:xfrm>
              <a:off x="401332" y="3168460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1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21" name="群組 120"/>
          <p:cNvGrpSpPr>
            <a:grpSpLocks/>
          </p:cNvGrpSpPr>
          <p:nvPr/>
        </p:nvGrpSpPr>
        <p:grpSpPr bwMode="auto">
          <a:xfrm>
            <a:off x="2552700" y="2725738"/>
            <a:ext cx="428625" cy="307975"/>
            <a:chOff x="406942" y="3173263"/>
            <a:chExt cx="428596" cy="307777"/>
          </a:xfrm>
        </p:grpSpPr>
        <p:sp>
          <p:nvSpPr>
            <p:cNvPr id="65701" name="橢圓 121"/>
            <p:cNvSpPr>
              <a:spLocks noChangeArrowheads="1"/>
            </p:cNvSpPr>
            <p:nvPr/>
          </p:nvSpPr>
          <p:spPr bwMode="auto">
            <a:xfrm>
              <a:off x="428596" y="3214686"/>
              <a:ext cx="324000" cy="252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5702" name="文字方塊 122"/>
            <p:cNvSpPr txBox="1">
              <a:spLocks noChangeArrowheads="1"/>
            </p:cNvSpPr>
            <p:nvPr/>
          </p:nvSpPr>
          <p:spPr bwMode="auto">
            <a:xfrm>
              <a:off x="406942" y="3173263"/>
              <a:ext cx="4285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400" i="1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</a:t>
              </a:r>
              <a:r>
                <a:rPr kumimoji="0" lang="en-US" altLang="zh-TW" sz="1400" i="1" baseline="-250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1</a:t>
              </a:r>
              <a:endParaRPr kumimoji="0" lang="zh-TW" altLang="en-US" sz="1400" i="1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2935464" y="2725840"/>
            <a:ext cx="428596" cy="307777"/>
            <a:chOff x="423772" y="3196874"/>
            <a:chExt cx="428596" cy="307777"/>
          </a:xfrm>
          <a:noFill/>
        </p:grpSpPr>
        <p:sp>
          <p:nvSpPr>
            <p:cNvPr id="125" name="橢圓 124"/>
            <p:cNvSpPr/>
            <p:nvPr/>
          </p:nvSpPr>
          <p:spPr bwMode="auto">
            <a:xfrm>
              <a:off x="433136" y="3234364"/>
              <a:ext cx="324000" cy="252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none"/>
            <a:lstStyle/>
            <a:p>
              <a:pPr>
                <a:defRPr/>
              </a:pPr>
              <a:endParaRPr lang="zh-TW" altLang="en-US" sz="2400">
                <a:latin typeface="Tahoma" pitchFamily="34" charset="0"/>
                <a:ea typeface="新細明體" pitchFamily="18" charset="-120"/>
                <a:cs typeface="Tahoma" pitchFamily="34" charset="0"/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423772" y="3196874"/>
              <a:ext cx="428596" cy="30777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i="1" dirty="0">
                  <a:latin typeface="Tahoma" pitchFamily="34" charset="0"/>
                  <a:ea typeface="+mn-ea"/>
                  <a:cs typeface="Tahoma" pitchFamily="34" charset="0"/>
                </a:rPr>
                <a:t>d</a:t>
              </a:r>
              <a:r>
                <a:rPr kumimoji="0" lang="en-US" altLang="zh-TW" sz="1400" i="1" baseline="-25000" dirty="0">
                  <a:latin typeface="Tahoma" pitchFamily="34" charset="0"/>
                  <a:ea typeface="+mn-ea"/>
                  <a:cs typeface="Tahoma" pitchFamily="34" charset="0"/>
                </a:rPr>
                <a:t>1</a:t>
              </a:r>
              <a:endParaRPr kumimoji="0" lang="zh-TW" altLang="en-US" sz="1400" i="1" dirty="0"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127" name="文字方塊 126"/>
          <p:cNvSpPr txBox="1"/>
          <p:nvPr/>
        </p:nvSpPr>
        <p:spPr>
          <a:xfrm>
            <a:off x="3643313" y="3787775"/>
            <a:ext cx="1928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Used time = 9</a:t>
            </a:r>
            <a:endParaRPr kumimoji="0" lang="zh-TW" altLang="en-US" sz="16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5" grpId="0"/>
      <p:bldP spid="35" grpId="1"/>
      <p:bldP spid="36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Outline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76463" y="142875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74875" y="2530475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Problem Formulation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76463" y="360203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Simulation Method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74875" y="467360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Experimental Results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74875" y="575310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Conclusion</a:t>
            </a:r>
          </a:p>
        </p:txBody>
      </p:sp>
      <p:sp>
        <p:nvSpPr>
          <p:cNvPr id="66567" name="向下箭號 383"/>
          <p:cNvSpPr>
            <a:spLocks noChangeArrowheads="1"/>
          </p:cNvSpPr>
          <p:nvPr/>
        </p:nvSpPr>
        <p:spPr bwMode="auto">
          <a:xfrm>
            <a:off x="4389438" y="221456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66568" name="向下箭號 384"/>
          <p:cNvSpPr>
            <a:spLocks noChangeArrowheads="1"/>
          </p:cNvSpPr>
          <p:nvPr/>
        </p:nvSpPr>
        <p:spPr bwMode="auto">
          <a:xfrm>
            <a:off x="4389438" y="3286125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66569" name="向下箭號 385"/>
          <p:cNvSpPr>
            <a:spLocks noChangeArrowheads="1"/>
          </p:cNvSpPr>
          <p:nvPr/>
        </p:nvSpPr>
        <p:spPr bwMode="auto">
          <a:xfrm>
            <a:off x="4389438" y="4357688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66570" name="向下箭號 386"/>
          <p:cNvSpPr>
            <a:spLocks noChangeArrowheads="1"/>
          </p:cNvSpPr>
          <p:nvPr/>
        </p:nvSpPr>
        <p:spPr bwMode="auto">
          <a:xfrm>
            <a:off x="4389438" y="5429250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Experimental Result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503238" y="1285875"/>
            <a:ext cx="8183562" cy="4187825"/>
          </a:xfrm>
        </p:spPr>
        <p:txBody>
          <a:bodyPr>
            <a:normAutofit fontScale="9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>
                <a:latin typeface="Tahoma" pitchFamily="34" charset="0"/>
                <a:cs typeface="Tahoma" pitchFamily="34" charset="0"/>
              </a:rPr>
              <a:t>Implemented our simulator in C++ language on a 2 GHz 64-bit Linux machine with 8GB memory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dirty="0" smtClean="0">
              <a:latin typeface="Tahoma" pitchFamily="34" charset="0"/>
              <a:cs typeface="Tahoma" pitchFamily="34" charset="0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>
                <a:latin typeface="Tahoma" pitchFamily="34" charset="0"/>
                <a:cs typeface="Tahoma" pitchFamily="34" charset="0"/>
              </a:rPr>
              <a:t>Compared with three state-of-the-art algorithms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Prioritized A* search </a:t>
            </a:r>
            <a:r>
              <a:rPr lang="en-US" altLang="zh-TW" sz="2400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[K. </a:t>
            </a:r>
            <a:r>
              <a:rPr lang="en-US" altLang="zh-TW" sz="2400" dirty="0" err="1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Böhringer</a:t>
            </a:r>
            <a:r>
              <a:rPr lang="en-US" altLang="zh-TW" sz="2400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, TCAD’06]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Network-Flow algorithm </a:t>
            </a:r>
            <a:r>
              <a:rPr lang="en-US" altLang="zh-TW" sz="2400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[</a:t>
            </a:r>
            <a:r>
              <a:rPr lang="en-US" altLang="zh-TW" sz="2400" dirty="0" err="1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Yuh</a:t>
            </a:r>
            <a:r>
              <a:rPr lang="en-US" altLang="zh-TW" sz="2400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 et al, ICCAD’07]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High-Performance algorithm </a:t>
            </a:r>
            <a:r>
              <a:rPr lang="en-US" altLang="zh-TW" sz="2400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[Cho and Pan, ISPD’08]</a:t>
            </a:r>
            <a:endParaRPr lang="en-US" altLang="zh-TW" sz="2400" dirty="0" smtClean="0">
              <a:latin typeface="Tahoma" pitchFamily="34" charset="0"/>
              <a:cs typeface="Tahoma" pitchFamily="34" charset="0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altLang="zh-TW" dirty="0" smtClean="0">
              <a:latin typeface="Tahoma" pitchFamily="34" charset="0"/>
              <a:cs typeface="Tahoma" pitchFamily="34" charset="0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>
                <a:latin typeface="Tahoma" pitchFamily="34" charset="0"/>
                <a:cs typeface="Tahoma" pitchFamily="34" charset="0"/>
              </a:rPr>
              <a:t>Tested on three benchmark suites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Benchmark I </a:t>
            </a:r>
            <a:r>
              <a:rPr lang="en-US" altLang="zh-TW" sz="2400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[30] </a:t>
            </a:r>
            <a:r>
              <a:rPr lang="en-US" altLang="zh-TW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[Cho and Pan, ISPD’08]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Benchmark II </a:t>
            </a:r>
            <a:r>
              <a:rPr lang="en-US" altLang="zh-TW" sz="2400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[10] </a:t>
            </a:r>
            <a:r>
              <a:rPr lang="en-US" altLang="zh-TW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[Self generated]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zh-TW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Benchmark III </a:t>
            </a:r>
            <a:r>
              <a:rPr lang="en-US" altLang="zh-TW" sz="2400" dirty="0" smtClean="0">
                <a:solidFill>
                  <a:srgbClr val="009900"/>
                </a:solidFill>
                <a:latin typeface="Tahoma" pitchFamily="34" charset="0"/>
                <a:cs typeface="Tahoma" pitchFamily="34" charset="0"/>
              </a:rPr>
              <a:t>[4] </a:t>
            </a:r>
            <a:r>
              <a:rPr lang="en-US" altLang="zh-TW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[Su and </a:t>
            </a:r>
            <a:r>
              <a:rPr lang="en-US" altLang="zh-TW" sz="24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Chakrabarty</a:t>
            </a:r>
            <a:r>
              <a:rPr lang="en-US" altLang="zh-TW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DAC’05]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5413" y="1366838"/>
          <a:ext cx="8929717" cy="5090160"/>
        </p:xfrm>
        <a:graphic>
          <a:graphicData uri="http://schemas.openxmlformats.org/drawingml/2006/table">
            <a:tbl>
              <a:tblPr/>
              <a:tblGrid>
                <a:gridCol w="658754"/>
                <a:gridCol w="658317"/>
                <a:gridCol w="538519"/>
                <a:gridCol w="538519"/>
                <a:gridCol w="460479"/>
                <a:gridCol w="512360"/>
                <a:gridCol w="521182"/>
                <a:gridCol w="493701"/>
                <a:gridCol w="538519"/>
                <a:gridCol w="483742"/>
                <a:gridCol w="493701"/>
                <a:gridCol w="538519"/>
                <a:gridCol w="483742"/>
                <a:gridCol w="493701"/>
                <a:gridCol w="538519"/>
                <a:gridCol w="483742"/>
                <a:gridCol w="493701"/>
              </a:tblGrid>
              <a:tr h="11413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Benchmark Suite I</a:t>
                      </a:r>
                      <a:endParaRPr lang="zh-TW" sz="1000" b="1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Prioritized A*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Network-Flow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High-Performance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Our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Name</a:t>
                      </a:r>
                      <a:endParaRPr lang="zh-TW" sz="1000" b="1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Size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#Net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max</a:t>
                      </a:r>
                      <a:endParaRPr lang="zh-TW" sz="1000" kern="100" baseline="-250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Blk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#Fail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#Fail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#Fail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#Fail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12x12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12x12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25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12x12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28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12x12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31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132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67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252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264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219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137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143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219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173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185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315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327</a:t>
                      </a:r>
                      <a:endParaRPr lang="zh-TW" sz="1000" b="1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357</a:t>
                      </a:r>
                      <a:endParaRPr lang="zh-TW" sz="1000" b="1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371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370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645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681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653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807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717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763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729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792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698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770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798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691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857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770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762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864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808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726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1016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698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Test30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1017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751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Total</a:t>
                      </a:r>
                      <a:endParaRPr lang="zh-TW" sz="14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106</a:t>
                      </a:r>
                      <a:endParaRPr lang="zh-TW" sz="14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4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61</a:t>
                      </a:r>
                      <a:endParaRPr lang="zh-TW" sz="14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4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4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4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4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4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218" name="文字方塊 2"/>
          <p:cNvSpPr txBox="1">
            <a:spLocks noChangeArrowheads="1"/>
          </p:cNvSpPr>
          <p:nvPr/>
        </p:nvSpPr>
        <p:spPr bwMode="auto">
          <a:xfrm>
            <a:off x="928688" y="6456363"/>
            <a:ext cx="7572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000">
                <a:ea typeface="微軟正黑體" pitchFamily="34" charset="-120"/>
                <a:cs typeface="Arial" charset="0"/>
              </a:rPr>
              <a:t>■ Size: Size of microfluidic array. ■ #Net: Number of droplets. ■ T</a:t>
            </a:r>
            <a:r>
              <a:rPr kumimoji="0" lang="en-US" altLang="zh-TW" sz="1000" baseline="-25000">
                <a:ea typeface="微軟正黑體" pitchFamily="34" charset="-120"/>
                <a:cs typeface="Arial" charset="0"/>
              </a:rPr>
              <a:t>max</a:t>
            </a:r>
            <a:r>
              <a:rPr kumimoji="0" lang="en-US" altLang="zh-TW" sz="1000">
                <a:ea typeface="微軟正黑體" pitchFamily="34" charset="-120"/>
                <a:cs typeface="Arial" charset="0"/>
              </a:rPr>
              <a:t>:  Timing constraints. ■ #Blk: Number of blockage cells.</a:t>
            </a:r>
          </a:p>
          <a:p>
            <a:r>
              <a:rPr kumimoji="0" lang="en-US" altLang="zh-TW" sz="1000">
                <a:ea typeface="微軟正黑體" pitchFamily="34" charset="-120"/>
                <a:cs typeface="Arial" charset="0"/>
              </a:rPr>
              <a:t>■ #Fail: Number of failed droplets. ■ T</a:t>
            </a:r>
            <a:r>
              <a:rPr kumimoji="0" lang="en-US" altLang="zh-TW" sz="1000" baseline="-25000">
                <a:ea typeface="微軟正黑體" pitchFamily="34" charset="-120"/>
                <a:cs typeface="Arial" charset="0"/>
              </a:rPr>
              <a:t>la</a:t>
            </a:r>
            <a:r>
              <a:rPr kumimoji="0" lang="en-US" altLang="zh-TW" sz="1000">
                <a:ea typeface="微軟正黑體" pitchFamily="34" charset="-120"/>
                <a:cs typeface="Arial" charset="0"/>
              </a:rPr>
              <a:t>: latest arrival time among all droplets. ■ T</a:t>
            </a:r>
            <a:r>
              <a:rPr kumimoji="0" lang="en-US" altLang="zh-TW" sz="1000" baseline="-25000">
                <a:ea typeface="微軟正黑體" pitchFamily="34" charset="-120"/>
                <a:cs typeface="Arial" charset="0"/>
              </a:rPr>
              <a:t>cell</a:t>
            </a:r>
            <a:r>
              <a:rPr kumimoji="0" lang="en-US" altLang="zh-TW" sz="1000">
                <a:ea typeface="微軟正黑體" pitchFamily="34" charset="-120"/>
                <a:cs typeface="Arial" charset="0"/>
              </a:rPr>
              <a:t>: Total number of cells used for routing.</a:t>
            </a:r>
            <a:endParaRPr kumimoji="0" lang="zh-TW" altLang="en-US" sz="1000">
              <a:ea typeface="微軟正黑體" pitchFamily="34" charset="-120"/>
              <a:cs typeface="Arial" charset="0"/>
            </a:endParaRPr>
          </a:p>
        </p:txBody>
      </p:sp>
      <p:sp>
        <p:nvSpPr>
          <p:cNvPr id="11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Experimental Result</a:t>
            </a: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 Benchmark Suite I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2982913" y="1517650"/>
            <a:ext cx="5089525" cy="4932363"/>
            <a:chOff x="2982434" y="1562647"/>
            <a:chExt cx="5090028" cy="4932000"/>
          </a:xfrm>
        </p:grpSpPr>
        <p:sp>
          <p:nvSpPr>
            <p:cNvPr id="5" name="矩形 4"/>
            <p:cNvSpPr/>
            <p:nvPr/>
          </p:nvSpPr>
          <p:spPr>
            <a:xfrm>
              <a:off x="2982434" y="1562647"/>
              <a:ext cx="522339" cy="49320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14522" y="1562647"/>
              <a:ext cx="522340" cy="49320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32322" y="1562647"/>
              <a:ext cx="522340" cy="49320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550122" y="1562647"/>
              <a:ext cx="522340" cy="49320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Experimental Result</a:t>
            </a: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 Benchmark Suite I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88" y="1357313"/>
          <a:ext cx="5900737" cy="4785360"/>
        </p:xfrm>
        <a:graphic>
          <a:graphicData uri="http://schemas.openxmlformats.org/drawingml/2006/table">
            <a:tbl>
              <a:tblPr/>
              <a:tblGrid>
                <a:gridCol w="841375"/>
                <a:gridCol w="842962"/>
                <a:gridCol w="842963"/>
                <a:gridCol w="842962"/>
                <a:gridCol w="844550"/>
                <a:gridCol w="842963"/>
                <a:gridCol w="842962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Benchmark Suite I</a:t>
                      </a: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High-Performance 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Our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Name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</a:t>
                      </a:r>
                      <a:r>
                        <a:rPr kumimoji="0" lang="en-US" altLang="zh-TW" sz="1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la</a:t>
                      </a:r>
                      <a:endParaRPr kumimoji="0" lang="zh-TW" altLang="zh-TW" sz="1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#T</a:t>
                      </a:r>
                      <a:r>
                        <a:rPr kumimoji="0" lang="en-US" altLang="zh-TW" sz="1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cell</a:t>
                      </a:r>
                      <a:endParaRPr kumimoji="0" lang="zh-TW" altLang="zh-TW" sz="1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CPU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</a:t>
                      </a:r>
                      <a:r>
                        <a:rPr kumimoji="0" lang="en-US" altLang="zh-TW" sz="1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la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#T</a:t>
                      </a:r>
                      <a:r>
                        <a:rPr kumimoji="0" lang="en-US" altLang="zh-TW" sz="1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cell</a:t>
                      </a:r>
                      <a:endParaRPr kumimoji="0" lang="zh-TW" altLang="zh-TW" sz="1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CPU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100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0.11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0.08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0.13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0.09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0.47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100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0.21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0.25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0.24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0.47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0.37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0.27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0.19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0.49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0.64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249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0.55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228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0.81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219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1.59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231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0.91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247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1.52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221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0.98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234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3.03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219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2.82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230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1.42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227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2.08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223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0.95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220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1.74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394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2.42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409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3.85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403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1.32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385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0.91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Test19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371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1.33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367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0.78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Test20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393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5.76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360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3.71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Test21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389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11.22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370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4.31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Test22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393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5.13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369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4.18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Test23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738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3.59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709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5.84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Test24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807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3.66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717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5.78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Test25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792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4.30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698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6.91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Test26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798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3.71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691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4.11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Test27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762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6.26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739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5.41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Test28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808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4.31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726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5.97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Test29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733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36.47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698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9.72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Test30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751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29.72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701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8.14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Avg.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1.21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1.10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1.40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55418" marR="5541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884" name="文字方塊 2"/>
          <p:cNvSpPr txBox="1">
            <a:spLocks noChangeArrowheads="1"/>
          </p:cNvSpPr>
          <p:nvPr/>
        </p:nvSpPr>
        <p:spPr bwMode="auto">
          <a:xfrm>
            <a:off x="2143125" y="6253163"/>
            <a:ext cx="5214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200">
                <a:ea typeface="微軟正黑體" pitchFamily="34" charset="-120"/>
                <a:cs typeface="Arial" charset="0"/>
              </a:rPr>
              <a:t>■ T</a:t>
            </a:r>
            <a:r>
              <a:rPr kumimoji="0" lang="en-US" altLang="zh-TW" sz="1200" baseline="-25000">
                <a:ea typeface="微軟正黑體" pitchFamily="34" charset="-120"/>
                <a:cs typeface="Arial" charset="0"/>
              </a:rPr>
              <a:t>la</a:t>
            </a:r>
            <a:r>
              <a:rPr kumimoji="0" lang="en-US" altLang="zh-TW" sz="1200">
                <a:ea typeface="微軟正黑體" pitchFamily="34" charset="-120"/>
                <a:cs typeface="Arial" charset="0"/>
              </a:rPr>
              <a:t>: latest arrival time among all droplets.        ■ CPU: CPU time (sec)</a:t>
            </a:r>
          </a:p>
          <a:p>
            <a:r>
              <a:rPr kumimoji="0" lang="en-US" altLang="zh-TW" sz="1200">
                <a:ea typeface="微軟正黑體" pitchFamily="34" charset="-120"/>
                <a:cs typeface="Arial" charset="0"/>
              </a:rPr>
              <a:t>■ T</a:t>
            </a:r>
            <a:r>
              <a:rPr kumimoji="0" lang="en-US" altLang="zh-TW" sz="1200" baseline="-25000">
                <a:ea typeface="微軟正黑體" pitchFamily="34" charset="-120"/>
                <a:cs typeface="Arial" charset="0"/>
              </a:rPr>
              <a:t>cell</a:t>
            </a:r>
            <a:r>
              <a:rPr kumimoji="0" lang="en-US" altLang="zh-TW" sz="1200">
                <a:ea typeface="微軟正黑體" pitchFamily="34" charset="-120"/>
                <a:cs typeface="Arial" charset="0"/>
              </a:rPr>
              <a:t>: Total number of cells used for routing.    </a:t>
            </a:r>
          </a:p>
        </p:txBody>
      </p:sp>
      <p:grpSp>
        <p:nvGrpSpPr>
          <p:cNvPr id="14" name="群組 13"/>
          <p:cNvGrpSpPr>
            <a:grpSpLocks/>
          </p:cNvGrpSpPr>
          <p:nvPr/>
        </p:nvGrpSpPr>
        <p:grpSpPr bwMode="auto">
          <a:xfrm>
            <a:off x="2341563" y="1647825"/>
            <a:ext cx="3371850" cy="4503738"/>
            <a:chOff x="2341783" y="1866329"/>
            <a:chExt cx="3370934" cy="4503372"/>
          </a:xfrm>
        </p:grpSpPr>
        <p:sp>
          <p:nvSpPr>
            <p:cNvPr id="8" name="矩形 7"/>
            <p:cNvSpPr/>
            <p:nvPr/>
          </p:nvSpPr>
          <p:spPr>
            <a:xfrm>
              <a:off x="2341783" y="1866329"/>
              <a:ext cx="845907" cy="45033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866809" y="1866329"/>
              <a:ext cx="845908" cy="45033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pSp>
        <p:nvGrpSpPr>
          <p:cNvPr id="15" name="群組 14"/>
          <p:cNvGrpSpPr>
            <a:grpSpLocks/>
          </p:cNvGrpSpPr>
          <p:nvPr/>
        </p:nvGrpSpPr>
        <p:grpSpPr bwMode="auto">
          <a:xfrm>
            <a:off x="3192463" y="1651000"/>
            <a:ext cx="3370262" cy="4503738"/>
            <a:chOff x="2341783" y="1866329"/>
            <a:chExt cx="3370934" cy="4503372"/>
          </a:xfrm>
        </p:grpSpPr>
        <p:sp>
          <p:nvSpPr>
            <p:cNvPr id="16" name="矩形 15"/>
            <p:cNvSpPr/>
            <p:nvPr/>
          </p:nvSpPr>
          <p:spPr>
            <a:xfrm>
              <a:off x="2341783" y="1866329"/>
              <a:ext cx="846306" cy="45033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66411" y="1866329"/>
              <a:ext cx="846306" cy="45033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pSp>
        <p:nvGrpSpPr>
          <p:cNvPr id="18" name="群組 17"/>
          <p:cNvGrpSpPr>
            <a:grpSpLocks/>
          </p:cNvGrpSpPr>
          <p:nvPr/>
        </p:nvGrpSpPr>
        <p:grpSpPr bwMode="auto">
          <a:xfrm>
            <a:off x="4032250" y="1651000"/>
            <a:ext cx="3370263" cy="4511675"/>
            <a:chOff x="2341783" y="1866329"/>
            <a:chExt cx="3370934" cy="4512337"/>
          </a:xfrm>
        </p:grpSpPr>
        <p:sp>
          <p:nvSpPr>
            <p:cNvPr id="19" name="矩形 18"/>
            <p:cNvSpPr/>
            <p:nvPr/>
          </p:nvSpPr>
          <p:spPr>
            <a:xfrm>
              <a:off x="2341783" y="1866329"/>
              <a:ext cx="846306" cy="450281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866411" y="1875855"/>
              <a:ext cx="846306" cy="450281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Experimental Result</a:t>
            </a: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 Benchmark Suite II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0658" name="內容版面配置區 4"/>
          <p:cNvSpPr>
            <a:spLocks noGrp="1"/>
          </p:cNvSpPr>
          <p:nvPr>
            <p:ph sz="quarter" idx="1"/>
          </p:nvPr>
        </p:nvSpPr>
        <p:spPr>
          <a:xfrm>
            <a:off x="533400" y="1285875"/>
            <a:ext cx="7610475" cy="4187825"/>
          </a:xfrm>
        </p:spPr>
        <p:txBody>
          <a:bodyPr/>
          <a:lstStyle/>
          <a:p>
            <a:pPr algn="just"/>
            <a:r>
              <a:rPr lang="en-US" altLang="zh-TW" sz="2400" smtClean="0">
                <a:latin typeface="Tahoma" pitchFamily="34" charset="0"/>
                <a:cs typeface="Tahoma" pitchFamily="34" charset="0"/>
              </a:rPr>
              <a:t>Comparison between the </a:t>
            </a:r>
            <a:r>
              <a:rPr lang="en-US" altLang="zh-TW" sz="24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High-Performance</a:t>
            </a:r>
            <a:r>
              <a:rPr lang="en-US" altLang="zh-TW" sz="2400" smtClean="0">
                <a:latin typeface="Tahoma" pitchFamily="34" charset="0"/>
                <a:cs typeface="Tahoma" pitchFamily="34" charset="0"/>
              </a:rPr>
              <a:t> routing algorithm</a:t>
            </a:r>
            <a:r>
              <a:rPr lang="zh-TW" altLang="en-US" sz="24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TW" sz="2400" smtClean="0">
                <a:latin typeface="Tahoma" pitchFamily="34" charset="0"/>
                <a:cs typeface="Tahoma" pitchFamily="34" charset="0"/>
              </a:rPr>
              <a:t>and </a:t>
            </a:r>
            <a:r>
              <a:rPr lang="en-US" altLang="zh-TW" sz="24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ours</a:t>
            </a:r>
            <a:r>
              <a:rPr lang="en-US" altLang="zh-TW" sz="2400" smtClean="0">
                <a:latin typeface="Tahoma" pitchFamily="34" charset="0"/>
                <a:cs typeface="Tahoma" pitchFamily="34" charset="0"/>
              </a:rPr>
              <a:t> on </a:t>
            </a:r>
            <a:r>
              <a:rPr lang="en-US" altLang="zh-TW" sz="24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Benchmark suite II</a:t>
            </a:r>
            <a:endParaRPr lang="zh-TW" altLang="en-US" sz="2400" smtClean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endParaRPr lang="zh-TW" altLang="en-US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70025" y="2401888"/>
          <a:ext cx="6031009" cy="2714641"/>
        </p:xfrm>
        <a:graphic>
          <a:graphicData uri="http://schemas.openxmlformats.org/drawingml/2006/table">
            <a:tbl>
              <a:tblPr/>
              <a:tblGrid>
                <a:gridCol w="674923"/>
                <a:gridCol w="674477"/>
                <a:gridCol w="551738"/>
                <a:gridCol w="551738"/>
                <a:gridCol w="471781"/>
                <a:gridCol w="551738"/>
                <a:gridCol w="495617"/>
                <a:gridCol w="505821"/>
                <a:gridCol w="551738"/>
                <a:gridCol w="495617"/>
                <a:gridCol w="505821"/>
              </a:tblGrid>
              <a:tr h="23397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Benchmark Suite II</a:t>
                      </a:r>
                      <a:endParaRPr lang="zh-TW" sz="1000" b="1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High-Performance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Our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6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Name</a:t>
                      </a:r>
                      <a:endParaRPr lang="zh-TW" sz="1000" b="1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Size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#Net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max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Blk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#Fail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#Fail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 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13x13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 b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13x13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 c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 d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133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 e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173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170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 f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215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 g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440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 h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 </a:t>
                      </a: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I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1013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197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 j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1079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637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459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Total</a:t>
                      </a: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14</a:t>
                      </a: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600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824" name="文字方塊 2"/>
          <p:cNvSpPr txBox="1">
            <a:spLocks noChangeArrowheads="1"/>
          </p:cNvSpPr>
          <p:nvPr/>
        </p:nvSpPr>
        <p:spPr bwMode="auto">
          <a:xfrm>
            <a:off x="1571625" y="5402263"/>
            <a:ext cx="6215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200">
                <a:ea typeface="微軟正黑體" pitchFamily="34" charset="-120"/>
                <a:cs typeface="Arial" charset="0"/>
              </a:rPr>
              <a:t>■ Size: Size of microfluidic array. ■ #Net: Number of droplets. ■ T</a:t>
            </a:r>
            <a:r>
              <a:rPr kumimoji="0" lang="en-US" altLang="zh-TW" sz="1200" baseline="-25000">
                <a:ea typeface="微軟正黑體" pitchFamily="34" charset="-120"/>
                <a:cs typeface="Arial" charset="0"/>
              </a:rPr>
              <a:t>max</a:t>
            </a:r>
            <a:r>
              <a:rPr kumimoji="0" lang="en-US" altLang="zh-TW" sz="1200">
                <a:ea typeface="微軟正黑體" pitchFamily="34" charset="-120"/>
                <a:cs typeface="Arial" charset="0"/>
              </a:rPr>
              <a:t>:  Timing constraints. </a:t>
            </a:r>
          </a:p>
          <a:p>
            <a:r>
              <a:rPr kumimoji="0" lang="en-US" altLang="zh-TW" sz="1200">
                <a:ea typeface="微軟正黑體" pitchFamily="34" charset="-120"/>
                <a:cs typeface="Arial" charset="0"/>
              </a:rPr>
              <a:t>■ #Blk: Number of blockage cells. ■ #Fail: Number of failed droplets. </a:t>
            </a:r>
          </a:p>
          <a:p>
            <a:r>
              <a:rPr kumimoji="0" lang="en-US" altLang="zh-TW" sz="1200">
                <a:ea typeface="微軟正黑體" pitchFamily="34" charset="-120"/>
                <a:cs typeface="Arial" charset="0"/>
              </a:rPr>
              <a:t>■ T</a:t>
            </a:r>
            <a:r>
              <a:rPr kumimoji="0" lang="en-US" altLang="zh-TW" sz="1200" baseline="-25000">
                <a:ea typeface="微軟正黑體" pitchFamily="34" charset="-120"/>
                <a:cs typeface="Arial" charset="0"/>
              </a:rPr>
              <a:t>la</a:t>
            </a:r>
            <a:r>
              <a:rPr kumimoji="0" lang="en-US" altLang="zh-TW" sz="1200">
                <a:ea typeface="微軟正黑體" pitchFamily="34" charset="-120"/>
                <a:cs typeface="Arial" charset="0"/>
              </a:rPr>
              <a:t>: latest arrival time among all droplets. ■ T</a:t>
            </a:r>
            <a:r>
              <a:rPr kumimoji="0" lang="en-US" altLang="zh-TW" sz="1200" baseline="-25000">
                <a:ea typeface="微軟正黑體" pitchFamily="34" charset="-120"/>
                <a:cs typeface="Arial" charset="0"/>
              </a:rPr>
              <a:t>cell</a:t>
            </a:r>
            <a:r>
              <a:rPr kumimoji="0" lang="en-US" altLang="zh-TW" sz="1200">
                <a:ea typeface="微軟正黑體" pitchFamily="34" charset="-120"/>
                <a:cs typeface="Arial" charset="0"/>
              </a:rPr>
              <a:t>: Total number of cells used for routing.</a:t>
            </a:r>
            <a:endParaRPr kumimoji="0" lang="zh-TW" altLang="en-US" sz="1200">
              <a:ea typeface="微軟正黑體" pitchFamily="34" charset="-120"/>
              <a:cs typeface="Arial" charset="0"/>
            </a:endParaRPr>
          </a:p>
        </p:txBody>
      </p:sp>
      <p:grpSp>
        <p:nvGrpSpPr>
          <p:cNvPr id="14" name="群組 13"/>
          <p:cNvGrpSpPr>
            <a:grpSpLocks/>
          </p:cNvGrpSpPr>
          <p:nvPr/>
        </p:nvGrpSpPr>
        <p:grpSpPr bwMode="auto">
          <a:xfrm>
            <a:off x="4389438" y="2643188"/>
            <a:ext cx="2116137" cy="2490787"/>
            <a:chOff x="4389120" y="2643182"/>
            <a:chExt cx="2116132" cy="2490788"/>
          </a:xfrm>
        </p:grpSpPr>
        <p:sp>
          <p:nvSpPr>
            <p:cNvPr id="12" name="矩形 11"/>
            <p:cNvSpPr/>
            <p:nvPr/>
          </p:nvSpPr>
          <p:spPr>
            <a:xfrm>
              <a:off x="5948041" y="2643182"/>
              <a:ext cx="557211" cy="249078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89120" y="2643182"/>
              <a:ext cx="557211" cy="249078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Experimental Result</a:t>
            </a: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 Benchmark Suite III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1682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285875"/>
            <a:ext cx="7388225" cy="4495800"/>
          </a:xfrm>
        </p:spPr>
        <p:txBody>
          <a:bodyPr/>
          <a:lstStyle/>
          <a:p>
            <a:pPr algn="just"/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Comparison of the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Network-Flow-Based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algorithm, the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High-Performance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routing algorithm and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ours</a:t>
            </a:r>
            <a:r>
              <a:rPr lang="en-US" altLang="zh-TW" sz="24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on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Benchmark suite III</a:t>
            </a:r>
            <a:endParaRPr lang="zh-TW" altLang="en-US" sz="24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8625" y="2928938"/>
          <a:ext cx="8358188" cy="1558290"/>
        </p:xfrm>
        <a:graphic>
          <a:graphicData uri="http://schemas.openxmlformats.org/drawingml/2006/table">
            <a:tbl>
              <a:tblPr/>
              <a:tblGrid>
                <a:gridCol w="785813"/>
                <a:gridCol w="857250"/>
                <a:gridCol w="642937"/>
                <a:gridCol w="642938"/>
                <a:gridCol w="642937"/>
                <a:gridCol w="571500"/>
                <a:gridCol w="1285875"/>
                <a:gridCol w="1482725"/>
                <a:gridCol w="1446213"/>
              </a:tblGrid>
              <a:tr h="22542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Benchmark Suite I</a:t>
                      </a: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II</a:t>
                      </a: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Network-Flow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High-Performance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Our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Name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Size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#Sub.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#Net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# T</a:t>
                      </a:r>
                      <a:r>
                        <a:rPr kumimoji="0" lang="en-US" altLang="zh-TW" sz="1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max</a:t>
                      </a:r>
                      <a:endParaRPr kumimoji="0" lang="zh-TW" altLang="zh-TW" sz="1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#D</a:t>
                      </a:r>
                      <a:r>
                        <a:rPr kumimoji="0" lang="en-US" altLang="zh-TW" sz="1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max</a:t>
                      </a:r>
                      <a:endParaRPr kumimoji="0" lang="zh-TW" altLang="zh-TW" sz="1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#T</a:t>
                      </a:r>
                      <a:r>
                        <a:rPr kumimoji="0" lang="en-US" altLang="zh-TW" sz="1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cell</a:t>
                      </a: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#T</a:t>
                      </a:r>
                      <a:r>
                        <a:rPr kumimoji="0" lang="en-US" altLang="zh-TW" sz="1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cell</a:t>
                      </a:r>
                      <a:endParaRPr kumimoji="0" lang="zh-TW" altLang="zh-TW" sz="1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#T</a:t>
                      </a:r>
                      <a:r>
                        <a:rPr kumimoji="0" lang="en-US" altLang="zh-TW" sz="1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cell</a:t>
                      </a:r>
                      <a:endParaRPr kumimoji="0" lang="zh-TW" altLang="zh-TW" sz="1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in-vitro_1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16 x 16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237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258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231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in-vitro_2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14 x 14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35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236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246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229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protein_1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21 x 21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64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181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1618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1688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1588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protein_2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13 x 13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178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20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939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963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923</a:t>
                      </a:r>
                      <a:endParaRPr kumimoji="0" lang="zh-TW" altLang="zh-TW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Avg.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ED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1.023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1.074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1.000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63" name="文字方塊 3"/>
          <p:cNvSpPr txBox="1">
            <a:spLocks noChangeArrowheads="1"/>
          </p:cNvSpPr>
          <p:nvPr/>
        </p:nvSpPr>
        <p:spPr bwMode="auto">
          <a:xfrm>
            <a:off x="928688" y="5072063"/>
            <a:ext cx="7572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200">
                <a:ea typeface="微軟正黑體" pitchFamily="34" charset="-120"/>
                <a:cs typeface="Arial" charset="0"/>
              </a:rPr>
              <a:t>■ Size: Size of microfluidic array. ■ #Sub: Number of subproblems. ■ #Net: Number of droplets.</a:t>
            </a:r>
            <a:r>
              <a:rPr kumimoji="0" lang="zh-TW" altLang="en-US" sz="1200">
                <a:ea typeface="微軟正黑體" pitchFamily="34" charset="-120"/>
                <a:cs typeface="Arial" charset="0"/>
              </a:rPr>
              <a:t>  </a:t>
            </a:r>
            <a:endParaRPr kumimoji="0" lang="en-US" altLang="zh-TW" sz="1200">
              <a:ea typeface="微軟正黑體" pitchFamily="34" charset="-120"/>
              <a:cs typeface="Arial" charset="0"/>
            </a:endParaRPr>
          </a:p>
          <a:p>
            <a:r>
              <a:rPr kumimoji="0" lang="en-US" altLang="zh-TW" sz="1200">
                <a:ea typeface="微軟正黑體" pitchFamily="34" charset="-120"/>
                <a:cs typeface="Arial" charset="0"/>
              </a:rPr>
              <a:t>■ T</a:t>
            </a:r>
            <a:r>
              <a:rPr kumimoji="0" lang="en-US" altLang="zh-TW" sz="1200" baseline="-25000">
                <a:ea typeface="微軟正黑體" pitchFamily="34" charset="-120"/>
                <a:cs typeface="Arial" charset="0"/>
              </a:rPr>
              <a:t>max</a:t>
            </a:r>
            <a:r>
              <a:rPr kumimoji="0" lang="en-US" altLang="zh-TW" sz="1200">
                <a:ea typeface="微軟正黑體" pitchFamily="34" charset="-120"/>
                <a:cs typeface="Arial" charset="0"/>
              </a:rPr>
              <a:t>:  Timing constraints.</a:t>
            </a:r>
            <a:r>
              <a:rPr kumimoji="0" lang="zh-TW" altLang="en-US" sz="1200">
                <a:ea typeface="微軟正黑體" pitchFamily="34" charset="-120"/>
                <a:cs typeface="Arial" charset="0"/>
              </a:rPr>
              <a:t>  </a:t>
            </a:r>
            <a:r>
              <a:rPr kumimoji="0" lang="en-US" altLang="zh-TW" sz="1200">
                <a:ea typeface="微軟正黑體" pitchFamily="34" charset="-120"/>
                <a:cs typeface="Arial" charset="0"/>
              </a:rPr>
              <a:t>■ #D</a:t>
            </a:r>
            <a:r>
              <a:rPr kumimoji="0" lang="en-US" altLang="zh-TW" sz="1200" baseline="-25000">
                <a:ea typeface="微軟正黑體" pitchFamily="34" charset="-120"/>
                <a:cs typeface="Arial" charset="0"/>
              </a:rPr>
              <a:t>max</a:t>
            </a:r>
            <a:r>
              <a:rPr kumimoji="0" lang="en-US" altLang="zh-TW" sz="1200">
                <a:ea typeface="微軟正黑體" pitchFamily="34" charset="-120"/>
                <a:cs typeface="Arial" charset="0"/>
              </a:rPr>
              <a:t>: Maximum number of droplets among subproblems. </a:t>
            </a:r>
          </a:p>
          <a:p>
            <a:r>
              <a:rPr kumimoji="0" lang="en-US" altLang="zh-TW" sz="1200">
                <a:ea typeface="微軟正黑體" pitchFamily="34" charset="-120"/>
                <a:cs typeface="Arial" charset="0"/>
              </a:rPr>
              <a:t>■ T</a:t>
            </a:r>
            <a:r>
              <a:rPr kumimoji="0" lang="en-US" altLang="zh-TW" sz="1200" baseline="-25000">
                <a:ea typeface="微軟正黑體" pitchFamily="34" charset="-120"/>
                <a:cs typeface="Arial" charset="0"/>
              </a:rPr>
              <a:t>cell</a:t>
            </a:r>
            <a:r>
              <a:rPr kumimoji="0" lang="en-US" altLang="zh-TW" sz="1200">
                <a:ea typeface="微軟正黑體" pitchFamily="34" charset="-120"/>
                <a:cs typeface="Arial" charset="0"/>
              </a:rPr>
              <a:t>: Total number of cells used for routing.</a:t>
            </a:r>
            <a:endParaRPr kumimoji="0" lang="zh-TW" altLang="en-US" sz="1200">
              <a:ea typeface="微軟正黑體" pitchFamily="34" charset="-12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3"/>
          <p:cNvSpPr>
            <a:spLocks noGrp="1"/>
          </p:cNvSpPr>
          <p:nvPr>
            <p:ph type="title"/>
          </p:nvPr>
        </p:nvSpPr>
        <p:spPr>
          <a:xfrm>
            <a:off x="500063" y="92075"/>
            <a:ext cx="8183562" cy="908050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Outline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176463" y="142875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Introduction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174875" y="2530475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Problem Formulation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176463" y="360203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Simulation Method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174875" y="467360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Experimental Results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174875" y="575310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Conclusion</a:t>
            </a:r>
          </a:p>
        </p:txBody>
      </p:sp>
      <p:sp>
        <p:nvSpPr>
          <p:cNvPr id="14343" name="向下箭號 383"/>
          <p:cNvSpPr>
            <a:spLocks noChangeArrowheads="1"/>
          </p:cNvSpPr>
          <p:nvPr/>
        </p:nvSpPr>
        <p:spPr bwMode="auto">
          <a:xfrm>
            <a:off x="4389438" y="221456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4344" name="向下箭號 384"/>
          <p:cNvSpPr>
            <a:spLocks noChangeArrowheads="1"/>
          </p:cNvSpPr>
          <p:nvPr/>
        </p:nvSpPr>
        <p:spPr bwMode="auto">
          <a:xfrm>
            <a:off x="4389438" y="3286125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4345" name="向下箭號 385"/>
          <p:cNvSpPr>
            <a:spLocks noChangeArrowheads="1"/>
          </p:cNvSpPr>
          <p:nvPr/>
        </p:nvSpPr>
        <p:spPr bwMode="auto">
          <a:xfrm>
            <a:off x="4389438" y="4357688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4346" name="向下箭號 386"/>
          <p:cNvSpPr>
            <a:spLocks noChangeArrowheads="1"/>
          </p:cNvSpPr>
          <p:nvPr/>
        </p:nvSpPr>
        <p:spPr bwMode="auto">
          <a:xfrm>
            <a:off x="4389438" y="5429250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Outline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76463" y="142875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74875" y="2530475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Problem Formulation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76463" y="360203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Simulation Method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74875" y="467360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Experimental Results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74875" y="575310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Conclusion</a:t>
            </a:r>
          </a:p>
        </p:txBody>
      </p:sp>
      <p:sp>
        <p:nvSpPr>
          <p:cNvPr id="72711" name="向下箭號 383"/>
          <p:cNvSpPr>
            <a:spLocks noChangeArrowheads="1"/>
          </p:cNvSpPr>
          <p:nvPr/>
        </p:nvSpPr>
        <p:spPr bwMode="auto">
          <a:xfrm>
            <a:off x="4389438" y="221456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72712" name="向下箭號 384"/>
          <p:cNvSpPr>
            <a:spLocks noChangeArrowheads="1"/>
          </p:cNvSpPr>
          <p:nvPr/>
        </p:nvSpPr>
        <p:spPr bwMode="auto">
          <a:xfrm>
            <a:off x="4389438" y="3286125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72713" name="向下箭號 385"/>
          <p:cNvSpPr>
            <a:spLocks noChangeArrowheads="1"/>
          </p:cNvSpPr>
          <p:nvPr/>
        </p:nvSpPr>
        <p:spPr bwMode="auto">
          <a:xfrm>
            <a:off x="4389438" y="4357688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72714" name="向下箭號 386"/>
          <p:cNvSpPr>
            <a:spLocks noChangeArrowheads="1"/>
          </p:cNvSpPr>
          <p:nvPr/>
        </p:nvSpPr>
        <p:spPr bwMode="auto">
          <a:xfrm>
            <a:off x="4389438" y="5429250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Conclusion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503238" y="1285875"/>
            <a:ext cx="8183562" cy="41878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400" smtClean="0">
                <a:latin typeface="Tahoma" pitchFamily="34" charset="0"/>
                <a:ea typeface="Arial Unicode MS" pitchFamily="34" charset="-120"/>
                <a:cs typeface="Tahoma" pitchFamily="34" charset="0"/>
              </a:rPr>
              <a:t>We proposed a fast routability- and performance-driven droplet simulator for DMFBs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TW" sz="2400" smtClean="0">
              <a:latin typeface="Tahoma" pitchFamily="34" charset="0"/>
              <a:ea typeface="Arial Unicode MS" pitchFamily="34" charset="-12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400" smtClean="0">
                <a:latin typeface="Tahoma" pitchFamily="34" charset="0"/>
                <a:ea typeface="Arial Unicode MS" pitchFamily="34" charset="-120"/>
                <a:cs typeface="Tahoma" pitchFamily="34" charset="0"/>
              </a:rPr>
              <a:t>Experimental results shown that our simulator can achieve </a:t>
            </a:r>
            <a:r>
              <a:rPr lang="en-US" altLang="zh-TW" sz="2400" smtClean="0">
                <a:solidFill>
                  <a:srgbClr val="FF0000"/>
                </a:solidFill>
                <a:latin typeface="Tahoma" pitchFamily="34" charset="0"/>
                <a:ea typeface="Arial Unicode MS" pitchFamily="34" charset="-120"/>
                <a:cs typeface="Tahoma" pitchFamily="34" charset="0"/>
              </a:rPr>
              <a:t>better </a:t>
            </a:r>
            <a:r>
              <a:rPr lang="en-US" altLang="zh-TW" sz="2400" smtClean="0">
                <a:solidFill>
                  <a:srgbClr val="0070C0"/>
                </a:solidFill>
                <a:latin typeface="Tahoma" pitchFamily="34" charset="0"/>
                <a:ea typeface="Arial Unicode MS" pitchFamily="34" charset="-120"/>
                <a:cs typeface="Tahoma" pitchFamily="34" charset="0"/>
              </a:rPr>
              <a:t>timing result (T</a:t>
            </a:r>
            <a:r>
              <a:rPr lang="en-US" altLang="zh-TW" sz="2400" baseline="-25000" smtClean="0">
                <a:solidFill>
                  <a:srgbClr val="0070C0"/>
                </a:solidFill>
                <a:latin typeface="Tahoma" pitchFamily="34" charset="0"/>
                <a:ea typeface="Arial Unicode MS" pitchFamily="34" charset="-120"/>
                <a:cs typeface="Tahoma" pitchFamily="34" charset="0"/>
              </a:rPr>
              <a:t>la</a:t>
            </a:r>
            <a:r>
              <a:rPr lang="en-US" altLang="zh-TW" sz="2400" smtClean="0">
                <a:solidFill>
                  <a:srgbClr val="0070C0"/>
                </a:solidFill>
                <a:latin typeface="Tahoma" pitchFamily="34" charset="0"/>
                <a:ea typeface="Arial Unicode MS" pitchFamily="34" charset="-120"/>
                <a:cs typeface="Tahoma" pitchFamily="34" charset="0"/>
              </a:rPr>
              <a:t>) </a:t>
            </a:r>
            <a:r>
              <a:rPr lang="en-US" altLang="zh-TW" sz="2400" smtClean="0">
                <a:latin typeface="Tahoma" pitchFamily="34" charset="0"/>
                <a:ea typeface="Arial Unicode MS" pitchFamily="34" charset="-120"/>
                <a:cs typeface="Tahoma" pitchFamily="34" charset="0"/>
              </a:rPr>
              <a:t>and </a:t>
            </a:r>
            <a:r>
              <a:rPr lang="en-US" altLang="zh-TW" sz="2400" smtClean="0">
                <a:solidFill>
                  <a:srgbClr val="0070C0"/>
                </a:solidFill>
                <a:latin typeface="Tahoma" pitchFamily="34" charset="0"/>
                <a:ea typeface="Arial Unicode MS" pitchFamily="34" charset="-120"/>
                <a:cs typeface="Tahoma" pitchFamily="34" charset="0"/>
              </a:rPr>
              <a:t>fault tolerance (#T</a:t>
            </a:r>
            <a:r>
              <a:rPr lang="en-US" altLang="zh-TW" sz="2400" baseline="-25000" smtClean="0">
                <a:solidFill>
                  <a:srgbClr val="0070C0"/>
                </a:solidFill>
                <a:latin typeface="Tahoma" pitchFamily="34" charset="0"/>
                <a:ea typeface="Arial Unicode MS" pitchFamily="34" charset="-120"/>
                <a:cs typeface="Tahoma" pitchFamily="34" charset="0"/>
              </a:rPr>
              <a:t>cell</a:t>
            </a:r>
            <a:r>
              <a:rPr lang="en-US" altLang="zh-TW" sz="2400" smtClean="0">
                <a:solidFill>
                  <a:srgbClr val="0070C0"/>
                </a:solidFill>
                <a:latin typeface="Tahoma" pitchFamily="34" charset="0"/>
                <a:ea typeface="Arial Unicode MS" pitchFamily="34" charset="-120"/>
                <a:cs typeface="Tahoma" pitchFamily="34" charset="0"/>
              </a:rPr>
              <a:t>)</a:t>
            </a:r>
            <a:r>
              <a:rPr lang="en-US" altLang="zh-TW" sz="2400" smtClean="0">
                <a:latin typeface="Tahoma" pitchFamily="34" charset="0"/>
                <a:ea typeface="Arial Unicode MS" pitchFamily="34" charset="-120"/>
                <a:cs typeface="Tahoma" pitchFamily="34" charset="0"/>
              </a:rPr>
              <a:t> compared with the best known results</a:t>
            </a:r>
          </a:p>
          <a:p>
            <a:pPr algn="just">
              <a:lnSpc>
                <a:spcPct val="90000"/>
              </a:lnSpc>
            </a:pPr>
            <a:endParaRPr lang="en-US" altLang="zh-TW" sz="2400" smtClean="0">
              <a:latin typeface="Tahoma" pitchFamily="34" charset="0"/>
              <a:ea typeface="Arial Unicode MS" pitchFamily="34" charset="-12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400" smtClean="0">
                <a:latin typeface="Tahoma" pitchFamily="34" charset="0"/>
                <a:ea typeface="Arial Unicode MS" pitchFamily="34" charset="-120"/>
                <a:cs typeface="Tahoma" pitchFamily="34" charset="0"/>
              </a:rPr>
              <a:t>Experimental results demonstrated that our simulator achieves </a:t>
            </a:r>
            <a:r>
              <a:rPr lang="en-US" altLang="zh-TW" sz="2400" smtClean="0">
                <a:solidFill>
                  <a:srgbClr val="FF0000"/>
                </a:solidFill>
                <a:latin typeface="Tahoma" pitchFamily="34" charset="0"/>
                <a:ea typeface="Arial Unicode MS" pitchFamily="34" charset="-120"/>
                <a:cs typeface="Tahoma" pitchFamily="34" charset="0"/>
              </a:rPr>
              <a:t>100%</a:t>
            </a:r>
            <a:r>
              <a:rPr lang="en-US" altLang="zh-TW" sz="2400" smtClean="0">
                <a:latin typeface="Tahoma" pitchFamily="34" charset="0"/>
                <a:ea typeface="Arial Unicode MS" pitchFamily="34" charset="-120"/>
                <a:cs typeface="Tahoma" pitchFamily="34" charset="0"/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Tahoma" pitchFamily="34" charset="0"/>
                <a:ea typeface="Arial Unicode MS" pitchFamily="34" charset="-120"/>
                <a:cs typeface="Tahoma" pitchFamily="34" charset="0"/>
              </a:rPr>
              <a:t>routing completion </a:t>
            </a:r>
            <a:r>
              <a:rPr lang="en-US" altLang="zh-TW" sz="2400" smtClean="0">
                <a:latin typeface="Tahoma" pitchFamily="34" charset="0"/>
                <a:ea typeface="Arial Unicode MS" pitchFamily="34" charset="-120"/>
                <a:cs typeface="Tahoma" pitchFamily="34" charset="0"/>
              </a:rPr>
              <a:t>for all test cases in three Benchmark Suites while the previous algorithms are not</a:t>
            </a:r>
          </a:p>
          <a:p>
            <a:pPr algn="just">
              <a:lnSpc>
                <a:spcPct val="90000"/>
              </a:lnSpc>
            </a:pPr>
            <a:endParaRPr lang="en-US" altLang="zh-TW" sz="2400" smtClean="0">
              <a:latin typeface="Arial Unicode MS" pitchFamily="34" charset="-120"/>
              <a:ea typeface="Arial Unicode MS" pitchFamily="34" charset="-12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latin typeface="Arial Unicode MS" pitchFamily="34" charset="-120"/>
              <a:ea typeface="Arial Unicode MS" pitchFamily="34" charset="-12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zh-TW" altLang="en-US" sz="2400" smtClean="0">
              <a:latin typeface="Arial Unicode MS" pitchFamily="34" charset="-120"/>
              <a:ea typeface="Arial Unicode MS" pitchFamily="34" charset="-12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44938" y="2752725"/>
            <a:ext cx="18573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5778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DEMO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5779" name="內容版面配置區 10"/>
          <p:cNvSpPr>
            <a:spLocks noGrp="1"/>
          </p:cNvSpPr>
          <p:nvPr>
            <p:ph sz="quarter" idx="1"/>
          </p:nvPr>
        </p:nvSpPr>
        <p:spPr>
          <a:xfrm>
            <a:off x="612775" y="1428750"/>
            <a:ext cx="8153400" cy="4643438"/>
          </a:xfrm>
        </p:spPr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algn="ctr"/>
            <a:r>
              <a:rPr lang="en-US" altLang="zh-TW" sz="3600" u="sng" smtClean="0">
                <a:solidFill>
                  <a:srgbClr val="FFFF00"/>
                </a:solidFill>
                <a:hlinkClick r:id="rId2" action="ppaction://hlinkfile"/>
              </a:rPr>
              <a:t>UI Demonstration</a:t>
            </a:r>
            <a:endParaRPr lang="zh-TW" altLang="en-US" sz="3600" u="sng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標題 3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503238" y="1955800"/>
            <a:ext cx="8183562" cy="4187825"/>
          </a:xfrm>
          <a:effectLst>
            <a:outerShdw blurRad="152400" dist="317500" dir="5400000" sx="90000" sy="-19000" rotWithShape="0">
              <a:srgbClr val="FFC000">
                <a:alpha val="15000"/>
              </a:srgbClr>
            </a:outerShdw>
          </a:effectLst>
        </p:spPr>
        <p:txBody>
          <a:bodyPr>
            <a:normAutofit/>
          </a:bodyPr>
          <a:lstStyle/>
          <a:p>
            <a:pPr marL="320040" indent="-320040" algn="ctr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4400" dirty="0" smtClean="0"/>
          </a:p>
          <a:p>
            <a:pPr marL="320040" indent="-320040" algn="ctr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4400" dirty="0" smtClean="0"/>
          </a:p>
        </p:txBody>
      </p:sp>
      <p:sp>
        <p:nvSpPr>
          <p:cNvPr id="6" name="矩形 5"/>
          <p:cNvSpPr/>
          <p:nvPr/>
        </p:nvSpPr>
        <p:spPr>
          <a:xfrm>
            <a:off x="3944938" y="2752725"/>
            <a:ext cx="18573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2976" y="2357430"/>
            <a:ext cx="6814686" cy="212365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Thank You for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Your Attention!</a:t>
            </a:r>
            <a:endParaRPr kumimoji="0" lang="zh-TW" alt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Digital MicroFluidic Biochip (DMFB)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1781175" y="3562350"/>
            <a:ext cx="1439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Side view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865313" y="5553075"/>
            <a:ext cx="1439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Top view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914400" y="2482850"/>
            <a:ext cx="1741488" cy="601663"/>
          </a:xfrm>
          <a:prstGeom prst="ellipse">
            <a:avLst/>
          </a:prstGeom>
          <a:solidFill>
            <a:srgbClr val="CC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 b="1">
                <a:solidFill>
                  <a:schemeClr val="bg1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Droplet</a:t>
            </a: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87338" y="3241675"/>
            <a:ext cx="4097337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Bottom plate</a:t>
            </a: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287338" y="2406650"/>
            <a:ext cx="4097337" cy="1127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287338" y="2128838"/>
            <a:ext cx="4097337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Top plate</a:t>
            </a:r>
          </a:p>
        </p:txBody>
      </p:sp>
      <p:sp>
        <p:nvSpPr>
          <p:cNvPr id="15368" name="Rectangle 12"/>
          <p:cNvSpPr>
            <a:spLocks noChangeArrowheads="1"/>
          </p:cNvSpPr>
          <p:nvPr/>
        </p:nvSpPr>
        <p:spPr bwMode="auto">
          <a:xfrm>
            <a:off x="287338" y="2519363"/>
            <a:ext cx="4097337" cy="1095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287338" y="3017838"/>
            <a:ext cx="4097337" cy="11271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3581400" y="3130550"/>
            <a:ext cx="803275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371" name="Text Box 15"/>
          <p:cNvSpPr txBox="1">
            <a:spLocks noChangeArrowheads="1"/>
          </p:cNvSpPr>
          <p:nvPr/>
        </p:nvSpPr>
        <p:spPr bwMode="auto">
          <a:xfrm>
            <a:off x="1820863" y="1455738"/>
            <a:ext cx="1147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Ground </a:t>
            </a:r>
            <a:b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</a:b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electrode</a:t>
            </a:r>
          </a:p>
        </p:txBody>
      </p:sp>
      <p:sp>
        <p:nvSpPr>
          <p:cNvPr id="15372" name="Line 16"/>
          <p:cNvSpPr>
            <a:spLocks noChangeShapeType="1"/>
          </p:cNvSpPr>
          <p:nvPr/>
        </p:nvSpPr>
        <p:spPr bwMode="auto">
          <a:xfrm flipH="1">
            <a:off x="1811338" y="2027238"/>
            <a:ext cx="60325" cy="38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3519488" y="1370013"/>
            <a:ext cx="1338262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Control </a:t>
            </a:r>
            <a:b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</a:b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electrodes (cells)</a:t>
            </a:r>
          </a:p>
        </p:txBody>
      </p:sp>
      <p:sp>
        <p:nvSpPr>
          <p:cNvPr id="15374" name="Line 18"/>
          <p:cNvSpPr>
            <a:spLocks noChangeShapeType="1"/>
          </p:cNvSpPr>
          <p:nvPr/>
        </p:nvSpPr>
        <p:spPr bwMode="auto">
          <a:xfrm flipH="1">
            <a:off x="3240088" y="2012950"/>
            <a:ext cx="271462" cy="1114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5" name="Text Box 19"/>
          <p:cNvSpPr txBox="1">
            <a:spLocks noChangeArrowheads="1"/>
          </p:cNvSpPr>
          <p:nvPr/>
        </p:nvSpPr>
        <p:spPr bwMode="auto">
          <a:xfrm>
            <a:off x="301625" y="1487488"/>
            <a:ext cx="1709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Hydrophobic insulation</a:t>
            </a:r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 flipH="1">
            <a:off x="779463" y="2055813"/>
            <a:ext cx="46037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77" name="Line 21"/>
          <p:cNvSpPr>
            <a:spLocks noChangeShapeType="1"/>
          </p:cNvSpPr>
          <p:nvPr/>
        </p:nvSpPr>
        <p:spPr bwMode="auto">
          <a:xfrm flipH="1">
            <a:off x="625475" y="2055813"/>
            <a:ext cx="200025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489200" y="3122613"/>
            <a:ext cx="803275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379" name="Rectangle 24"/>
          <p:cNvSpPr>
            <a:spLocks noChangeArrowheads="1"/>
          </p:cNvSpPr>
          <p:nvPr/>
        </p:nvSpPr>
        <p:spPr bwMode="auto">
          <a:xfrm>
            <a:off x="1366838" y="3122613"/>
            <a:ext cx="801687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380" name="Rectangle 25"/>
          <p:cNvSpPr>
            <a:spLocks noChangeArrowheads="1"/>
          </p:cNvSpPr>
          <p:nvPr/>
        </p:nvSpPr>
        <p:spPr bwMode="auto">
          <a:xfrm>
            <a:off x="284163" y="3133725"/>
            <a:ext cx="801687" cy="1127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381" name="Rectangle 27"/>
          <p:cNvSpPr>
            <a:spLocks noChangeArrowheads="1"/>
          </p:cNvSpPr>
          <p:nvPr/>
        </p:nvSpPr>
        <p:spPr bwMode="auto">
          <a:xfrm>
            <a:off x="331788" y="4487863"/>
            <a:ext cx="3978275" cy="10588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382" name="Rectangle 28"/>
          <p:cNvSpPr>
            <a:spLocks noChangeArrowheads="1"/>
          </p:cNvSpPr>
          <p:nvPr/>
        </p:nvSpPr>
        <p:spPr bwMode="auto">
          <a:xfrm>
            <a:off x="452438" y="4649788"/>
            <a:ext cx="833437" cy="768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383" name="Rectangle 29"/>
          <p:cNvSpPr>
            <a:spLocks noChangeArrowheads="1"/>
          </p:cNvSpPr>
          <p:nvPr/>
        </p:nvSpPr>
        <p:spPr bwMode="auto">
          <a:xfrm>
            <a:off x="3343275" y="4651375"/>
            <a:ext cx="831850" cy="7699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2368550" y="4651375"/>
            <a:ext cx="833438" cy="7699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385" name="Rectangle 31"/>
          <p:cNvSpPr>
            <a:spLocks noChangeArrowheads="1"/>
          </p:cNvSpPr>
          <p:nvPr/>
        </p:nvSpPr>
        <p:spPr bwMode="auto">
          <a:xfrm>
            <a:off x="1412875" y="4651375"/>
            <a:ext cx="831850" cy="7699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pSp>
        <p:nvGrpSpPr>
          <p:cNvPr id="30" name="群組 103"/>
          <p:cNvGrpSpPr>
            <a:grpSpLocks/>
          </p:cNvGrpSpPr>
          <p:nvPr/>
        </p:nvGrpSpPr>
        <p:grpSpPr bwMode="auto">
          <a:xfrm>
            <a:off x="2470150" y="2824163"/>
            <a:ext cx="801688" cy="2332037"/>
            <a:chOff x="2327275" y="2811463"/>
            <a:chExt cx="801688" cy="2332037"/>
          </a:xfrm>
        </p:grpSpPr>
        <p:sp>
          <p:nvSpPr>
            <p:cNvPr id="15474" name="Line 26"/>
            <p:cNvSpPr>
              <a:spLocks noChangeShapeType="1"/>
            </p:cNvSpPr>
            <p:nvPr/>
          </p:nvSpPr>
          <p:spPr bwMode="auto">
            <a:xfrm>
              <a:off x="2547938" y="2811463"/>
              <a:ext cx="581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5" name="Line 33"/>
            <p:cNvSpPr>
              <a:spLocks noChangeShapeType="1"/>
            </p:cNvSpPr>
            <p:nvPr/>
          </p:nvSpPr>
          <p:spPr bwMode="auto">
            <a:xfrm>
              <a:off x="2327275" y="5143500"/>
              <a:ext cx="600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3" name="群組 104"/>
          <p:cNvGrpSpPr>
            <a:grpSpLocks/>
          </p:cNvGrpSpPr>
          <p:nvPr/>
        </p:nvGrpSpPr>
        <p:grpSpPr bwMode="auto">
          <a:xfrm>
            <a:off x="511175" y="4030663"/>
            <a:ext cx="1787525" cy="1444625"/>
            <a:chOff x="368300" y="4121150"/>
            <a:chExt cx="1787525" cy="1444625"/>
          </a:xfrm>
        </p:grpSpPr>
        <p:sp>
          <p:nvSpPr>
            <p:cNvPr id="15471" name="Oval 32"/>
            <p:cNvSpPr>
              <a:spLocks noChangeArrowheads="1"/>
            </p:cNvSpPr>
            <p:nvPr/>
          </p:nvSpPr>
          <p:spPr bwMode="auto">
            <a:xfrm>
              <a:off x="1195388" y="4689475"/>
              <a:ext cx="960437" cy="8763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15472" name="Text Box 34"/>
            <p:cNvSpPr txBox="1">
              <a:spLocks noChangeArrowheads="1"/>
            </p:cNvSpPr>
            <p:nvPr/>
          </p:nvSpPr>
          <p:spPr bwMode="auto">
            <a:xfrm>
              <a:off x="368300" y="4121150"/>
              <a:ext cx="11350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4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Droplet</a:t>
              </a:r>
            </a:p>
          </p:txBody>
        </p:sp>
        <p:cxnSp>
          <p:nvCxnSpPr>
            <p:cNvPr id="15473" name="AutoShape 35"/>
            <p:cNvCxnSpPr>
              <a:cxnSpLocks noChangeShapeType="1"/>
              <a:stCxn id="15472" idx="2"/>
              <a:endCxn id="15471" idx="0"/>
            </p:cNvCxnSpPr>
            <p:nvPr/>
          </p:nvCxnSpPr>
          <p:spPr bwMode="auto">
            <a:xfrm rot="16200000" flipH="1">
              <a:off x="1174751" y="4189412"/>
              <a:ext cx="260350" cy="7397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5388" name="Line 36"/>
          <p:cNvSpPr>
            <a:spLocks noChangeShapeType="1"/>
          </p:cNvSpPr>
          <p:nvPr/>
        </p:nvSpPr>
        <p:spPr bwMode="auto">
          <a:xfrm>
            <a:off x="3214688" y="437515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89" name="Line 37"/>
          <p:cNvSpPr>
            <a:spLocks noChangeShapeType="1"/>
          </p:cNvSpPr>
          <p:nvPr/>
        </p:nvSpPr>
        <p:spPr bwMode="auto">
          <a:xfrm>
            <a:off x="3328988" y="437515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0" name="Text Box 38"/>
          <p:cNvSpPr txBox="1">
            <a:spLocks noChangeArrowheads="1"/>
          </p:cNvSpPr>
          <p:nvPr/>
        </p:nvSpPr>
        <p:spPr bwMode="auto">
          <a:xfrm>
            <a:off x="2817813" y="4008438"/>
            <a:ext cx="1346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Spacing</a:t>
            </a:r>
          </a:p>
        </p:txBody>
      </p:sp>
      <p:sp>
        <p:nvSpPr>
          <p:cNvPr id="15391" name="Line 39"/>
          <p:cNvSpPr>
            <a:spLocks noChangeShapeType="1"/>
          </p:cNvSpPr>
          <p:nvPr/>
        </p:nvSpPr>
        <p:spPr bwMode="auto">
          <a:xfrm flipH="1">
            <a:off x="3413125" y="448786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92" name="Line 40"/>
          <p:cNvSpPr>
            <a:spLocks noChangeShapeType="1"/>
          </p:cNvSpPr>
          <p:nvPr/>
        </p:nvSpPr>
        <p:spPr bwMode="auto">
          <a:xfrm flipH="1">
            <a:off x="2784475" y="448786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2357438" y="5881688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High voltage to generate an </a:t>
            </a:r>
            <a:b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</a:b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electric field</a:t>
            </a:r>
          </a:p>
        </p:txBody>
      </p:sp>
      <p:cxnSp>
        <p:nvCxnSpPr>
          <p:cNvPr id="43" name="AutoShape 24"/>
          <p:cNvCxnSpPr>
            <a:cxnSpLocks noChangeShapeType="1"/>
            <a:stCxn id="42" idx="0"/>
          </p:cNvCxnSpPr>
          <p:nvPr/>
        </p:nvCxnSpPr>
        <p:spPr bwMode="auto">
          <a:xfrm rot="16200000" flipV="1">
            <a:off x="3171825" y="5124450"/>
            <a:ext cx="471488" cy="1042988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95" name="Text Box 4"/>
          <p:cNvSpPr txBox="1">
            <a:spLocks noChangeArrowheads="1"/>
          </p:cNvSpPr>
          <p:nvPr/>
        </p:nvSpPr>
        <p:spPr bwMode="auto">
          <a:xfrm>
            <a:off x="5389563" y="5483225"/>
            <a:ext cx="318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400" b="1">
                <a:solidFill>
                  <a:srgbClr val="008000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rPr>
              <a:t>The schematic view of a biochip</a:t>
            </a:r>
          </a:p>
        </p:txBody>
      </p:sp>
      <p:grpSp>
        <p:nvGrpSpPr>
          <p:cNvPr id="15396" name="群組 110"/>
          <p:cNvGrpSpPr>
            <a:grpSpLocks/>
          </p:cNvGrpSpPr>
          <p:nvPr/>
        </p:nvGrpSpPr>
        <p:grpSpPr bwMode="auto">
          <a:xfrm>
            <a:off x="4846638" y="1870075"/>
            <a:ext cx="3881437" cy="2943225"/>
            <a:chOff x="428596" y="1071546"/>
            <a:chExt cx="2857520" cy="2200289"/>
          </a:xfrm>
        </p:grpSpPr>
        <p:sp>
          <p:nvSpPr>
            <p:cNvPr id="15468" name="流程圖: 資料 45"/>
            <p:cNvSpPr>
              <a:spLocks noChangeArrowheads="1"/>
            </p:cNvSpPr>
            <p:nvPr/>
          </p:nvSpPr>
          <p:spPr bwMode="auto">
            <a:xfrm>
              <a:off x="428596" y="1071546"/>
              <a:ext cx="2857520" cy="2071702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428596" y="1071546"/>
              <a:ext cx="2857520" cy="2200289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8" name="直線接點 47"/>
            <p:cNvCxnSpPr/>
            <p:nvPr/>
          </p:nvCxnSpPr>
          <p:spPr>
            <a:xfrm rot="5400000">
              <a:off x="2639315" y="3200044"/>
              <a:ext cx="142414" cy="1168"/>
            </a:xfrm>
            <a:prstGeom prst="lin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97" name="Text Box 48"/>
          <p:cNvSpPr txBox="1">
            <a:spLocks noChangeArrowheads="1"/>
          </p:cNvSpPr>
          <p:nvPr/>
        </p:nvSpPr>
        <p:spPr bwMode="auto">
          <a:xfrm>
            <a:off x="4929188" y="5126038"/>
            <a:ext cx="2357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Reservoir/Dispensing port</a:t>
            </a:r>
          </a:p>
        </p:txBody>
      </p:sp>
      <p:cxnSp>
        <p:nvCxnSpPr>
          <p:cNvPr id="15398" name="AutoShape 49"/>
          <p:cNvCxnSpPr>
            <a:cxnSpLocks noChangeShapeType="1"/>
          </p:cNvCxnSpPr>
          <p:nvPr/>
        </p:nvCxnSpPr>
        <p:spPr bwMode="auto">
          <a:xfrm rot="16200000" flipV="1">
            <a:off x="5766594" y="4804569"/>
            <a:ext cx="428625" cy="214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5399" name="AutoShape 50"/>
          <p:cNvCxnSpPr>
            <a:cxnSpLocks noChangeShapeType="1"/>
          </p:cNvCxnSpPr>
          <p:nvPr/>
        </p:nvCxnSpPr>
        <p:spPr bwMode="auto">
          <a:xfrm rot="5400000" flipH="1" flipV="1">
            <a:off x="6052344" y="4733132"/>
            <a:ext cx="428625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5400" name="流程圖: 資料 51"/>
          <p:cNvSpPr>
            <a:spLocks noChangeArrowheads="1"/>
          </p:cNvSpPr>
          <p:nvPr/>
        </p:nvSpPr>
        <p:spPr bwMode="auto">
          <a:xfrm>
            <a:off x="5740400" y="3890963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01" name="流程圖: 資料 52"/>
          <p:cNvSpPr>
            <a:spLocks noChangeArrowheads="1"/>
          </p:cNvSpPr>
          <p:nvPr/>
        </p:nvSpPr>
        <p:spPr bwMode="auto">
          <a:xfrm>
            <a:off x="5656263" y="29194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02" name="流程圖: 資料 53"/>
          <p:cNvSpPr>
            <a:spLocks noChangeArrowheads="1"/>
          </p:cNvSpPr>
          <p:nvPr/>
        </p:nvSpPr>
        <p:spPr bwMode="auto">
          <a:xfrm>
            <a:off x="5743575" y="2598738"/>
            <a:ext cx="395288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03" name="流程圖: 資料 54"/>
          <p:cNvSpPr>
            <a:spLocks noChangeArrowheads="1"/>
          </p:cNvSpPr>
          <p:nvPr/>
        </p:nvSpPr>
        <p:spPr bwMode="auto">
          <a:xfrm>
            <a:off x="5838825" y="22685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04" name="流程圖: 資料 55"/>
          <p:cNvSpPr>
            <a:spLocks noChangeArrowheads="1"/>
          </p:cNvSpPr>
          <p:nvPr/>
        </p:nvSpPr>
        <p:spPr bwMode="auto">
          <a:xfrm>
            <a:off x="5373688" y="388778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05" name="流程圖: 資料 56"/>
          <p:cNvSpPr>
            <a:spLocks noChangeArrowheads="1"/>
          </p:cNvSpPr>
          <p:nvPr/>
        </p:nvSpPr>
        <p:spPr bwMode="auto">
          <a:xfrm>
            <a:off x="5464175" y="35639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06" name="流程圖: 資料 57"/>
          <p:cNvSpPr>
            <a:spLocks noChangeArrowheads="1"/>
          </p:cNvSpPr>
          <p:nvPr/>
        </p:nvSpPr>
        <p:spPr bwMode="auto">
          <a:xfrm>
            <a:off x="5564188" y="324326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07" name="流程圖: 資料 58"/>
          <p:cNvSpPr>
            <a:spLocks noChangeArrowheads="1"/>
          </p:cNvSpPr>
          <p:nvPr/>
        </p:nvSpPr>
        <p:spPr bwMode="auto">
          <a:xfrm>
            <a:off x="6022975" y="29194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08" name="流程圖: 資料 59"/>
          <p:cNvSpPr>
            <a:spLocks noChangeArrowheads="1"/>
          </p:cNvSpPr>
          <p:nvPr/>
        </p:nvSpPr>
        <p:spPr bwMode="auto">
          <a:xfrm>
            <a:off x="6119813" y="2598738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09" name="流程圖: 資料 60"/>
          <p:cNvSpPr>
            <a:spLocks noChangeArrowheads="1"/>
          </p:cNvSpPr>
          <p:nvPr/>
        </p:nvSpPr>
        <p:spPr bwMode="auto">
          <a:xfrm>
            <a:off x="6373813" y="29194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10" name="流程圖: 資料 61"/>
          <p:cNvSpPr>
            <a:spLocks noChangeArrowheads="1"/>
          </p:cNvSpPr>
          <p:nvPr/>
        </p:nvSpPr>
        <p:spPr bwMode="auto">
          <a:xfrm>
            <a:off x="6210300" y="2268538"/>
            <a:ext cx="395288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11" name="流程圖: 資料 62"/>
          <p:cNvSpPr>
            <a:spLocks noChangeArrowheads="1"/>
          </p:cNvSpPr>
          <p:nvPr/>
        </p:nvSpPr>
        <p:spPr bwMode="auto">
          <a:xfrm>
            <a:off x="6467475" y="2598738"/>
            <a:ext cx="395288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12" name="流程圖: 資料 63"/>
          <p:cNvSpPr>
            <a:spLocks noChangeArrowheads="1"/>
          </p:cNvSpPr>
          <p:nvPr/>
        </p:nvSpPr>
        <p:spPr bwMode="auto">
          <a:xfrm>
            <a:off x="6564313" y="2268538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13" name="流程圖: 資料 64"/>
          <p:cNvSpPr>
            <a:spLocks noChangeArrowheads="1"/>
          </p:cNvSpPr>
          <p:nvPr/>
        </p:nvSpPr>
        <p:spPr bwMode="auto">
          <a:xfrm>
            <a:off x="5835650" y="35639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14" name="流程圖: 資料 65"/>
          <p:cNvSpPr>
            <a:spLocks noChangeArrowheads="1"/>
          </p:cNvSpPr>
          <p:nvPr/>
        </p:nvSpPr>
        <p:spPr bwMode="auto">
          <a:xfrm>
            <a:off x="6096000" y="388778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15" name="流程圖: 資料 66"/>
          <p:cNvSpPr>
            <a:spLocks noChangeArrowheads="1"/>
          </p:cNvSpPr>
          <p:nvPr/>
        </p:nvSpPr>
        <p:spPr bwMode="auto">
          <a:xfrm>
            <a:off x="5934075" y="32432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16" name="流程圖: 資料 67"/>
          <p:cNvSpPr>
            <a:spLocks noChangeArrowheads="1"/>
          </p:cNvSpPr>
          <p:nvPr/>
        </p:nvSpPr>
        <p:spPr bwMode="auto">
          <a:xfrm>
            <a:off x="6188075" y="35639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17" name="流程圖: 資料 68"/>
          <p:cNvSpPr>
            <a:spLocks noChangeArrowheads="1"/>
          </p:cNvSpPr>
          <p:nvPr/>
        </p:nvSpPr>
        <p:spPr bwMode="auto">
          <a:xfrm>
            <a:off x="6281738" y="324326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18" name="流程圖: 資料 69"/>
          <p:cNvSpPr>
            <a:spLocks noChangeArrowheads="1"/>
          </p:cNvSpPr>
          <p:nvPr/>
        </p:nvSpPr>
        <p:spPr bwMode="auto">
          <a:xfrm>
            <a:off x="6761163" y="291941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19" name="流程圖: 資料 70"/>
          <p:cNvSpPr>
            <a:spLocks noChangeArrowheads="1"/>
          </p:cNvSpPr>
          <p:nvPr/>
        </p:nvSpPr>
        <p:spPr bwMode="auto">
          <a:xfrm>
            <a:off x="6851650" y="2598738"/>
            <a:ext cx="395288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20" name="流程圖: 資料 71"/>
          <p:cNvSpPr>
            <a:spLocks noChangeArrowheads="1"/>
          </p:cNvSpPr>
          <p:nvPr/>
        </p:nvSpPr>
        <p:spPr bwMode="auto">
          <a:xfrm>
            <a:off x="7126288" y="29194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21" name="流程圖: 資料 72"/>
          <p:cNvSpPr>
            <a:spLocks noChangeArrowheads="1"/>
          </p:cNvSpPr>
          <p:nvPr/>
        </p:nvSpPr>
        <p:spPr bwMode="auto">
          <a:xfrm>
            <a:off x="6943725" y="22685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22" name="流程圖: 資料 73"/>
          <p:cNvSpPr>
            <a:spLocks noChangeArrowheads="1"/>
          </p:cNvSpPr>
          <p:nvPr/>
        </p:nvSpPr>
        <p:spPr bwMode="auto">
          <a:xfrm>
            <a:off x="7218363" y="25987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23" name="流程圖: 資料 74"/>
          <p:cNvSpPr>
            <a:spLocks noChangeArrowheads="1"/>
          </p:cNvSpPr>
          <p:nvPr/>
        </p:nvSpPr>
        <p:spPr bwMode="auto">
          <a:xfrm>
            <a:off x="7313613" y="2268538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24" name="流程圖: 資料 75"/>
          <p:cNvSpPr>
            <a:spLocks noChangeArrowheads="1"/>
          </p:cNvSpPr>
          <p:nvPr/>
        </p:nvSpPr>
        <p:spPr bwMode="auto">
          <a:xfrm>
            <a:off x="6481763" y="388778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25" name="流程圖: 資料 76"/>
          <p:cNvSpPr>
            <a:spLocks noChangeArrowheads="1"/>
          </p:cNvSpPr>
          <p:nvPr/>
        </p:nvSpPr>
        <p:spPr bwMode="auto">
          <a:xfrm>
            <a:off x="6577013" y="35639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26" name="流程圖: 資料 77"/>
          <p:cNvSpPr>
            <a:spLocks noChangeArrowheads="1"/>
          </p:cNvSpPr>
          <p:nvPr/>
        </p:nvSpPr>
        <p:spPr bwMode="auto">
          <a:xfrm>
            <a:off x="6848475" y="388778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27" name="流程圖: 資料 78"/>
          <p:cNvSpPr>
            <a:spLocks noChangeArrowheads="1"/>
          </p:cNvSpPr>
          <p:nvPr/>
        </p:nvSpPr>
        <p:spPr bwMode="auto">
          <a:xfrm>
            <a:off x="6942138" y="35639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28" name="流程圖: 資料 79"/>
          <p:cNvSpPr>
            <a:spLocks noChangeArrowheads="1"/>
          </p:cNvSpPr>
          <p:nvPr/>
        </p:nvSpPr>
        <p:spPr bwMode="auto">
          <a:xfrm>
            <a:off x="7034213" y="324326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29" name="流程圖: 資料 80"/>
          <p:cNvSpPr>
            <a:spLocks noChangeArrowheads="1"/>
          </p:cNvSpPr>
          <p:nvPr/>
        </p:nvSpPr>
        <p:spPr bwMode="auto">
          <a:xfrm>
            <a:off x="7485063" y="2919413"/>
            <a:ext cx="395287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30" name="流程圖: 資料 81"/>
          <p:cNvSpPr>
            <a:spLocks noChangeArrowheads="1"/>
          </p:cNvSpPr>
          <p:nvPr/>
        </p:nvSpPr>
        <p:spPr bwMode="auto">
          <a:xfrm>
            <a:off x="7575550" y="2598738"/>
            <a:ext cx="395288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31" name="流程圖: 資料 82"/>
          <p:cNvSpPr>
            <a:spLocks noChangeArrowheads="1"/>
          </p:cNvSpPr>
          <p:nvPr/>
        </p:nvSpPr>
        <p:spPr bwMode="auto">
          <a:xfrm>
            <a:off x="7669213" y="2268538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32" name="流程圖: 資料 83"/>
          <p:cNvSpPr>
            <a:spLocks noChangeArrowheads="1"/>
          </p:cNvSpPr>
          <p:nvPr/>
        </p:nvSpPr>
        <p:spPr bwMode="auto">
          <a:xfrm>
            <a:off x="7208838" y="3887788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33" name="流程圖: 資料 84"/>
          <p:cNvSpPr>
            <a:spLocks noChangeArrowheads="1"/>
          </p:cNvSpPr>
          <p:nvPr/>
        </p:nvSpPr>
        <p:spPr bwMode="auto">
          <a:xfrm>
            <a:off x="7299325" y="35655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34" name="流程圖: 資料 85"/>
          <p:cNvSpPr>
            <a:spLocks noChangeArrowheads="1"/>
          </p:cNvSpPr>
          <p:nvPr/>
        </p:nvSpPr>
        <p:spPr bwMode="auto">
          <a:xfrm>
            <a:off x="7391400" y="32432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35" name="流程圖: 資料 86"/>
          <p:cNvSpPr>
            <a:spLocks noChangeArrowheads="1"/>
          </p:cNvSpPr>
          <p:nvPr/>
        </p:nvSpPr>
        <p:spPr bwMode="auto">
          <a:xfrm>
            <a:off x="6669088" y="3248025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36" name="流程圖: 資料 87"/>
          <p:cNvSpPr>
            <a:spLocks noChangeArrowheads="1"/>
          </p:cNvSpPr>
          <p:nvPr/>
        </p:nvSpPr>
        <p:spPr bwMode="auto">
          <a:xfrm>
            <a:off x="5272088" y="2197100"/>
            <a:ext cx="2928937" cy="20526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pSp>
        <p:nvGrpSpPr>
          <p:cNvPr id="89" name="群組 162"/>
          <p:cNvGrpSpPr/>
          <p:nvPr/>
        </p:nvGrpSpPr>
        <p:grpSpPr>
          <a:xfrm>
            <a:off x="5666299" y="4224598"/>
            <a:ext cx="357190" cy="285752"/>
            <a:chOff x="428596" y="1071546"/>
            <a:chExt cx="2857520" cy="2200289"/>
          </a:xfrm>
          <a:solidFill>
            <a:schemeClr val="bg1">
              <a:lumMod val="75000"/>
            </a:schemeClr>
          </a:solidFill>
        </p:grpSpPr>
        <p:sp>
          <p:nvSpPr>
            <p:cNvPr id="90" name="流程圖: 資料 89"/>
            <p:cNvSpPr/>
            <p:nvPr/>
          </p:nvSpPr>
          <p:spPr>
            <a:xfrm>
              <a:off x="428596" y="1071546"/>
              <a:ext cx="2857520" cy="2071702"/>
            </a:xfrm>
            <a:prstGeom prst="flowChartInputOutpu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400"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91" name="手繪多邊形 90"/>
            <p:cNvSpPr/>
            <p:nvPr/>
          </p:nvSpPr>
          <p:spPr>
            <a:xfrm>
              <a:off x="428609" y="1071546"/>
              <a:ext cx="2857500" cy="2200275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 rot="5400000">
              <a:off x="2639205" y="3199603"/>
              <a:ext cx="14287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38" name="群組 166"/>
          <p:cNvGrpSpPr>
            <a:grpSpLocks/>
          </p:cNvGrpSpPr>
          <p:nvPr/>
        </p:nvGrpSpPr>
        <p:grpSpPr bwMode="auto">
          <a:xfrm>
            <a:off x="5654675" y="4418013"/>
            <a:ext cx="285750" cy="238125"/>
            <a:chOff x="214282" y="5476838"/>
            <a:chExt cx="214314" cy="238178"/>
          </a:xfrm>
        </p:grpSpPr>
        <p:sp>
          <p:nvSpPr>
            <p:cNvPr id="94" name="橢圓 93"/>
            <p:cNvSpPr/>
            <p:nvPr/>
          </p:nvSpPr>
          <p:spPr>
            <a:xfrm>
              <a:off x="214282" y="5500655"/>
              <a:ext cx="214314" cy="21436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5" name="橢圓 94"/>
            <p:cNvSpPr/>
            <p:nvPr/>
          </p:nvSpPr>
          <p:spPr>
            <a:xfrm>
              <a:off x="214282" y="5476838"/>
              <a:ext cx="214314" cy="21436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6" name="群組 169"/>
          <p:cNvGrpSpPr/>
          <p:nvPr/>
        </p:nvGrpSpPr>
        <p:grpSpPr>
          <a:xfrm>
            <a:off x="6406570" y="4237900"/>
            <a:ext cx="357190" cy="285752"/>
            <a:chOff x="428596" y="1071546"/>
            <a:chExt cx="2857520" cy="2200289"/>
          </a:xfrm>
          <a:solidFill>
            <a:schemeClr val="bg1">
              <a:lumMod val="75000"/>
            </a:schemeClr>
          </a:solidFill>
        </p:grpSpPr>
        <p:sp>
          <p:nvSpPr>
            <p:cNvPr id="97" name="流程圖: 資料 96"/>
            <p:cNvSpPr/>
            <p:nvPr/>
          </p:nvSpPr>
          <p:spPr>
            <a:xfrm>
              <a:off x="428596" y="1071546"/>
              <a:ext cx="2857520" cy="2071702"/>
            </a:xfrm>
            <a:prstGeom prst="flowChartInputOutpu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400"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98" name="手繪多邊形 97"/>
            <p:cNvSpPr/>
            <p:nvPr/>
          </p:nvSpPr>
          <p:spPr>
            <a:xfrm>
              <a:off x="428609" y="1071546"/>
              <a:ext cx="2857500" cy="2200275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99" name="直線接點 98"/>
            <p:cNvCxnSpPr/>
            <p:nvPr/>
          </p:nvCxnSpPr>
          <p:spPr>
            <a:xfrm rot="5400000">
              <a:off x="2639205" y="3199603"/>
              <a:ext cx="14287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40" name="群組 173"/>
          <p:cNvGrpSpPr>
            <a:grpSpLocks/>
          </p:cNvGrpSpPr>
          <p:nvPr/>
        </p:nvGrpSpPr>
        <p:grpSpPr bwMode="auto">
          <a:xfrm>
            <a:off x="6394450" y="4430713"/>
            <a:ext cx="285750" cy="238125"/>
            <a:chOff x="214282" y="5476838"/>
            <a:chExt cx="214314" cy="238178"/>
          </a:xfrm>
        </p:grpSpPr>
        <p:sp>
          <p:nvSpPr>
            <p:cNvPr id="101" name="橢圓 100"/>
            <p:cNvSpPr/>
            <p:nvPr/>
          </p:nvSpPr>
          <p:spPr>
            <a:xfrm>
              <a:off x="214282" y="5500655"/>
              <a:ext cx="214314" cy="21436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2" name="橢圓 101"/>
            <p:cNvSpPr/>
            <p:nvPr/>
          </p:nvSpPr>
          <p:spPr>
            <a:xfrm>
              <a:off x="214282" y="5476838"/>
              <a:ext cx="214314" cy="21436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3" name="群組 176"/>
          <p:cNvGrpSpPr>
            <a:grpSpLocks/>
          </p:cNvGrpSpPr>
          <p:nvPr/>
        </p:nvGrpSpPr>
        <p:grpSpPr bwMode="auto">
          <a:xfrm>
            <a:off x="4535488" y="2625725"/>
            <a:ext cx="2355850" cy="1550988"/>
            <a:chOff x="4662370" y="3214686"/>
            <a:chExt cx="2355594" cy="1551032"/>
          </a:xfrm>
        </p:grpSpPr>
        <p:sp>
          <p:nvSpPr>
            <p:cNvPr id="15459" name="Text Box 53"/>
            <p:cNvSpPr txBox="1">
              <a:spLocks noChangeArrowheads="1"/>
            </p:cNvSpPr>
            <p:nvPr/>
          </p:nvSpPr>
          <p:spPr bwMode="auto">
            <a:xfrm>
              <a:off x="4662370" y="3214686"/>
              <a:ext cx="113866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4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Droplets</a:t>
              </a:r>
            </a:p>
          </p:txBody>
        </p:sp>
        <p:sp>
          <p:nvSpPr>
            <p:cNvPr id="15460" name="Oval 57"/>
            <p:cNvSpPr>
              <a:spLocks noChangeArrowheads="1"/>
            </p:cNvSpPr>
            <p:nvPr/>
          </p:nvSpPr>
          <p:spPr bwMode="auto">
            <a:xfrm>
              <a:off x="5871532" y="4477718"/>
              <a:ext cx="424800" cy="288000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15461" name="Oval 59"/>
            <p:cNvSpPr>
              <a:spLocks noChangeArrowheads="1"/>
            </p:cNvSpPr>
            <p:nvPr/>
          </p:nvSpPr>
          <p:spPr bwMode="auto">
            <a:xfrm>
              <a:off x="6593164" y="4460872"/>
              <a:ext cx="424800" cy="288000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15462" name="Line 66"/>
            <p:cNvSpPr>
              <a:spLocks noChangeShapeType="1"/>
            </p:cNvSpPr>
            <p:nvPr/>
          </p:nvSpPr>
          <p:spPr bwMode="auto">
            <a:xfrm>
              <a:off x="5143504" y="3571876"/>
              <a:ext cx="1500198" cy="9286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63" name="Line 66"/>
            <p:cNvSpPr>
              <a:spLocks noChangeShapeType="1"/>
            </p:cNvSpPr>
            <p:nvPr/>
          </p:nvSpPr>
          <p:spPr bwMode="auto">
            <a:xfrm>
              <a:off x="5143503" y="3571876"/>
              <a:ext cx="785819" cy="857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5442" name="Text Box 51"/>
          <p:cNvSpPr txBox="1">
            <a:spLocks noChangeArrowheads="1"/>
          </p:cNvSpPr>
          <p:nvPr/>
        </p:nvSpPr>
        <p:spPr bwMode="auto">
          <a:xfrm>
            <a:off x="4143375" y="3567113"/>
            <a:ext cx="1139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pSp>
        <p:nvGrpSpPr>
          <p:cNvPr id="110" name="群組 195"/>
          <p:cNvGrpSpPr>
            <a:grpSpLocks/>
          </p:cNvGrpSpPr>
          <p:nvPr/>
        </p:nvGrpSpPr>
        <p:grpSpPr bwMode="auto">
          <a:xfrm>
            <a:off x="7358063" y="3227388"/>
            <a:ext cx="1643062" cy="2022475"/>
            <a:chOff x="7072330" y="3214686"/>
            <a:chExt cx="1643074" cy="2022487"/>
          </a:xfrm>
        </p:grpSpPr>
        <p:sp>
          <p:nvSpPr>
            <p:cNvPr id="15456" name="Text Box 54"/>
            <p:cNvSpPr txBox="1">
              <a:spLocks noChangeArrowheads="1"/>
            </p:cNvSpPr>
            <p:nvPr/>
          </p:nvSpPr>
          <p:spPr bwMode="auto">
            <a:xfrm>
              <a:off x="7072330" y="4929198"/>
              <a:ext cx="1643074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4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Control electrodes</a:t>
              </a:r>
            </a:p>
          </p:txBody>
        </p:sp>
        <p:cxnSp>
          <p:nvCxnSpPr>
            <p:cNvPr id="15457" name="AutoShape 55"/>
            <p:cNvCxnSpPr>
              <a:cxnSpLocks noChangeShapeType="1"/>
            </p:cNvCxnSpPr>
            <p:nvPr/>
          </p:nvCxnSpPr>
          <p:spPr bwMode="auto">
            <a:xfrm rot="16200000" flipV="1">
              <a:off x="7022964" y="4022575"/>
              <a:ext cx="1285884" cy="3844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13" name="流程圖: 資料 112"/>
            <p:cNvSpPr/>
            <p:nvPr/>
          </p:nvSpPr>
          <p:spPr>
            <a:xfrm>
              <a:off x="7099317" y="3214686"/>
              <a:ext cx="401641" cy="307977"/>
            </a:xfrm>
            <a:prstGeom prst="flowChartInputOutpu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400"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15444" name="群組 200"/>
          <p:cNvGrpSpPr>
            <a:grpSpLocks/>
          </p:cNvGrpSpPr>
          <p:nvPr/>
        </p:nvGrpSpPr>
        <p:grpSpPr bwMode="auto">
          <a:xfrm>
            <a:off x="7335838" y="1357313"/>
            <a:ext cx="1236662" cy="782637"/>
            <a:chOff x="7193021" y="1496011"/>
            <a:chExt cx="1236631" cy="782202"/>
          </a:xfrm>
        </p:grpSpPr>
        <p:grpSp>
          <p:nvGrpSpPr>
            <p:cNvPr id="15449" name="群組 154"/>
            <p:cNvGrpSpPr>
              <a:grpSpLocks/>
            </p:cNvGrpSpPr>
            <p:nvPr/>
          </p:nvGrpSpPr>
          <p:grpSpPr bwMode="auto">
            <a:xfrm>
              <a:off x="7373987" y="2049672"/>
              <a:ext cx="738130" cy="228541"/>
              <a:chOff x="6834266" y="2702745"/>
              <a:chExt cx="1023882" cy="285752"/>
            </a:xfrm>
          </p:grpSpPr>
          <p:grpSp>
            <p:nvGrpSpPr>
              <p:cNvPr id="118" name="群組 547"/>
              <p:cNvGrpSpPr/>
              <p:nvPr/>
            </p:nvGrpSpPr>
            <p:grpSpPr>
              <a:xfrm>
                <a:off x="6834266" y="2702745"/>
                <a:ext cx="714380" cy="285752"/>
                <a:chOff x="428596" y="1071546"/>
                <a:chExt cx="2857520" cy="2200289"/>
              </a:xfrm>
              <a:solidFill>
                <a:srgbClr val="339966"/>
              </a:solidFill>
            </p:grpSpPr>
            <p:sp>
              <p:nvSpPr>
                <p:cNvPr id="122" name="流程圖: 資料 121"/>
                <p:cNvSpPr/>
                <p:nvPr/>
              </p:nvSpPr>
              <p:spPr>
                <a:xfrm>
                  <a:off x="428596" y="1071546"/>
                  <a:ext cx="2857520" cy="2071702"/>
                </a:xfrm>
                <a:prstGeom prst="flowChartInputOutpu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 sz="1400">
                    <a:latin typeface="Tahoma" pitchFamily="34" charset="0"/>
                    <a:ea typeface="+mn-ea"/>
                    <a:cs typeface="Tahoma" pitchFamily="34" charset="0"/>
                  </a:endParaRPr>
                </a:p>
              </p:txBody>
            </p:sp>
            <p:sp>
              <p:nvSpPr>
                <p:cNvPr id="123" name="手繪多邊形 122"/>
                <p:cNvSpPr/>
                <p:nvPr/>
              </p:nvSpPr>
              <p:spPr>
                <a:xfrm>
                  <a:off x="428609" y="1071546"/>
                  <a:ext cx="2857500" cy="2200275"/>
                </a:xfrm>
                <a:custGeom>
                  <a:avLst/>
                  <a:gdLst>
                    <a:gd name="connsiteX0" fmla="*/ 2857500 w 2857500"/>
                    <a:gd name="connsiteY0" fmla="*/ 0 h 2200275"/>
                    <a:gd name="connsiteX1" fmla="*/ 2857500 w 2857500"/>
                    <a:gd name="connsiteY1" fmla="*/ 128587 h 2200275"/>
                    <a:gd name="connsiteX2" fmla="*/ 2281237 w 2857500"/>
                    <a:gd name="connsiteY2" fmla="*/ 2200275 h 2200275"/>
                    <a:gd name="connsiteX3" fmla="*/ 0 w 2857500"/>
                    <a:gd name="connsiteY3" fmla="*/ 2200275 h 2200275"/>
                    <a:gd name="connsiteX4" fmla="*/ 0 w 2857500"/>
                    <a:gd name="connsiteY4" fmla="*/ 2062162 h 2200275"/>
                    <a:gd name="connsiteX5" fmla="*/ 2281237 w 2857500"/>
                    <a:gd name="connsiteY5" fmla="*/ 2062162 h 2200275"/>
                    <a:gd name="connsiteX6" fmla="*/ 2857500 w 2857500"/>
                    <a:gd name="connsiteY6" fmla="*/ 0 h 2200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7500" h="2200275">
                      <a:moveTo>
                        <a:pt x="2857500" y="0"/>
                      </a:moveTo>
                      <a:lnTo>
                        <a:pt x="2857500" y="128587"/>
                      </a:lnTo>
                      <a:lnTo>
                        <a:pt x="2281237" y="2200275"/>
                      </a:lnTo>
                      <a:lnTo>
                        <a:pt x="0" y="2200275"/>
                      </a:lnTo>
                      <a:lnTo>
                        <a:pt x="0" y="2062162"/>
                      </a:lnTo>
                      <a:lnTo>
                        <a:pt x="2281237" y="2062162"/>
                      </a:lnTo>
                      <a:lnTo>
                        <a:pt x="285750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TW" altLang="en-US">
                    <a:latin typeface="Tahoma" pitchFamily="34" charset="0"/>
                    <a:cs typeface="Tahoma" pitchFamily="34" charset="0"/>
                  </a:endParaRPr>
                </a:p>
              </p:txBody>
            </p:sp>
            <p:cxnSp>
              <p:nvCxnSpPr>
                <p:cNvPr id="124" name="直線接點 123"/>
                <p:cNvCxnSpPr/>
                <p:nvPr/>
              </p:nvCxnSpPr>
              <p:spPr>
                <a:xfrm rot="5400000">
                  <a:off x="2639205" y="3199603"/>
                  <a:ext cx="142876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直線接點 118"/>
              <p:cNvCxnSpPr/>
              <p:nvPr/>
            </p:nvCxnSpPr>
            <p:spPr>
              <a:xfrm>
                <a:off x="7501480" y="2786150"/>
                <a:ext cx="356726" cy="19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/>
              <p:nvPr/>
            </p:nvCxnSpPr>
            <p:spPr>
              <a:xfrm>
                <a:off x="7428815" y="2938903"/>
                <a:ext cx="358927" cy="198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>
                <a:off x="7466248" y="2857566"/>
                <a:ext cx="356726" cy="19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50" name="Text Box 52"/>
            <p:cNvSpPr txBox="1">
              <a:spLocks noChangeArrowheads="1"/>
            </p:cNvSpPr>
            <p:nvPr/>
          </p:nvSpPr>
          <p:spPr bwMode="auto">
            <a:xfrm>
              <a:off x="7193021" y="1496011"/>
              <a:ext cx="12366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4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Photodiode</a:t>
              </a:r>
            </a:p>
          </p:txBody>
        </p:sp>
        <p:sp>
          <p:nvSpPr>
            <p:cNvPr id="15451" name="Line 70"/>
            <p:cNvSpPr>
              <a:spLocks noChangeShapeType="1"/>
            </p:cNvSpPr>
            <p:nvPr/>
          </p:nvSpPr>
          <p:spPr bwMode="auto">
            <a:xfrm>
              <a:off x="7715272" y="1772798"/>
              <a:ext cx="0" cy="2363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5" name="Oval 59"/>
          <p:cNvSpPr>
            <a:spLocks noChangeArrowheads="1"/>
          </p:cNvSpPr>
          <p:nvPr/>
        </p:nvSpPr>
        <p:spPr bwMode="auto">
          <a:xfrm>
            <a:off x="7000875" y="3227388"/>
            <a:ext cx="425450" cy="288925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5446" name="Text Box 71"/>
          <p:cNvSpPr txBox="1">
            <a:spLocks noChangeArrowheads="1"/>
          </p:cNvSpPr>
          <p:nvPr/>
        </p:nvSpPr>
        <p:spPr bwMode="auto">
          <a:xfrm>
            <a:off x="5286375" y="1428750"/>
            <a:ext cx="2413000" cy="2762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0" lang="en-US" altLang="zh-TW" sz="1400">
                <a:latin typeface="Tahoma" pitchFamily="34" charset="0"/>
                <a:ea typeface="微軟正黑體" pitchFamily="34" charset="-120"/>
                <a:cs typeface="Tahoma" pitchFamily="34" charset="0"/>
              </a:rPr>
              <a:t>2D microfluidic array</a:t>
            </a:r>
          </a:p>
        </p:txBody>
      </p:sp>
      <p:sp>
        <p:nvSpPr>
          <p:cNvPr id="15447" name="Line 72"/>
          <p:cNvSpPr>
            <a:spLocks noChangeShapeType="1"/>
          </p:cNvSpPr>
          <p:nvPr/>
        </p:nvSpPr>
        <p:spPr bwMode="auto">
          <a:xfrm flipH="1">
            <a:off x="6088063" y="1717675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448" name="文字方塊 128"/>
          <p:cNvSpPr txBox="1">
            <a:spLocks noChangeArrowheads="1"/>
          </p:cNvSpPr>
          <p:nvPr/>
        </p:nvSpPr>
        <p:spPr bwMode="auto">
          <a:xfrm>
            <a:off x="5429250" y="6000750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>
                <a:latin typeface="Tw Cen MT" pitchFamily="34" charset="0"/>
                <a:ea typeface="微軟正黑體" pitchFamily="34" charset="-120"/>
                <a:hlinkClick r:id="rId2" action="ppaction://hlinkfile"/>
              </a:rPr>
              <a:t>Droplet moving example</a:t>
            </a:r>
            <a:endParaRPr kumimoji="0" lang="zh-TW" altLang="en-US">
              <a:latin typeface="Tw Cen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12362 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0504 -0.0016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 " pathEditMode="relative" ptsTypes="AA">
                                      <p:cBhvr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2" grpId="0"/>
      <p:bldP spid="125" grpId="0" animBg="1"/>
      <p:bldP spid="1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Routing Constraints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9711" name="Rectangle 3"/>
          <p:cNvSpPr txBox="1">
            <a:spLocks noChangeArrowheads="1"/>
          </p:cNvSpPr>
          <p:nvPr/>
        </p:nvSpPr>
        <p:spPr bwMode="auto">
          <a:xfrm>
            <a:off x="214313" y="1285875"/>
            <a:ext cx="90392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kumimoji="0" lang="en-US" altLang="zh-TW"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Fluidic constraint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kumimoji="0" lang="en-US" altLang="zh-TW" sz="200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 the correctness of droplet transportation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kumimoji="0" lang="en-US" altLang="zh-TW" sz="200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 unexpected mixing among droplets of different nets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kumimoji="0" lang="en-US" altLang="zh-TW" sz="200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</a:t>
            </a:r>
            <a:r>
              <a:rPr kumimoji="0" lang="en-US" altLang="zh-TW" sz="200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200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</a:t>
            </a:r>
            <a:r>
              <a:rPr kumimoji="0" lang="en-US" altLang="zh-TW" sz="200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200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dynamic</a:t>
            </a:r>
            <a:r>
              <a:rPr kumimoji="0" lang="en-US" altLang="zh-TW" sz="200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200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fluidic constraints</a:t>
            </a:r>
          </a:p>
          <a:p>
            <a:pPr marL="1096963" lvl="2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kumimoji="0" lang="en-US" altLang="zh-TW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Static constraint:              </a:t>
            </a:r>
            <a:r>
              <a:rPr kumimoji="0"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 1 or               &gt; 1</a:t>
            </a:r>
          </a:p>
          <a:p>
            <a:pPr marL="1096963" lvl="2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kumimoji="0" lang="en-US" altLang="zh-TW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Dynamic constraint:              </a:t>
            </a:r>
            <a:r>
              <a:rPr kumimoji="0" lang="en-US" altLang="zh-TW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 1 or              &gt; 1 or              &gt; 1 or              &gt; 1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kumimoji="0" lang="en-US" altLang="zh-TW" sz="240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Timing constraint</a:t>
            </a:r>
          </a:p>
          <a:p>
            <a:pPr marL="639763" lvl="1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kumimoji="0" lang="en-US" altLang="zh-TW" sz="200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Maximum transportation time of droplets</a:t>
            </a:r>
          </a:p>
        </p:txBody>
      </p:sp>
      <p:graphicFrame>
        <p:nvGraphicFramePr>
          <p:cNvPr id="51" name="Group 4"/>
          <p:cNvGraphicFramePr>
            <a:graphicFrameLocks noGrp="1"/>
          </p:cNvGraphicFramePr>
          <p:nvPr/>
        </p:nvGraphicFramePr>
        <p:xfrm>
          <a:off x="2305050" y="4805363"/>
          <a:ext cx="1335140" cy="939800"/>
        </p:xfrm>
        <a:graphic>
          <a:graphicData uri="http://schemas.openxmlformats.org/drawingml/2006/table">
            <a:tbl>
              <a:tblPr/>
              <a:tblGrid>
                <a:gridCol w="334089"/>
                <a:gridCol w="334088"/>
                <a:gridCol w="332874"/>
                <a:gridCol w="334089"/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Oval 31"/>
          <p:cNvSpPr>
            <a:spLocks noChangeArrowheads="1"/>
          </p:cNvSpPr>
          <p:nvPr/>
        </p:nvSpPr>
        <p:spPr bwMode="auto">
          <a:xfrm>
            <a:off x="2644775" y="5245100"/>
            <a:ext cx="330200" cy="28575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54" name="AutoShape 33"/>
          <p:cNvSpPr>
            <a:spLocks/>
          </p:cNvSpPr>
          <p:nvPr/>
        </p:nvSpPr>
        <p:spPr bwMode="auto">
          <a:xfrm rot="5400000">
            <a:off x="3033713" y="4719638"/>
            <a:ext cx="225425" cy="682625"/>
          </a:xfrm>
          <a:prstGeom prst="leftBrace">
            <a:avLst>
              <a:gd name="adj1" fmla="val 236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981075" y="4833938"/>
            <a:ext cx="12144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ahoma" pitchFamily="34" charset="0"/>
                <a:ea typeface="微軟正黑體" pitchFamily="34" charset="-120"/>
                <a:cs typeface="Tahoma" pitchFamily="34" charset="0"/>
              </a:rPr>
              <a:t>Minimum spacing</a:t>
            </a:r>
          </a:p>
        </p:txBody>
      </p:sp>
      <p:cxnSp>
        <p:nvCxnSpPr>
          <p:cNvPr id="56" name="AutoShape 35"/>
          <p:cNvCxnSpPr>
            <a:cxnSpLocks noChangeShapeType="1"/>
            <a:endCxn id="54" idx="1"/>
          </p:cNvCxnSpPr>
          <p:nvPr/>
        </p:nvCxnSpPr>
        <p:spPr bwMode="auto">
          <a:xfrm flipV="1">
            <a:off x="2090738" y="4948238"/>
            <a:ext cx="1055687" cy="82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Oval 36"/>
          <p:cNvSpPr>
            <a:spLocks noChangeArrowheads="1"/>
          </p:cNvSpPr>
          <p:nvPr/>
        </p:nvSpPr>
        <p:spPr bwMode="auto">
          <a:xfrm>
            <a:off x="3305175" y="5254625"/>
            <a:ext cx="328613" cy="28575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en-US" altLang="zh-TW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aphicFrame>
        <p:nvGraphicFramePr>
          <p:cNvPr id="59" name="Group 38"/>
          <p:cNvGraphicFramePr>
            <a:graphicFrameLocks noGrp="1"/>
          </p:cNvGraphicFramePr>
          <p:nvPr/>
        </p:nvGraphicFramePr>
        <p:xfrm>
          <a:off x="6132513" y="4805363"/>
          <a:ext cx="1316035" cy="939800"/>
        </p:xfrm>
        <a:graphic>
          <a:graphicData uri="http://schemas.openxmlformats.org/drawingml/2006/table">
            <a:tbl>
              <a:tblPr/>
              <a:tblGrid>
                <a:gridCol w="329309"/>
                <a:gridCol w="329307"/>
                <a:gridCol w="328110"/>
                <a:gridCol w="329309"/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Group 65"/>
          <p:cNvGraphicFramePr>
            <a:graphicFrameLocks noGrp="1"/>
          </p:cNvGraphicFramePr>
          <p:nvPr/>
        </p:nvGraphicFramePr>
        <p:xfrm>
          <a:off x="4275138" y="4805363"/>
          <a:ext cx="1316035" cy="939800"/>
        </p:xfrm>
        <a:graphic>
          <a:graphicData uri="http://schemas.openxmlformats.org/drawingml/2006/table">
            <a:tbl>
              <a:tblPr/>
              <a:tblGrid>
                <a:gridCol w="329308"/>
                <a:gridCol w="329308"/>
                <a:gridCol w="328111"/>
                <a:gridCol w="329308"/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en-US" altLang="zh-TW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Oval 93"/>
          <p:cNvSpPr>
            <a:spLocks noChangeArrowheads="1"/>
          </p:cNvSpPr>
          <p:nvPr/>
        </p:nvSpPr>
        <p:spPr bwMode="auto">
          <a:xfrm>
            <a:off x="4632325" y="5245100"/>
            <a:ext cx="315913" cy="29686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64" name="Oval 95"/>
          <p:cNvSpPr>
            <a:spLocks noChangeArrowheads="1"/>
          </p:cNvSpPr>
          <p:nvPr/>
        </p:nvSpPr>
        <p:spPr bwMode="auto">
          <a:xfrm>
            <a:off x="5268913" y="5030788"/>
            <a:ext cx="327025" cy="2746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en-US" altLang="zh-TW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65" name="AutoShape 96"/>
          <p:cNvSpPr>
            <a:spLocks noChangeArrowheads="1"/>
          </p:cNvSpPr>
          <p:nvPr/>
        </p:nvSpPr>
        <p:spPr bwMode="auto">
          <a:xfrm rot="10800000">
            <a:off x="5054600" y="5070475"/>
            <a:ext cx="322263" cy="180975"/>
          </a:xfrm>
          <a:prstGeom prst="rightArrow">
            <a:avLst>
              <a:gd name="adj1" fmla="val 50000"/>
              <a:gd name="adj2" fmla="val 55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pSp>
        <p:nvGrpSpPr>
          <p:cNvPr id="67" name="Group 98"/>
          <p:cNvGrpSpPr>
            <a:grpSpLocks/>
          </p:cNvGrpSpPr>
          <p:nvPr/>
        </p:nvGrpSpPr>
        <p:grpSpPr bwMode="auto">
          <a:xfrm>
            <a:off x="5016500" y="5003800"/>
            <a:ext cx="254000" cy="320675"/>
            <a:chOff x="2542" y="2472"/>
            <a:chExt cx="365" cy="482"/>
          </a:xfrm>
        </p:grpSpPr>
        <p:sp>
          <p:nvSpPr>
            <p:cNvPr id="29821" name="Line 99"/>
            <p:cNvSpPr>
              <a:spLocks noChangeShapeType="1"/>
            </p:cNvSpPr>
            <p:nvPr/>
          </p:nvSpPr>
          <p:spPr bwMode="auto">
            <a:xfrm>
              <a:off x="2542" y="2472"/>
              <a:ext cx="365" cy="4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822" name="Line 100"/>
            <p:cNvSpPr>
              <a:spLocks noChangeShapeType="1"/>
            </p:cNvSpPr>
            <p:nvPr/>
          </p:nvSpPr>
          <p:spPr bwMode="auto">
            <a:xfrm flipH="1">
              <a:off x="2542" y="2472"/>
              <a:ext cx="365" cy="4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3" name="AutoShape 104"/>
          <p:cNvSpPr>
            <a:spLocks noChangeArrowheads="1"/>
          </p:cNvSpPr>
          <p:nvPr/>
        </p:nvSpPr>
        <p:spPr bwMode="auto">
          <a:xfrm rot="10800000">
            <a:off x="4365625" y="5307013"/>
            <a:ext cx="323850" cy="179387"/>
          </a:xfrm>
          <a:prstGeom prst="rightArrow">
            <a:avLst>
              <a:gd name="adj1" fmla="val 50000"/>
              <a:gd name="adj2" fmla="val 556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pSp>
        <p:nvGrpSpPr>
          <p:cNvPr id="42" name="群組 41"/>
          <p:cNvGrpSpPr>
            <a:grpSpLocks/>
          </p:cNvGrpSpPr>
          <p:nvPr/>
        </p:nvGrpSpPr>
        <p:grpSpPr bwMode="auto">
          <a:xfrm>
            <a:off x="1304925" y="4643438"/>
            <a:ext cx="6267450" cy="1447800"/>
            <a:chOff x="1733530" y="6000768"/>
            <a:chExt cx="6267494" cy="1447810"/>
          </a:xfrm>
        </p:grpSpPr>
        <p:sp>
          <p:nvSpPr>
            <p:cNvPr id="29817" name="Text Box 32"/>
            <p:cNvSpPr txBox="1">
              <a:spLocks noChangeArrowheads="1"/>
            </p:cNvSpPr>
            <p:nvPr/>
          </p:nvSpPr>
          <p:spPr bwMode="auto">
            <a:xfrm>
              <a:off x="1733530" y="6000768"/>
              <a:ext cx="26051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>
                  <a:solidFill>
                    <a:srgbClr val="FF0000"/>
                  </a:solidFill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Static</a:t>
              </a:r>
              <a:r>
                <a:rPr kumimoji="0" lang="en-US" altLang="zh-TW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 fluidic constraint</a:t>
              </a:r>
            </a:p>
          </p:txBody>
        </p:sp>
        <p:sp>
          <p:nvSpPr>
            <p:cNvPr id="29818" name="Text Box 37"/>
            <p:cNvSpPr txBox="1">
              <a:spLocks noChangeArrowheads="1"/>
            </p:cNvSpPr>
            <p:nvPr/>
          </p:nvSpPr>
          <p:spPr bwMode="auto">
            <a:xfrm>
              <a:off x="4857752" y="6000768"/>
              <a:ext cx="31432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>
                  <a:solidFill>
                    <a:srgbClr val="FF0000"/>
                  </a:solidFill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Dynamic</a:t>
              </a:r>
              <a:r>
                <a:rPr kumimoji="0" lang="en-US" altLang="zh-TW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 fluidic constraint</a:t>
              </a:r>
            </a:p>
          </p:txBody>
        </p:sp>
        <p:pic>
          <p:nvPicPr>
            <p:cNvPr id="2981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85918" y="6384840"/>
              <a:ext cx="2428892" cy="104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820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62573" y="6369085"/>
              <a:ext cx="2428860" cy="1079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8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Tw Cen MT" pitchFamily="34" charset="0"/>
              <a:ea typeface="微軟正黑體" pitchFamily="34" charset="-120"/>
            </a:endParaRPr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3109913" y="2863850"/>
          <a:ext cx="785812" cy="358775"/>
        </p:xfrm>
        <a:graphic>
          <a:graphicData uri="http://schemas.openxmlformats.org/presentationml/2006/ole">
            <p:oleObj spid="_x0000_s29697" name="方程式" r:id="rId5" imgW="571252" imgH="253890" progId="Equation.3">
              <p:embed/>
            </p:oleObj>
          </a:graphicData>
        </a:graphic>
      </p:graphicFrame>
      <p:sp>
        <p:nvSpPr>
          <p:cNvPr id="298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Tw Cen MT" pitchFamily="34" charset="0"/>
              <a:ea typeface="微軟正黑體" pitchFamily="34" charset="-120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646613" y="2857500"/>
          <a:ext cx="785812" cy="358775"/>
        </p:xfrm>
        <a:graphic>
          <a:graphicData uri="http://schemas.openxmlformats.org/presentationml/2006/ole">
            <p:oleObj spid="_x0000_s29699" name="方程式" r:id="rId6" imgW="583947" imgH="253890" progId="Equation.3">
              <p:embed/>
            </p:oleObj>
          </a:graphicData>
        </a:graphic>
      </p:graphicFrame>
      <p:sp>
        <p:nvSpPr>
          <p:cNvPr id="298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Tw Cen MT" pitchFamily="34" charset="0"/>
              <a:ea typeface="微軟正黑體" pitchFamily="34" charset="-120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441700" y="3201988"/>
          <a:ext cx="787400" cy="360362"/>
        </p:xfrm>
        <a:graphic>
          <a:graphicData uri="http://schemas.openxmlformats.org/presentationml/2006/ole">
            <p:oleObj spid="_x0000_s29701" name="方程式" r:id="rId7" imgW="647419" imgH="253890" progId="Equation.3">
              <p:embed/>
            </p:oleObj>
          </a:graphicData>
        </a:graphic>
      </p:graphicFrame>
      <p:sp>
        <p:nvSpPr>
          <p:cNvPr id="298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Tw Cen MT" pitchFamily="34" charset="0"/>
              <a:ea typeface="微軟正黑體" pitchFamily="34" charset="-120"/>
            </a:endParaRP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4913313" y="3201988"/>
          <a:ext cx="787400" cy="360362"/>
        </p:xfrm>
        <a:graphic>
          <a:graphicData uri="http://schemas.openxmlformats.org/presentationml/2006/ole">
            <p:oleObj spid="_x0000_s29703" name="方程式" r:id="rId8" imgW="672808" imgH="253890" progId="Equation.3">
              <p:embed/>
            </p:oleObj>
          </a:graphicData>
        </a:graphic>
      </p:graphicFrame>
      <p:sp>
        <p:nvSpPr>
          <p:cNvPr id="2980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298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TW" altLang="en-US">
              <a:latin typeface="Tw Cen MT" pitchFamily="34" charset="0"/>
              <a:ea typeface="微軟正黑體" pitchFamily="34" charset="-120"/>
            </a:endParaRP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7910513" y="3222625"/>
          <a:ext cx="771525" cy="360363"/>
        </p:xfrm>
        <a:graphic>
          <a:graphicData uri="http://schemas.openxmlformats.org/presentationml/2006/ole">
            <p:oleObj spid="_x0000_s29707" name="方程式" r:id="rId9" imgW="672808" imgH="253890" progId="Equation.3">
              <p:embed/>
            </p:oleObj>
          </a:graphicData>
        </a:graphic>
      </p:graphicFrame>
      <p:sp>
        <p:nvSpPr>
          <p:cNvPr id="105" name="Oval 95"/>
          <p:cNvSpPr>
            <a:spLocks noChangeArrowheads="1"/>
          </p:cNvSpPr>
          <p:nvPr/>
        </p:nvSpPr>
        <p:spPr bwMode="auto">
          <a:xfrm>
            <a:off x="6796088" y="5021263"/>
            <a:ext cx="327025" cy="2746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en-US" altLang="zh-TW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74" name="AutoShape 105"/>
          <p:cNvSpPr>
            <a:spLocks noChangeArrowheads="1"/>
          </p:cNvSpPr>
          <p:nvPr/>
        </p:nvSpPr>
        <p:spPr bwMode="auto">
          <a:xfrm>
            <a:off x="7037388" y="5067300"/>
            <a:ext cx="325437" cy="179388"/>
          </a:xfrm>
          <a:prstGeom prst="rightArrow">
            <a:avLst>
              <a:gd name="adj1" fmla="val 50000"/>
              <a:gd name="adj2" fmla="val 557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106" name="Oval 93"/>
          <p:cNvSpPr>
            <a:spLocks noChangeArrowheads="1"/>
          </p:cNvSpPr>
          <p:nvPr/>
        </p:nvSpPr>
        <p:spPr bwMode="auto">
          <a:xfrm>
            <a:off x="6162675" y="5262563"/>
            <a:ext cx="288925" cy="252412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66" name="AutoShape 97"/>
          <p:cNvSpPr>
            <a:spLocks noChangeArrowheads="1"/>
          </p:cNvSpPr>
          <p:nvPr/>
        </p:nvSpPr>
        <p:spPr bwMode="auto">
          <a:xfrm>
            <a:off x="6372225" y="5299075"/>
            <a:ext cx="323850" cy="179388"/>
          </a:xfrm>
          <a:prstGeom prst="rightArrow">
            <a:avLst>
              <a:gd name="adj1" fmla="val 50000"/>
              <a:gd name="adj2" fmla="val 555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pSp>
        <p:nvGrpSpPr>
          <p:cNvPr id="70" name="Group 101"/>
          <p:cNvGrpSpPr>
            <a:grpSpLocks/>
          </p:cNvGrpSpPr>
          <p:nvPr/>
        </p:nvGrpSpPr>
        <p:grpSpPr bwMode="auto">
          <a:xfrm>
            <a:off x="6492875" y="5218113"/>
            <a:ext cx="250825" cy="344487"/>
            <a:chOff x="2542" y="2472"/>
            <a:chExt cx="365" cy="482"/>
          </a:xfrm>
        </p:grpSpPr>
        <p:sp>
          <p:nvSpPr>
            <p:cNvPr id="29815" name="Line 102"/>
            <p:cNvSpPr>
              <a:spLocks noChangeShapeType="1"/>
            </p:cNvSpPr>
            <p:nvPr/>
          </p:nvSpPr>
          <p:spPr bwMode="auto">
            <a:xfrm>
              <a:off x="2542" y="2472"/>
              <a:ext cx="365" cy="4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816" name="Line 103"/>
            <p:cNvSpPr>
              <a:spLocks noChangeShapeType="1"/>
            </p:cNvSpPr>
            <p:nvPr/>
          </p:nvSpPr>
          <p:spPr bwMode="auto">
            <a:xfrm flipH="1">
              <a:off x="2542" y="2472"/>
              <a:ext cx="365" cy="4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6423025" y="3203575"/>
          <a:ext cx="787400" cy="360363"/>
        </p:xfrm>
        <a:graphic>
          <a:graphicData uri="http://schemas.openxmlformats.org/presentationml/2006/ole">
            <p:oleObj spid="_x0000_s29709" name="方程式" r:id="rId10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/>
      <p:bldP spid="57" grpId="0" animBg="1"/>
      <p:bldP spid="62" grpId="0" animBg="1"/>
      <p:bldP spid="64" grpId="0" animBg="1"/>
      <p:bldP spid="65" grpId="0" animBg="1"/>
      <p:bldP spid="73" grpId="0" animBg="1"/>
      <p:bldP spid="105" grpId="0" animBg="1"/>
      <p:bldP spid="74" grpId="0" animBg="1"/>
      <p:bldP spid="106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Outline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76463" y="142875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74875" y="2530475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Problem Formulation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76463" y="360203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Simulation Method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74875" y="467360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Experimental Results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74875" y="5753100"/>
            <a:ext cx="489585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Conclusion</a:t>
            </a:r>
          </a:p>
        </p:txBody>
      </p:sp>
      <p:sp>
        <p:nvSpPr>
          <p:cNvPr id="30727" name="向下箭號 383"/>
          <p:cNvSpPr>
            <a:spLocks noChangeArrowheads="1"/>
          </p:cNvSpPr>
          <p:nvPr/>
        </p:nvSpPr>
        <p:spPr bwMode="auto">
          <a:xfrm>
            <a:off x="4389438" y="221456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0728" name="向下箭號 384"/>
          <p:cNvSpPr>
            <a:spLocks noChangeArrowheads="1"/>
          </p:cNvSpPr>
          <p:nvPr/>
        </p:nvSpPr>
        <p:spPr bwMode="auto">
          <a:xfrm>
            <a:off x="4389438" y="3286125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0729" name="向下箭號 385"/>
          <p:cNvSpPr>
            <a:spLocks noChangeArrowheads="1"/>
          </p:cNvSpPr>
          <p:nvPr/>
        </p:nvSpPr>
        <p:spPr bwMode="auto">
          <a:xfrm>
            <a:off x="4389438" y="4357688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0730" name="向下箭號 386"/>
          <p:cNvSpPr>
            <a:spLocks noChangeArrowheads="1"/>
          </p:cNvSpPr>
          <p:nvPr/>
        </p:nvSpPr>
        <p:spPr bwMode="auto">
          <a:xfrm>
            <a:off x="4389438" y="5429250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kumimoji="0" lang="zh-TW" altLang="en-US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3"/>
          <p:cNvSpPr>
            <a:spLocks noGrp="1"/>
          </p:cNvSpPr>
          <p:nvPr>
            <p:ph type="title"/>
          </p:nvPr>
        </p:nvSpPr>
        <p:spPr>
          <a:xfrm>
            <a:off x="0" y="-50800"/>
            <a:ext cx="9144000" cy="1050925"/>
          </a:xfrm>
        </p:spPr>
        <p:txBody>
          <a:bodyPr/>
          <a:lstStyle/>
          <a:p>
            <a:pPr algn="ctr"/>
            <a:r>
              <a:rPr lang="en-US" altLang="zh-TW" sz="32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Droplet Routing on Digital Microfluidic Biochips</a:t>
            </a:r>
            <a:endParaRPr lang="zh-TW" altLang="en-US" sz="32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450" y="1285875"/>
            <a:ext cx="8686800" cy="2857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000" indent="-342000" algn="just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kumimoji="0" lang="en-US" altLang="zh-TW" sz="2200" b="1" dirty="0">
                <a:solidFill>
                  <a:srgbClr val="FF0000"/>
                </a:solidFill>
                <a:latin typeface="Tahoma" pitchFamily="34" charset="0"/>
                <a:ea typeface="+mn-ea"/>
                <a:cs typeface="Tahoma" pitchFamily="34" charset="0"/>
              </a:rPr>
              <a:t>Input: </a:t>
            </a:r>
            <a:r>
              <a:rPr kumimoji="0" lang="en-US" altLang="zh-TW" sz="2200" dirty="0">
                <a:latin typeface="Tahoma" pitchFamily="34" charset="0"/>
                <a:ea typeface="+mn-ea"/>
                <a:cs typeface="Tahoma" pitchFamily="34" charset="0"/>
              </a:rPr>
              <a:t>A </a:t>
            </a:r>
            <a:r>
              <a:rPr kumimoji="0" lang="en-US" altLang="zh-TW" sz="2200" dirty="0" err="1">
                <a:latin typeface="Tahoma" pitchFamily="34" charset="0"/>
                <a:ea typeface="+mn-ea"/>
                <a:cs typeface="Tahoma" pitchFamily="34" charset="0"/>
              </a:rPr>
              <a:t>netlist</a:t>
            </a:r>
            <a:r>
              <a:rPr kumimoji="0" lang="en-US" altLang="zh-TW" sz="2200" dirty="0">
                <a:latin typeface="Tahoma" pitchFamily="34" charset="0"/>
                <a:ea typeface="+mn-ea"/>
                <a:cs typeface="Tahoma" pitchFamily="34" charset="0"/>
              </a:rPr>
              <a:t> of </a:t>
            </a:r>
            <a:r>
              <a:rPr kumimoji="0" lang="en-US" altLang="zh-TW" sz="2200" i="1" dirty="0">
                <a:latin typeface="Tahoma" pitchFamily="34" charset="0"/>
                <a:ea typeface="+mn-ea"/>
                <a:cs typeface="Tahoma" pitchFamily="34" charset="0"/>
              </a:rPr>
              <a:t>n droplets D = </a:t>
            </a:r>
            <a:r>
              <a:rPr kumimoji="0" lang="en-US" altLang="zh-TW" sz="2200" dirty="0">
                <a:latin typeface="Tahoma" pitchFamily="34" charset="0"/>
                <a:ea typeface="+mn-ea"/>
                <a:cs typeface="Tahoma" pitchFamily="34" charset="0"/>
              </a:rPr>
              <a:t>{</a:t>
            </a:r>
            <a:r>
              <a:rPr kumimoji="0" lang="en-US" altLang="zh-TW" sz="2200" i="1" dirty="0">
                <a:latin typeface="Tahoma" pitchFamily="34" charset="0"/>
                <a:ea typeface="+mn-ea"/>
                <a:cs typeface="Tahoma" pitchFamily="34" charset="0"/>
              </a:rPr>
              <a:t>d</a:t>
            </a:r>
            <a:r>
              <a:rPr kumimoji="0" lang="en-US" altLang="zh-TW" sz="2200" i="1" baseline="-25000" dirty="0">
                <a:latin typeface="Tahoma" pitchFamily="34" charset="0"/>
                <a:ea typeface="+mn-ea"/>
                <a:cs typeface="Tahoma" pitchFamily="34" charset="0"/>
              </a:rPr>
              <a:t>1</a:t>
            </a:r>
            <a:r>
              <a:rPr kumimoji="0" lang="en-US" altLang="zh-TW" sz="2200" i="1" dirty="0">
                <a:latin typeface="Tahoma" pitchFamily="34" charset="0"/>
                <a:ea typeface="+mn-ea"/>
                <a:cs typeface="Tahoma" pitchFamily="34" charset="0"/>
              </a:rPr>
              <a:t>, d</a:t>
            </a:r>
            <a:r>
              <a:rPr kumimoji="0" lang="en-US" altLang="zh-TW" sz="2200" i="1" baseline="-25000" dirty="0">
                <a:latin typeface="Tahoma" pitchFamily="34" charset="0"/>
                <a:ea typeface="+mn-ea"/>
                <a:cs typeface="Tahoma" pitchFamily="34" charset="0"/>
              </a:rPr>
              <a:t>2</a:t>
            </a:r>
            <a:r>
              <a:rPr kumimoji="0" lang="en-US" altLang="zh-TW" sz="2200" i="1" dirty="0">
                <a:latin typeface="Tahoma" pitchFamily="34" charset="0"/>
                <a:ea typeface="+mn-ea"/>
                <a:cs typeface="Tahoma" pitchFamily="34" charset="0"/>
              </a:rPr>
              <a:t>,…, </a:t>
            </a:r>
            <a:r>
              <a:rPr kumimoji="0" lang="en-US" altLang="zh-TW" sz="2200" i="1" dirty="0" err="1">
                <a:latin typeface="Tahoma" pitchFamily="34" charset="0"/>
                <a:ea typeface="+mn-ea"/>
                <a:cs typeface="Tahoma" pitchFamily="34" charset="0"/>
              </a:rPr>
              <a:t>d</a:t>
            </a:r>
            <a:r>
              <a:rPr kumimoji="0" lang="en-US" altLang="zh-TW" sz="2200" i="1" baseline="-25000" dirty="0" err="1">
                <a:latin typeface="Tahoma" pitchFamily="34" charset="0"/>
                <a:ea typeface="+mn-ea"/>
                <a:cs typeface="Tahoma" pitchFamily="34" charset="0"/>
              </a:rPr>
              <a:t>n</a:t>
            </a:r>
            <a:r>
              <a:rPr kumimoji="0" lang="en-US" altLang="zh-TW" sz="2200" dirty="0">
                <a:latin typeface="Tahoma" pitchFamily="34" charset="0"/>
                <a:ea typeface="+mn-ea"/>
                <a:cs typeface="Tahoma" pitchFamily="34" charset="0"/>
              </a:rPr>
              <a:t>}</a:t>
            </a:r>
            <a:r>
              <a:rPr kumimoji="0" lang="en-US" altLang="zh-TW" sz="2200" i="1" dirty="0">
                <a:latin typeface="Tahoma" pitchFamily="34" charset="0"/>
                <a:ea typeface="+mn-ea"/>
                <a:cs typeface="Tahoma" pitchFamily="34" charset="0"/>
              </a:rPr>
              <a:t>, the </a:t>
            </a:r>
            <a:r>
              <a:rPr kumimoji="0" lang="en-US" altLang="zh-TW" sz="2200" dirty="0">
                <a:latin typeface="Tahoma" pitchFamily="34" charset="0"/>
                <a:ea typeface="+mn-ea"/>
                <a:cs typeface="Tahoma" pitchFamily="34" charset="0"/>
              </a:rPr>
              <a:t>locations of blockages, and the timing constraint </a:t>
            </a:r>
            <a:r>
              <a:rPr kumimoji="0" lang="en-US" altLang="zh-TW" sz="2200" i="1" dirty="0" err="1">
                <a:latin typeface="Tahoma" pitchFamily="34" charset="0"/>
                <a:ea typeface="+mn-ea"/>
                <a:cs typeface="Tahoma" pitchFamily="34" charset="0"/>
              </a:rPr>
              <a:t>T</a:t>
            </a:r>
            <a:r>
              <a:rPr kumimoji="0" lang="en-US" altLang="zh-TW" sz="2200" i="1" baseline="-25000" dirty="0" err="1">
                <a:latin typeface="Tahoma" pitchFamily="34" charset="0"/>
                <a:ea typeface="+mn-ea"/>
                <a:cs typeface="Tahoma" pitchFamily="34" charset="0"/>
              </a:rPr>
              <a:t>max</a:t>
            </a:r>
            <a:endParaRPr kumimoji="0" lang="en-US" altLang="zh-TW" sz="2200" i="1" dirty="0">
              <a:latin typeface="Tahoma" pitchFamily="34" charset="0"/>
              <a:ea typeface="+mn-ea"/>
              <a:cs typeface="Tahoma" pitchFamily="34" charset="0"/>
            </a:endParaRPr>
          </a:p>
          <a:p>
            <a:pPr marL="342000" indent="-342000" algn="just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kumimoji="0" lang="en-US" altLang="zh-TW" sz="2200" b="1" dirty="0">
                <a:solidFill>
                  <a:srgbClr val="FF0000"/>
                </a:solidFill>
                <a:latin typeface="Tahoma" pitchFamily="34" charset="0"/>
                <a:ea typeface="+mn-ea"/>
                <a:cs typeface="Tahoma" pitchFamily="34" charset="0"/>
              </a:rPr>
              <a:t>Objective: </a:t>
            </a:r>
            <a:r>
              <a:rPr kumimoji="0" lang="en-US" altLang="zh-TW" sz="2200" dirty="0">
                <a:latin typeface="Tahoma" pitchFamily="34" charset="0"/>
                <a:ea typeface="+mn-ea"/>
                <a:cs typeface="Tahoma" pitchFamily="34" charset="0"/>
              </a:rPr>
              <a:t>Route all droplets from their source cells to their target cells while </a:t>
            </a:r>
            <a:r>
              <a:rPr kumimoji="0" lang="en-US" altLang="zh-TW" sz="2200" i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minimizing the number of unit cells and execution time </a:t>
            </a:r>
            <a:r>
              <a:rPr kumimoji="0" lang="en-US" altLang="zh-TW" sz="2200" dirty="0">
                <a:latin typeface="Tahoma" pitchFamily="34" charset="0"/>
                <a:ea typeface="+mn-ea"/>
                <a:cs typeface="Tahoma" pitchFamily="34" charset="0"/>
              </a:rPr>
              <a:t>for better fault tolerance and reliability</a:t>
            </a:r>
          </a:p>
          <a:p>
            <a:pPr marL="342000" indent="-342000" algn="just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kumimoji="0" lang="en-US" altLang="zh-TW" sz="2200" b="1" dirty="0">
                <a:solidFill>
                  <a:srgbClr val="FF0000"/>
                </a:solidFill>
                <a:latin typeface="Tahoma" pitchFamily="34" charset="0"/>
                <a:ea typeface="+mn-ea"/>
                <a:cs typeface="Tahoma" pitchFamily="34" charset="0"/>
              </a:rPr>
              <a:t>Constraint: </a:t>
            </a:r>
            <a:r>
              <a:rPr kumimoji="0" lang="en-US" altLang="zh-TW" sz="2200" dirty="0">
                <a:latin typeface="Tahoma" pitchFamily="34" charset="0"/>
                <a:ea typeface="+mn-ea"/>
                <a:cs typeface="Tahoma" pitchFamily="34" charset="0"/>
              </a:rPr>
              <a:t>Both fluidic</a:t>
            </a:r>
            <a:r>
              <a:rPr kumimoji="0" lang="zh-TW" altLang="en-US" sz="2200" dirty="0"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altLang="zh-TW" sz="2200" dirty="0">
                <a:latin typeface="Tahoma" pitchFamily="34" charset="0"/>
                <a:ea typeface="+mn-ea"/>
                <a:cs typeface="Tahoma" pitchFamily="34" charset="0"/>
              </a:rPr>
              <a:t>and timing constraints are satisfied</a:t>
            </a:r>
          </a:p>
        </p:txBody>
      </p:sp>
      <p:sp>
        <p:nvSpPr>
          <p:cNvPr id="31747" name="AutoShape 60"/>
          <p:cNvSpPr>
            <a:spLocks noChangeArrowheads="1"/>
          </p:cNvSpPr>
          <p:nvPr/>
        </p:nvSpPr>
        <p:spPr bwMode="auto">
          <a:xfrm>
            <a:off x="1004888" y="4664075"/>
            <a:ext cx="3273425" cy="968375"/>
          </a:xfrm>
          <a:prstGeom prst="cube">
            <a:avLst>
              <a:gd name="adj" fmla="val 91014"/>
            </a:avLst>
          </a:prstGeom>
          <a:solidFill>
            <a:srgbClr val="99CC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48" name="AutoShape 5"/>
          <p:cNvSpPr>
            <a:spLocks noChangeArrowheads="1"/>
          </p:cNvSpPr>
          <p:nvPr/>
        </p:nvSpPr>
        <p:spPr bwMode="auto">
          <a:xfrm>
            <a:off x="296863" y="4410075"/>
            <a:ext cx="4560887" cy="1676400"/>
          </a:xfrm>
          <a:prstGeom prst="cube">
            <a:avLst>
              <a:gd name="adj" fmla="val 93986"/>
            </a:avLst>
          </a:prstGeom>
          <a:solidFill>
            <a:srgbClr val="99CC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pSp>
        <p:nvGrpSpPr>
          <p:cNvPr id="31749" name="Group 6"/>
          <p:cNvGrpSpPr>
            <a:grpSpLocks/>
          </p:cNvGrpSpPr>
          <p:nvPr/>
        </p:nvGrpSpPr>
        <p:grpSpPr bwMode="auto">
          <a:xfrm>
            <a:off x="1252538" y="5467350"/>
            <a:ext cx="625475" cy="536575"/>
            <a:chOff x="2037" y="2962"/>
            <a:chExt cx="394" cy="338"/>
          </a:xfrm>
        </p:grpSpPr>
        <p:sp>
          <p:nvSpPr>
            <p:cNvPr id="31810" name="AutoShape 7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31811" name="AutoShape 8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31750" name="Group 9"/>
          <p:cNvGrpSpPr>
            <a:grpSpLocks/>
          </p:cNvGrpSpPr>
          <p:nvPr/>
        </p:nvGrpSpPr>
        <p:grpSpPr bwMode="auto">
          <a:xfrm>
            <a:off x="1993900" y="5461000"/>
            <a:ext cx="625475" cy="536575"/>
            <a:chOff x="2037" y="2962"/>
            <a:chExt cx="394" cy="338"/>
          </a:xfrm>
        </p:grpSpPr>
        <p:sp>
          <p:nvSpPr>
            <p:cNvPr id="31808" name="AutoShape 10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31809" name="AutoShape 11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sp>
        <p:nvSpPr>
          <p:cNvPr id="31751" name="AutoShape 12"/>
          <p:cNvSpPr>
            <a:spLocks noChangeArrowheads="1"/>
          </p:cNvSpPr>
          <p:nvPr/>
        </p:nvSpPr>
        <p:spPr bwMode="auto">
          <a:xfrm>
            <a:off x="1209675" y="53975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52" name="AutoShape 13"/>
          <p:cNvSpPr>
            <a:spLocks noChangeArrowheads="1"/>
          </p:cNvSpPr>
          <p:nvPr/>
        </p:nvSpPr>
        <p:spPr bwMode="auto">
          <a:xfrm>
            <a:off x="1570038" y="53975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53" name="AutoShape 14"/>
          <p:cNvSpPr>
            <a:spLocks noChangeArrowheads="1"/>
          </p:cNvSpPr>
          <p:nvPr/>
        </p:nvSpPr>
        <p:spPr bwMode="auto">
          <a:xfrm>
            <a:off x="1928813" y="53975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54" name="AutoShape 15"/>
          <p:cNvSpPr>
            <a:spLocks noChangeArrowheads="1"/>
          </p:cNvSpPr>
          <p:nvPr/>
        </p:nvSpPr>
        <p:spPr bwMode="auto">
          <a:xfrm>
            <a:off x="1344613" y="52625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55" name="AutoShape 16"/>
          <p:cNvSpPr>
            <a:spLocks noChangeArrowheads="1"/>
          </p:cNvSpPr>
          <p:nvPr/>
        </p:nvSpPr>
        <p:spPr bwMode="auto">
          <a:xfrm>
            <a:off x="1704975" y="5262563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56" name="AutoShape 17"/>
          <p:cNvSpPr>
            <a:spLocks noChangeArrowheads="1"/>
          </p:cNvSpPr>
          <p:nvPr/>
        </p:nvSpPr>
        <p:spPr bwMode="auto">
          <a:xfrm>
            <a:off x="2065338" y="52625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57" name="AutoShape 18"/>
          <p:cNvSpPr>
            <a:spLocks noChangeArrowheads="1"/>
          </p:cNvSpPr>
          <p:nvPr/>
        </p:nvSpPr>
        <p:spPr bwMode="auto">
          <a:xfrm>
            <a:off x="2289175" y="53975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58" name="AutoShape 19"/>
          <p:cNvSpPr>
            <a:spLocks noChangeArrowheads="1"/>
          </p:cNvSpPr>
          <p:nvPr/>
        </p:nvSpPr>
        <p:spPr bwMode="auto">
          <a:xfrm>
            <a:off x="2424113" y="52625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59" name="AutoShape 20"/>
          <p:cNvSpPr>
            <a:spLocks noChangeArrowheads="1"/>
          </p:cNvSpPr>
          <p:nvPr/>
        </p:nvSpPr>
        <p:spPr bwMode="auto">
          <a:xfrm>
            <a:off x="2651125" y="53975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60" name="AutoShape 21"/>
          <p:cNvSpPr>
            <a:spLocks noChangeArrowheads="1"/>
          </p:cNvSpPr>
          <p:nvPr/>
        </p:nvSpPr>
        <p:spPr bwMode="auto">
          <a:xfrm>
            <a:off x="2786063" y="52625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61" name="AutoShape 22"/>
          <p:cNvSpPr>
            <a:spLocks noChangeArrowheads="1"/>
          </p:cNvSpPr>
          <p:nvPr/>
        </p:nvSpPr>
        <p:spPr bwMode="auto">
          <a:xfrm>
            <a:off x="2990850" y="53975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62" name="AutoShape 23"/>
          <p:cNvSpPr>
            <a:spLocks noChangeArrowheads="1"/>
          </p:cNvSpPr>
          <p:nvPr/>
        </p:nvSpPr>
        <p:spPr bwMode="auto">
          <a:xfrm>
            <a:off x="3132138" y="52625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63" name="AutoShape 24"/>
          <p:cNvSpPr>
            <a:spLocks noChangeArrowheads="1"/>
          </p:cNvSpPr>
          <p:nvPr/>
        </p:nvSpPr>
        <p:spPr bwMode="auto">
          <a:xfrm>
            <a:off x="1455738" y="51387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64" name="AutoShape 25"/>
          <p:cNvSpPr>
            <a:spLocks noChangeArrowheads="1"/>
          </p:cNvSpPr>
          <p:nvPr/>
        </p:nvSpPr>
        <p:spPr bwMode="auto">
          <a:xfrm>
            <a:off x="1816100" y="51387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65" name="AutoShape 26"/>
          <p:cNvSpPr>
            <a:spLocks noChangeArrowheads="1"/>
          </p:cNvSpPr>
          <p:nvPr/>
        </p:nvSpPr>
        <p:spPr bwMode="auto">
          <a:xfrm>
            <a:off x="2174875" y="51387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66" name="AutoShape 27"/>
          <p:cNvSpPr>
            <a:spLocks noChangeArrowheads="1"/>
          </p:cNvSpPr>
          <p:nvPr/>
        </p:nvSpPr>
        <p:spPr bwMode="auto">
          <a:xfrm>
            <a:off x="1590675" y="498475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67" name="AutoShape 28"/>
          <p:cNvSpPr>
            <a:spLocks noChangeArrowheads="1"/>
          </p:cNvSpPr>
          <p:nvPr/>
        </p:nvSpPr>
        <p:spPr bwMode="auto">
          <a:xfrm>
            <a:off x="1951038" y="498475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68" name="AutoShape 29"/>
          <p:cNvSpPr>
            <a:spLocks noChangeArrowheads="1"/>
          </p:cNvSpPr>
          <p:nvPr/>
        </p:nvSpPr>
        <p:spPr bwMode="auto">
          <a:xfrm>
            <a:off x="2311400" y="498475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69" name="AutoShape 30"/>
          <p:cNvSpPr>
            <a:spLocks noChangeArrowheads="1"/>
          </p:cNvSpPr>
          <p:nvPr/>
        </p:nvSpPr>
        <p:spPr bwMode="auto">
          <a:xfrm>
            <a:off x="2535238" y="51387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70" name="AutoShape 31"/>
          <p:cNvSpPr>
            <a:spLocks noChangeArrowheads="1"/>
          </p:cNvSpPr>
          <p:nvPr/>
        </p:nvSpPr>
        <p:spPr bwMode="auto">
          <a:xfrm>
            <a:off x="2647950" y="4981575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71" name="AutoShape 32"/>
          <p:cNvSpPr>
            <a:spLocks noChangeArrowheads="1"/>
          </p:cNvSpPr>
          <p:nvPr/>
        </p:nvSpPr>
        <p:spPr bwMode="auto">
          <a:xfrm>
            <a:off x="2897188" y="51387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72" name="AutoShape 33"/>
          <p:cNvSpPr>
            <a:spLocks noChangeArrowheads="1"/>
          </p:cNvSpPr>
          <p:nvPr/>
        </p:nvSpPr>
        <p:spPr bwMode="auto">
          <a:xfrm>
            <a:off x="3032125" y="50038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73" name="AutoShape 34"/>
          <p:cNvSpPr>
            <a:spLocks noChangeArrowheads="1"/>
          </p:cNvSpPr>
          <p:nvPr/>
        </p:nvSpPr>
        <p:spPr bwMode="auto">
          <a:xfrm>
            <a:off x="3236913" y="51387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74" name="AutoShape 35"/>
          <p:cNvSpPr>
            <a:spLocks noChangeArrowheads="1"/>
          </p:cNvSpPr>
          <p:nvPr/>
        </p:nvSpPr>
        <p:spPr bwMode="auto">
          <a:xfrm>
            <a:off x="3371850" y="50038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75" name="AutoShape 36"/>
          <p:cNvSpPr>
            <a:spLocks noChangeArrowheads="1"/>
          </p:cNvSpPr>
          <p:nvPr/>
        </p:nvSpPr>
        <p:spPr bwMode="auto">
          <a:xfrm>
            <a:off x="1722438" y="48720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76" name="AutoShape 37"/>
          <p:cNvSpPr>
            <a:spLocks noChangeArrowheads="1"/>
          </p:cNvSpPr>
          <p:nvPr/>
        </p:nvSpPr>
        <p:spPr bwMode="auto">
          <a:xfrm>
            <a:off x="2082800" y="48720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77" name="AutoShape 38"/>
          <p:cNvSpPr>
            <a:spLocks noChangeArrowheads="1"/>
          </p:cNvSpPr>
          <p:nvPr/>
        </p:nvSpPr>
        <p:spPr bwMode="auto">
          <a:xfrm>
            <a:off x="2441575" y="48720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78" name="AutoShape 39"/>
          <p:cNvSpPr>
            <a:spLocks noChangeArrowheads="1"/>
          </p:cNvSpPr>
          <p:nvPr/>
        </p:nvSpPr>
        <p:spPr bwMode="auto">
          <a:xfrm>
            <a:off x="1857375" y="47371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79" name="AutoShape 40"/>
          <p:cNvSpPr>
            <a:spLocks noChangeArrowheads="1"/>
          </p:cNvSpPr>
          <p:nvPr/>
        </p:nvSpPr>
        <p:spPr bwMode="auto">
          <a:xfrm>
            <a:off x="2217738" y="47371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80" name="AutoShape 41"/>
          <p:cNvSpPr>
            <a:spLocks noChangeArrowheads="1"/>
          </p:cNvSpPr>
          <p:nvPr/>
        </p:nvSpPr>
        <p:spPr bwMode="auto">
          <a:xfrm>
            <a:off x="2578100" y="47371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81" name="AutoShape 42"/>
          <p:cNvSpPr>
            <a:spLocks noChangeArrowheads="1"/>
          </p:cNvSpPr>
          <p:nvPr/>
        </p:nvSpPr>
        <p:spPr bwMode="auto">
          <a:xfrm>
            <a:off x="2801938" y="48720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82" name="AutoShape 43"/>
          <p:cNvSpPr>
            <a:spLocks noChangeArrowheads="1"/>
          </p:cNvSpPr>
          <p:nvPr/>
        </p:nvSpPr>
        <p:spPr bwMode="auto">
          <a:xfrm>
            <a:off x="2936875" y="47371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83" name="AutoShape 44"/>
          <p:cNvSpPr>
            <a:spLocks noChangeArrowheads="1"/>
          </p:cNvSpPr>
          <p:nvPr/>
        </p:nvSpPr>
        <p:spPr bwMode="auto">
          <a:xfrm>
            <a:off x="3163888" y="48720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84" name="AutoShape 45"/>
          <p:cNvSpPr>
            <a:spLocks noChangeArrowheads="1"/>
          </p:cNvSpPr>
          <p:nvPr/>
        </p:nvSpPr>
        <p:spPr bwMode="auto">
          <a:xfrm>
            <a:off x="3298825" y="47371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85" name="AutoShape 46"/>
          <p:cNvSpPr>
            <a:spLocks noChangeArrowheads="1"/>
          </p:cNvSpPr>
          <p:nvPr/>
        </p:nvSpPr>
        <p:spPr bwMode="auto">
          <a:xfrm>
            <a:off x="3503613" y="48720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86" name="AutoShape 47"/>
          <p:cNvSpPr>
            <a:spLocks noChangeArrowheads="1"/>
          </p:cNvSpPr>
          <p:nvPr/>
        </p:nvSpPr>
        <p:spPr bwMode="auto">
          <a:xfrm>
            <a:off x="3638550" y="47371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pSp>
        <p:nvGrpSpPr>
          <p:cNvPr id="31787" name="Group 61"/>
          <p:cNvGrpSpPr>
            <a:grpSpLocks/>
          </p:cNvGrpSpPr>
          <p:nvPr/>
        </p:nvGrpSpPr>
        <p:grpSpPr bwMode="auto">
          <a:xfrm>
            <a:off x="3816350" y="4437063"/>
            <a:ext cx="722313" cy="211137"/>
            <a:chOff x="3473" y="3150"/>
            <a:chExt cx="455" cy="133"/>
          </a:xfrm>
        </p:grpSpPr>
        <p:sp>
          <p:nvSpPr>
            <p:cNvPr id="31804" name="AutoShape 62"/>
            <p:cNvSpPr>
              <a:spLocks noChangeArrowheads="1"/>
            </p:cNvSpPr>
            <p:nvPr/>
          </p:nvSpPr>
          <p:spPr bwMode="auto">
            <a:xfrm>
              <a:off x="3473" y="3150"/>
              <a:ext cx="340" cy="133"/>
            </a:xfrm>
            <a:prstGeom prst="cube">
              <a:avLst>
                <a:gd name="adj" fmla="val 68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31805" name="Line 63"/>
            <p:cNvSpPr>
              <a:spLocks noChangeShapeType="1"/>
            </p:cNvSpPr>
            <p:nvPr/>
          </p:nvSpPr>
          <p:spPr bwMode="auto">
            <a:xfrm>
              <a:off x="3769" y="320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6" name="Line 64"/>
            <p:cNvSpPr>
              <a:spLocks noChangeShapeType="1"/>
            </p:cNvSpPr>
            <p:nvPr/>
          </p:nvSpPr>
          <p:spPr bwMode="auto">
            <a:xfrm>
              <a:off x="3747" y="3223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7" name="Line 65"/>
            <p:cNvSpPr>
              <a:spLocks noChangeShapeType="1"/>
            </p:cNvSpPr>
            <p:nvPr/>
          </p:nvSpPr>
          <p:spPr bwMode="auto">
            <a:xfrm>
              <a:off x="3747" y="325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788" name="Oval 57"/>
          <p:cNvSpPr>
            <a:spLocks noChangeArrowheads="1"/>
          </p:cNvSpPr>
          <p:nvPr/>
        </p:nvSpPr>
        <p:spPr bwMode="auto">
          <a:xfrm>
            <a:off x="1600200" y="5281613"/>
            <a:ext cx="355600" cy="203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89" name="Oval 59"/>
          <p:cNvSpPr>
            <a:spLocks noChangeArrowheads="1"/>
          </p:cNvSpPr>
          <p:nvPr/>
        </p:nvSpPr>
        <p:spPr bwMode="auto">
          <a:xfrm>
            <a:off x="2289175" y="5297488"/>
            <a:ext cx="355600" cy="19685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90" name="Oval 59"/>
          <p:cNvSpPr>
            <a:spLocks noChangeArrowheads="1"/>
          </p:cNvSpPr>
          <p:nvPr/>
        </p:nvSpPr>
        <p:spPr bwMode="auto">
          <a:xfrm>
            <a:off x="2838450" y="5160963"/>
            <a:ext cx="355600" cy="196850"/>
          </a:xfrm>
          <a:prstGeom prst="ellipse">
            <a:avLst/>
          </a:prstGeom>
          <a:solidFill>
            <a:srgbClr val="CC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sp>
        <p:nvSpPr>
          <p:cNvPr id="31791" name="AutoShape 60"/>
          <p:cNvSpPr>
            <a:spLocks noChangeArrowheads="1"/>
          </p:cNvSpPr>
          <p:nvPr/>
        </p:nvSpPr>
        <p:spPr bwMode="auto">
          <a:xfrm>
            <a:off x="3386138" y="4987925"/>
            <a:ext cx="430212" cy="103188"/>
          </a:xfrm>
          <a:prstGeom prst="cube">
            <a:avLst>
              <a:gd name="adj" fmla="val 91014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ahoma" pitchFamily="34" charset="0"/>
              <a:ea typeface="微軟正黑體" pitchFamily="34" charset="-120"/>
              <a:cs typeface="Tahoma" pitchFamily="34" charset="0"/>
            </a:endParaRPr>
          </a:p>
        </p:txBody>
      </p:sp>
      <p:grpSp>
        <p:nvGrpSpPr>
          <p:cNvPr id="31792" name="群組 59"/>
          <p:cNvGrpSpPr>
            <a:grpSpLocks/>
          </p:cNvGrpSpPr>
          <p:nvPr/>
        </p:nvGrpSpPr>
        <p:grpSpPr bwMode="auto">
          <a:xfrm>
            <a:off x="955675" y="4033838"/>
            <a:ext cx="3856038" cy="2016125"/>
            <a:chOff x="866779" y="4056065"/>
            <a:chExt cx="3857402" cy="2016141"/>
          </a:xfrm>
        </p:grpSpPr>
        <p:sp>
          <p:nvSpPr>
            <p:cNvPr id="31797" name="Text Box 71"/>
            <p:cNvSpPr txBox="1">
              <a:spLocks noChangeArrowheads="1"/>
            </p:cNvSpPr>
            <p:nvPr/>
          </p:nvSpPr>
          <p:spPr bwMode="auto">
            <a:xfrm>
              <a:off x="1944691" y="4059246"/>
              <a:ext cx="2413000" cy="2762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TW" sz="14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2D microfluidic array</a:t>
              </a:r>
            </a:p>
          </p:txBody>
        </p:sp>
        <p:sp>
          <p:nvSpPr>
            <p:cNvPr id="31798" name="Line 72"/>
            <p:cNvSpPr>
              <a:spLocks noChangeShapeType="1"/>
            </p:cNvSpPr>
            <p:nvPr/>
          </p:nvSpPr>
          <p:spPr bwMode="auto">
            <a:xfrm flipH="1">
              <a:off x="2746379" y="4349119"/>
              <a:ext cx="0" cy="360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99" name="Text Box 53"/>
            <p:cNvSpPr txBox="1">
              <a:spLocks noChangeArrowheads="1"/>
            </p:cNvSpPr>
            <p:nvPr/>
          </p:nvSpPr>
          <p:spPr bwMode="auto">
            <a:xfrm>
              <a:off x="866779" y="4056065"/>
              <a:ext cx="113866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4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Droplets</a:t>
              </a:r>
            </a:p>
          </p:txBody>
        </p:sp>
        <p:sp>
          <p:nvSpPr>
            <p:cNvPr id="31800" name="Line 66"/>
            <p:cNvSpPr>
              <a:spLocks noChangeShapeType="1"/>
            </p:cNvSpPr>
            <p:nvPr/>
          </p:nvSpPr>
          <p:spPr bwMode="auto">
            <a:xfrm>
              <a:off x="1413085" y="4371974"/>
              <a:ext cx="954457" cy="992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01" name="Line 66"/>
            <p:cNvSpPr>
              <a:spLocks noChangeShapeType="1"/>
            </p:cNvSpPr>
            <p:nvPr/>
          </p:nvSpPr>
          <p:spPr bwMode="auto">
            <a:xfrm>
              <a:off x="1413084" y="4344988"/>
              <a:ext cx="311273" cy="1019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02" name="Line 72"/>
            <p:cNvSpPr>
              <a:spLocks noChangeShapeType="1"/>
            </p:cNvSpPr>
            <p:nvPr/>
          </p:nvSpPr>
          <p:spPr bwMode="auto">
            <a:xfrm>
              <a:off x="3571868" y="5049852"/>
              <a:ext cx="357190" cy="7858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803" name="Text Box 53"/>
            <p:cNvSpPr txBox="1">
              <a:spLocks noChangeArrowheads="1"/>
            </p:cNvSpPr>
            <p:nvPr/>
          </p:nvSpPr>
          <p:spPr bwMode="auto">
            <a:xfrm>
              <a:off x="3585516" y="5764231"/>
              <a:ext cx="113866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400">
                  <a:latin typeface="Tahoma" pitchFamily="34" charset="0"/>
                  <a:ea typeface="微軟正黑體" pitchFamily="34" charset="-120"/>
                  <a:cs typeface="Tahoma" pitchFamily="34" charset="0"/>
                </a:rPr>
                <a:t>Target</a:t>
              </a:r>
            </a:p>
          </p:txBody>
        </p:sp>
      </p:grpSp>
      <p:grpSp>
        <p:nvGrpSpPr>
          <p:cNvPr id="31793" name="群組 7"/>
          <p:cNvGrpSpPr>
            <a:grpSpLocks/>
          </p:cNvGrpSpPr>
          <p:nvPr/>
        </p:nvGrpSpPr>
        <p:grpSpPr bwMode="auto">
          <a:xfrm>
            <a:off x="5143500" y="3786188"/>
            <a:ext cx="3714750" cy="2014537"/>
            <a:chOff x="5214942" y="3898572"/>
            <a:chExt cx="3714776" cy="2014521"/>
          </a:xfrm>
        </p:grpSpPr>
        <p:sp>
          <p:nvSpPr>
            <p:cNvPr id="31794" name="文字方塊 68"/>
            <p:cNvSpPr txBox="1">
              <a:spLocks noChangeArrowheads="1"/>
            </p:cNvSpPr>
            <p:nvPr/>
          </p:nvSpPr>
          <p:spPr bwMode="auto">
            <a:xfrm>
              <a:off x="5214942" y="3898572"/>
              <a:ext cx="2214579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kumimoji="0" lang="en-US" altLang="zh-TW" sz="1600" b="1">
                  <a:solidFill>
                    <a:srgbClr val="000099"/>
                  </a:solidFill>
                  <a:latin typeface="Tahoma" pitchFamily="34" charset="0"/>
                  <a:cs typeface="Tahoma" pitchFamily="34" charset="0"/>
                </a:rPr>
                <a:t> Fluidic constraint</a:t>
              </a:r>
              <a:endParaRPr kumimoji="0" lang="zh-TW" altLang="en-US" sz="1600" b="1">
                <a:solidFill>
                  <a:srgbClr val="000099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1795" name="文字方塊 69"/>
            <p:cNvSpPr txBox="1">
              <a:spLocks noChangeArrowheads="1"/>
            </p:cNvSpPr>
            <p:nvPr/>
          </p:nvSpPr>
          <p:spPr bwMode="auto">
            <a:xfrm>
              <a:off x="5214943" y="5574953"/>
              <a:ext cx="2214579" cy="338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kumimoji="0" lang="en-US" altLang="zh-TW" sz="1600" b="1">
                  <a:solidFill>
                    <a:srgbClr val="000099"/>
                  </a:solidFill>
                  <a:latin typeface="Tahoma" pitchFamily="34" charset="0"/>
                  <a:cs typeface="Tahoma" pitchFamily="34" charset="0"/>
                </a:rPr>
                <a:t> Timing constraint</a:t>
              </a:r>
              <a:endParaRPr kumimoji="0" lang="zh-TW" altLang="en-US" sz="1600" b="1">
                <a:solidFill>
                  <a:srgbClr val="000099"/>
                </a:solidFill>
                <a:latin typeface="Tahoma" pitchFamily="34" charset="0"/>
                <a:cs typeface="Tahoma" pitchFamily="34" charset="0"/>
              </a:endParaRPr>
            </a:p>
          </p:txBody>
        </p:sp>
        <p:pic>
          <p:nvPicPr>
            <p:cNvPr id="3179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48356" y="4214820"/>
              <a:ext cx="3681362" cy="1255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3"/>
          <p:cNvSpPr>
            <a:spLocks noGrp="1"/>
          </p:cNvSpPr>
          <p:nvPr>
            <p:ph type="title"/>
          </p:nvPr>
        </p:nvSpPr>
        <p:spPr>
          <a:xfrm>
            <a:off x="500063" y="-50800"/>
            <a:ext cx="8183562" cy="1050925"/>
          </a:xfrm>
        </p:spPr>
        <p:txBody>
          <a:bodyPr/>
          <a:lstStyle/>
          <a:p>
            <a:pPr algn="ctr"/>
            <a:r>
              <a:rPr lang="en-US" altLang="zh-TW" sz="360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Outline</a:t>
            </a:r>
            <a:endParaRPr lang="zh-TW" altLang="en-US" sz="360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6" name="群組 11"/>
          <p:cNvGrpSpPr>
            <a:grpSpLocks/>
          </p:cNvGrpSpPr>
          <p:nvPr/>
        </p:nvGrpSpPr>
        <p:grpSpPr bwMode="auto">
          <a:xfrm>
            <a:off x="1928813" y="1428750"/>
            <a:ext cx="4897437" cy="5008563"/>
            <a:chOff x="1857375" y="1071563"/>
            <a:chExt cx="4897438" cy="500856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58962" y="1071563"/>
              <a:ext cx="4895851" cy="684213"/>
            </a:xfrm>
            <a:prstGeom prst="rect">
              <a:avLst/>
            </a:prstGeom>
            <a:gradFill rotWithShape="1">
              <a:gsLst>
                <a:gs pos="0">
                  <a:srgbClr val="EDA14D"/>
                </a:gs>
                <a:gs pos="100000">
                  <a:srgbClr val="FFCCCC"/>
                </a:gs>
              </a:gsLst>
              <a:lin ang="2700000" scaled="1"/>
            </a:gra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4248" tIns="47124" rIns="94248" bIns="47124" anchor="ctr"/>
            <a:lstStyle/>
            <a:p>
              <a:pPr algn="ctr" defTabSz="9429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ahoma" pitchFamily="34" charset="0"/>
                  <a:ea typeface="+mn-ea"/>
                  <a:cs typeface="Tahoma" pitchFamily="34" charset="0"/>
                </a:rPr>
                <a:t>Introduction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857375" y="2173288"/>
              <a:ext cx="4895851" cy="684213"/>
            </a:xfrm>
            <a:prstGeom prst="rect">
              <a:avLst/>
            </a:prstGeom>
            <a:gradFill rotWithShape="1">
              <a:gsLst>
                <a:gs pos="0">
                  <a:srgbClr val="EDA14D"/>
                </a:gs>
                <a:gs pos="100000">
                  <a:srgbClr val="FFCCCC"/>
                </a:gs>
              </a:gsLst>
              <a:lin ang="2700000" scaled="1"/>
            </a:gra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4248" tIns="47124" rIns="94248" bIns="47124" anchor="ctr"/>
            <a:lstStyle/>
            <a:p>
              <a:pPr algn="ctr" defTabSz="9429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ahoma" pitchFamily="34" charset="0"/>
                  <a:ea typeface="+mn-ea"/>
                  <a:cs typeface="Tahoma" pitchFamily="34" charset="0"/>
                </a:rPr>
                <a:t>Problem Formulation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857375" y="4316412"/>
              <a:ext cx="4895851" cy="684213"/>
            </a:xfrm>
            <a:prstGeom prst="rect">
              <a:avLst/>
            </a:prstGeom>
            <a:gradFill rotWithShape="1">
              <a:gsLst>
                <a:gs pos="0">
                  <a:srgbClr val="EDA14D"/>
                </a:gs>
                <a:gs pos="100000">
                  <a:srgbClr val="FFCCCC"/>
                </a:gs>
              </a:gsLst>
              <a:lin ang="2700000" scaled="1"/>
            </a:gra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4248" tIns="47124" rIns="94248" bIns="47124" anchor="ctr"/>
            <a:lstStyle/>
            <a:p>
              <a:pPr algn="ctr" defTabSz="9429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ahoma" pitchFamily="34" charset="0"/>
                  <a:ea typeface="+mn-ea"/>
                  <a:cs typeface="Tahoma" pitchFamily="34" charset="0"/>
                </a:rPr>
                <a:t>Experimental Results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857375" y="5395912"/>
              <a:ext cx="4895851" cy="684213"/>
            </a:xfrm>
            <a:prstGeom prst="rect">
              <a:avLst/>
            </a:prstGeom>
            <a:gradFill rotWithShape="1">
              <a:gsLst>
                <a:gs pos="0">
                  <a:srgbClr val="EDA14D"/>
                </a:gs>
                <a:gs pos="100000">
                  <a:srgbClr val="FFCCCC"/>
                </a:gs>
              </a:gsLst>
              <a:lin ang="2700000" scaled="1"/>
            </a:gra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4248" tIns="47124" rIns="94248" bIns="47124" anchor="ctr"/>
            <a:lstStyle/>
            <a:p>
              <a:pPr algn="ctr" defTabSz="94297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latin typeface="Tahoma" pitchFamily="34" charset="0"/>
                  <a:ea typeface="+mn-ea"/>
                  <a:cs typeface="Tahoma" pitchFamily="34" charset="0"/>
                </a:rPr>
                <a:t>Conclusion</a:t>
              </a:r>
            </a:p>
          </p:txBody>
        </p:sp>
        <p:sp>
          <p:nvSpPr>
            <p:cNvPr id="32781" name="向下箭號 383"/>
            <p:cNvSpPr>
              <a:spLocks noChangeArrowheads="1"/>
            </p:cNvSpPr>
            <p:nvPr/>
          </p:nvSpPr>
          <p:spPr bwMode="auto">
            <a:xfrm>
              <a:off x="4071938" y="1857375"/>
              <a:ext cx="642937" cy="2857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kumimoji="0" lang="zh-TW" altLang="en-US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32782" name="向下箭號 384"/>
            <p:cNvSpPr>
              <a:spLocks noChangeArrowheads="1"/>
            </p:cNvSpPr>
            <p:nvPr/>
          </p:nvSpPr>
          <p:spPr bwMode="auto">
            <a:xfrm>
              <a:off x="4071938" y="2928938"/>
              <a:ext cx="642937" cy="2857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kumimoji="0" lang="zh-TW" altLang="en-US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32783" name="向下箭號 385"/>
            <p:cNvSpPr>
              <a:spLocks noChangeArrowheads="1"/>
            </p:cNvSpPr>
            <p:nvPr/>
          </p:nvSpPr>
          <p:spPr bwMode="auto">
            <a:xfrm>
              <a:off x="4071938" y="4000500"/>
              <a:ext cx="642937" cy="2857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kumimoji="0" lang="zh-TW" altLang="en-US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  <p:sp>
          <p:nvSpPr>
            <p:cNvPr id="32784" name="向下箭號 386"/>
            <p:cNvSpPr>
              <a:spLocks noChangeArrowheads="1"/>
            </p:cNvSpPr>
            <p:nvPr/>
          </p:nvSpPr>
          <p:spPr bwMode="auto">
            <a:xfrm>
              <a:off x="4071938" y="5072063"/>
              <a:ext cx="642937" cy="2857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kumimoji="0" lang="zh-TW" altLang="en-US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grpSp>
        <p:nvGrpSpPr>
          <p:cNvPr id="16" name="群組 16"/>
          <p:cNvGrpSpPr>
            <a:grpSpLocks/>
          </p:cNvGrpSpPr>
          <p:nvPr/>
        </p:nvGrpSpPr>
        <p:grpSpPr bwMode="auto">
          <a:xfrm>
            <a:off x="5500688" y="2535238"/>
            <a:ext cx="3429000" cy="2822575"/>
            <a:chOff x="5429256" y="2177406"/>
            <a:chExt cx="3429024" cy="2823230"/>
          </a:xfrm>
        </p:grpSpPr>
        <p:sp>
          <p:nvSpPr>
            <p:cNvPr id="17" name="矩形 16"/>
            <p:cNvSpPr/>
            <p:nvPr/>
          </p:nvSpPr>
          <p:spPr bwMode="auto">
            <a:xfrm>
              <a:off x="5905509" y="2177406"/>
              <a:ext cx="2952771" cy="714541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Preferred Routing Tracks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Construction Stage</a:t>
              </a:r>
              <a:endParaRPr kumimoji="0" lang="zh-TW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905509" y="3214284"/>
              <a:ext cx="2952771" cy="714541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Routing Priority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Calculation Stage</a:t>
              </a:r>
              <a:endParaRPr kumimoji="0" lang="zh-TW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905509" y="4286095"/>
              <a:ext cx="2952771" cy="714541"/>
            </a:xfrm>
            <a:prstGeom prst="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rPr>
                <a:t>Routing Compaction Stage</a:t>
              </a:r>
              <a:endParaRPr kumimoji="0" lang="zh-TW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2776" name="左大括弧 15"/>
            <p:cNvSpPr>
              <a:spLocks/>
            </p:cNvSpPr>
            <p:nvPr/>
          </p:nvSpPr>
          <p:spPr bwMode="auto">
            <a:xfrm>
              <a:off x="5429256" y="2571744"/>
              <a:ext cx="428628" cy="2071702"/>
            </a:xfrm>
            <a:prstGeom prst="leftBrace">
              <a:avLst>
                <a:gd name="adj1" fmla="val 8324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kumimoji="0" lang="zh-TW" altLang="en-US">
                <a:latin typeface="Tahoma" pitchFamily="34" charset="0"/>
                <a:ea typeface="微軟正黑體" pitchFamily="34" charset="-120"/>
                <a:cs typeface="Tahoma" pitchFamily="34" charset="0"/>
              </a:endParaRPr>
            </a:p>
          </p:txBody>
        </p:sp>
      </p:grp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928813" y="3602038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latin typeface="Tahoma" pitchFamily="34" charset="0"/>
                <a:ea typeface="+mn-ea"/>
                <a:cs typeface="Tahoma" pitchFamily="34" charset="0"/>
              </a:rPr>
              <a:t>Simulation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1677 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16771 2.22222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66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33400" y="1285875"/>
            <a:ext cx="8077200" cy="4953000"/>
          </a:xfrm>
        </p:spPr>
        <p:txBody>
          <a:bodyPr/>
          <a:lstStyle/>
          <a:p>
            <a:r>
              <a:rPr lang="en-US" altLang="zh-TW" sz="2400" smtClean="0">
                <a:latin typeface="Tahoma" pitchFamily="34" charset="0"/>
                <a:cs typeface="Tahoma" pitchFamily="34" charset="0"/>
              </a:rPr>
              <a:t>The goal of preferred routing tracks construction</a:t>
            </a:r>
          </a:p>
          <a:p>
            <a:pPr lvl="1"/>
            <a:r>
              <a:rPr lang="en-US" altLang="zh-TW" sz="200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Reduce</a:t>
            </a:r>
            <a:r>
              <a:rPr lang="en-US" altLang="zh-TW" sz="20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the design complexity for droplet routing</a:t>
            </a:r>
          </a:p>
          <a:p>
            <a:pPr lvl="1"/>
            <a:r>
              <a:rPr lang="en-US" altLang="zh-TW" sz="200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Minimize </a:t>
            </a:r>
            <a:r>
              <a:rPr lang="en-US" altLang="zh-TW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the used cells </a:t>
            </a:r>
            <a:r>
              <a:rPr lang="en-US" altLang="zh-TW" sz="20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for better fault-tolerance</a:t>
            </a:r>
          </a:p>
          <a:p>
            <a:pPr lvl="1"/>
            <a:r>
              <a:rPr lang="en-US" altLang="zh-TW" sz="200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Minimum</a:t>
            </a:r>
            <a:r>
              <a:rPr lang="en-US" altLang="zh-TW" sz="200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TW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cost routing path</a:t>
            </a:r>
          </a:p>
          <a:p>
            <a:endParaRPr lang="en-US" altLang="zh-TW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357188" y="-50800"/>
            <a:ext cx="8572500" cy="105092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Preferred Routing Tracks Construction Stage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7188" y="-50800"/>
            <a:ext cx="8572500" cy="105092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Preferred Routing Tracks Construction Stage</a:t>
            </a:r>
            <a:endParaRPr lang="zh-TW" alt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4818" name="內容版面配置區 2"/>
          <p:cNvSpPr>
            <a:spLocks noGrp="1"/>
          </p:cNvSpPr>
          <p:nvPr>
            <p:ph idx="1"/>
          </p:nvPr>
        </p:nvSpPr>
        <p:spPr>
          <a:xfrm>
            <a:off x="533400" y="1285875"/>
            <a:ext cx="8077200" cy="1000125"/>
          </a:xfrm>
        </p:spPr>
        <p:txBody>
          <a:bodyPr/>
          <a:lstStyle/>
          <a:p>
            <a:r>
              <a:rPr lang="en-US" altLang="zh-TW" smtClean="0">
                <a:latin typeface="Tahoma" pitchFamily="34" charset="0"/>
                <a:cs typeface="Tahoma" pitchFamily="34" charset="0"/>
              </a:rPr>
              <a:t>Illustration</a:t>
            </a:r>
          </a:p>
          <a:p>
            <a:pPr lvl="1"/>
            <a:endParaRPr lang="zh-TW" altLang="en-US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4819" name="群組 273"/>
          <p:cNvGrpSpPr>
            <a:grpSpLocks/>
          </p:cNvGrpSpPr>
          <p:nvPr/>
        </p:nvGrpSpPr>
        <p:grpSpPr bwMode="auto">
          <a:xfrm>
            <a:off x="276225" y="2049463"/>
            <a:ext cx="5167313" cy="4060825"/>
            <a:chOff x="428596" y="1071546"/>
            <a:chExt cx="2857520" cy="2200289"/>
          </a:xfrm>
        </p:grpSpPr>
        <p:sp>
          <p:nvSpPr>
            <p:cNvPr id="34972" name="流程圖: 資料 172"/>
            <p:cNvSpPr>
              <a:spLocks noChangeArrowheads="1"/>
            </p:cNvSpPr>
            <p:nvPr/>
          </p:nvSpPr>
          <p:spPr bwMode="auto">
            <a:xfrm>
              <a:off x="428596" y="1071546"/>
              <a:ext cx="2857520" cy="2072125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w Cen MT" pitchFamily="34" charset="0"/>
                <a:ea typeface="微軟正黑體" pitchFamily="34" charset="-120"/>
              </a:endParaRPr>
            </a:p>
          </p:txBody>
        </p:sp>
        <p:sp>
          <p:nvSpPr>
            <p:cNvPr id="174" name="手繪多邊形 173"/>
            <p:cNvSpPr/>
            <p:nvPr/>
          </p:nvSpPr>
          <p:spPr>
            <a:xfrm>
              <a:off x="428596" y="1071546"/>
              <a:ext cx="2857520" cy="2200289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85" name="直線接點 184"/>
            <p:cNvCxnSpPr/>
            <p:nvPr/>
          </p:nvCxnSpPr>
          <p:spPr>
            <a:xfrm rot="5400000">
              <a:off x="2639268" y="3200003"/>
              <a:ext cx="142787" cy="878"/>
            </a:xfrm>
            <a:prstGeom prst="lin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20" name="流程圖: 資料 185"/>
          <p:cNvSpPr>
            <a:spLocks noChangeArrowheads="1"/>
          </p:cNvSpPr>
          <p:nvPr/>
        </p:nvSpPr>
        <p:spPr bwMode="auto">
          <a:xfrm>
            <a:off x="692150" y="2392363"/>
            <a:ext cx="4346575" cy="3094037"/>
          </a:xfrm>
          <a:prstGeom prst="flowChartInputOutpu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21" name="流程圖: 資料 186"/>
          <p:cNvSpPr>
            <a:spLocks noChangeArrowheads="1"/>
          </p:cNvSpPr>
          <p:nvPr/>
        </p:nvSpPr>
        <p:spPr bwMode="auto">
          <a:xfrm>
            <a:off x="1497013" y="28051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22" name="流程圖: 資料 187"/>
          <p:cNvSpPr>
            <a:spLocks noChangeArrowheads="1"/>
          </p:cNvSpPr>
          <p:nvPr/>
        </p:nvSpPr>
        <p:spPr bwMode="auto">
          <a:xfrm>
            <a:off x="1765300" y="31289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23" name="流程圖: 資料 188"/>
          <p:cNvSpPr>
            <a:spLocks noChangeArrowheads="1"/>
          </p:cNvSpPr>
          <p:nvPr/>
        </p:nvSpPr>
        <p:spPr bwMode="auto">
          <a:xfrm>
            <a:off x="1593850" y="2481263"/>
            <a:ext cx="396875" cy="288925"/>
          </a:xfrm>
          <a:prstGeom prst="flowChartInputOutput">
            <a:avLst/>
          </a:prstGeom>
          <a:solidFill>
            <a:srgbClr val="FF66CC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24" name="流程圖: 資料 189"/>
          <p:cNvSpPr>
            <a:spLocks noChangeArrowheads="1"/>
          </p:cNvSpPr>
          <p:nvPr/>
        </p:nvSpPr>
        <p:spPr bwMode="auto">
          <a:xfrm>
            <a:off x="1860550" y="28051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25" name="流程圖: 資料 190"/>
          <p:cNvSpPr>
            <a:spLocks noChangeArrowheads="1"/>
          </p:cNvSpPr>
          <p:nvPr/>
        </p:nvSpPr>
        <p:spPr bwMode="auto">
          <a:xfrm>
            <a:off x="1947863" y="2481263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26" name="流程圖: 資料 191"/>
          <p:cNvSpPr>
            <a:spLocks noChangeArrowheads="1"/>
          </p:cNvSpPr>
          <p:nvPr/>
        </p:nvSpPr>
        <p:spPr bwMode="auto">
          <a:xfrm>
            <a:off x="1135063" y="4102100"/>
            <a:ext cx="395287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27" name="流程圖: 資料 192"/>
          <p:cNvSpPr>
            <a:spLocks noChangeArrowheads="1"/>
          </p:cNvSpPr>
          <p:nvPr/>
        </p:nvSpPr>
        <p:spPr bwMode="auto">
          <a:xfrm>
            <a:off x="1223963" y="3779838"/>
            <a:ext cx="396875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28" name="流程圖: 資料 193"/>
          <p:cNvSpPr>
            <a:spLocks noChangeArrowheads="1"/>
          </p:cNvSpPr>
          <p:nvPr/>
        </p:nvSpPr>
        <p:spPr bwMode="auto">
          <a:xfrm>
            <a:off x="1484313" y="4102100"/>
            <a:ext cx="396875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29" name="流程圖: 資料 194"/>
          <p:cNvSpPr>
            <a:spLocks noChangeArrowheads="1"/>
          </p:cNvSpPr>
          <p:nvPr/>
        </p:nvSpPr>
        <p:spPr bwMode="auto">
          <a:xfrm>
            <a:off x="1314450" y="3449638"/>
            <a:ext cx="396875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30" name="流程圖: 資料 195"/>
          <p:cNvSpPr>
            <a:spLocks noChangeArrowheads="1"/>
          </p:cNvSpPr>
          <p:nvPr/>
        </p:nvSpPr>
        <p:spPr bwMode="auto">
          <a:xfrm>
            <a:off x="1582738" y="3779838"/>
            <a:ext cx="396875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31" name="流程圖: 資料 198"/>
          <p:cNvSpPr>
            <a:spLocks noChangeArrowheads="1"/>
          </p:cNvSpPr>
          <p:nvPr/>
        </p:nvSpPr>
        <p:spPr bwMode="auto">
          <a:xfrm>
            <a:off x="1411288" y="31289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32" name="流程圖: 資料 199"/>
          <p:cNvSpPr>
            <a:spLocks noChangeArrowheads="1"/>
          </p:cNvSpPr>
          <p:nvPr/>
        </p:nvSpPr>
        <p:spPr bwMode="auto">
          <a:xfrm>
            <a:off x="1674813" y="3449638"/>
            <a:ext cx="396875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33" name="流程圖: 資料 200"/>
          <p:cNvSpPr>
            <a:spLocks noChangeArrowheads="1"/>
          </p:cNvSpPr>
          <p:nvPr/>
        </p:nvSpPr>
        <p:spPr bwMode="auto">
          <a:xfrm>
            <a:off x="858838" y="50704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34" name="流程圖: 資料 201"/>
          <p:cNvSpPr>
            <a:spLocks noChangeArrowheads="1"/>
          </p:cNvSpPr>
          <p:nvPr/>
        </p:nvSpPr>
        <p:spPr bwMode="auto">
          <a:xfrm>
            <a:off x="947738" y="4746625"/>
            <a:ext cx="396875" cy="287338"/>
          </a:xfrm>
          <a:prstGeom prst="flowChartInputOutput">
            <a:avLst/>
          </a:prstGeom>
          <a:solidFill>
            <a:srgbClr val="009900">
              <a:alpha val="6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35" name="流程圖: 資料 202"/>
          <p:cNvSpPr>
            <a:spLocks noChangeArrowheads="1"/>
          </p:cNvSpPr>
          <p:nvPr/>
        </p:nvSpPr>
        <p:spPr bwMode="auto">
          <a:xfrm>
            <a:off x="1206500" y="50704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36" name="流程圖: 資料 203"/>
          <p:cNvSpPr>
            <a:spLocks noChangeArrowheads="1"/>
          </p:cNvSpPr>
          <p:nvPr/>
        </p:nvSpPr>
        <p:spPr bwMode="auto">
          <a:xfrm>
            <a:off x="1041400" y="4424363"/>
            <a:ext cx="395288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37" name="流程圖: 資料 204"/>
          <p:cNvSpPr>
            <a:spLocks noChangeArrowheads="1"/>
          </p:cNvSpPr>
          <p:nvPr/>
        </p:nvSpPr>
        <p:spPr bwMode="auto">
          <a:xfrm>
            <a:off x="1300163" y="4746625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38" name="流程圖: 資料 205"/>
          <p:cNvSpPr>
            <a:spLocks noChangeArrowheads="1"/>
          </p:cNvSpPr>
          <p:nvPr/>
        </p:nvSpPr>
        <p:spPr bwMode="auto">
          <a:xfrm>
            <a:off x="1398588" y="44243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39" name="流程圖: 資料 206"/>
          <p:cNvSpPr>
            <a:spLocks noChangeArrowheads="1"/>
          </p:cNvSpPr>
          <p:nvPr/>
        </p:nvSpPr>
        <p:spPr bwMode="auto">
          <a:xfrm>
            <a:off x="2228850" y="2805113"/>
            <a:ext cx="395288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40" name="流程圖: 資料 207"/>
          <p:cNvSpPr>
            <a:spLocks noChangeArrowheads="1"/>
          </p:cNvSpPr>
          <p:nvPr/>
        </p:nvSpPr>
        <p:spPr bwMode="auto">
          <a:xfrm>
            <a:off x="3602038" y="3133725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41" name="流程圖: 資料 208"/>
          <p:cNvSpPr>
            <a:spLocks noChangeArrowheads="1"/>
          </p:cNvSpPr>
          <p:nvPr/>
        </p:nvSpPr>
        <p:spPr bwMode="auto">
          <a:xfrm>
            <a:off x="2325688" y="2481263"/>
            <a:ext cx="395287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42" name="流程圖: 資料 209"/>
          <p:cNvSpPr>
            <a:spLocks noChangeArrowheads="1"/>
          </p:cNvSpPr>
          <p:nvPr/>
        </p:nvSpPr>
        <p:spPr bwMode="auto">
          <a:xfrm>
            <a:off x="2592388" y="280511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43" name="流程圖: 資料 210"/>
          <p:cNvSpPr>
            <a:spLocks noChangeArrowheads="1"/>
          </p:cNvSpPr>
          <p:nvPr/>
        </p:nvSpPr>
        <p:spPr bwMode="auto">
          <a:xfrm>
            <a:off x="2679700" y="2481263"/>
            <a:ext cx="395288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44" name="流程圖: 資料 211"/>
          <p:cNvSpPr>
            <a:spLocks noChangeArrowheads="1"/>
          </p:cNvSpPr>
          <p:nvPr/>
        </p:nvSpPr>
        <p:spPr bwMode="auto">
          <a:xfrm>
            <a:off x="1857375" y="4102100"/>
            <a:ext cx="396875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45" name="流程圖: 資料 212"/>
          <p:cNvSpPr>
            <a:spLocks noChangeArrowheads="1"/>
          </p:cNvSpPr>
          <p:nvPr/>
        </p:nvSpPr>
        <p:spPr bwMode="auto">
          <a:xfrm>
            <a:off x="1947863" y="3779838"/>
            <a:ext cx="395287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46" name="流程圖: 資料 213"/>
          <p:cNvSpPr>
            <a:spLocks noChangeArrowheads="1"/>
          </p:cNvSpPr>
          <p:nvPr/>
        </p:nvSpPr>
        <p:spPr bwMode="auto">
          <a:xfrm>
            <a:off x="2220913" y="410210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47" name="流程圖: 資料 214"/>
          <p:cNvSpPr>
            <a:spLocks noChangeArrowheads="1"/>
          </p:cNvSpPr>
          <p:nvPr/>
        </p:nvSpPr>
        <p:spPr bwMode="auto">
          <a:xfrm>
            <a:off x="2046288" y="3449638"/>
            <a:ext cx="395287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48" name="流程圖: 資料 215"/>
          <p:cNvSpPr>
            <a:spLocks noChangeArrowheads="1"/>
          </p:cNvSpPr>
          <p:nvPr/>
        </p:nvSpPr>
        <p:spPr bwMode="auto">
          <a:xfrm>
            <a:off x="2308225" y="3779838"/>
            <a:ext cx="395288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49" name="流程圖: 資料 216"/>
          <p:cNvSpPr>
            <a:spLocks noChangeArrowheads="1"/>
          </p:cNvSpPr>
          <p:nvPr/>
        </p:nvSpPr>
        <p:spPr bwMode="auto">
          <a:xfrm>
            <a:off x="2138363" y="312896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50" name="流程圖: 資料 217"/>
          <p:cNvSpPr>
            <a:spLocks noChangeArrowheads="1"/>
          </p:cNvSpPr>
          <p:nvPr/>
        </p:nvSpPr>
        <p:spPr bwMode="auto">
          <a:xfrm>
            <a:off x="2403475" y="3449638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51" name="流程圖: 資料 218"/>
          <p:cNvSpPr>
            <a:spLocks noChangeArrowheads="1"/>
          </p:cNvSpPr>
          <p:nvPr/>
        </p:nvSpPr>
        <p:spPr bwMode="auto">
          <a:xfrm>
            <a:off x="1579563" y="50704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52" name="流程圖: 資料 219"/>
          <p:cNvSpPr>
            <a:spLocks noChangeArrowheads="1"/>
          </p:cNvSpPr>
          <p:nvPr/>
        </p:nvSpPr>
        <p:spPr bwMode="auto">
          <a:xfrm>
            <a:off x="1670050" y="47466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53" name="流程圖: 資料 220"/>
          <p:cNvSpPr>
            <a:spLocks noChangeArrowheads="1"/>
          </p:cNvSpPr>
          <p:nvPr/>
        </p:nvSpPr>
        <p:spPr bwMode="auto">
          <a:xfrm>
            <a:off x="1938338" y="5070475"/>
            <a:ext cx="396875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54" name="流程圖: 資料 221"/>
          <p:cNvSpPr>
            <a:spLocks noChangeArrowheads="1"/>
          </p:cNvSpPr>
          <p:nvPr/>
        </p:nvSpPr>
        <p:spPr bwMode="auto">
          <a:xfrm>
            <a:off x="1763713" y="44307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55" name="流程圖: 資料 222"/>
          <p:cNvSpPr>
            <a:spLocks noChangeArrowheads="1"/>
          </p:cNvSpPr>
          <p:nvPr/>
        </p:nvSpPr>
        <p:spPr bwMode="auto">
          <a:xfrm>
            <a:off x="2028825" y="4746625"/>
            <a:ext cx="396875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56" name="流程圖: 資料 223"/>
          <p:cNvSpPr>
            <a:spLocks noChangeArrowheads="1"/>
          </p:cNvSpPr>
          <p:nvPr/>
        </p:nvSpPr>
        <p:spPr bwMode="auto">
          <a:xfrm>
            <a:off x="2128838" y="443071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57" name="流程圖: 資料 224"/>
          <p:cNvSpPr>
            <a:spLocks noChangeArrowheads="1"/>
          </p:cNvSpPr>
          <p:nvPr/>
        </p:nvSpPr>
        <p:spPr bwMode="auto">
          <a:xfrm>
            <a:off x="2959100" y="2805113"/>
            <a:ext cx="395288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58" name="流程圖: 資料 225"/>
          <p:cNvSpPr>
            <a:spLocks noChangeArrowheads="1"/>
          </p:cNvSpPr>
          <p:nvPr/>
        </p:nvSpPr>
        <p:spPr bwMode="auto">
          <a:xfrm>
            <a:off x="3238500" y="31289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59" name="流程圖: 資料 226"/>
          <p:cNvSpPr>
            <a:spLocks noChangeArrowheads="1"/>
          </p:cNvSpPr>
          <p:nvPr/>
        </p:nvSpPr>
        <p:spPr bwMode="auto">
          <a:xfrm>
            <a:off x="3055938" y="2481263"/>
            <a:ext cx="395287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60" name="流程圖: 資料 227"/>
          <p:cNvSpPr>
            <a:spLocks noChangeArrowheads="1"/>
          </p:cNvSpPr>
          <p:nvPr/>
        </p:nvSpPr>
        <p:spPr bwMode="auto">
          <a:xfrm>
            <a:off x="3335338" y="280511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61" name="流程圖: 資料 228"/>
          <p:cNvSpPr>
            <a:spLocks noChangeArrowheads="1"/>
          </p:cNvSpPr>
          <p:nvPr/>
        </p:nvSpPr>
        <p:spPr bwMode="auto">
          <a:xfrm>
            <a:off x="2308225" y="5067300"/>
            <a:ext cx="396875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62" name="流程圖: 資料 229"/>
          <p:cNvSpPr>
            <a:spLocks noChangeArrowheads="1"/>
          </p:cNvSpPr>
          <p:nvPr/>
        </p:nvSpPr>
        <p:spPr bwMode="auto">
          <a:xfrm>
            <a:off x="2587625" y="410210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63" name="流程圖: 資料 230"/>
          <p:cNvSpPr>
            <a:spLocks noChangeArrowheads="1"/>
          </p:cNvSpPr>
          <p:nvPr/>
        </p:nvSpPr>
        <p:spPr bwMode="auto">
          <a:xfrm>
            <a:off x="2684463" y="3779838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64" name="流程圖: 資料 231"/>
          <p:cNvSpPr>
            <a:spLocks noChangeArrowheads="1"/>
          </p:cNvSpPr>
          <p:nvPr/>
        </p:nvSpPr>
        <p:spPr bwMode="auto">
          <a:xfrm>
            <a:off x="2954338" y="410210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65" name="流程圖: 資料 232"/>
          <p:cNvSpPr>
            <a:spLocks noChangeArrowheads="1"/>
          </p:cNvSpPr>
          <p:nvPr/>
        </p:nvSpPr>
        <p:spPr bwMode="auto">
          <a:xfrm>
            <a:off x="2774950" y="3449638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66" name="流程圖: 資料 233"/>
          <p:cNvSpPr>
            <a:spLocks noChangeArrowheads="1"/>
          </p:cNvSpPr>
          <p:nvPr/>
        </p:nvSpPr>
        <p:spPr bwMode="auto">
          <a:xfrm>
            <a:off x="2865438" y="3128963"/>
            <a:ext cx="396875" cy="287337"/>
          </a:xfrm>
          <a:prstGeom prst="flowChartInputOutput">
            <a:avLst/>
          </a:prstGeom>
          <a:solidFill>
            <a:srgbClr val="009900">
              <a:alpha val="6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67" name="流程圖: 資料 234"/>
          <p:cNvSpPr>
            <a:spLocks noChangeArrowheads="1"/>
          </p:cNvSpPr>
          <p:nvPr/>
        </p:nvSpPr>
        <p:spPr bwMode="auto">
          <a:xfrm>
            <a:off x="3424238" y="24876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68" name="流程圖: 資料 235"/>
          <p:cNvSpPr>
            <a:spLocks noChangeArrowheads="1"/>
          </p:cNvSpPr>
          <p:nvPr/>
        </p:nvSpPr>
        <p:spPr bwMode="auto">
          <a:xfrm>
            <a:off x="2400300" y="4746625"/>
            <a:ext cx="396875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69" name="流程圖: 資料 236"/>
          <p:cNvSpPr>
            <a:spLocks noChangeArrowheads="1"/>
          </p:cNvSpPr>
          <p:nvPr/>
        </p:nvSpPr>
        <p:spPr bwMode="auto">
          <a:xfrm>
            <a:off x="3863975" y="47529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70" name="流程圖: 資料 237"/>
          <p:cNvSpPr>
            <a:spLocks noChangeArrowheads="1"/>
          </p:cNvSpPr>
          <p:nvPr/>
        </p:nvSpPr>
        <p:spPr bwMode="auto">
          <a:xfrm>
            <a:off x="2767013" y="47466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71" name="流程圖: 資料 238"/>
          <p:cNvSpPr>
            <a:spLocks noChangeArrowheads="1"/>
          </p:cNvSpPr>
          <p:nvPr/>
        </p:nvSpPr>
        <p:spPr bwMode="auto">
          <a:xfrm>
            <a:off x="2860675" y="4424363"/>
            <a:ext cx="395288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72" name="流程圖: 資料 239"/>
          <p:cNvSpPr>
            <a:spLocks noChangeArrowheads="1"/>
          </p:cNvSpPr>
          <p:nvPr/>
        </p:nvSpPr>
        <p:spPr bwMode="auto">
          <a:xfrm>
            <a:off x="3694113" y="28051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73" name="流程圖: 資料 240"/>
          <p:cNvSpPr>
            <a:spLocks noChangeArrowheads="1"/>
          </p:cNvSpPr>
          <p:nvPr/>
        </p:nvSpPr>
        <p:spPr bwMode="auto">
          <a:xfrm>
            <a:off x="3970338" y="31289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74" name="流程圖: 資料 241"/>
          <p:cNvSpPr>
            <a:spLocks noChangeArrowheads="1"/>
          </p:cNvSpPr>
          <p:nvPr/>
        </p:nvSpPr>
        <p:spPr bwMode="auto">
          <a:xfrm>
            <a:off x="3786188" y="2481263"/>
            <a:ext cx="396875" cy="288925"/>
          </a:xfrm>
          <a:prstGeom prst="flowChartInputOutput">
            <a:avLst/>
          </a:prstGeom>
          <a:solidFill>
            <a:srgbClr val="009900">
              <a:alpha val="6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75" name="流程圖: 資料 242"/>
          <p:cNvSpPr>
            <a:spLocks noChangeArrowheads="1"/>
          </p:cNvSpPr>
          <p:nvPr/>
        </p:nvSpPr>
        <p:spPr bwMode="auto">
          <a:xfrm>
            <a:off x="4060825" y="280511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76" name="流程圖: 資料 243"/>
          <p:cNvSpPr>
            <a:spLocks noChangeArrowheads="1"/>
          </p:cNvSpPr>
          <p:nvPr/>
        </p:nvSpPr>
        <p:spPr bwMode="auto">
          <a:xfrm>
            <a:off x="4152900" y="2481263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77" name="流程圖: 資料 244"/>
          <p:cNvSpPr>
            <a:spLocks noChangeArrowheads="1"/>
          </p:cNvSpPr>
          <p:nvPr/>
        </p:nvSpPr>
        <p:spPr bwMode="auto">
          <a:xfrm>
            <a:off x="3325813" y="4102100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78" name="流程圖: 資料 245"/>
          <p:cNvSpPr>
            <a:spLocks noChangeArrowheads="1"/>
          </p:cNvSpPr>
          <p:nvPr/>
        </p:nvSpPr>
        <p:spPr bwMode="auto">
          <a:xfrm>
            <a:off x="3416300" y="3779838"/>
            <a:ext cx="395288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79" name="流程圖: 資料 246"/>
          <p:cNvSpPr>
            <a:spLocks noChangeArrowheads="1"/>
          </p:cNvSpPr>
          <p:nvPr/>
        </p:nvSpPr>
        <p:spPr bwMode="auto">
          <a:xfrm>
            <a:off x="3690938" y="410210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80" name="流程圖: 資料 247"/>
          <p:cNvSpPr>
            <a:spLocks noChangeArrowheads="1"/>
          </p:cNvSpPr>
          <p:nvPr/>
        </p:nvSpPr>
        <p:spPr bwMode="auto">
          <a:xfrm>
            <a:off x="3508375" y="3449638"/>
            <a:ext cx="396875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81" name="流程圖: 資料 248"/>
          <p:cNvSpPr>
            <a:spLocks noChangeArrowheads="1"/>
          </p:cNvSpPr>
          <p:nvPr/>
        </p:nvSpPr>
        <p:spPr bwMode="auto">
          <a:xfrm>
            <a:off x="3783013" y="3779838"/>
            <a:ext cx="396875" cy="287337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82" name="流程圖: 資料 249"/>
          <p:cNvSpPr>
            <a:spLocks noChangeArrowheads="1"/>
          </p:cNvSpPr>
          <p:nvPr/>
        </p:nvSpPr>
        <p:spPr bwMode="auto">
          <a:xfrm>
            <a:off x="3878263" y="3449638"/>
            <a:ext cx="395287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83" name="流程圖: 資料 250"/>
          <p:cNvSpPr>
            <a:spLocks noChangeArrowheads="1"/>
          </p:cNvSpPr>
          <p:nvPr/>
        </p:nvSpPr>
        <p:spPr bwMode="auto">
          <a:xfrm>
            <a:off x="3046413" y="50704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84" name="流程圖: 資料 251"/>
          <p:cNvSpPr>
            <a:spLocks noChangeArrowheads="1"/>
          </p:cNvSpPr>
          <p:nvPr/>
        </p:nvSpPr>
        <p:spPr bwMode="auto">
          <a:xfrm>
            <a:off x="3141663" y="47466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85" name="流程圖: 資料 252"/>
          <p:cNvSpPr>
            <a:spLocks noChangeArrowheads="1"/>
          </p:cNvSpPr>
          <p:nvPr/>
        </p:nvSpPr>
        <p:spPr bwMode="auto">
          <a:xfrm>
            <a:off x="3413125" y="50704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86" name="流程圖: 資料 253"/>
          <p:cNvSpPr>
            <a:spLocks noChangeArrowheads="1"/>
          </p:cNvSpPr>
          <p:nvPr/>
        </p:nvSpPr>
        <p:spPr bwMode="auto">
          <a:xfrm>
            <a:off x="3233738" y="44243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87" name="流程圖: 資料 254"/>
          <p:cNvSpPr>
            <a:spLocks noChangeArrowheads="1"/>
          </p:cNvSpPr>
          <p:nvPr/>
        </p:nvSpPr>
        <p:spPr bwMode="auto">
          <a:xfrm>
            <a:off x="3506788" y="47466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88" name="流程圖: 資料 255"/>
          <p:cNvSpPr>
            <a:spLocks noChangeArrowheads="1"/>
          </p:cNvSpPr>
          <p:nvPr/>
        </p:nvSpPr>
        <p:spPr bwMode="auto">
          <a:xfrm>
            <a:off x="3598863" y="4424363"/>
            <a:ext cx="395287" cy="287337"/>
          </a:xfrm>
          <a:prstGeom prst="flowChartInputOutput">
            <a:avLst/>
          </a:prstGeom>
          <a:solidFill>
            <a:srgbClr val="FF66CC">
              <a:alpha val="2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89" name="流程圖: 資料 256"/>
          <p:cNvSpPr>
            <a:spLocks noChangeArrowheads="1"/>
          </p:cNvSpPr>
          <p:nvPr/>
        </p:nvSpPr>
        <p:spPr bwMode="auto">
          <a:xfrm>
            <a:off x="4322763" y="3128963"/>
            <a:ext cx="396875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90" name="流程圖: 資料 257"/>
          <p:cNvSpPr>
            <a:spLocks noChangeArrowheads="1"/>
          </p:cNvSpPr>
          <p:nvPr/>
        </p:nvSpPr>
        <p:spPr bwMode="auto">
          <a:xfrm>
            <a:off x="4418013" y="2805113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91" name="流程圖: 資料 258"/>
          <p:cNvSpPr>
            <a:spLocks noChangeArrowheads="1"/>
          </p:cNvSpPr>
          <p:nvPr/>
        </p:nvSpPr>
        <p:spPr bwMode="auto">
          <a:xfrm>
            <a:off x="4511675" y="248285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92" name="流程圖: 資料 259"/>
          <p:cNvSpPr>
            <a:spLocks noChangeArrowheads="1"/>
          </p:cNvSpPr>
          <p:nvPr/>
        </p:nvSpPr>
        <p:spPr bwMode="auto">
          <a:xfrm>
            <a:off x="4049713" y="4102100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93" name="流程圖: 資料 260"/>
          <p:cNvSpPr>
            <a:spLocks noChangeArrowheads="1"/>
          </p:cNvSpPr>
          <p:nvPr/>
        </p:nvSpPr>
        <p:spPr bwMode="auto">
          <a:xfrm>
            <a:off x="4140200" y="3779838"/>
            <a:ext cx="395288" cy="288925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94" name="流程圖: 資料 261"/>
          <p:cNvSpPr>
            <a:spLocks noChangeArrowheads="1"/>
          </p:cNvSpPr>
          <p:nvPr/>
        </p:nvSpPr>
        <p:spPr bwMode="auto">
          <a:xfrm>
            <a:off x="4233863" y="3451225"/>
            <a:ext cx="396875" cy="287338"/>
          </a:xfrm>
          <a:prstGeom prst="flowChartInputOutput">
            <a:avLst/>
          </a:prstGeom>
          <a:solidFill>
            <a:schemeClr val="tx1">
              <a:alpha val="6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95" name="流程圖: 資料 262"/>
          <p:cNvSpPr>
            <a:spLocks noChangeArrowheads="1"/>
          </p:cNvSpPr>
          <p:nvPr/>
        </p:nvSpPr>
        <p:spPr bwMode="auto">
          <a:xfrm>
            <a:off x="3773488" y="5070475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96" name="流程圖: 資料 263"/>
          <p:cNvSpPr>
            <a:spLocks noChangeArrowheads="1"/>
          </p:cNvSpPr>
          <p:nvPr/>
        </p:nvSpPr>
        <p:spPr bwMode="auto">
          <a:xfrm>
            <a:off x="3956050" y="442595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97" name="文字方塊 264"/>
          <p:cNvSpPr txBox="1">
            <a:spLocks noChangeArrowheads="1"/>
          </p:cNvSpPr>
          <p:nvPr/>
        </p:nvSpPr>
        <p:spPr bwMode="auto">
          <a:xfrm>
            <a:off x="3595688" y="4371975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w Cen MT" pitchFamily="34" charset="0"/>
                <a:ea typeface="微軟正黑體" pitchFamily="34" charset="-120"/>
              </a:rPr>
              <a:t>S</a:t>
            </a:r>
            <a:r>
              <a:rPr kumimoji="0" lang="en-US" altLang="zh-TW" sz="1600" baseline="-25000">
                <a:latin typeface="Tw Cen MT" pitchFamily="34" charset="0"/>
                <a:ea typeface="微軟正黑體" pitchFamily="34" charset="-120"/>
              </a:rPr>
              <a:t>1</a:t>
            </a:r>
            <a:endParaRPr kumimoji="0" lang="zh-TW" altLang="en-US" sz="1600" baseline="-250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98" name="文字方塊 265"/>
          <p:cNvSpPr txBox="1">
            <a:spLocks noChangeArrowheads="1"/>
          </p:cNvSpPr>
          <p:nvPr/>
        </p:nvSpPr>
        <p:spPr bwMode="auto">
          <a:xfrm>
            <a:off x="1606550" y="2459038"/>
            <a:ext cx="428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w Cen MT" pitchFamily="34" charset="0"/>
                <a:ea typeface="微軟正黑體" pitchFamily="34" charset="-120"/>
              </a:rPr>
              <a:t>S</a:t>
            </a:r>
            <a:r>
              <a:rPr kumimoji="0" lang="en-US" altLang="zh-TW" sz="1600" baseline="-25000">
                <a:latin typeface="Tw Cen MT" pitchFamily="34" charset="0"/>
                <a:ea typeface="微軟正黑體" pitchFamily="34" charset="-120"/>
              </a:rPr>
              <a:t>2</a:t>
            </a:r>
            <a:endParaRPr kumimoji="0" lang="zh-TW" altLang="en-US" sz="1600" baseline="-250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899" name="文字方塊 266"/>
          <p:cNvSpPr txBox="1">
            <a:spLocks noChangeArrowheads="1"/>
          </p:cNvSpPr>
          <p:nvPr/>
        </p:nvSpPr>
        <p:spPr bwMode="auto">
          <a:xfrm>
            <a:off x="963613" y="4724400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w Cen MT" pitchFamily="34" charset="0"/>
                <a:ea typeface="微軟正黑體" pitchFamily="34" charset="-120"/>
              </a:rPr>
              <a:t>T</a:t>
            </a:r>
            <a:r>
              <a:rPr kumimoji="0" lang="en-US" altLang="zh-TW" sz="1600" baseline="-25000">
                <a:latin typeface="Tw Cen MT" pitchFamily="34" charset="0"/>
                <a:ea typeface="微軟正黑體" pitchFamily="34" charset="-120"/>
              </a:rPr>
              <a:t>1</a:t>
            </a:r>
            <a:endParaRPr kumimoji="0" lang="zh-TW" altLang="en-US" sz="1600" baseline="-25000">
              <a:latin typeface="Tw Cen MT" pitchFamily="34" charset="0"/>
              <a:ea typeface="微軟正黑體" pitchFamily="34" charset="-120"/>
            </a:endParaRPr>
          </a:p>
        </p:txBody>
      </p:sp>
      <p:grpSp>
        <p:nvGrpSpPr>
          <p:cNvPr id="34900" name="群組 427"/>
          <p:cNvGrpSpPr>
            <a:grpSpLocks/>
          </p:cNvGrpSpPr>
          <p:nvPr/>
        </p:nvGrpSpPr>
        <p:grpSpPr bwMode="auto">
          <a:xfrm>
            <a:off x="4133850" y="2082800"/>
            <a:ext cx="1023938" cy="285750"/>
            <a:chOff x="6834266" y="2702745"/>
            <a:chExt cx="1023882" cy="285752"/>
          </a:xfrm>
        </p:grpSpPr>
        <p:grpSp>
          <p:nvGrpSpPr>
            <p:cNvPr id="269" name="群組 547"/>
            <p:cNvGrpSpPr/>
            <p:nvPr/>
          </p:nvGrpSpPr>
          <p:grpSpPr>
            <a:xfrm>
              <a:off x="6834266" y="2702745"/>
              <a:ext cx="714380" cy="285752"/>
              <a:chOff x="428596" y="1071546"/>
              <a:chExt cx="2857520" cy="2200289"/>
            </a:xfrm>
            <a:solidFill>
              <a:srgbClr val="339966"/>
            </a:solidFill>
          </p:grpSpPr>
          <p:sp>
            <p:nvSpPr>
              <p:cNvPr id="273" name="流程圖: 資料 272"/>
              <p:cNvSpPr/>
              <p:nvPr/>
            </p:nvSpPr>
            <p:spPr>
              <a:xfrm>
                <a:off x="428596" y="1071546"/>
                <a:ext cx="2857520" cy="2071702"/>
              </a:xfrm>
              <a:prstGeom prst="flowChartInputOutpu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1400">
                  <a:latin typeface="+mn-lt"/>
                  <a:ea typeface="+mn-ea"/>
                </a:endParaRPr>
              </a:p>
            </p:txBody>
          </p:sp>
          <p:sp>
            <p:nvSpPr>
              <p:cNvPr id="274" name="手繪多邊形 273"/>
              <p:cNvSpPr/>
              <p:nvPr/>
            </p:nvSpPr>
            <p:spPr>
              <a:xfrm>
                <a:off x="428609" y="1071546"/>
                <a:ext cx="2857500" cy="2200275"/>
              </a:xfrm>
              <a:custGeom>
                <a:avLst/>
                <a:gdLst>
                  <a:gd name="connsiteX0" fmla="*/ 2857500 w 2857500"/>
                  <a:gd name="connsiteY0" fmla="*/ 0 h 2200275"/>
                  <a:gd name="connsiteX1" fmla="*/ 2857500 w 2857500"/>
                  <a:gd name="connsiteY1" fmla="*/ 128587 h 2200275"/>
                  <a:gd name="connsiteX2" fmla="*/ 2281237 w 2857500"/>
                  <a:gd name="connsiteY2" fmla="*/ 2200275 h 2200275"/>
                  <a:gd name="connsiteX3" fmla="*/ 0 w 2857500"/>
                  <a:gd name="connsiteY3" fmla="*/ 2200275 h 2200275"/>
                  <a:gd name="connsiteX4" fmla="*/ 0 w 2857500"/>
                  <a:gd name="connsiteY4" fmla="*/ 2062162 h 2200275"/>
                  <a:gd name="connsiteX5" fmla="*/ 2281237 w 2857500"/>
                  <a:gd name="connsiteY5" fmla="*/ 2062162 h 2200275"/>
                  <a:gd name="connsiteX6" fmla="*/ 2857500 w 2857500"/>
                  <a:gd name="connsiteY6" fmla="*/ 0 h 22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0" h="2200275">
                    <a:moveTo>
                      <a:pt x="2857500" y="0"/>
                    </a:moveTo>
                    <a:lnTo>
                      <a:pt x="2857500" y="128587"/>
                    </a:lnTo>
                    <a:lnTo>
                      <a:pt x="2281237" y="2200275"/>
                    </a:lnTo>
                    <a:lnTo>
                      <a:pt x="0" y="2200275"/>
                    </a:lnTo>
                    <a:lnTo>
                      <a:pt x="0" y="2062162"/>
                    </a:lnTo>
                    <a:lnTo>
                      <a:pt x="2281237" y="2062162"/>
                    </a:lnTo>
                    <a:lnTo>
                      <a:pt x="285750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/>
              </a:p>
            </p:txBody>
          </p:sp>
          <p:cxnSp>
            <p:nvCxnSpPr>
              <p:cNvPr id="275" name="直線接點 274"/>
              <p:cNvCxnSpPr/>
              <p:nvPr/>
            </p:nvCxnSpPr>
            <p:spPr>
              <a:xfrm rot="5400000">
                <a:off x="2639205" y="3199603"/>
                <a:ext cx="14287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線接點 269"/>
            <p:cNvCxnSpPr/>
            <p:nvPr/>
          </p:nvCxnSpPr>
          <p:spPr>
            <a:xfrm>
              <a:off x="7500980" y="2785296"/>
              <a:ext cx="357168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>
              <a:off x="7429546" y="2937697"/>
              <a:ext cx="357167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/>
            <p:nvPr/>
          </p:nvCxnSpPr>
          <p:spPr>
            <a:xfrm>
              <a:off x="7466056" y="2856734"/>
              <a:ext cx="357168" cy="15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01" name="流程圖: 資料 275"/>
          <p:cNvSpPr>
            <a:spLocks noChangeArrowheads="1"/>
          </p:cNvSpPr>
          <p:nvPr/>
        </p:nvSpPr>
        <p:spPr bwMode="auto">
          <a:xfrm>
            <a:off x="2490788" y="4421188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902" name="流程圖: 資料 276"/>
          <p:cNvSpPr>
            <a:spLocks noChangeArrowheads="1"/>
          </p:cNvSpPr>
          <p:nvPr/>
        </p:nvSpPr>
        <p:spPr bwMode="auto">
          <a:xfrm>
            <a:off x="2498725" y="31337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903" name="流程圖: 資料 277"/>
          <p:cNvSpPr>
            <a:spLocks noChangeArrowheads="1"/>
          </p:cNvSpPr>
          <p:nvPr/>
        </p:nvSpPr>
        <p:spPr bwMode="auto">
          <a:xfrm>
            <a:off x="2676525" y="5064125"/>
            <a:ext cx="396875" cy="287338"/>
          </a:xfrm>
          <a:prstGeom prst="flowChartInputOutput">
            <a:avLst/>
          </a:prstGeom>
          <a:solidFill>
            <a:srgbClr val="FF66CC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904" name="文字方塊 278"/>
          <p:cNvSpPr txBox="1">
            <a:spLocks noChangeArrowheads="1"/>
          </p:cNvSpPr>
          <p:nvPr/>
        </p:nvSpPr>
        <p:spPr bwMode="auto">
          <a:xfrm>
            <a:off x="3797300" y="2443163"/>
            <a:ext cx="428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w Cen MT" pitchFamily="34" charset="0"/>
                <a:ea typeface="微軟正黑體" pitchFamily="34" charset="-120"/>
              </a:rPr>
              <a:t>T</a:t>
            </a:r>
            <a:r>
              <a:rPr kumimoji="0" lang="en-US" altLang="zh-TW" sz="1600" baseline="-25000">
                <a:latin typeface="Tw Cen MT" pitchFamily="34" charset="0"/>
                <a:ea typeface="微軟正黑體" pitchFamily="34" charset="-120"/>
              </a:rPr>
              <a:t>3</a:t>
            </a:r>
            <a:endParaRPr kumimoji="0" lang="zh-TW" altLang="en-US" sz="1600" baseline="-250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905" name="流程圖: 資料 279"/>
          <p:cNvSpPr>
            <a:spLocks noChangeArrowheads="1"/>
          </p:cNvSpPr>
          <p:nvPr/>
        </p:nvSpPr>
        <p:spPr bwMode="auto">
          <a:xfrm>
            <a:off x="3055938" y="3781425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906" name="流程圖: 資料 280"/>
          <p:cNvSpPr>
            <a:spLocks noChangeArrowheads="1"/>
          </p:cNvSpPr>
          <p:nvPr/>
        </p:nvSpPr>
        <p:spPr bwMode="auto">
          <a:xfrm>
            <a:off x="3146425" y="3451225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40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4907" name="文字方塊 281"/>
          <p:cNvSpPr txBox="1">
            <a:spLocks noChangeArrowheads="1"/>
          </p:cNvSpPr>
          <p:nvPr/>
        </p:nvSpPr>
        <p:spPr bwMode="auto">
          <a:xfrm>
            <a:off x="2881313" y="3086100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latin typeface="Tw Cen MT" pitchFamily="34" charset="0"/>
                <a:ea typeface="微軟正黑體" pitchFamily="34" charset="-120"/>
              </a:rPr>
              <a:t>T</a:t>
            </a:r>
            <a:r>
              <a:rPr kumimoji="0" lang="en-US" altLang="zh-TW" sz="1600" baseline="-25000">
                <a:latin typeface="Tw Cen MT" pitchFamily="34" charset="0"/>
                <a:ea typeface="微軟正黑體" pitchFamily="34" charset="-120"/>
              </a:rPr>
              <a:t>2</a:t>
            </a:r>
            <a:endParaRPr kumimoji="0" lang="zh-TW" altLang="en-US" sz="1600" baseline="-25000">
              <a:latin typeface="Tw Cen MT" pitchFamily="34" charset="0"/>
              <a:ea typeface="微軟正黑體" pitchFamily="34" charset="-120"/>
            </a:endParaRPr>
          </a:p>
        </p:txBody>
      </p:sp>
      <p:grpSp>
        <p:nvGrpSpPr>
          <p:cNvPr id="34908" name="群組 170"/>
          <p:cNvGrpSpPr>
            <a:grpSpLocks/>
          </p:cNvGrpSpPr>
          <p:nvPr/>
        </p:nvGrpSpPr>
        <p:grpSpPr bwMode="auto">
          <a:xfrm>
            <a:off x="2690813" y="5010150"/>
            <a:ext cx="428625" cy="338138"/>
            <a:chOff x="5849933" y="4952930"/>
            <a:chExt cx="428625" cy="338554"/>
          </a:xfrm>
        </p:grpSpPr>
        <p:sp>
          <p:nvSpPr>
            <p:cNvPr id="34966" name="Oval 59"/>
            <p:cNvSpPr>
              <a:spLocks noChangeArrowheads="1"/>
            </p:cNvSpPr>
            <p:nvPr/>
          </p:nvSpPr>
          <p:spPr bwMode="auto">
            <a:xfrm>
              <a:off x="5857884" y="5000636"/>
              <a:ext cx="355600" cy="285750"/>
            </a:xfrm>
            <a:prstGeom prst="ellipse">
              <a:avLst/>
            </a:prstGeom>
            <a:solidFill>
              <a:srgbClr val="00E4A8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w Cen MT" pitchFamily="34" charset="0"/>
                <a:ea typeface="微軟正黑體" pitchFamily="34" charset="-120"/>
              </a:endParaRPr>
            </a:p>
          </p:txBody>
        </p:sp>
        <p:sp>
          <p:nvSpPr>
            <p:cNvPr id="34967" name="文字方塊 284"/>
            <p:cNvSpPr txBox="1">
              <a:spLocks noChangeArrowheads="1"/>
            </p:cNvSpPr>
            <p:nvPr/>
          </p:nvSpPr>
          <p:spPr bwMode="auto">
            <a:xfrm>
              <a:off x="5849933" y="4952930"/>
              <a:ext cx="4286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600" i="1">
                  <a:latin typeface="Tw Cen MT" pitchFamily="34" charset="0"/>
                  <a:ea typeface="微軟正黑體" pitchFamily="34" charset="-120"/>
                </a:rPr>
                <a:t>d</a:t>
              </a:r>
              <a:r>
                <a:rPr kumimoji="0" lang="en-US" altLang="zh-TW" sz="1600" i="1" baseline="-25000">
                  <a:latin typeface="Tw Cen MT" pitchFamily="34" charset="0"/>
                  <a:ea typeface="微軟正黑體" pitchFamily="34" charset="-120"/>
                </a:rPr>
                <a:t>3</a:t>
              </a:r>
              <a:endParaRPr kumimoji="0" lang="zh-TW" altLang="en-US" sz="1600" i="1" baseline="-25000">
                <a:latin typeface="Tw Cen MT" pitchFamily="34" charset="0"/>
                <a:ea typeface="微軟正黑體" pitchFamily="34" charset="-120"/>
              </a:endParaRPr>
            </a:p>
          </p:txBody>
        </p:sp>
      </p:grpSp>
      <p:grpSp>
        <p:nvGrpSpPr>
          <p:cNvPr id="34909" name="群組 152"/>
          <p:cNvGrpSpPr>
            <a:grpSpLocks/>
          </p:cNvGrpSpPr>
          <p:nvPr/>
        </p:nvGrpSpPr>
        <p:grpSpPr bwMode="auto">
          <a:xfrm>
            <a:off x="3619500" y="4367213"/>
            <a:ext cx="428625" cy="338137"/>
            <a:chOff x="4714876" y="4590642"/>
            <a:chExt cx="428625" cy="338554"/>
          </a:xfrm>
        </p:grpSpPr>
        <p:sp>
          <p:nvSpPr>
            <p:cNvPr id="34964" name="Oval 59"/>
            <p:cNvSpPr>
              <a:spLocks noChangeArrowheads="1"/>
            </p:cNvSpPr>
            <p:nvPr/>
          </p:nvSpPr>
          <p:spPr bwMode="auto">
            <a:xfrm>
              <a:off x="4714876" y="4643446"/>
              <a:ext cx="355600" cy="28575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w Cen MT" pitchFamily="34" charset="0"/>
                <a:ea typeface="微軟正黑體" pitchFamily="34" charset="-120"/>
              </a:endParaRPr>
            </a:p>
          </p:txBody>
        </p:sp>
        <p:sp>
          <p:nvSpPr>
            <p:cNvPr id="34965" name="文字方塊 287"/>
            <p:cNvSpPr txBox="1">
              <a:spLocks noChangeArrowheads="1"/>
            </p:cNvSpPr>
            <p:nvPr/>
          </p:nvSpPr>
          <p:spPr bwMode="auto">
            <a:xfrm>
              <a:off x="4714876" y="4590642"/>
              <a:ext cx="4286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600" i="1">
                  <a:latin typeface="Tw Cen MT" pitchFamily="34" charset="0"/>
                  <a:ea typeface="微軟正黑體" pitchFamily="34" charset="-120"/>
                </a:rPr>
                <a:t>d</a:t>
              </a:r>
              <a:r>
                <a:rPr kumimoji="0" lang="en-US" altLang="zh-TW" sz="1600" i="1" baseline="-25000">
                  <a:latin typeface="Tw Cen MT" pitchFamily="34" charset="0"/>
                  <a:ea typeface="微軟正黑體" pitchFamily="34" charset="-120"/>
                </a:rPr>
                <a:t>1</a:t>
              </a:r>
              <a:endParaRPr kumimoji="0" lang="zh-TW" altLang="en-US" sz="1600" i="1" baseline="-25000">
                <a:latin typeface="Tw Cen MT" pitchFamily="34" charset="0"/>
                <a:ea typeface="微軟正黑體" pitchFamily="34" charset="-120"/>
              </a:endParaRPr>
            </a:p>
          </p:txBody>
        </p:sp>
      </p:grpSp>
      <p:grpSp>
        <p:nvGrpSpPr>
          <p:cNvPr id="34910" name="群組 182"/>
          <p:cNvGrpSpPr>
            <a:grpSpLocks/>
          </p:cNvGrpSpPr>
          <p:nvPr/>
        </p:nvGrpSpPr>
        <p:grpSpPr bwMode="auto">
          <a:xfrm>
            <a:off x="1585913" y="2438400"/>
            <a:ext cx="428625" cy="338138"/>
            <a:chOff x="1588434" y="2464334"/>
            <a:chExt cx="428625" cy="338554"/>
          </a:xfrm>
        </p:grpSpPr>
        <p:sp>
          <p:nvSpPr>
            <p:cNvPr id="34962" name="Oval 59"/>
            <p:cNvSpPr>
              <a:spLocks noChangeArrowheads="1"/>
            </p:cNvSpPr>
            <p:nvPr/>
          </p:nvSpPr>
          <p:spPr bwMode="auto">
            <a:xfrm>
              <a:off x="1610679" y="2512112"/>
              <a:ext cx="355600" cy="285750"/>
            </a:xfrm>
            <a:prstGeom prst="ellipse">
              <a:avLst/>
            </a:prstGeom>
            <a:solidFill>
              <a:srgbClr val="66FF33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400">
                <a:latin typeface="Tw Cen MT" pitchFamily="34" charset="0"/>
                <a:ea typeface="微軟正黑體" pitchFamily="34" charset="-120"/>
              </a:endParaRPr>
            </a:p>
          </p:txBody>
        </p:sp>
        <p:sp>
          <p:nvSpPr>
            <p:cNvPr id="34963" name="文字方塊 290"/>
            <p:cNvSpPr txBox="1">
              <a:spLocks noChangeArrowheads="1"/>
            </p:cNvSpPr>
            <p:nvPr/>
          </p:nvSpPr>
          <p:spPr bwMode="auto">
            <a:xfrm>
              <a:off x="1588434" y="2464334"/>
              <a:ext cx="4286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600" i="1">
                  <a:latin typeface="Tw Cen MT" pitchFamily="34" charset="0"/>
                  <a:ea typeface="微軟正黑體" pitchFamily="34" charset="-120"/>
                </a:rPr>
                <a:t>d</a:t>
              </a:r>
              <a:r>
                <a:rPr kumimoji="0" lang="en-US" altLang="zh-TW" sz="1600" i="1" baseline="-25000">
                  <a:latin typeface="Tw Cen MT" pitchFamily="34" charset="0"/>
                  <a:ea typeface="微軟正黑體" pitchFamily="34" charset="-120"/>
                </a:rPr>
                <a:t>2</a:t>
              </a:r>
              <a:endParaRPr kumimoji="0" lang="zh-TW" altLang="en-US" sz="1600" i="1" baseline="-25000">
                <a:latin typeface="Tw Cen MT" pitchFamily="34" charset="0"/>
                <a:ea typeface="微軟正黑體" pitchFamily="34" charset="-120"/>
              </a:endParaRPr>
            </a:p>
          </p:txBody>
        </p:sp>
      </p:grpSp>
      <p:grpSp>
        <p:nvGrpSpPr>
          <p:cNvPr id="292" name="群組 291"/>
          <p:cNvGrpSpPr>
            <a:grpSpLocks/>
          </p:cNvGrpSpPr>
          <p:nvPr/>
        </p:nvGrpSpPr>
        <p:grpSpPr bwMode="auto">
          <a:xfrm>
            <a:off x="1041400" y="2595563"/>
            <a:ext cx="3767138" cy="2767012"/>
            <a:chOff x="5233992" y="2595557"/>
            <a:chExt cx="3767164" cy="2767031"/>
          </a:xfrm>
        </p:grpSpPr>
        <p:cxnSp>
          <p:nvCxnSpPr>
            <p:cNvPr id="34952" name="直線單箭頭接點 292"/>
            <p:cNvCxnSpPr>
              <a:cxnSpLocks noChangeShapeType="1"/>
            </p:cNvCxnSpPr>
            <p:nvPr/>
          </p:nvCxnSpPr>
          <p:spPr bwMode="auto">
            <a:xfrm rot="5400000" flipH="1" flipV="1">
              <a:off x="6449148" y="3566404"/>
              <a:ext cx="2714644" cy="7920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34953" name="直線單箭頭接點 293"/>
            <p:cNvCxnSpPr>
              <a:cxnSpLocks noChangeShapeType="1"/>
            </p:cNvCxnSpPr>
            <p:nvPr/>
          </p:nvCxnSpPr>
          <p:spPr bwMode="auto">
            <a:xfrm rot="-5400000" flipH="1" flipV="1">
              <a:off x="4272670" y="3571166"/>
              <a:ext cx="2714644" cy="7920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34954" name="直線單箭頭接點 294"/>
            <p:cNvCxnSpPr>
              <a:cxnSpLocks noChangeShapeType="1"/>
            </p:cNvCxnSpPr>
            <p:nvPr/>
          </p:nvCxnSpPr>
          <p:spPr bwMode="auto">
            <a:xfrm rot="5400000" flipH="1" flipV="1">
              <a:off x="4985630" y="3594979"/>
              <a:ext cx="2714644" cy="7920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34955" name="直線單箭頭接點 295"/>
            <p:cNvCxnSpPr>
              <a:cxnSpLocks noChangeShapeType="1"/>
            </p:cNvCxnSpPr>
            <p:nvPr/>
          </p:nvCxnSpPr>
          <p:spPr bwMode="auto">
            <a:xfrm rot="-5400000" flipH="1" flipV="1">
              <a:off x="5696669" y="3609266"/>
              <a:ext cx="2714644" cy="7920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34956" name="直線單箭頭接點 296"/>
            <p:cNvCxnSpPr>
              <a:cxnSpLocks noChangeShapeType="1"/>
            </p:cNvCxnSpPr>
            <p:nvPr/>
          </p:nvCxnSpPr>
          <p:spPr bwMode="auto">
            <a:xfrm rot="-5400000" flipH="1" flipV="1">
              <a:off x="7173053" y="3575929"/>
              <a:ext cx="2714644" cy="7920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34957" name="直線單箭頭接點 297"/>
            <p:cNvCxnSpPr>
              <a:cxnSpLocks noChangeShapeType="1"/>
            </p:cNvCxnSpPr>
            <p:nvPr/>
          </p:nvCxnSpPr>
          <p:spPr bwMode="auto">
            <a:xfrm flipV="1">
              <a:off x="5813692" y="3314699"/>
              <a:ext cx="2916000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34958" name="直線單箭頭接點 298"/>
            <p:cNvCxnSpPr>
              <a:cxnSpLocks noChangeShapeType="1"/>
            </p:cNvCxnSpPr>
            <p:nvPr/>
          </p:nvCxnSpPr>
          <p:spPr bwMode="auto">
            <a:xfrm rot="10800000" flipV="1">
              <a:off x="5423164" y="4595820"/>
              <a:ext cx="2916000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34959" name="直線單箭頭接點 299"/>
            <p:cNvCxnSpPr>
              <a:cxnSpLocks noChangeShapeType="1"/>
            </p:cNvCxnSpPr>
            <p:nvPr/>
          </p:nvCxnSpPr>
          <p:spPr bwMode="auto">
            <a:xfrm flipV="1">
              <a:off x="5608902" y="3948115"/>
              <a:ext cx="2916000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34960" name="直線單箭頭接點 300"/>
            <p:cNvCxnSpPr>
              <a:cxnSpLocks noChangeShapeType="1"/>
            </p:cNvCxnSpPr>
            <p:nvPr/>
          </p:nvCxnSpPr>
          <p:spPr bwMode="auto">
            <a:xfrm flipV="1">
              <a:off x="6085156" y="2595557"/>
              <a:ext cx="2916000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 type="arrow" w="med" len="med"/>
            </a:ln>
          </p:spPr>
        </p:cxnSp>
        <p:cxnSp>
          <p:nvCxnSpPr>
            <p:cNvPr id="34961" name="直線單箭頭接點 301"/>
            <p:cNvCxnSpPr>
              <a:cxnSpLocks noChangeShapeType="1"/>
            </p:cNvCxnSpPr>
            <p:nvPr/>
          </p:nvCxnSpPr>
          <p:spPr bwMode="auto">
            <a:xfrm flipV="1">
              <a:off x="5286380" y="5191137"/>
              <a:ext cx="2916000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dash"/>
              <a:miter lim="800000"/>
              <a:headEnd/>
              <a:tailEnd type="arrow" w="med" len="med"/>
            </a:ln>
          </p:spPr>
        </p:cxnSp>
      </p:grpSp>
      <p:sp>
        <p:nvSpPr>
          <p:cNvPr id="303" name="文字方塊 302"/>
          <p:cNvSpPr txBox="1"/>
          <p:nvPr/>
        </p:nvSpPr>
        <p:spPr>
          <a:xfrm>
            <a:off x="5575300" y="2000250"/>
            <a:ext cx="28130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Moving vector analysis</a:t>
            </a:r>
            <a:endParaRPr kumimoji="0"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304" name="直線單箭頭接點 303"/>
          <p:cNvCxnSpPr>
            <a:cxnSpLocks noChangeShapeType="1"/>
          </p:cNvCxnSpPr>
          <p:nvPr/>
        </p:nvCxnSpPr>
        <p:spPr bwMode="auto">
          <a:xfrm rot="5400000">
            <a:off x="6442869" y="2540794"/>
            <a:ext cx="285750" cy="15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305" name="文字方塊 304"/>
          <p:cNvSpPr txBox="1"/>
          <p:nvPr/>
        </p:nvSpPr>
        <p:spPr>
          <a:xfrm>
            <a:off x="5572125" y="2700338"/>
            <a:ext cx="28130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Routing tracks construction</a:t>
            </a:r>
            <a:endParaRPr kumimoji="0"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3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1150" y="4110038"/>
            <a:ext cx="4879975" cy="69215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</p:pic>
      <p:grpSp>
        <p:nvGrpSpPr>
          <p:cNvPr id="308" name="群組 68"/>
          <p:cNvGrpSpPr>
            <a:grpSpLocks/>
          </p:cNvGrpSpPr>
          <p:nvPr/>
        </p:nvGrpSpPr>
        <p:grpSpPr bwMode="auto">
          <a:xfrm>
            <a:off x="6030913" y="4257675"/>
            <a:ext cx="2857500" cy="357188"/>
            <a:chOff x="4143372" y="5715016"/>
            <a:chExt cx="2857520" cy="357190"/>
          </a:xfrm>
        </p:grpSpPr>
        <p:sp>
          <p:nvSpPr>
            <p:cNvPr id="34949" name="橢圓 25"/>
            <p:cNvSpPr>
              <a:spLocks noChangeArrowheads="1"/>
            </p:cNvSpPr>
            <p:nvPr/>
          </p:nvSpPr>
          <p:spPr bwMode="auto">
            <a:xfrm>
              <a:off x="4143372" y="5715016"/>
              <a:ext cx="571504" cy="35719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kumimoji="0" lang="zh-TW" altLang="en-US">
                <a:latin typeface="Tw Cen MT" pitchFamily="34" charset="0"/>
                <a:ea typeface="微軟正黑體" pitchFamily="34" charset="-120"/>
              </a:endParaRPr>
            </a:p>
          </p:txBody>
        </p:sp>
        <p:sp>
          <p:nvSpPr>
            <p:cNvPr id="34950" name="橢圓 26"/>
            <p:cNvSpPr>
              <a:spLocks noChangeArrowheads="1"/>
            </p:cNvSpPr>
            <p:nvPr/>
          </p:nvSpPr>
          <p:spPr bwMode="auto">
            <a:xfrm>
              <a:off x="5143504" y="5715016"/>
              <a:ext cx="642942" cy="35719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kumimoji="0" lang="zh-TW" altLang="en-US">
                <a:latin typeface="Tw Cen MT" pitchFamily="34" charset="0"/>
                <a:ea typeface="微軟正黑體" pitchFamily="34" charset="-120"/>
              </a:endParaRPr>
            </a:p>
          </p:txBody>
        </p:sp>
        <p:sp>
          <p:nvSpPr>
            <p:cNvPr id="34951" name="橢圓 27"/>
            <p:cNvSpPr>
              <a:spLocks noChangeArrowheads="1"/>
            </p:cNvSpPr>
            <p:nvPr/>
          </p:nvSpPr>
          <p:spPr bwMode="auto">
            <a:xfrm>
              <a:off x="6215074" y="5715016"/>
              <a:ext cx="785818" cy="35719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kumimoji="0" lang="zh-TW" altLang="en-US">
                <a:latin typeface="Tw Cen MT" pitchFamily="34" charset="0"/>
                <a:ea typeface="微軟正黑體" pitchFamily="34" charset="-120"/>
              </a:endParaRPr>
            </a:p>
          </p:txBody>
        </p:sp>
      </p:grpSp>
      <p:grpSp>
        <p:nvGrpSpPr>
          <p:cNvPr id="312" name="群組 311"/>
          <p:cNvGrpSpPr>
            <a:grpSpLocks/>
          </p:cNvGrpSpPr>
          <p:nvPr/>
        </p:nvGrpSpPr>
        <p:grpSpPr bwMode="auto">
          <a:xfrm>
            <a:off x="928688" y="4403725"/>
            <a:ext cx="3092450" cy="647700"/>
            <a:chOff x="928662" y="4437758"/>
            <a:chExt cx="3091706" cy="648000"/>
          </a:xfrm>
        </p:grpSpPr>
        <p:cxnSp>
          <p:nvCxnSpPr>
            <p:cNvPr id="34945" name="直線接點 312"/>
            <p:cNvCxnSpPr>
              <a:cxnSpLocks noChangeShapeType="1"/>
            </p:cNvCxnSpPr>
            <p:nvPr/>
          </p:nvCxnSpPr>
          <p:spPr bwMode="auto">
            <a:xfrm>
              <a:off x="1099846" y="4448814"/>
              <a:ext cx="2916000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</p:cxnSp>
        <p:cxnSp>
          <p:nvCxnSpPr>
            <p:cNvPr id="34946" name="直線接點 313"/>
            <p:cNvCxnSpPr>
              <a:cxnSpLocks noChangeShapeType="1"/>
            </p:cNvCxnSpPr>
            <p:nvPr/>
          </p:nvCxnSpPr>
          <p:spPr bwMode="auto">
            <a:xfrm>
              <a:off x="939718" y="5072074"/>
              <a:ext cx="2916000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</p:cxnSp>
        <p:cxnSp>
          <p:nvCxnSpPr>
            <p:cNvPr id="34947" name="直線接點 314"/>
            <p:cNvCxnSpPr>
              <a:cxnSpLocks noChangeShapeType="1"/>
            </p:cNvCxnSpPr>
            <p:nvPr/>
          </p:nvCxnSpPr>
          <p:spPr bwMode="auto">
            <a:xfrm rot="5400000">
              <a:off x="694662" y="4671758"/>
              <a:ext cx="648000" cy="1800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</p:cxnSp>
        <p:cxnSp>
          <p:nvCxnSpPr>
            <p:cNvPr id="34948" name="直線接點 315"/>
            <p:cNvCxnSpPr>
              <a:cxnSpLocks noChangeShapeType="1"/>
            </p:cNvCxnSpPr>
            <p:nvPr/>
          </p:nvCxnSpPr>
          <p:spPr bwMode="auto">
            <a:xfrm rot="5400000">
              <a:off x="3606368" y="4671758"/>
              <a:ext cx="648000" cy="1800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</p:cxnSp>
      </p:grpSp>
      <p:grpSp>
        <p:nvGrpSpPr>
          <p:cNvPr id="317" name="群組 316"/>
          <p:cNvGrpSpPr>
            <a:grpSpLocks/>
          </p:cNvGrpSpPr>
          <p:nvPr/>
        </p:nvGrpSpPr>
        <p:grpSpPr bwMode="auto">
          <a:xfrm>
            <a:off x="1206500" y="4502150"/>
            <a:ext cx="2617788" cy="358775"/>
            <a:chOff x="1206616" y="4535074"/>
            <a:chExt cx="2617330" cy="359779"/>
          </a:xfrm>
        </p:grpSpPr>
        <p:sp>
          <p:nvSpPr>
            <p:cNvPr id="34933" name="等腰三角形 317"/>
            <p:cNvSpPr>
              <a:spLocks noChangeArrowheads="1"/>
            </p:cNvSpPr>
            <p:nvPr/>
          </p:nvSpPr>
          <p:spPr bwMode="auto">
            <a:xfrm rot="-5400000">
              <a:off x="3498081" y="4503587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34" name="等腰三角形 318"/>
            <p:cNvSpPr>
              <a:spLocks noChangeArrowheads="1"/>
            </p:cNvSpPr>
            <p:nvPr/>
          </p:nvSpPr>
          <p:spPr bwMode="auto">
            <a:xfrm rot="-5400000">
              <a:off x="3092074" y="4503747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35" name="等腰三角形 319"/>
            <p:cNvSpPr>
              <a:spLocks noChangeArrowheads="1"/>
            </p:cNvSpPr>
            <p:nvPr/>
          </p:nvSpPr>
          <p:spPr bwMode="auto">
            <a:xfrm rot="-5400000">
              <a:off x="2740571" y="4503747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36" name="等腰三角形 320"/>
            <p:cNvSpPr>
              <a:spLocks noChangeArrowheads="1"/>
            </p:cNvSpPr>
            <p:nvPr/>
          </p:nvSpPr>
          <p:spPr bwMode="auto">
            <a:xfrm rot="-5400000">
              <a:off x="2334564" y="4503907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37" name="等腰三角形 321"/>
            <p:cNvSpPr>
              <a:spLocks noChangeArrowheads="1"/>
            </p:cNvSpPr>
            <p:nvPr/>
          </p:nvSpPr>
          <p:spPr bwMode="auto">
            <a:xfrm rot="-5400000">
              <a:off x="2008939" y="4503427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38" name="等腰三角形 322"/>
            <p:cNvSpPr>
              <a:spLocks noChangeArrowheads="1"/>
            </p:cNvSpPr>
            <p:nvPr/>
          </p:nvSpPr>
          <p:spPr bwMode="auto">
            <a:xfrm rot="-5400000">
              <a:off x="1602932" y="4503587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39" name="等腰三角形 323"/>
            <p:cNvSpPr>
              <a:spLocks noChangeArrowheads="1"/>
            </p:cNvSpPr>
            <p:nvPr/>
          </p:nvSpPr>
          <p:spPr bwMode="auto">
            <a:xfrm rot="-5400000">
              <a:off x="1246569" y="4495121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40" name="等腰三角形 324"/>
            <p:cNvSpPr>
              <a:spLocks noChangeArrowheads="1"/>
            </p:cNvSpPr>
            <p:nvPr/>
          </p:nvSpPr>
          <p:spPr bwMode="auto">
            <a:xfrm rot="-5400000">
              <a:off x="3399938" y="4797965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41" name="等腰三角形 325"/>
            <p:cNvSpPr>
              <a:spLocks noChangeArrowheads="1"/>
            </p:cNvSpPr>
            <p:nvPr/>
          </p:nvSpPr>
          <p:spPr bwMode="auto">
            <a:xfrm rot="-5400000">
              <a:off x="3011183" y="4798125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42" name="等腰三角形 326"/>
            <p:cNvSpPr>
              <a:spLocks noChangeArrowheads="1"/>
            </p:cNvSpPr>
            <p:nvPr/>
          </p:nvSpPr>
          <p:spPr bwMode="auto">
            <a:xfrm rot="-5400000">
              <a:off x="1928048" y="4797805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43" name="等腰三角形 327"/>
            <p:cNvSpPr>
              <a:spLocks noChangeArrowheads="1"/>
            </p:cNvSpPr>
            <p:nvPr/>
          </p:nvSpPr>
          <p:spPr bwMode="auto">
            <a:xfrm rot="-5400000">
              <a:off x="1522041" y="4797965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44" name="等腰三角形 328"/>
            <p:cNvSpPr>
              <a:spLocks noChangeArrowheads="1"/>
            </p:cNvSpPr>
            <p:nvPr/>
          </p:nvSpPr>
          <p:spPr bwMode="auto">
            <a:xfrm rot="-5400000">
              <a:off x="3738273" y="4809181"/>
              <a:ext cx="45719" cy="125626"/>
            </a:xfrm>
            <a:prstGeom prst="triangle">
              <a:avLst>
                <a:gd name="adj" fmla="val 50000"/>
              </a:avLst>
            </a:prstGeom>
            <a:solidFill>
              <a:srgbClr val="0000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</p:grpSp>
      <p:grpSp>
        <p:nvGrpSpPr>
          <p:cNvPr id="330" name="群組 329"/>
          <p:cNvGrpSpPr>
            <a:grpSpLocks/>
          </p:cNvGrpSpPr>
          <p:nvPr/>
        </p:nvGrpSpPr>
        <p:grpSpPr bwMode="auto">
          <a:xfrm>
            <a:off x="1190625" y="4568825"/>
            <a:ext cx="2576513" cy="425450"/>
            <a:chOff x="1189847" y="4602244"/>
            <a:chExt cx="2576690" cy="425827"/>
          </a:xfrm>
        </p:grpSpPr>
        <p:sp>
          <p:nvSpPr>
            <p:cNvPr id="34921" name="等腰三角形 330"/>
            <p:cNvSpPr>
              <a:spLocks noChangeArrowheads="1"/>
            </p:cNvSpPr>
            <p:nvPr/>
          </p:nvSpPr>
          <p:spPr bwMode="auto">
            <a:xfrm rot="1489301" flipV="1">
              <a:off x="3692489" y="4920071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22" name="等腰三角形 331"/>
            <p:cNvSpPr>
              <a:spLocks noChangeArrowheads="1"/>
            </p:cNvSpPr>
            <p:nvPr/>
          </p:nvSpPr>
          <p:spPr bwMode="auto">
            <a:xfrm rot="1489301" flipV="1">
              <a:off x="3361573" y="4911444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23" name="等腰三角形 332"/>
            <p:cNvSpPr>
              <a:spLocks noChangeArrowheads="1"/>
            </p:cNvSpPr>
            <p:nvPr/>
          </p:nvSpPr>
          <p:spPr bwMode="auto">
            <a:xfrm rot="1489301" flipV="1">
              <a:off x="2955057" y="4902818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24" name="等腰三角形 333"/>
            <p:cNvSpPr>
              <a:spLocks noChangeArrowheads="1"/>
            </p:cNvSpPr>
            <p:nvPr/>
          </p:nvSpPr>
          <p:spPr bwMode="auto">
            <a:xfrm rot="1489301" flipV="1">
              <a:off x="3441637" y="4610870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25" name="等腰三角形 334"/>
            <p:cNvSpPr>
              <a:spLocks noChangeArrowheads="1"/>
            </p:cNvSpPr>
            <p:nvPr/>
          </p:nvSpPr>
          <p:spPr bwMode="auto">
            <a:xfrm rot="1489301" flipV="1">
              <a:off x="3045491" y="4608440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26" name="等腰三角形 335"/>
            <p:cNvSpPr>
              <a:spLocks noChangeArrowheads="1"/>
            </p:cNvSpPr>
            <p:nvPr/>
          </p:nvSpPr>
          <p:spPr bwMode="auto">
            <a:xfrm rot="1489301" flipV="1">
              <a:off x="2705553" y="4604956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27" name="等腰三角形 336"/>
            <p:cNvSpPr>
              <a:spLocks noChangeArrowheads="1"/>
            </p:cNvSpPr>
            <p:nvPr/>
          </p:nvSpPr>
          <p:spPr bwMode="auto">
            <a:xfrm rot="1489301" flipV="1">
              <a:off x="2292433" y="4602244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28" name="等腰三角形 337"/>
            <p:cNvSpPr>
              <a:spLocks noChangeArrowheads="1"/>
            </p:cNvSpPr>
            <p:nvPr/>
          </p:nvSpPr>
          <p:spPr bwMode="auto">
            <a:xfrm rot="1489301" flipV="1">
              <a:off x="1969747" y="4617066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29" name="等腰三角形 338"/>
            <p:cNvSpPr>
              <a:spLocks noChangeArrowheads="1"/>
            </p:cNvSpPr>
            <p:nvPr/>
          </p:nvSpPr>
          <p:spPr bwMode="auto">
            <a:xfrm rot="1489301" flipV="1">
              <a:off x="1911109" y="4907960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30" name="等腰三角形 339"/>
            <p:cNvSpPr>
              <a:spLocks noChangeArrowheads="1"/>
            </p:cNvSpPr>
            <p:nvPr/>
          </p:nvSpPr>
          <p:spPr bwMode="auto">
            <a:xfrm rot="1489301" flipV="1">
              <a:off x="1505929" y="4919016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31" name="等腰三角形 340"/>
            <p:cNvSpPr>
              <a:spLocks noChangeArrowheads="1"/>
            </p:cNvSpPr>
            <p:nvPr/>
          </p:nvSpPr>
          <p:spPr bwMode="auto">
            <a:xfrm rot="1489301" flipV="1">
              <a:off x="1585993" y="4618442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  <p:sp>
          <p:nvSpPr>
            <p:cNvPr id="34932" name="等腰三角形 341"/>
            <p:cNvSpPr>
              <a:spLocks noChangeArrowheads="1"/>
            </p:cNvSpPr>
            <p:nvPr/>
          </p:nvSpPr>
          <p:spPr bwMode="auto">
            <a:xfrm rot="1489301" flipV="1">
              <a:off x="1189847" y="4616012"/>
              <a:ext cx="74048" cy="10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 sz="2400">
                <a:latin typeface="Tahoma" pitchFamily="34" charset="0"/>
              </a:endParaRPr>
            </a:p>
          </p:txBody>
        </p:sp>
      </p:grpSp>
      <p:pic>
        <p:nvPicPr>
          <p:cNvPr id="162" name="Picture 218" descr="C:\Users\tyho\AppData\Local\Microsoft\Windows\Temporary Internet Files\Content.IE5\NR439XC3\MCj030783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3298825"/>
            <a:ext cx="10429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3665</TotalTime>
  <Words>2024</Words>
  <Application>Microsoft Office PowerPoint</Application>
  <PresentationFormat>如螢幕大小 (4:3)</PresentationFormat>
  <Paragraphs>1233</Paragraphs>
  <Slides>23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中庸</vt:lpstr>
      <vt:lpstr>方程式</vt:lpstr>
      <vt:lpstr>A Fast Routability-  and Performance-Driven Droplet routing Simulation  for Digital Microfluidic Biochips</vt:lpstr>
      <vt:lpstr>Outline</vt:lpstr>
      <vt:lpstr>Digital MicroFluidic Biochip (DMFB)</vt:lpstr>
      <vt:lpstr>Routing Constraints</vt:lpstr>
      <vt:lpstr>Outline</vt:lpstr>
      <vt:lpstr>Droplet Routing on Digital Microfluidic Biochips</vt:lpstr>
      <vt:lpstr>Outline</vt:lpstr>
      <vt:lpstr>Preferred Routing Tracks Construction Stage</vt:lpstr>
      <vt:lpstr>Preferred Routing Tracks Construction Stage</vt:lpstr>
      <vt:lpstr>Routing Priority Calculation Stage</vt:lpstr>
      <vt:lpstr>Routing Priority Calculation Stage</vt:lpstr>
      <vt:lpstr>Routing Compaction Stage</vt:lpstr>
      <vt:lpstr>Routing Compaction Stage</vt:lpstr>
      <vt:lpstr>Outline</vt:lpstr>
      <vt:lpstr>Experimental Result</vt:lpstr>
      <vt:lpstr>Experimental Result on Benchmark Suite I</vt:lpstr>
      <vt:lpstr>Experimental Result on Benchmark Suite I</vt:lpstr>
      <vt:lpstr>Experimental Result on Benchmark Suite II</vt:lpstr>
      <vt:lpstr>Experimental Result on Benchmark Suite III</vt:lpstr>
      <vt:lpstr>Outline</vt:lpstr>
      <vt:lpstr>Conclusion</vt:lpstr>
      <vt:lpstr>DEMO</vt:lpstr>
      <vt:lpstr>投影片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Fast Routability- and Performance-Driven Droplet routing Simulation for Digital Microfluidic Biochips</dc:title>
  <dc:creator>Lin</dc:creator>
  <cp:lastModifiedBy>electron</cp:lastModifiedBy>
  <cp:revision>221</cp:revision>
  <dcterms:created xsi:type="dcterms:W3CDTF">2009-11-06T17:40:53Z</dcterms:created>
  <dcterms:modified xsi:type="dcterms:W3CDTF">2009-11-24T08:00:44Z</dcterms:modified>
</cp:coreProperties>
</file>