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524" r:id="rId2"/>
    <p:sldId id="535" r:id="rId3"/>
    <p:sldId id="725" r:id="rId4"/>
    <p:sldId id="685" r:id="rId5"/>
    <p:sldId id="702" r:id="rId6"/>
    <p:sldId id="731" r:id="rId7"/>
    <p:sldId id="732" r:id="rId8"/>
    <p:sldId id="733" r:id="rId9"/>
    <p:sldId id="734" r:id="rId10"/>
    <p:sldId id="646" r:id="rId11"/>
    <p:sldId id="712" r:id="rId12"/>
    <p:sldId id="726" r:id="rId13"/>
    <p:sldId id="715" r:id="rId14"/>
    <p:sldId id="727" r:id="rId15"/>
    <p:sldId id="716" r:id="rId16"/>
    <p:sldId id="718" r:id="rId17"/>
    <p:sldId id="719" r:id="rId18"/>
    <p:sldId id="728" r:id="rId19"/>
    <p:sldId id="721" r:id="rId20"/>
    <p:sldId id="722" r:id="rId21"/>
    <p:sldId id="723" r:id="rId22"/>
    <p:sldId id="729" r:id="rId23"/>
    <p:sldId id="664" r:id="rId24"/>
    <p:sldId id="662" r:id="rId25"/>
    <p:sldId id="724" r:id="rId26"/>
    <p:sldId id="667" r:id="rId27"/>
    <p:sldId id="730" r:id="rId28"/>
    <p:sldId id="668" r:id="rId29"/>
  </p:sldIdLst>
  <p:sldSz cx="9144000" cy="6858000" type="screen4x3"/>
  <p:notesSz cx="6797675" cy="9928225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FFCCFF"/>
    <a:srgbClr val="00CC00"/>
    <a:srgbClr val="CCFFFF"/>
    <a:srgbClr val="990000"/>
    <a:srgbClr val="333333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2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-8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750" cy="4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t" anchorCtr="0" compatLnSpc="1">
            <a:prstTxWarp prst="textNoShape">
              <a:avLst/>
            </a:prstTxWarp>
          </a:bodyPr>
          <a:lstStyle>
            <a:lvl1pPr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926" y="1"/>
            <a:ext cx="2943750" cy="4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t" anchorCtr="0" compatLnSpc="1">
            <a:prstTxWarp prst="textNoShape">
              <a:avLst/>
            </a:prstTxWarp>
          </a:bodyPr>
          <a:lstStyle>
            <a:lvl1pPr algn="r"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55"/>
            <a:ext cx="2943750" cy="4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b" anchorCtr="0" compatLnSpc="1">
            <a:prstTxWarp prst="textNoShape">
              <a:avLst/>
            </a:prstTxWarp>
          </a:bodyPr>
          <a:lstStyle>
            <a:lvl1pPr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926" y="9430855"/>
            <a:ext cx="2943750" cy="4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b" anchorCtr="0" compatLnSpc="1">
            <a:prstTxWarp prst="textNoShape">
              <a:avLst/>
            </a:prstTxWarp>
          </a:bodyPr>
          <a:lstStyle>
            <a:lvl1pPr algn="r"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fld id="{2A3A7B0F-AB06-4892-85A1-827BED0EBCE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3750" cy="4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t" anchorCtr="0" compatLnSpc="1">
            <a:prstTxWarp prst="textNoShape">
              <a:avLst/>
            </a:prstTxWarp>
          </a:bodyPr>
          <a:lstStyle>
            <a:lvl1pPr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926" y="1"/>
            <a:ext cx="2943750" cy="49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t" anchorCtr="0" compatLnSpc="1">
            <a:prstTxWarp prst="textNoShape">
              <a:avLst/>
            </a:prstTxWarp>
          </a:bodyPr>
          <a:lstStyle>
            <a:lvl1pPr algn="r"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3" y="4716228"/>
            <a:ext cx="4986871" cy="446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55"/>
            <a:ext cx="2943750" cy="4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b" anchorCtr="0" compatLnSpc="1">
            <a:prstTxWarp prst="textNoShape">
              <a:avLst/>
            </a:prstTxWarp>
          </a:bodyPr>
          <a:lstStyle>
            <a:lvl1pPr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926" y="9430855"/>
            <a:ext cx="2943750" cy="49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0" tIns="46065" rIns="92130" bIns="46065" numCol="1" anchor="b" anchorCtr="0" compatLnSpc="1">
            <a:prstTxWarp prst="textNoShape">
              <a:avLst/>
            </a:prstTxWarp>
          </a:bodyPr>
          <a:lstStyle>
            <a:lvl1pPr algn="r" defTabSz="922438">
              <a:lnSpc>
                <a:spcPct val="100000"/>
              </a:lnSpc>
              <a:spcBef>
                <a:spcPct val="0"/>
              </a:spcBef>
              <a:defRPr kumimoji="1" sz="1200">
                <a:latin typeface="Tahoma" pitchFamily="34" charset="0"/>
              </a:defRPr>
            </a:lvl1pPr>
          </a:lstStyle>
          <a:p>
            <a:fld id="{9A618D2E-FC2C-4E57-A385-2B64E7B09D1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C7CBD-E724-4FC9-ADA2-CA2D64E0BBD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Digital microfluidic biochips are used to perform laboratory procesudes based on droplets, where droplets are biological sample carriers.</a:t>
            </a:r>
          </a:p>
          <a:p>
            <a:r>
              <a:rPr lang="en-US" altLang="zh-TW"/>
              <a:t>This figure shows the schematic view of a digital microfluidic biochip developed by the Duke University.</a:t>
            </a:r>
          </a:p>
          <a:p>
            <a:r>
              <a:rPr lang="en-US" altLang="zh-TW"/>
              <a:t>There are three main components</a:t>
            </a:r>
          </a:p>
          <a:p>
            <a:r>
              <a:rPr lang="en-US" altLang="zh-TW"/>
              <a:t>The first one is the 2D array that is used for reaction.</a:t>
            </a:r>
          </a:p>
          <a:p>
            <a:r>
              <a:rPr lang="en-US" altLang="zh-TW"/>
              <a:t>The second one is the reservoirs/dispensing ports that are used for droplet generation.</a:t>
            </a:r>
          </a:p>
          <a:p>
            <a:r>
              <a:rPr lang="en-US" altLang="zh-TW"/>
              <a:t>The third one is the optical detectors that are used for the detection of reaction result.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dist="28398" dir="1593903" algn="ctr" rotWithShape="0">
              <a:schemeClr val="bg2"/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207620-D360-4F64-96B3-C63A338AC09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0675" y="247650"/>
            <a:ext cx="2155825" cy="5942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438" y="247650"/>
            <a:ext cx="6319837" cy="5942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6A0062-C80C-4F6A-BB93-6EED8F10074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E07805-6BE7-4443-AB57-63E59F57D93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40C8BD-0D9B-4F9A-BBE2-ABEA2A247EE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438" y="1116013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40250" y="1116013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8C4FFC-43E5-4140-B39E-9EAD6DDB26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D7F926C-7E4E-41F9-B0ED-97E0F49877D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A827EA-E826-4E60-9687-BA7FAB117CD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694F1C-08B9-429C-837A-8247E586322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B0B784-1D8B-458C-8995-541D43A1941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D91209-C879-432F-A682-DF7272AE227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ChangeArrowheads="1"/>
          </p:cNvSpPr>
          <p:nvPr/>
        </p:nvSpPr>
        <p:spPr bwMode="auto">
          <a:xfrm>
            <a:off x="193675" y="1098550"/>
            <a:ext cx="8728075" cy="5453063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247650"/>
            <a:ext cx="859631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806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116013"/>
            <a:ext cx="85312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880645" name="Rectangle 5"/>
          <p:cNvSpPr>
            <a:spLocks noChangeArrowheads="1"/>
          </p:cNvSpPr>
          <p:nvPr userDrawn="1"/>
        </p:nvSpPr>
        <p:spPr bwMode="gray">
          <a:xfrm>
            <a:off x="609600" y="838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kumimoji="1" lang="zh-TW" altLang="en-US" sz="2400">
              <a:latin typeface="Tahoma" pitchFamily="34" charset="0"/>
            </a:endParaRPr>
          </a:p>
        </p:txBody>
      </p:sp>
      <p:sp>
        <p:nvSpPr>
          <p:cNvPr id="880646" name="Rectangle 6"/>
          <p:cNvSpPr>
            <a:spLocks noChangeArrowheads="1"/>
          </p:cNvSpPr>
          <p:nvPr userDrawn="1"/>
        </p:nvSpPr>
        <p:spPr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kumimoji="1" lang="zh-TW" altLang="en-US" sz="2400">
              <a:latin typeface="Tahoma" pitchFamily="34" charset="0"/>
            </a:endParaRPr>
          </a:p>
        </p:txBody>
      </p:sp>
      <p:sp>
        <p:nvSpPr>
          <p:cNvPr id="8806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9763" y="6105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ahoma" pitchFamily="34" charset="0"/>
              </a:defRPr>
            </a:lvl1pPr>
          </a:lstStyle>
          <a:p>
            <a:fld id="{F83082C7-9673-4474-92B8-CC4F7F9892D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542925" indent="-542925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SzPct val="120000"/>
        <a:buFont typeface="Wingdings" pitchFamily="2" charset="2"/>
        <a:buBlip>
          <a:blip r:embed="rId14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1046163" indent="-323850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5"/>
        </a:buBlip>
        <a:defRPr sz="2200">
          <a:solidFill>
            <a:srgbClr val="000099"/>
          </a:solidFill>
          <a:latin typeface="+mn-lt"/>
        </a:defRPr>
      </a:lvl2pPr>
      <a:lvl3pPr marL="14636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pitchFamily="2" charset="2"/>
        <a:buBlip>
          <a:blip r:embed="rId16"/>
        </a:buBlip>
        <a:defRPr sz="2000">
          <a:solidFill>
            <a:srgbClr val="990000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80" name="Rectangle 1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 SAT-Based Routing Algorithm for Cross-Referencing Biochips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65128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82613" y="2921000"/>
            <a:ext cx="7864475" cy="326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Ping-Hung Yuh</a:t>
            </a:r>
            <a:r>
              <a:rPr lang="en-US" altLang="zh-TW" sz="2800" baseline="30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, </a:t>
            </a:r>
            <a:r>
              <a:rPr lang="en-US" altLang="zh-TW" sz="2800" dirty="0" smtClean="0">
                <a:ea typeface="新細明體" charset="-120"/>
              </a:rPr>
              <a:t>Cliff </a:t>
            </a:r>
            <a:r>
              <a:rPr lang="en-US" altLang="zh-TW" sz="2800" dirty="0" err="1" smtClean="0">
                <a:ea typeface="新細明體" charset="-120"/>
              </a:rPr>
              <a:t>Chiung</a:t>
            </a:r>
            <a:r>
              <a:rPr lang="en-US" altLang="zh-TW" sz="2800" dirty="0" smtClean="0">
                <a:ea typeface="新細明體" charset="-120"/>
              </a:rPr>
              <a:t>-Yu Lin</a:t>
            </a:r>
            <a:r>
              <a:rPr lang="en-US" altLang="zh-TW" sz="2800" baseline="30000" dirty="0" smtClean="0">
                <a:ea typeface="新細明體" charset="-120"/>
              </a:rPr>
              <a:t>2</a:t>
            </a:r>
            <a:r>
              <a:rPr lang="en-US" altLang="zh-TW" sz="2800" dirty="0" smtClean="0">
                <a:ea typeface="新細明體" charset="-120"/>
              </a:rPr>
              <a:t>, </a:t>
            </a:r>
            <a:r>
              <a:rPr lang="en-US" altLang="zh-TW" sz="2800" u="sng" dirty="0" smtClean="0">
                <a:solidFill>
                  <a:srgbClr val="FFFF00"/>
                </a:solidFill>
                <a:ea typeface="新細明體" charset="-120"/>
              </a:rPr>
              <a:t>Tsung-Wei Huang</a:t>
            </a:r>
            <a:r>
              <a:rPr lang="en-US" altLang="zh-TW" sz="2800" baseline="30000" dirty="0" smtClean="0">
                <a:ea typeface="新細明體" charset="-120"/>
              </a:rPr>
              <a:t>3</a:t>
            </a:r>
            <a:r>
              <a:rPr lang="en-US" altLang="zh-TW" sz="2800" dirty="0" smtClean="0">
                <a:ea typeface="新細明體" charset="-120"/>
              </a:rPr>
              <a:t>, Tsung-Yi Ho</a:t>
            </a:r>
            <a:r>
              <a:rPr lang="en-US" altLang="zh-TW" sz="2800" baseline="30000" dirty="0" smtClean="0">
                <a:ea typeface="新細明體" charset="-120"/>
              </a:rPr>
              <a:t>3</a:t>
            </a:r>
            <a:r>
              <a:rPr lang="en-US" altLang="zh-TW" sz="2800" dirty="0" smtClean="0">
                <a:ea typeface="新細明體" charset="-120"/>
              </a:rPr>
              <a:t>, </a:t>
            </a:r>
            <a:r>
              <a:rPr lang="en-US" altLang="zh-TW" sz="2800" dirty="0" err="1" smtClean="0">
                <a:ea typeface="新細明體" charset="-120"/>
              </a:rPr>
              <a:t>Chia</a:t>
            </a:r>
            <a:r>
              <a:rPr lang="en-US" altLang="zh-TW" sz="2800" dirty="0" smtClean="0">
                <a:ea typeface="新細明體" charset="-120"/>
              </a:rPr>
              <a:t>-Lin Yang</a:t>
            </a:r>
            <a:r>
              <a:rPr lang="en-US" altLang="zh-TW" sz="2800" baseline="30000" dirty="0" smtClean="0">
                <a:ea typeface="新細明體" charset="-120"/>
              </a:rPr>
              <a:t>4</a:t>
            </a:r>
            <a:r>
              <a:rPr lang="en-US" altLang="zh-TW" sz="2800" dirty="0" smtClean="0">
                <a:ea typeface="新細明體" charset="-120"/>
              </a:rPr>
              <a:t>, </a:t>
            </a:r>
            <a:br>
              <a:rPr lang="en-US" altLang="zh-TW" sz="2800" dirty="0" smtClean="0">
                <a:ea typeface="新細明體" charset="-120"/>
              </a:rPr>
            </a:br>
            <a:r>
              <a:rPr lang="en-US" altLang="zh-TW" sz="2800" dirty="0" smtClean="0">
                <a:ea typeface="新細明體" charset="-120"/>
              </a:rPr>
              <a:t>and </a:t>
            </a:r>
            <a:r>
              <a:rPr lang="en-US" altLang="zh-TW" sz="2800" dirty="0">
                <a:ea typeface="新細明體" charset="-120"/>
              </a:rPr>
              <a:t>Yao-</a:t>
            </a:r>
            <a:r>
              <a:rPr lang="en-US" altLang="zh-TW" sz="2800" dirty="0" err="1">
                <a:ea typeface="新細明體" charset="-120"/>
              </a:rPr>
              <a:t>Wen</a:t>
            </a:r>
            <a:r>
              <a:rPr lang="en-US" altLang="zh-TW" sz="2800" dirty="0">
                <a:ea typeface="新細明體" charset="-120"/>
              </a:rPr>
              <a:t> </a:t>
            </a:r>
            <a:r>
              <a:rPr lang="en-US" altLang="zh-TW" sz="2800" dirty="0" smtClean="0">
                <a:ea typeface="新細明體" charset="-120"/>
              </a:rPr>
              <a:t>Chang</a:t>
            </a:r>
            <a:r>
              <a:rPr lang="en-US" altLang="zh-TW" sz="2800" baseline="30000" dirty="0" smtClean="0">
                <a:ea typeface="新細明體" charset="-120"/>
              </a:rPr>
              <a:t>5</a:t>
            </a:r>
            <a:endParaRPr lang="en-US" altLang="zh-TW" sz="2000" dirty="0">
              <a:ea typeface="新細明體" charset="-120"/>
            </a:endParaRPr>
          </a:p>
          <a:p>
            <a:r>
              <a:rPr lang="en-US" altLang="zh-TW" sz="2000" baseline="30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TSMC</a:t>
            </a:r>
            <a:br>
              <a:rPr lang="en-US" altLang="zh-TW" sz="2000" dirty="0" smtClean="0">
                <a:ea typeface="新細明體" charset="-120"/>
              </a:rPr>
            </a:br>
            <a:r>
              <a:rPr lang="en-US" altLang="zh-TW" sz="2000" baseline="30000" dirty="0" smtClean="0">
                <a:ea typeface="新細明體" charset="-120"/>
              </a:rPr>
              <a:t>2</a:t>
            </a:r>
            <a:r>
              <a:rPr lang="en-US" altLang="zh-TW" sz="2000" dirty="0" smtClean="0">
                <a:ea typeface="新細明體" charset="-120"/>
              </a:rPr>
              <a:t>EE, Stanford</a:t>
            </a:r>
            <a:br>
              <a:rPr lang="en-US" altLang="zh-TW" sz="2000" dirty="0" smtClean="0">
                <a:ea typeface="新細明體" charset="-120"/>
              </a:rPr>
            </a:br>
            <a:r>
              <a:rPr lang="en-US" altLang="zh-TW" sz="2000" baseline="30000" dirty="0" smtClean="0">
                <a:ea typeface="新細明體" charset="-120"/>
              </a:rPr>
              <a:t>3</a:t>
            </a:r>
            <a:r>
              <a:rPr lang="en-US" altLang="zh-TW" sz="2000" dirty="0" smtClean="0">
                <a:ea typeface="新細明體" charset="-120"/>
              </a:rPr>
              <a:t>CSIE, National Cheng Kung University</a:t>
            </a:r>
            <a:br>
              <a:rPr lang="en-US" altLang="zh-TW" sz="2000" dirty="0" smtClean="0">
                <a:ea typeface="新細明體" charset="-120"/>
              </a:rPr>
            </a:br>
            <a:r>
              <a:rPr lang="en-US" altLang="zh-TW" sz="2000" baseline="30000" dirty="0" smtClean="0">
                <a:ea typeface="新細明體" charset="-120"/>
              </a:rPr>
              <a:t>4</a:t>
            </a:r>
            <a:r>
              <a:rPr lang="en-US" altLang="zh-TW" sz="2000" dirty="0" smtClean="0">
                <a:ea typeface="新細明體" charset="-120"/>
              </a:rPr>
              <a:t>CSIE, National Taiwan University  </a:t>
            </a:r>
            <a:r>
              <a:rPr lang="en-US" altLang="zh-TW" sz="2000" dirty="0">
                <a:ea typeface="新細明體" charset="-120"/>
              </a:rPr>
              <a:t/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baseline="30000" dirty="0" smtClean="0">
                <a:ea typeface="新細明體" charset="-120"/>
              </a:rPr>
              <a:t>5</a:t>
            </a:r>
            <a:r>
              <a:rPr lang="en-US" altLang="zh-TW" sz="2000" dirty="0" smtClean="0">
                <a:ea typeface="新細明體" charset="-120"/>
              </a:rPr>
              <a:t>GIEE </a:t>
            </a:r>
            <a:r>
              <a:rPr lang="en-US" altLang="zh-TW" sz="2000" dirty="0">
                <a:ea typeface="新細明體" charset="-120"/>
              </a:rPr>
              <a:t>&amp; EE, National Taiwan University</a:t>
            </a:r>
            <a:endParaRPr lang="en-US" altLang="zh-TW" sz="1800" dirty="0">
              <a:ea typeface="新細明體" charset="-120"/>
            </a:endParaRPr>
          </a:p>
        </p:txBody>
      </p:sp>
      <p:sp>
        <p:nvSpPr>
          <p:cNvPr id="651279" name="Rectangle 15"/>
          <p:cNvSpPr>
            <a:spLocks noChangeArrowheads="1"/>
          </p:cNvSpPr>
          <p:nvPr/>
        </p:nvSpPr>
        <p:spPr bwMode="auto">
          <a:xfrm>
            <a:off x="746125" y="3465513"/>
            <a:ext cx="7381875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kumimoji="1" lang="en-US" altLang="zh-TW" b="1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1DBF3-D86D-4EFF-9587-CB78489C02CA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Previous Work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Routing algorithms for direct-addressing biochips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[Su et al, DATE’06], [Griffith et al, TCAD’06], [K. </a:t>
            </a:r>
            <a:r>
              <a:rPr lang="en-US" altLang="zh-TW" dirty="0" err="1">
                <a:ea typeface="新細明體" charset="-120"/>
              </a:rPr>
              <a:t>B</a:t>
            </a:r>
            <a:r>
              <a:rPr lang="en-US" altLang="zh-TW" dirty="0" err="1">
                <a:ea typeface="新細明體" charset="-120"/>
                <a:cs typeface="Arial" charset="0"/>
              </a:rPr>
              <a:t>ö</a:t>
            </a:r>
            <a:r>
              <a:rPr lang="en-US" altLang="zh-TW" dirty="0" err="1">
                <a:ea typeface="新細明體" charset="-120"/>
              </a:rPr>
              <a:t>hringer</a:t>
            </a:r>
            <a:r>
              <a:rPr lang="en-US" altLang="zh-TW" dirty="0">
                <a:ea typeface="新細明體" charset="-120"/>
              </a:rPr>
              <a:t>, TCAD’06], [</a:t>
            </a:r>
            <a:r>
              <a:rPr lang="en-US" altLang="zh-TW" dirty="0" err="1">
                <a:ea typeface="新細明體" charset="-120"/>
              </a:rPr>
              <a:t>Yuh</a:t>
            </a:r>
            <a:r>
              <a:rPr lang="en-US" altLang="zh-TW" dirty="0">
                <a:ea typeface="新細明體" charset="-120"/>
              </a:rPr>
              <a:t> et al, ICCAD’07], and [Cho et al, ISPD’08]</a:t>
            </a:r>
          </a:p>
          <a:p>
            <a:pPr lvl="2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Indirect method</a:t>
            </a:r>
            <a:endParaRPr lang="en-US" altLang="zh-TW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A direct-addressing routing solution must be given</a:t>
            </a: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Graph coloring based approach [Griffith et al, TCAD’06]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# </a:t>
            </a:r>
            <a:r>
              <a:rPr lang="en-US" altLang="zh-TW" dirty="0">
                <a:ea typeface="新細明體" charset="-120"/>
              </a:rPr>
              <a:t>of colors = # of cycles to move all droplets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Clique partitioning based approach [</a:t>
            </a:r>
            <a:r>
              <a:rPr lang="en-US" altLang="zh-TW" dirty="0" err="1">
                <a:ea typeface="新細明體" charset="-120"/>
              </a:rPr>
              <a:t>Xu</a:t>
            </a:r>
            <a:r>
              <a:rPr lang="en-US" altLang="zh-TW" dirty="0">
                <a:ea typeface="新細明體" charset="-120"/>
              </a:rPr>
              <a:t> et al, DATE’07]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# </a:t>
            </a:r>
            <a:r>
              <a:rPr lang="en-US" altLang="zh-TW" dirty="0">
                <a:ea typeface="新細明體" charset="-120"/>
              </a:rPr>
              <a:t>of cliques = # of cycles to move all droplets</a:t>
            </a:r>
          </a:p>
          <a:p>
            <a:pPr lvl="2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Direct method</a:t>
            </a:r>
            <a:endParaRPr lang="en-US" altLang="zh-TW" dirty="0" smtClean="0">
              <a:ea typeface="新細明體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ILP-based routing [</a:t>
            </a:r>
            <a:r>
              <a:rPr lang="en-US" altLang="zh-TW" dirty="0" err="1" smtClean="0">
                <a:ea typeface="新細明體" charset="-120"/>
              </a:rPr>
              <a:t>Yuh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et al, DAC’08]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Contribution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Propose the first SAT-based routing algorithm</a:t>
            </a:r>
          </a:p>
          <a:p>
            <a:pPr lvl="1"/>
            <a:r>
              <a:rPr lang="en-US" altLang="zh-TW" dirty="0" smtClean="0"/>
              <a:t>More efficient than generic ILP formulation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Two-stage routing algorithm</a:t>
            </a:r>
          </a:p>
          <a:p>
            <a:pPr lvl="1"/>
            <a:r>
              <a:rPr lang="en-US" altLang="zh-TW" dirty="0" smtClean="0"/>
              <a:t>Global routing </a:t>
            </a:r>
            <a:r>
              <a:rPr lang="en-US" altLang="zh-TW" dirty="0" smtClean="0"/>
              <a:t>followed by detailed </a:t>
            </a:r>
            <a:r>
              <a:rPr lang="en-US" altLang="zh-TW" dirty="0" smtClean="0"/>
              <a:t>routing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Routing path information utilization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3D routing graph for detailed routing</a:t>
            </a:r>
          </a:p>
          <a:p>
            <a:pPr lvl="1"/>
            <a:r>
              <a:rPr lang="en-US" altLang="zh-TW" dirty="0" smtClean="0"/>
              <a:t>2D routing graph implies that a droplet can visit one basic cell at most once</a:t>
            </a:r>
          </a:p>
          <a:p>
            <a:pPr lvl="1"/>
            <a:r>
              <a:rPr lang="en-US" altLang="zh-TW" dirty="0" smtClean="0"/>
              <a:t>Higher flexibility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Introduction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Droplet Routing on Cross-Referencing </a:t>
            </a:r>
            <a:r>
              <a:rPr lang="en-US" altLang="zh-TW" dirty="0" smtClean="0">
                <a:ea typeface="新細明體" charset="-120"/>
              </a:rPr>
              <a:t>Biochips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Algorithm Overview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Global routing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Detailed routing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 smtClean="0">
                <a:solidFill>
                  <a:srgbClr val="C0C0C0"/>
                </a:solidFill>
                <a:ea typeface="新細明體" charset="-120"/>
              </a:rPr>
              <a:t>Experimental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Result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4558144" y="3080327"/>
            <a:ext cx="3851564" cy="3052617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69453" y="3094181"/>
            <a:ext cx="3851564" cy="302029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Routing Algorithm Overview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13</a:t>
            </a:fld>
            <a:endParaRPr lang="en-US" altLang="zh-TW"/>
          </a:p>
        </p:txBody>
      </p:sp>
      <p:sp>
        <p:nvSpPr>
          <p:cNvPr id="5" name="圓角矩形 4"/>
          <p:cNvSpPr/>
          <p:nvPr/>
        </p:nvSpPr>
        <p:spPr bwMode="auto">
          <a:xfrm>
            <a:off x="1440872" y="2355273"/>
            <a:ext cx="1838036" cy="572655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Net criticality 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determination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圓角矩形 5"/>
          <p:cNvSpPr/>
          <p:nvPr/>
        </p:nvSpPr>
        <p:spPr bwMode="auto">
          <a:xfrm>
            <a:off x="1436253" y="3181929"/>
            <a:ext cx="1838036" cy="374073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Nets selection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1376214" y="3749966"/>
            <a:ext cx="1958109" cy="609601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SAT formulation</a:t>
            </a: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</a:t>
            </a:r>
            <a:b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construction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417779" y="4548913"/>
            <a:ext cx="1884219" cy="383309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Nets routing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菱形 8"/>
          <p:cNvSpPr/>
          <p:nvPr/>
        </p:nvSpPr>
        <p:spPr bwMode="auto">
          <a:xfrm>
            <a:off x="1357745" y="5181599"/>
            <a:ext cx="2013527" cy="812803"/>
          </a:xfrm>
          <a:prstGeom prst="diamond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/>
              <a:t>All nets are</a:t>
            </a:r>
            <a:br>
              <a:rPr lang="en-US" altLang="zh-TW" sz="2000" dirty="0" smtClean="0"/>
            </a:br>
            <a:r>
              <a:rPr lang="en-US" altLang="zh-TW" sz="2000" dirty="0" smtClean="0"/>
              <a:t>routed?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流程圖: 文件 10"/>
          <p:cNvSpPr/>
          <p:nvPr/>
        </p:nvSpPr>
        <p:spPr bwMode="auto">
          <a:xfrm>
            <a:off x="831271" y="1209964"/>
            <a:ext cx="3306618" cy="1034472"/>
          </a:xfrm>
          <a:prstGeom prst="flowChart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Inputs: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1. Net list          3. obstacle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2.</a:t>
            </a: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pin locations     locations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8689" y="2529235"/>
            <a:ext cx="923636" cy="535710"/>
          </a:xfrm>
          <a:prstGeom prst="rect">
            <a:avLst/>
          </a:prstGeom>
          <a:solidFill>
            <a:srgbClr val="FFCC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Global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routing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5292433" y="3144986"/>
            <a:ext cx="2382982" cy="609601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3D routing</a:t>
            </a: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and</a:t>
            </a:r>
            <a:b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voltage assignment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5287818" y="4969163"/>
            <a:ext cx="2382982" cy="424869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Failed nets re-route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圓角矩形 17"/>
          <p:cNvSpPr/>
          <p:nvPr/>
        </p:nvSpPr>
        <p:spPr bwMode="auto">
          <a:xfrm>
            <a:off x="5292436" y="5611087"/>
            <a:ext cx="2382982" cy="424869"/>
          </a:xfrm>
          <a:prstGeom prst="roundRect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Refinement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菱形 19"/>
          <p:cNvSpPr/>
          <p:nvPr/>
        </p:nvSpPr>
        <p:spPr bwMode="auto">
          <a:xfrm>
            <a:off x="5472547" y="3976254"/>
            <a:ext cx="2013527" cy="743526"/>
          </a:xfrm>
          <a:prstGeom prst="diamond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/>
              <a:t>Success?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24" name="直線單箭頭接點 23"/>
          <p:cNvCxnSpPr>
            <a:stCxn id="5" idx="2"/>
            <a:endCxn id="6" idx="0"/>
          </p:cNvCxnSpPr>
          <p:nvPr/>
        </p:nvCxnSpPr>
        <p:spPr bwMode="auto">
          <a:xfrm rot="5400000">
            <a:off x="2230581" y="3052619"/>
            <a:ext cx="254001" cy="461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>
            <a:stCxn id="6" idx="2"/>
            <a:endCxn id="7" idx="0"/>
          </p:cNvCxnSpPr>
          <p:nvPr/>
        </p:nvCxnSpPr>
        <p:spPr bwMode="auto">
          <a:xfrm rot="5400000">
            <a:off x="2258288" y="3652983"/>
            <a:ext cx="193964" cy="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>
            <a:stCxn id="7" idx="2"/>
            <a:endCxn id="8" idx="0"/>
          </p:cNvCxnSpPr>
          <p:nvPr/>
        </p:nvCxnSpPr>
        <p:spPr bwMode="auto">
          <a:xfrm rot="16200000" flipH="1">
            <a:off x="2262906" y="4451930"/>
            <a:ext cx="189346" cy="462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線單箭頭接點 31"/>
          <p:cNvCxnSpPr>
            <a:stCxn id="8" idx="2"/>
            <a:endCxn id="9" idx="0"/>
          </p:cNvCxnSpPr>
          <p:nvPr/>
        </p:nvCxnSpPr>
        <p:spPr bwMode="auto">
          <a:xfrm rot="16200000" flipH="1">
            <a:off x="2237511" y="5054600"/>
            <a:ext cx="249377" cy="462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肘形接點 34"/>
          <p:cNvCxnSpPr>
            <a:stCxn id="9" idx="3"/>
            <a:endCxn id="6" idx="3"/>
          </p:cNvCxnSpPr>
          <p:nvPr/>
        </p:nvCxnSpPr>
        <p:spPr bwMode="auto">
          <a:xfrm flipH="1" flipV="1">
            <a:off x="3274289" y="3368966"/>
            <a:ext cx="96983" cy="2219035"/>
          </a:xfrm>
          <a:prstGeom prst="bentConnector3">
            <a:avLst>
              <a:gd name="adj1" fmla="val -23571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肘形接點 37"/>
          <p:cNvCxnSpPr>
            <a:stCxn id="9" idx="2"/>
            <a:endCxn id="16" idx="1"/>
          </p:cNvCxnSpPr>
          <p:nvPr/>
        </p:nvCxnSpPr>
        <p:spPr bwMode="auto">
          <a:xfrm rot="5400000" flipH="1" flipV="1">
            <a:off x="2556163" y="3258133"/>
            <a:ext cx="2544615" cy="2927924"/>
          </a:xfrm>
          <a:prstGeom prst="bentConnector4">
            <a:avLst>
              <a:gd name="adj1" fmla="val -8984"/>
              <a:gd name="adj2" fmla="val 67192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3131127" y="5237021"/>
            <a:ext cx="554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No</a:t>
            </a:r>
            <a:endParaRPr lang="zh-TW" altLang="en-US" sz="2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759523" y="6082147"/>
            <a:ext cx="6881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Yes</a:t>
            </a:r>
            <a:endParaRPr lang="zh-TW" altLang="en-US" sz="2000" dirty="0"/>
          </a:p>
        </p:txBody>
      </p:sp>
      <p:cxnSp>
        <p:nvCxnSpPr>
          <p:cNvPr id="43" name="直線單箭頭接點 42"/>
          <p:cNvCxnSpPr>
            <a:stCxn id="20" idx="2"/>
            <a:endCxn id="17" idx="0"/>
          </p:cNvCxnSpPr>
          <p:nvPr/>
        </p:nvCxnSpPr>
        <p:spPr bwMode="auto">
          <a:xfrm rot="5400000">
            <a:off x="6354619" y="4844470"/>
            <a:ext cx="249383" cy="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線單箭頭接點 43"/>
          <p:cNvCxnSpPr>
            <a:stCxn id="18" idx="2"/>
          </p:cNvCxnSpPr>
          <p:nvPr/>
        </p:nvCxnSpPr>
        <p:spPr bwMode="auto">
          <a:xfrm rot="16200000" flipH="1">
            <a:off x="6329214" y="6190668"/>
            <a:ext cx="318662" cy="923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線單箭頭接點 47"/>
          <p:cNvCxnSpPr>
            <a:stCxn id="16" idx="2"/>
            <a:endCxn id="20" idx="0"/>
          </p:cNvCxnSpPr>
          <p:nvPr/>
        </p:nvCxnSpPr>
        <p:spPr bwMode="auto">
          <a:xfrm rot="5400000">
            <a:off x="6370785" y="3863114"/>
            <a:ext cx="221667" cy="46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文字方塊 60"/>
          <p:cNvSpPr txBox="1"/>
          <p:nvPr/>
        </p:nvSpPr>
        <p:spPr>
          <a:xfrm>
            <a:off x="6507018" y="4641276"/>
            <a:ext cx="554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No</a:t>
            </a:r>
            <a:endParaRPr lang="zh-TW" altLang="en-US" sz="2000" dirty="0"/>
          </a:p>
        </p:txBody>
      </p:sp>
      <p:cxnSp>
        <p:nvCxnSpPr>
          <p:cNvPr id="63" name="肘形接點 62"/>
          <p:cNvCxnSpPr>
            <a:stCxn id="20" idx="1"/>
            <a:endCxn id="18" idx="1"/>
          </p:cNvCxnSpPr>
          <p:nvPr/>
        </p:nvCxnSpPr>
        <p:spPr bwMode="auto">
          <a:xfrm rot="10800000" flipV="1">
            <a:off x="5292437" y="4348016"/>
            <a:ext cx="180111" cy="1475505"/>
          </a:xfrm>
          <a:prstGeom prst="bentConnector3">
            <a:avLst>
              <a:gd name="adj1" fmla="val 226922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肘形接點 68"/>
          <p:cNvCxnSpPr>
            <a:stCxn id="17" idx="3"/>
            <a:endCxn id="16" idx="3"/>
          </p:cNvCxnSpPr>
          <p:nvPr/>
        </p:nvCxnSpPr>
        <p:spPr bwMode="auto">
          <a:xfrm flipV="1">
            <a:off x="7670800" y="3449787"/>
            <a:ext cx="4615" cy="1731811"/>
          </a:xfrm>
          <a:prstGeom prst="bentConnector3">
            <a:avLst>
              <a:gd name="adj1" fmla="val 505341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996869" y="3999347"/>
            <a:ext cx="6881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Yes</a:t>
            </a:r>
            <a:endParaRPr lang="zh-TW" altLang="en-US" sz="20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4557284" y="2529235"/>
            <a:ext cx="1046073" cy="535710"/>
          </a:xfrm>
          <a:prstGeom prst="rect">
            <a:avLst/>
          </a:prstGeom>
          <a:solidFill>
            <a:srgbClr val="FFCC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Detailed</a:t>
            </a:r>
            <a:b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</a:b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routing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Introduction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Droplet Routing on Cross-Referencing </a:t>
            </a:r>
            <a:r>
              <a:rPr lang="en-US" altLang="zh-TW" dirty="0" smtClean="0">
                <a:ea typeface="新細明體" charset="-120"/>
              </a:rPr>
              <a:t>Biochips</a:t>
            </a:r>
          </a:p>
          <a:p>
            <a:pPr lvl="1"/>
            <a:r>
              <a:rPr lang="en-US" altLang="zh-TW" dirty="0">
                <a:solidFill>
                  <a:srgbClr val="C0C0C0"/>
                </a:solidFill>
                <a:ea typeface="新細明體" charset="-120"/>
                <a:cs typeface="+mn-cs"/>
              </a:rPr>
              <a:t>Algorithm Overview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Global routing</a:t>
            </a:r>
          </a:p>
          <a:p>
            <a:pPr lvl="1"/>
            <a:r>
              <a:rPr lang="en-US" altLang="zh-TW" dirty="0">
                <a:solidFill>
                  <a:srgbClr val="C0C0C0"/>
                </a:solidFill>
                <a:ea typeface="新細明體" charset="-120"/>
                <a:cs typeface="+mn-cs"/>
              </a:rPr>
              <a:t>Detailed routing</a:t>
            </a:r>
          </a:p>
          <a:p>
            <a:r>
              <a:rPr lang="en-US" altLang="zh-TW" dirty="0" smtClean="0">
                <a:solidFill>
                  <a:srgbClr val="C0C0C0"/>
                </a:solidFill>
                <a:ea typeface="新細明體" charset="-120"/>
              </a:rPr>
              <a:t>Experimental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Result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Net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Iteratively select nets whose criticality value is the largest one in global routing stage</a:t>
            </a:r>
          </a:p>
          <a:p>
            <a:r>
              <a:rPr lang="en-US" altLang="zh-TW" dirty="0" smtClean="0"/>
              <a:t>Interference value of a net = possibility of violating fluidic + possibility of violating electrode constraints</a:t>
            </a:r>
          </a:p>
          <a:p>
            <a:r>
              <a:rPr lang="en-US" altLang="zh-TW" dirty="0" smtClean="0"/>
              <a:t>Criticality = sum of interference values of all other nets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15</a:t>
            </a:fld>
            <a:endParaRPr lang="en-US" altLang="zh-TW"/>
          </a:p>
        </p:txBody>
      </p:sp>
      <p:graphicFrame>
        <p:nvGraphicFramePr>
          <p:cNvPr id="5" name="Group 80"/>
          <p:cNvGraphicFramePr>
            <a:graphicFrameLocks noGrp="1"/>
          </p:cNvGraphicFramePr>
          <p:nvPr/>
        </p:nvGraphicFramePr>
        <p:xfrm>
          <a:off x="2188972" y="3375709"/>
          <a:ext cx="1625535" cy="1397256"/>
        </p:xfrm>
        <a:graphic>
          <a:graphicData uri="http://schemas.openxmlformats.org/drawingml/2006/table">
            <a:tbl>
              <a:tblPr/>
              <a:tblGrid>
                <a:gridCol w="406753"/>
                <a:gridCol w="406754"/>
                <a:gridCol w="405275"/>
                <a:gridCol w="40675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80"/>
          <p:cNvGraphicFramePr>
            <a:graphicFrameLocks noGrp="1"/>
          </p:cNvGraphicFramePr>
          <p:nvPr/>
        </p:nvGraphicFramePr>
        <p:xfrm>
          <a:off x="2184353" y="5059092"/>
          <a:ext cx="1625535" cy="1397256"/>
        </p:xfrm>
        <a:graphic>
          <a:graphicData uri="http://schemas.openxmlformats.org/drawingml/2006/table">
            <a:tbl>
              <a:tblPr/>
              <a:tblGrid>
                <a:gridCol w="406753"/>
                <a:gridCol w="406754"/>
                <a:gridCol w="405275"/>
                <a:gridCol w="40675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58617" y="5283204"/>
            <a:ext cx="186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Less possible for fluidic constraint violation</a:t>
            </a:r>
            <a:endParaRPr lang="zh-TW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2583" y="3763762"/>
          <a:ext cx="20828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127000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47965" y="4211726"/>
          <a:ext cx="20828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</a:tblGrid>
              <a:tr h="127000">
                <a:tc>
                  <a:txBody>
                    <a:bodyPr/>
                    <a:lstStyle/>
                    <a:p>
                      <a:endParaRPr lang="zh-TW" altLang="en-US" sz="1050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03564" y="3733744"/>
            <a:ext cx="122843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Possible routing path</a:t>
            </a:r>
            <a:endParaRPr lang="zh-TW" altLang="en-US" sz="2000" dirty="0"/>
          </a:p>
        </p:txBody>
      </p:sp>
      <p:graphicFrame>
        <p:nvGraphicFramePr>
          <p:cNvPr id="11" name="Group 80"/>
          <p:cNvGraphicFramePr>
            <a:graphicFrameLocks noGrp="1"/>
          </p:cNvGraphicFramePr>
          <p:nvPr/>
        </p:nvGraphicFramePr>
        <p:xfrm>
          <a:off x="6359032" y="3371097"/>
          <a:ext cx="1625535" cy="1397256"/>
        </p:xfrm>
        <a:graphic>
          <a:graphicData uri="http://schemas.openxmlformats.org/drawingml/2006/table">
            <a:tbl>
              <a:tblPr/>
              <a:tblGrid>
                <a:gridCol w="406753"/>
                <a:gridCol w="406754"/>
                <a:gridCol w="405275"/>
                <a:gridCol w="40675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80"/>
          <p:cNvGraphicFramePr>
            <a:graphicFrameLocks noGrp="1"/>
          </p:cNvGraphicFramePr>
          <p:nvPr/>
        </p:nvGraphicFramePr>
        <p:xfrm>
          <a:off x="6354413" y="5054480"/>
          <a:ext cx="1625535" cy="1397256"/>
        </p:xfrm>
        <a:graphic>
          <a:graphicData uri="http://schemas.openxmlformats.org/drawingml/2006/table">
            <a:tbl>
              <a:tblPr/>
              <a:tblGrid>
                <a:gridCol w="406753"/>
                <a:gridCol w="406754"/>
                <a:gridCol w="405275"/>
                <a:gridCol w="40675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4493485" y="5306292"/>
            <a:ext cx="18657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Less possible for electrode constraint violation</a:t>
            </a:r>
            <a:endParaRPr lang="zh-TW" altLang="en-US" sz="2000" dirty="0"/>
          </a:p>
        </p:txBody>
      </p:sp>
      <p:cxnSp>
        <p:nvCxnSpPr>
          <p:cNvPr id="14" name="直線接點 13"/>
          <p:cNvCxnSpPr/>
          <p:nvPr/>
        </p:nvCxnSpPr>
        <p:spPr bwMode="auto">
          <a:xfrm>
            <a:off x="6142182" y="4232508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>
            <a:off x="6137564" y="4597345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6137564" y="5952837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6146801" y="6313055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/>
          <p:nvPr/>
        </p:nvCxnSpPr>
        <p:spPr bwMode="auto">
          <a:xfrm rot="5400000">
            <a:off x="6548580" y="4057018"/>
            <a:ext cx="164407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 rot="5400000">
            <a:off x="6959598" y="4043164"/>
            <a:ext cx="164407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rot="5400000">
            <a:off x="6548580" y="5779490"/>
            <a:ext cx="164407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/>
          <p:nvPr/>
        </p:nvCxnSpPr>
        <p:spPr bwMode="auto">
          <a:xfrm rot="5400000">
            <a:off x="6959598" y="5765636"/>
            <a:ext cx="1644073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Divide the entire cells into several 3 X 3 global cells (G-cell)</a:t>
            </a:r>
          </a:p>
          <a:p>
            <a:pPr lvl="1"/>
            <a:r>
              <a:rPr lang="en-US" altLang="zh-TW" sz="2000" dirty="0" smtClean="0"/>
              <a:t>Reduce the design complexity</a:t>
            </a:r>
          </a:p>
          <a:p>
            <a:pPr lvl="1"/>
            <a:r>
              <a:rPr lang="en-US" altLang="zh-TW" sz="2000" dirty="0" smtClean="0"/>
              <a:t>Avoid fluidic constraint violation</a:t>
            </a:r>
          </a:p>
          <a:p>
            <a:r>
              <a:rPr lang="en-US" altLang="zh-TW" sz="2000" dirty="0" smtClean="0"/>
              <a:t>Minimize routing time and routing congestion</a:t>
            </a:r>
          </a:p>
          <a:p>
            <a:pPr lvl="1"/>
            <a:r>
              <a:rPr lang="en-US" altLang="zh-TW" sz="2000" dirty="0" smtClean="0"/>
              <a:t>Routing time is for fast droplet transportation time</a:t>
            </a:r>
          </a:p>
          <a:p>
            <a:pPr lvl="1"/>
            <a:r>
              <a:rPr lang="en-US" altLang="zh-TW" sz="2000" dirty="0" smtClean="0"/>
              <a:t>Congestion minimization is for electrode constraint</a:t>
            </a:r>
          </a:p>
          <a:p>
            <a:pPr lvl="1"/>
            <a:r>
              <a:rPr lang="en-US" altLang="zh-TW" sz="2000" dirty="0" smtClean="0"/>
              <a:t>A droplet introduces one unit of congestion for a “cross” of global cells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16</a:t>
            </a:fld>
            <a:endParaRPr lang="en-US" altLang="zh-TW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3062009" y="3899255"/>
            <a:ext cx="3475037" cy="2413000"/>
            <a:chOff x="1575" y="2004"/>
            <a:chExt cx="2914" cy="2041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19" y="3874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519" y="3706"/>
              <a:ext cx="24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519" y="3534"/>
              <a:ext cx="24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519" y="3366"/>
              <a:ext cx="24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519" y="3195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519" y="3025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519" y="2855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519" y="2686"/>
              <a:ext cx="242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519" y="2516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519" y="2345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519" y="2175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519" y="2004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761" y="3874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761" y="3706"/>
              <a:ext cx="24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3761" y="3534"/>
              <a:ext cx="24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761" y="3366"/>
              <a:ext cx="24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761" y="3195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3761" y="3025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3761" y="2855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3761" y="2686"/>
              <a:ext cx="242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761" y="2516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761" y="2345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3761" y="2175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3761" y="2004"/>
              <a:ext cx="2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4003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4003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4003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4003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4003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003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4003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4003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003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4003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4003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4003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4246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3276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3032" y="2004"/>
              <a:ext cx="24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2789" y="2004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46" y="2004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2304" y="2004"/>
              <a:ext cx="242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2061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1818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1575" y="200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4246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3276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3032" y="2175"/>
              <a:ext cx="24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2789" y="217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2546" y="217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304" y="2175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2061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auto">
            <a:xfrm>
              <a:off x="1818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575" y="217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4246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3276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3032" y="2345"/>
              <a:ext cx="24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2789" y="2345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2546" y="2345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304" y="2345"/>
              <a:ext cx="242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061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5" name="Rectangle 64"/>
            <p:cNvSpPr>
              <a:spLocks noChangeArrowheads="1"/>
            </p:cNvSpPr>
            <p:nvPr/>
          </p:nvSpPr>
          <p:spPr bwMode="auto">
            <a:xfrm>
              <a:off x="1818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>
              <a:off x="1575" y="234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4246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3276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>
              <a:off x="3032" y="3874"/>
              <a:ext cx="24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>
              <a:off x="2789" y="3874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>
              <a:off x="2546" y="3874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2304" y="3874"/>
              <a:ext cx="242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2061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1818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1575" y="3874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4246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3276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3032" y="3706"/>
              <a:ext cx="24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2789" y="3706"/>
              <a:ext cx="243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2546" y="3706"/>
              <a:ext cx="243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2304" y="3706"/>
              <a:ext cx="242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2061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1818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>
                <a:solidFill>
                  <a:srgbClr val="FF0000"/>
                </a:solidFill>
              </a:endParaRPr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1575" y="370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4246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6" name="Rectangle 85"/>
            <p:cNvSpPr>
              <a:spLocks noChangeArrowheads="1"/>
            </p:cNvSpPr>
            <p:nvPr/>
          </p:nvSpPr>
          <p:spPr bwMode="auto">
            <a:xfrm>
              <a:off x="3276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7" name="Rectangle 86"/>
            <p:cNvSpPr>
              <a:spLocks noChangeArrowheads="1"/>
            </p:cNvSpPr>
            <p:nvPr/>
          </p:nvSpPr>
          <p:spPr bwMode="auto">
            <a:xfrm>
              <a:off x="3032" y="3534"/>
              <a:ext cx="24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auto">
            <a:xfrm>
              <a:off x="2789" y="3534"/>
              <a:ext cx="243" cy="172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2546" y="3534"/>
              <a:ext cx="243" cy="172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2304" y="3534"/>
              <a:ext cx="242" cy="172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2061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1818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3" name="Rectangle 92"/>
            <p:cNvSpPr>
              <a:spLocks noChangeArrowheads="1"/>
            </p:cNvSpPr>
            <p:nvPr/>
          </p:nvSpPr>
          <p:spPr bwMode="auto">
            <a:xfrm>
              <a:off x="1575" y="3534"/>
              <a:ext cx="243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4" name="Rectangle 93"/>
            <p:cNvSpPr>
              <a:spLocks noChangeArrowheads="1"/>
            </p:cNvSpPr>
            <p:nvPr/>
          </p:nvSpPr>
          <p:spPr bwMode="auto">
            <a:xfrm>
              <a:off x="4246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3276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3032" y="3366"/>
              <a:ext cx="244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7" name="Rectangle 96"/>
            <p:cNvSpPr>
              <a:spLocks noChangeArrowheads="1"/>
            </p:cNvSpPr>
            <p:nvPr/>
          </p:nvSpPr>
          <p:spPr bwMode="auto">
            <a:xfrm>
              <a:off x="2789" y="3366"/>
              <a:ext cx="243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8" name="Rectangle 97"/>
            <p:cNvSpPr>
              <a:spLocks noChangeArrowheads="1"/>
            </p:cNvSpPr>
            <p:nvPr/>
          </p:nvSpPr>
          <p:spPr bwMode="auto">
            <a:xfrm>
              <a:off x="2546" y="3366"/>
              <a:ext cx="243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09" name="Rectangle 98"/>
            <p:cNvSpPr>
              <a:spLocks noChangeArrowheads="1"/>
            </p:cNvSpPr>
            <p:nvPr/>
          </p:nvSpPr>
          <p:spPr bwMode="auto">
            <a:xfrm>
              <a:off x="2304" y="3366"/>
              <a:ext cx="242" cy="168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0" name="Rectangle 99"/>
            <p:cNvSpPr>
              <a:spLocks noChangeArrowheads="1"/>
            </p:cNvSpPr>
            <p:nvPr/>
          </p:nvSpPr>
          <p:spPr bwMode="auto">
            <a:xfrm>
              <a:off x="2061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1" name="Rectangle 100"/>
            <p:cNvSpPr>
              <a:spLocks noChangeArrowheads="1"/>
            </p:cNvSpPr>
            <p:nvPr/>
          </p:nvSpPr>
          <p:spPr bwMode="auto">
            <a:xfrm>
              <a:off x="1818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2" name="Rectangle 101"/>
            <p:cNvSpPr>
              <a:spLocks noChangeArrowheads="1"/>
            </p:cNvSpPr>
            <p:nvPr/>
          </p:nvSpPr>
          <p:spPr bwMode="auto">
            <a:xfrm>
              <a:off x="1575" y="3366"/>
              <a:ext cx="24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3" name="Rectangle 102"/>
            <p:cNvSpPr>
              <a:spLocks noChangeArrowheads="1"/>
            </p:cNvSpPr>
            <p:nvPr/>
          </p:nvSpPr>
          <p:spPr bwMode="auto">
            <a:xfrm>
              <a:off x="4246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4" name="Rectangle 103"/>
            <p:cNvSpPr>
              <a:spLocks noChangeArrowheads="1"/>
            </p:cNvSpPr>
            <p:nvPr/>
          </p:nvSpPr>
          <p:spPr bwMode="auto">
            <a:xfrm>
              <a:off x="3276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5" name="Rectangle 104"/>
            <p:cNvSpPr>
              <a:spLocks noChangeArrowheads="1"/>
            </p:cNvSpPr>
            <p:nvPr/>
          </p:nvSpPr>
          <p:spPr bwMode="auto">
            <a:xfrm>
              <a:off x="3032" y="3195"/>
              <a:ext cx="24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auto">
            <a:xfrm>
              <a:off x="2789" y="3195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auto">
            <a:xfrm>
              <a:off x="2546" y="3195"/>
              <a:ext cx="243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auto">
            <a:xfrm>
              <a:off x="2304" y="3195"/>
              <a:ext cx="242" cy="171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auto">
            <a:xfrm>
              <a:off x="2061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auto">
            <a:xfrm>
              <a:off x="1818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auto">
            <a:xfrm>
              <a:off x="1575" y="3195"/>
              <a:ext cx="243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auto">
            <a:xfrm>
              <a:off x="4246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auto">
            <a:xfrm>
              <a:off x="3276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auto">
            <a:xfrm>
              <a:off x="3032" y="3025"/>
              <a:ext cx="244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5" name="Rectangle 114"/>
            <p:cNvSpPr>
              <a:spLocks noChangeArrowheads="1"/>
            </p:cNvSpPr>
            <p:nvPr/>
          </p:nvSpPr>
          <p:spPr bwMode="auto">
            <a:xfrm>
              <a:off x="2789" y="302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6" name="Rectangle 115"/>
            <p:cNvSpPr>
              <a:spLocks noChangeArrowheads="1"/>
            </p:cNvSpPr>
            <p:nvPr/>
          </p:nvSpPr>
          <p:spPr bwMode="auto">
            <a:xfrm>
              <a:off x="2546" y="302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7" name="Rectangle 116"/>
            <p:cNvSpPr>
              <a:spLocks noChangeArrowheads="1"/>
            </p:cNvSpPr>
            <p:nvPr/>
          </p:nvSpPr>
          <p:spPr bwMode="auto">
            <a:xfrm>
              <a:off x="2304" y="3025"/>
              <a:ext cx="242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8" name="Rectangle 117"/>
            <p:cNvSpPr>
              <a:spLocks noChangeArrowheads="1"/>
            </p:cNvSpPr>
            <p:nvPr/>
          </p:nvSpPr>
          <p:spPr bwMode="auto">
            <a:xfrm>
              <a:off x="2061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29" name="Rectangle 118"/>
            <p:cNvSpPr>
              <a:spLocks noChangeArrowheads="1"/>
            </p:cNvSpPr>
            <p:nvPr/>
          </p:nvSpPr>
          <p:spPr bwMode="auto">
            <a:xfrm>
              <a:off x="1818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0" name="Rectangle 119"/>
            <p:cNvSpPr>
              <a:spLocks noChangeArrowheads="1"/>
            </p:cNvSpPr>
            <p:nvPr/>
          </p:nvSpPr>
          <p:spPr bwMode="auto">
            <a:xfrm>
              <a:off x="1575" y="302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1" name="Rectangle 120"/>
            <p:cNvSpPr>
              <a:spLocks noChangeArrowheads="1"/>
            </p:cNvSpPr>
            <p:nvPr/>
          </p:nvSpPr>
          <p:spPr bwMode="auto">
            <a:xfrm>
              <a:off x="4246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2" name="Rectangle 121"/>
            <p:cNvSpPr>
              <a:spLocks noChangeArrowheads="1"/>
            </p:cNvSpPr>
            <p:nvPr/>
          </p:nvSpPr>
          <p:spPr bwMode="auto">
            <a:xfrm>
              <a:off x="3276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3" name="Rectangle 122"/>
            <p:cNvSpPr>
              <a:spLocks noChangeArrowheads="1"/>
            </p:cNvSpPr>
            <p:nvPr/>
          </p:nvSpPr>
          <p:spPr bwMode="auto">
            <a:xfrm>
              <a:off x="3032" y="2855"/>
              <a:ext cx="244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4" name="Rectangle 123"/>
            <p:cNvSpPr>
              <a:spLocks noChangeArrowheads="1"/>
            </p:cNvSpPr>
            <p:nvPr/>
          </p:nvSpPr>
          <p:spPr bwMode="auto">
            <a:xfrm>
              <a:off x="2789" y="285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5" name="Rectangle 124"/>
            <p:cNvSpPr>
              <a:spLocks noChangeArrowheads="1"/>
            </p:cNvSpPr>
            <p:nvPr/>
          </p:nvSpPr>
          <p:spPr bwMode="auto">
            <a:xfrm>
              <a:off x="2546" y="2855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6" name="Rectangle 125"/>
            <p:cNvSpPr>
              <a:spLocks noChangeArrowheads="1"/>
            </p:cNvSpPr>
            <p:nvPr/>
          </p:nvSpPr>
          <p:spPr bwMode="auto">
            <a:xfrm>
              <a:off x="2304" y="2855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7" name="Rectangle 126"/>
            <p:cNvSpPr>
              <a:spLocks noChangeArrowheads="1"/>
            </p:cNvSpPr>
            <p:nvPr/>
          </p:nvSpPr>
          <p:spPr bwMode="auto">
            <a:xfrm>
              <a:off x="2061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8" name="Rectangle 127"/>
            <p:cNvSpPr>
              <a:spLocks noChangeArrowheads="1"/>
            </p:cNvSpPr>
            <p:nvPr/>
          </p:nvSpPr>
          <p:spPr bwMode="auto">
            <a:xfrm>
              <a:off x="1818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39" name="Rectangle 128"/>
            <p:cNvSpPr>
              <a:spLocks noChangeArrowheads="1"/>
            </p:cNvSpPr>
            <p:nvPr/>
          </p:nvSpPr>
          <p:spPr bwMode="auto">
            <a:xfrm>
              <a:off x="1575" y="2855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0" name="Rectangle 129"/>
            <p:cNvSpPr>
              <a:spLocks noChangeArrowheads="1"/>
            </p:cNvSpPr>
            <p:nvPr/>
          </p:nvSpPr>
          <p:spPr bwMode="auto">
            <a:xfrm>
              <a:off x="4246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1" name="Rectangle 130"/>
            <p:cNvSpPr>
              <a:spLocks noChangeArrowheads="1"/>
            </p:cNvSpPr>
            <p:nvPr/>
          </p:nvSpPr>
          <p:spPr bwMode="auto">
            <a:xfrm>
              <a:off x="3276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2" name="Rectangle 131"/>
            <p:cNvSpPr>
              <a:spLocks noChangeArrowheads="1"/>
            </p:cNvSpPr>
            <p:nvPr/>
          </p:nvSpPr>
          <p:spPr bwMode="auto">
            <a:xfrm>
              <a:off x="3032" y="2686"/>
              <a:ext cx="244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3" name="Rectangle 132"/>
            <p:cNvSpPr>
              <a:spLocks noChangeArrowheads="1"/>
            </p:cNvSpPr>
            <p:nvPr/>
          </p:nvSpPr>
          <p:spPr bwMode="auto">
            <a:xfrm>
              <a:off x="2789" y="2686"/>
              <a:ext cx="24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4" name="Rectangle 133"/>
            <p:cNvSpPr>
              <a:spLocks noChangeArrowheads="1"/>
            </p:cNvSpPr>
            <p:nvPr/>
          </p:nvSpPr>
          <p:spPr bwMode="auto">
            <a:xfrm>
              <a:off x="2546" y="2686"/>
              <a:ext cx="24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5" name="Rectangle 134"/>
            <p:cNvSpPr>
              <a:spLocks noChangeArrowheads="1"/>
            </p:cNvSpPr>
            <p:nvPr/>
          </p:nvSpPr>
          <p:spPr bwMode="auto">
            <a:xfrm>
              <a:off x="2304" y="2686"/>
              <a:ext cx="24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6" name="Rectangle 135"/>
            <p:cNvSpPr>
              <a:spLocks noChangeArrowheads="1"/>
            </p:cNvSpPr>
            <p:nvPr/>
          </p:nvSpPr>
          <p:spPr bwMode="auto">
            <a:xfrm>
              <a:off x="2061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7" name="Rectangle 136"/>
            <p:cNvSpPr>
              <a:spLocks noChangeArrowheads="1"/>
            </p:cNvSpPr>
            <p:nvPr/>
          </p:nvSpPr>
          <p:spPr bwMode="auto">
            <a:xfrm>
              <a:off x="1818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8" name="Rectangle 137"/>
            <p:cNvSpPr>
              <a:spLocks noChangeArrowheads="1"/>
            </p:cNvSpPr>
            <p:nvPr/>
          </p:nvSpPr>
          <p:spPr bwMode="auto">
            <a:xfrm>
              <a:off x="1575" y="2686"/>
              <a:ext cx="243" cy="169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246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0" name="Rectangle 139"/>
            <p:cNvSpPr>
              <a:spLocks noChangeArrowheads="1"/>
            </p:cNvSpPr>
            <p:nvPr/>
          </p:nvSpPr>
          <p:spPr bwMode="auto">
            <a:xfrm>
              <a:off x="3276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3032" y="2516"/>
              <a:ext cx="244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2" name="Rectangle 141"/>
            <p:cNvSpPr>
              <a:spLocks noChangeArrowheads="1"/>
            </p:cNvSpPr>
            <p:nvPr/>
          </p:nvSpPr>
          <p:spPr bwMode="auto">
            <a:xfrm>
              <a:off x="2789" y="2516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3" name="Rectangle 142"/>
            <p:cNvSpPr>
              <a:spLocks noChangeArrowheads="1"/>
            </p:cNvSpPr>
            <p:nvPr/>
          </p:nvSpPr>
          <p:spPr bwMode="auto">
            <a:xfrm>
              <a:off x="2546" y="2516"/>
              <a:ext cx="243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4" name="Rectangle 143"/>
            <p:cNvSpPr>
              <a:spLocks noChangeArrowheads="1"/>
            </p:cNvSpPr>
            <p:nvPr/>
          </p:nvSpPr>
          <p:spPr bwMode="auto">
            <a:xfrm>
              <a:off x="2304" y="2516"/>
              <a:ext cx="24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5" name="Rectangle 144"/>
            <p:cNvSpPr>
              <a:spLocks noChangeArrowheads="1"/>
            </p:cNvSpPr>
            <p:nvPr/>
          </p:nvSpPr>
          <p:spPr bwMode="auto">
            <a:xfrm>
              <a:off x="2061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6" name="Rectangle 145"/>
            <p:cNvSpPr>
              <a:spLocks noChangeArrowheads="1"/>
            </p:cNvSpPr>
            <p:nvPr/>
          </p:nvSpPr>
          <p:spPr bwMode="auto">
            <a:xfrm>
              <a:off x="1818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7" name="Rectangle 146"/>
            <p:cNvSpPr>
              <a:spLocks noChangeArrowheads="1"/>
            </p:cNvSpPr>
            <p:nvPr/>
          </p:nvSpPr>
          <p:spPr bwMode="auto">
            <a:xfrm>
              <a:off x="1575" y="2516"/>
              <a:ext cx="243" cy="17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endParaRPr lang="zh-TW" altLang="en-US" sz="300"/>
            </a:p>
          </p:txBody>
        </p:sp>
        <p:sp>
          <p:nvSpPr>
            <p:cNvPr id="158" name="Line 147"/>
            <p:cNvSpPr>
              <a:spLocks noChangeShapeType="1"/>
            </p:cNvSpPr>
            <p:nvPr/>
          </p:nvSpPr>
          <p:spPr bwMode="auto">
            <a:xfrm>
              <a:off x="1575" y="2004"/>
              <a:ext cx="29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59" name="Line 148"/>
            <p:cNvSpPr>
              <a:spLocks noChangeShapeType="1"/>
            </p:cNvSpPr>
            <p:nvPr/>
          </p:nvSpPr>
          <p:spPr bwMode="auto">
            <a:xfrm>
              <a:off x="1575" y="2686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0" name="Line 149"/>
            <p:cNvSpPr>
              <a:spLocks noChangeShapeType="1"/>
            </p:cNvSpPr>
            <p:nvPr/>
          </p:nvSpPr>
          <p:spPr bwMode="auto">
            <a:xfrm>
              <a:off x="1575" y="2855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1" name="Line 150"/>
            <p:cNvSpPr>
              <a:spLocks noChangeShapeType="1"/>
            </p:cNvSpPr>
            <p:nvPr/>
          </p:nvSpPr>
          <p:spPr bwMode="auto">
            <a:xfrm>
              <a:off x="1575" y="3025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2" name="Line 151"/>
            <p:cNvSpPr>
              <a:spLocks noChangeShapeType="1"/>
            </p:cNvSpPr>
            <p:nvPr/>
          </p:nvSpPr>
          <p:spPr bwMode="auto">
            <a:xfrm>
              <a:off x="1575" y="3195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3" name="Line 152"/>
            <p:cNvSpPr>
              <a:spLocks noChangeShapeType="1"/>
            </p:cNvSpPr>
            <p:nvPr/>
          </p:nvSpPr>
          <p:spPr bwMode="auto">
            <a:xfrm>
              <a:off x="1575" y="3366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4" name="Line 153"/>
            <p:cNvSpPr>
              <a:spLocks noChangeShapeType="1"/>
            </p:cNvSpPr>
            <p:nvPr/>
          </p:nvSpPr>
          <p:spPr bwMode="auto">
            <a:xfrm>
              <a:off x="1575" y="3534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5" name="Line 154"/>
            <p:cNvSpPr>
              <a:spLocks noChangeShapeType="1"/>
            </p:cNvSpPr>
            <p:nvPr/>
          </p:nvSpPr>
          <p:spPr bwMode="auto">
            <a:xfrm>
              <a:off x="1575" y="3706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6" name="Line 155"/>
            <p:cNvSpPr>
              <a:spLocks noChangeShapeType="1"/>
            </p:cNvSpPr>
            <p:nvPr/>
          </p:nvSpPr>
          <p:spPr bwMode="auto">
            <a:xfrm>
              <a:off x="1575" y="3874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7" name="Line 156"/>
            <p:cNvSpPr>
              <a:spLocks noChangeShapeType="1"/>
            </p:cNvSpPr>
            <p:nvPr/>
          </p:nvSpPr>
          <p:spPr bwMode="auto">
            <a:xfrm>
              <a:off x="1575" y="4045"/>
              <a:ext cx="29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8" name="Line 157"/>
            <p:cNvSpPr>
              <a:spLocks noChangeShapeType="1"/>
            </p:cNvSpPr>
            <p:nvPr/>
          </p:nvSpPr>
          <p:spPr bwMode="auto">
            <a:xfrm>
              <a:off x="1575" y="2004"/>
              <a:ext cx="0" cy="20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69" name="Line 158"/>
            <p:cNvSpPr>
              <a:spLocks noChangeShapeType="1"/>
            </p:cNvSpPr>
            <p:nvPr/>
          </p:nvSpPr>
          <p:spPr bwMode="auto">
            <a:xfrm>
              <a:off x="1818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0" name="Line 159"/>
            <p:cNvSpPr>
              <a:spLocks noChangeShapeType="1"/>
            </p:cNvSpPr>
            <p:nvPr/>
          </p:nvSpPr>
          <p:spPr bwMode="auto">
            <a:xfrm>
              <a:off x="2061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1" name="Line 160"/>
            <p:cNvSpPr>
              <a:spLocks noChangeShapeType="1"/>
            </p:cNvSpPr>
            <p:nvPr/>
          </p:nvSpPr>
          <p:spPr bwMode="auto">
            <a:xfrm>
              <a:off x="2304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2" name="Line 161"/>
            <p:cNvSpPr>
              <a:spLocks noChangeShapeType="1"/>
            </p:cNvSpPr>
            <p:nvPr/>
          </p:nvSpPr>
          <p:spPr bwMode="auto">
            <a:xfrm>
              <a:off x="2546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3" name="Line 162"/>
            <p:cNvSpPr>
              <a:spLocks noChangeShapeType="1"/>
            </p:cNvSpPr>
            <p:nvPr/>
          </p:nvSpPr>
          <p:spPr bwMode="auto">
            <a:xfrm>
              <a:off x="2789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4" name="Line 163"/>
            <p:cNvSpPr>
              <a:spLocks noChangeShapeType="1"/>
            </p:cNvSpPr>
            <p:nvPr/>
          </p:nvSpPr>
          <p:spPr bwMode="auto">
            <a:xfrm>
              <a:off x="3032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5" name="Line 164"/>
            <p:cNvSpPr>
              <a:spLocks noChangeShapeType="1"/>
            </p:cNvSpPr>
            <p:nvPr/>
          </p:nvSpPr>
          <p:spPr bwMode="auto">
            <a:xfrm>
              <a:off x="3276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6" name="Line 165"/>
            <p:cNvSpPr>
              <a:spLocks noChangeShapeType="1"/>
            </p:cNvSpPr>
            <p:nvPr/>
          </p:nvSpPr>
          <p:spPr bwMode="auto">
            <a:xfrm>
              <a:off x="3519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7" name="Line 166"/>
            <p:cNvSpPr>
              <a:spLocks noChangeShapeType="1"/>
            </p:cNvSpPr>
            <p:nvPr/>
          </p:nvSpPr>
          <p:spPr bwMode="auto">
            <a:xfrm>
              <a:off x="4489" y="2004"/>
              <a:ext cx="0" cy="20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8" name="Line 167"/>
            <p:cNvSpPr>
              <a:spLocks noChangeShapeType="1"/>
            </p:cNvSpPr>
            <p:nvPr/>
          </p:nvSpPr>
          <p:spPr bwMode="auto">
            <a:xfrm>
              <a:off x="1575" y="2516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79" name="Line 168"/>
            <p:cNvSpPr>
              <a:spLocks noChangeShapeType="1"/>
            </p:cNvSpPr>
            <p:nvPr/>
          </p:nvSpPr>
          <p:spPr bwMode="auto">
            <a:xfrm>
              <a:off x="1575" y="2345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80" name="Line 169"/>
            <p:cNvSpPr>
              <a:spLocks noChangeShapeType="1"/>
            </p:cNvSpPr>
            <p:nvPr/>
          </p:nvSpPr>
          <p:spPr bwMode="auto">
            <a:xfrm>
              <a:off x="1575" y="2175"/>
              <a:ext cx="2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81" name="Line 170"/>
            <p:cNvSpPr>
              <a:spLocks noChangeShapeType="1"/>
            </p:cNvSpPr>
            <p:nvPr/>
          </p:nvSpPr>
          <p:spPr bwMode="auto">
            <a:xfrm>
              <a:off x="4246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82" name="Line 171"/>
            <p:cNvSpPr>
              <a:spLocks noChangeShapeType="1"/>
            </p:cNvSpPr>
            <p:nvPr/>
          </p:nvSpPr>
          <p:spPr bwMode="auto">
            <a:xfrm>
              <a:off x="4003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  <p:sp>
          <p:nvSpPr>
            <p:cNvPr id="183" name="Line 172"/>
            <p:cNvSpPr>
              <a:spLocks noChangeShapeType="1"/>
            </p:cNvSpPr>
            <p:nvPr/>
          </p:nvSpPr>
          <p:spPr bwMode="auto">
            <a:xfrm>
              <a:off x="3761" y="2004"/>
              <a:ext cx="0" cy="2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 sz="1800"/>
            </a:p>
          </p:txBody>
        </p:sp>
      </p:grpSp>
      <p:sp>
        <p:nvSpPr>
          <p:cNvPr id="184" name="Rectangle 173"/>
          <p:cNvSpPr>
            <a:spLocks noChangeArrowheads="1"/>
          </p:cNvSpPr>
          <p:nvPr/>
        </p:nvSpPr>
        <p:spPr bwMode="auto">
          <a:xfrm>
            <a:off x="3062009" y="3899255"/>
            <a:ext cx="869950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5" name="Rectangle 174"/>
          <p:cNvSpPr>
            <a:spLocks noChangeArrowheads="1"/>
          </p:cNvSpPr>
          <p:nvPr/>
        </p:nvSpPr>
        <p:spPr bwMode="auto">
          <a:xfrm>
            <a:off x="3928784" y="3896080"/>
            <a:ext cx="869950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6" name="Rectangle 175"/>
          <p:cNvSpPr>
            <a:spLocks noChangeArrowheads="1"/>
          </p:cNvSpPr>
          <p:nvPr/>
        </p:nvSpPr>
        <p:spPr bwMode="auto">
          <a:xfrm>
            <a:off x="4798734" y="5102580"/>
            <a:ext cx="869950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7" name="Rectangle 176"/>
          <p:cNvSpPr>
            <a:spLocks noChangeArrowheads="1"/>
          </p:cNvSpPr>
          <p:nvPr/>
        </p:nvSpPr>
        <p:spPr bwMode="auto">
          <a:xfrm>
            <a:off x="5668684" y="5704243"/>
            <a:ext cx="868362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8" name="Rectangle 177"/>
          <p:cNvSpPr>
            <a:spLocks noChangeArrowheads="1"/>
          </p:cNvSpPr>
          <p:nvPr/>
        </p:nvSpPr>
        <p:spPr bwMode="auto">
          <a:xfrm>
            <a:off x="5668684" y="5097818"/>
            <a:ext cx="868362" cy="6064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9" name="Rectangle 178"/>
          <p:cNvSpPr>
            <a:spLocks noChangeArrowheads="1"/>
          </p:cNvSpPr>
          <p:nvPr/>
        </p:nvSpPr>
        <p:spPr bwMode="auto">
          <a:xfrm>
            <a:off x="4800321" y="4504093"/>
            <a:ext cx="868363" cy="6064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0" name="Rectangle 179"/>
          <p:cNvSpPr>
            <a:spLocks noChangeArrowheads="1"/>
          </p:cNvSpPr>
          <p:nvPr/>
        </p:nvSpPr>
        <p:spPr bwMode="auto">
          <a:xfrm>
            <a:off x="4800321" y="3899255"/>
            <a:ext cx="868363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1" name="Rectangle 180"/>
          <p:cNvSpPr>
            <a:spLocks noChangeArrowheads="1"/>
          </p:cNvSpPr>
          <p:nvPr/>
        </p:nvSpPr>
        <p:spPr bwMode="auto">
          <a:xfrm>
            <a:off x="5668684" y="4500918"/>
            <a:ext cx="868362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2" name="Rectangle 181"/>
          <p:cNvSpPr>
            <a:spLocks noChangeArrowheads="1"/>
          </p:cNvSpPr>
          <p:nvPr/>
        </p:nvSpPr>
        <p:spPr bwMode="auto">
          <a:xfrm>
            <a:off x="5668684" y="3899255"/>
            <a:ext cx="869950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3" name="Rectangle 182"/>
          <p:cNvSpPr>
            <a:spLocks noChangeArrowheads="1"/>
          </p:cNvSpPr>
          <p:nvPr/>
        </p:nvSpPr>
        <p:spPr bwMode="auto">
          <a:xfrm>
            <a:off x="3931959" y="4504093"/>
            <a:ext cx="868362" cy="6064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4" name="Rectangle 183"/>
          <p:cNvSpPr>
            <a:spLocks noChangeArrowheads="1"/>
          </p:cNvSpPr>
          <p:nvPr/>
        </p:nvSpPr>
        <p:spPr bwMode="auto">
          <a:xfrm>
            <a:off x="3062009" y="5102580"/>
            <a:ext cx="869950" cy="6048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5" name="Rectangle 184"/>
          <p:cNvSpPr>
            <a:spLocks noChangeArrowheads="1"/>
          </p:cNvSpPr>
          <p:nvPr/>
        </p:nvSpPr>
        <p:spPr bwMode="auto">
          <a:xfrm>
            <a:off x="3933546" y="5102580"/>
            <a:ext cx="869950" cy="6064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6" name="Rectangle 185"/>
          <p:cNvSpPr>
            <a:spLocks noChangeArrowheads="1"/>
          </p:cNvSpPr>
          <p:nvPr/>
        </p:nvSpPr>
        <p:spPr bwMode="auto">
          <a:xfrm>
            <a:off x="3062009" y="5704243"/>
            <a:ext cx="869950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7" name="Rectangle 186"/>
          <p:cNvSpPr>
            <a:spLocks noChangeArrowheads="1"/>
          </p:cNvSpPr>
          <p:nvPr/>
        </p:nvSpPr>
        <p:spPr bwMode="auto">
          <a:xfrm>
            <a:off x="3931959" y="5704243"/>
            <a:ext cx="868362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8" name="Rectangle 187"/>
          <p:cNvSpPr>
            <a:spLocks noChangeArrowheads="1"/>
          </p:cNvSpPr>
          <p:nvPr/>
        </p:nvSpPr>
        <p:spPr bwMode="auto">
          <a:xfrm>
            <a:off x="4800321" y="5704243"/>
            <a:ext cx="868363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9" name="Rectangle 188"/>
          <p:cNvSpPr>
            <a:spLocks noChangeArrowheads="1"/>
          </p:cNvSpPr>
          <p:nvPr/>
        </p:nvSpPr>
        <p:spPr bwMode="auto">
          <a:xfrm>
            <a:off x="3062009" y="4500918"/>
            <a:ext cx="869950" cy="6048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200" name="Text Box 189"/>
          <p:cNvSpPr txBox="1">
            <a:spLocks noChangeArrowheads="1"/>
          </p:cNvSpPr>
          <p:nvPr/>
        </p:nvSpPr>
        <p:spPr bwMode="auto">
          <a:xfrm>
            <a:off x="3189009" y="5840768"/>
            <a:ext cx="582612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(0,0)</a:t>
            </a:r>
          </a:p>
        </p:txBody>
      </p:sp>
      <p:sp>
        <p:nvSpPr>
          <p:cNvPr id="201" name="Text Box 190"/>
          <p:cNvSpPr txBox="1">
            <a:spLocks noChangeArrowheads="1"/>
          </p:cNvSpPr>
          <p:nvPr/>
        </p:nvSpPr>
        <p:spPr bwMode="auto">
          <a:xfrm>
            <a:off x="3189009" y="4615218"/>
            <a:ext cx="582612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(0,2)</a:t>
            </a:r>
          </a:p>
        </p:txBody>
      </p:sp>
      <p:sp>
        <p:nvSpPr>
          <p:cNvPr id="202" name="Text Box 191"/>
          <p:cNvSpPr txBox="1">
            <a:spLocks noChangeArrowheads="1"/>
          </p:cNvSpPr>
          <p:nvPr/>
        </p:nvSpPr>
        <p:spPr bwMode="auto">
          <a:xfrm>
            <a:off x="3189009" y="4040543"/>
            <a:ext cx="582612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(0,3)</a:t>
            </a:r>
          </a:p>
        </p:txBody>
      </p:sp>
      <p:sp>
        <p:nvSpPr>
          <p:cNvPr id="203" name="Text Box 192"/>
          <p:cNvSpPr txBox="1">
            <a:spLocks noChangeArrowheads="1"/>
          </p:cNvSpPr>
          <p:nvPr/>
        </p:nvSpPr>
        <p:spPr bwMode="auto">
          <a:xfrm>
            <a:off x="5781396" y="5840768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(3,0)</a:t>
            </a:r>
          </a:p>
        </p:txBody>
      </p:sp>
      <p:sp>
        <p:nvSpPr>
          <p:cNvPr id="204" name="Text Box 193"/>
          <p:cNvSpPr txBox="1">
            <a:spLocks noChangeArrowheads="1"/>
          </p:cNvSpPr>
          <p:nvPr/>
        </p:nvSpPr>
        <p:spPr bwMode="auto">
          <a:xfrm>
            <a:off x="4054196" y="4040543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(1,3)</a:t>
            </a:r>
          </a:p>
        </p:txBody>
      </p:sp>
      <p:sp>
        <p:nvSpPr>
          <p:cNvPr id="205" name="Text Box 194"/>
          <p:cNvSpPr txBox="1">
            <a:spLocks noChangeArrowheads="1"/>
          </p:cNvSpPr>
          <p:nvPr/>
        </p:nvSpPr>
        <p:spPr bwMode="auto">
          <a:xfrm>
            <a:off x="4054196" y="5227993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(1,1)</a:t>
            </a:r>
          </a:p>
        </p:txBody>
      </p:sp>
      <p:sp>
        <p:nvSpPr>
          <p:cNvPr id="206" name="Text Box 195"/>
          <p:cNvSpPr txBox="1">
            <a:spLocks noChangeArrowheads="1"/>
          </p:cNvSpPr>
          <p:nvPr/>
        </p:nvSpPr>
        <p:spPr bwMode="auto">
          <a:xfrm>
            <a:off x="4054196" y="5840768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(1,0)</a:t>
            </a:r>
          </a:p>
        </p:txBody>
      </p:sp>
      <p:sp>
        <p:nvSpPr>
          <p:cNvPr id="207" name="Text Box 196"/>
          <p:cNvSpPr txBox="1">
            <a:spLocks noChangeArrowheads="1"/>
          </p:cNvSpPr>
          <p:nvPr/>
        </p:nvSpPr>
        <p:spPr bwMode="auto">
          <a:xfrm>
            <a:off x="3189009" y="5227993"/>
            <a:ext cx="582612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(0,1)</a:t>
            </a:r>
          </a:p>
        </p:txBody>
      </p:sp>
      <p:sp>
        <p:nvSpPr>
          <p:cNvPr id="208" name="Text Box 197"/>
          <p:cNvSpPr txBox="1">
            <a:spLocks noChangeArrowheads="1"/>
          </p:cNvSpPr>
          <p:nvPr/>
        </p:nvSpPr>
        <p:spPr bwMode="auto">
          <a:xfrm>
            <a:off x="4917796" y="4040543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(2,3)</a:t>
            </a:r>
          </a:p>
        </p:txBody>
      </p:sp>
      <p:sp>
        <p:nvSpPr>
          <p:cNvPr id="209" name="Text Box 198"/>
          <p:cNvSpPr txBox="1">
            <a:spLocks noChangeArrowheads="1"/>
          </p:cNvSpPr>
          <p:nvPr/>
        </p:nvSpPr>
        <p:spPr bwMode="auto">
          <a:xfrm>
            <a:off x="4917796" y="4615218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(2,2)</a:t>
            </a:r>
          </a:p>
        </p:txBody>
      </p:sp>
      <p:sp>
        <p:nvSpPr>
          <p:cNvPr id="210" name="Text Box 199"/>
          <p:cNvSpPr txBox="1">
            <a:spLocks noChangeArrowheads="1"/>
          </p:cNvSpPr>
          <p:nvPr/>
        </p:nvSpPr>
        <p:spPr bwMode="auto">
          <a:xfrm>
            <a:off x="4917796" y="5227993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(2,1)</a:t>
            </a:r>
          </a:p>
        </p:txBody>
      </p:sp>
      <p:sp>
        <p:nvSpPr>
          <p:cNvPr id="211" name="Text Box 200"/>
          <p:cNvSpPr txBox="1">
            <a:spLocks noChangeArrowheads="1"/>
          </p:cNvSpPr>
          <p:nvPr/>
        </p:nvSpPr>
        <p:spPr bwMode="auto">
          <a:xfrm>
            <a:off x="4917796" y="5840768"/>
            <a:ext cx="582613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(2,0)</a:t>
            </a:r>
          </a:p>
        </p:txBody>
      </p:sp>
      <p:sp>
        <p:nvSpPr>
          <p:cNvPr id="212" name="Text Box 201"/>
          <p:cNvSpPr txBox="1">
            <a:spLocks noChangeArrowheads="1"/>
          </p:cNvSpPr>
          <p:nvPr/>
        </p:nvSpPr>
        <p:spPr bwMode="auto">
          <a:xfrm>
            <a:off x="5781396" y="4040543"/>
            <a:ext cx="582613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(3,3)</a:t>
            </a:r>
          </a:p>
        </p:txBody>
      </p:sp>
      <p:sp>
        <p:nvSpPr>
          <p:cNvPr id="213" name="Text Box 202"/>
          <p:cNvSpPr txBox="1">
            <a:spLocks noChangeArrowheads="1"/>
          </p:cNvSpPr>
          <p:nvPr/>
        </p:nvSpPr>
        <p:spPr bwMode="auto">
          <a:xfrm>
            <a:off x="5781396" y="4615218"/>
            <a:ext cx="582613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(3,2)</a:t>
            </a:r>
          </a:p>
        </p:txBody>
      </p:sp>
      <p:sp>
        <p:nvSpPr>
          <p:cNvPr id="214" name="Text Box 203"/>
          <p:cNvSpPr txBox="1">
            <a:spLocks noChangeArrowheads="1"/>
          </p:cNvSpPr>
          <p:nvPr/>
        </p:nvSpPr>
        <p:spPr bwMode="auto">
          <a:xfrm>
            <a:off x="5781396" y="5227993"/>
            <a:ext cx="581025" cy="32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800">
                <a:solidFill>
                  <a:schemeClr val="tx2"/>
                </a:solidFill>
              </a:rPr>
              <a:t>(3,1)</a:t>
            </a:r>
          </a:p>
        </p:txBody>
      </p:sp>
      <p:sp>
        <p:nvSpPr>
          <p:cNvPr id="215" name="Oval 204"/>
          <p:cNvSpPr>
            <a:spLocks noChangeArrowheads="1"/>
          </p:cNvSpPr>
          <p:nvPr/>
        </p:nvSpPr>
        <p:spPr bwMode="auto">
          <a:xfrm>
            <a:off x="4149446" y="4627918"/>
            <a:ext cx="442913" cy="35083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 function computation</a:t>
            </a:r>
          </a:p>
          <a:p>
            <a:pPr lvl="1"/>
            <a:r>
              <a:rPr lang="en-US" altLang="zh-TW" dirty="0" smtClean="0"/>
              <a:t>For droplet arrival time and congestion of global cells</a:t>
            </a:r>
            <a:endParaRPr lang="en-US" altLang="zh-TW" dirty="0"/>
          </a:p>
          <a:p>
            <a:r>
              <a:rPr lang="en-US" altLang="zh-TW" sz="2200" dirty="0" smtClean="0">
                <a:ea typeface="新細明體" charset="-120"/>
              </a:rPr>
              <a:t>Source/sink requirement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All droplets are located at their source at time zero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A droplet stays at its sink once reaching it</a:t>
            </a:r>
          </a:p>
          <a:p>
            <a:r>
              <a:rPr lang="en-US" altLang="zh-TW" sz="2200" dirty="0" smtClean="0">
                <a:ea typeface="新細明體" charset="-120"/>
              </a:rPr>
              <a:t>Exclusivity constraint</a:t>
            </a:r>
          </a:p>
          <a:p>
            <a:pPr lvl="1"/>
            <a:r>
              <a:rPr lang="en-US" altLang="zh-TW" sz="2000" dirty="0" smtClean="0">
                <a:ea typeface="新細明體" charset="-120"/>
              </a:rPr>
              <a:t>Each global cell has one droplet at a </a:t>
            </a:r>
            <a:r>
              <a:rPr lang="en-US" altLang="zh-TW" sz="2000" dirty="0" smtClean="0">
                <a:ea typeface="新細明體" charset="-120"/>
              </a:rPr>
              <a:t>time</a:t>
            </a:r>
            <a:endParaRPr lang="en-US" altLang="zh-TW" sz="2000" dirty="0" smtClean="0">
              <a:ea typeface="新細明體" charset="-120"/>
            </a:endParaRPr>
          </a:p>
          <a:p>
            <a:r>
              <a:rPr lang="en-US" altLang="zh-TW" sz="2200" dirty="0" smtClean="0">
                <a:ea typeface="新細明體" charset="-120"/>
              </a:rPr>
              <a:t>Droplet movement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 droplet moves one neighboring cells or stall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Introduction</a:t>
            </a:r>
            <a:r>
              <a:rPr lang="en-US" altLang="zh-TW" dirty="0">
                <a:ea typeface="新細明體" charset="-120"/>
              </a:rPr>
              <a:t> </a:t>
            </a:r>
          </a:p>
          <a:p>
            <a:r>
              <a:rPr lang="en-US" altLang="zh-TW" dirty="0">
                <a:ea typeface="新細明體" charset="-120"/>
              </a:rPr>
              <a:t>Droplet Routing on Cross-Referencing </a:t>
            </a:r>
            <a:r>
              <a:rPr lang="en-US" altLang="zh-TW" dirty="0" smtClean="0">
                <a:ea typeface="新細明體" charset="-120"/>
              </a:rPr>
              <a:t>Biochips</a:t>
            </a:r>
            <a:endParaRPr lang="en-US" altLang="zh-TW" dirty="0" smtClean="0">
              <a:solidFill>
                <a:srgbClr val="C0C0C0"/>
              </a:solidFill>
              <a:ea typeface="新細明體" charset="-120"/>
              <a:cs typeface="+mn-cs"/>
            </a:endParaRPr>
          </a:p>
          <a:p>
            <a:pPr lvl="1"/>
            <a:r>
              <a:rPr lang="en-US" altLang="zh-TW" dirty="0" smtClean="0">
                <a:solidFill>
                  <a:srgbClr val="C0C0C0"/>
                </a:solidFill>
                <a:ea typeface="新細明體" charset="-120"/>
                <a:cs typeface="+mn-cs"/>
              </a:rPr>
              <a:t>Algorithm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  <a:cs typeface="+mn-cs"/>
              </a:rPr>
              <a:t>Overview</a:t>
            </a:r>
          </a:p>
          <a:p>
            <a:pPr lvl="1"/>
            <a:r>
              <a:rPr lang="en-US" altLang="zh-TW" dirty="0">
                <a:solidFill>
                  <a:srgbClr val="C0C0C0"/>
                </a:solidFill>
                <a:ea typeface="新細明體" charset="-120"/>
                <a:cs typeface="+mn-cs"/>
              </a:rPr>
              <a:t>Global routing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Detailed Routing</a:t>
            </a:r>
          </a:p>
          <a:p>
            <a:r>
              <a:rPr lang="en-US" altLang="zh-TW" dirty="0" smtClean="0">
                <a:solidFill>
                  <a:srgbClr val="C0C0C0"/>
                </a:solidFill>
                <a:ea typeface="新細明體" charset="-120"/>
              </a:rPr>
              <a:t>Experimental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Result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Routing Graph Construction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3D routing graph</a:t>
            </a:r>
          </a:p>
          <a:p>
            <a:pPr lvl="1"/>
            <a:r>
              <a:rPr lang="en-US" altLang="zh-TW" dirty="0" smtClean="0"/>
              <a:t>A node represents a basic cell (x, y) at time t</a:t>
            </a:r>
          </a:p>
          <a:p>
            <a:pPr lvl="1"/>
            <a:r>
              <a:rPr lang="en-US" altLang="zh-TW" dirty="0" smtClean="0"/>
              <a:t>An edge represents that a droplet can move from one basic cell to another from time t to t+1</a:t>
            </a:r>
          </a:p>
          <a:p>
            <a:r>
              <a:rPr lang="en-US" altLang="zh-TW" dirty="0" smtClean="0"/>
              <a:t>Advantages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Model the droplet movements in 3D manner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Higher flexibility than 2D routing graph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19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4420" y="4937799"/>
          <a:ext cx="3251199" cy="1392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3733"/>
                <a:gridCol w="1083733"/>
                <a:gridCol w="1083733"/>
              </a:tblGrid>
              <a:tr h="46428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(x3, y3)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464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(x5, y5)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(x, y)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(x1, y1)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64281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(x4, y4)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橢圓 5"/>
          <p:cNvSpPr/>
          <p:nvPr/>
        </p:nvSpPr>
        <p:spPr bwMode="auto">
          <a:xfrm>
            <a:off x="5859838" y="5177947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91982" y="5473511"/>
            <a:ext cx="9513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(x, y, t)</a:t>
            </a:r>
            <a:endParaRPr lang="zh-TW" altLang="en-US" sz="2000" dirty="0"/>
          </a:p>
        </p:txBody>
      </p:sp>
      <p:sp>
        <p:nvSpPr>
          <p:cNvPr id="8" name="橢圓 7"/>
          <p:cNvSpPr/>
          <p:nvPr/>
        </p:nvSpPr>
        <p:spPr bwMode="auto">
          <a:xfrm>
            <a:off x="4866921" y="4840808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15766" y="4462127"/>
            <a:ext cx="1570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(x2, y2, t+1)</a:t>
            </a:r>
            <a:endParaRPr lang="zh-TW" altLang="en-US" sz="2000" dirty="0"/>
          </a:p>
        </p:txBody>
      </p:sp>
      <p:sp>
        <p:nvSpPr>
          <p:cNvPr id="10" name="橢圓 9"/>
          <p:cNvSpPr/>
          <p:nvPr/>
        </p:nvSpPr>
        <p:spPr bwMode="auto">
          <a:xfrm>
            <a:off x="4880777" y="5602828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94272" y="5926099"/>
            <a:ext cx="1570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(x4, y4, t+1)</a:t>
            </a:r>
            <a:endParaRPr lang="zh-TW" altLang="en-US" sz="2000" dirty="0"/>
          </a:p>
        </p:txBody>
      </p:sp>
      <p:sp>
        <p:nvSpPr>
          <p:cNvPr id="12" name="橢圓 11"/>
          <p:cNvSpPr/>
          <p:nvPr/>
        </p:nvSpPr>
        <p:spPr bwMode="auto">
          <a:xfrm>
            <a:off x="6972817" y="4850044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432492" y="4462111"/>
            <a:ext cx="1570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(x1, y1, t+1)</a:t>
            </a:r>
            <a:endParaRPr lang="zh-TW" altLang="en-US" sz="2000" dirty="0"/>
          </a:p>
        </p:txBody>
      </p:sp>
      <p:sp>
        <p:nvSpPr>
          <p:cNvPr id="14" name="橢圓 13"/>
          <p:cNvSpPr/>
          <p:nvPr/>
        </p:nvSpPr>
        <p:spPr bwMode="auto">
          <a:xfrm>
            <a:off x="5855215" y="4342043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50238" y="4018769"/>
            <a:ext cx="1570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(x3, y3, t+1)</a:t>
            </a:r>
            <a:endParaRPr lang="zh-TW" altLang="en-US" sz="2000" dirty="0"/>
          </a:p>
        </p:txBody>
      </p:sp>
      <p:sp>
        <p:nvSpPr>
          <p:cNvPr id="16" name="橢圓 15"/>
          <p:cNvSpPr/>
          <p:nvPr/>
        </p:nvSpPr>
        <p:spPr bwMode="auto">
          <a:xfrm>
            <a:off x="7009760" y="5598213"/>
            <a:ext cx="360218" cy="304800"/>
          </a:xfrm>
          <a:prstGeom prst="ellips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497143" y="5930720"/>
            <a:ext cx="15701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(x, y, t+1)</a:t>
            </a:r>
            <a:endParaRPr lang="zh-TW" altLang="en-US" sz="2000" dirty="0"/>
          </a:p>
        </p:txBody>
      </p:sp>
      <p:cxnSp>
        <p:nvCxnSpPr>
          <p:cNvPr id="23" name="直線單箭頭接點 22"/>
          <p:cNvCxnSpPr>
            <a:stCxn id="6" idx="0"/>
            <a:endCxn id="14" idx="4"/>
          </p:cNvCxnSpPr>
          <p:nvPr/>
        </p:nvCxnSpPr>
        <p:spPr bwMode="auto">
          <a:xfrm rot="16200000" flipV="1">
            <a:off x="5772084" y="4910083"/>
            <a:ext cx="531104" cy="462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/>
          <p:cNvCxnSpPr>
            <a:stCxn id="6" idx="2"/>
            <a:endCxn id="8" idx="6"/>
          </p:cNvCxnSpPr>
          <p:nvPr/>
        </p:nvCxnSpPr>
        <p:spPr bwMode="auto">
          <a:xfrm rot="10800000">
            <a:off x="5227140" y="4993209"/>
            <a:ext cx="632699" cy="3371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線單箭頭接點 30"/>
          <p:cNvCxnSpPr>
            <a:stCxn id="6" idx="6"/>
            <a:endCxn id="12" idx="2"/>
          </p:cNvCxnSpPr>
          <p:nvPr/>
        </p:nvCxnSpPr>
        <p:spPr bwMode="auto">
          <a:xfrm flipV="1">
            <a:off x="6220056" y="5002444"/>
            <a:ext cx="752761" cy="32790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線單箭頭接點 31"/>
          <p:cNvCxnSpPr>
            <a:stCxn id="6" idx="5"/>
            <a:endCxn id="16" idx="2"/>
          </p:cNvCxnSpPr>
          <p:nvPr/>
        </p:nvCxnSpPr>
        <p:spPr bwMode="auto">
          <a:xfrm rot="16200000" flipH="1">
            <a:off x="6432280" y="5173132"/>
            <a:ext cx="312503" cy="8424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線單箭頭接點 38"/>
          <p:cNvCxnSpPr>
            <a:stCxn id="6" idx="3"/>
            <a:endCxn id="10" idx="6"/>
          </p:cNvCxnSpPr>
          <p:nvPr/>
        </p:nvCxnSpPr>
        <p:spPr bwMode="auto">
          <a:xfrm rot="5400000">
            <a:off x="5418234" y="5260871"/>
            <a:ext cx="317118" cy="6715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Introduction </a:t>
            </a:r>
          </a:p>
          <a:p>
            <a:r>
              <a:rPr lang="en-US" altLang="zh-TW" dirty="0">
                <a:ea typeface="新細明體" charset="-120"/>
              </a:rPr>
              <a:t>Droplet Routing on Cross-Referencing Biochips</a:t>
            </a:r>
          </a:p>
          <a:p>
            <a:r>
              <a:rPr lang="en-US" altLang="zh-TW" dirty="0" smtClean="0">
                <a:ea typeface="新細明體" charset="-120"/>
              </a:rPr>
              <a:t>Experimental </a:t>
            </a:r>
            <a:r>
              <a:rPr lang="en-US" altLang="zh-TW" dirty="0">
                <a:ea typeface="新細明體" charset="-120"/>
              </a:rPr>
              <a:t>Result</a:t>
            </a:r>
          </a:p>
          <a:p>
            <a:r>
              <a:rPr lang="en-US" altLang="zh-TW" dirty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Routing Node Cost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Cost(x</a:t>
            </a:r>
            <a:r>
              <a:rPr lang="en-US" altLang="zh-TW" dirty="0" smtClean="0"/>
              <a:t>, y, t) = timing cost + fluidic penalty + electrode penalty + activation penalty + deactivation penalty</a:t>
            </a:r>
          </a:p>
          <a:p>
            <a:pPr lvl="1"/>
            <a:r>
              <a:rPr lang="en-US" altLang="zh-TW" dirty="0" smtClean="0"/>
              <a:t>Timing cost = a constant for non-sink nodes</a:t>
            </a:r>
          </a:p>
          <a:p>
            <a:pPr lvl="1"/>
            <a:r>
              <a:rPr lang="en-US" altLang="zh-TW" dirty="0" smtClean="0"/>
              <a:t>Fluidic penalty = # of fluidic constraint violated if this node is used for routing</a:t>
            </a:r>
          </a:p>
          <a:p>
            <a:pPr lvl="1"/>
            <a:r>
              <a:rPr lang="en-US" altLang="zh-TW" dirty="0" smtClean="0"/>
              <a:t>Electrode penalty = # of activated cells so that using (x, y) will violate electrode constraint</a:t>
            </a:r>
          </a:p>
          <a:p>
            <a:pPr lvl="1"/>
            <a:r>
              <a:rPr lang="en-US" altLang="zh-TW" dirty="0" smtClean="0"/>
              <a:t>Activation penalty = # of electrode constraint violation if (x, y) is activated</a:t>
            </a:r>
          </a:p>
          <a:p>
            <a:pPr lvl="1"/>
            <a:r>
              <a:rPr lang="en-US" altLang="zh-TW" dirty="0" smtClean="0"/>
              <a:t>Deactivation penalty = # of deactivated cells so that proper droplet routing is not possible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Iteratively route each net based on its criticality</a:t>
            </a:r>
          </a:p>
          <a:p>
            <a:endParaRPr lang="en-US" altLang="zh-TW" dirty="0"/>
          </a:p>
          <a:p>
            <a:r>
              <a:rPr lang="en-US" altLang="zh-TW" dirty="0" smtClean="0"/>
              <a:t>Voltage assignment of each cell of the routing path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Terminate when all droplets reach their sinks or a limited iteration count is reached</a:t>
            </a:r>
          </a:p>
          <a:p>
            <a:endParaRPr lang="en-US" altLang="zh-TW" dirty="0"/>
          </a:p>
          <a:p>
            <a:r>
              <a:rPr lang="en-US" altLang="zh-TW" dirty="0" smtClean="0"/>
              <a:t>A post-refinement is performed for further optimization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Introduction 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Droplet Routing on Cross-Referencing Biochips</a:t>
            </a:r>
          </a:p>
          <a:p>
            <a:r>
              <a:rPr lang="en-US" altLang="zh-TW" dirty="0" smtClean="0">
                <a:ea typeface="新細明體" charset="-120"/>
              </a:rPr>
              <a:t>Experimental </a:t>
            </a:r>
            <a:r>
              <a:rPr lang="en-US" altLang="zh-TW" dirty="0">
                <a:ea typeface="新細明體" charset="-120"/>
              </a:rPr>
              <a:t>Result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75078-AA98-45FF-902C-E86E3CF24DF1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Experimental Settings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Implemented our algorithm in C++ language on a </a:t>
            </a:r>
            <a:r>
              <a:rPr lang="en-US" altLang="zh-TW" dirty="0" smtClean="0">
                <a:ea typeface="新細明體" charset="-120"/>
              </a:rPr>
              <a:t>2.6 </a:t>
            </a:r>
            <a:r>
              <a:rPr lang="en-US" altLang="zh-TW" dirty="0">
                <a:ea typeface="新細明體" charset="-120"/>
              </a:rPr>
              <a:t>GHz </a:t>
            </a:r>
            <a:r>
              <a:rPr lang="en-US" altLang="zh-TW" dirty="0" smtClean="0">
                <a:ea typeface="新細明體" charset="-120"/>
              </a:rPr>
              <a:t>Linux </a:t>
            </a:r>
            <a:r>
              <a:rPr lang="en-US" altLang="zh-TW">
                <a:ea typeface="新細明體" charset="-120"/>
              </a:rPr>
              <a:t>machine </a:t>
            </a:r>
            <a:r>
              <a:rPr lang="en-US" altLang="zh-TW" smtClean="0">
                <a:ea typeface="新細明體" charset="-120"/>
              </a:rPr>
              <a:t>with </a:t>
            </a:r>
            <a:r>
              <a:rPr lang="en-US" altLang="zh-TW" dirty="0" smtClean="0">
                <a:ea typeface="新細明體" charset="-120"/>
              </a:rPr>
              <a:t>6GB </a:t>
            </a:r>
            <a:r>
              <a:rPr lang="en-US" altLang="zh-TW" dirty="0">
                <a:ea typeface="新細明體" charset="-120"/>
              </a:rPr>
              <a:t>memory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SAT solver: </a:t>
            </a:r>
            <a:r>
              <a:rPr lang="en-US" altLang="zh-TW" dirty="0" err="1" smtClean="0">
                <a:ea typeface="新細明體" charset="-120"/>
              </a:rPr>
              <a:t>minisat</a:t>
            </a:r>
            <a:r>
              <a:rPr lang="en-US" altLang="zh-TW" dirty="0" smtClean="0">
                <a:ea typeface="新細明體" charset="-120"/>
              </a:rPr>
              <a:t>+</a:t>
            </a:r>
            <a:endParaRPr lang="en-US" altLang="zh-TW" dirty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Compared with two indirect algorithms ([Griffith, et al, TCAD’06] and [</a:t>
            </a:r>
            <a:r>
              <a:rPr lang="en-US" altLang="zh-TW" dirty="0" err="1" smtClean="0">
                <a:ea typeface="新細明體" charset="-120"/>
              </a:rPr>
              <a:t>Xu</a:t>
            </a:r>
            <a:r>
              <a:rPr lang="en-US" altLang="zh-TW" dirty="0" smtClean="0">
                <a:ea typeface="新細明體" charset="-120"/>
              </a:rPr>
              <a:t> et al, DATE’07]) and one direct algorithm ([</a:t>
            </a:r>
            <a:r>
              <a:rPr lang="en-US" altLang="zh-TW" dirty="0" err="1" smtClean="0">
                <a:ea typeface="新細明體" charset="-120"/>
              </a:rPr>
              <a:t>Yuh</a:t>
            </a:r>
            <a:r>
              <a:rPr lang="en-US" altLang="zh-TW" dirty="0" smtClean="0">
                <a:ea typeface="新細明體" charset="-120"/>
              </a:rPr>
              <a:t> et al, DAC’08])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Use </a:t>
            </a:r>
            <a:r>
              <a:rPr lang="en-US" altLang="zh-TW" dirty="0" err="1">
                <a:ea typeface="新細明體" charset="-120"/>
              </a:rPr>
              <a:t>BioRoute</a:t>
            </a:r>
            <a:r>
              <a:rPr lang="en-US" altLang="zh-TW" dirty="0">
                <a:ea typeface="新細明體" charset="-120"/>
              </a:rPr>
              <a:t> ([</a:t>
            </a:r>
            <a:r>
              <a:rPr lang="en-US" altLang="zh-TW" dirty="0" err="1">
                <a:ea typeface="新細明體" charset="-120"/>
              </a:rPr>
              <a:t>Yuh</a:t>
            </a:r>
            <a:r>
              <a:rPr lang="en-US" altLang="zh-TW" dirty="0">
                <a:ea typeface="新細明體" charset="-120"/>
              </a:rPr>
              <a:t> et al, ICCAD’07]) to generate direct-addressing routing </a:t>
            </a:r>
            <a:r>
              <a:rPr lang="en-US" altLang="zh-TW" dirty="0" smtClean="0">
                <a:ea typeface="新細明體" charset="-120"/>
              </a:rPr>
              <a:t>solutions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B2AB8-AE3E-4B8B-9B42-3B52DCC8AF66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Routing Benchmark</a:t>
            </a:r>
            <a:endParaRPr lang="zh-TW" altLang="en-US">
              <a:ea typeface="新細明體" charset="-120"/>
            </a:endParaRP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Two real bioassays </a:t>
            </a:r>
          </a:p>
          <a:p>
            <a:pPr lvl="1"/>
            <a:r>
              <a:rPr lang="en-US" altLang="zh-TW">
                <a:ea typeface="新細明體" charset="-120"/>
              </a:rPr>
              <a:t>In-vitro diagnostics ([Su et al, DATE’06] &amp; [Yuh et al, ICCAD’07])</a:t>
            </a:r>
          </a:p>
          <a:p>
            <a:pPr lvl="1"/>
            <a:r>
              <a:rPr lang="en-US" altLang="zh-TW">
                <a:ea typeface="新細明體" charset="-120"/>
              </a:rPr>
              <a:t>Protein analysis ([Yuh et al, ICCAD’07])</a:t>
            </a:r>
          </a:p>
        </p:txBody>
      </p:sp>
      <p:graphicFrame>
        <p:nvGraphicFramePr>
          <p:cNvPr id="823300" name="Group 4"/>
          <p:cNvGraphicFramePr>
            <a:graphicFrameLocks noGrp="1"/>
          </p:cNvGraphicFramePr>
          <p:nvPr/>
        </p:nvGraphicFramePr>
        <p:xfrm>
          <a:off x="1043709" y="3103563"/>
          <a:ext cx="6650183" cy="2438402"/>
        </p:xfrm>
        <a:graphic>
          <a:graphicData uri="http://schemas.openxmlformats.org/drawingml/2006/table">
            <a:tbl>
              <a:tblPr/>
              <a:tblGrid>
                <a:gridCol w="1662105"/>
                <a:gridCol w="1662104"/>
                <a:gridCol w="1663869"/>
                <a:gridCol w="1662105"/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Bioassay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Chip dim.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#2D planes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#Tnets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Diagnostic_1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16 x 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Diagnostic_2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14 x 14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Protein_1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21 x 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181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Protein_2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13 x 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178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23332" name="Text Box 36"/>
          <p:cNvSpPr txBox="1">
            <a:spLocks noChangeArrowheads="1"/>
          </p:cNvSpPr>
          <p:nvPr/>
        </p:nvSpPr>
        <p:spPr bwMode="auto">
          <a:xfrm>
            <a:off x="871538" y="5807075"/>
            <a:ext cx="74707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#2D planes: total # of 2D planes 	#Tnets: total # of nets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Report max/</a:t>
            </a:r>
            <a:r>
              <a:rPr lang="en-US" altLang="zh-TW" dirty="0" err="1" smtClean="0"/>
              <a:t>avg</a:t>
            </a:r>
            <a:r>
              <a:rPr lang="en-US" altLang="zh-TW" dirty="0" smtClean="0"/>
              <a:t> routing time and CPU time</a:t>
            </a:r>
          </a:p>
          <a:p>
            <a:r>
              <a:rPr lang="en-US" altLang="zh-TW" dirty="0" smtClean="0">
                <a:ea typeface="新細明體" charset="-120"/>
              </a:rPr>
              <a:t>Better solution quality within reasonable CPU time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07805-6BE7-4443-AB57-63E59F57D931}" type="slidenum">
              <a:rPr lang="zh-TW" altLang="en-US" smtClean="0"/>
              <a:pPr/>
              <a:t>25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5561" y="2117483"/>
          <a:ext cx="8478981" cy="4067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09"/>
                <a:gridCol w="942109"/>
                <a:gridCol w="942109"/>
                <a:gridCol w="942109"/>
                <a:gridCol w="942109"/>
                <a:gridCol w="942109"/>
                <a:gridCol w="942109"/>
                <a:gridCol w="942109"/>
                <a:gridCol w="942109"/>
              </a:tblGrid>
              <a:tr h="4445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Circuit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  <a:ea typeface="新細明體" charset="-120"/>
                        </a:rPr>
                        <a:t>Xu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ea typeface="新細明體" charset="-120"/>
                        </a:rPr>
                        <a:t> et al,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ea typeface="新細明體" charset="-120"/>
                        </a:rPr>
                        <a:t> DATE’07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ea typeface="新細明體" charset="-120"/>
                        </a:rPr>
                        <a:t>Griffith, et al, TCAD’06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Yuh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al, DAC’08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Time (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clk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CPU time (sec)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Time (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clk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CPU time (sec)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Time (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clk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CPU time (sec)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Time (</a:t>
                      </a:r>
                      <a:r>
                        <a:rPr kumimoji="0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clk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CPU time (sec)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FFFF99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charset="-120"/>
                        </a:rPr>
                        <a:t>Diag_1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40/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16.72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&lt; 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47/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20.18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24/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13.09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0.54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19/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12.36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2.66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charset="-120"/>
                        </a:rPr>
                        <a:t>Diag_2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35/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13.46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&lt; 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52/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16.80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21/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10.93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0.57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20/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10.20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2.64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charset="-120"/>
                        </a:rPr>
                        <a:t>Pro._1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48/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10.32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&lt; 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55/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24.40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0.05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25/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16.15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3.40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23/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15.78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9.84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新細明體" charset="-120"/>
                        </a:rPr>
                        <a:t>Pro._2</a:t>
                      </a:r>
                    </a:p>
                  </a:txBody>
                  <a:tcPr marL="90000" marR="90000" marT="46800" marB="46800" anchor="ctr" anchorCtr="1" horzOverflow="overflow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36/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11.00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&lt; 0.01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53/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14.33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0.03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29/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10.47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1.43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21/</a:t>
                      </a:r>
                      <a:br>
                        <a:rPr lang="en-US" altLang="zh-TW" sz="1800" dirty="0" smtClean="0">
                          <a:latin typeface="+mn-lt"/>
                        </a:rPr>
                      </a:br>
                      <a:r>
                        <a:rPr lang="en-US" altLang="zh-TW" sz="1800" dirty="0" smtClean="0">
                          <a:latin typeface="+mn-lt"/>
                        </a:rPr>
                        <a:t>9.25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+mn-lt"/>
                        </a:rPr>
                        <a:t>6.97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A299-EC9D-431C-BBD1-BC2780A4C01D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Routing Result of </a:t>
            </a:r>
            <a:r>
              <a:rPr lang="en-US" altLang="zh-TW" sz="3200" dirty="0" smtClean="0">
                <a:ea typeface="新細明體" charset="-120"/>
              </a:rPr>
              <a:t>Diagnostic_1</a:t>
            </a:r>
            <a:endParaRPr lang="zh-TW" altLang="en-US" sz="3200" dirty="0">
              <a:ea typeface="新細明體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0675" y="5253038"/>
            <a:ext cx="6324600" cy="12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025" y="3121025"/>
            <a:ext cx="6324600" cy="1285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5438" y="4197350"/>
            <a:ext cx="6324600" cy="1285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088" y="4729163"/>
            <a:ext cx="6324600" cy="127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03850" y="1309688"/>
            <a:ext cx="139700" cy="502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389063" y="1311275"/>
            <a:ext cx="141287" cy="5029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65525" y="1214438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/>
              <a:t>obstacle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7025" y="3656013"/>
            <a:ext cx="6324600" cy="127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3850" y="5006975"/>
            <a:ext cx="6324600" cy="12858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19450" y="1308100"/>
            <a:ext cx="141288" cy="502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082800" y="1306513"/>
            <a:ext cx="139700" cy="5029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013450" y="57356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5648325" y="5735638"/>
            <a:ext cx="365125" cy="269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283200" y="5457825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918075" y="57356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552950" y="5735638"/>
            <a:ext cx="365125" cy="269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187825" y="57356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825875" y="5735638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460750" y="5735638"/>
            <a:ext cx="365125" cy="269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095625" y="57356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728913" y="5735638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365375" y="5735638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000250" y="57356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636713" y="57356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1270000" y="57356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906463" y="57356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39750" y="57356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013450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5648325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283200" y="518795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918075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4552950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4187825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3825875" y="5465763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460750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095625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2728913" y="5465763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365375" y="5465763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2000250" y="54657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1636713" y="546576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1270000" y="546576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906463" y="546576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539750" y="546576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6013450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5648325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5283200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918075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4552950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4187825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3825875" y="5195888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460750" y="5195888"/>
            <a:ext cx="365125" cy="2698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3095625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728913" y="5195888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2365375" y="5195888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2000250" y="5195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1636713" y="519588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1270000" y="519588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906463" y="519588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539750" y="5195888"/>
            <a:ext cx="366713" cy="269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6013450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648325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83200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4918075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4552950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187825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3825875" y="4926013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3460750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095625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28913" y="4926013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2365375" y="4926013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2000250" y="4926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1636713" y="492601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1270000" y="492601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906463" y="492601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539750" y="492601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6011863" y="4656138"/>
            <a:ext cx="365125" cy="269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5648325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5283200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4918075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4552950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4187825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3825875" y="4656138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3460750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3095625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2728913" y="4656138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365375" y="4656138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2000250" y="4656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1636713" y="46561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1270000" y="46561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906463" y="46561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539750" y="46561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013450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5648325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5283200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4918075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99" name="Rectangle 97"/>
          <p:cNvSpPr>
            <a:spLocks noChangeArrowheads="1"/>
          </p:cNvSpPr>
          <p:nvPr/>
        </p:nvSpPr>
        <p:spPr bwMode="auto">
          <a:xfrm>
            <a:off x="4552950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4187825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1" name="Rectangle 99"/>
          <p:cNvSpPr>
            <a:spLocks noChangeArrowheads="1"/>
          </p:cNvSpPr>
          <p:nvPr/>
        </p:nvSpPr>
        <p:spPr bwMode="auto">
          <a:xfrm>
            <a:off x="3825875" y="4386263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3460750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3095625" y="438626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2728913" y="4386263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5" name="Rectangle 103"/>
          <p:cNvSpPr>
            <a:spLocks noChangeArrowheads="1"/>
          </p:cNvSpPr>
          <p:nvPr/>
        </p:nvSpPr>
        <p:spPr bwMode="auto">
          <a:xfrm>
            <a:off x="2365375" y="4386263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2000250" y="4386263"/>
            <a:ext cx="365125" cy="2698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1636713" y="438626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1270000" y="438626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906463" y="4386263"/>
            <a:ext cx="363537" cy="2698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539750" y="438308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6013450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5648325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5283200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4" name="Rectangle 112"/>
          <p:cNvSpPr>
            <a:spLocks noChangeArrowheads="1"/>
          </p:cNvSpPr>
          <p:nvPr/>
        </p:nvSpPr>
        <p:spPr bwMode="auto">
          <a:xfrm>
            <a:off x="4918075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4552950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6" name="Rectangle 114"/>
          <p:cNvSpPr>
            <a:spLocks noChangeArrowheads="1"/>
          </p:cNvSpPr>
          <p:nvPr/>
        </p:nvSpPr>
        <p:spPr bwMode="auto">
          <a:xfrm>
            <a:off x="4187825" y="4117975"/>
            <a:ext cx="365125" cy="268288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7" name="Rectangle 115"/>
          <p:cNvSpPr>
            <a:spLocks noChangeArrowheads="1"/>
          </p:cNvSpPr>
          <p:nvPr/>
        </p:nvSpPr>
        <p:spPr bwMode="auto">
          <a:xfrm>
            <a:off x="3825875" y="4117975"/>
            <a:ext cx="3619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8" name="Rectangle 116"/>
          <p:cNvSpPr>
            <a:spLocks noChangeArrowheads="1"/>
          </p:cNvSpPr>
          <p:nvPr/>
        </p:nvSpPr>
        <p:spPr bwMode="auto">
          <a:xfrm>
            <a:off x="3460750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19" name="Rectangle 117"/>
          <p:cNvSpPr>
            <a:spLocks noChangeArrowheads="1"/>
          </p:cNvSpPr>
          <p:nvPr/>
        </p:nvSpPr>
        <p:spPr bwMode="auto">
          <a:xfrm>
            <a:off x="3095625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2728913" y="4117975"/>
            <a:ext cx="36671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1" name="Rectangle 119"/>
          <p:cNvSpPr>
            <a:spLocks noChangeArrowheads="1"/>
          </p:cNvSpPr>
          <p:nvPr/>
        </p:nvSpPr>
        <p:spPr bwMode="auto">
          <a:xfrm>
            <a:off x="2365375" y="4117975"/>
            <a:ext cx="3635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000250" y="411797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1636713" y="4117975"/>
            <a:ext cx="3635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1270000" y="4117975"/>
            <a:ext cx="3667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906463" y="4117975"/>
            <a:ext cx="3635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6" name="Rectangle 124"/>
          <p:cNvSpPr>
            <a:spLocks noChangeArrowheads="1"/>
          </p:cNvSpPr>
          <p:nvPr/>
        </p:nvSpPr>
        <p:spPr bwMode="auto">
          <a:xfrm>
            <a:off x="539750" y="4117975"/>
            <a:ext cx="3667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>
            <a:off x="6013450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5648325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5283200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0" name="Rectangle 128"/>
          <p:cNvSpPr>
            <a:spLocks noChangeArrowheads="1"/>
          </p:cNvSpPr>
          <p:nvPr/>
        </p:nvSpPr>
        <p:spPr bwMode="auto">
          <a:xfrm>
            <a:off x="4918075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4552950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2" name="Rectangle 130"/>
          <p:cNvSpPr>
            <a:spLocks noChangeArrowheads="1"/>
          </p:cNvSpPr>
          <p:nvPr/>
        </p:nvSpPr>
        <p:spPr bwMode="auto">
          <a:xfrm>
            <a:off x="4187825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3" name="Rectangle 131"/>
          <p:cNvSpPr>
            <a:spLocks noChangeArrowheads="1"/>
          </p:cNvSpPr>
          <p:nvPr/>
        </p:nvSpPr>
        <p:spPr bwMode="auto">
          <a:xfrm>
            <a:off x="3825875" y="3846513"/>
            <a:ext cx="3619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3460750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5" name="Rectangle 133"/>
          <p:cNvSpPr>
            <a:spLocks noChangeArrowheads="1"/>
          </p:cNvSpPr>
          <p:nvPr/>
        </p:nvSpPr>
        <p:spPr bwMode="auto">
          <a:xfrm>
            <a:off x="3095625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6" name="Rectangle 134"/>
          <p:cNvSpPr>
            <a:spLocks noChangeArrowheads="1"/>
          </p:cNvSpPr>
          <p:nvPr/>
        </p:nvSpPr>
        <p:spPr bwMode="auto">
          <a:xfrm>
            <a:off x="2728913" y="3846513"/>
            <a:ext cx="3667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2365375" y="3846513"/>
            <a:ext cx="363538" cy="27146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2000250" y="384651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1636713" y="3846513"/>
            <a:ext cx="363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1270000" y="3846513"/>
            <a:ext cx="3667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1" name="Rectangle 139"/>
          <p:cNvSpPr>
            <a:spLocks noChangeArrowheads="1"/>
          </p:cNvSpPr>
          <p:nvPr/>
        </p:nvSpPr>
        <p:spPr bwMode="auto">
          <a:xfrm>
            <a:off x="906463" y="3846513"/>
            <a:ext cx="363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539750" y="3846513"/>
            <a:ext cx="3667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013450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5648325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5" name="Rectangle 143"/>
          <p:cNvSpPr>
            <a:spLocks noChangeArrowheads="1"/>
          </p:cNvSpPr>
          <p:nvPr/>
        </p:nvSpPr>
        <p:spPr bwMode="auto">
          <a:xfrm>
            <a:off x="5283200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4918075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4552950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8" name="Rectangle 146"/>
          <p:cNvSpPr>
            <a:spLocks noChangeArrowheads="1"/>
          </p:cNvSpPr>
          <p:nvPr/>
        </p:nvSpPr>
        <p:spPr bwMode="auto">
          <a:xfrm>
            <a:off x="4187825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49" name="Rectangle 147"/>
          <p:cNvSpPr>
            <a:spLocks noChangeArrowheads="1"/>
          </p:cNvSpPr>
          <p:nvPr/>
        </p:nvSpPr>
        <p:spPr bwMode="auto">
          <a:xfrm>
            <a:off x="3825875" y="3578225"/>
            <a:ext cx="3619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3460750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1" name="Rectangle 149"/>
          <p:cNvSpPr>
            <a:spLocks noChangeArrowheads="1"/>
          </p:cNvSpPr>
          <p:nvPr/>
        </p:nvSpPr>
        <p:spPr bwMode="auto">
          <a:xfrm>
            <a:off x="3095625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2" name="Rectangle 150"/>
          <p:cNvSpPr>
            <a:spLocks noChangeArrowheads="1"/>
          </p:cNvSpPr>
          <p:nvPr/>
        </p:nvSpPr>
        <p:spPr bwMode="auto">
          <a:xfrm>
            <a:off x="2728913" y="3578225"/>
            <a:ext cx="36671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2365375" y="3578225"/>
            <a:ext cx="3635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2000250" y="3578225"/>
            <a:ext cx="3651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1636713" y="3578225"/>
            <a:ext cx="3635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1270000" y="3578225"/>
            <a:ext cx="3667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7" name="Rectangle 155"/>
          <p:cNvSpPr>
            <a:spLocks noChangeArrowheads="1"/>
          </p:cNvSpPr>
          <p:nvPr/>
        </p:nvSpPr>
        <p:spPr bwMode="auto">
          <a:xfrm>
            <a:off x="906463" y="3578225"/>
            <a:ext cx="3635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8" name="Rectangle 156"/>
          <p:cNvSpPr>
            <a:spLocks noChangeArrowheads="1"/>
          </p:cNvSpPr>
          <p:nvPr/>
        </p:nvSpPr>
        <p:spPr bwMode="auto">
          <a:xfrm>
            <a:off x="539750" y="3578225"/>
            <a:ext cx="3667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59" name="Rectangle 157"/>
          <p:cNvSpPr>
            <a:spLocks noChangeArrowheads="1"/>
          </p:cNvSpPr>
          <p:nvPr/>
        </p:nvSpPr>
        <p:spPr bwMode="auto">
          <a:xfrm>
            <a:off x="6013450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0" name="Rectangle 158"/>
          <p:cNvSpPr>
            <a:spLocks noChangeArrowheads="1"/>
          </p:cNvSpPr>
          <p:nvPr/>
        </p:nvSpPr>
        <p:spPr bwMode="auto">
          <a:xfrm>
            <a:off x="5648325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1" name="Rectangle 159"/>
          <p:cNvSpPr>
            <a:spLocks noChangeArrowheads="1"/>
          </p:cNvSpPr>
          <p:nvPr/>
        </p:nvSpPr>
        <p:spPr bwMode="auto">
          <a:xfrm>
            <a:off x="5283200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2" name="Rectangle 160"/>
          <p:cNvSpPr>
            <a:spLocks noChangeArrowheads="1"/>
          </p:cNvSpPr>
          <p:nvPr/>
        </p:nvSpPr>
        <p:spPr bwMode="auto">
          <a:xfrm>
            <a:off x="4918075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3" name="Rectangle 161"/>
          <p:cNvSpPr>
            <a:spLocks noChangeArrowheads="1"/>
          </p:cNvSpPr>
          <p:nvPr/>
        </p:nvSpPr>
        <p:spPr bwMode="auto">
          <a:xfrm>
            <a:off x="4552950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4" name="Rectangle 162"/>
          <p:cNvSpPr>
            <a:spLocks noChangeArrowheads="1"/>
          </p:cNvSpPr>
          <p:nvPr/>
        </p:nvSpPr>
        <p:spPr bwMode="auto">
          <a:xfrm>
            <a:off x="4187825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5" name="Rectangle 163"/>
          <p:cNvSpPr>
            <a:spLocks noChangeArrowheads="1"/>
          </p:cNvSpPr>
          <p:nvPr/>
        </p:nvSpPr>
        <p:spPr bwMode="auto">
          <a:xfrm>
            <a:off x="3825875" y="3306763"/>
            <a:ext cx="3619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6" name="Rectangle 164"/>
          <p:cNvSpPr>
            <a:spLocks noChangeArrowheads="1"/>
          </p:cNvSpPr>
          <p:nvPr/>
        </p:nvSpPr>
        <p:spPr bwMode="auto">
          <a:xfrm>
            <a:off x="3460750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7" name="Rectangle 165"/>
          <p:cNvSpPr>
            <a:spLocks noChangeArrowheads="1"/>
          </p:cNvSpPr>
          <p:nvPr/>
        </p:nvSpPr>
        <p:spPr bwMode="auto">
          <a:xfrm>
            <a:off x="3095625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8" name="Rectangle 166"/>
          <p:cNvSpPr>
            <a:spLocks noChangeArrowheads="1"/>
          </p:cNvSpPr>
          <p:nvPr/>
        </p:nvSpPr>
        <p:spPr bwMode="auto">
          <a:xfrm>
            <a:off x="2728913" y="3306763"/>
            <a:ext cx="3667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69" name="Rectangle 167"/>
          <p:cNvSpPr>
            <a:spLocks noChangeArrowheads="1"/>
          </p:cNvSpPr>
          <p:nvPr/>
        </p:nvSpPr>
        <p:spPr bwMode="auto">
          <a:xfrm>
            <a:off x="2365375" y="3306763"/>
            <a:ext cx="36353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0" name="Rectangle 168"/>
          <p:cNvSpPr>
            <a:spLocks noChangeArrowheads="1"/>
          </p:cNvSpPr>
          <p:nvPr/>
        </p:nvSpPr>
        <p:spPr bwMode="auto">
          <a:xfrm>
            <a:off x="2000250" y="3306763"/>
            <a:ext cx="3651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1" name="Rectangle 169"/>
          <p:cNvSpPr>
            <a:spLocks noChangeArrowheads="1"/>
          </p:cNvSpPr>
          <p:nvPr/>
        </p:nvSpPr>
        <p:spPr bwMode="auto">
          <a:xfrm>
            <a:off x="1636713" y="3306763"/>
            <a:ext cx="363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2" name="Rectangle 170"/>
          <p:cNvSpPr>
            <a:spLocks noChangeArrowheads="1"/>
          </p:cNvSpPr>
          <p:nvPr/>
        </p:nvSpPr>
        <p:spPr bwMode="auto">
          <a:xfrm>
            <a:off x="1270000" y="3306763"/>
            <a:ext cx="3667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3" name="Rectangle 171"/>
          <p:cNvSpPr>
            <a:spLocks noChangeArrowheads="1"/>
          </p:cNvSpPr>
          <p:nvPr/>
        </p:nvSpPr>
        <p:spPr bwMode="auto">
          <a:xfrm>
            <a:off x="906463" y="3306763"/>
            <a:ext cx="363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539750" y="3306763"/>
            <a:ext cx="3667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6013450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5648325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5283200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4918075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79" name="Rectangle 177"/>
          <p:cNvSpPr>
            <a:spLocks noChangeArrowheads="1"/>
          </p:cNvSpPr>
          <p:nvPr/>
        </p:nvSpPr>
        <p:spPr bwMode="auto">
          <a:xfrm>
            <a:off x="4552950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0" name="Rectangle 178"/>
          <p:cNvSpPr>
            <a:spLocks noChangeArrowheads="1"/>
          </p:cNvSpPr>
          <p:nvPr/>
        </p:nvSpPr>
        <p:spPr bwMode="auto">
          <a:xfrm>
            <a:off x="4187825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1" name="Rectangle 179"/>
          <p:cNvSpPr>
            <a:spLocks noChangeArrowheads="1"/>
          </p:cNvSpPr>
          <p:nvPr/>
        </p:nvSpPr>
        <p:spPr bwMode="auto">
          <a:xfrm>
            <a:off x="3825875" y="3036888"/>
            <a:ext cx="361950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2" name="Rectangle 180"/>
          <p:cNvSpPr>
            <a:spLocks noChangeArrowheads="1"/>
          </p:cNvSpPr>
          <p:nvPr/>
        </p:nvSpPr>
        <p:spPr bwMode="auto">
          <a:xfrm>
            <a:off x="3460750" y="3036888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3" name="Rectangle 181"/>
          <p:cNvSpPr>
            <a:spLocks noChangeArrowheads="1"/>
          </p:cNvSpPr>
          <p:nvPr/>
        </p:nvSpPr>
        <p:spPr bwMode="auto">
          <a:xfrm>
            <a:off x="3095625" y="3036888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4" name="Rectangle 182"/>
          <p:cNvSpPr>
            <a:spLocks noChangeArrowheads="1"/>
          </p:cNvSpPr>
          <p:nvPr/>
        </p:nvSpPr>
        <p:spPr bwMode="auto">
          <a:xfrm>
            <a:off x="2728913" y="3036888"/>
            <a:ext cx="366712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5" name="Rectangle 183"/>
          <p:cNvSpPr>
            <a:spLocks noChangeArrowheads="1"/>
          </p:cNvSpPr>
          <p:nvPr/>
        </p:nvSpPr>
        <p:spPr bwMode="auto">
          <a:xfrm>
            <a:off x="2365375" y="3036888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6" name="Rectangle 184"/>
          <p:cNvSpPr>
            <a:spLocks noChangeArrowheads="1"/>
          </p:cNvSpPr>
          <p:nvPr/>
        </p:nvSpPr>
        <p:spPr bwMode="auto">
          <a:xfrm>
            <a:off x="2000250" y="303688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7" name="Rectangle 185"/>
          <p:cNvSpPr>
            <a:spLocks noChangeArrowheads="1"/>
          </p:cNvSpPr>
          <p:nvPr/>
        </p:nvSpPr>
        <p:spPr bwMode="auto">
          <a:xfrm>
            <a:off x="1636713" y="303688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8" name="Rectangle 186"/>
          <p:cNvSpPr>
            <a:spLocks noChangeArrowheads="1"/>
          </p:cNvSpPr>
          <p:nvPr/>
        </p:nvSpPr>
        <p:spPr bwMode="auto">
          <a:xfrm>
            <a:off x="1270000" y="303688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89" name="Rectangle 187"/>
          <p:cNvSpPr>
            <a:spLocks noChangeArrowheads="1"/>
          </p:cNvSpPr>
          <p:nvPr/>
        </p:nvSpPr>
        <p:spPr bwMode="auto">
          <a:xfrm>
            <a:off x="906463" y="303688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0" name="Rectangle 188"/>
          <p:cNvSpPr>
            <a:spLocks noChangeArrowheads="1"/>
          </p:cNvSpPr>
          <p:nvPr/>
        </p:nvSpPr>
        <p:spPr bwMode="auto">
          <a:xfrm>
            <a:off x="539750" y="303688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1" name="Rectangle 189"/>
          <p:cNvSpPr>
            <a:spLocks noChangeArrowheads="1"/>
          </p:cNvSpPr>
          <p:nvPr/>
        </p:nvSpPr>
        <p:spPr bwMode="auto">
          <a:xfrm>
            <a:off x="6013450" y="2767013"/>
            <a:ext cx="365125" cy="26987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2" name="Rectangle 190"/>
          <p:cNvSpPr>
            <a:spLocks noChangeArrowheads="1"/>
          </p:cNvSpPr>
          <p:nvPr/>
        </p:nvSpPr>
        <p:spPr bwMode="auto">
          <a:xfrm>
            <a:off x="5648325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3" name="Rectangle 191"/>
          <p:cNvSpPr>
            <a:spLocks noChangeArrowheads="1"/>
          </p:cNvSpPr>
          <p:nvPr/>
        </p:nvSpPr>
        <p:spPr bwMode="auto">
          <a:xfrm>
            <a:off x="5283200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4" name="Rectangle 192"/>
          <p:cNvSpPr>
            <a:spLocks noChangeArrowheads="1"/>
          </p:cNvSpPr>
          <p:nvPr/>
        </p:nvSpPr>
        <p:spPr bwMode="auto">
          <a:xfrm>
            <a:off x="4918075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5" name="Rectangle 193"/>
          <p:cNvSpPr>
            <a:spLocks noChangeArrowheads="1"/>
          </p:cNvSpPr>
          <p:nvPr/>
        </p:nvSpPr>
        <p:spPr bwMode="auto">
          <a:xfrm>
            <a:off x="4552950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6" name="Rectangle 194"/>
          <p:cNvSpPr>
            <a:spLocks noChangeArrowheads="1"/>
          </p:cNvSpPr>
          <p:nvPr/>
        </p:nvSpPr>
        <p:spPr bwMode="auto">
          <a:xfrm>
            <a:off x="4187825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7" name="Rectangle 195"/>
          <p:cNvSpPr>
            <a:spLocks noChangeArrowheads="1"/>
          </p:cNvSpPr>
          <p:nvPr/>
        </p:nvSpPr>
        <p:spPr bwMode="auto">
          <a:xfrm>
            <a:off x="3825875" y="2767013"/>
            <a:ext cx="361950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8" name="Rectangle 196"/>
          <p:cNvSpPr>
            <a:spLocks noChangeArrowheads="1"/>
          </p:cNvSpPr>
          <p:nvPr/>
        </p:nvSpPr>
        <p:spPr bwMode="auto">
          <a:xfrm>
            <a:off x="3460750" y="2767013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199" name="Rectangle 197"/>
          <p:cNvSpPr>
            <a:spLocks noChangeArrowheads="1"/>
          </p:cNvSpPr>
          <p:nvPr/>
        </p:nvSpPr>
        <p:spPr bwMode="auto">
          <a:xfrm>
            <a:off x="3095625" y="2767013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0" name="Rectangle 198"/>
          <p:cNvSpPr>
            <a:spLocks noChangeArrowheads="1"/>
          </p:cNvSpPr>
          <p:nvPr/>
        </p:nvSpPr>
        <p:spPr bwMode="auto">
          <a:xfrm>
            <a:off x="2728913" y="2767013"/>
            <a:ext cx="366712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1" name="Rectangle 199"/>
          <p:cNvSpPr>
            <a:spLocks noChangeArrowheads="1"/>
          </p:cNvSpPr>
          <p:nvPr/>
        </p:nvSpPr>
        <p:spPr bwMode="auto">
          <a:xfrm>
            <a:off x="2365375" y="2767013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2" name="Rectangle 200"/>
          <p:cNvSpPr>
            <a:spLocks noChangeArrowheads="1"/>
          </p:cNvSpPr>
          <p:nvPr/>
        </p:nvSpPr>
        <p:spPr bwMode="auto">
          <a:xfrm>
            <a:off x="2000250" y="2767013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3" name="Rectangle 201"/>
          <p:cNvSpPr>
            <a:spLocks noChangeArrowheads="1"/>
          </p:cNvSpPr>
          <p:nvPr/>
        </p:nvSpPr>
        <p:spPr bwMode="auto">
          <a:xfrm>
            <a:off x="1636713" y="276701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4" name="Rectangle 202"/>
          <p:cNvSpPr>
            <a:spLocks noChangeArrowheads="1"/>
          </p:cNvSpPr>
          <p:nvPr/>
        </p:nvSpPr>
        <p:spPr bwMode="auto">
          <a:xfrm>
            <a:off x="1270000" y="276701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5" name="Rectangle 203"/>
          <p:cNvSpPr>
            <a:spLocks noChangeArrowheads="1"/>
          </p:cNvSpPr>
          <p:nvPr/>
        </p:nvSpPr>
        <p:spPr bwMode="auto">
          <a:xfrm>
            <a:off x="906463" y="2767013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6" name="Rectangle 204"/>
          <p:cNvSpPr>
            <a:spLocks noChangeArrowheads="1"/>
          </p:cNvSpPr>
          <p:nvPr/>
        </p:nvSpPr>
        <p:spPr bwMode="auto">
          <a:xfrm>
            <a:off x="539750" y="2767013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7" name="Rectangle 205"/>
          <p:cNvSpPr>
            <a:spLocks noChangeArrowheads="1"/>
          </p:cNvSpPr>
          <p:nvPr/>
        </p:nvSpPr>
        <p:spPr bwMode="auto">
          <a:xfrm>
            <a:off x="6013450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8" name="Rectangle 206"/>
          <p:cNvSpPr>
            <a:spLocks noChangeArrowheads="1"/>
          </p:cNvSpPr>
          <p:nvPr/>
        </p:nvSpPr>
        <p:spPr bwMode="auto">
          <a:xfrm>
            <a:off x="5648325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09" name="Rectangle 207"/>
          <p:cNvSpPr>
            <a:spLocks noChangeArrowheads="1"/>
          </p:cNvSpPr>
          <p:nvPr/>
        </p:nvSpPr>
        <p:spPr bwMode="auto">
          <a:xfrm>
            <a:off x="5283200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0" name="Rectangle 208"/>
          <p:cNvSpPr>
            <a:spLocks noChangeArrowheads="1"/>
          </p:cNvSpPr>
          <p:nvPr/>
        </p:nvSpPr>
        <p:spPr bwMode="auto">
          <a:xfrm>
            <a:off x="4918075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1" name="Rectangle 209"/>
          <p:cNvSpPr>
            <a:spLocks noChangeArrowheads="1"/>
          </p:cNvSpPr>
          <p:nvPr/>
        </p:nvSpPr>
        <p:spPr bwMode="auto">
          <a:xfrm>
            <a:off x="4552950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4187825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825875" y="2497138"/>
            <a:ext cx="361950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4" name="Rectangle 212"/>
          <p:cNvSpPr>
            <a:spLocks noChangeArrowheads="1"/>
          </p:cNvSpPr>
          <p:nvPr/>
        </p:nvSpPr>
        <p:spPr bwMode="auto">
          <a:xfrm>
            <a:off x="3460750" y="2497138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5" name="Rectangle 213"/>
          <p:cNvSpPr>
            <a:spLocks noChangeArrowheads="1"/>
          </p:cNvSpPr>
          <p:nvPr/>
        </p:nvSpPr>
        <p:spPr bwMode="auto">
          <a:xfrm>
            <a:off x="3095625" y="2497138"/>
            <a:ext cx="365125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6" name="Rectangle 214"/>
          <p:cNvSpPr>
            <a:spLocks noChangeArrowheads="1"/>
          </p:cNvSpPr>
          <p:nvPr/>
        </p:nvSpPr>
        <p:spPr bwMode="auto">
          <a:xfrm>
            <a:off x="2728913" y="2497138"/>
            <a:ext cx="366712" cy="269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7" name="Rectangle 215"/>
          <p:cNvSpPr>
            <a:spLocks noChangeArrowheads="1"/>
          </p:cNvSpPr>
          <p:nvPr/>
        </p:nvSpPr>
        <p:spPr bwMode="auto">
          <a:xfrm>
            <a:off x="2365375" y="2497138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8" name="Rectangle 216"/>
          <p:cNvSpPr>
            <a:spLocks noChangeArrowheads="1"/>
          </p:cNvSpPr>
          <p:nvPr/>
        </p:nvSpPr>
        <p:spPr bwMode="auto">
          <a:xfrm>
            <a:off x="2000250" y="2497138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19" name="Rectangle 217"/>
          <p:cNvSpPr>
            <a:spLocks noChangeArrowheads="1"/>
          </p:cNvSpPr>
          <p:nvPr/>
        </p:nvSpPr>
        <p:spPr bwMode="auto">
          <a:xfrm>
            <a:off x="1636713" y="24971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0" name="Rectangle 218"/>
          <p:cNvSpPr>
            <a:spLocks noChangeArrowheads="1"/>
          </p:cNvSpPr>
          <p:nvPr/>
        </p:nvSpPr>
        <p:spPr bwMode="auto">
          <a:xfrm>
            <a:off x="1270000" y="24971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1" name="Rectangle 219"/>
          <p:cNvSpPr>
            <a:spLocks noChangeArrowheads="1"/>
          </p:cNvSpPr>
          <p:nvPr/>
        </p:nvSpPr>
        <p:spPr bwMode="auto">
          <a:xfrm>
            <a:off x="906463" y="2497138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2" name="Rectangle 220"/>
          <p:cNvSpPr>
            <a:spLocks noChangeArrowheads="1"/>
          </p:cNvSpPr>
          <p:nvPr/>
        </p:nvSpPr>
        <p:spPr bwMode="auto">
          <a:xfrm>
            <a:off x="539750" y="2497138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3" name="Rectangle 221"/>
          <p:cNvSpPr>
            <a:spLocks noChangeArrowheads="1"/>
          </p:cNvSpPr>
          <p:nvPr/>
        </p:nvSpPr>
        <p:spPr bwMode="auto">
          <a:xfrm>
            <a:off x="6013450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4" name="Rectangle 222"/>
          <p:cNvSpPr>
            <a:spLocks noChangeArrowheads="1"/>
          </p:cNvSpPr>
          <p:nvPr/>
        </p:nvSpPr>
        <p:spPr bwMode="auto">
          <a:xfrm>
            <a:off x="5648325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5" name="Rectangle 223"/>
          <p:cNvSpPr>
            <a:spLocks noChangeArrowheads="1"/>
          </p:cNvSpPr>
          <p:nvPr/>
        </p:nvSpPr>
        <p:spPr bwMode="auto">
          <a:xfrm>
            <a:off x="5283200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6" name="Rectangle 224"/>
          <p:cNvSpPr>
            <a:spLocks noChangeArrowheads="1"/>
          </p:cNvSpPr>
          <p:nvPr/>
        </p:nvSpPr>
        <p:spPr bwMode="auto">
          <a:xfrm>
            <a:off x="4918075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7" name="Rectangle 225"/>
          <p:cNvSpPr>
            <a:spLocks noChangeArrowheads="1"/>
          </p:cNvSpPr>
          <p:nvPr/>
        </p:nvSpPr>
        <p:spPr bwMode="auto">
          <a:xfrm>
            <a:off x="4552950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8" name="Rectangle 226"/>
          <p:cNvSpPr>
            <a:spLocks noChangeArrowheads="1"/>
          </p:cNvSpPr>
          <p:nvPr/>
        </p:nvSpPr>
        <p:spPr bwMode="auto">
          <a:xfrm>
            <a:off x="4187825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29" name="Rectangle 227"/>
          <p:cNvSpPr>
            <a:spLocks noChangeArrowheads="1"/>
          </p:cNvSpPr>
          <p:nvPr/>
        </p:nvSpPr>
        <p:spPr bwMode="auto">
          <a:xfrm>
            <a:off x="3825875" y="2225675"/>
            <a:ext cx="361950" cy="2714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0" name="Rectangle 228"/>
          <p:cNvSpPr>
            <a:spLocks noChangeArrowheads="1"/>
          </p:cNvSpPr>
          <p:nvPr/>
        </p:nvSpPr>
        <p:spPr bwMode="auto">
          <a:xfrm>
            <a:off x="3460750" y="2225675"/>
            <a:ext cx="365125" cy="2714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1" name="Rectangle 229"/>
          <p:cNvSpPr>
            <a:spLocks noChangeArrowheads="1"/>
          </p:cNvSpPr>
          <p:nvPr/>
        </p:nvSpPr>
        <p:spPr bwMode="auto">
          <a:xfrm>
            <a:off x="3095625" y="2225675"/>
            <a:ext cx="365125" cy="2714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2" name="Rectangle 230"/>
          <p:cNvSpPr>
            <a:spLocks noChangeArrowheads="1"/>
          </p:cNvSpPr>
          <p:nvPr/>
        </p:nvSpPr>
        <p:spPr bwMode="auto">
          <a:xfrm>
            <a:off x="2728913" y="2225675"/>
            <a:ext cx="366712" cy="2714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3" name="Rectangle 231"/>
          <p:cNvSpPr>
            <a:spLocks noChangeArrowheads="1"/>
          </p:cNvSpPr>
          <p:nvPr/>
        </p:nvSpPr>
        <p:spPr bwMode="auto">
          <a:xfrm>
            <a:off x="2365375" y="2225675"/>
            <a:ext cx="363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4" name="Rectangle 232"/>
          <p:cNvSpPr>
            <a:spLocks noChangeArrowheads="1"/>
          </p:cNvSpPr>
          <p:nvPr/>
        </p:nvSpPr>
        <p:spPr bwMode="auto">
          <a:xfrm>
            <a:off x="2000250" y="2225675"/>
            <a:ext cx="3651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5" name="Rectangle 233"/>
          <p:cNvSpPr>
            <a:spLocks noChangeArrowheads="1"/>
          </p:cNvSpPr>
          <p:nvPr/>
        </p:nvSpPr>
        <p:spPr bwMode="auto">
          <a:xfrm>
            <a:off x="1636713" y="2225675"/>
            <a:ext cx="3635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6" name="Rectangle 234"/>
          <p:cNvSpPr>
            <a:spLocks noChangeArrowheads="1"/>
          </p:cNvSpPr>
          <p:nvPr/>
        </p:nvSpPr>
        <p:spPr bwMode="auto">
          <a:xfrm>
            <a:off x="1270000" y="2225675"/>
            <a:ext cx="3667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7" name="Rectangle 235"/>
          <p:cNvSpPr>
            <a:spLocks noChangeArrowheads="1"/>
          </p:cNvSpPr>
          <p:nvPr/>
        </p:nvSpPr>
        <p:spPr bwMode="auto">
          <a:xfrm>
            <a:off x="906463" y="2225675"/>
            <a:ext cx="3635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8" name="Rectangle 236"/>
          <p:cNvSpPr>
            <a:spLocks noChangeArrowheads="1"/>
          </p:cNvSpPr>
          <p:nvPr/>
        </p:nvSpPr>
        <p:spPr bwMode="auto">
          <a:xfrm>
            <a:off x="539750" y="2225675"/>
            <a:ext cx="3667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39" name="Rectangle 237"/>
          <p:cNvSpPr>
            <a:spLocks noChangeArrowheads="1"/>
          </p:cNvSpPr>
          <p:nvPr/>
        </p:nvSpPr>
        <p:spPr bwMode="auto">
          <a:xfrm>
            <a:off x="6013450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0" name="Rectangle 238"/>
          <p:cNvSpPr>
            <a:spLocks noChangeArrowheads="1"/>
          </p:cNvSpPr>
          <p:nvPr/>
        </p:nvSpPr>
        <p:spPr bwMode="auto">
          <a:xfrm>
            <a:off x="5648325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1" name="Rectangle 239"/>
          <p:cNvSpPr>
            <a:spLocks noChangeArrowheads="1"/>
          </p:cNvSpPr>
          <p:nvPr/>
        </p:nvSpPr>
        <p:spPr bwMode="auto">
          <a:xfrm>
            <a:off x="5283200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2" name="Rectangle 240"/>
          <p:cNvSpPr>
            <a:spLocks noChangeArrowheads="1"/>
          </p:cNvSpPr>
          <p:nvPr/>
        </p:nvSpPr>
        <p:spPr bwMode="auto">
          <a:xfrm>
            <a:off x="4918075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3" name="Rectangle 241"/>
          <p:cNvSpPr>
            <a:spLocks noChangeArrowheads="1"/>
          </p:cNvSpPr>
          <p:nvPr/>
        </p:nvSpPr>
        <p:spPr bwMode="auto">
          <a:xfrm>
            <a:off x="4552950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4" name="Rectangle 242"/>
          <p:cNvSpPr>
            <a:spLocks noChangeArrowheads="1"/>
          </p:cNvSpPr>
          <p:nvPr/>
        </p:nvSpPr>
        <p:spPr bwMode="auto">
          <a:xfrm>
            <a:off x="4187825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5" name="Rectangle 243"/>
          <p:cNvSpPr>
            <a:spLocks noChangeArrowheads="1"/>
          </p:cNvSpPr>
          <p:nvPr/>
        </p:nvSpPr>
        <p:spPr bwMode="auto">
          <a:xfrm>
            <a:off x="3825875" y="1955800"/>
            <a:ext cx="36195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6" name="Rectangle 244"/>
          <p:cNvSpPr>
            <a:spLocks noChangeArrowheads="1"/>
          </p:cNvSpPr>
          <p:nvPr/>
        </p:nvSpPr>
        <p:spPr bwMode="auto">
          <a:xfrm>
            <a:off x="3460750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7" name="Rectangle 245"/>
          <p:cNvSpPr>
            <a:spLocks noChangeArrowheads="1"/>
          </p:cNvSpPr>
          <p:nvPr/>
        </p:nvSpPr>
        <p:spPr bwMode="auto">
          <a:xfrm>
            <a:off x="3095625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8" name="Rectangle 246"/>
          <p:cNvSpPr>
            <a:spLocks noChangeArrowheads="1"/>
          </p:cNvSpPr>
          <p:nvPr/>
        </p:nvSpPr>
        <p:spPr bwMode="auto">
          <a:xfrm>
            <a:off x="2728913" y="1955800"/>
            <a:ext cx="366712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49" name="Rectangle 247"/>
          <p:cNvSpPr>
            <a:spLocks noChangeArrowheads="1"/>
          </p:cNvSpPr>
          <p:nvPr/>
        </p:nvSpPr>
        <p:spPr bwMode="auto">
          <a:xfrm>
            <a:off x="2365375" y="1955800"/>
            <a:ext cx="363538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0" name="Rectangle 248"/>
          <p:cNvSpPr>
            <a:spLocks noChangeArrowheads="1"/>
          </p:cNvSpPr>
          <p:nvPr/>
        </p:nvSpPr>
        <p:spPr bwMode="auto">
          <a:xfrm>
            <a:off x="2000250" y="1955800"/>
            <a:ext cx="365125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1" name="Rectangle 249"/>
          <p:cNvSpPr>
            <a:spLocks noChangeArrowheads="1"/>
          </p:cNvSpPr>
          <p:nvPr/>
        </p:nvSpPr>
        <p:spPr bwMode="auto">
          <a:xfrm>
            <a:off x="1636713" y="1955800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2" name="Rectangle 250"/>
          <p:cNvSpPr>
            <a:spLocks noChangeArrowheads="1"/>
          </p:cNvSpPr>
          <p:nvPr/>
        </p:nvSpPr>
        <p:spPr bwMode="auto">
          <a:xfrm>
            <a:off x="1270000" y="1955800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3" name="Rectangle 251"/>
          <p:cNvSpPr>
            <a:spLocks noChangeArrowheads="1"/>
          </p:cNvSpPr>
          <p:nvPr/>
        </p:nvSpPr>
        <p:spPr bwMode="auto">
          <a:xfrm>
            <a:off x="906463" y="1955800"/>
            <a:ext cx="363537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4" name="Rectangle 252"/>
          <p:cNvSpPr>
            <a:spLocks noChangeArrowheads="1"/>
          </p:cNvSpPr>
          <p:nvPr/>
        </p:nvSpPr>
        <p:spPr bwMode="auto">
          <a:xfrm>
            <a:off x="539750" y="1955800"/>
            <a:ext cx="36671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5" name="Rectangle 253"/>
          <p:cNvSpPr>
            <a:spLocks noChangeArrowheads="1"/>
          </p:cNvSpPr>
          <p:nvPr/>
        </p:nvSpPr>
        <p:spPr bwMode="auto">
          <a:xfrm>
            <a:off x="6013450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6" name="Rectangle 254"/>
          <p:cNvSpPr>
            <a:spLocks noChangeArrowheads="1"/>
          </p:cNvSpPr>
          <p:nvPr/>
        </p:nvSpPr>
        <p:spPr bwMode="auto">
          <a:xfrm>
            <a:off x="5648325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7" name="Rectangle 255"/>
          <p:cNvSpPr>
            <a:spLocks noChangeArrowheads="1"/>
          </p:cNvSpPr>
          <p:nvPr/>
        </p:nvSpPr>
        <p:spPr bwMode="auto">
          <a:xfrm>
            <a:off x="5283200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8" name="Rectangle 256"/>
          <p:cNvSpPr>
            <a:spLocks noChangeArrowheads="1"/>
          </p:cNvSpPr>
          <p:nvPr/>
        </p:nvSpPr>
        <p:spPr bwMode="auto">
          <a:xfrm>
            <a:off x="4918075" y="1687513"/>
            <a:ext cx="365125" cy="2682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59" name="Rectangle 257"/>
          <p:cNvSpPr>
            <a:spLocks noChangeArrowheads="1"/>
          </p:cNvSpPr>
          <p:nvPr/>
        </p:nvSpPr>
        <p:spPr bwMode="auto">
          <a:xfrm>
            <a:off x="4552950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0" name="Rectangle 258"/>
          <p:cNvSpPr>
            <a:spLocks noChangeArrowheads="1"/>
          </p:cNvSpPr>
          <p:nvPr/>
        </p:nvSpPr>
        <p:spPr bwMode="auto">
          <a:xfrm>
            <a:off x="4187825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1" name="Rectangle 259"/>
          <p:cNvSpPr>
            <a:spLocks noChangeArrowheads="1"/>
          </p:cNvSpPr>
          <p:nvPr/>
        </p:nvSpPr>
        <p:spPr bwMode="auto">
          <a:xfrm>
            <a:off x="3825875" y="1687513"/>
            <a:ext cx="36195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2" name="Rectangle 260"/>
          <p:cNvSpPr>
            <a:spLocks noChangeArrowheads="1"/>
          </p:cNvSpPr>
          <p:nvPr/>
        </p:nvSpPr>
        <p:spPr bwMode="auto">
          <a:xfrm>
            <a:off x="3460750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3" name="Rectangle 261"/>
          <p:cNvSpPr>
            <a:spLocks noChangeArrowheads="1"/>
          </p:cNvSpPr>
          <p:nvPr/>
        </p:nvSpPr>
        <p:spPr bwMode="auto">
          <a:xfrm>
            <a:off x="3095625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4" name="Rectangle 262"/>
          <p:cNvSpPr>
            <a:spLocks noChangeArrowheads="1"/>
          </p:cNvSpPr>
          <p:nvPr/>
        </p:nvSpPr>
        <p:spPr bwMode="auto">
          <a:xfrm>
            <a:off x="2728913" y="1687513"/>
            <a:ext cx="366712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5" name="Rectangle 263"/>
          <p:cNvSpPr>
            <a:spLocks noChangeArrowheads="1"/>
          </p:cNvSpPr>
          <p:nvPr/>
        </p:nvSpPr>
        <p:spPr bwMode="auto">
          <a:xfrm>
            <a:off x="2365375" y="1687513"/>
            <a:ext cx="3635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6" name="Rectangle 264"/>
          <p:cNvSpPr>
            <a:spLocks noChangeArrowheads="1"/>
          </p:cNvSpPr>
          <p:nvPr/>
        </p:nvSpPr>
        <p:spPr bwMode="auto">
          <a:xfrm>
            <a:off x="2000250" y="1687513"/>
            <a:ext cx="3651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7" name="Rectangle 265"/>
          <p:cNvSpPr>
            <a:spLocks noChangeArrowheads="1"/>
          </p:cNvSpPr>
          <p:nvPr/>
        </p:nvSpPr>
        <p:spPr bwMode="auto">
          <a:xfrm>
            <a:off x="1636713" y="1687513"/>
            <a:ext cx="3635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8" name="Rectangle 266"/>
          <p:cNvSpPr>
            <a:spLocks noChangeArrowheads="1"/>
          </p:cNvSpPr>
          <p:nvPr/>
        </p:nvSpPr>
        <p:spPr bwMode="auto">
          <a:xfrm>
            <a:off x="1270000" y="1687513"/>
            <a:ext cx="3667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69" name="Rectangle 267"/>
          <p:cNvSpPr>
            <a:spLocks noChangeArrowheads="1"/>
          </p:cNvSpPr>
          <p:nvPr/>
        </p:nvSpPr>
        <p:spPr bwMode="auto">
          <a:xfrm>
            <a:off x="906463" y="1687513"/>
            <a:ext cx="3635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70" name="Rectangle 268"/>
          <p:cNvSpPr>
            <a:spLocks noChangeArrowheads="1"/>
          </p:cNvSpPr>
          <p:nvPr/>
        </p:nvSpPr>
        <p:spPr bwMode="auto">
          <a:xfrm>
            <a:off x="539750" y="1687513"/>
            <a:ext cx="3667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zh-TW" altLang="en-US" sz="1400"/>
          </a:p>
        </p:txBody>
      </p:sp>
      <p:sp>
        <p:nvSpPr>
          <p:cNvPr id="271" name="Line 269"/>
          <p:cNvSpPr>
            <a:spLocks noChangeShapeType="1"/>
          </p:cNvSpPr>
          <p:nvPr/>
        </p:nvSpPr>
        <p:spPr bwMode="auto">
          <a:xfrm>
            <a:off x="539750" y="1687513"/>
            <a:ext cx="58388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2" name="Line 270"/>
          <p:cNvSpPr>
            <a:spLocks noChangeShapeType="1"/>
          </p:cNvSpPr>
          <p:nvPr/>
        </p:nvSpPr>
        <p:spPr bwMode="auto">
          <a:xfrm>
            <a:off x="539750" y="1955800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3" name="Line 271"/>
          <p:cNvSpPr>
            <a:spLocks noChangeShapeType="1"/>
          </p:cNvSpPr>
          <p:nvPr/>
        </p:nvSpPr>
        <p:spPr bwMode="auto">
          <a:xfrm>
            <a:off x="539750" y="2225675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4" name="Line 272"/>
          <p:cNvSpPr>
            <a:spLocks noChangeShapeType="1"/>
          </p:cNvSpPr>
          <p:nvPr/>
        </p:nvSpPr>
        <p:spPr bwMode="auto">
          <a:xfrm>
            <a:off x="539750" y="2497138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5" name="Line 273"/>
          <p:cNvSpPr>
            <a:spLocks noChangeShapeType="1"/>
          </p:cNvSpPr>
          <p:nvPr/>
        </p:nvSpPr>
        <p:spPr bwMode="auto">
          <a:xfrm>
            <a:off x="539750" y="276701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6" name="Line 274"/>
          <p:cNvSpPr>
            <a:spLocks noChangeShapeType="1"/>
          </p:cNvSpPr>
          <p:nvPr/>
        </p:nvSpPr>
        <p:spPr bwMode="auto">
          <a:xfrm>
            <a:off x="539750" y="3036888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7" name="Line 275"/>
          <p:cNvSpPr>
            <a:spLocks noChangeShapeType="1"/>
          </p:cNvSpPr>
          <p:nvPr/>
        </p:nvSpPr>
        <p:spPr bwMode="auto">
          <a:xfrm>
            <a:off x="539750" y="330676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8" name="Line 276"/>
          <p:cNvSpPr>
            <a:spLocks noChangeShapeType="1"/>
          </p:cNvSpPr>
          <p:nvPr/>
        </p:nvSpPr>
        <p:spPr bwMode="auto">
          <a:xfrm>
            <a:off x="539750" y="3578225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79" name="Line 277"/>
          <p:cNvSpPr>
            <a:spLocks noChangeShapeType="1"/>
          </p:cNvSpPr>
          <p:nvPr/>
        </p:nvSpPr>
        <p:spPr bwMode="auto">
          <a:xfrm>
            <a:off x="539750" y="384651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0" name="Line 278"/>
          <p:cNvSpPr>
            <a:spLocks noChangeShapeType="1"/>
          </p:cNvSpPr>
          <p:nvPr/>
        </p:nvSpPr>
        <p:spPr bwMode="auto">
          <a:xfrm>
            <a:off x="539750" y="4117975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1" name="Line 279"/>
          <p:cNvSpPr>
            <a:spLocks noChangeShapeType="1"/>
          </p:cNvSpPr>
          <p:nvPr/>
        </p:nvSpPr>
        <p:spPr bwMode="auto">
          <a:xfrm>
            <a:off x="539750" y="438626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2" name="Line 280"/>
          <p:cNvSpPr>
            <a:spLocks noChangeShapeType="1"/>
          </p:cNvSpPr>
          <p:nvPr/>
        </p:nvSpPr>
        <p:spPr bwMode="auto">
          <a:xfrm>
            <a:off x="539750" y="4656138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3" name="Line 281"/>
          <p:cNvSpPr>
            <a:spLocks noChangeShapeType="1"/>
          </p:cNvSpPr>
          <p:nvPr/>
        </p:nvSpPr>
        <p:spPr bwMode="auto">
          <a:xfrm>
            <a:off x="539750" y="492601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4" name="Line 282"/>
          <p:cNvSpPr>
            <a:spLocks noChangeShapeType="1"/>
          </p:cNvSpPr>
          <p:nvPr/>
        </p:nvSpPr>
        <p:spPr bwMode="auto">
          <a:xfrm>
            <a:off x="539750" y="5195888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5" name="Line 283"/>
          <p:cNvSpPr>
            <a:spLocks noChangeShapeType="1"/>
          </p:cNvSpPr>
          <p:nvPr/>
        </p:nvSpPr>
        <p:spPr bwMode="auto">
          <a:xfrm>
            <a:off x="539750" y="5465763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6" name="Line 284"/>
          <p:cNvSpPr>
            <a:spLocks noChangeShapeType="1"/>
          </p:cNvSpPr>
          <p:nvPr/>
        </p:nvSpPr>
        <p:spPr bwMode="auto">
          <a:xfrm>
            <a:off x="539750" y="5735638"/>
            <a:ext cx="583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7" name="Line 285"/>
          <p:cNvSpPr>
            <a:spLocks noChangeShapeType="1"/>
          </p:cNvSpPr>
          <p:nvPr/>
        </p:nvSpPr>
        <p:spPr bwMode="auto">
          <a:xfrm>
            <a:off x="539750" y="6005513"/>
            <a:ext cx="58388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8" name="Line 286"/>
          <p:cNvSpPr>
            <a:spLocks noChangeShapeType="1"/>
          </p:cNvSpPr>
          <p:nvPr/>
        </p:nvSpPr>
        <p:spPr bwMode="auto">
          <a:xfrm>
            <a:off x="539750" y="1687513"/>
            <a:ext cx="0" cy="431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89" name="Line 287"/>
          <p:cNvSpPr>
            <a:spLocks noChangeShapeType="1"/>
          </p:cNvSpPr>
          <p:nvPr/>
        </p:nvSpPr>
        <p:spPr bwMode="auto">
          <a:xfrm>
            <a:off x="906463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0" name="Line 288"/>
          <p:cNvSpPr>
            <a:spLocks noChangeShapeType="1"/>
          </p:cNvSpPr>
          <p:nvPr/>
        </p:nvSpPr>
        <p:spPr bwMode="auto">
          <a:xfrm>
            <a:off x="127000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1" name="Line 289"/>
          <p:cNvSpPr>
            <a:spLocks noChangeShapeType="1"/>
          </p:cNvSpPr>
          <p:nvPr/>
        </p:nvSpPr>
        <p:spPr bwMode="auto">
          <a:xfrm>
            <a:off x="1636713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2" name="Line 290"/>
          <p:cNvSpPr>
            <a:spLocks noChangeShapeType="1"/>
          </p:cNvSpPr>
          <p:nvPr/>
        </p:nvSpPr>
        <p:spPr bwMode="auto">
          <a:xfrm>
            <a:off x="200025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3" name="Line 291"/>
          <p:cNvSpPr>
            <a:spLocks noChangeShapeType="1"/>
          </p:cNvSpPr>
          <p:nvPr/>
        </p:nvSpPr>
        <p:spPr bwMode="auto">
          <a:xfrm>
            <a:off x="236537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4" name="Line 292"/>
          <p:cNvSpPr>
            <a:spLocks noChangeShapeType="1"/>
          </p:cNvSpPr>
          <p:nvPr/>
        </p:nvSpPr>
        <p:spPr bwMode="auto">
          <a:xfrm>
            <a:off x="2728913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5" name="Line 293"/>
          <p:cNvSpPr>
            <a:spLocks noChangeShapeType="1"/>
          </p:cNvSpPr>
          <p:nvPr/>
        </p:nvSpPr>
        <p:spPr bwMode="auto">
          <a:xfrm>
            <a:off x="309562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6" name="Line 294"/>
          <p:cNvSpPr>
            <a:spLocks noChangeShapeType="1"/>
          </p:cNvSpPr>
          <p:nvPr/>
        </p:nvSpPr>
        <p:spPr bwMode="auto">
          <a:xfrm>
            <a:off x="346075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7" name="Line 295"/>
          <p:cNvSpPr>
            <a:spLocks noChangeShapeType="1"/>
          </p:cNvSpPr>
          <p:nvPr/>
        </p:nvSpPr>
        <p:spPr bwMode="auto">
          <a:xfrm>
            <a:off x="382587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8" name="Line 296"/>
          <p:cNvSpPr>
            <a:spLocks noChangeShapeType="1"/>
          </p:cNvSpPr>
          <p:nvPr/>
        </p:nvSpPr>
        <p:spPr bwMode="auto">
          <a:xfrm>
            <a:off x="418782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99" name="Line 297"/>
          <p:cNvSpPr>
            <a:spLocks noChangeShapeType="1"/>
          </p:cNvSpPr>
          <p:nvPr/>
        </p:nvSpPr>
        <p:spPr bwMode="auto">
          <a:xfrm>
            <a:off x="455295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0" name="Line 298"/>
          <p:cNvSpPr>
            <a:spLocks noChangeShapeType="1"/>
          </p:cNvSpPr>
          <p:nvPr/>
        </p:nvSpPr>
        <p:spPr bwMode="auto">
          <a:xfrm>
            <a:off x="491807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1" name="Line 299"/>
          <p:cNvSpPr>
            <a:spLocks noChangeShapeType="1"/>
          </p:cNvSpPr>
          <p:nvPr/>
        </p:nvSpPr>
        <p:spPr bwMode="auto">
          <a:xfrm>
            <a:off x="528320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2" name="Line 300"/>
          <p:cNvSpPr>
            <a:spLocks noChangeShapeType="1"/>
          </p:cNvSpPr>
          <p:nvPr/>
        </p:nvSpPr>
        <p:spPr bwMode="auto">
          <a:xfrm>
            <a:off x="5648325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3" name="Line 301"/>
          <p:cNvSpPr>
            <a:spLocks noChangeShapeType="1"/>
          </p:cNvSpPr>
          <p:nvPr/>
        </p:nvSpPr>
        <p:spPr bwMode="auto">
          <a:xfrm>
            <a:off x="6013450" y="1687513"/>
            <a:ext cx="0" cy="431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4" name="Line 302"/>
          <p:cNvSpPr>
            <a:spLocks noChangeShapeType="1"/>
          </p:cNvSpPr>
          <p:nvPr/>
        </p:nvSpPr>
        <p:spPr bwMode="auto">
          <a:xfrm>
            <a:off x="6378575" y="1687513"/>
            <a:ext cx="0" cy="4318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5" name="Oval 303"/>
          <p:cNvSpPr>
            <a:spLocks noChangeArrowheads="1"/>
          </p:cNvSpPr>
          <p:nvPr/>
        </p:nvSpPr>
        <p:spPr bwMode="auto">
          <a:xfrm>
            <a:off x="4130675" y="5691188"/>
            <a:ext cx="441325" cy="3667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6" name="Rectangle 304"/>
          <p:cNvSpPr>
            <a:spLocks noChangeArrowheads="1"/>
          </p:cNvSpPr>
          <p:nvPr/>
        </p:nvSpPr>
        <p:spPr bwMode="auto">
          <a:xfrm>
            <a:off x="6840538" y="2133600"/>
            <a:ext cx="336550" cy="2413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" name="Text Box 305"/>
          <p:cNvSpPr txBox="1">
            <a:spLocks noChangeArrowheads="1"/>
          </p:cNvSpPr>
          <p:nvPr/>
        </p:nvSpPr>
        <p:spPr bwMode="auto">
          <a:xfrm>
            <a:off x="7213600" y="1789113"/>
            <a:ext cx="1368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/>
              <a:t>High </a:t>
            </a:r>
            <a:br>
              <a:rPr lang="en-US" altLang="zh-TW" sz="2400"/>
            </a:br>
            <a:r>
              <a:rPr lang="en-US" altLang="zh-TW" sz="2400"/>
              <a:t>voltage</a:t>
            </a:r>
          </a:p>
        </p:txBody>
      </p:sp>
      <p:sp>
        <p:nvSpPr>
          <p:cNvPr id="308" name="Rectangle 306"/>
          <p:cNvSpPr>
            <a:spLocks noChangeArrowheads="1"/>
          </p:cNvSpPr>
          <p:nvPr/>
        </p:nvSpPr>
        <p:spPr bwMode="auto">
          <a:xfrm>
            <a:off x="6840538" y="3149600"/>
            <a:ext cx="336550" cy="2413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9" name="Text Box 307"/>
          <p:cNvSpPr txBox="1">
            <a:spLocks noChangeArrowheads="1"/>
          </p:cNvSpPr>
          <p:nvPr/>
        </p:nvSpPr>
        <p:spPr bwMode="auto">
          <a:xfrm>
            <a:off x="7215188" y="2806700"/>
            <a:ext cx="1509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/>
              <a:t>Low </a:t>
            </a:r>
            <a:br>
              <a:rPr lang="en-US" altLang="zh-TW" sz="2400"/>
            </a:br>
            <a:r>
              <a:rPr lang="en-US" altLang="zh-TW" sz="2400"/>
              <a:t>voltage</a:t>
            </a:r>
          </a:p>
        </p:txBody>
      </p:sp>
      <p:cxnSp>
        <p:nvCxnSpPr>
          <p:cNvPr id="310" name="AutoShape 308"/>
          <p:cNvCxnSpPr>
            <a:cxnSpLocks noChangeShapeType="1"/>
            <a:stCxn id="10" idx="2"/>
            <a:endCxn id="246" idx="2"/>
          </p:cNvCxnSpPr>
          <p:nvPr/>
        </p:nvCxnSpPr>
        <p:spPr bwMode="auto">
          <a:xfrm flipH="1">
            <a:off x="3643313" y="1671638"/>
            <a:ext cx="606425" cy="5540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1" name="AutoShape 309"/>
          <p:cNvSpPr>
            <a:spLocks noChangeArrowheads="1"/>
          </p:cNvSpPr>
          <p:nvPr/>
        </p:nvSpPr>
        <p:spPr bwMode="auto">
          <a:xfrm>
            <a:off x="5353050" y="5268913"/>
            <a:ext cx="180975" cy="215900"/>
          </a:xfrm>
          <a:prstGeom prst="upArrow">
            <a:avLst>
              <a:gd name="adj1" fmla="val 50000"/>
              <a:gd name="adj2" fmla="val 298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2" name="Oval 310"/>
          <p:cNvSpPr>
            <a:spLocks noChangeArrowheads="1"/>
          </p:cNvSpPr>
          <p:nvPr/>
        </p:nvSpPr>
        <p:spPr bwMode="auto">
          <a:xfrm>
            <a:off x="5233988" y="5410200"/>
            <a:ext cx="441325" cy="3683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3" name="AutoShape 311"/>
          <p:cNvSpPr>
            <a:spLocks noChangeArrowheads="1"/>
          </p:cNvSpPr>
          <p:nvPr/>
        </p:nvSpPr>
        <p:spPr bwMode="auto">
          <a:xfrm>
            <a:off x="3224213" y="4186238"/>
            <a:ext cx="315912" cy="152400"/>
          </a:xfrm>
          <a:prstGeom prst="leftArrow">
            <a:avLst>
              <a:gd name="adj1" fmla="val 50000"/>
              <a:gd name="adj2" fmla="val 518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5" name="Oval 312"/>
          <p:cNvSpPr>
            <a:spLocks noChangeArrowheads="1"/>
          </p:cNvSpPr>
          <p:nvPr/>
        </p:nvSpPr>
        <p:spPr bwMode="auto">
          <a:xfrm>
            <a:off x="3429000" y="4075113"/>
            <a:ext cx="441325" cy="368300"/>
          </a:xfrm>
          <a:prstGeom prst="ellipse">
            <a:avLst/>
          </a:prstGeom>
          <a:solidFill>
            <a:srgbClr val="FF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6" name="AutoShape 313"/>
          <p:cNvSpPr>
            <a:spLocks noChangeArrowheads="1"/>
          </p:cNvSpPr>
          <p:nvPr/>
        </p:nvSpPr>
        <p:spPr bwMode="auto">
          <a:xfrm rot="16047411">
            <a:off x="5295106" y="3050382"/>
            <a:ext cx="315913" cy="152400"/>
          </a:xfrm>
          <a:prstGeom prst="leftArrow">
            <a:avLst>
              <a:gd name="adj1" fmla="val 50000"/>
              <a:gd name="adj2" fmla="val 518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" name="Oval 314"/>
          <p:cNvSpPr>
            <a:spLocks noChangeArrowheads="1"/>
          </p:cNvSpPr>
          <p:nvPr/>
        </p:nvSpPr>
        <p:spPr bwMode="auto">
          <a:xfrm>
            <a:off x="5241925" y="2716213"/>
            <a:ext cx="441325" cy="368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8" name="AutoShape 315"/>
          <p:cNvSpPr>
            <a:spLocks noChangeArrowheads="1"/>
          </p:cNvSpPr>
          <p:nvPr/>
        </p:nvSpPr>
        <p:spPr bwMode="auto">
          <a:xfrm>
            <a:off x="2071688" y="3651250"/>
            <a:ext cx="180975" cy="215900"/>
          </a:xfrm>
          <a:prstGeom prst="upArrow">
            <a:avLst>
              <a:gd name="adj1" fmla="val 50000"/>
              <a:gd name="adj2" fmla="val 298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9" name="Oval 316"/>
          <p:cNvSpPr>
            <a:spLocks noChangeArrowheads="1"/>
          </p:cNvSpPr>
          <p:nvPr/>
        </p:nvSpPr>
        <p:spPr bwMode="auto">
          <a:xfrm>
            <a:off x="1951038" y="3794125"/>
            <a:ext cx="441325" cy="368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0" name="AutoShape 317"/>
          <p:cNvSpPr>
            <a:spLocks noChangeArrowheads="1"/>
          </p:cNvSpPr>
          <p:nvPr/>
        </p:nvSpPr>
        <p:spPr bwMode="auto">
          <a:xfrm>
            <a:off x="5335588" y="4727575"/>
            <a:ext cx="315912" cy="152400"/>
          </a:xfrm>
          <a:prstGeom prst="leftArrow">
            <a:avLst>
              <a:gd name="adj1" fmla="val 50000"/>
              <a:gd name="adj2" fmla="val 518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1" name="Oval 318"/>
          <p:cNvSpPr>
            <a:spLocks noChangeArrowheads="1"/>
          </p:cNvSpPr>
          <p:nvPr/>
        </p:nvSpPr>
        <p:spPr bwMode="auto">
          <a:xfrm>
            <a:off x="5594350" y="4616450"/>
            <a:ext cx="441325" cy="3683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2" name="AutoShape 319"/>
          <p:cNvSpPr>
            <a:spLocks noChangeArrowheads="1"/>
          </p:cNvSpPr>
          <p:nvPr/>
        </p:nvSpPr>
        <p:spPr bwMode="auto">
          <a:xfrm rot="16200000">
            <a:off x="1291432" y="4906169"/>
            <a:ext cx="315912" cy="152400"/>
          </a:xfrm>
          <a:prstGeom prst="leftArrow">
            <a:avLst>
              <a:gd name="adj1" fmla="val 50000"/>
              <a:gd name="adj2" fmla="val 518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3" name="Oval 320"/>
          <p:cNvSpPr>
            <a:spLocks noChangeArrowheads="1"/>
          </p:cNvSpPr>
          <p:nvPr/>
        </p:nvSpPr>
        <p:spPr bwMode="auto">
          <a:xfrm>
            <a:off x="1235075" y="4625975"/>
            <a:ext cx="441325" cy="3683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Introduction 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Droplet Routing on Cross-Referencing Biochips</a:t>
            </a:r>
          </a:p>
          <a:p>
            <a:r>
              <a:rPr lang="en-US" altLang="zh-TW" dirty="0" smtClean="0">
                <a:solidFill>
                  <a:srgbClr val="C0C0C0"/>
                </a:solidFill>
                <a:ea typeface="新細明體" charset="-120"/>
              </a:rPr>
              <a:t>Experimental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Result</a:t>
            </a:r>
          </a:p>
          <a:p>
            <a:r>
              <a:rPr lang="en-US" altLang="zh-TW" dirty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03724-19E3-4EA8-A058-165DB9E55863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Conclusion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Proposed the first </a:t>
            </a:r>
            <a:r>
              <a:rPr lang="en-US" altLang="zh-TW" dirty="0" smtClean="0">
                <a:ea typeface="新細明體" charset="-120"/>
              </a:rPr>
              <a:t>SAT-based droplet </a:t>
            </a:r>
            <a:r>
              <a:rPr lang="en-US" altLang="zh-TW" dirty="0">
                <a:ea typeface="新細明體" charset="-120"/>
              </a:rPr>
              <a:t>routing algorithm </a:t>
            </a:r>
            <a:r>
              <a:rPr lang="en-US" altLang="zh-TW" dirty="0" smtClean="0">
                <a:ea typeface="新細明體" charset="-120"/>
              </a:rPr>
              <a:t>for cross-referencing biochips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Proposed the two-stage routing scheme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Global followed by detailed routing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Routing information utilization</a:t>
            </a:r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Demonstrated the effectiveness of our approach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Future work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Other routing objectives, such as power minimization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03BC-1F58-4C15-A160-CDC7876C45B7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Outline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Introduction 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Droplet Routing on Cross-Referencing Biochips</a:t>
            </a:r>
          </a:p>
          <a:p>
            <a:r>
              <a:rPr lang="en-US" altLang="zh-TW" dirty="0" smtClean="0">
                <a:solidFill>
                  <a:srgbClr val="C0C0C0"/>
                </a:solidFill>
                <a:ea typeface="新細明體" charset="-120"/>
              </a:rPr>
              <a:t>Experimental </a:t>
            </a:r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Result</a:t>
            </a:r>
          </a:p>
          <a:p>
            <a:r>
              <a:rPr lang="en-US" altLang="zh-TW" dirty="0">
                <a:solidFill>
                  <a:srgbClr val="C0C0C0"/>
                </a:solidFill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2420F-77B8-48BA-A412-3AFBF4DF7E9C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Digital Microfluidic Biochips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4900"/>
            <a:ext cx="8610600" cy="4897438"/>
          </a:xfrm>
        </p:spPr>
        <p:txBody>
          <a:bodyPr/>
          <a:lstStyle/>
          <a:p>
            <a:r>
              <a:rPr lang="en-US" altLang="zh-TW" sz="2000">
                <a:ea typeface="新細明體" charset="-120"/>
              </a:rPr>
              <a:t>Perform laboratory procedures based on </a:t>
            </a:r>
            <a:r>
              <a:rPr lang="en-US" altLang="zh-TW" sz="2000" i="1">
                <a:solidFill>
                  <a:schemeClr val="accent1"/>
                </a:solidFill>
                <a:ea typeface="新細明體" charset="-120"/>
              </a:rPr>
              <a:t>droplets</a:t>
            </a:r>
            <a:endParaRPr lang="en-US" altLang="zh-TW" sz="2000">
              <a:solidFill>
                <a:schemeClr val="accent1"/>
              </a:solidFill>
              <a:ea typeface="新細明體" charset="-120"/>
            </a:endParaRPr>
          </a:p>
          <a:p>
            <a:pPr lvl="1"/>
            <a:r>
              <a:rPr lang="en-US" altLang="zh-TW" sz="2000">
                <a:ea typeface="新細明體" charset="-120"/>
              </a:rPr>
              <a:t>Droplet: biological sample carrier</a:t>
            </a:r>
          </a:p>
          <a:p>
            <a:r>
              <a:rPr lang="en-US" altLang="zh-TW" sz="2000">
                <a:ea typeface="新細明體" charset="-120"/>
              </a:rPr>
              <a:t>Three main components:</a:t>
            </a:r>
          </a:p>
          <a:p>
            <a:pPr lvl="1"/>
            <a:r>
              <a:rPr lang="en-US" altLang="zh-TW" sz="2000">
                <a:ea typeface="新細明體" charset="-120"/>
              </a:rPr>
              <a:t>2D microfluidic array: set of basic cells for biological reactions</a:t>
            </a:r>
          </a:p>
          <a:p>
            <a:pPr lvl="1"/>
            <a:r>
              <a:rPr lang="en-US" altLang="zh-TW" sz="2000">
                <a:ea typeface="新細明體" charset="-120"/>
              </a:rPr>
              <a:t>Reservoirs/dispensing ports: for droplet generation</a:t>
            </a:r>
          </a:p>
          <a:p>
            <a:pPr lvl="1"/>
            <a:r>
              <a:rPr lang="en-US" altLang="zh-TW" sz="2000">
                <a:ea typeface="新細明體" charset="-120"/>
              </a:rPr>
              <a:t>Optical detectors: detection of reaction result</a:t>
            </a:r>
          </a:p>
        </p:txBody>
      </p:sp>
      <p:sp>
        <p:nvSpPr>
          <p:cNvPr id="847947" name="Text Box 75"/>
          <p:cNvSpPr txBox="1">
            <a:spLocks noChangeArrowheads="1"/>
          </p:cNvSpPr>
          <p:nvPr/>
        </p:nvSpPr>
        <p:spPr bwMode="auto">
          <a:xfrm>
            <a:off x="1589088" y="5910263"/>
            <a:ext cx="561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>
                <a:solidFill>
                  <a:srgbClr val="008000"/>
                </a:solidFill>
              </a:rPr>
              <a:t>The schematic view of a biochip (Duke Univ.)</a:t>
            </a:r>
          </a:p>
        </p:txBody>
      </p:sp>
      <p:sp>
        <p:nvSpPr>
          <p:cNvPr id="847948" name="AutoShape 76"/>
          <p:cNvSpPr>
            <a:spLocks noChangeArrowheads="1"/>
          </p:cNvSpPr>
          <p:nvPr/>
        </p:nvSpPr>
        <p:spPr bwMode="auto">
          <a:xfrm>
            <a:off x="1622425" y="3536950"/>
            <a:ext cx="5199063" cy="1820863"/>
          </a:xfrm>
          <a:prstGeom prst="cube">
            <a:avLst>
              <a:gd name="adj" fmla="val 93986"/>
            </a:avLst>
          </a:prstGeom>
          <a:solidFill>
            <a:srgbClr val="99CC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47949" name="Group 77"/>
          <p:cNvGrpSpPr>
            <a:grpSpLocks/>
          </p:cNvGrpSpPr>
          <p:nvPr/>
        </p:nvGrpSpPr>
        <p:grpSpPr bwMode="auto">
          <a:xfrm>
            <a:off x="2906713" y="4641850"/>
            <a:ext cx="625475" cy="536575"/>
            <a:chOff x="2037" y="2962"/>
            <a:chExt cx="394" cy="338"/>
          </a:xfrm>
        </p:grpSpPr>
        <p:sp>
          <p:nvSpPr>
            <p:cNvPr id="847950" name="AutoShape 78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7951" name="AutoShape 79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847952" name="Group 80"/>
          <p:cNvGrpSpPr>
            <a:grpSpLocks/>
          </p:cNvGrpSpPr>
          <p:nvPr/>
        </p:nvGrpSpPr>
        <p:grpSpPr bwMode="auto">
          <a:xfrm>
            <a:off x="3648075" y="4635500"/>
            <a:ext cx="625475" cy="536575"/>
            <a:chOff x="2037" y="2962"/>
            <a:chExt cx="394" cy="338"/>
          </a:xfrm>
        </p:grpSpPr>
        <p:sp>
          <p:nvSpPr>
            <p:cNvPr id="847953" name="AutoShape 81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7954" name="AutoShape 82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47955" name="AutoShape 83"/>
          <p:cNvSpPr>
            <a:spLocks noChangeArrowheads="1"/>
          </p:cNvSpPr>
          <p:nvPr/>
        </p:nvSpPr>
        <p:spPr bwMode="auto">
          <a:xfrm>
            <a:off x="2863850" y="45720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56" name="AutoShape 84"/>
          <p:cNvSpPr>
            <a:spLocks noChangeArrowheads="1"/>
          </p:cNvSpPr>
          <p:nvPr/>
        </p:nvSpPr>
        <p:spPr bwMode="auto">
          <a:xfrm>
            <a:off x="3224213" y="457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57" name="AutoShape 85"/>
          <p:cNvSpPr>
            <a:spLocks noChangeArrowheads="1"/>
          </p:cNvSpPr>
          <p:nvPr/>
        </p:nvSpPr>
        <p:spPr bwMode="auto">
          <a:xfrm>
            <a:off x="3582988" y="457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58" name="AutoShape 86"/>
          <p:cNvSpPr>
            <a:spLocks noChangeArrowheads="1"/>
          </p:cNvSpPr>
          <p:nvPr/>
        </p:nvSpPr>
        <p:spPr bwMode="auto">
          <a:xfrm>
            <a:off x="2998788" y="44370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59" name="AutoShape 87"/>
          <p:cNvSpPr>
            <a:spLocks noChangeArrowheads="1"/>
          </p:cNvSpPr>
          <p:nvPr/>
        </p:nvSpPr>
        <p:spPr bwMode="auto">
          <a:xfrm>
            <a:off x="3359150" y="44370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0" name="AutoShape 88"/>
          <p:cNvSpPr>
            <a:spLocks noChangeArrowheads="1"/>
          </p:cNvSpPr>
          <p:nvPr/>
        </p:nvSpPr>
        <p:spPr bwMode="auto">
          <a:xfrm>
            <a:off x="3719513" y="44370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1" name="AutoShape 89"/>
          <p:cNvSpPr>
            <a:spLocks noChangeArrowheads="1"/>
          </p:cNvSpPr>
          <p:nvPr/>
        </p:nvSpPr>
        <p:spPr bwMode="auto">
          <a:xfrm>
            <a:off x="3943350" y="45720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2" name="AutoShape 90"/>
          <p:cNvSpPr>
            <a:spLocks noChangeArrowheads="1"/>
          </p:cNvSpPr>
          <p:nvPr/>
        </p:nvSpPr>
        <p:spPr bwMode="auto">
          <a:xfrm>
            <a:off x="4078288" y="44370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3" name="AutoShape 91"/>
          <p:cNvSpPr>
            <a:spLocks noChangeArrowheads="1"/>
          </p:cNvSpPr>
          <p:nvPr/>
        </p:nvSpPr>
        <p:spPr bwMode="auto">
          <a:xfrm>
            <a:off x="4305300" y="45720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4" name="AutoShape 92"/>
          <p:cNvSpPr>
            <a:spLocks noChangeArrowheads="1"/>
          </p:cNvSpPr>
          <p:nvPr/>
        </p:nvSpPr>
        <p:spPr bwMode="auto">
          <a:xfrm>
            <a:off x="4440238" y="44370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5" name="AutoShape 93"/>
          <p:cNvSpPr>
            <a:spLocks noChangeArrowheads="1"/>
          </p:cNvSpPr>
          <p:nvPr/>
        </p:nvSpPr>
        <p:spPr bwMode="auto">
          <a:xfrm>
            <a:off x="4645025" y="45720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6" name="AutoShape 94"/>
          <p:cNvSpPr>
            <a:spLocks noChangeArrowheads="1"/>
          </p:cNvSpPr>
          <p:nvPr/>
        </p:nvSpPr>
        <p:spPr bwMode="auto">
          <a:xfrm>
            <a:off x="4786313" y="44370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7" name="AutoShape 95"/>
          <p:cNvSpPr>
            <a:spLocks noChangeArrowheads="1"/>
          </p:cNvSpPr>
          <p:nvPr/>
        </p:nvSpPr>
        <p:spPr bwMode="auto">
          <a:xfrm>
            <a:off x="3109913" y="43132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8" name="AutoShape 96"/>
          <p:cNvSpPr>
            <a:spLocks noChangeArrowheads="1"/>
          </p:cNvSpPr>
          <p:nvPr/>
        </p:nvSpPr>
        <p:spPr bwMode="auto">
          <a:xfrm>
            <a:off x="3470275" y="43132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69" name="AutoShape 97"/>
          <p:cNvSpPr>
            <a:spLocks noChangeArrowheads="1"/>
          </p:cNvSpPr>
          <p:nvPr/>
        </p:nvSpPr>
        <p:spPr bwMode="auto">
          <a:xfrm>
            <a:off x="3829050" y="43132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0" name="AutoShape 98"/>
          <p:cNvSpPr>
            <a:spLocks noChangeArrowheads="1"/>
          </p:cNvSpPr>
          <p:nvPr/>
        </p:nvSpPr>
        <p:spPr bwMode="auto">
          <a:xfrm>
            <a:off x="3244850" y="415925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1" name="AutoShape 99"/>
          <p:cNvSpPr>
            <a:spLocks noChangeArrowheads="1"/>
          </p:cNvSpPr>
          <p:nvPr/>
        </p:nvSpPr>
        <p:spPr bwMode="auto">
          <a:xfrm>
            <a:off x="3605213" y="415925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2" name="AutoShape 100"/>
          <p:cNvSpPr>
            <a:spLocks noChangeArrowheads="1"/>
          </p:cNvSpPr>
          <p:nvPr/>
        </p:nvSpPr>
        <p:spPr bwMode="auto">
          <a:xfrm>
            <a:off x="3965575" y="415925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3" name="AutoShape 101"/>
          <p:cNvSpPr>
            <a:spLocks noChangeArrowheads="1"/>
          </p:cNvSpPr>
          <p:nvPr/>
        </p:nvSpPr>
        <p:spPr bwMode="auto">
          <a:xfrm>
            <a:off x="4189413" y="43132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4" name="AutoShape 102"/>
          <p:cNvSpPr>
            <a:spLocks noChangeArrowheads="1"/>
          </p:cNvSpPr>
          <p:nvPr/>
        </p:nvSpPr>
        <p:spPr bwMode="auto">
          <a:xfrm>
            <a:off x="4324350" y="41783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5" name="AutoShape 103"/>
          <p:cNvSpPr>
            <a:spLocks noChangeArrowheads="1"/>
          </p:cNvSpPr>
          <p:nvPr/>
        </p:nvSpPr>
        <p:spPr bwMode="auto">
          <a:xfrm>
            <a:off x="4551363" y="43132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6" name="AutoShape 104"/>
          <p:cNvSpPr>
            <a:spLocks noChangeArrowheads="1"/>
          </p:cNvSpPr>
          <p:nvPr/>
        </p:nvSpPr>
        <p:spPr bwMode="auto">
          <a:xfrm>
            <a:off x="4686300" y="41783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7" name="AutoShape 105"/>
          <p:cNvSpPr>
            <a:spLocks noChangeArrowheads="1"/>
          </p:cNvSpPr>
          <p:nvPr/>
        </p:nvSpPr>
        <p:spPr bwMode="auto">
          <a:xfrm>
            <a:off x="4891088" y="43132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8" name="AutoShape 106"/>
          <p:cNvSpPr>
            <a:spLocks noChangeArrowheads="1"/>
          </p:cNvSpPr>
          <p:nvPr/>
        </p:nvSpPr>
        <p:spPr bwMode="auto">
          <a:xfrm>
            <a:off x="5026025" y="41783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79" name="AutoShape 107"/>
          <p:cNvSpPr>
            <a:spLocks noChangeArrowheads="1"/>
          </p:cNvSpPr>
          <p:nvPr/>
        </p:nvSpPr>
        <p:spPr bwMode="auto">
          <a:xfrm>
            <a:off x="3376613" y="40465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0" name="AutoShape 108"/>
          <p:cNvSpPr>
            <a:spLocks noChangeArrowheads="1"/>
          </p:cNvSpPr>
          <p:nvPr/>
        </p:nvSpPr>
        <p:spPr bwMode="auto">
          <a:xfrm>
            <a:off x="3736975" y="40465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1" name="AutoShape 109"/>
          <p:cNvSpPr>
            <a:spLocks noChangeArrowheads="1"/>
          </p:cNvSpPr>
          <p:nvPr/>
        </p:nvSpPr>
        <p:spPr bwMode="auto">
          <a:xfrm>
            <a:off x="4095750" y="40465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2" name="AutoShape 110"/>
          <p:cNvSpPr>
            <a:spLocks noChangeArrowheads="1"/>
          </p:cNvSpPr>
          <p:nvPr/>
        </p:nvSpPr>
        <p:spPr bwMode="auto">
          <a:xfrm>
            <a:off x="3511550" y="39116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3" name="AutoShape 111"/>
          <p:cNvSpPr>
            <a:spLocks noChangeArrowheads="1"/>
          </p:cNvSpPr>
          <p:nvPr/>
        </p:nvSpPr>
        <p:spPr bwMode="auto">
          <a:xfrm>
            <a:off x="3871913" y="39116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4" name="AutoShape 112"/>
          <p:cNvSpPr>
            <a:spLocks noChangeArrowheads="1"/>
          </p:cNvSpPr>
          <p:nvPr/>
        </p:nvSpPr>
        <p:spPr bwMode="auto">
          <a:xfrm>
            <a:off x="4232275" y="39116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5" name="AutoShape 113"/>
          <p:cNvSpPr>
            <a:spLocks noChangeArrowheads="1"/>
          </p:cNvSpPr>
          <p:nvPr/>
        </p:nvSpPr>
        <p:spPr bwMode="auto">
          <a:xfrm>
            <a:off x="4456113" y="40465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6" name="AutoShape 114"/>
          <p:cNvSpPr>
            <a:spLocks noChangeArrowheads="1"/>
          </p:cNvSpPr>
          <p:nvPr/>
        </p:nvSpPr>
        <p:spPr bwMode="auto">
          <a:xfrm>
            <a:off x="4591050" y="39116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7" name="AutoShape 115"/>
          <p:cNvSpPr>
            <a:spLocks noChangeArrowheads="1"/>
          </p:cNvSpPr>
          <p:nvPr/>
        </p:nvSpPr>
        <p:spPr bwMode="auto">
          <a:xfrm>
            <a:off x="4818063" y="40465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8" name="AutoShape 116"/>
          <p:cNvSpPr>
            <a:spLocks noChangeArrowheads="1"/>
          </p:cNvSpPr>
          <p:nvPr/>
        </p:nvSpPr>
        <p:spPr bwMode="auto">
          <a:xfrm>
            <a:off x="4953000" y="39116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89" name="AutoShape 117"/>
          <p:cNvSpPr>
            <a:spLocks noChangeArrowheads="1"/>
          </p:cNvSpPr>
          <p:nvPr/>
        </p:nvSpPr>
        <p:spPr bwMode="auto">
          <a:xfrm>
            <a:off x="5157788" y="40465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90" name="AutoShape 118"/>
          <p:cNvSpPr>
            <a:spLocks noChangeArrowheads="1"/>
          </p:cNvSpPr>
          <p:nvPr/>
        </p:nvSpPr>
        <p:spPr bwMode="auto">
          <a:xfrm>
            <a:off x="5292725" y="39116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7991" name="Text Box 119"/>
          <p:cNvSpPr txBox="1">
            <a:spLocks noChangeArrowheads="1"/>
          </p:cNvSpPr>
          <p:nvPr/>
        </p:nvSpPr>
        <p:spPr bwMode="auto">
          <a:xfrm>
            <a:off x="1547813" y="5470525"/>
            <a:ext cx="347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Reservoirs/Dispensing ports</a:t>
            </a:r>
          </a:p>
        </p:txBody>
      </p:sp>
      <p:cxnSp>
        <p:nvCxnSpPr>
          <p:cNvPr id="847992" name="AutoShape 120"/>
          <p:cNvCxnSpPr>
            <a:cxnSpLocks noChangeShapeType="1"/>
            <a:stCxn id="847991" idx="0"/>
            <a:endCxn id="847951" idx="3"/>
          </p:cNvCxnSpPr>
          <p:nvPr/>
        </p:nvCxnSpPr>
        <p:spPr bwMode="auto">
          <a:xfrm flipH="1" flipV="1">
            <a:off x="3089275" y="5178425"/>
            <a:ext cx="198438" cy="29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847993" name="AutoShape 121"/>
          <p:cNvCxnSpPr>
            <a:cxnSpLocks noChangeShapeType="1"/>
            <a:stCxn id="847991" idx="0"/>
            <a:endCxn id="847954" idx="3"/>
          </p:cNvCxnSpPr>
          <p:nvPr/>
        </p:nvCxnSpPr>
        <p:spPr bwMode="auto">
          <a:xfrm flipV="1">
            <a:off x="3287713" y="5172075"/>
            <a:ext cx="542925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47994" name="Text Box 122"/>
          <p:cNvSpPr txBox="1">
            <a:spLocks noChangeArrowheads="1"/>
          </p:cNvSpPr>
          <p:nvPr/>
        </p:nvSpPr>
        <p:spPr bwMode="auto">
          <a:xfrm>
            <a:off x="6167438" y="4765675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kumimoji="1" lang="zh-TW" altLang="en-US" sz="1800"/>
          </a:p>
        </p:txBody>
      </p:sp>
      <p:sp>
        <p:nvSpPr>
          <p:cNvPr id="847995" name="Text Box 123"/>
          <p:cNvSpPr txBox="1">
            <a:spLocks noChangeArrowheads="1"/>
          </p:cNvSpPr>
          <p:nvPr/>
        </p:nvSpPr>
        <p:spPr bwMode="auto">
          <a:xfrm>
            <a:off x="6516688" y="381476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Optical detector</a:t>
            </a:r>
          </a:p>
        </p:txBody>
      </p:sp>
      <p:sp>
        <p:nvSpPr>
          <p:cNvPr id="847996" name="Text Box 124"/>
          <p:cNvSpPr txBox="1">
            <a:spLocks noChangeArrowheads="1"/>
          </p:cNvSpPr>
          <p:nvPr/>
        </p:nvSpPr>
        <p:spPr bwMode="auto">
          <a:xfrm>
            <a:off x="1692275" y="3598863"/>
            <a:ext cx="113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Droplets</a:t>
            </a:r>
          </a:p>
        </p:txBody>
      </p:sp>
      <p:sp>
        <p:nvSpPr>
          <p:cNvPr id="847997" name="Text Box 125"/>
          <p:cNvSpPr txBox="1">
            <a:spLocks noChangeArrowheads="1"/>
          </p:cNvSpPr>
          <p:nvPr/>
        </p:nvSpPr>
        <p:spPr bwMode="auto">
          <a:xfrm>
            <a:off x="6256338" y="4318000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Electrodes</a:t>
            </a:r>
          </a:p>
        </p:txBody>
      </p:sp>
      <p:cxnSp>
        <p:nvCxnSpPr>
          <p:cNvPr id="847998" name="AutoShape 126"/>
          <p:cNvCxnSpPr>
            <a:cxnSpLocks noChangeShapeType="1"/>
            <a:stCxn id="847997" idx="1"/>
            <a:endCxn id="847966" idx="2"/>
          </p:cNvCxnSpPr>
          <p:nvPr/>
        </p:nvCxnSpPr>
        <p:spPr bwMode="auto">
          <a:xfrm flipH="1" flipV="1">
            <a:off x="5180013" y="4483100"/>
            <a:ext cx="1076325" cy="333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847999" name="Text Box 127"/>
          <p:cNvSpPr txBox="1">
            <a:spLocks noChangeArrowheads="1"/>
          </p:cNvSpPr>
          <p:nvPr/>
        </p:nvSpPr>
        <p:spPr bwMode="auto">
          <a:xfrm>
            <a:off x="5664200" y="4810125"/>
            <a:ext cx="1460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Mixing two droplets</a:t>
            </a:r>
          </a:p>
        </p:txBody>
      </p:sp>
      <p:sp>
        <p:nvSpPr>
          <p:cNvPr id="848000" name="Oval 128"/>
          <p:cNvSpPr>
            <a:spLocks noChangeArrowheads="1"/>
          </p:cNvSpPr>
          <p:nvPr/>
        </p:nvSpPr>
        <p:spPr bwMode="auto">
          <a:xfrm>
            <a:off x="3416300" y="4298950"/>
            <a:ext cx="355600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8001" name="Oval 129"/>
          <p:cNvSpPr>
            <a:spLocks noChangeArrowheads="1"/>
          </p:cNvSpPr>
          <p:nvPr/>
        </p:nvSpPr>
        <p:spPr bwMode="auto">
          <a:xfrm>
            <a:off x="4129088" y="4306888"/>
            <a:ext cx="355600" cy="19685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8002" name="Oval 130"/>
          <p:cNvSpPr>
            <a:spLocks noChangeArrowheads="1"/>
          </p:cNvSpPr>
          <p:nvPr/>
        </p:nvSpPr>
        <p:spPr bwMode="auto">
          <a:xfrm>
            <a:off x="3779838" y="3906838"/>
            <a:ext cx="355600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8003" name="AutoShape 131"/>
          <p:cNvSpPr>
            <a:spLocks noChangeArrowheads="1"/>
          </p:cNvSpPr>
          <p:nvPr/>
        </p:nvSpPr>
        <p:spPr bwMode="auto">
          <a:xfrm>
            <a:off x="2670175" y="3829050"/>
            <a:ext cx="3273425" cy="968375"/>
          </a:xfrm>
          <a:prstGeom prst="cube">
            <a:avLst>
              <a:gd name="adj" fmla="val 91014"/>
            </a:avLst>
          </a:prstGeom>
          <a:solidFill>
            <a:srgbClr val="99CC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48004" name="Group 132"/>
          <p:cNvGrpSpPr>
            <a:grpSpLocks/>
          </p:cNvGrpSpPr>
          <p:nvPr/>
        </p:nvGrpSpPr>
        <p:grpSpPr bwMode="auto">
          <a:xfrm>
            <a:off x="4625975" y="4079875"/>
            <a:ext cx="722313" cy="211138"/>
            <a:chOff x="3473" y="3150"/>
            <a:chExt cx="455" cy="133"/>
          </a:xfrm>
        </p:grpSpPr>
        <p:sp>
          <p:nvSpPr>
            <p:cNvPr id="848005" name="AutoShape 133"/>
            <p:cNvSpPr>
              <a:spLocks noChangeArrowheads="1"/>
            </p:cNvSpPr>
            <p:nvPr/>
          </p:nvSpPr>
          <p:spPr bwMode="auto">
            <a:xfrm>
              <a:off x="3473" y="3150"/>
              <a:ext cx="340" cy="133"/>
            </a:xfrm>
            <a:prstGeom prst="cube">
              <a:avLst>
                <a:gd name="adj" fmla="val 68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8006" name="Line 134"/>
            <p:cNvSpPr>
              <a:spLocks noChangeShapeType="1"/>
            </p:cNvSpPr>
            <p:nvPr/>
          </p:nvSpPr>
          <p:spPr bwMode="auto">
            <a:xfrm>
              <a:off x="3769" y="32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8007" name="Line 135"/>
            <p:cNvSpPr>
              <a:spLocks noChangeShapeType="1"/>
            </p:cNvSpPr>
            <p:nvPr/>
          </p:nvSpPr>
          <p:spPr bwMode="auto">
            <a:xfrm>
              <a:off x="3747" y="3223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8008" name="Line 136"/>
            <p:cNvSpPr>
              <a:spLocks noChangeShapeType="1"/>
            </p:cNvSpPr>
            <p:nvPr/>
          </p:nvSpPr>
          <p:spPr bwMode="auto">
            <a:xfrm>
              <a:off x="3747" y="325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48009" name="Line 137"/>
          <p:cNvSpPr>
            <a:spLocks noChangeShapeType="1"/>
          </p:cNvSpPr>
          <p:nvPr/>
        </p:nvSpPr>
        <p:spPr bwMode="auto">
          <a:xfrm>
            <a:off x="2844800" y="3821113"/>
            <a:ext cx="908050" cy="155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8010" name="Line 138"/>
          <p:cNvSpPr>
            <a:spLocks noChangeShapeType="1"/>
          </p:cNvSpPr>
          <p:nvPr/>
        </p:nvSpPr>
        <p:spPr bwMode="auto">
          <a:xfrm>
            <a:off x="3511550" y="4264025"/>
            <a:ext cx="268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8011" name="Line 139"/>
          <p:cNvSpPr>
            <a:spLocks noChangeShapeType="1"/>
          </p:cNvSpPr>
          <p:nvPr/>
        </p:nvSpPr>
        <p:spPr bwMode="auto">
          <a:xfrm flipH="1">
            <a:off x="4184650" y="4264025"/>
            <a:ext cx="277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8012" name="Line 140"/>
          <p:cNvSpPr>
            <a:spLocks noChangeShapeType="1"/>
          </p:cNvSpPr>
          <p:nvPr/>
        </p:nvSpPr>
        <p:spPr bwMode="auto">
          <a:xfrm flipH="1" flipV="1">
            <a:off x="3995738" y="4505325"/>
            <a:ext cx="1695450" cy="574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48013" name="Line 141"/>
          <p:cNvSpPr>
            <a:spLocks noChangeShapeType="1"/>
          </p:cNvSpPr>
          <p:nvPr/>
        </p:nvSpPr>
        <p:spPr bwMode="auto">
          <a:xfrm flipH="1">
            <a:off x="5256213" y="3995738"/>
            <a:ext cx="1331912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8014" name="Text Box 142"/>
          <p:cNvSpPr txBox="1">
            <a:spLocks noChangeArrowheads="1"/>
          </p:cNvSpPr>
          <p:nvPr/>
        </p:nvSpPr>
        <p:spPr bwMode="auto">
          <a:xfrm>
            <a:off x="444500" y="4138613"/>
            <a:ext cx="1865313" cy="609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/>
              <a:t>2D microfluidic array</a:t>
            </a:r>
          </a:p>
        </p:txBody>
      </p:sp>
      <p:sp>
        <p:nvSpPr>
          <p:cNvPr id="848015" name="Line 143"/>
          <p:cNvSpPr>
            <a:spLocks noChangeShapeType="1"/>
          </p:cNvSpPr>
          <p:nvPr/>
        </p:nvSpPr>
        <p:spPr bwMode="auto">
          <a:xfrm>
            <a:off x="2274888" y="4337050"/>
            <a:ext cx="69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55204-877B-44D7-A2E4-62DBAAF85FA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Biochip Architectures</a:t>
            </a:r>
            <a:endParaRPr lang="zh-CN" altLang="en-US">
              <a:ea typeface="新細明體" charset="-120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20775"/>
            <a:ext cx="4289425" cy="5073650"/>
          </a:xfrm>
        </p:spPr>
        <p:txBody>
          <a:bodyPr/>
          <a:lstStyle/>
          <a:p>
            <a:r>
              <a:rPr lang="en-US" altLang="zh-TW" sz="2200" dirty="0">
                <a:ea typeface="新細明體" charset="-120"/>
              </a:rPr>
              <a:t>Direct-addressing biochips</a:t>
            </a:r>
          </a:p>
          <a:p>
            <a:pPr lvl="1" algn="just"/>
            <a:r>
              <a:rPr lang="en-US" altLang="zh-TW" dirty="0">
                <a:ea typeface="新細明體" charset="-120"/>
              </a:rPr>
              <a:t>Each cell is individually controlled</a:t>
            </a:r>
          </a:p>
          <a:p>
            <a:pPr lvl="1" algn="just"/>
            <a:r>
              <a:rPr lang="en-US" altLang="zh-TW" dirty="0">
                <a:ea typeface="新細明體" charset="-120"/>
              </a:rPr>
              <a:t># of control wires (for cell activation) is proportional to the area of a biochip</a:t>
            </a:r>
          </a:p>
          <a:p>
            <a:pPr lvl="1" algn="just"/>
            <a:r>
              <a:rPr lang="en-US" altLang="zh-TW" dirty="0">
                <a:ea typeface="新細明體" charset="-120"/>
              </a:rPr>
              <a:t>Only suitable for small-scale biochips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4478338" y="1143000"/>
            <a:ext cx="42513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542925" indent="-542925">
              <a:lnSpc>
                <a:spcPct val="94000"/>
              </a:lnSpc>
              <a:buClr>
                <a:srgbClr val="C395DF"/>
              </a:buClr>
              <a:buSzPct val="120000"/>
              <a:buFont typeface="Wingdings" pitchFamily="2" charset="2"/>
              <a:buBlip>
                <a:blip r:embed="rId2"/>
              </a:buBlip>
            </a:pPr>
            <a:r>
              <a:rPr lang="en-US" altLang="zh-TW">
                <a:solidFill>
                  <a:schemeClr val="bg2"/>
                </a:solidFill>
              </a:rPr>
              <a:t>Cross-referencing biochips [Gong et al, MEM’04]</a:t>
            </a:r>
          </a:p>
          <a:p>
            <a:pPr marL="1046163" lvl="1" indent="-323850">
              <a:lnSpc>
                <a:spcPct val="89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altLang="zh-TW">
                <a:solidFill>
                  <a:srgbClr val="000099"/>
                </a:solidFill>
              </a:rPr>
              <a:t>A control pin is used for a row/column of cells</a:t>
            </a:r>
          </a:p>
          <a:p>
            <a:pPr marL="1046163" lvl="1" indent="-323850">
              <a:lnSpc>
                <a:spcPct val="89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altLang="zh-TW">
                <a:solidFill>
                  <a:srgbClr val="000099"/>
                </a:solidFill>
              </a:rPr>
              <a:t># of control wires is proportional to the perimeter of a biochip</a:t>
            </a:r>
          </a:p>
          <a:p>
            <a:pPr marL="1046163" lvl="1" indent="-323850">
              <a:lnSpc>
                <a:spcPct val="89000"/>
              </a:lnSpc>
              <a:spcBef>
                <a:spcPct val="25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</a:pPr>
            <a:r>
              <a:rPr lang="en-US" altLang="zh-TW">
                <a:solidFill>
                  <a:srgbClr val="000099"/>
                </a:solidFill>
              </a:rPr>
              <a:t>More suitable for large-scale biochips</a:t>
            </a:r>
            <a:endParaRPr lang="zh-CN" altLang="en-US">
              <a:solidFill>
                <a:srgbClr val="000099"/>
              </a:solidFill>
              <a:ea typeface="宋体" pitchFamily="2" charset="-122"/>
            </a:endParaRPr>
          </a:p>
        </p:txBody>
      </p:sp>
      <p:sp>
        <p:nvSpPr>
          <p:cNvPr id="883717" name="AutoShape 5"/>
          <p:cNvSpPr>
            <a:spLocks noChangeArrowheads="1"/>
          </p:cNvSpPr>
          <p:nvPr/>
        </p:nvSpPr>
        <p:spPr bwMode="auto">
          <a:xfrm>
            <a:off x="1423988" y="5805488"/>
            <a:ext cx="552450" cy="114300"/>
          </a:xfrm>
          <a:prstGeom prst="parallelogram">
            <a:avLst>
              <a:gd name="adj" fmla="val 12083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18" name="AutoShape 6"/>
          <p:cNvSpPr>
            <a:spLocks noChangeArrowheads="1"/>
          </p:cNvSpPr>
          <p:nvPr/>
        </p:nvSpPr>
        <p:spPr bwMode="auto">
          <a:xfrm>
            <a:off x="2049463" y="5797550"/>
            <a:ext cx="550862" cy="114300"/>
          </a:xfrm>
          <a:prstGeom prst="parallelogram">
            <a:avLst>
              <a:gd name="adj" fmla="val 12048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19" name="AutoShape 7"/>
          <p:cNvSpPr>
            <a:spLocks noChangeArrowheads="1"/>
          </p:cNvSpPr>
          <p:nvPr/>
        </p:nvSpPr>
        <p:spPr bwMode="auto">
          <a:xfrm>
            <a:off x="1663700" y="5578475"/>
            <a:ext cx="549275" cy="112713"/>
          </a:xfrm>
          <a:prstGeom prst="parallelogram">
            <a:avLst>
              <a:gd name="adj" fmla="val 12183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0" name="AutoShape 8"/>
          <p:cNvSpPr>
            <a:spLocks noChangeArrowheads="1"/>
          </p:cNvSpPr>
          <p:nvPr/>
        </p:nvSpPr>
        <p:spPr bwMode="auto">
          <a:xfrm>
            <a:off x="2236788" y="5578475"/>
            <a:ext cx="549275" cy="112713"/>
          </a:xfrm>
          <a:prstGeom prst="parallelogram">
            <a:avLst>
              <a:gd name="adj" fmla="val 12183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1" name="AutoShape 9"/>
          <p:cNvSpPr>
            <a:spLocks noChangeArrowheads="1"/>
          </p:cNvSpPr>
          <p:nvPr/>
        </p:nvSpPr>
        <p:spPr bwMode="auto">
          <a:xfrm>
            <a:off x="2646363" y="5797550"/>
            <a:ext cx="552450" cy="114300"/>
          </a:xfrm>
          <a:prstGeom prst="parallelogram">
            <a:avLst>
              <a:gd name="adj" fmla="val 120833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2" name="AutoShape 10"/>
          <p:cNvSpPr>
            <a:spLocks noChangeArrowheads="1"/>
          </p:cNvSpPr>
          <p:nvPr/>
        </p:nvSpPr>
        <p:spPr bwMode="auto">
          <a:xfrm>
            <a:off x="2833688" y="5578475"/>
            <a:ext cx="552450" cy="112713"/>
          </a:xfrm>
          <a:prstGeom prst="parallelogram">
            <a:avLst>
              <a:gd name="adj" fmla="val 122535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3" name="AutoShape 11"/>
          <p:cNvSpPr>
            <a:spLocks noChangeArrowheads="1"/>
          </p:cNvSpPr>
          <p:nvPr/>
        </p:nvSpPr>
        <p:spPr bwMode="auto">
          <a:xfrm>
            <a:off x="3240088" y="5797550"/>
            <a:ext cx="550862" cy="114300"/>
          </a:xfrm>
          <a:prstGeom prst="parallelogram">
            <a:avLst>
              <a:gd name="adj" fmla="val 12048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4" name="AutoShape 12"/>
          <p:cNvSpPr>
            <a:spLocks noChangeArrowheads="1"/>
          </p:cNvSpPr>
          <p:nvPr/>
        </p:nvSpPr>
        <p:spPr bwMode="auto">
          <a:xfrm>
            <a:off x="3430588" y="5578475"/>
            <a:ext cx="550862" cy="112713"/>
          </a:xfrm>
          <a:prstGeom prst="parallelogram">
            <a:avLst>
              <a:gd name="adj" fmla="val 122182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5" name="AutoShape 13"/>
          <p:cNvSpPr>
            <a:spLocks noChangeArrowheads="1"/>
          </p:cNvSpPr>
          <p:nvPr/>
        </p:nvSpPr>
        <p:spPr bwMode="auto">
          <a:xfrm>
            <a:off x="1887538" y="5349875"/>
            <a:ext cx="550862" cy="115888"/>
          </a:xfrm>
          <a:prstGeom prst="parallelogram">
            <a:avLst>
              <a:gd name="adj" fmla="val 118835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6" name="AutoShape 14"/>
          <p:cNvSpPr>
            <a:spLocks noChangeArrowheads="1"/>
          </p:cNvSpPr>
          <p:nvPr/>
        </p:nvSpPr>
        <p:spPr bwMode="auto">
          <a:xfrm>
            <a:off x="2460625" y="5348288"/>
            <a:ext cx="550863" cy="115887"/>
          </a:xfrm>
          <a:prstGeom prst="parallelogram">
            <a:avLst>
              <a:gd name="adj" fmla="val 11883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7" name="AutoShape 15"/>
          <p:cNvSpPr>
            <a:spLocks noChangeArrowheads="1"/>
          </p:cNvSpPr>
          <p:nvPr/>
        </p:nvSpPr>
        <p:spPr bwMode="auto">
          <a:xfrm>
            <a:off x="2081213" y="5121275"/>
            <a:ext cx="552450" cy="115888"/>
          </a:xfrm>
          <a:prstGeom prst="parallelogram">
            <a:avLst>
              <a:gd name="adj" fmla="val 11917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8" name="AutoShape 16"/>
          <p:cNvSpPr>
            <a:spLocks noChangeArrowheads="1"/>
          </p:cNvSpPr>
          <p:nvPr/>
        </p:nvSpPr>
        <p:spPr bwMode="auto">
          <a:xfrm>
            <a:off x="2684463" y="5121275"/>
            <a:ext cx="552450" cy="115888"/>
          </a:xfrm>
          <a:prstGeom prst="parallelogram">
            <a:avLst>
              <a:gd name="adj" fmla="val 11917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29" name="AutoShape 17"/>
          <p:cNvSpPr>
            <a:spLocks noChangeArrowheads="1"/>
          </p:cNvSpPr>
          <p:nvPr/>
        </p:nvSpPr>
        <p:spPr bwMode="auto">
          <a:xfrm>
            <a:off x="3057525" y="5348288"/>
            <a:ext cx="552450" cy="115887"/>
          </a:xfrm>
          <a:prstGeom prst="parallelogram">
            <a:avLst>
              <a:gd name="adj" fmla="val 119179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0" name="AutoShape 18"/>
          <p:cNvSpPr>
            <a:spLocks noChangeArrowheads="1"/>
          </p:cNvSpPr>
          <p:nvPr/>
        </p:nvSpPr>
        <p:spPr bwMode="auto">
          <a:xfrm>
            <a:off x="3654425" y="5349875"/>
            <a:ext cx="552450" cy="115888"/>
          </a:xfrm>
          <a:prstGeom prst="parallelogram">
            <a:avLst>
              <a:gd name="adj" fmla="val 11917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1" name="AutoShape 19"/>
          <p:cNvSpPr>
            <a:spLocks noChangeArrowheads="1"/>
          </p:cNvSpPr>
          <p:nvPr/>
        </p:nvSpPr>
        <p:spPr bwMode="auto">
          <a:xfrm>
            <a:off x="3849688" y="5121275"/>
            <a:ext cx="552450" cy="115888"/>
          </a:xfrm>
          <a:prstGeom prst="parallelogram">
            <a:avLst>
              <a:gd name="adj" fmla="val 11917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2" name="AutoShape 20"/>
          <p:cNvSpPr>
            <a:spLocks noChangeArrowheads="1"/>
          </p:cNvSpPr>
          <p:nvPr/>
        </p:nvSpPr>
        <p:spPr bwMode="auto">
          <a:xfrm>
            <a:off x="2297113" y="4900613"/>
            <a:ext cx="552450" cy="112712"/>
          </a:xfrm>
          <a:prstGeom prst="parallelogram">
            <a:avLst>
              <a:gd name="adj" fmla="val 12253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3" name="AutoShape 21"/>
          <p:cNvSpPr>
            <a:spLocks noChangeArrowheads="1"/>
          </p:cNvSpPr>
          <p:nvPr/>
        </p:nvSpPr>
        <p:spPr bwMode="auto">
          <a:xfrm>
            <a:off x="2908300" y="4900613"/>
            <a:ext cx="552450" cy="112712"/>
          </a:xfrm>
          <a:prstGeom prst="parallelogram">
            <a:avLst>
              <a:gd name="adj" fmla="val 12253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4" name="AutoShape 22"/>
          <p:cNvSpPr>
            <a:spLocks noChangeArrowheads="1"/>
          </p:cNvSpPr>
          <p:nvPr/>
        </p:nvSpPr>
        <p:spPr bwMode="auto">
          <a:xfrm>
            <a:off x="3268663" y="5121275"/>
            <a:ext cx="550862" cy="114300"/>
          </a:xfrm>
          <a:prstGeom prst="parallelogram">
            <a:avLst>
              <a:gd name="adj" fmla="val 12048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5" name="AutoShape 23"/>
          <p:cNvSpPr>
            <a:spLocks noChangeArrowheads="1"/>
          </p:cNvSpPr>
          <p:nvPr/>
        </p:nvSpPr>
        <p:spPr bwMode="auto">
          <a:xfrm>
            <a:off x="3476625" y="4900613"/>
            <a:ext cx="550863" cy="112712"/>
          </a:xfrm>
          <a:prstGeom prst="parallelogram">
            <a:avLst>
              <a:gd name="adj" fmla="val 122184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6" name="AutoShape 24"/>
          <p:cNvSpPr>
            <a:spLocks noChangeArrowheads="1"/>
          </p:cNvSpPr>
          <p:nvPr/>
        </p:nvSpPr>
        <p:spPr bwMode="auto">
          <a:xfrm>
            <a:off x="4027488" y="4900613"/>
            <a:ext cx="552450" cy="112712"/>
          </a:xfrm>
          <a:prstGeom prst="parallelogram">
            <a:avLst>
              <a:gd name="adj" fmla="val 12253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7" name="AutoShape 25"/>
          <p:cNvSpPr>
            <a:spLocks noChangeArrowheads="1"/>
          </p:cNvSpPr>
          <p:nvPr/>
        </p:nvSpPr>
        <p:spPr bwMode="auto">
          <a:xfrm>
            <a:off x="787400" y="5805488"/>
            <a:ext cx="552450" cy="114300"/>
          </a:xfrm>
          <a:prstGeom prst="parallelogram">
            <a:avLst>
              <a:gd name="adj" fmla="val 12083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8" name="AutoShape 26"/>
          <p:cNvSpPr>
            <a:spLocks noChangeArrowheads="1"/>
          </p:cNvSpPr>
          <p:nvPr/>
        </p:nvSpPr>
        <p:spPr bwMode="auto">
          <a:xfrm>
            <a:off x="1036638" y="5578475"/>
            <a:ext cx="549275" cy="112713"/>
          </a:xfrm>
          <a:prstGeom prst="parallelogram">
            <a:avLst>
              <a:gd name="adj" fmla="val 12183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39" name="AutoShape 27"/>
          <p:cNvSpPr>
            <a:spLocks noChangeArrowheads="1"/>
          </p:cNvSpPr>
          <p:nvPr/>
        </p:nvSpPr>
        <p:spPr bwMode="auto">
          <a:xfrm>
            <a:off x="1260475" y="5349875"/>
            <a:ext cx="550863" cy="115888"/>
          </a:xfrm>
          <a:prstGeom prst="parallelogram">
            <a:avLst>
              <a:gd name="adj" fmla="val 118835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0" name="AutoShape 28"/>
          <p:cNvSpPr>
            <a:spLocks noChangeArrowheads="1"/>
          </p:cNvSpPr>
          <p:nvPr/>
        </p:nvSpPr>
        <p:spPr bwMode="auto">
          <a:xfrm>
            <a:off x="1484313" y="5121275"/>
            <a:ext cx="550862" cy="115888"/>
          </a:xfrm>
          <a:prstGeom prst="parallelogram">
            <a:avLst>
              <a:gd name="adj" fmla="val 118835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1" name="AutoShape 29"/>
          <p:cNvSpPr>
            <a:spLocks noChangeArrowheads="1"/>
          </p:cNvSpPr>
          <p:nvPr/>
        </p:nvSpPr>
        <p:spPr bwMode="auto">
          <a:xfrm>
            <a:off x="1682750" y="4900613"/>
            <a:ext cx="552450" cy="112712"/>
          </a:xfrm>
          <a:prstGeom prst="parallelogram">
            <a:avLst>
              <a:gd name="adj" fmla="val 12253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2" name="Line 30"/>
          <p:cNvSpPr>
            <a:spLocks noChangeShapeType="1"/>
          </p:cNvSpPr>
          <p:nvPr/>
        </p:nvSpPr>
        <p:spPr bwMode="auto">
          <a:xfrm>
            <a:off x="2862263" y="5275263"/>
            <a:ext cx="15732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3" name="Line 31"/>
          <p:cNvSpPr>
            <a:spLocks noChangeShapeType="1"/>
          </p:cNvSpPr>
          <p:nvPr/>
        </p:nvSpPr>
        <p:spPr bwMode="auto">
          <a:xfrm flipH="1">
            <a:off x="2786063" y="5273675"/>
            <a:ext cx="76200" cy="76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4" name="Line 32"/>
          <p:cNvSpPr>
            <a:spLocks noChangeShapeType="1"/>
          </p:cNvSpPr>
          <p:nvPr/>
        </p:nvSpPr>
        <p:spPr bwMode="auto">
          <a:xfrm>
            <a:off x="3422650" y="5311775"/>
            <a:ext cx="1011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5" name="Line 33"/>
          <p:cNvSpPr>
            <a:spLocks noChangeShapeType="1"/>
          </p:cNvSpPr>
          <p:nvPr/>
        </p:nvSpPr>
        <p:spPr bwMode="auto">
          <a:xfrm flipH="1">
            <a:off x="3384550" y="5313363"/>
            <a:ext cx="38100" cy="38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6" name="Line 34"/>
          <p:cNvSpPr>
            <a:spLocks noChangeShapeType="1"/>
          </p:cNvSpPr>
          <p:nvPr/>
        </p:nvSpPr>
        <p:spPr bwMode="auto">
          <a:xfrm flipV="1">
            <a:off x="2647950" y="4824413"/>
            <a:ext cx="384175" cy="352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7" name="Line 35"/>
          <p:cNvSpPr>
            <a:spLocks noChangeShapeType="1"/>
          </p:cNvSpPr>
          <p:nvPr/>
        </p:nvSpPr>
        <p:spPr bwMode="auto">
          <a:xfrm flipH="1">
            <a:off x="2660650" y="5173663"/>
            <a:ext cx="904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8" name="Line 36"/>
          <p:cNvSpPr>
            <a:spLocks noChangeShapeType="1"/>
          </p:cNvSpPr>
          <p:nvPr/>
        </p:nvSpPr>
        <p:spPr bwMode="auto">
          <a:xfrm flipV="1">
            <a:off x="3240088" y="4827588"/>
            <a:ext cx="382587" cy="352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49" name="Line 37"/>
          <p:cNvSpPr>
            <a:spLocks noChangeShapeType="1"/>
          </p:cNvSpPr>
          <p:nvPr/>
        </p:nvSpPr>
        <p:spPr bwMode="auto">
          <a:xfrm flipH="1">
            <a:off x="3252788" y="5176838"/>
            <a:ext cx="8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0" name="Line 38"/>
          <p:cNvSpPr>
            <a:spLocks noChangeShapeType="1"/>
          </p:cNvSpPr>
          <p:nvPr/>
        </p:nvSpPr>
        <p:spPr bwMode="auto">
          <a:xfrm flipV="1">
            <a:off x="2038350" y="4827588"/>
            <a:ext cx="384175" cy="352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1" name="Line 39"/>
          <p:cNvSpPr>
            <a:spLocks noChangeShapeType="1"/>
          </p:cNvSpPr>
          <p:nvPr/>
        </p:nvSpPr>
        <p:spPr bwMode="auto">
          <a:xfrm flipH="1">
            <a:off x="2052638" y="5176838"/>
            <a:ext cx="8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2" name="Line 40"/>
          <p:cNvSpPr>
            <a:spLocks noChangeShapeType="1"/>
          </p:cNvSpPr>
          <p:nvPr/>
        </p:nvSpPr>
        <p:spPr bwMode="auto">
          <a:xfrm>
            <a:off x="1276350" y="5295900"/>
            <a:ext cx="895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3" name="Line 41"/>
          <p:cNvSpPr>
            <a:spLocks noChangeShapeType="1"/>
          </p:cNvSpPr>
          <p:nvPr/>
        </p:nvSpPr>
        <p:spPr bwMode="auto">
          <a:xfrm flipH="1" flipV="1">
            <a:off x="2166938" y="5295900"/>
            <a:ext cx="39687" cy="539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4" name="Line 42"/>
          <p:cNvSpPr>
            <a:spLocks noChangeShapeType="1"/>
          </p:cNvSpPr>
          <p:nvPr/>
        </p:nvSpPr>
        <p:spPr bwMode="auto">
          <a:xfrm>
            <a:off x="1052513" y="5514975"/>
            <a:ext cx="89535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5" name="Line 43"/>
          <p:cNvSpPr>
            <a:spLocks noChangeShapeType="1"/>
          </p:cNvSpPr>
          <p:nvPr/>
        </p:nvSpPr>
        <p:spPr bwMode="auto">
          <a:xfrm flipH="1" flipV="1">
            <a:off x="1943100" y="5514975"/>
            <a:ext cx="39688" cy="539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6" name="Line 44"/>
          <p:cNvSpPr>
            <a:spLocks noChangeShapeType="1"/>
          </p:cNvSpPr>
          <p:nvPr/>
        </p:nvSpPr>
        <p:spPr bwMode="auto">
          <a:xfrm flipV="1">
            <a:off x="1841500" y="5608638"/>
            <a:ext cx="415925" cy="382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7" name="Line 45"/>
          <p:cNvSpPr>
            <a:spLocks noChangeShapeType="1"/>
          </p:cNvSpPr>
          <p:nvPr/>
        </p:nvSpPr>
        <p:spPr bwMode="auto">
          <a:xfrm flipH="1">
            <a:off x="2251075" y="5611813"/>
            <a:ext cx="523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8" name="Line 46"/>
          <p:cNvSpPr>
            <a:spLocks noChangeShapeType="1"/>
          </p:cNvSpPr>
          <p:nvPr/>
        </p:nvSpPr>
        <p:spPr bwMode="auto">
          <a:xfrm flipV="1">
            <a:off x="2436813" y="5611813"/>
            <a:ext cx="427037" cy="390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59" name="Line 47"/>
          <p:cNvSpPr>
            <a:spLocks noChangeShapeType="1"/>
          </p:cNvSpPr>
          <p:nvPr/>
        </p:nvSpPr>
        <p:spPr bwMode="auto">
          <a:xfrm flipH="1">
            <a:off x="2857500" y="5614988"/>
            <a:ext cx="523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0" name="AutoShape 48"/>
          <p:cNvSpPr>
            <a:spLocks noChangeArrowheads="1"/>
          </p:cNvSpPr>
          <p:nvPr/>
        </p:nvSpPr>
        <p:spPr bwMode="auto">
          <a:xfrm>
            <a:off x="5457825" y="5786438"/>
            <a:ext cx="531813" cy="111125"/>
          </a:xfrm>
          <a:prstGeom prst="parallelogram">
            <a:avLst>
              <a:gd name="adj" fmla="val 11964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1" name="AutoShape 49"/>
          <p:cNvSpPr>
            <a:spLocks noChangeArrowheads="1"/>
          </p:cNvSpPr>
          <p:nvPr/>
        </p:nvSpPr>
        <p:spPr bwMode="auto">
          <a:xfrm>
            <a:off x="6029325" y="5783263"/>
            <a:ext cx="531813" cy="111125"/>
          </a:xfrm>
          <a:prstGeom prst="parallelogram">
            <a:avLst>
              <a:gd name="adj" fmla="val 119643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2" name="AutoShape 50"/>
          <p:cNvSpPr>
            <a:spLocks noChangeArrowheads="1"/>
          </p:cNvSpPr>
          <p:nvPr/>
        </p:nvSpPr>
        <p:spPr bwMode="auto">
          <a:xfrm>
            <a:off x="5646738" y="5567363"/>
            <a:ext cx="530225" cy="112712"/>
          </a:xfrm>
          <a:prstGeom prst="parallelogram">
            <a:avLst>
              <a:gd name="adj" fmla="val 11760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3" name="AutoShape 51"/>
          <p:cNvSpPr>
            <a:spLocks noChangeArrowheads="1"/>
          </p:cNvSpPr>
          <p:nvPr/>
        </p:nvSpPr>
        <p:spPr bwMode="auto">
          <a:xfrm>
            <a:off x="6211888" y="5567363"/>
            <a:ext cx="530225" cy="112712"/>
          </a:xfrm>
          <a:prstGeom prst="parallelogram">
            <a:avLst>
              <a:gd name="adj" fmla="val 11760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4" name="AutoShape 52"/>
          <p:cNvSpPr>
            <a:spLocks noChangeArrowheads="1"/>
          </p:cNvSpPr>
          <p:nvPr/>
        </p:nvSpPr>
        <p:spPr bwMode="auto">
          <a:xfrm>
            <a:off x="6602413" y="5783263"/>
            <a:ext cx="531812" cy="111125"/>
          </a:xfrm>
          <a:prstGeom prst="parallelogram">
            <a:avLst>
              <a:gd name="adj" fmla="val 119643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5" name="AutoShape 53"/>
          <p:cNvSpPr>
            <a:spLocks noChangeArrowheads="1"/>
          </p:cNvSpPr>
          <p:nvPr/>
        </p:nvSpPr>
        <p:spPr bwMode="auto">
          <a:xfrm>
            <a:off x="6788150" y="5567363"/>
            <a:ext cx="531813" cy="112712"/>
          </a:xfrm>
          <a:prstGeom prst="parallelogram">
            <a:avLst>
              <a:gd name="adj" fmla="val 11795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6" name="AutoShape 54"/>
          <p:cNvSpPr>
            <a:spLocks noChangeArrowheads="1"/>
          </p:cNvSpPr>
          <p:nvPr/>
        </p:nvSpPr>
        <p:spPr bwMode="auto">
          <a:xfrm>
            <a:off x="7178675" y="5783263"/>
            <a:ext cx="531813" cy="111125"/>
          </a:xfrm>
          <a:prstGeom prst="parallelogram">
            <a:avLst>
              <a:gd name="adj" fmla="val 119643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7" name="AutoShape 55"/>
          <p:cNvSpPr>
            <a:spLocks noChangeArrowheads="1"/>
          </p:cNvSpPr>
          <p:nvPr/>
        </p:nvSpPr>
        <p:spPr bwMode="auto">
          <a:xfrm>
            <a:off x="7362825" y="5567363"/>
            <a:ext cx="531813" cy="112712"/>
          </a:xfrm>
          <a:prstGeom prst="parallelogram">
            <a:avLst>
              <a:gd name="adj" fmla="val 11795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8" name="AutoShape 56"/>
          <p:cNvSpPr>
            <a:spLocks noChangeArrowheads="1"/>
          </p:cNvSpPr>
          <p:nvPr/>
        </p:nvSpPr>
        <p:spPr bwMode="auto">
          <a:xfrm>
            <a:off x="5861050" y="5345113"/>
            <a:ext cx="533400" cy="112712"/>
          </a:xfrm>
          <a:prstGeom prst="parallelogram">
            <a:avLst>
              <a:gd name="adj" fmla="val 118310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69" name="AutoShape 57"/>
          <p:cNvSpPr>
            <a:spLocks noChangeArrowheads="1"/>
          </p:cNvSpPr>
          <p:nvPr/>
        </p:nvSpPr>
        <p:spPr bwMode="auto">
          <a:xfrm>
            <a:off x="6426200" y="5343525"/>
            <a:ext cx="533400" cy="112713"/>
          </a:xfrm>
          <a:prstGeom prst="parallelogram">
            <a:avLst>
              <a:gd name="adj" fmla="val 118309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0" name="AutoShape 58"/>
          <p:cNvSpPr>
            <a:spLocks noChangeArrowheads="1"/>
          </p:cNvSpPr>
          <p:nvPr/>
        </p:nvSpPr>
        <p:spPr bwMode="auto">
          <a:xfrm>
            <a:off x="6070600" y="5121275"/>
            <a:ext cx="531813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1" name="AutoShape 59"/>
          <p:cNvSpPr>
            <a:spLocks noChangeArrowheads="1"/>
          </p:cNvSpPr>
          <p:nvPr/>
        </p:nvSpPr>
        <p:spPr bwMode="auto">
          <a:xfrm>
            <a:off x="6643688" y="5121275"/>
            <a:ext cx="531812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2" name="AutoShape 60"/>
          <p:cNvSpPr>
            <a:spLocks noChangeArrowheads="1"/>
          </p:cNvSpPr>
          <p:nvPr/>
        </p:nvSpPr>
        <p:spPr bwMode="auto">
          <a:xfrm>
            <a:off x="7002463" y="5343525"/>
            <a:ext cx="533400" cy="112713"/>
          </a:xfrm>
          <a:prstGeom prst="parallelogram">
            <a:avLst>
              <a:gd name="adj" fmla="val 118309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3" name="AutoShape 61"/>
          <p:cNvSpPr>
            <a:spLocks noChangeArrowheads="1"/>
          </p:cNvSpPr>
          <p:nvPr/>
        </p:nvSpPr>
        <p:spPr bwMode="auto">
          <a:xfrm>
            <a:off x="7578725" y="5345113"/>
            <a:ext cx="531813" cy="112712"/>
          </a:xfrm>
          <a:prstGeom prst="parallelogram">
            <a:avLst>
              <a:gd name="adj" fmla="val 11795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4" name="AutoShape 62"/>
          <p:cNvSpPr>
            <a:spLocks noChangeArrowheads="1"/>
          </p:cNvSpPr>
          <p:nvPr/>
        </p:nvSpPr>
        <p:spPr bwMode="auto">
          <a:xfrm>
            <a:off x="7767638" y="5121275"/>
            <a:ext cx="531812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5" name="AutoShape 63"/>
          <p:cNvSpPr>
            <a:spLocks noChangeArrowheads="1"/>
          </p:cNvSpPr>
          <p:nvPr/>
        </p:nvSpPr>
        <p:spPr bwMode="auto">
          <a:xfrm>
            <a:off x="6257925" y="4905375"/>
            <a:ext cx="531813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6" name="AutoShape 64"/>
          <p:cNvSpPr>
            <a:spLocks noChangeArrowheads="1"/>
          </p:cNvSpPr>
          <p:nvPr/>
        </p:nvSpPr>
        <p:spPr bwMode="auto">
          <a:xfrm>
            <a:off x="6813550" y="4905375"/>
            <a:ext cx="531813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7" name="AutoShape 65"/>
          <p:cNvSpPr>
            <a:spLocks noChangeArrowheads="1"/>
          </p:cNvSpPr>
          <p:nvPr/>
        </p:nvSpPr>
        <p:spPr bwMode="auto">
          <a:xfrm>
            <a:off x="7207250" y="5121275"/>
            <a:ext cx="530225" cy="112713"/>
          </a:xfrm>
          <a:prstGeom prst="parallelogram">
            <a:avLst>
              <a:gd name="adj" fmla="val 117605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8" name="AutoShape 66"/>
          <p:cNvSpPr>
            <a:spLocks noChangeArrowheads="1"/>
          </p:cNvSpPr>
          <p:nvPr/>
        </p:nvSpPr>
        <p:spPr bwMode="auto">
          <a:xfrm>
            <a:off x="7385050" y="4905375"/>
            <a:ext cx="533400" cy="112713"/>
          </a:xfrm>
          <a:prstGeom prst="parallelogram">
            <a:avLst>
              <a:gd name="adj" fmla="val 118309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79" name="AutoShape 67"/>
          <p:cNvSpPr>
            <a:spLocks noChangeArrowheads="1"/>
          </p:cNvSpPr>
          <p:nvPr/>
        </p:nvSpPr>
        <p:spPr bwMode="auto">
          <a:xfrm>
            <a:off x="7951788" y="4905375"/>
            <a:ext cx="531812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80" name="AutoShape 68"/>
          <p:cNvSpPr>
            <a:spLocks noChangeArrowheads="1"/>
          </p:cNvSpPr>
          <p:nvPr/>
        </p:nvSpPr>
        <p:spPr bwMode="auto">
          <a:xfrm>
            <a:off x="4851400" y="5786438"/>
            <a:ext cx="531813" cy="111125"/>
          </a:xfrm>
          <a:prstGeom prst="parallelogram">
            <a:avLst>
              <a:gd name="adj" fmla="val 119643"/>
            </a:avLst>
          </a:pr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81" name="AutoShape 69"/>
          <p:cNvSpPr>
            <a:spLocks noChangeArrowheads="1"/>
          </p:cNvSpPr>
          <p:nvPr/>
        </p:nvSpPr>
        <p:spPr bwMode="auto">
          <a:xfrm>
            <a:off x="5054600" y="5567363"/>
            <a:ext cx="530225" cy="112712"/>
          </a:xfrm>
          <a:prstGeom prst="parallelogram">
            <a:avLst>
              <a:gd name="adj" fmla="val 117606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82" name="AutoShape 70"/>
          <p:cNvSpPr>
            <a:spLocks noChangeArrowheads="1"/>
          </p:cNvSpPr>
          <p:nvPr/>
        </p:nvSpPr>
        <p:spPr bwMode="auto">
          <a:xfrm>
            <a:off x="5268913" y="5345113"/>
            <a:ext cx="531812" cy="112712"/>
          </a:xfrm>
          <a:prstGeom prst="parallelogram">
            <a:avLst>
              <a:gd name="adj" fmla="val 117958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83" name="AutoShape 71"/>
          <p:cNvSpPr>
            <a:spLocks noChangeArrowheads="1"/>
          </p:cNvSpPr>
          <p:nvPr/>
        </p:nvSpPr>
        <p:spPr bwMode="auto">
          <a:xfrm>
            <a:off x="5473700" y="5121275"/>
            <a:ext cx="531813" cy="112713"/>
          </a:xfrm>
          <a:prstGeom prst="parallelogram">
            <a:avLst>
              <a:gd name="adj" fmla="val 117957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784" name="AutoShape 72"/>
          <p:cNvSpPr>
            <a:spLocks noChangeArrowheads="1"/>
          </p:cNvSpPr>
          <p:nvPr/>
        </p:nvSpPr>
        <p:spPr bwMode="auto">
          <a:xfrm>
            <a:off x="5659438" y="4905375"/>
            <a:ext cx="533400" cy="112713"/>
          </a:xfrm>
          <a:prstGeom prst="parallelogram">
            <a:avLst>
              <a:gd name="adj" fmla="val 118309"/>
            </a:avLst>
          </a:prstGeom>
          <a:solidFill>
            <a:srgbClr val="CCFFFF">
              <a:alpha val="3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83785" name="Group 73"/>
          <p:cNvGrpSpPr>
            <a:grpSpLocks/>
          </p:cNvGrpSpPr>
          <p:nvPr/>
        </p:nvGrpSpPr>
        <p:grpSpPr bwMode="auto">
          <a:xfrm>
            <a:off x="4991100" y="5614988"/>
            <a:ext cx="2971800" cy="115887"/>
            <a:chOff x="2885" y="3409"/>
            <a:chExt cx="2113" cy="86"/>
          </a:xfrm>
        </p:grpSpPr>
        <p:sp>
          <p:nvSpPr>
            <p:cNvPr id="883786" name="Line 74"/>
            <p:cNvSpPr>
              <a:spLocks noChangeShapeType="1"/>
            </p:cNvSpPr>
            <p:nvPr/>
          </p:nvSpPr>
          <p:spPr bwMode="auto">
            <a:xfrm>
              <a:off x="2885" y="3491"/>
              <a:ext cx="2113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787" name="Line 75"/>
            <p:cNvSpPr>
              <a:spLocks noChangeShapeType="1"/>
            </p:cNvSpPr>
            <p:nvPr/>
          </p:nvSpPr>
          <p:spPr bwMode="auto">
            <a:xfrm flipV="1">
              <a:off x="3288" y="3444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788" name="Line 76"/>
            <p:cNvSpPr>
              <a:spLocks noChangeShapeType="1"/>
            </p:cNvSpPr>
            <p:nvPr/>
          </p:nvSpPr>
          <p:spPr bwMode="auto">
            <a:xfrm flipH="1" flipV="1">
              <a:off x="3252" y="3417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789" name="Line 77"/>
            <p:cNvSpPr>
              <a:spLocks noChangeShapeType="1"/>
            </p:cNvSpPr>
            <p:nvPr/>
          </p:nvSpPr>
          <p:spPr bwMode="auto">
            <a:xfrm flipV="1">
              <a:off x="3725" y="3440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790" name="Line 78"/>
            <p:cNvSpPr>
              <a:spLocks noChangeShapeType="1"/>
            </p:cNvSpPr>
            <p:nvPr/>
          </p:nvSpPr>
          <p:spPr bwMode="auto">
            <a:xfrm flipH="1" flipV="1">
              <a:off x="3689" y="3413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83791" name="Group 79"/>
            <p:cNvGrpSpPr>
              <a:grpSpLocks/>
            </p:cNvGrpSpPr>
            <p:nvPr/>
          </p:nvGrpSpPr>
          <p:grpSpPr bwMode="auto">
            <a:xfrm>
              <a:off x="4087" y="3409"/>
              <a:ext cx="39" cy="78"/>
              <a:chOff x="3802" y="3526"/>
              <a:chExt cx="39" cy="78"/>
            </a:xfrm>
          </p:grpSpPr>
          <p:sp>
            <p:nvSpPr>
              <p:cNvPr id="883792" name="Line 80"/>
              <p:cNvSpPr>
                <a:spLocks noChangeShapeType="1"/>
              </p:cNvSpPr>
              <p:nvPr/>
            </p:nvSpPr>
            <p:spPr bwMode="auto">
              <a:xfrm flipV="1">
                <a:off x="3838" y="3553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793" name="Line 81"/>
              <p:cNvSpPr>
                <a:spLocks noChangeShapeType="1"/>
              </p:cNvSpPr>
              <p:nvPr/>
            </p:nvSpPr>
            <p:spPr bwMode="auto">
              <a:xfrm flipH="1" flipV="1">
                <a:off x="3802" y="3526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794" name="Group 82"/>
            <p:cNvGrpSpPr>
              <a:grpSpLocks/>
            </p:cNvGrpSpPr>
            <p:nvPr/>
          </p:nvGrpSpPr>
          <p:grpSpPr bwMode="auto">
            <a:xfrm>
              <a:off x="4488" y="3411"/>
              <a:ext cx="39" cy="78"/>
              <a:chOff x="3915" y="3639"/>
              <a:chExt cx="39" cy="78"/>
            </a:xfrm>
          </p:grpSpPr>
          <p:sp>
            <p:nvSpPr>
              <p:cNvPr id="883795" name="Line 83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796" name="Line 84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797" name="Group 85"/>
            <p:cNvGrpSpPr>
              <a:grpSpLocks/>
            </p:cNvGrpSpPr>
            <p:nvPr/>
          </p:nvGrpSpPr>
          <p:grpSpPr bwMode="auto">
            <a:xfrm>
              <a:off x="4901" y="3410"/>
              <a:ext cx="39" cy="78"/>
              <a:chOff x="3915" y="3639"/>
              <a:chExt cx="39" cy="78"/>
            </a:xfrm>
          </p:grpSpPr>
          <p:sp>
            <p:nvSpPr>
              <p:cNvPr id="883798" name="Line 86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799" name="Line 87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883800" name="Group 88"/>
          <p:cNvGrpSpPr>
            <a:grpSpLocks/>
          </p:cNvGrpSpPr>
          <p:nvPr/>
        </p:nvGrpSpPr>
        <p:grpSpPr bwMode="auto">
          <a:xfrm>
            <a:off x="5226050" y="5384800"/>
            <a:ext cx="2970213" cy="117475"/>
            <a:chOff x="2885" y="3409"/>
            <a:chExt cx="2113" cy="86"/>
          </a:xfrm>
        </p:grpSpPr>
        <p:sp>
          <p:nvSpPr>
            <p:cNvPr id="883801" name="Line 89"/>
            <p:cNvSpPr>
              <a:spLocks noChangeShapeType="1"/>
            </p:cNvSpPr>
            <p:nvPr/>
          </p:nvSpPr>
          <p:spPr bwMode="auto">
            <a:xfrm>
              <a:off x="2885" y="3491"/>
              <a:ext cx="2113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02" name="Line 90"/>
            <p:cNvSpPr>
              <a:spLocks noChangeShapeType="1"/>
            </p:cNvSpPr>
            <p:nvPr/>
          </p:nvSpPr>
          <p:spPr bwMode="auto">
            <a:xfrm flipV="1">
              <a:off x="3288" y="3444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03" name="Line 91"/>
            <p:cNvSpPr>
              <a:spLocks noChangeShapeType="1"/>
            </p:cNvSpPr>
            <p:nvPr/>
          </p:nvSpPr>
          <p:spPr bwMode="auto">
            <a:xfrm flipH="1" flipV="1">
              <a:off x="3252" y="3417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04" name="Line 92"/>
            <p:cNvSpPr>
              <a:spLocks noChangeShapeType="1"/>
            </p:cNvSpPr>
            <p:nvPr/>
          </p:nvSpPr>
          <p:spPr bwMode="auto">
            <a:xfrm flipV="1">
              <a:off x="3725" y="3440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05" name="Line 93"/>
            <p:cNvSpPr>
              <a:spLocks noChangeShapeType="1"/>
            </p:cNvSpPr>
            <p:nvPr/>
          </p:nvSpPr>
          <p:spPr bwMode="auto">
            <a:xfrm flipH="1" flipV="1">
              <a:off x="3689" y="3413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83806" name="Group 94"/>
            <p:cNvGrpSpPr>
              <a:grpSpLocks/>
            </p:cNvGrpSpPr>
            <p:nvPr/>
          </p:nvGrpSpPr>
          <p:grpSpPr bwMode="auto">
            <a:xfrm>
              <a:off x="4087" y="3409"/>
              <a:ext cx="39" cy="78"/>
              <a:chOff x="3802" y="3526"/>
              <a:chExt cx="39" cy="78"/>
            </a:xfrm>
          </p:grpSpPr>
          <p:sp>
            <p:nvSpPr>
              <p:cNvPr id="883807" name="Line 95"/>
              <p:cNvSpPr>
                <a:spLocks noChangeShapeType="1"/>
              </p:cNvSpPr>
              <p:nvPr/>
            </p:nvSpPr>
            <p:spPr bwMode="auto">
              <a:xfrm flipV="1">
                <a:off x="3838" y="3553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08" name="Line 96"/>
              <p:cNvSpPr>
                <a:spLocks noChangeShapeType="1"/>
              </p:cNvSpPr>
              <p:nvPr/>
            </p:nvSpPr>
            <p:spPr bwMode="auto">
              <a:xfrm flipH="1" flipV="1">
                <a:off x="3802" y="3526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09" name="Group 97"/>
            <p:cNvGrpSpPr>
              <a:grpSpLocks/>
            </p:cNvGrpSpPr>
            <p:nvPr/>
          </p:nvGrpSpPr>
          <p:grpSpPr bwMode="auto">
            <a:xfrm>
              <a:off x="4488" y="3411"/>
              <a:ext cx="39" cy="78"/>
              <a:chOff x="3915" y="3639"/>
              <a:chExt cx="39" cy="78"/>
            </a:xfrm>
          </p:grpSpPr>
          <p:sp>
            <p:nvSpPr>
              <p:cNvPr id="883810" name="Line 98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11" name="Line 99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12" name="Group 100"/>
            <p:cNvGrpSpPr>
              <a:grpSpLocks/>
            </p:cNvGrpSpPr>
            <p:nvPr/>
          </p:nvGrpSpPr>
          <p:grpSpPr bwMode="auto">
            <a:xfrm>
              <a:off x="4901" y="3410"/>
              <a:ext cx="39" cy="78"/>
              <a:chOff x="3915" y="3639"/>
              <a:chExt cx="39" cy="78"/>
            </a:xfrm>
          </p:grpSpPr>
          <p:sp>
            <p:nvSpPr>
              <p:cNvPr id="883813" name="Line 101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14" name="Line 102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883815" name="Group 103"/>
          <p:cNvGrpSpPr>
            <a:grpSpLocks/>
          </p:cNvGrpSpPr>
          <p:nvPr/>
        </p:nvGrpSpPr>
        <p:grpSpPr bwMode="auto">
          <a:xfrm>
            <a:off x="5419725" y="5168900"/>
            <a:ext cx="2971800" cy="117475"/>
            <a:chOff x="2885" y="3409"/>
            <a:chExt cx="2113" cy="86"/>
          </a:xfrm>
        </p:grpSpPr>
        <p:sp>
          <p:nvSpPr>
            <p:cNvPr id="883816" name="Line 104"/>
            <p:cNvSpPr>
              <a:spLocks noChangeShapeType="1"/>
            </p:cNvSpPr>
            <p:nvPr/>
          </p:nvSpPr>
          <p:spPr bwMode="auto">
            <a:xfrm>
              <a:off x="2885" y="3491"/>
              <a:ext cx="2113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17" name="Line 105"/>
            <p:cNvSpPr>
              <a:spLocks noChangeShapeType="1"/>
            </p:cNvSpPr>
            <p:nvPr/>
          </p:nvSpPr>
          <p:spPr bwMode="auto">
            <a:xfrm flipV="1">
              <a:off x="3288" y="3444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18" name="Line 106"/>
            <p:cNvSpPr>
              <a:spLocks noChangeShapeType="1"/>
            </p:cNvSpPr>
            <p:nvPr/>
          </p:nvSpPr>
          <p:spPr bwMode="auto">
            <a:xfrm flipH="1" flipV="1">
              <a:off x="3252" y="3417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19" name="Line 107"/>
            <p:cNvSpPr>
              <a:spLocks noChangeShapeType="1"/>
            </p:cNvSpPr>
            <p:nvPr/>
          </p:nvSpPr>
          <p:spPr bwMode="auto">
            <a:xfrm flipV="1">
              <a:off x="3725" y="3440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20" name="Line 108"/>
            <p:cNvSpPr>
              <a:spLocks noChangeShapeType="1"/>
            </p:cNvSpPr>
            <p:nvPr/>
          </p:nvSpPr>
          <p:spPr bwMode="auto">
            <a:xfrm flipH="1" flipV="1">
              <a:off x="3689" y="3413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83821" name="Group 109"/>
            <p:cNvGrpSpPr>
              <a:grpSpLocks/>
            </p:cNvGrpSpPr>
            <p:nvPr/>
          </p:nvGrpSpPr>
          <p:grpSpPr bwMode="auto">
            <a:xfrm>
              <a:off x="4087" y="3409"/>
              <a:ext cx="39" cy="78"/>
              <a:chOff x="3802" y="3526"/>
              <a:chExt cx="39" cy="78"/>
            </a:xfrm>
          </p:grpSpPr>
          <p:sp>
            <p:nvSpPr>
              <p:cNvPr id="883822" name="Line 110"/>
              <p:cNvSpPr>
                <a:spLocks noChangeShapeType="1"/>
              </p:cNvSpPr>
              <p:nvPr/>
            </p:nvSpPr>
            <p:spPr bwMode="auto">
              <a:xfrm flipV="1">
                <a:off x="3838" y="3553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23" name="Line 111"/>
              <p:cNvSpPr>
                <a:spLocks noChangeShapeType="1"/>
              </p:cNvSpPr>
              <p:nvPr/>
            </p:nvSpPr>
            <p:spPr bwMode="auto">
              <a:xfrm flipH="1" flipV="1">
                <a:off x="3802" y="3526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24" name="Group 112"/>
            <p:cNvGrpSpPr>
              <a:grpSpLocks/>
            </p:cNvGrpSpPr>
            <p:nvPr/>
          </p:nvGrpSpPr>
          <p:grpSpPr bwMode="auto">
            <a:xfrm>
              <a:off x="4488" y="3411"/>
              <a:ext cx="39" cy="78"/>
              <a:chOff x="3915" y="3639"/>
              <a:chExt cx="39" cy="78"/>
            </a:xfrm>
          </p:grpSpPr>
          <p:sp>
            <p:nvSpPr>
              <p:cNvPr id="883825" name="Line 113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26" name="Line 114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27" name="Group 115"/>
            <p:cNvGrpSpPr>
              <a:grpSpLocks/>
            </p:cNvGrpSpPr>
            <p:nvPr/>
          </p:nvGrpSpPr>
          <p:grpSpPr bwMode="auto">
            <a:xfrm>
              <a:off x="4901" y="3410"/>
              <a:ext cx="39" cy="78"/>
              <a:chOff x="3915" y="3639"/>
              <a:chExt cx="39" cy="78"/>
            </a:xfrm>
          </p:grpSpPr>
          <p:sp>
            <p:nvSpPr>
              <p:cNvPr id="883828" name="Line 116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29" name="Line 117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883830" name="Group 118"/>
          <p:cNvGrpSpPr>
            <a:grpSpLocks/>
          </p:cNvGrpSpPr>
          <p:nvPr/>
        </p:nvGrpSpPr>
        <p:grpSpPr bwMode="auto">
          <a:xfrm>
            <a:off x="5600700" y="4949825"/>
            <a:ext cx="2971800" cy="115888"/>
            <a:chOff x="2885" y="3409"/>
            <a:chExt cx="2113" cy="86"/>
          </a:xfrm>
        </p:grpSpPr>
        <p:sp>
          <p:nvSpPr>
            <p:cNvPr id="883831" name="Line 119"/>
            <p:cNvSpPr>
              <a:spLocks noChangeShapeType="1"/>
            </p:cNvSpPr>
            <p:nvPr/>
          </p:nvSpPr>
          <p:spPr bwMode="auto">
            <a:xfrm>
              <a:off x="2885" y="3491"/>
              <a:ext cx="2113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32" name="Line 120"/>
            <p:cNvSpPr>
              <a:spLocks noChangeShapeType="1"/>
            </p:cNvSpPr>
            <p:nvPr/>
          </p:nvSpPr>
          <p:spPr bwMode="auto">
            <a:xfrm flipV="1">
              <a:off x="3288" y="3444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33" name="Line 121"/>
            <p:cNvSpPr>
              <a:spLocks noChangeShapeType="1"/>
            </p:cNvSpPr>
            <p:nvPr/>
          </p:nvSpPr>
          <p:spPr bwMode="auto">
            <a:xfrm flipH="1" flipV="1">
              <a:off x="3252" y="3417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34" name="Line 122"/>
            <p:cNvSpPr>
              <a:spLocks noChangeShapeType="1"/>
            </p:cNvSpPr>
            <p:nvPr/>
          </p:nvSpPr>
          <p:spPr bwMode="auto">
            <a:xfrm flipV="1">
              <a:off x="3725" y="3440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35" name="Line 123"/>
            <p:cNvSpPr>
              <a:spLocks noChangeShapeType="1"/>
            </p:cNvSpPr>
            <p:nvPr/>
          </p:nvSpPr>
          <p:spPr bwMode="auto">
            <a:xfrm flipH="1" flipV="1">
              <a:off x="3689" y="3413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83836" name="Group 124"/>
            <p:cNvGrpSpPr>
              <a:grpSpLocks/>
            </p:cNvGrpSpPr>
            <p:nvPr/>
          </p:nvGrpSpPr>
          <p:grpSpPr bwMode="auto">
            <a:xfrm>
              <a:off x="4087" y="3409"/>
              <a:ext cx="39" cy="78"/>
              <a:chOff x="3802" y="3526"/>
              <a:chExt cx="39" cy="78"/>
            </a:xfrm>
          </p:grpSpPr>
          <p:sp>
            <p:nvSpPr>
              <p:cNvPr id="883837" name="Line 125"/>
              <p:cNvSpPr>
                <a:spLocks noChangeShapeType="1"/>
              </p:cNvSpPr>
              <p:nvPr/>
            </p:nvSpPr>
            <p:spPr bwMode="auto">
              <a:xfrm flipV="1">
                <a:off x="3838" y="3553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38" name="Line 126"/>
              <p:cNvSpPr>
                <a:spLocks noChangeShapeType="1"/>
              </p:cNvSpPr>
              <p:nvPr/>
            </p:nvSpPr>
            <p:spPr bwMode="auto">
              <a:xfrm flipH="1" flipV="1">
                <a:off x="3802" y="3526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39" name="Group 127"/>
            <p:cNvGrpSpPr>
              <a:grpSpLocks/>
            </p:cNvGrpSpPr>
            <p:nvPr/>
          </p:nvGrpSpPr>
          <p:grpSpPr bwMode="auto">
            <a:xfrm>
              <a:off x="4488" y="3411"/>
              <a:ext cx="39" cy="78"/>
              <a:chOff x="3915" y="3639"/>
              <a:chExt cx="39" cy="78"/>
            </a:xfrm>
          </p:grpSpPr>
          <p:sp>
            <p:nvSpPr>
              <p:cNvPr id="883840" name="Line 128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41" name="Line 129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42" name="Group 130"/>
            <p:cNvGrpSpPr>
              <a:grpSpLocks/>
            </p:cNvGrpSpPr>
            <p:nvPr/>
          </p:nvGrpSpPr>
          <p:grpSpPr bwMode="auto">
            <a:xfrm>
              <a:off x="4901" y="3410"/>
              <a:ext cx="39" cy="78"/>
              <a:chOff x="3915" y="3639"/>
              <a:chExt cx="39" cy="78"/>
            </a:xfrm>
          </p:grpSpPr>
          <p:sp>
            <p:nvSpPr>
              <p:cNvPr id="883843" name="Line 131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44" name="Line 132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883845" name="Group 133"/>
          <p:cNvGrpSpPr>
            <a:grpSpLocks/>
          </p:cNvGrpSpPr>
          <p:nvPr/>
        </p:nvGrpSpPr>
        <p:grpSpPr bwMode="auto">
          <a:xfrm>
            <a:off x="4816475" y="5829300"/>
            <a:ext cx="2971800" cy="115888"/>
            <a:chOff x="2885" y="3409"/>
            <a:chExt cx="2113" cy="86"/>
          </a:xfrm>
        </p:grpSpPr>
        <p:sp>
          <p:nvSpPr>
            <p:cNvPr id="883846" name="Line 134"/>
            <p:cNvSpPr>
              <a:spLocks noChangeShapeType="1"/>
            </p:cNvSpPr>
            <p:nvPr/>
          </p:nvSpPr>
          <p:spPr bwMode="auto">
            <a:xfrm>
              <a:off x="2885" y="3491"/>
              <a:ext cx="2113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47" name="Line 135"/>
            <p:cNvSpPr>
              <a:spLocks noChangeShapeType="1"/>
            </p:cNvSpPr>
            <p:nvPr/>
          </p:nvSpPr>
          <p:spPr bwMode="auto">
            <a:xfrm flipV="1">
              <a:off x="3288" y="3444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48" name="Line 136"/>
            <p:cNvSpPr>
              <a:spLocks noChangeShapeType="1"/>
            </p:cNvSpPr>
            <p:nvPr/>
          </p:nvSpPr>
          <p:spPr bwMode="auto">
            <a:xfrm flipH="1" flipV="1">
              <a:off x="3252" y="3417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49" name="Line 137"/>
            <p:cNvSpPr>
              <a:spLocks noChangeShapeType="1"/>
            </p:cNvSpPr>
            <p:nvPr/>
          </p:nvSpPr>
          <p:spPr bwMode="auto">
            <a:xfrm flipV="1">
              <a:off x="3725" y="3440"/>
              <a:ext cx="0" cy="5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3850" name="Line 138"/>
            <p:cNvSpPr>
              <a:spLocks noChangeShapeType="1"/>
            </p:cNvSpPr>
            <p:nvPr/>
          </p:nvSpPr>
          <p:spPr bwMode="auto">
            <a:xfrm flipH="1" flipV="1">
              <a:off x="3689" y="3413"/>
              <a:ext cx="39" cy="2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883851" name="Group 139"/>
            <p:cNvGrpSpPr>
              <a:grpSpLocks/>
            </p:cNvGrpSpPr>
            <p:nvPr/>
          </p:nvGrpSpPr>
          <p:grpSpPr bwMode="auto">
            <a:xfrm>
              <a:off x="4087" y="3409"/>
              <a:ext cx="39" cy="78"/>
              <a:chOff x="3802" y="3526"/>
              <a:chExt cx="39" cy="78"/>
            </a:xfrm>
          </p:grpSpPr>
          <p:sp>
            <p:nvSpPr>
              <p:cNvPr id="883852" name="Line 140"/>
              <p:cNvSpPr>
                <a:spLocks noChangeShapeType="1"/>
              </p:cNvSpPr>
              <p:nvPr/>
            </p:nvSpPr>
            <p:spPr bwMode="auto">
              <a:xfrm flipV="1">
                <a:off x="3838" y="3553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53" name="Line 141"/>
              <p:cNvSpPr>
                <a:spLocks noChangeShapeType="1"/>
              </p:cNvSpPr>
              <p:nvPr/>
            </p:nvSpPr>
            <p:spPr bwMode="auto">
              <a:xfrm flipH="1" flipV="1">
                <a:off x="3802" y="3526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54" name="Group 142"/>
            <p:cNvGrpSpPr>
              <a:grpSpLocks/>
            </p:cNvGrpSpPr>
            <p:nvPr/>
          </p:nvGrpSpPr>
          <p:grpSpPr bwMode="auto">
            <a:xfrm>
              <a:off x="4488" y="3411"/>
              <a:ext cx="39" cy="78"/>
              <a:chOff x="3915" y="3639"/>
              <a:chExt cx="39" cy="78"/>
            </a:xfrm>
          </p:grpSpPr>
          <p:sp>
            <p:nvSpPr>
              <p:cNvPr id="883855" name="Line 143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56" name="Line 144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883857" name="Group 145"/>
            <p:cNvGrpSpPr>
              <a:grpSpLocks/>
            </p:cNvGrpSpPr>
            <p:nvPr/>
          </p:nvGrpSpPr>
          <p:grpSpPr bwMode="auto">
            <a:xfrm>
              <a:off x="4901" y="3410"/>
              <a:ext cx="39" cy="78"/>
              <a:chOff x="3915" y="3639"/>
              <a:chExt cx="39" cy="78"/>
            </a:xfrm>
          </p:grpSpPr>
          <p:sp>
            <p:nvSpPr>
              <p:cNvPr id="883858" name="Line 146"/>
              <p:cNvSpPr>
                <a:spLocks noChangeShapeType="1"/>
              </p:cNvSpPr>
              <p:nvPr/>
            </p:nvSpPr>
            <p:spPr bwMode="auto">
              <a:xfrm flipV="1">
                <a:off x="3951" y="3666"/>
                <a:ext cx="0" cy="51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3859" name="Line 147"/>
              <p:cNvSpPr>
                <a:spLocks noChangeShapeType="1"/>
              </p:cNvSpPr>
              <p:nvPr/>
            </p:nvSpPr>
            <p:spPr bwMode="auto">
              <a:xfrm flipH="1" flipV="1">
                <a:off x="3915" y="3639"/>
                <a:ext cx="39" cy="27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883860" name="Line 148"/>
          <p:cNvSpPr>
            <a:spLocks noChangeShapeType="1"/>
          </p:cNvSpPr>
          <p:nvPr/>
        </p:nvSpPr>
        <p:spPr bwMode="auto">
          <a:xfrm flipH="1">
            <a:off x="4921250" y="4799013"/>
            <a:ext cx="1176338" cy="12207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61" name="Line 149"/>
          <p:cNvSpPr>
            <a:spLocks noChangeShapeType="1"/>
          </p:cNvSpPr>
          <p:nvPr/>
        </p:nvSpPr>
        <p:spPr bwMode="auto">
          <a:xfrm flipH="1">
            <a:off x="5468938" y="4811713"/>
            <a:ext cx="1176337" cy="12207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62" name="Line 150"/>
          <p:cNvSpPr>
            <a:spLocks noChangeShapeType="1"/>
          </p:cNvSpPr>
          <p:nvPr/>
        </p:nvSpPr>
        <p:spPr bwMode="auto">
          <a:xfrm flipH="1">
            <a:off x="6032500" y="4802188"/>
            <a:ext cx="1176338" cy="12207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63" name="Line 151"/>
          <p:cNvSpPr>
            <a:spLocks noChangeShapeType="1"/>
          </p:cNvSpPr>
          <p:nvPr/>
        </p:nvSpPr>
        <p:spPr bwMode="auto">
          <a:xfrm flipH="1">
            <a:off x="6635750" y="4808538"/>
            <a:ext cx="1176338" cy="12207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64" name="Line 152"/>
          <p:cNvSpPr>
            <a:spLocks noChangeShapeType="1"/>
          </p:cNvSpPr>
          <p:nvPr/>
        </p:nvSpPr>
        <p:spPr bwMode="auto">
          <a:xfrm flipH="1">
            <a:off x="7205663" y="4803775"/>
            <a:ext cx="1176337" cy="1222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65" name="Text Box 153"/>
          <p:cNvSpPr txBox="1">
            <a:spLocks noChangeArrowheads="1"/>
          </p:cNvSpPr>
          <p:nvPr/>
        </p:nvSpPr>
        <p:spPr bwMode="auto">
          <a:xfrm>
            <a:off x="933450" y="6084888"/>
            <a:ext cx="31638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000"/>
              <a:t>Direct-addressing biochip</a:t>
            </a:r>
          </a:p>
        </p:txBody>
      </p:sp>
      <p:sp>
        <p:nvSpPr>
          <p:cNvPr id="883866" name="Text Box 154"/>
          <p:cNvSpPr txBox="1">
            <a:spLocks noChangeArrowheads="1"/>
          </p:cNvSpPr>
          <p:nvPr/>
        </p:nvSpPr>
        <p:spPr bwMode="auto">
          <a:xfrm>
            <a:off x="4884738" y="6105525"/>
            <a:ext cx="31638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000"/>
              <a:t>Cross-referencing biochip</a:t>
            </a:r>
          </a:p>
        </p:txBody>
      </p:sp>
      <p:sp>
        <p:nvSpPr>
          <p:cNvPr id="883867" name="Text Box 155"/>
          <p:cNvSpPr txBox="1">
            <a:spLocks noChangeArrowheads="1"/>
          </p:cNvSpPr>
          <p:nvPr/>
        </p:nvSpPr>
        <p:spPr bwMode="auto">
          <a:xfrm>
            <a:off x="4572000" y="4203700"/>
            <a:ext cx="1092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CN" sz="2000"/>
              <a:t>Control wire</a:t>
            </a:r>
          </a:p>
        </p:txBody>
      </p:sp>
      <p:cxnSp>
        <p:nvCxnSpPr>
          <p:cNvPr id="883868" name="AutoShape 156"/>
          <p:cNvCxnSpPr>
            <a:cxnSpLocks noChangeShapeType="1"/>
            <a:stCxn id="883867" idx="2"/>
            <a:endCxn id="883744" idx="1"/>
          </p:cNvCxnSpPr>
          <p:nvPr/>
        </p:nvCxnSpPr>
        <p:spPr bwMode="auto">
          <a:xfrm flipH="1">
            <a:off x="4433888" y="4905375"/>
            <a:ext cx="684212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3869" name="Line 157"/>
          <p:cNvSpPr>
            <a:spLocks noChangeShapeType="1"/>
          </p:cNvSpPr>
          <p:nvPr/>
        </p:nvSpPr>
        <p:spPr bwMode="auto">
          <a:xfrm>
            <a:off x="5091113" y="5056188"/>
            <a:ext cx="104775" cy="436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0" name="Line 158"/>
          <p:cNvSpPr>
            <a:spLocks noChangeShapeType="1"/>
          </p:cNvSpPr>
          <p:nvPr/>
        </p:nvSpPr>
        <p:spPr bwMode="auto">
          <a:xfrm flipH="1">
            <a:off x="876300" y="5922963"/>
            <a:ext cx="109538" cy="1000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1" name="Line 159"/>
          <p:cNvSpPr>
            <a:spLocks noChangeShapeType="1"/>
          </p:cNvSpPr>
          <p:nvPr/>
        </p:nvSpPr>
        <p:spPr bwMode="auto">
          <a:xfrm flipH="1">
            <a:off x="1512888" y="5926138"/>
            <a:ext cx="114300" cy="1000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2" name="Line 160"/>
          <p:cNvSpPr>
            <a:spLocks noChangeShapeType="1"/>
          </p:cNvSpPr>
          <p:nvPr/>
        </p:nvSpPr>
        <p:spPr bwMode="auto">
          <a:xfrm flipH="1">
            <a:off x="2160588" y="5911850"/>
            <a:ext cx="114300" cy="952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3" name="Line 161"/>
          <p:cNvSpPr>
            <a:spLocks noChangeShapeType="1"/>
          </p:cNvSpPr>
          <p:nvPr/>
        </p:nvSpPr>
        <p:spPr bwMode="auto">
          <a:xfrm flipH="1">
            <a:off x="2774950" y="5907088"/>
            <a:ext cx="109538" cy="1000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4" name="Line 162"/>
          <p:cNvSpPr>
            <a:spLocks noChangeShapeType="1"/>
          </p:cNvSpPr>
          <p:nvPr/>
        </p:nvSpPr>
        <p:spPr bwMode="auto">
          <a:xfrm flipH="1">
            <a:off x="3370263" y="5911850"/>
            <a:ext cx="109537" cy="1000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5" name="Line 163"/>
          <p:cNvSpPr>
            <a:spLocks noChangeShapeType="1"/>
          </p:cNvSpPr>
          <p:nvPr/>
        </p:nvSpPr>
        <p:spPr bwMode="auto">
          <a:xfrm flipH="1">
            <a:off x="2001838" y="4795838"/>
            <a:ext cx="109537" cy="1000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6" name="Line 164"/>
          <p:cNvSpPr>
            <a:spLocks noChangeShapeType="1"/>
          </p:cNvSpPr>
          <p:nvPr/>
        </p:nvSpPr>
        <p:spPr bwMode="auto">
          <a:xfrm flipH="1">
            <a:off x="2597150" y="4800600"/>
            <a:ext cx="109538" cy="1000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7" name="Line 165"/>
          <p:cNvSpPr>
            <a:spLocks noChangeShapeType="1"/>
          </p:cNvSpPr>
          <p:nvPr/>
        </p:nvSpPr>
        <p:spPr bwMode="auto">
          <a:xfrm flipH="1">
            <a:off x="3249613" y="4805363"/>
            <a:ext cx="109537" cy="1000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8" name="Line 166"/>
          <p:cNvSpPr>
            <a:spLocks noChangeShapeType="1"/>
          </p:cNvSpPr>
          <p:nvPr/>
        </p:nvSpPr>
        <p:spPr bwMode="auto">
          <a:xfrm flipH="1">
            <a:off x="3787775" y="4791075"/>
            <a:ext cx="109538" cy="1000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79" name="Line 167"/>
          <p:cNvSpPr>
            <a:spLocks noChangeShapeType="1"/>
          </p:cNvSpPr>
          <p:nvPr/>
        </p:nvSpPr>
        <p:spPr bwMode="auto">
          <a:xfrm flipH="1">
            <a:off x="4335463" y="4810125"/>
            <a:ext cx="109537" cy="10001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0" name="Line 168"/>
          <p:cNvSpPr>
            <a:spLocks noChangeShapeType="1"/>
          </p:cNvSpPr>
          <p:nvPr/>
        </p:nvSpPr>
        <p:spPr bwMode="auto">
          <a:xfrm flipH="1">
            <a:off x="1624013" y="4941888"/>
            <a:ext cx="1381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1" name="Line 169"/>
          <p:cNvSpPr>
            <a:spLocks noChangeShapeType="1"/>
          </p:cNvSpPr>
          <p:nvPr/>
        </p:nvSpPr>
        <p:spPr bwMode="auto">
          <a:xfrm flipH="1">
            <a:off x="1422400" y="5168900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2" name="Line 170"/>
          <p:cNvSpPr>
            <a:spLocks noChangeShapeType="1"/>
          </p:cNvSpPr>
          <p:nvPr/>
        </p:nvSpPr>
        <p:spPr bwMode="auto">
          <a:xfrm flipH="1">
            <a:off x="982663" y="5619750"/>
            <a:ext cx="1381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3" name="Line 171"/>
          <p:cNvSpPr>
            <a:spLocks noChangeShapeType="1"/>
          </p:cNvSpPr>
          <p:nvPr/>
        </p:nvSpPr>
        <p:spPr bwMode="auto">
          <a:xfrm flipH="1">
            <a:off x="714375" y="5856288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4" name="Line 172"/>
          <p:cNvSpPr>
            <a:spLocks noChangeShapeType="1"/>
          </p:cNvSpPr>
          <p:nvPr/>
        </p:nvSpPr>
        <p:spPr bwMode="auto">
          <a:xfrm flipH="1">
            <a:off x="1193800" y="5392738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5" name="Line 173"/>
          <p:cNvSpPr>
            <a:spLocks noChangeShapeType="1"/>
          </p:cNvSpPr>
          <p:nvPr/>
        </p:nvSpPr>
        <p:spPr bwMode="auto">
          <a:xfrm flipH="1">
            <a:off x="3895725" y="5646738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6" name="Line 174"/>
          <p:cNvSpPr>
            <a:spLocks noChangeShapeType="1"/>
          </p:cNvSpPr>
          <p:nvPr/>
        </p:nvSpPr>
        <p:spPr bwMode="auto">
          <a:xfrm flipH="1">
            <a:off x="4117975" y="5416550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7" name="Line 175"/>
          <p:cNvSpPr>
            <a:spLocks noChangeShapeType="1"/>
          </p:cNvSpPr>
          <p:nvPr/>
        </p:nvSpPr>
        <p:spPr bwMode="auto">
          <a:xfrm flipH="1">
            <a:off x="4321175" y="5186363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3888" name="Line 176"/>
          <p:cNvSpPr>
            <a:spLocks noChangeShapeType="1"/>
          </p:cNvSpPr>
          <p:nvPr/>
        </p:nvSpPr>
        <p:spPr bwMode="auto">
          <a:xfrm flipH="1">
            <a:off x="3711575" y="5862638"/>
            <a:ext cx="13811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CE328-222F-4E59-91E0-48550CD23BA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Bioassay Execution and Droplet Routing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4694238" cy="51450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Bioassay: a procedure to determine the strength or activity of a biological sample</a:t>
            </a:r>
          </a:p>
          <a:p>
            <a:r>
              <a:rPr lang="en-US" altLang="zh-TW" dirty="0">
                <a:ea typeface="新細明體" charset="-120"/>
              </a:rPr>
              <a:t>Droplet routing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Droplet transportation from its </a:t>
            </a:r>
            <a:br>
              <a:rPr lang="en-US" altLang="zh-TW" sz="2000" dirty="0">
                <a:ea typeface="新細明體" charset="-120"/>
              </a:rPr>
            </a:br>
            <a:r>
              <a:rPr lang="en-US" altLang="zh-TW" sz="2000" dirty="0">
                <a:ea typeface="新細明體" charset="-120"/>
              </a:rPr>
              <a:t>source pin to target pin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2-pin &amp; 3-pin nets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Set of 2D planes</a:t>
            </a:r>
            <a:r>
              <a:rPr lang="en-US" altLang="zh-TW" sz="1600" dirty="0">
                <a:ea typeface="新細明體" charset="-120"/>
              </a:rPr>
              <a:t> </a:t>
            </a: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2381250" y="6097588"/>
            <a:ext cx="1700213" cy="3254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altLang="zh-TW" sz="1800"/>
              <a:t>Task graph</a:t>
            </a: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5008563" y="6127750"/>
            <a:ext cx="362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Bioassay execution illustration</a:t>
            </a:r>
          </a:p>
        </p:txBody>
      </p:sp>
      <p:graphicFrame>
        <p:nvGraphicFramePr>
          <p:cNvPr id="812038" name="Group 6"/>
          <p:cNvGraphicFramePr>
            <a:graphicFrameLocks noGrp="1"/>
          </p:cNvGraphicFramePr>
          <p:nvPr/>
        </p:nvGraphicFramePr>
        <p:xfrm>
          <a:off x="5746750" y="2960688"/>
          <a:ext cx="1881188" cy="1408176"/>
        </p:xfrm>
        <a:graphic>
          <a:graphicData uri="http://schemas.openxmlformats.org/drawingml/2006/table">
            <a:tbl>
              <a:tblPr/>
              <a:tblGrid>
                <a:gridCol w="314325"/>
                <a:gridCol w="312738"/>
                <a:gridCol w="314325"/>
                <a:gridCol w="312737"/>
                <a:gridCol w="314325"/>
                <a:gridCol w="312738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2089" name="Group 57"/>
          <p:cNvGraphicFramePr>
            <a:graphicFrameLocks noGrp="1"/>
          </p:cNvGraphicFramePr>
          <p:nvPr/>
        </p:nvGraphicFramePr>
        <p:xfrm>
          <a:off x="5746750" y="4633913"/>
          <a:ext cx="1881188" cy="1408176"/>
        </p:xfrm>
        <a:graphic>
          <a:graphicData uri="http://schemas.openxmlformats.org/drawingml/2006/table">
            <a:tbl>
              <a:tblPr/>
              <a:tblGrid>
                <a:gridCol w="314325"/>
                <a:gridCol w="312738"/>
                <a:gridCol w="314325"/>
                <a:gridCol w="312737"/>
                <a:gridCol w="314325"/>
                <a:gridCol w="312738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2140" name="Oval 108"/>
          <p:cNvSpPr>
            <a:spLocks noChangeArrowheads="1"/>
          </p:cNvSpPr>
          <p:nvPr/>
        </p:nvSpPr>
        <p:spPr bwMode="auto">
          <a:xfrm>
            <a:off x="2851150" y="4410075"/>
            <a:ext cx="373063" cy="384175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1800"/>
              <a:t>a</a:t>
            </a:r>
          </a:p>
        </p:txBody>
      </p:sp>
      <p:sp>
        <p:nvSpPr>
          <p:cNvPr id="812141" name="Text Box 109"/>
          <p:cNvSpPr txBox="1">
            <a:spLocks noChangeArrowheads="1"/>
          </p:cNvSpPr>
          <p:nvPr/>
        </p:nvSpPr>
        <p:spPr bwMode="auto">
          <a:xfrm>
            <a:off x="868363" y="4383088"/>
            <a:ext cx="70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1800"/>
              <a:t>Mix</a:t>
            </a:r>
          </a:p>
        </p:txBody>
      </p:sp>
      <p:sp>
        <p:nvSpPr>
          <p:cNvPr id="812142" name="Text Box 110"/>
          <p:cNvSpPr txBox="1">
            <a:spLocks noChangeArrowheads="1"/>
          </p:cNvSpPr>
          <p:nvPr/>
        </p:nvSpPr>
        <p:spPr bwMode="auto">
          <a:xfrm>
            <a:off x="823913" y="4975225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1800"/>
              <a:t>Dilution</a:t>
            </a:r>
          </a:p>
        </p:txBody>
      </p:sp>
      <p:sp>
        <p:nvSpPr>
          <p:cNvPr id="812143" name="Oval 111"/>
          <p:cNvSpPr>
            <a:spLocks noChangeArrowheads="1"/>
          </p:cNvSpPr>
          <p:nvPr/>
        </p:nvSpPr>
        <p:spPr bwMode="auto">
          <a:xfrm>
            <a:off x="2851150" y="5089525"/>
            <a:ext cx="373063" cy="385763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1800"/>
              <a:t>c</a:t>
            </a:r>
          </a:p>
        </p:txBody>
      </p:sp>
      <p:cxnSp>
        <p:nvCxnSpPr>
          <p:cNvPr id="812144" name="AutoShape 112"/>
          <p:cNvCxnSpPr>
            <a:cxnSpLocks noChangeShapeType="1"/>
            <a:stCxn id="812140" idx="4"/>
            <a:endCxn id="812143" idx="0"/>
          </p:cNvCxnSpPr>
          <p:nvPr/>
        </p:nvCxnSpPr>
        <p:spPr bwMode="auto">
          <a:xfrm>
            <a:off x="3038475" y="4803775"/>
            <a:ext cx="0" cy="276225"/>
          </a:xfrm>
          <a:prstGeom prst="straightConnector1">
            <a:avLst/>
          </a:prstGeom>
          <a:noFill/>
          <a:ln w="41275">
            <a:solidFill>
              <a:schemeClr val="folHlink"/>
            </a:solidFill>
            <a:round/>
            <a:headEnd/>
            <a:tailEnd type="triangle" w="med" len="med"/>
          </a:ln>
          <a:effectLst/>
        </p:spPr>
      </p:cxnSp>
      <p:sp>
        <p:nvSpPr>
          <p:cNvPr id="812145" name="Oval 113"/>
          <p:cNvSpPr>
            <a:spLocks noChangeArrowheads="1"/>
          </p:cNvSpPr>
          <p:nvPr/>
        </p:nvSpPr>
        <p:spPr bwMode="auto">
          <a:xfrm>
            <a:off x="2298700" y="4413250"/>
            <a:ext cx="373063" cy="385763"/>
          </a:xfrm>
          <a:prstGeom prst="ellipse">
            <a:avLst/>
          </a:pr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1800"/>
              <a:t>b</a:t>
            </a:r>
          </a:p>
        </p:txBody>
      </p:sp>
      <p:cxnSp>
        <p:nvCxnSpPr>
          <p:cNvPr id="812146" name="AutoShape 114"/>
          <p:cNvCxnSpPr>
            <a:cxnSpLocks noChangeShapeType="1"/>
            <a:stCxn id="812145" idx="5"/>
            <a:endCxn id="812143" idx="1"/>
          </p:cNvCxnSpPr>
          <p:nvPr/>
        </p:nvCxnSpPr>
        <p:spPr bwMode="auto">
          <a:xfrm>
            <a:off x="2617788" y="4751388"/>
            <a:ext cx="287337" cy="385762"/>
          </a:xfrm>
          <a:prstGeom prst="straightConnector1">
            <a:avLst/>
          </a:prstGeom>
          <a:noFill/>
          <a:ln w="41275">
            <a:solidFill>
              <a:srgbClr val="FF6600"/>
            </a:solidFill>
            <a:round/>
            <a:headEnd/>
            <a:tailEnd type="triangle" w="med" len="med"/>
          </a:ln>
          <a:effectLst/>
        </p:spPr>
      </p:cxnSp>
      <p:sp>
        <p:nvSpPr>
          <p:cNvPr id="812147" name="Text Box 115"/>
          <p:cNvSpPr txBox="1">
            <a:spLocks noChangeArrowheads="1"/>
          </p:cNvSpPr>
          <p:nvPr/>
        </p:nvSpPr>
        <p:spPr bwMode="auto">
          <a:xfrm>
            <a:off x="809625" y="5527675"/>
            <a:ext cx="1458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1800"/>
              <a:t>Generation</a:t>
            </a:r>
          </a:p>
        </p:txBody>
      </p:sp>
      <p:sp>
        <p:nvSpPr>
          <p:cNvPr id="812148" name="Oval 116"/>
          <p:cNvSpPr>
            <a:spLocks noChangeArrowheads="1"/>
          </p:cNvSpPr>
          <p:nvPr/>
        </p:nvSpPr>
        <p:spPr bwMode="auto">
          <a:xfrm>
            <a:off x="3568700" y="4675188"/>
            <a:ext cx="373063" cy="385762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1800"/>
              <a:t>d</a:t>
            </a:r>
          </a:p>
        </p:txBody>
      </p:sp>
      <p:sp>
        <p:nvSpPr>
          <p:cNvPr id="812149" name="Oval 117"/>
          <p:cNvSpPr>
            <a:spLocks noChangeArrowheads="1"/>
          </p:cNvSpPr>
          <p:nvPr/>
        </p:nvSpPr>
        <p:spPr bwMode="auto">
          <a:xfrm>
            <a:off x="3233738" y="5619750"/>
            <a:ext cx="373062" cy="385763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1800"/>
              <a:t>e</a:t>
            </a:r>
          </a:p>
        </p:txBody>
      </p:sp>
      <p:cxnSp>
        <p:nvCxnSpPr>
          <p:cNvPr id="812150" name="AutoShape 118"/>
          <p:cNvCxnSpPr>
            <a:cxnSpLocks noChangeShapeType="1"/>
            <a:stCxn id="812143" idx="4"/>
            <a:endCxn id="812149" idx="0"/>
          </p:cNvCxnSpPr>
          <p:nvPr/>
        </p:nvCxnSpPr>
        <p:spPr bwMode="auto">
          <a:xfrm>
            <a:off x="3038475" y="5484813"/>
            <a:ext cx="382588" cy="125412"/>
          </a:xfrm>
          <a:prstGeom prst="straightConnector1">
            <a:avLst/>
          </a:prstGeom>
          <a:noFill/>
          <a:ln w="41275">
            <a:solidFill>
              <a:srgbClr val="9933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812151" name="AutoShape 119"/>
          <p:cNvCxnSpPr>
            <a:cxnSpLocks noChangeShapeType="1"/>
            <a:stCxn id="812148" idx="4"/>
            <a:endCxn id="812149" idx="0"/>
          </p:cNvCxnSpPr>
          <p:nvPr/>
        </p:nvCxnSpPr>
        <p:spPr bwMode="auto">
          <a:xfrm flipH="1">
            <a:off x="3421063" y="5070475"/>
            <a:ext cx="334962" cy="539750"/>
          </a:xfrm>
          <a:prstGeom prst="straightConnector1">
            <a:avLst/>
          </a:prstGeom>
          <a:noFill/>
          <a:ln w="41275">
            <a:solidFill>
              <a:srgbClr val="9933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12152" name="AutoShape 120"/>
          <p:cNvSpPr>
            <a:spLocks noChangeArrowheads="1"/>
          </p:cNvSpPr>
          <p:nvPr/>
        </p:nvSpPr>
        <p:spPr bwMode="auto">
          <a:xfrm>
            <a:off x="6545263" y="2762250"/>
            <a:ext cx="304800" cy="168275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12153" name="AutoShape 121"/>
          <p:cNvSpPr>
            <a:spLocks noChangeArrowheads="1"/>
          </p:cNvSpPr>
          <p:nvPr/>
        </p:nvSpPr>
        <p:spPr bwMode="auto">
          <a:xfrm>
            <a:off x="6545263" y="4430713"/>
            <a:ext cx="304800" cy="168275"/>
          </a:xfrm>
          <a:prstGeom prst="downArrow">
            <a:avLst>
              <a:gd name="adj1" fmla="val 50000"/>
              <a:gd name="adj2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2154" name="Rectangle 122"/>
          <p:cNvSpPr>
            <a:spLocks noChangeArrowheads="1"/>
          </p:cNvSpPr>
          <p:nvPr/>
        </p:nvSpPr>
        <p:spPr bwMode="auto">
          <a:xfrm>
            <a:off x="7000875" y="3932238"/>
            <a:ext cx="627063" cy="485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c</a:t>
            </a:r>
          </a:p>
        </p:txBody>
      </p:sp>
      <p:graphicFrame>
        <p:nvGraphicFramePr>
          <p:cNvPr id="812155" name="Group 123"/>
          <p:cNvGraphicFramePr>
            <a:graphicFrameLocks noGrp="1"/>
          </p:cNvGraphicFramePr>
          <p:nvPr/>
        </p:nvGraphicFramePr>
        <p:xfrm>
          <a:off x="5746750" y="1279525"/>
          <a:ext cx="1881188" cy="1408176"/>
        </p:xfrm>
        <a:graphic>
          <a:graphicData uri="http://schemas.openxmlformats.org/drawingml/2006/table">
            <a:tbl>
              <a:tblPr/>
              <a:tblGrid>
                <a:gridCol w="314325"/>
                <a:gridCol w="312738"/>
                <a:gridCol w="314325"/>
                <a:gridCol w="312737"/>
                <a:gridCol w="314325"/>
                <a:gridCol w="312738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2206" name="Rectangle 174"/>
          <p:cNvSpPr>
            <a:spLocks noChangeArrowheads="1"/>
          </p:cNvSpPr>
          <p:nvPr/>
        </p:nvSpPr>
        <p:spPr bwMode="auto">
          <a:xfrm>
            <a:off x="5746750" y="1279525"/>
            <a:ext cx="627063" cy="4810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a</a:t>
            </a:r>
          </a:p>
        </p:txBody>
      </p:sp>
      <p:sp>
        <p:nvSpPr>
          <p:cNvPr id="812207" name="Text Box 175"/>
          <p:cNvSpPr txBox="1">
            <a:spLocks noChangeArrowheads="1"/>
          </p:cNvSpPr>
          <p:nvPr/>
        </p:nvSpPr>
        <p:spPr bwMode="auto">
          <a:xfrm>
            <a:off x="7781925" y="2098675"/>
            <a:ext cx="10747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Droplet routing path</a:t>
            </a:r>
          </a:p>
        </p:txBody>
      </p:sp>
      <p:sp>
        <p:nvSpPr>
          <p:cNvPr id="812208" name="Rectangle 176"/>
          <p:cNvSpPr>
            <a:spLocks noChangeArrowheads="1"/>
          </p:cNvSpPr>
          <p:nvPr/>
        </p:nvSpPr>
        <p:spPr bwMode="auto">
          <a:xfrm>
            <a:off x="7000875" y="4633913"/>
            <a:ext cx="627063" cy="485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e</a:t>
            </a:r>
          </a:p>
        </p:txBody>
      </p:sp>
      <p:sp>
        <p:nvSpPr>
          <p:cNvPr id="812209" name="Oval 177"/>
          <p:cNvSpPr>
            <a:spLocks noChangeArrowheads="1"/>
          </p:cNvSpPr>
          <p:nvPr/>
        </p:nvSpPr>
        <p:spPr bwMode="auto">
          <a:xfrm>
            <a:off x="6688138" y="3687763"/>
            <a:ext cx="312737" cy="242887"/>
          </a:xfrm>
          <a:prstGeom prst="ellipse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2210" name="Text Box 178"/>
          <p:cNvSpPr txBox="1">
            <a:spLocks noChangeArrowheads="1"/>
          </p:cNvSpPr>
          <p:nvPr/>
        </p:nvSpPr>
        <p:spPr bwMode="auto">
          <a:xfrm>
            <a:off x="7762875" y="3544888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Mixing point</a:t>
            </a:r>
          </a:p>
        </p:txBody>
      </p:sp>
      <p:cxnSp>
        <p:nvCxnSpPr>
          <p:cNvPr id="812211" name="AutoShape 179"/>
          <p:cNvCxnSpPr>
            <a:cxnSpLocks noChangeShapeType="1"/>
            <a:stCxn id="812210" idx="1"/>
            <a:endCxn id="812209" idx="6"/>
          </p:cNvCxnSpPr>
          <p:nvPr/>
        </p:nvCxnSpPr>
        <p:spPr bwMode="auto">
          <a:xfrm flipH="1" flipV="1">
            <a:off x="7015163" y="3810000"/>
            <a:ext cx="747712" cy="85725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12212" name="Rectangle 180"/>
          <p:cNvSpPr>
            <a:spLocks noChangeArrowheads="1"/>
          </p:cNvSpPr>
          <p:nvPr/>
        </p:nvSpPr>
        <p:spPr bwMode="auto">
          <a:xfrm>
            <a:off x="5745163" y="2251075"/>
            <a:ext cx="627062" cy="485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d</a:t>
            </a:r>
          </a:p>
        </p:txBody>
      </p:sp>
      <p:sp>
        <p:nvSpPr>
          <p:cNvPr id="812213" name="Rectangle 181"/>
          <p:cNvSpPr>
            <a:spLocks noChangeArrowheads="1"/>
          </p:cNvSpPr>
          <p:nvPr/>
        </p:nvSpPr>
        <p:spPr bwMode="auto">
          <a:xfrm>
            <a:off x="5751513" y="3935413"/>
            <a:ext cx="627062" cy="48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d</a:t>
            </a:r>
          </a:p>
        </p:txBody>
      </p:sp>
      <p:sp>
        <p:nvSpPr>
          <p:cNvPr id="812214" name="Line 182"/>
          <p:cNvSpPr>
            <a:spLocks noChangeShapeType="1"/>
          </p:cNvSpPr>
          <p:nvPr/>
        </p:nvSpPr>
        <p:spPr bwMode="auto">
          <a:xfrm>
            <a:off x="6191250" y="2133600"/>
            <a:ext cx="654050" cy="0"/>
          </a:xfrm>
          <a:prstGeom prst="line">
            <a:avLst/>
          </a:prstGeom>
          <a:noFill/>
          <a:ln w="4127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15" name="Text Box 183"/>
          <p:cNvSpPr txBox="1">
            <a:spLocks noChangeArrowheads="1"/>
          </p:cNvSpPr>
          <p:nvPr/>
        </p:nvSpPr>
        <p:spPr bwMode="auto">
          <a:xfrm>
            <a:off x="4560888" y="4283075"/>
            <a:ext cx="11985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Routing obstacle</a:t>
            </a:r>
          </a:p>
        </p:txBody>
      </p:sp>
      <p:cxnSp>
        <p:nvCxnSpPr>
          <p:cNvPr id="812216" name="AutoShape 184"/>
          <p:cNvCxnSpPr>
            <a:cxnSpLocks noChangeShapeType="1"/>
            <a:stCxn id="812215" idx="0"/>
            <a:endCxn id="812212" idx="1"/>
          </p:cNvCxnSpPr>
          <p:nvPr/>
        </p:nvCxnSpPr>
        <p:spPr bwMode="auto">
          <a:xfrm flipV="1">
            <a:off x="5160963" y="2493963"/>
            <a:ext cx="584200" cy="1789112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812217" name="Rectangle 185"/>
          <p:cNvSpPr>
            <a:spLocks noChangeArrowheads="1"/>
          </p:cNvSpPr>
          <p:nvPr/>
        </p:nvSpPr>
        <p:spPr bwMode="auto">
          <a:xfrm>
            <a:off x="522288" y="4470400"/>
            <a:ext cx="284162" cy="214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2218" name="Rectangle 186"/>
          <p:cNvSpPr>
            <a:spLocks noChangeArrowheads="1"/>
          </p:cNvSpPr>
          <p:nvPr/>
        </p:nvSpPr>
        <p:spPr bwMode="auto">
          <a:xfrm>
            <a:off x="515938" y="5046663"/>
            <a:ext cx="284162" cy="214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2219" name="Rectangle 187"/>
          <p:cNvSpPr>
            <a:spLocks noChangeArrowheads="1"/>
          </p:cNvSpPr>
          <p:nvPr/>
        </p:nvSpPr>
        <p:spPr bwMode="auto">
          <a:xfrm>
            <a:off x="517525" y="5607050"/>
            <a:ext cx="284163" cy="2143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812220" name="Group 188"/>
          <p:cNvGraphicFramePr>
            <a:graphicFrameLocks noGrp="1"/>
          </p:cNvGraphicFramePr>
          <p:nvPr/>
        </p:nvGraphicFramePr>
        <p:xfrm>
          <a:off x="6688138" y="2251075"/>
          <a:ext cx="327025" cy="242888"/>
        </p:xfrm>
        <a:graphic>
          <a:graphicData uri="http://schemas.openxmlformats.org/drawingml/2006/table">
            <a:tbl>
              <a:tblPr/>
              <a:tblGrid>
                <a:gridCol w="327025"/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26" name="Line 194"/>
          <p:cNvSpPr>
            <a:spLocks noChangeShapeType="1"/>
          </p:cNvSpPr>
          <p:nvPr/>
        </p:nvSpPr>
        <p:spPr bwMode="auto">
          <a:xfrm>
            <a:off x="6832600" y="2120900"/>
            <a:ext cx="0" cy="323850"/>
          </a:xfrm>
          <a:prstGeom prst="line">
            <a:avLst/>
          </a:prstGeom>
          <a:noFill/>
          <a:ln w="4127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12227" name="Group 195"/>
          <p:cNvGraphicFramePr>
            <a:graphicFrameLocks noGrp="1"/>
          </p:cNvGraphicFramePr>
          <p:nvPr/>
        </p:nvGraphicFramePr>
        <p:xfrm>
          <a:off x="7316788" y="2008188"/>
          <a:ext cx="301625" cy="234696"/>
        </p:xfrm>
        <a:graphic>
          <a:graphicData uri="http://schemas.openxmlformats.org/drawingml/2006/table">
            <a:tbl>
              <a:tblPr/>
              <a:tblGrid>
                <a:gridCol w="301625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2233" name="Group 201"/>
          <p:cNvGraphicFramePr>
            <a:graphicFrameLocks noGrp="1"/>
          </p:cNvGraphicFramePr>
          <p:nvPr/>
        </p:nvGraphicFramePr>
        <p:xfrm>
          <a:off x="6688138" y="2965450"/>
          <a:ext cx="312737" cy="234696"/>
        </p:xfrm>
        <a:graphic>
          <a:graphicData uri="http://schemas.openxmlformats.org/drawingml/2006/table">
            <a:tbl>
              <a:tblPr/>
              <a:tblGrid>
                <a:gridCol w="31273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39" name="Line 207"/>
          <p:cNvSpPr>
            <a:spLocks noChangeShapeType="1"/>
          </p:cNvSpPr>
          <p:nvPr/>
        </p:nvSpPr>
        <p:spPr bwMode="auto">
          <a:xfrm flipV="1">
            <a:off x="6821488" y="3063875"/>
            <a:ext cx="0" cy="723900"/>
          </a:xfrm>
          <a:prstGeom prst="line">
            <a:avLst/>
          </a:prstGeom>
          <a:noFill/>
          <a:ln w="41275">
            <a:solidFill>
              <a:srgbClr val="9933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40" name="Text Box 208"/>
          <p:cNvSpPr txBox="1">
            <a:spLocks noChangeArrowheads="1"/>
          </p:cNvSpPr>
          <p:nvPr/>
        </p:nvSpPr>
        <p:spPr bwMode="auto">
          <a:xfrm>
            <a:off x="8064500" y="1447800"/>
            <a:ext cx="700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/>
              <a:t>Pin</a:t>
            </a:r>
          </a:p>
        </p:txBody>
      </p:sp>
      <p:sp>
        <p:nvSpPr>
          <p:cNvPr id="812241" name="Rectangle 209"/>
          <p:cNvSpPr>
            <a:spLocks noChangeArrowheads="1"/>
          </p:cNvSpPr>
          <p:nvPr/>
        </p:nvSpPr>
        <p:spPr bwMode="auto">
          <a:xfrm>
            <a:off x="7718425" y="1539875"/>
            <a:ext cx="284163" cy="2222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812242" name="Group 210"/>
          <p:cNvGraphicFramePr>
            <a:graphicFrameLocks noGrp="1"/>
          </p:cNvGraphicFramePr>
          <p:nvPr/>
        </p:nvGraphicFramePr>
        <p:xfrm>
          <a:off x="7316788" y="1522413"/>
          <a:ext cx="301625" cy="234696"/>
        </p:xfrm>
        <a:graphic>
          <a:graphicData uri="http://schemas.openxmlformats.org/drawingml/2006/table">
            <a:tbl>
              <a:tblPr/>
              <a:tblGrid>
                <a:gridCol w="301625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48" name="Line 216"/>
          <p:cNvSpPr>
            <a:spLocks noChangeShapeType="1"/>
          </p:cNvSpPr>
          <p:nvPr/>
        </p:nvSpPr>
        <p:spPr bwMode="auto">
          <a:xfrm>
            <a:off x="7448550" y="1631950"/>
            <a:ext cx="0" cy="520700"/>
          </a:xfrm>
          <a:prstGeom prst="line">
            <a:avLst/>
          </a:prstGeom>
          <a:noFill/>
          <a:ln w="4127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12249" name="Group 217"/>
          <p:cNvGraphicFramePr>
            <a:graphicFrameLocks noGrp="1"/>
          </p:cNvGraphicFramePr>
          <p:nvPr/>
        </p:nvGraphicFramePr>
        <p:xfrm>
          <a:off x="6059488" y="1765300"/>
          <a:ext cx="319087" cy="234696"/>
        </p:xfrm>
        <a:graphic>
          <a:graphicData uri="http://schemas.openxmlformats.org/drawingml/2006/table">
            <a:tbl>
              <a:tblPr/>
              <a:tblGrid>
                <a:gridCol w="31908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55" name="Line 223"/>
          <p:cNvSpPr>
            <a:spLocks noChangeShapeType="1"/>
          </p:cNvSpPr>
          <p:nvPr/>
        </p:nvSpPr>
        <p:spPr bwMode="auto">
          <a:xfrm>
            <a:off x="6197600" y="1833563"/>
            <a:ext cx="0" cy="304800"/>
          </a:xfrm>
          <a:prstGeom prst="line">
            <a:avLst/>
          </a:prstGeom>
          <a:noFill/>
          <a:ln w="4127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12256" name="Group 224"/>
          <p:cNvGraphicFramePr>
            <a:graphicFrameLocks noGrp="1"/>
          </p:cNvGraphicFramePr>
          <p:nvPr/>
        </p:nvGraphicFramePr>
        <p:xfrm>
          <a:off x="6059488" y="3689350"/>
          <a:ext cx="312737" cy="234696"/>
        </p:xfrm>
        <a:graphic>
          <a:graphicData uri="http://schemas.openxmlformats.org/drawingml/2006/table">
            <a:tbl>
              <a:tblPr/>
              <a:tblGrid>
                <a:gridCol w="31273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62" name="Line 230"/>
          <p:cNvSpPr>
            <a:spLocks noChangeShapeType="1"/>
          </p:cNvSpPr>
          <p:nvPr/>
        </p:nvSpPr>
        <p:spPr bwMode="auto">
          <a:xfrm>
            <a:off x="6111875" y="3800475"/>
            <a:ext cx="704850" cy="0"/>
          </a:xfrm>
          <a:prstGeom prst="line">
            <a:avLst/>
          </a:prstGeom>
          <a:noFill/>
          <a:ln w="41275">
            <a:solidFill>
              <a:srgbClr val="99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812263" name="Group 231"/>
          <p:cNvGraphicFramePr>
            <a:graphicFrameLocks noGrp="1"/>
          </p:cNvGraphicFramePr>
          <p:nvPr/>
        </p:nvGraphicFramePr>
        <p:xfrm>
          <a:off x="6688138" y="3935413"/>
          <a:ext cx="312737" cy="234696"/>
        </p:xfrm>
        <a:graphic>
          <a:graphicData uri="http://schemas.openxmlformats.org/drawingml/2006/table">
            <a:tbl>
              <a:tblPr/>
              <a:tblGrid>
                <a:gridCol w="312737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2269" name="Line 237"/>
          <p:cNvSpPr>
            <a:spLocks noChangeShapeType="1"/>
          </p:cNvSpPr>
          <p:nvPr/>
        </p:nvSpPr>
        <p:spPr bwMode="auto">
          <a:xfrm>
            <a:off x="6816725" y="3800475"/>
            <a:ext cx="0" cy="352425"/>
          </a:xfrm>
          <a:prstGeom prst="line">
            <a:avLst/>
          </a:prstGeom>
          <a:noFill/>
          <a:ln w="41275">
            <a:solidFill>
              <a:srgbClr val="99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0" name="Line 238"/>
          <p:cNvSpPr>
            <a:spLocks noChangeShapeType="1"/>
          </p:cNvSpPr>
          <p:nvPr/>
        </p:nvSpPr>
        <p:spPr bwMode="auto">
          <a:xfrm flipH="1" flipV="1">
            <a:off x="7496175" y="1925638"/>
            <a:ext cx="315913" cy="8191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4" name="Line 242"/>
          <p:cNvSpPr>
            <a:spLocks noChangeShapeType="1"/>
          </p:cNvSpPr>
          <p:nvPr/>
        </p:nvSpPr>
        <p:spPr bwMode="auto">
          <a:xfrm>
            <a:off x="6191250" y="2133600"/>
            <a:ext cx="654050" cy="0"/>
          </a:xfrm>
          <a:prstGeom prst="line">
            <a:avLst/>
          </a:prstGeom>
          <a:noFill/>
          <a:ln w="4127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5" name="Line 243"/>
          <p:cNvSpPr>
            <a:spLocks noChangeShapeType="1"/>
          </p:cNvSpPr>
          <p:nvPr/>
        </p:nvSpPr>
        <p:spPr bwMode="auto">
          <a:xfrm>
            <a:off x="6197600" y="1833563"/>
            <a:ext cx="0" cy="304800"/>
          </a:xfrm>
          <a:prstGeom prst="line">
            <a:avLst/>
          </a:prstGeom>
          <a:noFill/>
          <a:ln w="4127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6" name="Line 244"/>
          <p:cNvSpPr>
            <a:spLocks noChangeShapeType="1"/>
          </p:cNvSpPr>
          <p:nvPr/>
        </p:nvSpPr>
        <p:spPr bwMode="auto">
          <a:xfrm>
            <a:off x="6832600" y="2120900"/>
            <a:ext cx="0" cy="323850"/>
          </a:xfrm>
          <a:prstGeom prst="line">
            <a:avLst/>
          </a:prstGeom>
          <a:noFill/>
          <a:ln w="41275">
            <a:solidFill>
              <a:srgbClr val="FF66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7" name="Line 245"/>
          <p:cNvSpPr>
            <a:spLocks noChangeShapeType="1"/>
          </p:cNvSpPr>
          <p:nvPr/>
        </p:nvSpPr>
        <p:spPr bwMode="auto">
          <a:xfrm>
            <a:off x="6191250" y="2133600"/>
            <a:ext cx="654050" cy="0"/>
          </a:xfrm>
          <a:prstGeom prst="line">
            <a:avLst/>
          </a:prstGeom>
          <a:noFill/>
          <a:ln w="41275">
            <a:solidFill>
              <a:srgbClr val="FF66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12278" name="Line 246"/>
          <p:cNvSpPr>
            <a:spLocks noChangeShapeType="1"/>
          </p:cNvSpPr>
          <p:nvPr/>
        </p:nvSpPr>
        <p:spPr bwMode="auto">
          <a:xfrm>
            <a:off x="6197600" y="1833563"/>
            <a:ext cx="0" cy="304800"/>
          </a:xfrm>
          <a:prstGeom prst="line">
            <a:avLst/>
          </a:prstGeom>
          <a:noFill/>
          <a:ln w="41275">
            <a:solidFill>
              <a:srgbClr val="FF66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FF0BC-B1D0-41EC-934F-24B3BB6FE124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Droplet Movement and Electrode Interference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Cell activation: a potential difference on this cell</a:t>
            </a:r>
          </a:p>
          <a:p>
            <a:r>
              <a:rPr lang="en-US" altLang="zh-TW" dirty="0">
                <a:ea typeface="新細明體" charset="-120"/>
              </a:rPr>
              <a:t>Electrode interference: extra-activated cells to prevent correct droplet movement</a:t>
            </a:r>
          </a:p>
          <a:p>
            <a:pPr lvl="1"/>
            <a:r>
              <a:rPr lang="en-US" altLang="zh-TW" dirty="0">
                <a:ea typeface="新細明體" charset="-120"/>
              </a:rPr>
              <a:t>Due to voltage assignment on rows/columns</a:t>
            </a:r>
          </a:p>
        </p:txBody>
      </p:sp>
      <p:graphicFrame>
        <p:nvGraphicFramePr>
          <p:cNvPr id="811090" name="Group 82"/>
          <p:cNvGraphicFramePr>
            <a:graphicFrameLocks noGrp="1"/>
          </p:cNvGraphicFramePr>
          <p:nvPr/>
        </p:nvGraphicFramePr>
        <p:xfrm>
          <a:off x="1597025" y="3711575"/>
          <a:ext cx="2363788" cy="2200278"/>
        </p:xfrm>
        <a:graphic>
          <a:graphicData uri="http://schemas.openxmlformats.org/drawingml/2006/table">
            <a:tbl>
              <a:tblPr/>
              <a:tblGrid>
                <a:gridCol w="473075"/>
                <a:gridCol w="473075"/>
                <a:gridCol w="471488"/>
                <a:gridCol w="473075"/>
                <a:gridCol w="47307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433888" y="4122738"/>
            <a:ext cx="1512887" cy="762000"/>
            <a:chOff x="2680" y="1507"/>
            <a:chExt cx="953" cy="480"/>
          </a:xfrm>
        </p:grpSpPr>
        <p:sp>
          <p:nvSpPr>
            <p:cNvPr id="811057" name="Rectangle 49"/>
            <p:cNvSpPr>
              <a:spLocks noChangeArrowheads="1"/>
            </p:cNvSpPr>
            <p:nvPr/>
          </p:nvSpPr>
          <p:spPr bwMode="auto">
            <a:xfrm>
              <a:off x="2680" y="1699"/>
              <a:ext cx="136" cy="90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1058" name="Text Box 50"/>
            <p:cNvSpPr txBox="1">
              <a:spLocks noChangeArrowheads="1"/>
            </p:cNvSpPr>
            <p:nvPr/>
          </p:nvSpPr>
          <p:spPr bwMode="auto">
            <a:xfrm>
              <a:off x="2907" y="1507"/>
              <a:ext cx="72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TW"/>
                <a:t>High </a:t>
              </a:r>
              <a:br>
                <a:rPr kumimoji="1" lang="en-US" altLang="zh-TW"/>
              </a:br>
              <a:r>
                <a:rPr kumimoji="1" lang="en-US" altLang="zh-TW"/>
                <a:t>voltage</a:t>
              </a:r>
            </a:p>
          </p:txBody>
        </p:sp>
      </p:grpSp>
      <p:sp>
        <p:nvSpPr>
          <p:cNvPr id="811059" name="Rectangle 51"/>
          <p:cNvSpPr>
            <a:spLocks noChangeArrowheads="1"/>
          </p:cNvSpPr>
          <p:nvPr/>
        </p:nvSpPr>
        <p:spPr bwMode="auto">
          <a:xfrm>
            <a:off x="1333500" y="5300663"/>
            <a:ext cx="2916238" cy="1079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60" name="Rectangle 52"/>
          <p:cNvSpPr>
            <a:spLocks noChangeArrowheads="1"/>
          </p:cNvSpPr>
          <p:nvPr/>
        </p:nvSpPr>
        <p:spPr bwMode="auto">
          <a:xfrm>
            <a:off x="1333500" y="4581525"/>
            <a:ext cx="2916238" cy="1079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61" name="Oval 53"/>
          <p:cNvSpPr>
            <a:spLocks noChangeArrowheads="1"/>
          </p:cNvSpPr>
          <p:nvPr/>
        </p:nvSpPr>
        <p:spPr bwMode="auto">
          <a:xfrm>
            <a:off x="3421063" y="4400550"/>
            <a:ext cx="576262" cy="4683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3</a:t>
            </a:r>
          </a:p>
        </p:txBody>
      </p:sp>
      <p:sp>
        <p:nvSpPr>
          <p:cNvPr id="811062" name="Rectangle 54"/>
          <p:cNvSpPr>
            <a:spLocks noChangeArrowheads="1"/>
          </p:cNvSpPr>
          <p:nvPr/>
        </p:nvSpPr>
        <p:spPr bwMode="auto">
          <a:xfrm rot="5400000">
            <a:off x="1008857" y="4763294"/>
            <a:ext cx="2554287" cy="104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63" name="Rectangle 55"/>
          <p:cNvSpPr>
            <a:spLocks noChangeArrowheads="1"/>
          </p:cNvSpPr>
          <p:nvPr/>
        </p:nvSpPr>
        <p:spPr bwMode="auto">
          <a:xfrm rot="5400000">
            <a:off x="1945482" y="4763294"/>
            <a:ext cx="2554287" cy="104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64" name="Line 56"/>
          <p:cNvSpPr>
            <a:spLocks noChangeShapeType="1"/>
          </p:cNvSpPr>
          <p:nvPr/>
        </p:nvSpPr>
        <p:spPr bwMode="auto">
          <a:xfrm>
            <a:off x="2138363" y="5364163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65" name="Line 57"/>
          <p:cNvSpPr>
            <a:spLocks noChangeShapeType="1"/>
          </p:cNvSpPr>
          <p:nvPr/>
        </p:nvSpPr>
        <p:spPr bwMode="auto">
          <a:xfrm flipH="1">
            <a:off x="3073400" y="4630738"/>
            <a:ext cx="323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427538" y="5119688"/>
            <a:ext cx="1584325" cy="762000"/>
            <a:chOff x="2683" y="2202"/>
            <a:chExt cx="886" cy="480"/>
          </a:xfrm>
        </p:grpSpPr>
        <p:sp>
          <p:nvSpPr>
            <p:cNvPr id="811067" name="Rectangle 59"/>
            <p:cNvSpPr>
              <a:spLocks noChangeArrowheads="1"/>
            </p:cNvSpPr>
            <p:nvPr/>
          </p:nvSpPr>
          <p:spPr bwMode="auto">
            <a:xfrm>
              <a:off x="2683" y="2398"/>
              <a:ext cx="136" cy="9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1068" name="Text Box 60"/>
            <p:cNvSpPr txBox="1">
              <a:spLocks noChangeArrowheads="1"/>
            </p:cNvSpPr>
            <p:nvPr/>
          </p:nvSpPr>
          <p:spPr bwMode="auto">
            <a:xfrm>
              <a:off x="2887" y="2202"/>
              <a:ext cx="68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TW"/>
                <a:t>Low </a:t>
              </a:r>
              <a:br>
                <a:rPr kumimoji="1" lang="en-US" altLang="zh-TW"/>
              </a:br>
              <a:r>
                <a:rPr kumimoji="1" lang="en-US" altLang="zh-TW"/>
                <a:t>voltage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029325" y="4138613"/>
            <a:ext cx="1550988" cy="762000"/>
            <a:chOff x="2563" y="981"/>
            <a:chExt cx="977" cy="480"/>
          </a:xfrm>
        </p:grpSpPr>
        <p:sp>
          <p:nvSpPr>
            <p:cNvPr id="811070" name="Rectangle 62"/>
            <p:cNvSpPr>
              <a:spLocks noChangeArrowheads="1"/>
            </p:cNvSpPr>
            <p:nvPr/>
          </p:nvSpPr>
          <p:spPr bwMode="auto">
            <a:xfrm>
              <a:off x="2563" y="1162"/>
              <a:ext cx="136" cy="90"/>
            </a:xfrm>
            <a:prstGeom prst="rect">
              <a:avLst/>
            </a:prstGeom>
            <a:solidFill>
              <a:srgbClr val="00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1071" name="Text Box 63"/>
            <p:cNvSpPr txBox="1">
              <a:spLocks noChangeArrowheads="1"/>
            </p:cNvSpPr>
            <p:nvPr/>
          </p:nvSpPr>
          <p:spPr bwMode="auto">
            <a:xfrm>
              <a:off x="2699" y="981"/>
              <a:ext cx="841" cy="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en-US" altLang="zh-TW"/>
                <a:t>Activated </a:t>
              </a:r>
              <a:br>
                <a:rPr kumimoji="1" lang="en-US" altLang="zh-TW"/>
              </a:br>
              <a:r>
                <a:rPr kumimoji="1" lang="en-US" altLang="zh-TW"/>
                <a:t>cell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6030913" y="5122863"/>
            <a:ext cx="2197100" cy="762000"/>
            <a:chOff x="3584" y="981"/>
            <a:chExt cx="1384" cy="480"/>
          </a:xfrm>
        </p:grpSpPr>
        <p:sp>
          <p:nvSpPr>
            <p:cNvPr id="811073" name="Rectangle 65"/>
            <p:cNvSpPr>
              <a:spLocks noChangeArrowheads="1"/>
            </p:cNvSpPr>
            <p:nvPr/>
          </p:nvSpPr>
          <p:spPr bwMode="auto">
            <a:xfrm>
              <a:off x="3584" y="1162"/>
              <a:ext cx="136" cy="9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1074" name="Text Box 66"/>
            <p:cNvSpPr txBox="1">
              <a:spLocks noChangeArrowheads="1"/>
            </p:cNvSpPr>
            <p:nvPr/>
          </p:nvSpPr>
          <p:spPr bwMode="auto">
            <a:xfrm>
              <a:off x="3675" y="981"/>
              <a:ext cx="1293" cy="4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kumimoji="1" lang="en-US" altLang="zh-TW"/>
                <a:t>Extra activated </a:t>
              </a:r>
              <a:br>
                <a:rPr kumimoji="1" lang="en-US" altLang="zh-TW"/>
              </a:br>
              <a:r>
                <a:rPr kumimoji="1" lang="en-US" altLang="zh-TW"/>
                <a:t>cell</a:t>
              </a:r>
            </a:p>
          </p:txBody>
        </p:sp>
      </p:grp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1549400" y="5121275"/>
            <a:ext cx="576263" cy="4683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1</a:t>
            </a:r>
          </a:p>
        </p:txBody>
      </p:sp>
      <p:sp>
        <p:nvSpPr>
          <p:cNvPr id="811077" name="Oval 69"/>
          <p:cNvSpPr>
            <a:spLocks noChangeArrowheads="1"/>
          </p:cNvSpPr>
          <p:nvPr/>
        </p:nvSpPr>
        <p:spPr bwMode="auto">
          <a:xfrm>
            <a:off x="2017713" y="4006850"/>
            <a:ext cx="576262" cy="4683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400"/>
              <a:t>2</a:t>
            </a:r>
          </a:p>
        </p:txBody>
      </p:sp>
      <p:sp>
        <p:nvSpPr>
          <p:cNvPr id="811078" name="Rectangle 70"/>
          <p:cNvSpPr>
            <a:spLocks noChangeArrowheads="1"/>
          </p:cNvSpPr>
          <p:nvPr/>
        </p:nvSpPr>
        <p:spPr bwMode="auto">
          <a:xfrm>
            <a:off x="1330325" y="3863975"/>
            <a:ext cx="2916238" cy="10795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79" name="Line 71"/>
          <p:cNvSpPr>
            <a:spLocks noChangeShapeType="1"/>
          </p:cNvSpPr>
          <p:nvPr/>
        </p:nvSpPr>
        <p:spPr bwMode="auto">
          <a:xfrm flipV="1">
            <a:off x="2281238" y="3683000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83" name="Line 75"/>
          <p:cNvSpPr>
            <a:spLocks noChangeShapeType="1"/>
          </p:cNvSpPr>
          <p:nvPr/>
        </p:nvSpPr>
        <p:spPr bwMode="auto">
          <a:xfrm flipH="1">
            <a:off x="3073400" y="4630738"/>
            <a:ext cx="323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84" name="Line 76"/>
          <p:cNvSpPr>
            <a:spLocks noChangeShapeType="1"/>
          </p:cNvSpPr>
          <p:nvPr/>
        </p:nvSpPr>
        <p:spPr bwMode="auto">
          <a:xfrm flipV="1">
            <a:off x="2281238" y="3683000"/>
            <a:ext cx="0" cy="323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85" name="Line 77"/>
          <p:cNvSpPr>
            <a:spLocks noChangeShapeType="1"/>
          </p:cNvSpPr>
          <p:nvPr/>
        </p:nvSpPr>
        <p:spPr bwMode="auto">
          <a:xfrm>
            <a:off x="2138363" y="5364163"/>
            <a:ext cx="28892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86" name="Line 78"/>
          <p:cNvSpPr>
            <a:spLocks noChangeShapeType="1"/>
          </p:cNvSpPr>
          <p:nvPr/>
        </p:nvSpPr>
        <p:spPr bwMode="auto">
          <a:xfrm flipH="1">
            <a:off x="3073400" y="4630738"/>
            <a:ext cx="32385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1087" name="Line 79"/>
          <p:cNvSpPr>
            <a:spLocks noChangeShapeType="1"/>
          </p:cNvSpPr>
          <p:nvPr/>
        </p:nvSpPr>
        <p:spPr bwMode="auto">
          <a:xfrm flipV="1">
            <a:off x="2281238" y="3683000"/>
            <a:ext cx="0" cy="3238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7A5C4-B115-428C-9340-70856817493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Routing Constraints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71575"/>
            <a:ext cx="8077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Electrode constraint</a:t>
            </a:r>
          </a:p>
          <a:p>
            <a:pPr lvl="1"/>
            <a:r>
              <a:rPr lang="en-US" altLang="zh-TW" dirty="0">
                <a:ea typeface="新細明體" charset="-120"/>
              </a:rPr>
              <a:t>Avoidance of electrode interference</a:t>
            </a:r>
          </a:p>
          <a:p>
            <a:pPr lvl="1"/>
            <a:r>
              <a:rPr lang="en-US" altLang="zh-TW" dirty="0">
                <a:ea typeface="新細明體" charset="-120"/>
              </a:rPr>
              <a:t>Only one neighboring cell can be activated for correct droplet movement</a:t>
            </a:r>
          </a:p>
          <a:p>
            <a:r>
              <a:rPr lang="en-US" altLang="zh-TW" dirty="0" smtClean="0">
                <a:ea typeface="新細明體" charset="-120"/>
              </a:rPr>
              <a:t>Fluidic constraint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For the correctness of droplet transportation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3D cube in a 3D space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814160" name="Group 80"/>
          <p:cNvGraphicFramePr>
            <a:graphicFrameLocks noGrp="1"/>
          </p:cNvGraphicFramePr>
          <p:nvPr/>
        </p:nvGraphicFramePr>
        <p:xfrm>
          <a:off x="2430463" y="4620342"/>
          <a:ext cx="1744662" cy="1225552"/>
        </p:xfrm>
        <a:graphic>
          <a:graphicData uri="http://schemas.openxmlformats.org/drawingml/2006/table">
            <a:tbl>
              <a:tblPr/>
              <a:tblGrid>
                <a:gridCol w="436562"/>
                <a:gridCol w="436563"/>
                <a:gridCol w="434975"/>
                <a:gridCol w="4365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814144" name="Oval 64"/>
          <p:cNvSpPr>
            <a:spLocks noChangeArrowheads="1"/>
          </p:cNvSpPr>
          <p:nvPr/>
        </p:nvSpPr>
        <p:spPr bwMode="auto">
          <a:xfrm>
            <a:off x="2790825" y="5160092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4145" name="Text Box 65"/>
          <p:cNvSpPr txBox="1">
            <a:spLocks noChangeArrowheads="1"/>
          </p:cNvSpPr>
          <p:nvPr/>
        </p:nvSpPr>
        <p:spPr bwMode="auto">
          <a:xfrm>
            <a:off x="1844675" y="5933204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TW" sz="2000"/>
              <a:t>Electrode constraint</a:t>
            </a:r>
          </a:p>
        </p:txBody>
      </p:sp>
      <p:sp>
        <p:nvSpPr>
          <p:cNvPr id="814150" name="Line 70"/>
          <p:cNvSpPr>
            <a:spLocks noChangeShapeType="1"/>
          </p:cNvSpPr>
          <p:nvPr/>
        </p:nvSpPr>
        <p:spPr bwMode="auto">
          <a:xfrm>
            <a:off x="3222625" y="5375992"/>
            <a:ext cx="288925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4154" name="Rectangle 74"/>
          <p:cNvSpPr>
            <a:spLocks noChangeArrowheads="1"/>
          </p:cNvSpPr>
          <p:nvPr/>
        </p:nvSpPr>
        <p:spPr bwMode="auto">
          <a:xfrm>
            <a:off x="395288" y="4670425"/>
            <a:ext cx="215900" cy="14287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4155" name="Text Box 75"/>
          <p:cNvSpPr txBox="1">
            <a:spLocks noChangeArrowheads="1"/>
          </p:cNvSpPr>
          <p:nvPr/>
        </p:nvSpPr>
        <p:spPr bwMode="auto">
          <a:xfrm>
            <a:off x="503238" y="4383088"/>
            <a:ext cx="18732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234950">
              <a:lnSpc>
                <a:spcPct val="100000"/>
              </a:lnSpc>
            </a:pPr>
            <a:r>
              <a:rPr kumimoji="1" lang="en-US" altLang="zh-TW" sz="2000"/>
              <a:t>Deactivated </a:t>
            </a:r>
            <a:br>
              <a:rPr kumimoji="1" lang="en-US" altLang="zh-TW" sz="2000"/>
            </a:br>
            <a:r>
              <a:rPr kumimoji="1" lang="en-US" altLang="zh-TW" sz="2000"/>
              <a:t>cell</a:t>
            </a:r>
          </a:p>
        </p:txBody>
      </p:sp>
      <p:sp>
        <p:nvSpPr>
          <p:cNvPr id="814157" name="Rectangle 77"/>
          <p:cNvSpPr>
            <a:spLocks noChangeArrowheads="1"/>
          </p:cNvSpPr>
          <p:nvPr/>
        </p:nvSpPr>
        <p:spPr bwMode="auto">
          <a:xfrm>
            <a:off x="395288" y="5300663"/>
            <a:ext cx="215900" cy="142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4158" name="Text Box 78"/>
          <p:cNvSpPr txBox="1">
            <a:spLocks noChangeArrowheads="1"/>
          </p:cNvSpPr>
          <p:nvPr/>
        </p:nvSpPr>
        <p:spPr bwMode="auto">
          <a:xfrm>
            <a:off x="503238" y="5013325"/>
            <a:ext cx="16208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TW" sz="2000"/>
              <a:t>Activated </a:t>
            </a:r>
            <a:br>
              <a:rPr kumimoji="1" lang="en-US" altLang="zh-TW" sz="2000"/>
            </a:br>
            <a:r>
              <a:rPr kumimoji="1" lang="en-US" altLang="zh-TW" sz="2000"/>
              <a:t>cell</a:t>
            </a:r>
          </a:p>
        </p:txBody>
      </p:sp>
      <p:cxnSp>
        <p:nvCxnSpPr>
          <p:cNvPr id="26" name="直線接點 25"/>
          <p:cNvCxnSpPr/>
          <p:nvPr/>
        </p:nvCxnSpPr>
        <p:spPr bwMode="auto">
          <a:xfrm rot="5400000">
            <a:off x="5523346" y="4729031"/>
            <a:ext cx="105293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接點 27"/>
          <p:cNvCxnSpPr/>
          <p:nvPr/>
        </p:nvCxnSpPr>
        <p:spPr bwMode="auto">
          <a:xfrm rot="10800000">
            <a:off x="6040574" y="5246263"/>
            <a:ext cx="14224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flipV="1">
            <a:off x="5671121" y="5237023"/>
            <a:ext cx="397162" cy="36022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平行四邊形 23"/>
          <p:cNvSpPr/>
          <p:nvPr/>
        </p:nvSpPr>
        <p:spPr bwMode="auto">
          <a:xfrm>
            <a:off x="5689592" y="4627424"/>
            <a:ext cx="1791854" cy="572654"/>
          </a:xfrm>
          <a:prstGeom prst="parallelogram">
            <a:avLst>
              <a:gd name="adj" fmla="val 65323"/>
            </a:avLst>
          </a:prstGeom>
          <a:solidFill>
            <a:srgbClr val="CC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2" name="立方體 21"/>
          <p:cNvSpPr/>
          <p:nvPr/>
        </p:nvSpPr>
        <p:spPr bwMode="auto">
          <a:xfrm>
            <a:off x="5680358" y="4221023"/>
            <a:ext cx="1791854" cy="1376232"/>
          </a:xfrm>
          <a:prstGeom prst="cub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5" name="Oval 64"/>
          <p:cNvSpPr>
            <a:spLocks noChangeArrowheads="1"/>
          </p:cNvSpPr>
          <p:nvPr/>
        </p:nvSpPr>
        <p:spPr bwMode="auto">
          <a:xfrm>
            <a:off x="6446972" y="4784443"/>
            <a:ext cx="212438" cy="18300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6095989" y="5190837"/>
            <a:ext cx="10806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(x, y, t)</a:t>
            </a:r>
            <a:endParaRPr lang="zh-TW" altLang="en-US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121561" y="5629573"/>
            <a:ext cx="1741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(x-1, y-1, t-1)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410034" y="3870047"/>
            <a:ext cx="17410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(x+1, y+1, t+1)</a:t>
            </a:r>
            <a:endParaRPr lang="zh-TW" altLang="en-US" sz="2000" dirty="0"/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5403289" y="5937679"/>
            <a:ext cx="230072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TW" sz="2000" dirty="0"/>
              <a:t>F</a:t>
            </a:r>
            <a:r>
              <a:rPr kumimoji="1" lang="en-US" altLang="zh-TW" sz="2000" dirty="0" smtClean="0"/>
              <a:t>luidic </a:t>
            </a:r>
            <a:r>
              <a:rPr kumimoji="1" lang="en-US" altLang="zh-TW" sz="2000" dirty="0"/>
              <a:t>constraint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18183-148F-4145-8225-969895AAC29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Problem Formulation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5375"/>
            <a:ext cx="8077200" cy="5080000"/>
          </a:xfrm>
        </p:spPr>
        <p:txBody>
          <a:bodyPr/>
          <a:lstStyle/>
          <a:p>
            <a:r>
              <a:rPr lang="en-US" altLang="zh-TW" sz="2200" dirty="0">
                <a:ea typeface="新細明體" charset="-120"/>
              </a:rPr>
              <a:t>Given: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 set of 2-pin or 3-pin nets; location of pins and obstacles</a:t>
            </a:r>
          </a:p>
          <a:p>
            <a:r>
              <a:rPr lang="en-US" altLang="zh-TW" sz="2200" dirty="0">
                <a:ea typeface="新細明體" charset="-120"/>
              </a:rPr>
              <a:t>Objective: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Voltage assignment for correct droplet movement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Minimize maximum droplet transportation time </a:t>
            </a:r>
            <a:r>
              <a:rPr lang="en-US" altLang="zh-TW" sz="2000" dirty="0" smtClean="0">
                <a:ea typeface="新細明體" charset="-120"/>
              </a:rPr>
              <a:t>for </a:t>
            </a:r>
            <a:r>
              <a:rPr lang="en-US" altLang="zh-TW" sz="2000" dirty="0">
                <a:ea typeface="新細明體" charset="-120"/>
              </a:rPr>
              <a:t>fast bioassay execution</a:t>
            </a:r>
          </a:p>
          <a:p>
            <a:r>
              <a:rPr lang="en-US" altLang="zh-TW" sz="2200" dirty="0">
                <a:ea typeface="新細明體" charset="-120"/>
              </a:rPr>
              <a:t>Constraints: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Both the electrode and static fluidic constraints are satisfied</a:t>
            </a:r>
          </a:p>
        </p:txBody>
      </p:sp>
      <p:grpSp>
        <p:nvGrpSpPr>
          <p:cNvPr id="2" name="Group 964"/>
          <p:cNvGrpSpPr>
            <a:grpSpLocks/>
          </p:cNvGrpSpPr>
          <p:nvPr/>
        </p:nvGrpSpPr>
        <p:grpSpPr bwMode="auto">
          <a:xfrm>
            <a:off x="862013" y="4164013"/>
            <a:ext cx="7080250" cy="2447925"/>
            <a:chOff x="543" y="2520"/>
            <a:chExt cx="4548" cy="1646"/>
          </a:xfrm>
        </p:grpSpPr>
        <p:sp>
          <p:nvSpPr>
            <p:cNvPr id="816679" name="Text Box 551"/>
            <p:cNvSpPr txBox="1">
              <a:spLocks noChangeArrowheads="1"/>
            </p:cNvSpPr>
            <p:nvPr/>
          </p:nvSpPr>
          <p:spPr bwMode="auto">
            <a:xfrm>
              <a:off x="718" y="3882"/>
              <a:ext cx="147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TW" sz="2000"/>
                <a:t>Routing problem</a:t>
              </a:r>
            </a:p>
          </p:txBody>
        </p:sp>
        <p:sp>
          <p:nvSpPr>
            <p:cNvPr id="816684" name="Rectangle 556"/>
            <p:cNvSpPr>
              <a:spLocks noChangeArrowheads="1"/>
            </p:cNvSpPr>
            <p:nvPr/>
          </p:nvSpPr>
          <p:spPr bwMode="auto">
            <a:xfrm>
              <a:off x="1638" y="3688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85" name="Rectangle 557"/>
            <p:cNvSpPr>
              <a:spLocks noChangeArrowheads="1"/>
            </p:cNvSpPr>
            <p:nvPr/>
          </p:nvSpPr>
          <p:spPr bwMode="auto">
            <a:xfrm>
              <a:off x="1638" y="3596"/>
              <a:ext cx="13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86" name="Rectangle 558"/>
            <p:cNvSpPr>
              <a:spLocks noChangeArrowheads="1"/>
            </p:cNvSpPr>
            <p:nvPr/>
          </p:nvSpPr>
          <p:spPr bwMode="auto">
            <a:xfrm>
              <a:off x="1638" y="3500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87" name="Rectangle 559"/>
            <p:cNvSpPr>
              <a:spLocks noChangeArrowheads="1"/>
            </p:cNvSpPr>
            <p:nvPr/>
          </p:nvSpPr>
          <p:spPr bwMode="auto">
            <a:xfrm>
              <a:off x="1638" y="340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88" name="Rectangle 560"/>
            <p:cNvSpPr>
              <a:spLocks noChangeArrowheads="1"/>
            </p:cNvSpPr>
            <p:nvPr/>
          </p:nvSpPr>
          <p:spPr bwMode="auto">
            <a:xfrm>
              <a:off x="1638" y="3314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89" name="Rectangle 561"/>
            <p:cNvSpPr>
              <a:spLocks noChangeArrowheads="1"/>
            </p:cNvSpPr>
            <p:nvPr/>
          </p:nvSpPr>
          <p:spPr bwMode="auto">
            <a:xfrm>
              <a:off x="1638" y="3219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0" name="Rectangle 562"/>
            <p:cNvSpPr>
              <a:spLocks noChangeArrowheads="1"/>
            </p:cNvSpPr>
            <p:nvPr/>
          </p:nvSpPr>
          <p:spPr bwMode="auto">
            <a:xfrm>
              <a:off x="1638" y="3124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1" name="Rectangle 563"/>
            <p:cNvSpPr>
              <a:spLocks noChangeArrowheads="1"/>
            </p:cNvSpPr>
            <p:nvPr/>
          </p:nvSpPr>
          <p:spPr bwMode="auto">
            <a:xfrm>
              <a:off x="1638" y="3030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2" name="Rectangle 564"/>
            <p:cNvSpPr>
              <a:spLocks noChangeArrowheads="1"/>
            </p:cNvSpPr>
            <p:nvPr/>
          </p:nvSpPr>
          <p:spPr bwMode="auto">
            <a:xfrm>
              <a:off x="1638" y="293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3" name="Rectangle 565"/>
            <p:cNvSpPr>
              <a:spLocks noChangeArrowheads="1"/>
            </p:cNvSpPr>
            <p:nvPr/>
          </p:nvSpPr>
          <p:spPr bwMode="auto">
            <a:xfrm>
              <a:off x="1638" y="284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4" name="Rectangle 566"/>
            <p:cNvSpPr>
              <a:spLocks noChangeArrowheads="1"/>
            </p:cNvSpPr>
            <p:nvPr/>
          </p:nvSpPr>
          <p:spPr bwMode="auto">
            <a:xfrm>
              <a:off x="1638" y="2747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5" name="Rectangle 567"/>
            <p:cNvSpPr>
              <a:spLocks noChangeArrowheads="1"/>
            </p:cNvSpPr>
            <p:nvPr/>
          </p:nvSpPr>
          <p:spPr bwMode="auto">
            <a:xfrm>
              <a:off x="1638" y="265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6" name="Rectangle 568"/>
            <p:cNvSpPr>
              <a:spLocks noChangeArrowheads="1"/>
            </p:cNvSpPr>
            <p:nvPr/>
          </p:nvSpPr>
          <p:spPr bwMode="auto">
            <a:xfrm>
              <a:off x="1774" y="3688"/>
              <a:ext cx="137" cy="95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7" name="Rectangle 569"/>
            <p:cNvSpPr>
              <a:spLocks noChangeArrowheads="1"/>
            </p:cNvSpPr>
            <p:nvPr/>
          </p:nvSpPr>
          <p:spPr bwMode="auto">
            <a:xfrm>
              <a:off x="1774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8" name="Rectangle 570"/>
            <p:cNvSpPr>
              <a:spLocks noChangeArrowheads="1"/>
            </p:cNvSpPr>
            <p:nvPr/>
          </p:nvSpPr>
          <p:spPr bwMode="auto">
            <a:xfrm>
              <a:off x="1774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699" name="Rectangle 571"/>
            <p:cNvSpPr>
              <a:spLocks noChangeArrowheads="1"/>
            </p:cNvSpPr>
            <p:nvPr/>
          </p:nvSpPr>
          <p:spPr bwMode="auto">
            <a:xfrm>
              <a:off x="1774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0" name="Rectangle 572"/>
            <p:cNvSpPr>
              <a:spLocks noChangeArrowheads="1"/>
            </p:cNvSpPr>
            <p:nvPr/>
          </p:nvSpPr>
          <p:spPr bwMode="auto">
            <a:xfrm>
              <a:off x="1774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1" name="Rectangle 573"/>
            <p:cNvSpPr>
              <a:spLocks noChangeArrowheads="1"/>
            </p:cNvSpPr>
            <p:nvPr/>
          </p:nvSpPr>
          <p:spPr bwMode="auto">
            <a:xfrm>
              <a:off x="1774" y="3219"/>
              <a:ext cx="137" cy="9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2" name="Rectangle 574"/>
            <p:cNvSpPr>
              <a:spLocks noChangeArrowheads="1"/>
            </p:cNvSpPr>
            <p:nvPr/>
          </p:nvSpPr>
          <p:spPr bwMode="auto">
            <a:xfrm>
              <a:off x="1774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3" name="Rectangle 575"/>
            <p:cNvSpPr>
              <a:spLocks noChangeArrowheads="1"/>
            </p:cNvSpPr>
            <p:nvPr/>
          </p:nvSpPr>
          <p:spPr bwMode="auto">
            <a:xfrm>
              <a:off x="1774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4" name="Rectangle 576"/>
            <p:cNvSpPr>
              <a:spLocks noChangeArrowheads="1"/>
            </p:cNvSpPr>
            <p:nvPr/>
          </p:nvSpPr>
          <p:spPr bwMode="auto">
            <a:xfrm>
              <a:off x="1774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5" name="Rectangle 577"/>
            <p:cNvSpPr>
              <a:spLocks noChangeArrowheads="1"/>
            </p:cNvSpPr>
            <p:nvPr/>
          </p:nvSpPr>
          <p:spPr bwMode="auto">
            <a:xfrm>
              <a:off x="1774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6" name="Rectangle 578"/>
            <p:cNvSpPr>
              <a:spLocks noChangeArrowheads="1"/>
            </p:cNvSpPr>
            <p:nvPr/>
          </p:nvSpPr>
          <p:spPr bwMode="auto">
            <a:xfrm>
              <a:off x="1774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7" name="Rectangle 579"/>
            <p:cNvSpPr>
              <a:spLocks noChangeArrowheads="1"/>
            </p:cNvSpPr>
            <p:nvPr/>
          </p:nvSpPr>
          <p:spPr bwMode="auto">
            <a:xfrm>
              <a:off x="1774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8" name="Rectangle 580"/>
            <p:cNvSpPr>
              <a:spLocks noChangeArrowheads="1"/>
            </p:cNvSpPr>
            <p:nvPr/>
          </p:nvSpPr>
          <p:spPr bwMode="auto">
            <a:xfrm>
              <a:off x="1911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09" name="Rectangle 581"/>
            <p:cNvSpPr>
              <a:spLocks noChangeArrowheads="1"/>
            </p:cNvSpPr>
            <p:nvPr/>
          </p:nvSpPr>
          <p:spPr bwMode="auto">
            <a:xfrm>
              <a:off x="1911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0" name="Rectangle 582"/>
            <p:cNvSpPr>
              <a:spLocks noChangeArrowheads="1"/>
            </p:cNvSpPr>
            <p:nvPr/>
          </p:nvSpPr>
          <p:spPr bwMode="auto">
            <a:xfrm>
              <a:off x="1911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1" name="Rectangle 583"/>
            <p:cNvSpPr>
              <a:spLocks noChangeArrowheads="1"/>
            </p:cNvSpPr>
            <p:nvPr/>
          </p:nvSpPr>
          <p:spPr bwMode="auto">
            <a:xfrm>
              <a:off x="1911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2" name="Rectangle 584"/>
            <p:cNvSpPr>
              <a:spLocks noChangeArrowheads="1"/>
            </p:cNvSpPr>
            <p:nvPr/>
          </p:nvSpPr>
          <p:spPr bwMode="auto">
            <a:xfrm>
              <a:off x="1911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3" name="Rectangle 585"/>
            <p:cNvSpPr>
              <a:spLocks noChangeArrowheads="1"/>
            </p:cNvSpPr>
            <p:nvPr/>
          </p:nvSpPr>
          <p:spPr bwMode="auto">
            <a:xfrm>
              <a:off x="1911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4" name="Rectangle 586"/>
            <p:cNvSpPr>
              <a:spLocks noChangeArrowheads="1"/>
            </p:cNvSpPr>
            <p:nvPr/>
          </p:nvSpPr>
          <p:spPr bwMode="auto">
            <a:xfrm>
              <a:off x="1911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5" name="Rectangle 587"/>
            <p:cNvSpPr>
              <a:spLocks noChangeArrowheads="1"/>
            </p:cNvSpPr>
            <p:nvPr/>
          </p:nvSpPr>
          <p:spPr bwMode="auto">
            <a:xfrm>
              <a:off x="1911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6" name="Rectangle 588"/>
            <p:cNvSpPr>
              <a:spLocks noChangeArrowheads="1"/>
            </p:cNvSpPr>
            <p:nvPr/>
          </p:nvSpPr>
          <p:spPr bwMode="auto">
            <a:xfrm>
              <a:off x="1911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7" name="Rectangle 589"/>
            <p:cNvSpPr>
              <a:spLocks noChangeArrowheads="1"/>
            </p:cNvSpPr>
            <p:nvPr/>
          </p:nvSpPr>
          <p:spPr bwMode="auto">
            <a:xfrm>
              <a:off x="1911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8" name="Rectangle 590"/>
            <p:cNvSpPr>
              <a:spLocks noChangeArrowheads="1"/>
            </p:cNvSpPr>
            <p:nvPr/>
          </p:nvSpPr>
          <p:spPr bwMode="auto">
            <a:xfrm>
              <a:off x="1911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19" name="Rectangle 591"/>
            <p:cNvSpPr>
              <a:spLocks noChangeArrowheads="1"/>
            </p:cNvSpPr>
            <p:nvPr/>
          </p:nvSpPr>
          <p:spPr bwMode="auto">
            <a:xfrm>
              <a:off x="1911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0" name="Rectangle 592"/>
            <p:cNvSpPr>
              <a:spLocks noChangeArrowheads="1"/>
            </p:cNvSpPr>
            <p:nvPr/>
          </p:nvSpPr>
          <p:spPr bwMode="auto">
            <a:xfrm>
              <a:off x="2048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1" name="Rectangle 593"/>
            <p:cNvSpPr>
              <a:spLocks noChangeArrowheads="1"/>
            </p:cNvSpPr>
            <p:nvPr/>
          </p:nvSpPr>
          <p:spPr bwMode="auto">
            <a:xfrm>
              <a:off x="1502" y="265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2" name="Rectangle 594"/>
            <p:cNvSpPr>
              <a:spLocks noChangeArrowheads="1"/>
            </p:cNvSpPr>
            <p:nvPr/>
          </p:nvSpPr>
          <p:spPr bwMode="auto">
            <a:xfrm>
              <a:off x="1364" y="2653"/>
              <a:ext cx="138" cy="94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3" name="Rectangle 595"/>
            <p:cNvSpPr>
              <a:spLocks noChangeArrowheads="1"/>
            </p:cNvSpPr>
            <p:nvPr/>
          </p:nvSpPr>
          <p:spPr bwMode="auto">
            <a:xfrm>
              <a:off x="1227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4" name="Rectangle 596"/>
            <p:cNvSpPr>
              <a:spLocks noChangeArrowheads="1"/>
            </p:cNvSpPr>
            <p:nvPr/>
          </p:nvSpPr>
          <p:spPr bwMode="auto">
            <a:xfrm>
              <a:off x="1090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5" name="Rectangle 597"/>
            <p:cNvSpPr>
              <a:spLocks noChangeArrowheads="1"/>
            </p:cNvSpPr>
            <p:nvPr/>
          </p:nvSpPr>
          <p:spPr bwMode="auto">
            <a:xfrm>
              <a:off x="953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6" name="Rectangle 598"/>
            <p:cNvSpPr>
              <a:spLocks noChangeArrowheads="1"/>
            </p:cNvSpPr>
            <p:nvPr/>
          </p:nvSpPr>
          <p:spPr bwMode="auto">
            <a:xfrm>
              <a:off x="817" y="265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7" name="Rectangle 599"/>
            <p:cNvSpPr>
              <a:spLocks noChangeArrowheads="1"/>
            </p:cNvSpPr>
            <p:nvPr/>
          </p:nvSpPr>
          <p:spPr bwMode="auto">
            <a:xfrm>
              <a:off x="680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8" name="Rectangle 600"/>
            <p:cNvSpPr>
              <a:spLocks noChangeArrowheads="1"/>
            </p:cNvSpPr>
            <p:nvPr/>
          </p:nvSpPr>
          <p:spPr bwMode="auto">
            <a:xfrm>
              <a:off x="543" y="265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29" name="Rectangle 601"/>
            <p:cNvSpPr>
              <a:spLocks noChangeArrowheads="1"/>
            </p:cNvSpPr>
            <p:nvPr/>
          </p:nvSpPr>
          <p:spPr bwMode="auto">
            <a:xfrm>
              <a:off x="2048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0" name="Rectangle 602"/>
            <p:cNvSpPr>
              <a:spLocks noChangeArrowheads="1"/>
            </p:cNvSpPr>
            <p:nvPr/>
          </p:nvSpPr>
          <p:spPr bwMode="auto">
            <a:xfrm>
              <a:off x="1502" y="2747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1" name="Rectangle 603"/>
            <p:cNvSpPr>
              <a:spLocks noChangeArrowheads="1"/>
            </p:cNvSpPr>
            <p:nvPr/>
          </p:nvSpPr>
          <p:spPr bwMode="auto">
            <a:xfrm>
              <a:off x="1364" y="2747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2" name="Rectangle 604"/>
            <p:cNvSpPr>
              <a:spLocks noChangeArrowheads="1"/>
            </p:cNvSpPr>
            <p:nvPr/>
          </p:nvSpPr>
          <p:spPr bwMode="auto">
            <a:xfrm>
              <a:off x="1227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3" name="Rectangle 605"/>
            <p:cNvSpPr>
              <a:spLocks noChangeArrowheads="1"/>
            </p:cNvSpPr>
            <p:nvPr/>
          </p:nvSpPr>
          <p:spPr bwMode="auto">
            <a:xfrm>
              <a:off x="1090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4" name="Rectangle 606"/>
            <p:cNvSpPr>
              <a:spLocks noChangeArrowheads="1"/>
            </p:cNvSpPr>
            <p:nvPr/>
          </p:nvSpPr>
          <p:spPr bwMode="auto">
            <a:xfrm>
              <a:off x="953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5" name="Rectangle 607"/>
            <p:cNvSpPr>
              <a:spLocks noChangeArrowheads="1"/>
            </p:cNvSpPr>
            <p:nvPr/>
          </p:nvSpPr>
          <p:spPr bwMode="auto">
            <a:xfrm>
              <a:off x="817" y="2747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6" name="Rectangle 608"/>
            <p:cNvSpPr>
              <a:spLocks noChangeArrowheads="1"/>
            </p:cNvSpPr>
            <p:nvPr/>
          </p:nvSpPr>
          <p:spPr bwMode="auto">
            <a:xfrm>
              <a:off x="680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7" name="Rectangle 609"/>
            <p:cNvSpPr>
              <a:spLocks noChangeArrowheads="1"/>
            </p:cNvSpPr>
            <p:nvPr/>
          </p:nvSpPr>
          <p:spPr bwMode="auto">
            <a:xfrm>
              <a:off x="543" y="2747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8" name="Rectangle 610"/>
            <p:cNvSpPr>
              <a:spLocks noChangeArrowheads="1"/>
            </p:cNvSpPr>
            <p:nvPr/>
          </p:nvSpPr>
          <p:spPr bwMode="auto">
            <a:xfrm>
              <a:off x="2048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39" name="Rectangle 611"/>
            <p:cNvSpPr>
              <a:spLocks noChangeArrowheads="1"/>
            </p:cNvSpPr>
            <p:nvPr/>
          </p:nvSpPr>
          <p:spPr bwMode="auto">
            <a:xfrm>
              <a:off x="1502" y="284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0" name="Rectangle 612"/>
            <p:cNvSpPr>
              <a:spLocks noChangeArrowheads="1"/>
            </p:cNvSpPr>
            <p:nvPr/>
          </p:nvSpPr>
          <p:spPr bwMode="auto">
            <a:xfrm>
              <a:off x="1364" y="2843"/>
              <a:ext cx="13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1" name="Rectangle 613"/>
            <p:cNvSpPr>
              <a:spLocks noChangeArrowheads="1"/>
            </p:cNvSpPr>
            <p:nvPr/>
          </p:nvSpPr>
          <p:spPr bwMode="auto">
            <a:xfrm>
              <a:off x="1227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2" name="Rectangle 614"/>
            <p:cNvSpPr>
              <a:spLocks noChangeArrowheads="1"/>
            </p:cNvSpPr>
            <p:nvPr/>
          </p:nvSpPr>
          <p:spPr bwMode="auto">
            <a:xfrm>
              <a:off x="1090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3" name="Rectangle 615"/>
            <p:cNvSpPr>
              <a:spLocks noChangeArrowheads="1"/>
            </p:cNvSpPr>
            <p:nvPr/>
          </p:nvSpPr>
          <p:spPr bwMode="auto">
            <a:xfrm>
              <a:off x="953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4" name="Rectangle 616"/>
            <p:cNvSpPr>
              <a:spLocks noChangeArrowheads="1"/>
            </p:cNvSpPr>
            <p:nvPr/>
          </p:nvSpPr>
          <p:spPr bwMode="auto">
            <a:xfrm>
              <a:off x="817" y="2843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5" name="Rectangle 617"/>
            <p:cNvSpPr>
              <a:spLocks noChangeArrowheads="1"/>
            </p:cNvSpPr>
            <p:nvPr/>
          </p:nvSpPr>
          <p:spPr bwMode="auto">
            <a:xfrm>
              <a:off x="680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6" name="Rectangle 618"/>
            <p:cNvSpPr>
              <a:spLocks noChangeArrowheads="1"/>
            </p:cNvSpPr>
            <p:nvPr/>
          </p:nvSpPr>
          <p:spPr bwMode="auto">
            <a:xfrm>
              <a:off x="543" y="2843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7" name="Rectangle 619"/>
            <p:cNvSpPr>
              <a:spLocks noChangeArrowheads="1"/>
            </p:cNvSpPr>
            <p:nvPr/>
          </p:nvSpPr>
          <p:spPr bwMode="auto">
            <a:xfrm>
              <a:off x="2048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8" name="Rectangle 620"/>
            <p:cNvSpPr>
              <a:spLocks noChangeArrowheads="1"/>
            </p:cNvSpPr>
            <p:nvPr/>
          </p:nvSpPr>
          <p:spPr bwMode="auto">
            <a:xfrm>
              <a:off x="1502" y="3688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49" name="Rectangle 621"/>
            <p:cNvSpPr>
              <a:spLocks noChangeArrowheads="1"/>
            </p:cNvSpPr>
            <p:nvPr/>
          </p:nvSpPr>
          <p:spPr bwMode="auto">
            <a:xfrm>
              <a:off x="1364" y="3688"/>
              <a:ext cx="138" cy="95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0" name="Rectangle 622"/>
            <p:cNvSpPr>
              <a:spLocks noChangeArrowheads="1"/>
            </p:cNvSpPr>
            <p:nvPr/>
          </p:nvSpPr>
          <p:spPr bwMode="auto">
            <a:xfrm>
              <a:off x="1227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1" name="Rectangle 623"/>
            <p:cNvSpPr>
              <a:spLocks noChangeArrowheads="1"/>
            </p:cNvSpPr>
            <p:nvPr/>
          </p:nvSpPr>
          <p:spPr bwMode="auto">
            <a:xfrm>
              <a:off x="1090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2" name="Rectangle 624"/>
            <p:cNvSpPr>
              <a:spLocks noChangeArrowheads="1"/>
            </p:cNvSpPr>
            <p:nvPr/>
          </p:nvSpPr>
          <p:spPr bwMode="auto">
            <a:xfrm>
              <a:off x="953" y="3688"/>
              <a:ext cx="137" cy="95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3" name="Rectangle 625"/>
            <p:cNvSpPr>
              <a:spLocks noChangeArrowheads="1"/>
            </p:cNvSpPr>
            <p:nvPr/>
          </p:nvSpPr>
          <p:spPr bwMode="auto">
            <a:xfrm>
              <a:off x="817" y="3688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4" name="Rectangle 626"/>
            <p:cNvSpPr>
              <a:spLocks noChangeArrowheads="1"/>
            </p:cNvSpPr>
            <p:nvPr/>
          </p:nvSpPr>
          <p:spPr bwMode="auto">
            <a:xfrm>
              <a:off x="680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5" name="Rectangle 627"/>
            <p:cNvSpPr>
              <a:spLocks noChangeArrowheads="1"/>
            </p:cNvSpPr>
            <p:nvPr/>
          </p:nvSpPr>
          <p:spPr bwMode="auto">
            <a:xfrm>
              <a:off x="543" y="3688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6" name="Rectangle 628"/>
            <p:cNvSpPr>
              <a:spLocks noChangeArrowheads="1"/>
            </p:cNvSpPr>
            <p:nvPr/>
          </p:nvSpPr>
          <p:spPr bwMode="auto">
            <a:xfrm>
              <a:off x="2048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7" name="Rectangle 629"/>
            <p:cNvSpPr>
              <a:spLocks noChangeArrowheads="1"/>
            </p:cNvSpPr>
            <p:nvPr/>
          </p:nvSpPr>
          <p:spPr bwMode="auto">
            <a:xfrm>
              <a:off x="1502" y="3596"/>
              <a:ext cx="13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8" name="Rectangle 630"/>
            <p:cNvSpPr>
              <a:spLocks noChangeArrowheads="1"/>
            </p:cNvSpPr>
            <p:nvPr/>
          </p:nvSpPr>
          <p:spPr bwMode="auto">
            <a:xfrm>
              <a:off x="1364" y="3596"/>
              <a:ext cx="138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59" name="Rectangle 631"/>
            <p:cNvSpPr>
              <a:spLocks noChangeArrowheads="1"/>
            </p:cNvSpPr>
            <p:nvPr/>
          </p:nvSpPr>
          <p:spPr bwMode="auto">
            <a:xfrm>
              <a:off x="1227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0" name="Rectangle 632"/>
            <p:cNvSpPr>
              <a:spLocks noChangeArrowheads="1"/>
            </p:cNvSpPr>
            <p:nvPr/>
          </p:nvSpPr>
          <p:spPr bwMode="auto">
            <a:xfrm>
              <a:off x="1090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1" name="Rectangle 633"/>
            <p:cNvSpPr>
              <a:spLocks noChangeArrowheads="1"/>
            </p:cNvSpPr>
            <p:nvPr/>
          </p:nvSpPr>
          <p:spPr bwMode="auto">
            <a:xfrm>
              <a:off x="953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2" name="Rectangle 634"/>
            <p:cNvSpPr>
              <a:spLocks noChangeArrowheads="1"/>
            </p:cNvSpPr>
            <p:nvPr/>
          </p:nvSpPr>
          <p:spPr bwMode="auto">
            <a:xfrm>
              <a:off x="817" y="3596"/>
              <a:ext cx="13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3" name="Rectangle 635"/>
            <p:cNvSpPr>
              <a:spLocks noChangeArrowheads="1"/>
            </p:cNvSpPr>
            <p:nvPr/>
          </p:nvSpPr>
          <p:spPr bwMode="auto">
            <a:xfrm>
              <a:off x="680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4" name="Rectangle 636"/>
            <p:cNvSpPr>
              <a:spLocks noChangeArrowheads="1"/>
            </p:cNvSpPr>
            <p:nvPr/>
          </p:nvSpPr>
          <p:spPr bwMode="auto">
            <a:xfrm>
              <a:off x="543" y="3596"/>
              <a:ext cx="137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5" name="Rectangle 637"/>
            <p:cNvSpPr>
              <a:spLocks noChangeArrowheads="1"/>
            </p:cNvSpPr>
            <p:nvPr/>
          </p:nvSpPr>
          <p:spPr bwMode="auto">
            <a:xfrm>
              <a:off x="2048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6" name="Rectangle 638"/>
            <p:cNvSpPr>
              <a:spLocks noChangeArrowheads="1"/>
            </p:cNvSpPr>
            <p:nvPr/>
          </p:nvSpPr>
          <p:spPr bwMode="auto">
            <a:xfrm>
              <a:off x="1502" y="3500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7" name="Rectangle 639"/>
            <p:cNvSpPr>
              <a:spLocks noChangeArrowheads="1"/>
            </p:cNvSpPr>
            <p:nvPr/>
          </p:nvSpPr>
          <p:spPr bwMode="auto">
            <a:xfrm>
              <a:off x="1364" y="3500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8" name="Rectangle 640"/>
            <p:cNvSpPr>
              <a:spLocks noChangeArrowheads="1"/>
            </p:cNvSpPr>
            <p:nvPr/>
          </p:nvSpPr>
          <p:spPr bwMode="auto">
            <a:xfrm>
              <a:off x="1227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69" name="Rectangle 641"/>
            <p:cNvSpPr>
              <a:spLocks noChangeArrowheads="1"/>
            </p:cNvSpPr>
            <p:nvPr/>
          </p:nvSpPr>
          <p:spPr bwMode="auto">
            <a:xfrm>
              <a:off x="1090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0" name="Rectangle 642"/>
            <p:cNvSpPr>
              <a:spLocks noChangeArrowheads="1"/>
            </p:cNvSpPr>
            <p:nvPr/>
          </p:nvSpPr>
          <p:spPr bwMode="auto">
            <a:xfrm>
              <a:off x="953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1" name="Rectangle 643"/>
            <p:cNvSpPr>
              <a:spLocks noChangeArrowheads="1"/>
            </p:cNvSpPr>
            <p:nvPr/>
          </p:nvSpPr>
          <p:spPr bwMode="auto">
            <a:xfrm>
              <a:off x="817" y="3500"/>
              <a:ext cx="13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2" name="Rectangle 644"/>
            <p:cNvSpPr>
              <a:spLocks noChangeArrowheads="1"/>
            </p:cNvSpPr>
            <p:nvPr/>
          </p:nvSpPr>
          <p:spPr bwMode="auto">
            <a:xfrm>
              <a:off x="680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3" name="Rectangle 645"/>
            <p:cNvSpPr>
              <a:spLocks noChangeArrowheads="1"/>
            </p:cNvSpPr>
            <p:nvPr/>
          </p:nvSpPr>
          <p:spPr bwMode="auto">
            <a:xfrm>
              <a:off x="543" y="3500"/>
              <a:ext cx="13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4" name="Rectangle 646"/>
            <p:cNvSpPr>
              <a:spLocks noChangeArrowheads="1"/>
            </p:cNvSpPr>
            <p:nvPr/>
          </p:nvSpPr>
          <p:spPr bwMode="auto">
            <a:xfrm>
              <a:off x="2048" y="3407"/>
              <a:ext cx="137" cy="9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5" name="Rectangle 647"/>
            <p:cNvSpPr>
              <a:spLocks noChangeArrowheads="1"/>
            </p:cNvSpPr>
            <p:nvPr/>
          </p:nvSpPr>
          <p:spPr bwMode="auto">
            <a:xfrm>
              <a:off x="1502" y="340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6" name="Rectangle 648"/>
            <p:cNvSpPr>
              <a:spLocks noChangeArrowheads="1"/>
            </p:cNvSpPr>
            <p:nvPr/>
          </p:nvSpPr>
          <p:spPr bwMode="auto">
            <a:xfrm>
              <a:off x="1364" y="3407"/>
              <a:ext cx="13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7" name="Rectangle 649"/>
            <p:cNvSpPr>
              <a:spLocks noChangeArrowheads="1"/>
            </p:cNvSpPr>
            <p:nvPr/>
          </p:nvSpPr>
          <p:spPr bwMode="auto">
            <a:xfrm>
              <a:off x="1227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8" name="Rectangle 650"/>
            <p:cNvSpPr>
              <a:spLocks noChangeArrowheads="1"/>
            </p:cNvSpPr>
            <p:nvPr/>
          </p:nvSpPr>
          <p:spPr bwMode="auto">
            <a:xfrm>
              <a:off x="1090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79" name="Rectangle 651"/>
            <p:cNvSpPr>
              <a:spLocks noChangeArrowheads="1"/>
            </p:cNvSpPr>
            <p:nvPr/>
          </p:nvSpPr>
          <p:spPr bwMode="auto">
            <a:xfrm>
              <a:off x="953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0" name="Rectangle 652"/>
            <p:cNvSpPr>
              <a:spLocks noChangeArrowheads="1"/>
            </p:cNvSpPr>
            <p:nvPr/>
          </p:nvSpPr>
          <p:spPr bwMode="auto">
            <a:xfrm>
              <a:off x="817" y="340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1" name="Rectangle 653"/>
            <p:cNvSpPr>
              <a:spLocks noChangeArrowheads="1"/>
            </p:cNvSpPr>
            <p:nvPr/>
          </p:nvSpPr>
          <p:spPr bwMode="auto">
            <a:xfrm>
              <a:off x="680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2" name="Rectangle 654"/>
            <p:cNvSpPr>
              <a:spLocks noChangeArrowheads="1"/>
            </p:cNvSpPr>
            <p:nvPr/>
          </p:nvSpPr>
          <p:spPr bwMode="auto">
            <a:xfrm>
              <a:off x="543" y="340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3" name="Rectangle 655"/>
            <p:cNvSpPr>
              <a:spLocks noChangeArrowheads="1"/>
            </p:cNvSpPr>
            <p:nvPr/>
          </p:nvSpPr>
          <p:spPr bwMode="auto">
            <a:xfrm>
              <a:off x="2048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4" name="Rectangle 656"/>
            <p:cNvSpPr>
              <a:spLocks noChangeArrowheads="1"/>
            </p:cNvSpPr>
            <p:nvPr/>
          </p:nvSpPr>
          <p:spPr bwMode="auto">
            <a:xfrm>
              <a:off x="1502" y="3314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5" name="Rectangle 657"/>
            <p:cNvSpPr>
              <a:spLocks noChangeArrowheads="1"/>
            </p:cNvSpPr>
            <p:nvPr/>
          </p:nvSpPr>
          <p:spPr bwMode="auto">
            <a:xfrm>
              <a:off x="1364" y="3314"/>
              <a:ext cx="13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6" name="Rectangle 658"/>
            <p:cNvSpPr>
              <a:spLocks noChangeArrowheads="1"/>
            </p:cNvSpPr>
            <p:nvPr/>
          </p:nvSpPr>
          <p:spPr bwMode="auto">
            <a:xfrm>
              <a:off x="1227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7" name="Rectangle 659"/>
            <p:cNvSpPr>
              <a:spLocks noChangeArrowheads="1"/>
            </p:cNvSpPr>
            <p:nvPr/>
          </p:nvSpPr>
          <p:spPr bwMode="auto">
            <a:xfrm>
              <a:off x="1090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8" name="Rectangle 660"/>
            <p:cNvSpPr>
              <a:spLocks noChangeArrowheads="1"/>
            </p:cNvSpPr>
            <p:nvPr/>
          </p:nvSpPr>
          <p:spPr bwMode="auto">
            <a:xfrm>
              <a:off x="953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89" name="Rectangle 661"/>
            <p:cNvSpPr>
              <a:spLocks noChangeArrowheads="1"/>
            </p:cNvSpPr>
            <p:nvPr/>
          </p:nvSpPr>
          <p:spPr bwMode="auto">
            <a:xfrm>
              <a:off x="817" y="3314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0" name="Rectangle 662"/>
            <p:cNvSpPr>
              <a:spLocks noChangeArrowheads="1"/>
            </p:cNvSpPr>
            <p:nvPr/>
          </p:nvSpPr>
          <p:spPr bwMode="auto">
            <a:xfrm>
              <a:off x="680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1" name="Rectangle 663"/>
            <p:cNvSpPr>
              <a:spLocks noChangeArrowheads="1"/>
            </p:cNvSpPr>
            <p:nvPr/>
          </p:nvSpPr>
          <p:spPr bwMode="auto">
            <a:xfrm>
              <a:off x="543" y="3314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2" name="Rectangle 664"/>
            <p:cNvSpPr>
              <a:spLocks noChangeArrowheads="1"/>
            </p:cNvSpPr>
            <p:nvPr/>
          </p:nvSpPr>
          <p:spPr bwMode="auto">
            <a:xfrm>
              <a:off x="2048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3" name="Rectangle 665"/>
            <p:cNvSpPr>
              <a:spLocks noChangeArrowheads="1"/>
            </p:cNvSpPr>
            <p:nvPr/>
          </p:nvSpPr>
          <p:spPr bwMode="auto">
            <a:xfrm>
              <a:off x="1502" y="3219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4" name="Rectangle 666"/>
            <p:cNvSpPr>
              <a:spLocks noChangeArrowheads="1"/>
            </p:cNvSpPr>
            <p:nvPr/>
          </p:nvSpPr>
          <p:spPr bwMode="auto">
            <a:xfrm>
              <a:off x="1364" y="321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5" name="Rectangle 667"/>
            <p:cNvSpPr>
              <a:spLocks noChangeArrowheads="1"/>
            </p:cNvSpPr>
            <p:nvPr/>
          </p:nvSpPr>
          <p:spPr bwMode="auto">
            <a:xfrm>
              <a:off x="1227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6" name="Rectangle 668"/>
            <p:cNvSpPr>
              <a:spLocks noChangeArrowheads="1"/>
            </p:cNvSpPr>
            <p:nvPr/>
          </p:nvSpPr>
          <p:spPr bwMode="auto">
            <a:xfrm>
              <a:off x="1090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7" name="Rectangle 669"/>
            <p:cNvSpPr>
              <a:spLocks noChangeArrowheads="1"/>
            </p:cNvSpPr>
            <p:nvPr/>
          </p:nvSpPr>
          <p:spPr bwMode="auto">
            <a:xfrm>
              <a:off x="953" y="3219"/>
              <a:ext cx="137" cy="9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8" name="Rectangle 670"/>
            <p:cNvSpPr>
              <a:spLocks noChangeArrowheads="1"/>
            </p:cNvSpPr>
            <p:nvPr/>
          </p:nvSpPr>
          <p:spPr bwMode="auto">
            <a:xfrm>
              <a:off x="817" y="3219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799" name="Rectangle 671"/>
            <p:cNvSpPr>
              <a:spLocks noChangeArrowheads="1"/>
            </p:cNvSpPr>
            <p:nvPr/>
          </p:nvSpPr>
          <p:spPr bwMode="auto">
            <a:xfrm>
              <a:off x="680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0" name="Rectangle 672"/>
            <p:cNvSpPr>
              <a:spLocks noChangeArrowheads="1"/>
            </p:cNvSpPr>
            <p:nvPr/>
          </p:nvSpPr>
          <p:spPr bwMode="auto">
            <a:xfrm>
              <a:off x="543" y="3219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1" name="Rectangle 673"/>
            <p:cNvSpPr>
              <a:spLocks noChangeArrowheads="1"/>
            </p:cNvSpPr>
            <p:nvPr/>
          </p:nvSpPr>
          <p:spPr bwMode="auto">
            <a:xfrm>
              <a:off x="2048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2" name="Rectangle 674"/>
            <p:cNvSpPr>
              <a:spLocks noChangeArrowheads="1"/>
            </p:cNvSpPr>
            <p:nvPr/>
          </p:nvSpPr>
          <p:spPr bwMode="auto">
            <a:xfrm>
              <a:off x="1502" y="3124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3" name="Rectangle 675"/>
            <p:cNvSpPr>
              <a:spLocks noChangeArrowheads="1"/>
            </p:cNvSpPr>
            <p:nvPr/>
          </p:nvSpPr>
          <p:spPr bwMode="auto">
            <a:xfrm>
              <a:off x="1364" y="3124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4" name="Rectangle 676"/>
            <p:cNvSpPr>
              <a:spLocks noChangeArrowheads="1"/>
            </p:cNvSpPr>
            <p:nvPr/>
          </p:nvSpPr>
          <p:spPr bwMode="auto">
            <a:xfrm>
              <a:off x="1227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5" name="Rectangle 677"/>
            <p:cNvSpPr>
              <a:spLocks noChangeArrowheads="1"/>
            </p:cNvSpPr>
            <p:nvPr/>
          </p:nvSpPr>
          <p:spPr bwMode="auto">
            <a:xfrm>
              <a:off x="1090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6" name="Rectangle 678"/>
            <p:cNvSpPr>
              <a:spLocks noChangeArrowheads="1"/>
            </p:cNvSpPr>
            <p:nvPr/>
          </p:nvSpPr>
          <p:spPr bwMode="auto">
            <a:xfrm>
              <a:off x="953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7" name="Rectangle 679"/>
            <p:cNvSpPr>
              <a:spLocks noChangeArrowheads="1"/>
            </p:cNvSpPr>
            <p:nvPr/>
          </p:nvSpPr>
          <p:spPr bwMode="auto">
            <a:xfrm>
              <a:off x="817" y="3124"/>
              <a:ext cx="136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8" name="Rectangle 680"/>
            <p:cNvSpPr>
              <a:spLocks noChangeArrowheads="1"/>
            </p:cNvSpPr>
            <p:nvPr/>
          </p:nvSpPr>
          <p:spPr bwMode="auto">
            <a:xfrm>
              <a:off x="680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09" name="Rectangle 681"/>
            <p:cNvSpPr>
              <a:spLocks noChangeArrowheads="1"/>
            </p:cNvSpPr>
            <p:nvPr/>
          </p:nvSpPr>
          <p:spPr bwMode="auto">
            <a:xfrm>
              <a:off x="543" y="3124"/>
              <a:ext cx="137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0" name="Rectangle 682"/>
            <p:cNvSpPr>
              <a:spLocks noChangeArrowheads="1"/>
            </p:cNvSpPr>
            <p:nvPr/>
          </p:nvSpPr>
          <p:spPr bwMode="auto">
            <a:xfrm>
              <a:off x="2048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1" name="Rectangle 683"/>
            <p:cNvSpPr>
              <a:spLocks noChangeArrowheads="1"/>
            </p:cNvSpPr>
            <p:nvPr/>
          </p:nvSpPr>
          <p:spPr bwMode="auto">
            <a:xfrm>
              <a:off x="1502" y="3030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2" name="Rectangle 684"/>
            <p:cNvSpPr>
              <a:spLocks noChangeArrowheads="1"/>
            </p:cNvSpPr>
            <p:nvPr/>
          </p:nvSpPr>
          <p:spPr bwMode="auto">
            <a:xfrm>
              <a:off x="1364" y="3030"/>
              <a:ext cx="13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3" name="Rectangle 685"/>
            <p:cNvSpPr>
              <a:spLocks noChangeArrowheads="1"/>
            </p:cNvSpPr>
            <p:nvPr/>
          </p:nvSpPr>
          <p:spPr bwMode="auto">
            <a:xfrm>
              <a:off x="1227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4" name="Rectangle 686"/>
            <p:cNvSpPr>
              <a:spLocks noChangeArrowheads="1"/>
            </p:cNvSpPr>
            <p:nvPr/>
          </p:nvSpPr>
          <p:spPr bwMode="auto">
            <a:xfrm>
              <a:off x="1090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5" name="Rectangle 687"/>
            <p:cNvSpPr>
              <a:spLocks noChangeArrowheads="1"/>
            </p:cNvSpPr>
            <p:nvPr/>
          </p:nvSpPr>
          <p:spPr bwMode="auto">
            <a:xfrm>
              <a:off x="953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6" name="Rectangle 688"/>
            <p:cNvSpPr>
              <a:spLocks noChangeArrowheads="1"/>
            </p:cNvSpPr>
            <p:nvPr/>
          </p:nvSpPr>
          <p:spPr bwMode="auto">
            <a:xfrm>
              <a:off x="817" y="3030"/>
              <a:ext cx="136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7" name="Rectangle 689"/>
            <p:cNvSpPr>
              <a:spLocks noChangeArrowheads="1"/>
            </p:cNvSpPr>
            <p:nvPr/>
          </p:nvSpPr>
          <p:spPr bwMode="auto">
            <a:xfrm>
              <a:off x="680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8" name="Rectangle 690"/>
            <p:cNvSpPr>
              <a:spLocks noChangeArrowheads="1"/>
            </p:cNvSpPr>
            <p:nvPr/>
          </p:nvSpPr>
          <p:spPr bwMode="auto">
            <a:xfrm>
              <a:off x="543" y="3030"/>
              <a:ext cx="137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19" name="Rectangle 691"/>
            <p:cNvSpPr>
              <a:spLocks noChangeArrowheads="1"/>
            </p:cNvSpPr>
            <p:nvPr/>
          </p:nvSpPr>
          <p:spPr bwMode="auto">
            <a:xfrm>
              <a:off x="2048" y="2937"/>
              <a:ext cx="137" cy="93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0" name="Rectangle 692"/>
            <p:cNvSpPr>
              <a:spLocks noChangeArrowheads="1"/>
            </p:cNvSpPr>
            <p:nvPr/>
          </p:nvSpPr>
          <p:spPr bwMode="auto">
            <a:xfrm>
              <a:off x="1502" y="293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1" name="Rectangle 693"/>
            <p:cNvSpPr>
              <a:spLocks noChangeArrowheads="1"/>
            </p:cNvSpPr>
            <p:nvPr/>
          </p:nvSpPr>
          <p:spPr bwMode="auto">
            <a:xfrm>
              <a:off x="1364" y="2937"/>
              <a:ext cx="138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2" name="Rectangle 694"/>
            <p:cNvSpPr>
              <a:spLocks noChangeArrowheads="1"/>
            </p:cNvSpPr>
            <p:nvPr/>
          </p:nvSpPr>
          <p:spPr bwMode="auto">
            <a:xfrm>
              <a:off x="1227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3" name="Rectangle 695"/>
            <p:cNvSpPr>
              <a:spLocks noChangeArrowheads="1"/>
            </p:cNvSpPr>
            <p:nvPr/>
          </p:nvSpPr>
          <p:spPr bwMode="auto">
            <a:xfrm>
              <a:off x="1090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4" name="Rectangle 696"/>
            <p:cNvSpPr>
              <a:spLocks noChangeArrowheads="1"/>
            </p:cNvSpPr>
            <p:nvPr/>
          </p:nvSpPr>
          <p:spPr bwMode="auto">
            <a:xfrm>
              <a:off x="953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5" name="Rectangle 697"/>
            <p:cNvSpPr>
              <a:spLocks noChangeArrowheads="1"/>
            </p:cNvSpPr>
            <p:nvPr/>
          </p:nvSpPr>
          <p:spPr bwMode="auto">
            <a:xfrm>
              <a:off x="817" y="2937"/>
              <a:ext cx="13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6" name="Rectangle 698"/>
            <p:cNvSpPr>
              <a:spLocks noChangeArrowheads="1"/>
            </p:cNvSpPr>
            <p:nvPr/>
          </p:nvSpPr>
          <p:spPr bwMode="auto">
            <a:xfrm>
              <a:off x="680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7" name="Rectangle 699"/>
            <p:cNvSpPr>
              <a:spLocks noChangeArrowheads="1"/>
            </p:cNvSpPr>
            <p:nvPr/>
          </p:nvSpPr>
          <p:spPr bwMode="auto">
            <a:xfrm>
              <a:off x="543" y="2937"/>
              <a:ext cx="137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28" name="Line 700"/>
            <p:cNvSpPr>
              <a:spLocks noChangeShapeType="1"/>
            </p:cNvSpPr>
            <p:nvPr/>
          </p:nvSpPr>
          <p:spPr bwMode="auto">
            <a:xfrm>
              <a:off x="543" y="2653"/>
              <a:ext cx="1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29" name="Line 701"/>
            <p:cNvSpPr>
              <a:spLocks noChangeShapeType="1"/>
            </p:cNvSpPr>
            <p:nvPr/>
          </p:nvSpPr>
          <p:spPr bwMode="auto">
            <a:xfrm>
              <a:off x="543" y="3030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0" name="Line 702"/>
            <p:cNvSpPr>
              <a:spLocks noChangeShapeType="1"/>
            </p:cNvSpPr>
            <p:nvPr/>
          </p:nvSpPr>
          <p:spPr bwMode="auto">
            <a:xfrm>
              <a:off x="543" y="3124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1" name="Line 703"/>
            <p:cNvSpPr>
              <a:spLocks noChangeShapeType="1"/>
            </p:cNvSpPr>
            <p:nvPr/>
          </p:nvSpPr>
          <p:spPr bwMode="auto">
            <a:xfrm>
              <a:off x="543" y="3219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2" name="Line 704"/>
            <p:cNvSpPr>
              <a:spLocks noChangeShapeType="1"/>
            </p:cNvSpPr>
            <p:nvPr/>
          </p:nvSpPr>
          <p:spPr bwMode="auto">
            <a:xfrm>
              <a:off x="543" y="3314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3" name="Line 705"/>
            <p:cNvSpPr>
              <a:spLocks noChangeShapeType="1"/>
            </p:cNvSpPr>
            <p:nvPr/>
          </p:nvSpPr>
          <p:spPr bwMode="auto">
            <a:xfrm>
              <a:off x="543" y="3407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4" name="Line 706"/>
            <p:cNvSpPr>
              <a:spLocks noChangeShapeType="1"/>
            </p:cNvSpPr>
            <p:nvPr/>
          </p:nvSpPr>
          <p:spPr bwMode="auto">
            <a:xfrm>
              <a:off x="543" y="3500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5" name="Line 707"/>
            <p:cNvSpPr>
              <a:spLocks noChangeShapeType="1"/>
            </p:cNvSpPr>
            <p:nvPr/>
          </p:nvSpPr>
          <p:spPr bwMode="auto">
            <a:xfrm>
              <a:off x="543" y="3596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6" name="Line 708"/>
            <p:cNvSpPr>
              <a:spLocks noChangeShapeType="1"/>
            </p:cNvSpPr>
            <p:nvPr/>
          </p:nvSpPr>
          <p:spPr bwMode="auto">
            <a:xfrm>
              <a:off x="543" y="3688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7" name="Line 709"/>
            <p:cNvSpPr>
              <a:spLocks noChangeShapeType="1"/>
            </p:cNvSpPr>
            <p:nvPr/>
          </p:nvSpPr>
          <p:spPr bwMode="auto">
            <a:xfrm>
              <a:off x="543" y="3783"/>
              <a:ext cx="1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8" name="Line 710"/>
            <p:cNvSpPr>
              <a:spLocks noChangeShapeType="1"/>
            </p:cNvSpPr>
            <p:nvPr/>
          </p:nvSpPr>
          <p:spPr bwMode="auto">
            <a:xfrm>
              <a:off x="543" y="2653"/>
              <a:ext cx="0" cy="11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39" name="Line 711"/>
            <p:cNvSpPr>
              <a:spLocks noChangeShapeType="1"/>
            </p:cNvSpPr>
            <p:nvPr/>
          </p:nvSpPr>
          <p:spPr bwMode="auto">
            <a:xfrm>
              <a:off x="680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0" name="Line 712"/>
            <p:cNvSpPr>
              <a:spLocks noChangeShapeType="1"/>
            </p:cNvSpPr>
            <p:nvPr/>
          </p:nvSpPr>
          <p:spPr bwMode="auto">
            <a:xfrm>
              <a:off x="817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1" name="Line 713"/>
            <p:cNvSpPr>
              <a:spLocks noChangeShapeType="1"/>
            </p:cNvSpPr>
            <p:nvPr/>
          </p:nvSpPr>
          <p:spPr bwMode="auto">
            <a:xfrm>
              <a:off x="953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2" name="Line 714"/>
            <p:cNvSpPr>
              <a:spLocks noChangeShapeType="1"/>
            </p:cNvSpPr>
            <p:nvPr/>
          </p:nvSpPr>
          <p:spPr bwMode="auto">
            <a:xfrm>
              <a:off x="1090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3" name="Line 715"/>
            <p:cNvSpPr>
              <a:spLocks noChangeShapeType="1"/>
            </p:cNvSpPr>
            <p:nvPr/>
          </p:nvSpPr>
          <p:spPr bwMode="auto">
            <a:xfrm>
              <a:off x="1227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4" name="Line 716"/>
            <p:cNvSpPr>
              <a:spLocks noChangeShapeType="1"/>
            </p:cNvSpPr>
            <p:nvPr/>
          </p:nvSpPr>
          <p:spPr bwMode="auto">
            <a:xfrm>
              <a:off x="1364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5" name="Line 717"/>
            <p:cNvSpPr>
              <a:spLocks noChangeShapeType="1"/>
            </p:cNvSpPr>
            <p:nvPr/>
          </p:nvSpPr>
          <p:spPr bwMode="auto">
            <a:xfrm>
              <a:off x="1502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6" name="Line 718"/>
            <p:cNvSpPr>
              <a:spLocks noChangeShapeType="1"/>
            </p:cNvSpPr>
            <p:nvPr/>
          </p:nvSpPr>
          <p:spPr bwMode="auto">
            <a:xfrm>
              <a:off x="1638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7" name="Line 719"/>
            <p:cNvSpPr>
              <a:spLocks noChangeShapeType="1"/>
            </p:cNvSpPr>
            <p:nvPr/>
          </p:nvSpPr>
          <p:spPr bwMode="auto">
            <a:xfrm>
              <a:off x="2185" y="2653"/>
              <a:ext cx="0" cy="11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8" name="Line 720"/>
            <p:cNvSpPr>
              <a:spLocks noChangeShapeType="1"/>
            </p:cNvSpPr>
            <p:nvPr/>
          </p:nvSpPr>
          <p:spPr bwMode="auto">
            <a:xfrm>
              <a:off x="543" y="2937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49" name="Line 721"/>
            <p:cNvSpPr>
              <a:spLocks noChangeShapeType="1"/>
            </p:cNvSpPr>
            <p:nvPr/>
          </p:nvSpPr>
          <p:spPr bwMode="auto">
            <a:xfrm>
              <a:off x="543" y="2843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50" name="Line 722"/>
            <p:cNvSpPr>
              <a:spLocks noChangeShapeType="1"/>
            </p:cNvSpPr>
            <p:nvPr/>
          </p:nvSpPr>
          <p:spPr bwMode="auto">
            <a:xfrm>
              <a:off x="543" y="2747"/>
              <a:ext cx="16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51" name="Line 723"/>
            <p:cNvSpPr>
              <a:spLocks noChangeShapeType="1"/>
            </p:cNvSpPr>
            <p:nvPr/>
          </p:nvSpPr>
          <p:spPr bwMode="auto">
            <a:xfrm>
              <a:off x="2048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52" name="Line 724"/>
            <p:cNvSpPr>
              <a:spLocks noChangeShapeType="1"/>
            </p:cNvSpPr>
            <p:nvPr/>
          </p:nvSpPr>
          <p:spPr bwMode="auto">
            <a:xfrm>
              <a:off x="1911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53" name="Line 725"/>
            <p:cNvSpPr>
              <a:spLocks noChangeShapeType="1"/>
            </p:cNvSpPr>
            <p:nvPr/>
          </p:nvSpPr>
          <p:spPr bwMode="auto">
            <a:xfrm>
              <a:off x="1774" y="2653"/>
              <a:ext cx="0" cy="1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6859" name="Line 731"/>
            <p:cNvSpPr>
              <a:spLocks noChangeShapeType="1"/>
            </p:cNvSpPr>
            <p:nvPr/>
          </p:nvSpPr>
          <p:spPr bwMode="auto">
            <a:xfrm flipH="1">
              <a:off x="1042" y="3738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6860" name="Line 732"/>
            <p:cNvSpPr>
              <a:spLocks noChangeShapeType="1"/>
            </p:cNvSpPr>
            <p:nvPr/>
          </p:nvSpPr>
          <p:spPr bwMode="auto">
            <a:xfrm flipH="1" flipV="1">
              <a:off x="1018" y="3267"/>
              <a:ext cx="108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6861" name="Line 733"/>
            <p:cNvSpPr>
              <a:spLocks noChangeShapeType="1"/>
            </p:cNvSpPr>
            <p:nvPr/>
          </p:nvSpPr>
          <p:spPr bwMode="auto">
            <a:xfrm flipH="1">
              <a:off x="1846" y="2994"/>
              <a:ext cx="282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6862" name="Line 734"/>
            <p:cNvSpPr>
              <a:spLocks noChangeShapeType="1"/>
            </p:cNvSpPr>
            <p:nvPr/>
          </p:nvSpPr>
          <p:spPr bwMode="auto">
            <a:xfrm>
              <a:off x="1423" y="2717"/>
              <a:ext cx="406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69" name="Rectangle 941"/>
            <p:cNvSpPr>
              <a:spLocks noChangeArrowheads="1"/>
            </p:cNvSpPr>
            <p:nvPr/>
          </p:nvSpPr>
          <p:spPr bwMode="auto">
            <a:xfrm>
              <a:off x="3179" y="2929"/>
              <a:ext cx="1912" cy="46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68" name="Rectangle 940"/>
            <p:cNvSpPr>
              <a:spLocks noChangeArrowheads="1"/>
            </p:cNvSpPr>
            <p:nvPr/>
          </p:nvSpPr>
          <p:spPr bwMode="auto">
            <a:xfrm rot="16200000">
              <a:off x="3919" y="3189"/>
              <a:ext cx="1384" cy="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67" name="Rectangle 939"/>
            <p:cNvSpPr>
              <a:spLocks noChangeArrowheads="1"/>
            </p:cNvSpPr>
            <p:nvPr/>
          </p:nvSpPr>
          <p:spPr bwMode="auto">
            <a:xfrm>
              <a:off x="3178" y="3416"/>
              <a:ext cx="1912" cy="4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64" name="Rectangle 936"/>
            <p:cNvSpPr>
              <a:spLocks noChangeArrowheads="1"/>
            </p:cNvSpPr>
            <p:nvPr/>
          </p:nvSpPr>
          <p:spPr bwMode="auto">
            <a:xfrm rot="16200000">
              <a:off x="3511" y="3189"/>
              <a:ext cx="1384" cy="4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63" name="Rectangle 935"/>
            <p:cNvSpPr>
              <a:spLocks noChangeArrowheads="1"/>
            </p:cNvSpPr>
            <p:nvPr/>
          </p:nvSpPr>
          <p:spPr bwMode="auto">
            <a:xfrm rot="16200000">
              <a:off x="3226" y="3188"/>
              <a:ext cx="1384" cy="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4" name="Rectangle 926"/>
            <p:cNvSpPr>
              <a:spLocks noChangeArrowheads="1"/>
            </p:cNvSpPr>
            <p:nvPr/>
          </p:nvSpPr>
          <p:spPr bwMode="auto">
            <a:xfrm>
              <a:off x="3177" y="3033"/>
              <a:ext cx="1912" cy="4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60" name="Rectangle 932"/>
            <p:cNvSpPr>
              <a:spLocks noChangeArrowheads="1"/>
            </p:cNvSpPr>
            <p:nvPr/>
          </p:nvSpPr>
          <p:spPr bwMode="auto">
            <a:xfrm>
              <a:off x="3178" y="3709"/>
              <a:ext cx="1912" cy="4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6496" name="Text Box 368"/>
            <p:cNvSpPr txBox="1">
              <a:spLocks noChangeArrowheads="1"/>
            </p:cNvSpPr>
            <p:nvPr/>
          </p:nvSpPr>
          <p:spPr bwMode="auto">
            <a:xfrm>
              <a:off x="3622" y="3899"/>
              <a:ext cx="134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en-US" altLang="zh-TW" sz="2000"/>
                <a:t>Droplet routing</a:t>
              </a:r>
            </a:p>
          </p:txBody>
        </p:sp>
        <p:sp>
          <p:nvSpPr>
            <p:cNvPr id="816869" name="Rectangle 741"/>
            <p:cNvSpPr>
              <a:spLocks noChangeArrowheads="1"/>
            </p:cNvSpPr>
            <p:nvPr/>
          </p:nvSpPr>
          <p:spPr bwMode="auto">
            <a:xfrm>
              <a:off x="4410" y="3684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0" name="Rectangle 742"/>
            <p:cNvSpPr>
              <a:spLocks noChangeArrowheads="1"/>
            </p:cNvSpPr>
            <p:nvPr/>
          </p:nvSpPr>
          <p:spPr bwMode="auto">
            <a:xfrm>
              <a:off x="4410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1" name="Rectangle 743"/>
            <p:cNvSpPr>
              <a:spLocks noChangeArrowheads="1"/>
            </p:cNvSpPr>
            <p:nvPr/>
          </p:nvSpPr>
          <p:spPr bwMode="auto">
            <a:xfrm>
              <a:off x="4410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2" name="Rectangle 744"/>
            <p:cNvSpPr>
              <a:spLocks noChangeArrowheads="1"/>
            </p:cNvSpPr>
            <p:nvPr/>
          </p:nvSpPr>
          <p:spPr bwMode="auto">
            <a:xfrm>
              <a:off x="4410" y="3394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3" name="Rectangle 745"/>
            <p:cNvSpPr>
              <a:spLocks noChangeArrowheads="1"/>
            </p:cNvSpPr>
            <p:nvPr/>
          </p:nvSpPr>
          <p:spPr bwMode="auto">
            <a:xfrm>
              <a:off x="4410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4" name="Rectangle 746"/>
            <p:cNvSpPr>
              <a:spLocks noChangeArrowheads="1"/>
            </p:cNvSpPr>
            <p:nvPr/>
          </p:nvSpPr>
          <p:spPr bwMode="auto">
            <a:xfrm>
              <a:off x="4410" y="3199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5" name="Rectangle 747"/>
            <p:cNvSpPr>
              <a:spLocks noChangeArrowheads="1"/>
            </p:cNvSpPr>
            <p:nvPr/>
          </p:nvSpPr>
          <p:spPr bwMode="auto">
            <a:xfrm>
              <a:off x="4410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6" name="Rectangle 748"/>
            <p:cNvSpPr>
              <a:spLocks noChangeArrowheads="1"/>
            </p:cNvSpPr>
            <p:nvPr/>
          </p:nvSpPr>
          <p:spPr bwMode="auto">
            <a:xfrm>
              <a:off x="4410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7" name="Rectangle 749"/>
            <p:cNvSpPr>
              <a:spLocks noChangeArrowheads="1"/>
            </p:cNvSpPr>
            <p:nvPr/>
          </p:nvSpPr>
          <p:spPr bwMode="auto">
            <a:xfrm>
              <a:off x="4410" y="290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8" name="Rectangle 750"/>
            <p:cNvSpPr>
              <a:spLocks noChangeArrowheads="1"/>
            </p:cNvSpPr>
            <p:nvPr/>
          </p:nvSpPr>
          <p:spPr bwMode="auto">
            <a:xfrm>
              <a:off x="4410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79" name="Rectangle 751"/>
            <p:cNvSpPr>
              <a:spLocks noChangeArrowheads="1"/>
            </p:cNvSpPr>
            <p:nvPr/>
          </p:nvSpPr>
          <p:spPr bwMode="auto">
            <a:xfrm>
              <a:off x="4410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0" name="Rectangle 752"/>
            <p:cNvSpPr>
              <a:spLocks noChangeArrowheads="1"/>
            </p:cNvSpPr>
            <p:nvPr/>
          </p:nvSpPr>
          <p:spPr bwMode="auto">
            <a:xfrm>
              <a:off x="4410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1" name="Rectangle 753"/>
            <p:cNvSpPr>
              <a:spLocks noChangeArrowheads="1"/>
            </p:cNvSpPr>
            <p:nvPr/>
          </p:nvSpPr>
          <p:spPr bwMode="auto">
            <a:xfrm>
              <a:off x="4548" y="3684"/>
              <a:ext cx="138" cy="99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2" name="Rectangle 754"/>
            <p:cNvSpPr>
              <a:spLocks noChangeArrowheads="1"/>
            </p:cNvSpPr>
            <p:nvPr/>
          </p:nvSpPr>
          <p:spPr bwMode="auto">
            <a:xfrm>
              <a:off x="4548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3" name="Rectangle 755"/>
            <p:cNvSpPr>
              <a:spLocks noChangeArrowheads="1"/>
            </p:cNvSpPr>
            <p:nvPr/>
          </p:nvSpPr>
          <p:spPr bwMode="auto">
            <a:xfrm>
              <a:off x="4548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4" name="Rectangle 756"/>
            <p:cNvSpPr>
              <a:spLocks noChangeArrowheads="1"/>
            </p:cNvSpPr>
            <p:nvPr/>
          </p:nvSpPr>
          <p:spPr bwMode="auto">
            <a:xfrm>
              <a:off x="4548" y="3394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5" name="Rectangle 757"/>
            <p:cNvSpPr>
              <a:spLocks noChangeArrowheads="1"/>
            </p:cNvSpPr>
            <p:nvPr/>
          </p:nvSpPr>
          <p:spPr bwMode="auto">
            <a:xfrm>
              <a:off x="4548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6" name="Rectangle 758"/>
            <p:cNvSpPr>
              <a:spLocks noChangeArrowheads="1"/>
            </p:cNvSpPr>
            <p:nvPr/>
          </p:nvSpPr>
          <p:spPr bwMode="auto">
            <a:xfrm>
              <a:off x="4548" y="3199"/>
              <a:ext cx="138" cy="98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7" name="Rectangle 759"/>
            <p:cNvSpPr>
              <a:spLocks noChangeArrowheads="1"/>
            </p:cNvSpPr>
            <p:nvPr/>
          </p:nvSpPr>
          <p:spPr bwMode="auto">
            <a:xfrm>
              <a:off x="4548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8" name="Rectangle 760"/>
            <p:cNvSpPr>
              <a:spLocks noChangeArrowheads="1"/>
            </p:cNvSpPr>
            <p:nvPr/>
          </p:nvSpPr>
          <p:spPr bwMode="auto">
            <a:xfrm>
              <a:off x="4548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89" name="Rectangle 761"/>
            <p:cNvSpPr>
              <a:spLocks noChangeArrowheads="1"/>
            </p:cNvSpPr>
            <p:nvPr/>
          </p:nvSpPr>
          <p:spPr bwMode="auto">
            <a:xfrm>
              <a:off x="4548" y="290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0" name="Rectangle 762"/>
            <p:cNvSpPr>
              <a:spLocks noChangeArrowheads="1"/>
            </p:cNvSpPr>
            <p:nvPr/>
          </p:nvSpPr>
          <p:spPr bwMode="auto">
            <a:xfrm>
              <a:off x="4548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1" name="Rectangle 763"/>
            <p:cNvSpPr>
              <a:spLocks noChangeArrowheads="1"/>
            </p:cNvSpPr>
            <p:nvPr/>
          </p:nvSpPr>
          <p:spPr bwMode="auto">
            <a:xfrm>
              <a:off x="4548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2" name="Rectangle 764"/>
            <p:cNvSpPr>
              <a:spLocks noChangeArrowheads="1"/>
            </p:cNvSpPr>
            <p:nvPr/>
          </p:nvSpPr>
          <p:spPr bwMode="auto">
            <a:xfrm>
              <a:off x="4548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3" name="Rectangle 765"/>
            <p:cNvSpPr>
              <a:spLocks noChangeArrowheads="1"/>
            </p:cNvSpPr>
            <p:nvPr/>
          </p:nvSpPr>
          <p:spPr bwMode="auto">
            <a:xfrm>
              <a:off x="4686" y="3684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4" name="Rectangle 766"/>
            <p:cNvSpPr>
              <a:spLocks noChangeArrowheads="1"/>
            </p:cNvSpPr>
            <p:nvPr/>
          </p:nvSpPr>
          <p:spPr bwMode="auto">
            <a:xfrm>
              <a:off x="4686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5" name="Rectangle 767"/>
            <p:cNvSpPr>
              <a:spLocks noChangeArrowheads="1"/>
            </p:cNvSpPr>
            <p:nvPr/>
          </p:nvSpPr>
          <p:spPr bwMode="auto">
            <a:xfrm>
              <a:off x="4686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6" name="Rectangle 768"/>
            <p:cNvSpPr>
              <a:spLocks noChangeArrowheads="1"/>
            </p:cNvSpPr>
            <p:nvPr/>
          </p:nvSpPr>
          <p:spPr bwMode="auto">
            <a:xfrm>
              <a:off x="4686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7" name="Rectangle 769"/>
            <p:cNvSpPr>
              <a:spLocks noChangeArrowheads="1"/>
            </p:cNvSpPr>
            <p:nvPr/>
          </p:nvSpPr>
          <p:spPr bwMode="auto">
            <a:xfrm>
              <a:off x="4686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8" name="Rectangle 770"/>
            <p:cNvSpPr>
              <a:spLocks noChangeArrowheads="1"/>
            </p:cNvSpPr>
            <p:nvPr/>
          </p:nvSpPr>
          <p:spPr bwMode="auto">
            <a:xfrm>
              <a:off x="4686" y="3199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899" name="Rectangle 771"/>
            <p:cNvSpPr>
              <a:spLocks noChangeArrowheads="1"/>
            </p:cNvSpPr>
            <p:nvPr/>
          </p:nvSpPr>
          <p:spPr bwMode="auto">
            <a:xfrm>
              <a:off x="4686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0" name="Rectangle 772"/>
            <p:cNvSpPr>
              <a:spLocks noChangeArrowheads="1"/>
            </p:cNvSpPr>
            <p:nvPr/>
          </p:nvSpPr>
          <p:spPr bwMode="auto">
            <a:xfrm>
              <a:off x="4686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1" name="Rectangle 773"/>
            <p:cNvSpPr>
              <a:spLocks noChangeArrowheads="1"/>
            </p:cNvSpPr>
            <p:nvPr/>
          </p:nvSpPr>
          <p:spPr bwMode="auto">
            <a:xfrm>
              <a:off x="4686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2" name="Rectangle 774"/>
            <p:cNvSpPr>
              <a:spLocks noChangeArrowheads="1"/>
            </p:cNvSpPr>
            <p:nvPr/>
          </p:nvSpPr>
          <p:spPr bwMode="auto">
            <a:xfrm>
              <a:off x="4686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3" name="Rectangle 775"/>
            <p:cNvSpPr>
              <a:spLocks noChangeArrowheads="1"/>
            </p:cNvSpPr>
            <p:nvPr/>
          </p:nvSpPr>
          <p:spPr bwMode="auto">
            <a:xfrm>
              <a:off x="4686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4" name="Rectangle 776"/>
            <p:cNvSpPr>
              <a:spLocks noChangeArrowheads="1"/>
            </p:cNvSpPr>
            <p:nvPr/>
          </p:nvSpPr>
          <p:spPr bwMode="auto">
            <a:xfrm>
              <a:off x="4686" y="2613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5" name="Rectangle 777"/>
            <p:cNvSpPr>
              <a:spLocks noChangeArrowheads="1"/>
            </p:cNvSpPr>
            <p:nvPr/>
          </p:nvSpPr>
          <p:spPr bwMode="auto">
            <a:xfrm>
              <a:off x="4825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6" name="Rectangle 778"/>
            <p:cNvSpPr>
              <a:spLocks noChangeArrowheads="1"/>
            </p:cNvSpPr>
            <p:nvPr/>
          </p:nvSpPr>
          <p:spPr bwMode="auto">
            <a:xfrm>
              <a:off x="4271" y="2613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7" name="Rectangle 779"/>
            <p:cNvSpPr>
              <a:spLocks noChangeArrowheads="1"/>
            </p:cNvSpPr>
            <p:nvPr/>
          </p:nvSpPr>
          <p:spPr bwMode="auto">
            <a:xfrm>
              <a:off x="4132" y="2613"/>
              <a:ext cx="139" cy="98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8" name="Rectangle 780"/>
            <p:cNvSpPr>
              <a:spLocks noChangeArrowheads="1"/>
            </p:cNvSpPr>
            <p:nvPr/>
          </p:nvSpPr>
          <p:spPr bwMode="auto">
            <a:xfrm>
              <a:off x="3993" y="2613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09" name="Rectangle 781"/>
            <p:cNvSpPr>
              <a:spLocks noChangeArrowheads="1"/>
            </p:cNvSpPr>
            <p:nvPr/>
          </p:nvSpPr>
          <p:spPr bwMode="auto">
            <a:xfrm>
              <a:off x="3855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0" name="Rectangle 782"/>
            <p:cNvSpPr>
              <a:spLocks noChangeArrowheads="1"/>
            </p:cNvSpPr>
            <p:nvPr/>
          </p:nvSpPr>
          <p:spPr bwMode="auto">
            <a:xfrm>
              <a:off x="3716" y="2613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1" name="Rectangle 783"/>
            <p:cNvSpPr>
              <a:spLocks noChangeArrowheads="1"/>
            </p:cNvSpPr>
            <p:nvPr/>
          </p:nvSpPr>
          <p:spPr bwMode="auto">
            <a:xfrm>
              <a:off x="3578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2" name="Rectangle 784"/>
            <p:cNvSpPr>
              <a:spLocks noChangeArrowheads="1"/>
            </p:cNvSpPr>
            <p:nvPr/>
          </p:nvSpPr>
          <p:spPr bwMode="auto">
            <a:xfrm>
              <a:off x="3439" y="2613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3" name="Rectangle 785"/>
            <p:cNvSpPr>
              <a:spLocks noChangeArrowheads="1"/>
            </p:cNvSpPr>
            <p:nvPr/>
          </p:nvSpPr>
          <p:spPr bwMode="auto">
            <a:xfrm>
              <a:off x="3301" y="2613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4" name="Rectangle 786"/>
            <p:cNvSpPr>
              <a:spLocks noChangeArrowheads="1"/>
            </p:cNvSpPr>
            <p:nvPr/>
          </p:nvSpPr>
          <p:spPr bwMode="auto">
            <a:xfrm>
              <a:off x="4825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5" name="Rectangle 787"/>
            <p:cNvSpPr>
              <a:spLocks noChangeArrowheads="1"/>
            </p:cNvSpPr>
            <p:nvPr/>
          </p:nvSpPr>
          <p:spPr bwMode="auto">
            <a:xfrm>
              <a:off x="4271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6" name="Rectangle 788"/>
            <p:cNvSpPr>
              <a:spLocks noChangeArrowheads="1"/>
            </p:cNvSpPr>
            <p:nvPr/>
          </p:nvSpPr>
          <p:spPr bwMode="auto">
            <a:xfrm>
              <a:off x="4132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7" name="Rectangle 789"/>
            <p:cNvSpPr>
              <a:spLocks noChangeArrowheads="1"/>
            </p:cNvSpPr>
            <p:nvPr/>
          </p:nvSpPr>
          <p:spPr bwMode="auto">
            <a:xfrm>
              <a:off x="3993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8" name="Rectangle 790"/>
            <p:cNvSpPr>
              <a:spLocks noChangeArrowheads="1"/>
            </p:cNvSpPr>
            <p:nvPr/>
          </p:nvSpPr>
          <p:spPr bwMode="auto">
            <a:xfrm>
              <a:off x="3855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19" name="Rectangle 791"/>
            <p:cNvSpPr>
              <a:spLocks noChangeArrowheads="1"/>
            </p:cNvSpPr>
            <p:nvPr/>
          </p:nvSpPr>
          <p:spPr bwMode="auto">
            <a:xfrm>
              <a:off x="3716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0" name="Rectangle 792"/>
            <p:cNvSpPr>
              <a:spLocks noChangeArrowheads="1"/>
            </p:cNvSpPr>
            <p:nvPr/>
          </p:nvSpPr>
          <p:spPr bwMode="auto">
            <a:xfrm>
              <a:off x="3578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1" name="Rectangle 793"/>
            <p:cNvSpPr>
              <a:spLocks noChangeArrowheads="1"/>
            </p:cNvSpPr>
            <p:nvPr/>
          </p:nvSpPr>
          <p:spPr bwMode="auto">
            <a:xfrm>
              <a:off x="3439" y="2711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2" name="Rectangle 794"/>
            <p:cNvSpPr>
              <a:spLocks noChangeArrowheads="1"/>
            </p:cNvSpPr>
            <p:nvPr/>
          </p:nvSpPr>
          <p:spPr bwMode="auto">
            <a:xfrm>
              <a:off x="3301" y="2711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3" name="Rectangle 795"/>
            <p:cNvSpPr>
              <a:spLocks noChangeArrowheads="1"/>
            </p:cNvSpPr>
            <p:nvPr/>
          </p:nvSpPr>
          <p:spPr bwMode="auto">
            <a:xfrm>
              <a:off x="4825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4" name="Rectangle 796"/>
            <p:cNvSpPr>
              <a:spLocks noChangeArrowheads="1"/>
            </p:cNvSpPr>
            <p:nvPr/>
          </p:nvSpPr>
          <p:spPr bwMode="auto">
            <a:xfrm>
              <a:off x="4271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5" name="Rectangle 797"/>
            <p:cNvSpPr>
              <a:spLocks noChangeArrowheads="1"/>
            </p:cNvSpPr>
            <p:nvPr/>
          </p:nvSpPr>
          <p:spPr bwMode="auto">
            <a:xfrm>
              <a:off x="4132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6" name="Rectangle 798"/>
            <p:cNvSpPr>
              <a:spLocks noChangeArrowheads="1"/>
            </p:cNvSpPr>
            <p:nvPr/>
          </p:nvSpPr>
          <p:spPr bwMode="auto">
            <a:xfrm>
              <a:off x="3993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7" name="Rectangle 799"/>
            <p:cNvSpPr>
              <a:spLocks noChangeArrowheads="1"/>
            </p:cNvSpPr>
            <p:nvPr/>
          </p:nvSpPr>
          <p:spPr bwMode="auto">
            <a:xfrm>
              <a:off x="3855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8" name="Rectangle 800"/>
            <p:cNvSpPr>
              <a:spLocks noChangeArrowheads="1"/>
            </p:cNvSpPr>
            <p:nvPr/>
          </p:nvSpPr>
          <p:spPr bwMode="auto">
            <a:xfrm>
              <a:off x="3716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29" name="Rectangle 801"/>
            <p:cNvSpPr>
              <a:spLocks noChangeArrowheads="1"/>
            </p:cNvSpPr>
            <p:nvPr/>
          </p:nvSpPr>
          <p:spPr bwMode="auto">
            <a:xfrm>
              <a:off x="3578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0" name="Rectangle 802"/>
            <p:cNvSpPr>
              <a:spLocks noChangeArrowheads="1"/>
            </p:cNvSpPr>
            <p:nvPr/>
          </p:nvSpPr>
          <p:spPr bwMode="auto">
            <a:xfrm>
              <a:off x="3439" y="2810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1" name="Rectangle 803"/>
            <p:cNvSpPr>
              <a:spLocks noChangeArrowheads="1"/>
            </p:cNvSpPr>
            <p:nvPr/>
          </p:nvSpPr>
          <p:spPr bwMode="auto">
            <a:xfrm>
              <a:off x="3301" y="2810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2" name="Rectangle 804"/>
            <p:cNvSpPr>
              <a:spLocks noChangeArrowheads="1"/>
            </p:cNvSpPr>
            <p:nvPr/>
          </p:nvSpPr>
          <p:spPr bwMode="auto">
            <a:xfrm>
              <a:off x="4825" y="3684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3" name="Rectangle 805"/>
            <p:cNvSpPr>
              <a:spLocks noChangeArrowheads="1"/>
            </p:cNvSpPr>
            <p:nvPr/>
          </p:nvSpPr>
          <p:spPr bwMode="auto">
            <a:xfrm>
              <a:off x="4271" y="3684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4" name="Rectangle 806"/>
            <p:cNvSpPr>
              <a:spLocks noChangeArrowheads="1"/>
            </p:cNvSpPr>
            <p:nvPr/>
          </p:nvSpPr>
          <p:spPr bwMode="auto">
            <a:xfrm>
              <a:off x="4132" y="3684"/>
              <a:ext cx="139" cy="99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5" name="Rectangle 807"/>
            <p:cNvSpPr>
              <a:spLocks noChangeArrowheads="1"/>
            </p:cNvSpPr>
            <p:nvPr/>
          </p:nvSpPr>
          <p:spPr bwMode="auto">
            <a:xfrm>
              <a:off x="3993" y="3684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6" name="Rectangle 808"/>
            <p:cNvSpPr>
              <a:spLocks noChangeArrowheads="1"/>
            </p:cNvSpPr>
            <p:nvPr/>
          </p:nvSpPr>
          <p:spPr bwMode="auto">
            <a:xfrm>
              <a:off x="3855" y="3684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7" name="Rectangle 809"/>
            <p:cNvSpPr>
              <a:spLocks noChangeArrowheads="1"/>
            </p:cNvSpPr>
            <p:nvPr/>
          </p:nvSpPr>
          <p:spPr bwMode="auto">
            <a:xfrm>
              <a:off x="3716" y="3684"/>
              <a:ext cx="139" cy="99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8" name="Rectangle 810"/>
            <p:cNvSpPr>
              <a:spLocks noChangeArrowheads="1"/>
            </p:cNvSpPr>
            <p:nvPr/>
          </p:nvSpPr>
          <p:spPr bwMode="auto">
            <a:xfrm>
              <a:off x="3578" y="3684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39" name="Rectangle 811"/>
            <p:cNvSpPr>
              <a:spLocks noChangeArrowheads="1"/>
            </p:cNvSpPr>
            <p:nvPr/>
          </p:nvSpPr>
          <p:spPr bwMode="auto">
            <a:xfrm>
              <a:off x="3439" y="3684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0" name="Rectangle 812"/>
            <p:cNvSpPr>
              <a:spLocks noChangeArrowheads="1"/>
            </p:cNvSpPr>
            <p:nvPr/>
          </p:nvSpPr>
          <p:spPr bwMode="auto">
            <a:xfrm>
              <a:off x="3301" y="3684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1" name="Rectangle 813"/>
            <p:cNvSpPr>
              <a:spLocks noChangeArrowheads="1"/>
            </p:cNvSpPr>
            <p:nvPr/>
          </p:nvSpPr>
          <p:spPr bwMode="auto">
            <a:xfrm>
              <a:off x="4825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2" name="Rectangle 814"/>
            <p:cNvSpPr>
              <a:spLocks noChangeArrowheads="1"/>
            </p:cNvSpPr>
            <p:nvPr/>
          </p:nvSpPr>
          <p:spPr bwMode="auto">
            <a:xfrm>
              <a:off x="4271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3" name="Rectangle 815"/>
            <p:cNvSpPr>
              <a:spLocks noChangeArrowheads="1"/>
            </p:cNvSpPr>
            <p:nvPr/>
          </p:nvSpPr>
          <p:spPr bwMode="auto">
            <a:xfrm>
              <a:off x="4132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4" name="Rectangle 816"/>
            <p:cNvSpPr>
              <a:spLocks noChangeArrowheads="1"/>
            </p:cNvSpPr>
            <p:nvPr/>
          </p:nvSpPr>
          <p:spPr bwMode="auto">
            <a:xfrm>
              <a:off x="3993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5" name="Rectangle 817"/>
            <p:cNvSpPr>
              <a:spLocks noChangeArrowheads="1"/>
            </p:cNvSpPr>
            <p:nvPr/>
          </p:nvSpPr>
          <p:spPr bwMode="auto">
            <a:xfrm>
              <a:off x="3855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6" name="Rectangle 818"/>
            <p:cNvSpPr>
              <a:spLocks noChangeArrowheads="1"/>
            </p:cNvSpPr>
            <p:nvPr/>
          </p:nvSpPr>
          <p:spPr bwMode="auto">
            <a:xfrm>
              <a:off x="3716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7" name="Rectangle 819"/>
            <p:cNvSpPr>
              <a:spLocks noChangeArrowheads="1"/>
            </p:cNvSpPr>
            <p:nvPr/>
          </p:nvSpPr>
          <p:spPr bwMode="auto">
            <a:xfrm>
              <a:off x="3578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8" name="Rectangle 820"/>
            <p:cNvSpPr>
              <a:spLocks noChangeArrowheads="1"/>
            </p:cNvSpPr>
            <p:nvPr/>
          </p:nvSpPr>
          <p:spPr bwMode="auto">
            <a:xfrm>
              <a:off x="3439" y="3589"/>
              <a:ext cx="13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49" name="Rectangle 821"/>
            <p:cNvSpPr>
              <a:spLocks noChangeArrowheads="1"/>
            </p:cNvSpPr>
            <p:nvPr/>
          </p:nvSpPr>
          <p:spPr bwMode="auto">
            <a:xfrm>
              <a:off x="3301" y="3589"/>
              <a:ext cx="138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0" name="Rectangle 822"/>
            <p:cNvSpPr>
              <a:spLocks noChangeArrowheads="1"/>
            </p:cNvSpPr>
            <p:nvPr/>
          </p:nvSpPr>
          <p:spPr bwMode="auto">
            <a:xfrm>
              <a:off x="4825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1" name="Rectangle 823"/>
            <p:cNvSpPr>
              <a:spLocks noChangeArrowheads="1"/>
            </p:cNvSpPr>
            <p:nvPr/>
          </p:nvSpPr>
          <p:spPr bwMode="auto">
            <a:xfrm>
              <a:off x="4271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2" name="Rectangle 824"/>
            <p:cNvSpPr>
              <a:spLocks noChangeArrowheads="1"/>
            </p:cNvSpPr>
            <p:nvPr/>
          </p:nvSpPr>
          <p:spPr bwMode="auto">
            <a:xfrm>
              <a:off x="4132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3" name="Rectangle 825"/>
            <p:cNvSpPr>
              <a:spLocks noChangeArrowheads="1"/>
            </p:cNvSpPr>
            <p:nvPr/>
          </p:nvSpPr>
          <p:spPr bwMode="auto">
            <a:xfrm>
              <a:off x="3993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4" name="Rectangle 826"/>
            <p:cNvSpPr>
              <a:spLocks noChangeArrowheads="1"/>
            </p:cNvSpPr>
            <p:nvPr/>
          </p:nvSpPr>
          <p:spPr bwMode="auto">
            <a:xfrm>
              <a:off x="3855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5" name="Rectangle 827"/>
            <p:cNvSpPr>
              <a:spLocks noChangeArrowheads="1"/>
            </p:cNvSpPr>
            <p:nvPr/>
          </p:nvSpPr>
          <p:spPr bwMode="auto">
            <a:xfrm>
              <a:off x="3716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6" name="Rectangle 828"/>
            <p:cNvSpPr>
              <a:spLocks noChangeArrowheads="1"/>
            </p:cNvSpPr>
            <p:nvPr/>
          </p:nvSpPr>
          <p:spPr bwMode="auto">
            <a:xfrm>
              <a:off x="3578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7" name="Rectangle 829"/>
            <p:cNvSpPr>
              <a:spLocks noChangeArrowheads="1"/>
            </p:cNvSpPr>
            <p:nvPr/>
          </p:nvSpPr>
          <p:spPr bwMode="auto">
            <a:xfrm>
              <a:off x="3439" y="3490"/>
              <a:ext cx="139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8" name="Rectangle 830"/>
            <p:cNvSpPr>
              <a:spLocks noChangeArrowheads="1"/>
            </p:cNvSpPr>
            <p:nvPr/>
          </p:nvSpPr>
          <p:spPr bwMode="auto">
            <a:xfrm>
              <a:off x="3301" y="3490"/>
              <a:ext cx="138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59" name="Rectangle 831"/>
            <p:cNvSpPr>
              <a:spLocks noChangeArrowheads="1"/>
            </p:cNvSpPr>
            <p:nvPr/>
          </p:nvSpPr>
          <p:spPr bwMode="auto">
            <a:xfrm>
              <a:off x="4825" y="3394"/>
              <a:ext cx="138" cy="9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0" name="Rectangle 832"/>
            <p:cNvSpPr>
              <a:spLocks noChangeArrowheads="1"/>
            </p:cNvSpPr>
            <p:nvPr/>
          </p:nvSpPr>
          <p:spPr bwMode="auto">
            <a:xfrm>
              <a:off x="4271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1" name="Rectangle 833"/>
            <p:cNvSpPr>
              <a:spLocks noChangeArrowheads="1"/>
            </p:cNvSpPr>
            <p:nvPr/>
          </p:nvSpPr>
          <p:spPr bwMode="auto">
            <a:xfrm>
              <a:off x="4132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2" name="Rectangle 834"/>
            <p:cNvSpPr>
              <a:spLocks noChangeArrowheads="1"/>
            </p:cNvSpPr>
            <p:nvPr/>
          </p:nvSpPr>
          <p:spPr bwMode="auto">
            <a:xfrm>
              <a:off x="3993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3" name="Rectangle 835"/>
            <p:cNvSpPr>
              <a:spLocks noChangeArrowheads="1"/>
            </p:cNvSpPr>
            <p:nvPr/>
          </p:nvSpPr>
          <p:spPr bwMode="auto">
            <a:xfrm>
              <a:off x="3855" y="3394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4" name="Rectangle 836"/>
            <p:cNvSpPr>
              <a:spLocks noChangeArrowheads="1"/>
            </p:cNvSpPr>
            <p:nvPr/>
          </p:nvSpPr>
          <p:spPr bwMode="auto">
            <a:xfrm>
              <a:off x="3716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5" name="Rectangle 837"/>
            <p:cNvSpPr>
              <a:spLocks noChangeArrowheads="1"/>
            </p:cNvSpPr>
            <p:nvPr/>
          </p:nvSpPr>
          <p:spPr bwMode="auto">
            <a:xfrm>
              <a:off x="3578" y="3394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6" name="Rectangle 838"/>
            <p:cNvSpPr>
              <a:spLocks noChangeArrowheads="1"/>
            </p:cNvSpPr>
            <p:nvPr/>
          </p:nvSpPr>
          <p:spPr bwMode="auto">
            <a:xfrm>
              <a:off x="3439" y="3394"/>
              <a:ext cx="13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7" name="Rectangle 839"/>
            <p:cNvSpPr>
              <a:spLocks noChangeArrowheads="1"/>
            </p:cNvSpPr>
            <p:nvPr/>
          </p:nvSpPr>
          <p:spPr bwMode="auto">
            <a:xfrm>
              <a:off x="3301" y="3394"/>
              <a:ext cx="13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8" name="Rectangle 840"/>
            <p:cNvSpPr>
              <a:spLocks noChangeArrowheads="1"/>
            </p:cNvSpPr>
            <p:nvPr/>
          </p:nvSpPr>
          <p:spPr bwMode="auto">
            <a:xfrm>
              <a:off x="4825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69" name="Rectangle 841"/>
            <p:cNvSpPr>
              <a:spLocks noChangeArrowheads="1"/>
            </p:cNvSpPr>
            <p:nvPr/>
          </p:nvSpPr>
          <p:spPr bwMode="auto">
            <a:xfrm>
              <a:off x="4271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0" name="Rectangle 842"/>
            <p:cNvSpPr>
              <a:spLocks noChangeArrowheads="1"/>
            </p:cNvSpPr>
            <p:nvPr/>
          </p:nvSpPr>
          <p:spPr bwMode="auto">
            <a:xfrm>
              <a:off x="4132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1" name="Rectangle 843"/>
            <p:cNvSpPr>
              <a:spLocks noChangeArrowheads="1"/>
            </p:cNvSpPr>
            <p:nvPr/>
          </p:nvSpPr>
          <p:spPr bwMode="auto">
            <a:xfrm>
              <a:off x="3993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2" name="Rectangle 844"/>
            <p:cNvSpPr>
              <a:spLocks noChangeArrowheads="1"/>
            </p:cNvSpPr>
            <p:nvPr/>
          </p:nvSpPr>
          <p:spPr bwMode="auto">
            <a:xfrm>
              <a:off x="3855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3" name="Rectangle 845"/>
            <p:cNvSpPr>
              <a:spLocks noChangeArrowheads="1"/>
            </p:cNvSpPr>
            <p:nvPr/>
          </p:nvSpPr>
          <p:spPr bwMode="auto">
            <a:xfrm>
              <a:off x="3716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4" name="Rectangle 846"/>
            <p:cNvSpPr>
              <a:spLocks noChangeArrowheads="1"/>
            </p:cNvSpPr>
            <p:nvPr/>
          </p:nvSpPr>
          <p:spPr bwMode="auto">
            <a:xfrm>
              <a:off x="3578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5" name="Rectangle 847"/>
            <p:cNvSpPr>
              <a:spLocks noChangeArrowheads="1"/>
            </p:cNvSpPr>
            <p:nvPr/>
          </p:nvSpPr>
          <p:spPr bwMode="auto">
            <a:xfrm>
              <a:off x="3439" y="329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6" name="Rectangle 848"/>
            <p:cNvSpPr>
              <a:spLocks noChangeArrowheads="1"/>
            </p:cNvSpPr>
            <p:nvPr/>
          </p:nvSpPr>
          <p:spPr bwMode="auto">
            <a:xfrm>
              <a:off x="3301" y="329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7" name="Rectangle 849"/>
            <p:cNvSpPr>
              <a:spLocks noChangeArrowheads="1"/>
            </p:cNvSpPr>
            <p:nvPr/>
          </p:nvSpPr>
          <p:spPr bwMode="auto">
            <a:xfrm>
              <a:off x="4825" y="3199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8" name="Rectangle 850"/>
            <p:cNvSpPr>
              <a:spLocks noChangeArrowheads="1"/>
            </p:cNvSpPr>
            <p:nvPr/>
          </p:nvSpPr>
          <p:spPr bwMode="auto">
            <a:xfrm>
              <a:off x="4271" y="3199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79" name="Rectangle 851"/>
            <p:cNvSpPr>
              <a:spLocks noChangeArrowheads="1"/>
            </p:cNvSpPr>
            <p:nvPr/>
          </p:nvSpPr>
          <p:spPr bwMode="auto">
            <a:xfrm>
              <a:off x="4132" y="3199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0" name="Rectangle 852"/>
            <p:cNvSpPr>
              <a:spLocks noChangeArrowheads="1"/>
            </p:cNvSpPr>
            <p:nvPr/>
          </p:nvSpPr>
          <p:spPr bwMode="auto">
            <a:xfrm>
              <a:off x="3993" y="3199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1" name="Rectangle 853"/>
            <p:cNvSpPr>
              <a:spLocks noChangeArrowheads="1"/>
            </p:cNvSpPr>
            <p:nvPr/>
          </p:nvSpPr>
          <p:spPr bwMode="auto">
            <a:xfrm>
              <a:off x="3855" y="3199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2" name="Rectangle 854"/>
            <p:cNvSpPr>
              <a:spLocks noChangeArrowheads="1"/>
            </p:cNvSpPr>
            <p:nvPr/>
          </p:nvSpPr>
          <p:spPr bwMode="auto">
            <a:xfrm>
              <a:off x="3716" y="3199"/>
              <a:ext cx="139" cy="9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3" name="Rectangle 855"/>
            <p:cNvSpPr>
              <a:spLocks noChangeArrowheads="1"/>
            </p:cNvSpPr>
            <p:nvPr/>
          </p:nvSpPr>
          <p:spPr bwMode="auto">
            <a:xfrm>
              <a:off x="3578" y="3199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4" name="Rectangle 856"/>
            <p:cNvSpPr>
              <a:spLocks noChangeArrowheads="1"/>
            </p:cNvSpPr>
            <p:nvPr/>
          </p:nvSpPr>
          <p:spPr bwMode="auto">
            <a:xfrm>
              <a:off x="3439" y="3199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5" name="Rectangle 857"/>
            <p:cNvSpPr>
              <a:spLocks noChangeArrowheads="1"/>
            </p:cNvSpPr>
            <p:nvPr/>
          </p:nvSpPr>
          <p:spPr bwMode="auto">
            <a:xfrm>
              <a:off x="3301" y="3199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6" name="Rectangle 858"/>
            <p:cNvSpPr>
              <a:spLocks noChangeArrowheads="1"/>
            </p:cNvSpPr>
            <p:nvPr/>
          </p:nvSpPr>
          <p:spPr bwMode="auto">
            <a:xfrm>
              <a:off x="4825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7" name="Rectangle 859"/>
            <p:cNvSpPr>
              <a:spLocks noChangeArrowheads="1"/>
            </p:cNvSpPr>
            <p:nvPr/>
          </p:nvSpPr>
          <p:spPr bwMode="auto">
            <a:xfrm>
              <a:off x="4271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8" name="Rectangle 860"/>
            <p:cNvSpPr>
              <a:spLocks noChangeArrowheads="1"/>
            </p:cNvSpPr>
            <p:nvPr/>
          </p:nvSpPr>
          <p:spPr bwMode="auto">
            <a:xfrm>
              <a:off x="4132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89" name="Rectangle 861"/>
            <p:cNvSpPr>
              <a:spLocks noChangeArrowheads="1"/>
            </p:cNvSpPr>
            <p:nvPr/>
          </p:nvSpPr>
          <p:spPr bwMode="auto">
            <a:xfrm>
              <a:off x="3993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0" name="Rectangle 862"/>
            <p:cNvSpPr>
              <a:spLocks noChangeArrowheads="1"/>
            </p:cNvSpPr>
            <p:nvPr/>
          </p:nvSpPr>
          <p:spPr bwMode="auto">
            <a:xfrm>
              <a:off x="3855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1" name="Rectangle 863"/>
            <p:cNvSpPr>
              <a:spLocks noChangeArrowheads="1"/>
            </p:cNvSpPr>
            <p:nvPr/>
          </p:nvSpPr>
          <p:spPr bwMode="auto">
            <a:xfrm>
              <a:off x="3716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2" name="Rectangle 864"/>
            <p:cNvSpPr>
              <a:spLocks noChangeArrowheads="1"/>
            </p:cNvSpPr>
            <p:nvPr/>
          </p:nvSpPr>
          <p:spPr bwMode="auto">
            <a:xfrm>
              <a:off x="3578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3" name="Rectangle 865"/>
            <p:cNvSpPr>
              <a:spLocks noChangeArrowheads="1"/>
            </p:cNvSpPr>
            <p:nvPr/>
          </p:nvSpPr>
          <p:spPr bwMode="auto">
            <a:xfrm>
              <a:off x="3439" y="3101"/>
              <a:ext cx="139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4" name="Rectangle 866"/>
            <p:cNvSpPr>
              <a:spLocks noChangeArrowheads="1"/>
            </p:cNvSpPr>
            <p:nvPr/>
          </p:nvSpPr>
          <p:spPr bwMode="auto">
            <a:xfrm>
              <a:off x="3301" y="3101"/>
              <a:ext cx="13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5" name="Rectangle 867"/>
            <p:cNvSpPr>
              <a:spLocks noChangeArrowheads="1"/>
            </p:cNvSpPr>
            <p:nvPr/>
          </p:nvSpPr>
          <p:spPr bwMode="auto">
            <a:xfrm>
              <a:off x="4825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6" name="Rectangle 868"/>
            <p:cNvSpPr>
              <a:spLocks noChangeArrowheads="1"/>
            </p:cNvSpPr>
            <p:nvPr/>
          </p:nvSpPr>
          <p:spPr bwMode="auto">
            <a:xfrm>
              <a:off x="4271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7" name="Rectangle 869"/>
            <p:cNvSpPr>
              <a:spLocks noChangeArrowheads="1"/>
            </p:cNvSpPr>
            <p:nvPr/>
          </p:nvSpPr>
          <p:spPr bwMode="auto">
            <a:xfrm>
              <a:off x="4132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8" name="Rectangle 870"/>
            <p:cNvSpPr>
              <a:spLocks noChangeArrowheads="1"/>
            </p:cNvSpPr>
            <p:nvPr/>
          </p:nvSpPr>
          <p:spPr bwMode="auto">
            <a:xfrm>
              <a:off x="3993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6999" name="Rectangle 871"/>
            <p:cNvSpPr>
              <a:spLocks noChangeArrowheads="1"/>
            </p:cNvSpPr>
            <p:nvPr/>
          </p:nvSpPr>
          <p:spPr bwMode="auto">
            <a:xfrm>
              <a:off x="3855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0" name="Rectangle 872"/>
            <p:cNvSpPr>
              <a:spLocks noChangeArrowheads="1"/>
            </p:cNvSpPr>
            <p:nvPr/>
          </p:nvSpPr>
          <p:spPr bwMode="auto">
            <a:xfrm>
              <a:off x="3716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1" name="Rectangle 873"/>
            <p:cNvSpPr>
              <a:spLocks noChangeArrowheads="1"/>
            </p:cNvSpPr>
            <p:nvPr/>
          </p:nvSpPr>
          <p:spPr bwMode="auto">
            <a:xfrm>
              <a:off x="3578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2" name="Rectangle 874"/>
            <p:cNvSpPr>
              <a:spLocks noChangeArrowheads="1"/>
            </p:cNvSpPr>
            <p:nvPr/>
          </p:nvSpPr>
          <p:spPr bwMode="auto">
            <a:xfrm>
              <a:off x="3439" y="3004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3" name="Rectangle 875"/>
            <p:cNvSpPr>
              <a:spLocks noChangeArrowheads="1"/>
            </p:cNvSpPr>
            <p:nvPr/>
          </p:nvSpPr>
          <p:spPr bwMode="auto">
            <a:xfrm>
              <a:off x="3301" y="3004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4" name="Rectangle 876"/>
            <p:cNvSpPr>
              <a:spLocks noChangeArrowheads="1"/>
            </p:cNvSpPr>
            <p:nvPr/>
          </p:nvSpPr>
          <p:spPr bwMode="auto">
            <a:xfrm>
              <a:off x="4825" y="2907"/>
              <a:ext cx="138" cy="97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5" name="Rectangle 877"/>
            <p:cNvSpPr>
              <a:spLocks noChangeArrowheads="1"/>
            </p:cNvSpPr>
            <p:nvPr/>
          </p:nvSpPr>
          <p:spPr bwMode="auto">
            <a:xfrm>
              <a:off x="4271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6" name="Rectangle 878"/>
            <p:cNvSpPr>
              <a:spLocks noChangeArrowheads="1"/>
            </p:cNvSpPr>
            <p:nvPr/>
          </p:nvSpPr>
          <p:spPr bwMode="auto">
            <a:xfrm>
              <a:off x="4132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7" name="Rectangle 879"/>
            <p:cNvSpPr>
              <a:spLocks noChangeArrowheads="1"/>
            </p:cNvSpPr>
            <p:nvPr/>
          </p:nvSpPr>
          <p:spPr bwMode="auto">
            <a:xfrm>
              <a:off x="3993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8" name="Rectangle 880"/>
            <p:cNvSpPr>
              <a:spLocks noChangeArrowheads="1"/>
            </p:cNvSpPr>
            <p:nvPr/>
          </p:nvSpPr>
          <p:spPr bwMode="auto">
            <a:xfrm>
              <a:off x="3855" y="290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09" name="Rectangle 881"/>
            <p:cNvSpPr>
              <a:spLocks noChangeArrowheads="1"/>
            </p:cNvSpPr>
            <p:nvPr/>
          </p:nvSpPr>
          <p:spPr bwMode="auto">
            <a:xfrm>
              <a:off x="3716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10" name="Rectangle 882"/>
            <p:cNvSpPr>
              <a:spLocks noChangeArrowheads="1"/>
            </p:cNvSpPr>
            <p:nvPr/>
          </p:nvSpPr>
          <p:spPr bwMode="auto">
            <a:xfrm>
              <a:off x="3578" y="290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11" name="Rectangle 883"/>
            <p:cNvSpPr>
              <a:spLocks noChangeArrowheads="1"/>
            </p:cNvSpPr>
            <p:nvPr/>
          </p:nvSpPr>
          <p:spPr bwMode="auto">
            <a:xfrm>
              <a:off x="3439" y="2907"/>
              <a:ext cx="1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12" name="Rectangle 884"/>
            <p:cNvSpPr>
              <a:spLocks noChangeArrowheads="1"/>
            </p:cNvSpPr>
            <p:nvPr/>
          </p:nvSpPr>
          <p:spPr bwMode="auto">
            <a:xfrm>
              <a:off x="3301" y="2907"/>
              <a:ext cx="1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4000"/>
                </a:lnSpc>
                <a:buClr>
                  <a:srgbClr val="C395DF"/>
                </a:buClr>
                <a:buSzPct val="120000"/>
                <a:buFont typeface="Wingdings" pitchFamily="2" charset="2"/>
                <a:buNone/>
              </a:pPr>
              <a:endParaRPr lang="zh-TW" altLang="en-US" sz="400">
                <a:solidFill>
                  <a:schemeClr val="bg2"/>
                </a:solidFill>
              </a:endParaRPr>
            </a:p>
          </p:txBody>
        </p:sp>
        <p:sp>
          <p:nvSpPr>
            <p:cNvPr id="817013" name="Line 885"/>
            <p:cNvSpPr>
              <a:spLocks noChangeShapeType="1"/>
            </p:cNvSpPr>
            <p:nvPr/>
          </p:nvSpPr>
          <p:spPr bwMode="auto">
            <a:xfrm>
              <a:off x="3301" y="2613"/>
              <a:ext cx="1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4" name="Line 886"/>
            <p:cNvSpPr>
              <a:spLocks noChangeShapeType="1"/>
            </p:cNvSpPr>
            <p:nvPr/>
          </p:nvSpPr>
          <p:spPr bwMode="auto">
            <a:xfrm>
              <a:off x="3301" y="3004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5" name="Line 887"/>
            <p:cNvSpPr>
              <a:spLocks noChangeShapeType="1"/>
            </p:cNvSpPr>
            <p:nvPr/>
          </p:nvSpPr>
          <p:spPr bwMode="auto">
            <a:xfrm>
              <a:off x="3301" y="3101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6" name="Line 888"/>
            <p:cNvSpPr>
              <a:spLocks noChangeShapeType="1"/>
            </p:cNvSpPr>
            <p:nvPr/>
          </p:nvSpPr>
          <p:spPr bwMode="auto">
            <a:xfrm>
              <a:off x="3301" y="3199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7" name="Line 889"/>
            <p:cNvSpPr>
              <a:spLocks noChangeShapeType="1"/>
            </p:cNvSpPr>
            <p:nvPr/>
          </p:nvSpPr>
          <p:spPr bwMode="auto">
            <a:xfrm>
              <a:off x="3301" y="3297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8" name="Line 890"/>
            <p:cNvSpPr>
              <a:spLocks noChangeShapeType="1"/>
            </p:cNvSpPr>
            <p:nvPr/>
          </p:nvSpPr>
          <p:spPr bwMode="auto">
            <a:xfrm>
              <a:off x="3301" y="3394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19" name="Line 891"/>
            <p:cNvSpPr>
              <a:spLocks noChangeShapeType="1"/>
            </p:cNvSpPr>
            <p:nvPr/>
          </p:nvSpPr>
          <p:spPr bwMode="auto">
            <a:xfrm>
              <a:off x="3301" y="3490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0" name="Line 892"/>
            <p:cNvSpPr>
              <a:spLocks noChangeShapeType="1"/>
            </p:cNvSpPr>
            <p:nvPr/>
          </p:nvSpPr>
          <p:spPr bwMode="auto">
            <a:xfrm>
              <a:off x="3301" y="3589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1" name="Line 893"/>
            <p:cNvSpPr>
              <a:spLocks noChangeShapeType="1"/>
            </p:cNvSpPr>
            <p:nvPr/>
          </p:nvSpPr>
          <p:spPr bwMode="auto">
            <a:xfrm>
              <a:off x="3301" y="3684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2" name="Line 894"/>
            <p:cNvSpPr>
              <a:spLocks noChangeShapeType="1"/>
            </p:cNvSpPr>
            <p:nvPr/>
          </p:nvSpPr>
          <p:spPr bwMode="auto">
            <a:xfrm>
              <a:off x="3301" y="3783"/>
              <a:ext cx="16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3" name="Line 895"/>
            <p:cNvSpPr>
              <a:spLocks noChangeShapeType="1"/>
            </p:cNvSpPr>
            <p:nvPr/>
          </p:nvSpPr>
          <p:spPr bwMode="auto">
            <a:xfrm>
              <a:off x="3301" y="2613"/>
              <a:ext cx="0" cy="1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4" name="Line 896"/>
            <p:cNvSpPr>
              <a:spLocks noChangeShapeType="1"/>
            </p:cNvSpPr>
            <p:nvPr/>
          </p:nvSpPr>
          <p:spPr bwMode="auto">
            <a:xfrm>
              <a:off x="3439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5" name="Line 897"/>
            <p:cNvSpPr>
              <a:spLocks noChangeShapeType="1"/>
            </p:cNvSpPr>
            <p:nvPr/>
          </p:nvSpPr>
          <p:spPr bwMode="auto">
            <a:xfrm>
              <a:off x="3578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6" name="Line 898"/>
            <p:cNvSpPr>
              <a:spLocks noChangeShapeType="1"/>
            </p:cNvSpPr>
            <p:nvPr/>
          </p:nvSpPr>
          <p:spPr bwMode="auto">
            <a:xfrm>
              <a:off x="3716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7" name="Line 899"/>
            <p:cNvSpPr>
              <a:spLocks noChangeShapeType="1"/>
            </p:cNvSpPr>
            <p:nvPr/>
          </p:nvSpPr>
          <p:spPr bwMode="auto">
            <a:xfrm>
              <a:off x="3855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8" name="Line 900"/>
            <p:cNvSpPr>
              <a:spLocks noChangeShapeType="1"/>
            </p:cNvSpPr>
            <p:nvPr/>
          </p:nvSpPr>
          <p:spPr bwMode="auto">
            <a:xfrm>
              <a:off x="3993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29" name="Line 901"/>
            <p:cNvSpPr>
              <a:spLocks noChangeShapeType="1"/>
            </p:cNvSpPr>
            <p:nvPr/>
          </p:nvSpPr>
          <p:spPr bwMode="auto">
            <a:xfrm>
              <a:off x="4132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0" name="Line 902"/>
            <p:cNvSpPr>
              <a:spLocks noChangeShapeType="1"/>
            </p:cNvSpPr>
            <p:nvPr/>
          </p:nvSpPr>
          <p:spPr bwMode="auto">
            <a:xfrm>
              <a:off x="4271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1" name="Line 903"/>
            <p:cNvSpPr>
              <a:spLocks noChangeShapeType="1"/>
            </p:cNvSpPr>
            <p:nvPr/>
          </p:nvSpPr>
          <p:spPr bwMode="auto">
            <a:xfrm>
              <a:off x="4410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2" name="Line 904"/>
            <p:cNvSpPr>
              <a:spLocks noChangeShapeType="1"/>
            </p:cNvSpPr>
            <p:nvPr/>
          </p:nvSpPr>
          <p:spPr bwMode="auto">
            <a:xfrm>
              <a:off x="4963" y="2613"/>
              <a:ext cx="0" cy="11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3" name="Line 905"/>
            <p:cNvSpPr>
              <a:spLocks noChangeShapeType="1"/>
            </p:cNvSpPr>
            <p:nvPr/>
          </p:nvSpPr>
          <p:spPr bwMode="auto">
            <a:xfrm>
              <a:off x="3301" y="2907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4" name="Line 906"/>
            <p:cNvSpPr>
              <a:spLocks noChangeShapeType="1"/>
            </p:cNvSpPr>
            <p:nvPr/>
          </p:nvSpPr>
          <p:spPr bwMode="auto">
            <a:xfrm>
              <a:off x="3301" y="2810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5" name="Line 907"/>
            <p:cNvSpPr>
              <a:spLocks noChangeShapeType="1"/>
            </p:cNvSpPr>
            <p:nvPr/>
          </p:nvSpPr>
          <p:spPr bwMode="auto">
            <a:xfrm>
              <a:off x="3301" y="2711"/>
              <a:ext cx="1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6" name="Line 908"/>
            <p:cNvSpPr>
              <a:spLocks noChangeShapeType="1"/>
            </p:cNvSpPr>
            <p:nvPr/>
          </p:nvSpPr>
          <p:spPr bwMode="auto">
            <a:xfrm>
              <a:off x="4825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7" name="Line 909"/>
            <p:cNvSpPr>
              <a:spLocks noChangeShapeType="1"/>
            </p:cNvSpPr>
            <p:nvPr/>
          </p:nvSpPr>
          <p:spPr bwMode="auto">
            <a:xfrm>
              <a:off x="4686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38" name="Line 910"/>
            <p:cNvSpPr>
              <a:spLocks noChangeShapeType="1"/>
            </p:cNvSpPr>
            <p:nvPr/>
          </p:nvSpPr>
          <p:spPr bwMode="auto">
            <a:xfrm>
              <a:off x="4548" y="2613"/>
              <a:ext cx="0" cy="1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51" name="Oval 923"/>
            <p:cNvSpPr>
              <a:spLocks noChangeArrowheads="1"/>
            </p:cNvSpPr>
            <p:nvPr/>
          </p:nvSpPr>
          <p:spPr bwMode="auto">
            <a:xfrm>
              <a:off x="4118" y="2879"/>
              <a:ext cx="161" cy="144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2" name="Oval 924"/>
            <p:cNvSpPr>
              <a:spLocks noChangeArrowheads="1"/>
            </p:cNvSpPr>
            <p:nvPr/>
          </p:nvSpPr>
          <p:spPr bwMode="auto">
            <a:xfrm>
              <a:off x="4677" y="3377"/>
              <a:ext cx="16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3" name="Oval 925"/>
            <p:cNvSpPr>
              <a:spLocks noChangeArrowheads="1"/>
            </p:cNvSpPr>
            <p:nvPr/>
          </p:nvSpPr>
          <p:spPr bwMode="auto">
            <a:xfrm>
              <a:off x="4670" y="2885"/>
              <a:ext cx="161" cy="145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6" name="Line 928"/>
            <p:cNvSpPr>
              <a:spLocks noChangeShapeType="1"/>
            </p:cNvSpPr>
            <p:nvPr/>
          </p:nvSpPr>
          <p:spPr bwMode="auto">
            <a:xfrm flipH="1">
              <a:off x="4602" y="3450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8" name="Line 930"/>
            <p:cNvSpPr>
              <a:spLocks noChangeShapeType="1"/>
            </p:cNvSpPr>
            <p:nvPr/>
          </p:nvSpPr>
          <p:spPr bwMode="auto">
            <a:xfrm flipH="1">
              <a:off x="4592" y="2959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9" name="Line 931"/>
            <p:cNvSpPr>
              <a:spLocks noChangeShapeType="1"/>
            </p:cNvSpPr>
            <p:nvPr/>
          </p:nvSpPr>
          <p:spPr bwMode="auto">
            <a:xfrm>
              <a:off x="4198" y="2987"/>
              <a:ext cx="0" cy="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0" name="Oval 922"/>
            <p:cNvSpPr>
              <a:spLocks noChangeArrowheads="1"/>
            </p:cNvSpPr>
            <p:nvPr/>
          </p:nvSpPr>
          <p:spPr bwMode="auto">
            <a:xfrm>
              <a:off x="3979" y="3663"/>
              <a:ext cx="161" cy="145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57" name="Line 929"/>
            <p:cNvSpPr>
              <a:spLocks noChangeShapeType="1"/>
            </p:cNvSpPr>
            <p:nvPr/>
          </p:nvSpPr>
          <p:spPr bwMode="auto">
            <a:xfrm flipH="1">
              <a:off x="3907" y="3735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4" name="Line 946"/>
            <p:cNvSpPr>
              <a:spLocks noChangeShapeType="1"/>
            </p:cNvSpPr>
            <p:nvPr/>
          </p:nvSpPr>
          <p:spPr bwMode="auto">
            <a:xfrm>
              <a:off x="4198" y="2987"/>
              <a:ext cx="0" cy="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5" name="Line 947"/>
            <p:cNvSpPr>
              <a:spLocks noChangeShapeType="1"/>
            </p:cNvSpPr>
            <p:nvPr/>
          </p:nvSpPr>
          <p:spPr bwMode="auto">
            <a:xfrm flipH="1">
              <a:off x="3907" y="3735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6" name="Line 948"/>
            <p:cNvSpPr>
              <a:spLocks noChangeShapeType="1"/>
            </p:cNvSpPr>
            <p:nvPr/>
          </p:nvSpPr>
          <p:spPr bwMode="auto">
            <a:xfrm flipH="1">
              <a:off x="4589" y="2959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7" name="Line 949"/>
            <p:cNvSpPr>
              <a:spLocks noChangeShapeType="1"/>
            </p:cNvSpPr>
            <p:nvPr/>
          </p:nvSpPr>
          <p:spPr bwMode="auto">
            <a:xfrm>
              <a:off x="4195" y="2987"/>
              <a:ext cx="0" cy="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8" name="Line 950"/>
            <p:cNvSpPr>
              <a:spLocks noChangeShapeType="1"/>
            </p:cNvSpPr>
            <p:nvPr/>
          </p:nvSpPr>
          <p:spPr bwMode="auto">
            <a:xfrm flipH="1">
              <a:off x="3904" y="3735"/>
              <a:ext cx="1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79" name="Line 951"/>
            <p:cNvSpPr>
              <a:spLocks noChangeShapeType="1"/>
            </p:cNvSpPr>
            <p:nvPr/>
          </p:nvSpPr>
          <p:spPr bwMode="auto">
            <a:xfrm flipH="1">
              <a:off x="4602" y="3450"/>
              <a:ext cx="1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80" name="Line 952"/>
            <p:cNvSpPr>
              <a:spLocks noChangeShapeType="1"/>
            </p:cNvSpPr>
            <p:nvPr/>
          </p:nvSpPr>
          <p:spPr bwMode="auto">
            <a:xfrm flipH="1">
              <a:off x="4589" y="2959"/>
              <a:ext cx="1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81" name="Line 953"/>
            <p:cNvSpPr>
              <a:spLocks noChangeShapeType="1"/>
            </p:cNvSpPr>
            <p:nvPr/>
          </p:nvSpPr>
          <p:spPr bwMode="auto">
            <a:xfrm>
              <a:off x="4195" y="2987"/>
              <a:ext cx="0" cy="11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82" name="Line 954"/>
            <p:cNvSpPr>
              <a:spLocks noChangeShapeType="1"/>
            </p:cNvSpPr>
            <p:nvPr/>
          </p:nvSpPr>
          <p:spPr bwMode="auto">
            <a:xfrm flipH="1">
              <a:off x="3904" y="3735"/>
              <a:ext cx="116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7085" name="Line 957"/>
            <p:cNvSpPr>
              <a:spLocks noChangeShapeType="1"/>
            </p:cNvSpPr>
            <p:nvPr/>
          </p:nvSpPr>
          <p:spPr bwMode="auto">
            <a:xfrm flipH="1" flipV="1">
              <a:off x="1018" y="3267"/>
              <a:ext cx="108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7086" name="Line 958"/>
            <p:cNvSpPr>
              <a:spLocks noChangeShapeType="1"/>
            </p:cNvSpPr>
            <p:nvPr/>
          </p:nvSpPr>
          <p:spPr bwMode="auto">
            <a:xfrm flipH="1">
              <a:off x="1846" y="2994"/>
              <a:ext cx="282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7087" name="Line 959"/>
            <p:cNvSpPr>
              <a:spLocks noChangeShapeType="1"/>
            </p:cNvSpPr>
            <p:nvPr/>
          </p:nvSpPr>
          <p:spPr bwMode="auto">
            <a:xfrm>
              <a:off x="1423" y="2717"/>
              <a:ext cx="406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7088" name="Line 960"/>
            <p:cNvSpPr>
              <a:spLocks noChangeShapeType="1"/>
            </p:cNvSpPr>
            <p:nvPr/>
          </p:nvSpPr>
          <p:spPr bwMode="auto">
            <a:xfrm flipH="1">
              <a:off x="1042" y="3738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7089" name="Line 961"/>
            <p:cNvSpPr>
              <a:spLocks noChangeShapeType="1"/>
            </p:cNvSpPr>
            <p:nvPr/>
          </p:nvSpPr>
          <p:spPr bwMode="auto">
            <a:xfrm flipH="1" flipV="1">
              <a:off x="1018" y="3267"/>
              <a:ext cx="1081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7090" name="Line 962"/>
            <p:cNvSpPr>
              <a:spLocks noChangeShapeType="1"/>
            </p:cNvSpPr>
            <p:nvPr/>
          </p:nvSpPr>
          <p:spPr bwMode="auto">
            <a:xfrm flipH="1">
              <a:off x="1846" y="2994"/>
              <a:ext cx="282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817091" name="Line 963"/>
            <p:cNvSpPr>
              <a:spLocks noChangeShapeType="1"/>
            </p:cNvSpPr>
            <p:nvPr/>
          </p:nvSpPr>
          <p:spPr bwMode="auto">
            <a:xfrm>
              <a:off x="1423" y="2717"/>
              <a:ext cx="406" cy="10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ris-cloudswhite">
  <a:themeElements>
    <a:clrScheme name="perris-cloudswhite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erris-clouds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perris-cloudswhite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blue-white</Template>
  <TotalTime>13425</TotalTime>
  <Words>1541</Words>
  <Application>Microsoft Office PowerPoint</Application>
  <PresentationFormat>如螢幕大小 (4:3)</PresentationFormat>
  <Paragraphs>379</Paragraphs>
  <Slides>28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perris-cloudswhite</vt:lpstr>
      <vt:lpstr>A SAT-Based Routing Algorithm for Cross-Referencing Biochips</vt:lpstr>
      <vt:lpstr>Outline</vt:lpstr>
      <vt:lpstr>Outline</vt:lpstr>
      <vt:lpstr>Digital Microfluidic Biochips</vt:lpstr>
      <vt:lpstr>Biochip Architectures</vt:lpstr>
      <vt:lpstr>Bioassay Execution and Droplet Routing</vt:lpstr>
      <vt:lpstr>Droplet Movement and Electrode Interference</vt:lpstr>
      <vt:lpstr>Routing Constraints</vt:lpstr>
      <vt:lpstr>Problem Formulation</vt:lpstr>
      <vt:lpstr>Previous Work</vt:lpstr>
      <vt:lpstr>Our Contribution</vt:lpstr>
      <vt:lpstr>Outline</vt:lpstr>
      <vt:lpstr>Routing Algorithm Overview</vt:lpstr>
      <vt:lpstr>Outline</vt:lpstr>
      <vt:lpstr>Net Selection</vt:lpstr>
      <vt:lpstr>Objective Function</vt:lpstr>
      <vt:lpstr>Constraints</vt:lpstr>
      <vt:lpstr>Outline</vt:lpstr>
      <vt:lpstr>Routing Graph Construction</vt:lpstr>
      <vt:lpstr>Routing Node Cost</vt:lpstr>
      <vt:lpstr>Routing Algorithm</vt:lpstr>
      <vt:lpstr>Outline</vt:lpstr>
      <vt:lpstr>Experimental Settings</vt:lpstr>
      <vt:lpstr>Routing Benchmark</vt:lpstr>
      <vt:lpstr>Routing Result</vt:lpstr>
      <vt:lpstr>Routing Result of Diagnostic_1</vt:lpstr>
      <vt:lpstr>Outline</vt:lpstr>
      <vt:lpstr>Conclusion</vt:lpstr>
    </vt:vector>
  </TitlesOfParts>
  <Company>dep. of comp. &amp; inf.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electron</cp:lastModifiedBy>
  <cp:revision>2957</cp:revision>
  <cp:lastPrinted>1601-01-01T00:00:00Z</cp:lastPrinted>
  <dcterms:created xsi:type="dcterms:W3CDTF">2001-08-18T06:21:00Z</dcterms:created>
  <dcterms:modified xsi:type="dcterms:W3CDTF">2011-06-05T16:08:02Z</dcterms:modified>
</cp:coreProperties>
</file>