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40"/>
  </p:notesMasterIdLst>
  <p:handoutMasterIdLst>
    <p:handoutMasterId r:id="rId41"/>
  </p:handoutMasterIdLst>
  <p:sldIdLst>
    <p:sldId id="306" r:id="rId2"/>
    <p:sldId id="350" r:id="rId3"/>
    <p:sldId id="351" r:id="rId4"/>
    <p:sldId id="356" r:id="rId5"/>
    <p:sldId id="352" r:id="rId6"/>
    <p:sldId id="349" r:id="rId7"/>
    <p:sldId id="357" r:id="rId8"/>
    <p:sldId id="358" r:id="rId9"/>
    <p:sldId id="367" r:id="rId10"/>
    <p:sldId id="389" r:id="rId11"/>
    <p:sldId id="368" r:id="rId12"/>
    <p:sldId id="369" r:id="rId13"/>
    <p:sldId id="370" r:id="rId14"/>
    <p:sldId id="390" r:id="rId15"/>
    <p:sldId id="353" r:id="rId16"/>
    <p:sldId id="359" r:id="rId17"/>
    <p:sldId id="360" r:id="rId18"/>
    <p:sldId id="361" r:id="rId19"/>
    <p:sldId id="362" r:id="rId20"/>
    <p:sldId id="371" r:id="rId21"/>
    <p:sldId id="372" r:id="rId22"/>
    <p:sldId id="374" r:id="rId23"/>
    <p:sldId id="365" r:id="rId24"/>
    <p:sldId id="366" r:id="rId25"/>
    <p:sldId id="376" r:id="rId26"/>
    <p:sldId id="377" r:id="rId27"/>
    <p:sldId id="378" r:id="rId28"/>
    <p:sldId id="379" r:id="rId29"/>
    <p:sldId id="380" r:id="rId30"/>
    <p:sldId id="387" r:id="rId31"/>
    <p:sldId id="381" r:id="rId32"/>
    <p:sldId id="382" r:id="rId33"/>
    <p:sldId id="383" r:id="rId34"/>
    <p:sldId id="384" r:id="rId35"/>
    <p:sldId id="385" r:id="rId36"/>
    <p:sldId id="388" r:id="rId37"/>
    <p:sldId id="386" r:id="rId38"/>
    <p:sldId id="346" r:id="rId39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66FF"/>
    <a:srgbClr val="006600"/>
    <a:srgbClr val="009900"/>
    <a:srgbClr val="B2B2B2"/>
    <a:srgbClr val="A3A3E0"/>
    <a:srgbClr val="00E4A8"/>
    <a:srgbClr val="66FF33"/>
    <a:srgbClr val="C7FFF0"/>
    <a:srgbClr val="FF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30" autoAdjust="0"/>
    <p:restoredTop sz="84801" autoAdjust="0"/>
  </p:normalViewPr>
  <p:slideViewPr>
    <p:cSldViewPr>
      <p:cViewPr>
        <p:scale>
          <a:sx n="60" d="100"/>
          <a:sy n="60" d="100"/>
        </p:scale>
        <p:origin x="-1110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982" y="-78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defTabSz="952759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759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defTabSz="952759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759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85A8A697-E538-4855-97E0-40268696B7C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defTabSz="952759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759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1"/>
            <a:ext cx="4985772" cy="444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defTabSz="952759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759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D7597A35-5C99-4E39-8DAB-AA5A6E204E1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ln/>
        </p:spPr>
      </p:sp>
      <p:sp>
        <p:nvSpPr>
          <p:cNvPr id="4915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 smtClean="0"/>
          </a:p>
        </p:txBody>
      </p:sp>
      <p:sp>
        <p:nvSpPr>
          <p:cNvPr id="4915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ABDA5C-C353-4392-B85B-85ED95CEB2A1}" type="slidenum">
              <a:rPr lang="zh-TW" altLang="en-US" smtClean="0"/>
              <a:pPr/>
              <a:t>1</a:t>
            </a:fld>
            <a:endParaRPr lang="en-US" altLang="zh-TW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Unlike the previous method,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…, but it may incur a high</a:t>
            </a:r>
            <a:r>
              <a:rPr lang="en-US" altLang="zh-TW" baseline="0" dirty="0" smtClean="0"/>
              <a:t> run time overhead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15</a:t>
            </a:fld>
            <a:endParaRPr lang="en-US" altLang="zh-TW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1678CA-33A9-4F98-9A4B-A6781411F74D}" type="slidenum">
              <a:rPr lang="zh-TW" altLang="en-US" smtClean="0">
                <a:latin typeface="Arial" charset="0"/>
              </a:rPr>
              <a:pPr/>
              <a:t>16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17</a:t>
            </a:fld>
            <a:endParaRPr lang="en-US" altLang="zh-TW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So, until now, the basic ILP formulation can be well-formulated.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Based on the formulation</a:t>
            </a:r>
            <a:r>
              <a:rPr lang="en-US" altLang="zh-TW" baseline="0" dirty="0" smtClean="0"/>
              <a:t>, the basic ILP formulation can obtain an optimal solution. </a:t>
            </a:r>
          </a:p>
          <a:p>
            <a:r>
              <a:rPr lang="en-US" altLang="zh-TW" baseline="0" dirty="0" smtClean="0"/>
              <a:t>But this method is only feasible to small applications.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2</a:t>
            </a:fld>
            <a:endParaRPr lang="en-US" altLang="zh-TW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24</a:t>
            </a:fld>
            <a:endParaRPr lang="en-US" altLang="zh-TW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We</a:t>
            </a:r>
            <a:r>
              <a:rPr lang="en-US" altLang="zh-TW" baseline="0" dirty="0" smtClean="0"/>
              <a:t> use a global routing to obtain an initial routing paths so that the solution space is reduce from the entire 2D </a:t>
            </a:r>
            <a:r>
              <a:rPr lang="en-US" altLang="zh-TW" baseline="0" dirty="0" err="1" smtClean="0"/>
              <a:t>mircorfluidic</a:t>
            </a:r>
            <a:r>
              <a:rPr lang="en-US" altLang="zh-TW" baseline="0" dirty="0" smtClean="0"/>
              <a:t> array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to these specific paths.</a:t>
            </a:r>
          </a:p>
          <a:p>
            <a:r>
              <a:rPr lang="en-US" altLang="zh-TW" baseline="0" dirty="0" smtClean="0"/>
              <a:t>…</a:t>
            </a:r>
          </a:p>
          <a:p>
            <a:r>
              <a:rPr lang="en-US" altLang="zh-TW" baseline="0" dirty="0" smtClean="0"/>
              <a:t>Instead of currently handling all droplets, we use a incremental ILP-based routing method to iteratively select an un-routed droplet, and route this droplet…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 the global routing, we first will analyze each</a:t>
            </a:r>
            <a:r>
              <a:rPr lang="en-US" altLang="zh-TW" baseline="0" dirty="0" smtClean="0"/>
              <a:t> droplet’s preferred moving direction from the source cells to targets, and construct the preferred routing tracks.</a:t>
            </a:r>
          </a:p>
          <a:p>
            <a:r>
              <a:rPr lang="en-US" altLang="zh-TW" baseline="0" dirty="0" smtClean="0"/>
              <a:t>After that, for each droplet, we perform the A* maze search to orderly route the droplet along these tracks to minimize the used cells.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200" b="0" dirty="0" smtClean="0">
                <a:latin typeface="Times New Roman" pitchFamily="18" charset="0"/>
                <a:cs typeface="Times New Roman" pitchFamily="18" charset="0"/>
              </a:rPr>
              <a:t>After the global routing, we can obtain an initial routing paths.</a:t>
            </a:r>
          </a:p>
          <a:p>
            <a:r>
              <a:rPr lang="en-US" altLang="zh-TW" sz="1200" b="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TW" sz="1200" b="0" baseline="0" dirty="0" smtClean="0">
                <a:latin typeface="Times New Roman" pitchFamily="18" charset="0"/>
                <a:cs typeface="Times New Roman" pitchFamily="18" charset="0"/>
              </a:rPr>
              <a:t> the incremental ILP-based routing, we iteratively select an un-routed droplet for routing.</a:t>
            </a:r>
            <a:endParaRPr lang="en-US" altLang="zh-TW" sz="1200" b="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1200" b="0" dirty="0" smtClean="0">
                <a:latin typeface="Times New Roman" pitchFamily="18" charset="0"/>
                <a:cs typeface="Times New Roman" pitchFamily="18" charset="0"/>
              </a:rPr>
              <a:t>So,</a:t>
            </a:r>
            <a:r>
              <a:rPr lang="en-US" altLang="zh-TW" sz="1200" b="0" baseline="0" dirty="0" smtClean="0">
                <a:latin typeface="Times New Roman" pitchFamily="18" charset="0"/>
                <a:cs typeface="Times New Roman" pitchFamily="18" charset="0"/>
              </a:rPr>
              <a:t> consider the interferences and congestion issue between droplets, we proposed an equation to determine the routing order by calculating the criticality of each droplet globally.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baseline="0" dirty="0" smtClean="0">
                <a:latin typeface="Times New Roman" pitchFamily="18" charset="0"/>
                <a:cs typeface="Times New Roman" pitchFamily="18" charset="0"/>
              </a:rPr>
              <a:t>To route this un-routed droplet with previous routed droplets, we first set up the available</a:t>
            </a:r>
            <a:r>
              <a:rPr lang="zh-TW" altLang="en-US" baseline="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aseline="0" dirty="0" smtClean="0">
                <a:latin typeface="Times New Roman" pitchFamily="18" charset="0"/>
                <a:cs typeface="Times New Roman" pitchFamily="18" charset="0"/>
              </a:rPr>
              <a:t>routing resources, # of routing time and # of control pins, to the droplet.</a:t>
            </a:r>
          </a:p>
          <a:p>
            <a:r>
              <a:rPr lang="en-US" altLang="zh-TW" baseline="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r>
              <a:rPr lang="en-US" altLang="zh-TW" baseline="0" dirty="0" smtClean="0">
                <a:latin typeface="Times New Roman" pitchFamily="18" charset="0"/>
                <a:cs typeface="Times New Roman" pitchFamily="18" charset="0"/>
              </a:rPr>
              <a:t>So, the major goal is to determine the … by the proposed formulation of constraints.</a:t>
            </a:r>
          </a:p>
          <a:p>
            <a:r>
              <a:rPr lang="en-US" altLang="zh-TW" baseline="0" dirty="0" smtClean="0">
                <a:latin typeface="Times New Roman" pitchFamily="18" charset="0"/>
                <a:cs typeface="Times New Roman" pitchFamily="18" charset="0"/>
              </a:rPr>
              <a:t>Specifically, the original optimization problem is transformed to a decision problem. “if …”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Support if an un-routed droplet can be routed with</a:t>
            </a:r>
            <a:r>
              <a:rPr lang="en-US" altLang="zh-TW" baseline="0" dirty="0" smtClean="0"/>
              <a:t> the increasing scalar IS1, this droplet can also be routed by a larger increasing scalar IS2.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30</a:t>
            </a:fld>
            <a:endParaRPr lang="en-US" altLang="zh-TW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36</a:t>
            </a:fld>
            <a:endParaRPr lang="en-US" altLang="zh-TW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3</a:t>
            </a:fld>
            <a:endParaRPr lang="en-US" altLang="zh-TW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38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And this</a:t>
            </a:r>
            <a:r>
              <a:rPr lang="en-US" altLang="zh-TW" baseline="0" dirty="0" smtClean="0"/>
              <a:t> biochip use the droplets to perform the reaction. So it has the advantage of precise reaction and saving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5</a:t>
            </a:fld>
            <a:endParaRPr lang="en-US" altLang="zh-TW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71E5E-C50D-4943-AB4C-DBC9BFA46C88}" type="slidenum">
              <a:rPr lang="zh-TW" altLang="en-US" smtClean="0">
                <a:latin typeface="Arial" charset="0"/>
              </a:rPr>
              <a:pPr/>
              <a:t>7</a:t>
            </a:fld>
            <a:endParaRPr lang="en-US" altLang="zh-TW" dirty="0" smtClean="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71E5E-C50D-4943-AB4C-DBC9BFA46C88}" type="slidenum">
              <a:rPr lang="zh-TW" altLang="en-US" smtClean="0">
                <a:latin typeface="Arial" charset="0"/>
              </a:rPr>
              <a:pPr/>
              <a:t>8</a:t>
            </a:fld>
            <a:endParaRPr lang="en-US" altLang="zh-TW" dirty="0" smtClean="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9</a:t>
            </a:fld>
            <a:endParaRPr lang="en-US" altLang="zh-TW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gray">
          <a:xfrm>
            <a:off x="457200" y="314325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>
            <a:off x="304800" y="6553200"/>
            <a:ext cx="5715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pic>
        <p:nvPicPr>
          <p:cNvPr id="6" name="Picture 7" descr="ncku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3888" y="5989638"/>
            <a:ext cx="90011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 userDrawn="1"/>
        </p:nvSpPr>
        <p:spPr>
          <a:xfrm>
            <a:off x="6072188" y="6357938"/>
            <a:ext cx="20002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600" dirty="0">
                <a:latin typeface="Calibri" pitchFamily="34" charset="0"/>
              </a:rPr>
              <a:t>NCKU CSIE EDALAB</a:t>
            </a:r>
            <a:endParaRPr lang="zh-TW" altLang="en-US" sz="1600" dirty="0">
              <a:latin typeface="Calibri" pitchFamily="34" charset="0"/>
            </a:endParaRP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Unit </a:t>
            </a:r>
            <a:r>
              <a:rPr lang="en-US" altLang="zh-TW" dirty="0"/>
              <a:t>3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65CED-EC3F-4F13-BCE7-A95402A7D3E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19300" cy="6096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905500" cy="6096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Unit </a:t>
            </a:r>
            <a:r>
              <a:rPr lang="en-US" altLang="zh-TW" dirty="0"/>
              <a:t>3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D9949-C92A-4FA2-A97D-6CA73013734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33400" y="1143000"/>
            <a:ext cx="3962400" cy="4953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962400" cy="4953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Unit </a:t>
            </a:r>
            <a:r>
              <a:rPr lang="en-US" altLang="zh-TW" dirty="0"/>
              <a:t>3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5FCF1-8030-407B-AAD5-5E31E4475F1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 userDrawn="1"/>
        </p:nvSpPr>
        <p:spPr>
          <a:xfrm>
            <a:off x="6072188" y="6357938"/>
            <a:ext cx="20002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600" dirty="0">
                <a:latin typeface="Calibri" pitchFamily="34" charset="0"/>
              </a:rPr>
              <a:t>NCKU CSIE EDALAB</a:t>
            </a:r>
            <a:endParaRPr lang="zh-TW" altLang="en-US" sz="1600" dirty="0"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D64AA-C053-4FB3-853B-D9F18CD280F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Unit </a:t>
            </a:r>
            <a:r>
              <a:rPr lang="en-US" altLang="zh-TW" dirty="0"/>
              <a:t>3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FDD63-B611-4F8B-B68A-E264BBF1562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Unit </a:t>
            </a:r>
            <a:r>
              <a:rPr lang="en-US" altLang="zh-TW" dirty="0"/>
              <a:t>3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2EAB8-2352-43EF-989B-7A517AB93DD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Unit </a:t>
            </a:r>
            <a:r>
              <a:rPr lang="en-US" altLang="zh-TW" dirty="0"/>
              <a:t>3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C796F-ED9A-4796-A728-FCB10E9C20C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Unit </a:t>
            </a:r>
            <a:r>
              <a:rPr lang="en-US" altLang="zh-TW" dirty="0"/>
              <a:t>3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DF5F2-7C99-42C7-9FAE-956A0597637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214313" y="571500"/>
            <a:ext cx="8643937" cy="4286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0" y="6286500"/>
            <a:ext cx="7429500" cy="4286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Unit </a:t>
            </a:r>
            <a:r>
              <a:rPr lang="en-US" altLang="zh-TW" dirty="0"/>
              <a:t>3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D3DB7-D2D0-4171-AF76-DA92697E619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Unit </a:t>
            </a:r>
            <a:r>
              <a:rPr lang="en-US" altLang="zh-TW" dirty="0"/>
              <a:t>3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39EFA-AA6A-4AAF-AF1D-6B56F102100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gray">
          <a:xfrm>
            <a:off x="457200" y="838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39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795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新細明體" pitchFamily="18" charset="-120"/>
              </a:defRPr>
            </a:lvl1pPr>
          </a:lstStyle>
          <a:p>
            <a:pPr>
              <a:defRPr/>
            </a:pPr>
            <a:fld id="{5C8716C7-16CD-427E-A3D7-346007421BF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79561" name="Line 9"/>
          <p:cNvSpPr>
            <a:spLocks noChangeShapeType="1"/>
          </p:cNvSpPr>
          <p:nvPr/>
        </p:nvSpPr>
        <p:spPr bwMode="auto">
          <a:xfrm>
            <a:off x="304800" y="6553200"/>
            <a:ext cx="5715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pic>
        <p:nvPicPr>
          <p:cNvPr id="1031" name="Picture 11" descr="ncku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8" y="5989638"/>
            <a:ext cx="90011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  <p:sldLayoutId id="214748403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rgbClr val="660033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7"/>
          <p:cNvSpPr>
            <a:spLocks noChangeArrowheads="1"/>
          </p:cNvSpPr>
          <p:nvPr/>
        </p:nvSpPr>
        <p:spPr bwMode="auto">
          <a:xfrm>
            <a:off x="0" y="3932238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2000" dirty="0" smtClean="0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 smtClean="0">
                <a:solidFill>
                  <a:srgbClr val="000099"/>
                </a:solidFill>
                <a:latin typeface="Arial" charset="0"/>
              </a:rPr>
              <a:t>Tsung-Wei Huang and Tsung-Yi Ho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 smtClean="0">
                <a:latin typeface="Arial" charset="0"/>
              </a:rPr>
              <a:t>http</a:t>
            </a:r>
            <a:r>
              <a:rPr lang="en-US" altLang="zh-TW" sz="2000" dirty="0">
                <a:latin typeface="Arial" charset="0"/>
              </a:rPr>
              <a:t>://eda.csie.ncku.edu.tw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Department of Computer Science and Information Engineering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National Cheng Kung University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Tainan, Taiwan</a:t>
            </a:r>
          </a:p>
        </p:txBody>
      </p:sp>
      <p:pic>
        <p:nvPicPr>
          <p:cNvPr id="14339" name="Picture 18" descr="ncku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5788994"/>
            <a:ext cx="7207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WordArt 19"/>
          <p:cNvSpPr>
            <a:spLocks noChangeArrowheads="1" noChangeShapeType="1" noTextEdit="1"/>
          </p:cNvSpPr>
          <p:nvPr/>
        </p:nvSpPr>
        <p:spPr bwMode="gray">
          <a:xfrm>
            <a:off x="288924" y="857250"/>
            <a:ext cx="8497917" cy="1571618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A Two-Stage ILP-Based Droplet Routing Algorithm</a:t>
            </a:r>
          </a:p>
          <a:p>
            <a:pPr algn="ctr"/>
            <a:r>
              <a:rPr lang="en-US" altLang="zh-TW" sz="54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ea typeface="Verdana"/>
                <a:cs typeface="Verdana"/>
              </a:rPr>
              <a:t>For Pin-Constrained Digital Microfluidic Biochips</a:t>
            </a:r>
            <a:endParaRPr lang="zh-TW" altLang="en-US" sz="54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14341" name="Rectangle 17"/>
          <p:cNvSpPr>
            <a:spLocks noChangeArrowheads="1"/>
          </p:cNvSpPr>
          <p:nvPr/>
        </p:nvSpPr>
        <p:spPr bwMode="auto">
          <a:xfrm>
            <a:off x="0" y="3360738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</a:rPr>
              <a:t>2010 ACM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</a:rPr>
              <a:t>International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</a:rPr>
              <a:t>Symposium on Physical Design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標楷體" pitchFamily="65" charset="-120"/>
              </a:rPr>
              <a:t>(ISPD’10)</a:t>
            </a:r>
            <a:endParaRPr lang="en-US" altLang="zh-TW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內容版面配置區 2"/>
          <p:cNvSpPr>
            <a:spLocks noGrp="1"/>
          </p:cNvSpPr>
          <p:nvPr>
            <p:ph sz="quarter" idx="1"/>
          </p:nvPr>
        </p:nvSpPr>
        <p:spPr>
          <a:xfrm>
            <a:off x="285720" y="1071546"/>
            <a:ext cx="8317070" cy="4495800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Apply the direct addressing to a routing result</a:t>
            </a:r>
          </a:p>
          <a:p>
            <a:pPr lvl="1" algn="just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Separate pin assignment stage and routing stage</a:t>
            </a:r>
            <a:endParaRPr lang="zh-TW" altLang="en-US" sz="20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Previous Method – Direct Addressing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394265"/>
            <a:ext cx="3433759" cy="339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群組 18"/>
          <p:cNvGrpSpPr/>
          <p:nvPr/>
        </p:nvGrpSpPr>
        <p:grpSpPr>
          <a:xfrm>
            <a:off x="1254102" y="2840525"/>
            <a:ext cx="428628" cy="381043"/>
            <a:chOff x="1897044" y="2301894"/>
            <a:chExt cx="428628" cy="381043"/>
          </a:xfrm>
        </p:grpSpPr>
        <p:sp>
          <p:nvSpPr>
            <p:cNvPr id="5" name="文字方塊 4"/>
            <p:cNvSpPr txBox="1"/>
            <p:nvPr/>
          </p:nvSpPr>
          <p:spPr>
            <a:xfrm>
              <a:off x="1897044" y="230189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d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1</a:t>
              </a:r>
              <a:endParaRPr lang="zh-TW" altLang="en-US" sz="1600" b="1" i="1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928794" y="2325747"/>
              <a:ext cx="357190" cy="35719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4" name="群組 21"/>
          <p:cNvGrpSpPr/>
          <p:nvPr/>
        </p:nvGrpSpPr>
        <p:grpSpPr>
          <a:xfrm>
            <a:off x="1239801" y="4951982"/>
            <a:ext cx="428628" cy="380922"/>
            <a:chOff x="1882743" y="4413351"/>
            <a:chExt cx="428628" cy="380922"/>
          </a:xfrm>
        </p:grpSpPr>
        <p:sp>
          <p:nvSpPr>
            <p:cNvPr id="7" name="文字方塊 6"/>
            <p:cNvSpPr txBox="1"/>
            <p:nvPr/>
          </p:nvSpPr>
          <p:spPr>
            <a:xfrm>
              <a:off x="1882743" y="4413351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d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3</a:t>
              </a:r>
              <a:endParaRPr lang="zh-TW" altLang="en-US" sz="1600" b="1" i="1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928794" y="4437083"/>
              <a:ext cx="357190" cy="35719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15" name="群組 23"/>
          <p:cNvGrpSpPr/>
          <p:nvPr/>
        </p:nvGrpSpPr>
        <p:grpSpPr>
          <a:xfrm>
            <a:off x="4183608" y="5372538"/>
            <a:ext cx="434430" cy="381043"/>
            <a:chOff x="4826550" y="4833907"/>
            <a:chExt cx="434430" cy="381043"/>
          </a:xfrm>
        </p:grpSpPr>
        <p:sp>
          <p:nvSpPr>
            <p:cNvPr id="10" name="文字方塊 9"/>
            <p:cNvSpPr txBox="1"/>
            <p:nvPr/>
          </p:nvSpPr>
          <p:spPr>
            <a:xfrm>
              <a:off x="4826550" y="4833907"/>
              <a:ext cx="434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T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2</a:t>
              </a:r>
              <a:endParaRPr lang="zh-TW" altLang="en-US" sz="1600" b="1" i="1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81605" y="4857760"/>
              <a:ext cx="357190" cy="357190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16" name="群組 20"/>
          <p:cNvGrpSpPr/>
          <p:nvPr/>
        </p:nvGrpSpPr>
        <p:grpSpPr>
          <a:xfrm>
            <a:off x="1214414" y="3673928"/>
            <a:ext cx="463278" cy="388994"/>
            <a:chOff x="1857356" y="3135297"/>
            <a:chExt cx="463278" cy="388994"/>
          </a:xfrm>
        </p:grpSpPr>
        <p:sp>
          <p:nvSpPr>
            <p:cNvPr id="6" name="文字方塊 5"/>
            <p:cNvSpPr txBox="1"/>
            <p:nvPr/>
          </p:nvSpPr>
          <p:spPr>
            <a:xfrm>
              <a:off x="1857356" y="3135297"/>
              <a:ext cx="46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d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2</a:t>
              </a:r>
              <a:endParaRPr lang="zh-TW" altLang="en-US" sz="1600" b="1" i="1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28794" y="3167101"/>
              <a:ext cx="357190" cy="35719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19" name="群組 22"/>
          <p:cNvGrpSpPr/>
          <p:nvPr/>
        </p:nvGrpSpPr>
        <p:grpSpPr>
          <a:xfrm>
            <a:off x="4195760" y="2418247"/>
            <a:ext cx="428628" cy="373092"/>
            <a:chOff x="4838702" y="1873266"/>
            <a:chExt cx="428628" cy="373092"/>
          </a:xfrm>
        </p:grpSpPr>
        <p:sp>
          <p:nvSpPr>
            <p:cNvPr id="9" name="文字方塊 8"/>
            <p:cNvSpPr txBox="1"/>
            <p:nvPr/>
          </p:nvSpPr>
          <p:spPr>
            <a:xfrm>
              <a:off x="4838702" y="1873266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T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3</a:t>
              </a:r>
              <a:endParaRPr lang="zh-TW" altLang="en-US" sz="1600" b="1" i="1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89556" y="1889168"/>
              <a:ext cx="357190" cy="357190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2482795" y="2848422"/>
            <a:ext cx="428628" cy="365195"/>
            <a:chOff x="3149590" y="2317742"/>
            <a:chExt cx="428628" cy="365195"/>
          </a:xfrm>
        </p:grpSpPr>
        <p:sp>
          <p:nvSpPr>
            <p:cNvPr id="8" name="文字方塊 7"/>
            <p:cNvSpPr txBox="1"/>
            <p:nvPr/>
          </p:nvSpPr>
          <p:spPr>
            <a:xfrm>
              <a:off x="3149590" y="2317742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T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1</a:t>
              </a:r>
              <a:endParaRPr lang="zh-TW" altLang="en-US" sz="1600" b="1" i="1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214678" y="2325747"/>
              <a:ext cx="357190" cy="357190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cxnSp>
        <p:nvCxnSpPr>
          <p:cNvPr id="25" name="直線單箭頭接點 24"/>
          <p:cNvCxnSpPr/>
          <p:nvPr/>
        </p:nvCxnSpPr>
        <p:spPr>
          <a:xfrm>
            <a:off x="1436679" y="3157960"/>
            <a:ext cx="1285884" cy="1214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33"/>
          <p:cNvGrpSpPr/>
          <p:nvPr/>
        </p:nvGrpSpPr>
        <p:grpSpPr>
          <a:xfrm>
            <a:off x="1428728" y="3753317"/>
            <a:ext cx="2857520" cy="1857388"/>
            <a:chOff x="1071538" y="1527470"/>
            <a:chExt cx="3001190" cy="1634696"/>
          </a:xfrm>
        </p:grpSpPr>
        <p:cxnSp>
          <p:nvCxnSpPr>
            <p:cNvPr id="29" name="直線接點 28"/>
            <p:cNvCxnSpPr/>
            <p:nvPr/>
          </p:nvCxnSpPr>
          <p:spPr>
            <a:xfrm>
              <a:off x="1071538" y="1527470"/>
              <a:ext cx="3000396" cy="158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 rot="5400000">
              <a:off x="3254982" y="2344420"/>
              <a:ext cx="1633903" cy="1589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30"/>
          <p:cNvGrpSpPr/>
          <p:nvPr/>
        </p:nvGrpSpPr>
        <p:grpSpPr>
          <a:xfrm>
            <a:off x="1476313" y="2610309"/>
            <a:ext cx="3052779" cy="2660177"/>
            <a:chOff x="1085997" y="514435"/>
            <a:chExt cx="3441224" cy="2342683"/>
          </a:xfrm>
        </p:grpSpPr>
        <p:cxnSp>
          <p:nvCxnSpPr>
            <p:cNvPr id="32" name="直線接點 31"/>
            <p:cNvCxnSpPr/>
            <p:nvPr/>
          </p:nvCxnSpPr>
          <p:spPr>
            <a:xfrm>
              <a:off x="1085997" y="2853166"/>
              <a:ext cx="3441224" cy="395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 rot="5400000" flipH="1" flipV="1">
              <a:off x="3341427" y="1680713"/>
              <a:ext cx="2334146" cy="1589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字方塊 34"/>
          <p:cNvSpPr txBox="1"/>
          <p:nvPr/>
        </p:nvSpPr>
        <p:spPr>
          <a:xfrm>
            <a:off x="5000628" y="3098069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TW" sz="1600" b="1" dirty="0" smtClean="0">
                <a:latin typeface="+mj-lt"/>
                <a:ea typeface="Arial Unicode MS" pitchFamily="34" charset="-120"/>
                <a:cs typeface="Times New Roman" pitchFamily="18" charset="0"/>
              </a:rPr>
              <a:t>       Control Pins: </a:t>
            </a:r>
            <a:endParaRPr lang="en-US" altLang="zh-TW" sz="1600" b="1" dirty="0" smtClean="0">
              <a:solidFill>
                <a:srgbClr val="FF0000"/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  <a:p>
            <a:pPr marL="342900" indent="-342900"/>
            <a:r>
              <a:rPr lang="en-US" altLang="zh-TW" sz="1600" b="1" dirty="0" smtClean="0">
                <a:latin typeface="+mj-lt"/>
                <a:ea typeface="Arial Unicode MS" pitchFamily="34" charset="-120"/>
                <a:cs typeface="Times New Roman" pitchFamily="18" charset="0"/>
              </a:rPr>
              <a:t>       Used Cell: </a:t>
            </a:r>
            <a:endParaRPr lang="en-US" altLang="zh-TW" sz="1600" b="1" dirty="0" smtClean="0">
              <a:solidFill>
                <a:srgbClr val="FF0000"/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  <a:p>
            <a:pPr marL="342900" indent="-342900"/>
            <a:r>
              <a:rPr lang="en-US" altLang="zh-TW" sz="1600" b="1" dirty="0" smtClean="0">
                <a:latin typeface="+mj-lt"/>
                <a:ea typeface="Arial Unicode MS" pitchFamily="34" charset="-120"/>
                <a:cs typeface="Times New Roman" pitchFamily="18" charset="0"/>
              </a:rPr>
              <a:t>       execution time: </a:t>
            </a:r>
            <a:endParaRPr lang="zh-TW" altLang="en-US" sz="1600" b="1" dirty="0">
              <a:solidFill>
                <a:srgbClr val="FF0000"/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grpSp>
        <p:nvGrpSpPr>
          <p:cNvPr id="23" name="群組 44"/>
          <p:cNvGrpSpPr/>
          <p:nvPr/>
        </p:nvGrpSpPr>
        <p:grpSpPr>
          <a:xfrm>
            <a:off x="1285852" y="2851717"/>
            <a:ext cx="1647772" cy="358778"/>
            <a:chOff x="993750" y="3343274"/>
            <a:chExt cx="1647772" cy="358778"/>
          </a:xfrm>
        </p:grpSpPr>
        <p:sp>
          <p:nvSpPr>
            <p:cNvPr id="36" name="矩形 35"/>
            <p:cNvSpPr/>
            <p:nvPr/>
          </p:nvSpPr>
          <p:spPr>
            <a:xfrm>
              <a:off x="993750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413718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827368" y="3343274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253208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1020738" y="3344862"/>
              <a:ext cx="357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428696" y="3343274"/>
              <a:ext cx="357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2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857388" y="3343274"/>
              <a:ext cx="357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3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2284364" y="3344862"/>
              <a:ext cx="357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4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24" name="群組 96"/>
          <p:cNvGrpSpPr/>
          <p:nvPr/>
        </p:nvGrpSpPr>
        <p:grpSpPr>
          <a:xfrm>
            <a:off x="1279502" y="3700122"/>
            <a:ext cx="3356621" cy="363947"/>
            <a:chOff x="993750" y="3338105"/>
            <a:chExt cx="3356621" cy="363947"/>
          </a:xfrm>
        </p:grpSpPr>
        <p:sp>
          <p:nvSpPr>
            <p:cNvPr id="46" name="矩形 45"/>
            <p:cNvSpPr/>
            <p:nvPr/>
          </p:nvSpPr>
          <p:spPr>
            <a:xfrm>
              <a:off x="993750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407368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954458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39495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109902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681274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827336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254234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1000100" y="335756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1006450" y="335121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5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2273284" y="334486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8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1422378" y="335121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6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2695562" y="3345420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9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1838306" y="335121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7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3075948" y="3356922"/>
              <a:ext cx="398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latin typeface="+mj-lt"/>
                  <a:cs typeface="Times New Roman" pitchFamily="18" charset="0"/>
                </a:rPr>
                <a:t>10</a:t>
              </a:r>
              <a:endParaRPr lang="zh-TW" altLang="en-US" sz="14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3511874" y="3340593"/>
              <a:ext cx="476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11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3907113" y="3338105"/>
              <a:ext cx="4432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12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26" name="群組 97"/>
          <p:cNvGrpSpPr/>
          <p:nvPr/>
        </p:nvGrpSpPr>
        <p:grpSpPr>
          <a:xfrm>
            <a:off x="1242944" y="4965773"/>
            <a:ext cx="3432222" cy="367211"/>
            <a:chOff x="964507" y="3751327"/>
            <a:chExt cx="3432222" cy="367211"/>
          </a:xfrm>
        </p:grpSpPr>
        <p:sp>
          <p:nvSpPr>
            <p:cNvPr id="63" name="矩形 62"/>
            <p:cNvSpPr/>
            <p:nvPr/>
          </p:nvSpPr>
          <p:spPr>
            <a:xfrm>
              <a:off x="1001065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414683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958318" y="3756930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539495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109902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681274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827336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261549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1007415" y="3774048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964507" y="3767698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20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2226007" y="3761348"/>
              <a:ext cx="4698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23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1393135" y="3767698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21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2647303" y="3759418"/>
              <a:ext cx="4908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24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1798343" y="3751327"/>
              <a:ext cx="5403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22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3062299" y="3759760"/>
              <a:ext cx="5486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25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3519189" y="3752103"/>
              <a:ext cx="4762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26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3917625" y="3774048"/>
              <a:ext cx="4791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18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27" name="群組 98"/>
          <p:cNvGrpSpPr/>
          <p:nvPr/>
        </p:nvGrpSpPr>
        <p:grpSpPr>
          <a:xfrm>
            <a:off x="4185550" y="2431356"/>
            <a:ext cx="500066" cy="1207131"/>
            <a:chOff x="4357686" y="1638223"/>
            <a:chExt cx="500066" cy="1207131"/>
          </a:xfrm>
        </p:grpSpPr>
        <p:sp>
          <p:nvSpPr>
            <p:cNvPr id="80" name="矩形 79"/>
            <p:cNvSpPr/>
            <p:nvPr/>
          </p:nvSpPr>
          <p:spPr>
            <a:xfrm>
              <a:off x="4414494" y="1644015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414114" y="206532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412004" y="2488164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4357686" y="1638223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15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4365001" y="2488164"/>
              <a:ext cx="4340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13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4365001" y="2071678"/>
              <a:ext cx="435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14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28" name="群組 101"/>
          <p:cNvGrpSpPr/>
          <p:nvPr/>
        </p:nvGrpSpPr>
        <p:grpSpPr>
          <a:xfrm>
            <a:off x="4187804" y="4137030"/>
            <a:ext cx="492751" cy="1607246"/>
            <a:chOff x="4357686" y="3351212"/>
            <a:chExt cx="492751" cy="1607246"/>
          </a:xfrm>
        </p:grpSpPr>
        <p:sp>
          <p:nvSpPr>
            <p:cNvPr id="85" name="矩形 84"/>
            <p:cNvSpPr/>
            <p:nvPr/>
          </p:nvSpPr>
          <p:spPr>
            <a:xfrm>
              <a:off x="4410416" y="3768663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403524" y="335121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4360581" y="3769221"/>
              <a:ext cx="462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17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4357686" y="3357562"/>
              <a:ext cx="472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16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409127" y="460126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4377919" y="4609359"/>
              <a:ext cx="472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19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</p:grpSp>
      <p:sp>
        <p:nvSpPr>
          <p:cNvPr id="104" name="文字方塊 103"/>
          <p:cNvSpPr txBox="1"/>
          <p:nvPr/>
        </p:nvSpPr>
        <p:spPr>
          <a:xfrm>
            <a:off x="6858016" y="3085458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26</a:t>
            </a:r>
            <a:endParaRPr lang="zh-TW" altLang="en-US" sz="1600" b="1" dirty="0">
              <a:solidFill>
                <a:srgbClr val="FF0000"/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6643702" y="3357562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26</a:t>
            </a:r>
            <a:endParaRPr lang="zh-TW" altLang="en-US" sz="1600" b="1" dirty="0">
              <a:solidFill>
                <a:srgbClr val="FF0000"/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6956750" y="3585524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18</a:t>
            </a:r>
            <a:endParaRPr lang="zh-TW" altLang="en-US" sz="1600" b="1" dirty="0">
              <a:solidFill>
                <a:srgbClr val="FF0000"/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5000628" y="4286256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latin typeface="+mj-lt"/>
              </a:rPr>
              <a:t># of control pins = # of used cells</a:t>
            </a:r>
            <a:endParaRPr lang="zh-TW" altLang="en-US" sz="1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04" grpId="0"/>
      <p:bldP spid="105" grpId="0"/>
      <p:bldP spid="106" grpId="0"/>
      <p:bldP spid="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內容版面配置區 2"/>
          <p:cNvSpPr>
            <a:spLocks noGrp="1"/>
          </p:cNvSpPr>
          <p:nvPr>
            <p:ph sz="quarter" idx="1"/>
          </p:nvPr>
        </p:nvSpPr>
        <p:spPr>
          <a:xfrm>
            <a:off x="285720" y="1071546"/>
            <a:ext cx="8317070" cy="4495800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Apply the broadcast addressing to a routing result</a:t>
            </a:r>
          </a:p>
          <a:p>
            <a:pPr lvl="1" algn="just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Separate pin assignment stage and routing stage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8286808" cy="838200"/>
          </a:xfrm>
        </p:spPr>
        <p:txBody>
          <a:bodyPr/>
          <a:lstStyle/>
          <a:p>
            <a:pPr algn="ctr"/>
            <a:r>
              <a:rPr lang="en-US" altLang="zh-TW" dirty="0" smtClean="0"/>
              <a:t>Previous Method (1/2) – Broadcast Addressing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394265"/>
            <a:ext cx="3433759" cy="339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群組 18"/>
          <p:cNvGrpSpPr/>
          <p:nvPr/>
        </p:nvGrpSpPr>
        <p:grpSpPr>
          <a:xfrm>
            <a:off x="1254102" y="2840525"/>
            <a:ext cx="428628" cy="381043"/>
            <a:chOff x="1897044" y="2301894"/>
            <a:chExt cx="428628" cy="381043"/>
          </a:xfrm>
        </p:grpSpPr>
        <p:sp>
          <p:nvSpPr>
            <p:cNvPr id="5" name="文字方塊 4"/>
            <p:cNvSpPr txBox="1"/>
            <p:nvPr/>
          </p:nvSpPr>
          <p:spPr>
            <a:xfrm>
              <a:off x="1897044" y="230189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d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1</a:t>
              </a:r>
              <a:endParaRPr lang="zh-TW" altLang="en-US" sz="1600" b="1" i="1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928794" y="2325747"/>
              <a:ext cx="357190" cy="35719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4" name="群組 21"/>
          <p:cNvGrpSpPr/>
          <p:nvPr/>
        </p:nvGrpSpPr>
        <p:grpSpPr>
          <a:xfrm>
            <a:off x="1239801" y="4951982"/>
            <a:ext cx="428628" cy="380922"/>
            <a:chOff x="1882743" y="4413351"/>
            <a:chExt cx="428628" cy="380922"/>
          </a:xfrm>
        </p:grpSpPr>
        <p:sp>
          <p:nvSpPr>
            <p:cNvPr id="7" name="文字方塊 6"/>
            <p:cNvSpPr txBox="1"/>
            <p:nvPr/>
          </p:nvSpPr>
          <p:spPr>
            <a:xfrm>
              <a:off x="1882743" y="4413351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d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3</a:t>
              </a:r>
              <a:endParaRPr lang="zh-TW" altLang="en-US" sz="1600" b="1" i="1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928794" y="4437083"/>
              <a:ext cx="357190" cy="35719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15" name="群組 23"/>
          <p:cNvGrpSpPr/>
          <p:nvPr/>
        </p:nvGrpSpPr>
        <p:grpSpPr>
          <a:xfrm>
            <a:off x="4183608" y="5372538"/>
            <a:ext cx="434430" cy="381043"/>
            <a:chOff x="4826550" y="4833907"/>
            <a:chExt cx="434430" cy="381043"/>
          </a:xfrm>
        </p:grpSpPr>
        <p:sp>
          <p:nvSpPr>
            <p:cNvPr id="10" name="文字方塊 9"/>
            <p:cNvSpPr txBox="1"/>
            <p:nvPr/>
          </p:nvSpPr>
          <p:spPr>
            <a:xfrm>
              <a:off x="4826550" y="4833907"/>
              <a:ext cx="434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T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2</a:t>
              </a:r>
              <a:endParaRPr lang="zh-TW" altLang="en-US" sz="1600" b="1" i="1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81605" y="4857760"/>
              <a:ext cx="357190" cy="357190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16" name="群組 20"/>
          <p:cNvGrpSpPr/>
          <p:nvPr/>
        </p:nvGrpSpPr>
        <p:grpSpPr>
          <a:xfrm>
            <a:off x="1214414" y="3673928"/>
            <a:ext cx="463278" cy="388994"/>
            <a:chOff x="1857356" y="3135297"/>
            <a:chExt cx="463278" cy="388994"/>
          </a:xfrm>
        </p:grpSpPr>
        <p:sp>
          <p:nvSpPr>
            <p:cNvPr id="6" name="文字方塊 5"/>
            <p:cNvSpPr txBox="1"/>
            <p:nvPr/>
          </p:nvSpPr>
          <p:spPr>
            <a:xfrm>
              <a:off x="1857356" y="3135297"/>
              <a:ext cx="46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d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2</a:t>
              </a:r>
              <a:endParaRPr lang="zh-TW" altLang="en-US" sz="1600" b="1" i="1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28794" y="3167101"/>
              <a:ext cx="357190" cy="35719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19" name="群組 22"/>
          <p:cNvGrpSpPr/>
          <p:nvPr/>
        </p:nvGrpSpPr>
        <p:grpSpPr>
          <a:xfrm>
            <a:off x="4195760" y="2418247"/>
            <a:ext cx="428628" cy="373092"/>
            <a:chOff x="4838702" y="1873266"/>
            <a:chExt cx="428628" cy="373092"/>
          </a:xfrm>
        </p:grpSpPr>
        <p:sp>
          <p:nvSpPr>
            <p:cNvPr id="9" name="文字方塊 8"/>
            <p:cNvSpPr txBox="1"/>
            <p:nvPr/>
          </p:nvSpPr>
          <p:spPr>
            <a:xfrm>
              <a:off x="4838702" y="1873266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T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3</a:t>
              </a:r>
              <a:endParaRPr lang="zh-TW" altLang="en-US" sz="1600" b="1" i="1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89556" y="1889168"/>
              <a:ext cx="357190" cy="357190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2482795" y="2848422"/>
            <a:ext cx="428628" cy="365195"/>
            <a:chOff x="3149590" y="2317742"/>
            <a:chExt cx="428628" cy="365195"/>
          </a:xfrm>
        </p:grpSpPr>
        <p:sp>
          <p:nvSpPr>
            <p:cNvPr id="8" name="文字方塊 7"/>
            <p:cNvSpPr txBox="1"/>
            <p:nvPr/>
          </p:nvSpPr>
          <p:spPr>
            <a:xfrm>
              <a:off x="3149590" y="2317742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T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1</a:t>
              </a:r>
              <a:endParaRPr lang="zh-TW" altLang="en-US" sz="1600" b="1" i="1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214678" y="2325747"/>
              <a:ext cx="357190" cy="357190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cxnSp>
        <p:nvCxnSpPr>
          <p:cNvPr id="25" name="直線單箭頭接點 24"/>
          <p:cNvCxnSpPr/>
          <p:nvPr/>
        </p:nvCxnSpPr>
        <p:spPr>
          <a:xfrm>
            <a:off x="1436679" y="3157960"/>
            <a:ext cx="1285884" cy="1214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33"/>
          <p:cNvGrpSpPr/>
          <p:nvPr/>
        </p:nvGrpSpPr>
        <p:grpSpPr>
          <a:xfrm>
            <a:off x="1428728" y="3753317"/>
            <a:ext cx="2857520" cy="1857388"/>
            <a:chOff x="1071538" y="1527470"/>
            <a:chExt cx="3001190" cy="1634696"/>
          </a:xfrm>
        </p:grpSpPr>
        <p:cxnSp>
          <p:nvCxnSpPr>
            <p:cNvPr id="29" name="直線接點 28"/>
            <p:cNvCxnSpPr/>
            <p:nvPr/>
          </p:nvCxnSpPr>
          <p:spPr>
            <a:xfrm>
              <a:off x="1071538" y="1527470"/>
              <a:ext cx="3000396" cy="158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 rot="5400000">
              <a:off x="3254982" y="2344420"/>
              <a:ext cx="1633903" cy="1589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30"/>
          <p:cNvGrpSpPr/>
          <p:nvPr/>
        </p:nvGrpSpPr>
        <p:grpSpPr>
          <a:xfrm>
            <a:off x="1476313" y="2610309"/>
            <a:ext cx="3052779" cy="2660177"/>
            <a:chOff x="1085997" y="514435"/>
            <a:chExt cx="3441224" cy="2342683"/>
          </a:xfrm>
        </p:grpSpPr>
        <p:cxnSp>
          <p:nvCxnSpPr>
            <p:cNvPr id="32" name="直線接點 31"/>
            <p:cNvCxnSpPr/>
            <p:nvPr/>
          </p:nvCxnSpPr>
          <p:spPr>
            <a:xfrm>
              <a:off x="1085997" y="2853166"/>
              <a:ext cx="3441224" cy="395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 rot="5400000" flipH="1" flipV="1">
              <a:off x="3341427" y="1680713"/>
              <a:ext cx="2334146" cy="1589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字方塊 34"/>
          <p:cNvSpPr txBox="1"/>
          <p:nvPr/>
        </p:nvSpPr>
        <p:spPr>
          <a:xfrm>
            <a:off x="5000628" y="2155727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TW" sz="1600" b="1" dirty="0" smtClean="0">
                <a:latin typeface="+mj-lt"/>
                <a:ea typeface="Arial Unicode MS" pitchFamily="34" charset="-120"/>
                <a:cs typeface="Times New Roman" pitchFamily="18" charset="0"/>
              </a:rPr>
              <a:t>       Control Pins: </a:t>
            </a:r>
            <a:endParaRPr lang="en-US" altLang="zh-TW" sz="1600" b="1" dirty="0" smtClean="0">
              <a:solidFill>
                <a:srgbClr val="FF0000"/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  <a:p>
            <a:pPr marL="342900" indent="-342900"/>
            <a:r>
              <a:rPr lang="en-US" altLang="zh-TW" sz="1600" b="1" dirty="0" smtClean="0">
                <a:latin typeface="+mj-lt"/>
                <a:ea typeface="Arial Unicode MS" pitchFamily="34" charset="-120"/>
                <a:cs typeface="Times New Roman" pitchFamily="18" charset="0"/>
              </a:rPr>
              <a:t>       Used Cell: </a:t>
            </a:r>
            <a:endParaRPr lang="en-US" altLang="zh-TW" sz="1600" b="1" dirty="0" smtClean="0">
              <a:solidFill>
                <a:srgbClr val="FF0000"/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  <a:p>
            <a:pPr marL="342900" indent="-342900"/>
            <a:r>
              <a:rPr lang="en-US" altLang="zh-TW" sz="1600" b="1" dirty="0" smtClean="0">
                <a:latin typeface="+mj-lt"/>
                <a:ea typeface="Arial Unicode MS" pitchFamily="34" charset="-120"/>
                <a:cs typeface="Times New Roman" pitchFamily="18" charset="0"/>
              </a:rPr>
              <a:t>       execution time: </a:t>
            </a:r>
            <a:endParaRPr lang="zh-TW" altLang="en-US" sz="1600" b="1" dirty="0">
              <a:solidFill>
                <a:srgbClr val="FF0000"/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grpSp>
        <p:nvGrpSpPr>
          <p:cNvPr id="23" name="群組 44"/>
          <p:cNvGrpSpPr/>
          <p:nvPr/>
        </p:nvGrpSpPr>
        <p:grpSpPr>
          <a:xfrm>
            <a:off x="1285852" y="2851717"/>
            <a:ext cx="1647772" cy="358778"/>
            <a:chOff x="993750" y="3343274"/>
            <a:chExt cx="1647772" cy="358778"/>
          </a:xfrm>
        </p:grpSpPr>
        <p:sp>
          <p:nvSpPr>
            <p:cNvPr id="36" name="矩形 35"/>
            <p:cNvSpPr/>
            <p:nvPr/>
          </p:nvSpPr>
          <p:spPr>
            <a:xfrm>
              <a:off x="993750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413718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827368" y="3343274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253208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1020738" y="3344862"/>
              <a:ext cx="357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428696" y="3343274"/>
              <a:ext cx="357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2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857388" y="3343274"/>
              <a:ext cx="357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3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2284364" y="3344862"/>
              <a:ext cx="357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24" name="群組 96"/>
          <p:cNvGrpSpPr/>
          <p:nvPr/>
        </p:nvGrpSpPr>
        <p:grpSpPr>
          <a:xfrm>
            <a:off x="1279502" y="3700122"/>
            <a:ext cx="3356621" cy="363947"/>
            <a:chOff x="993750" y="3338105"/>
            <a:chExt cx="3356621" cy="363947"/>
          </a:xfrm>
        </p:grpSpPr>
        <p:sp>
          <p:nvSpPr>
            <p:cNvPr id="46" name="矩形 45"/>
            <p:cNvSpPr/>
            <p:nvPr/>
          </p:nvSpPr>
          <p:spPr>
            <a:xfrm>
              <a:off x="993750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407368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954458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39495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109902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681274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827336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254234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1000100" y="335756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1006450" y="335121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4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2273284" y="334486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4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1422378" y="335121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5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2695562" y="3345420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5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1838306" y="335121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6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3130540" y="3343274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7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3552818" y="3340593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8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3907113" y="3338105"/>
              <a:ext cx="4432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12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26" name="群組 97"/>
          <p:cNvGrpSpPr/>
          <p:nvPr/>
        </p:nvGrpSpPr>
        <p:grpSpPr>
          <a:xfrm>
            <a:off x="1279502" y="4965773"/>
            <a:ext cx="3356621" cy="367211"/>
            <a:chOff x="1001065" y="3751327"/>
            <a:chExt cx="3356621" cy="367211"/>
          </a:xfrm>
        </p:grpSpPr>
        <p:sp>
          <p:nvSpPr>
            <p:cNvPr id="63" name="矩形 62"/>
            <p:cNvSpPr/>
            <p:nvPr/>
          </p:nvSpPr>
          <p:spPr>
            <a:xfrm>
              <a:off x="1001065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414683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958318" y="3756930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539495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109902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681274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827336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261549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1007415" y="3774048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1013765" y="3767698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4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2280599" y="3761348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4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1429693" y="3767698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5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2688247" y="3759418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5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1852936" y="3751327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6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3130540" y="3759760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6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3560133" y="3752103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4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3985866" y="3774048"/>
              <a:ext cx="3718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9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27" name="群組 98"/>
          <p:cNvGrpSpPr/>
          <p:nvPr/>
        </p:nvGrpSpPr>
        <p:grpSpPr>
          <a:xfrm>
            <a:off x="4185550" y="2431356"/>
            <a:ext cx="500066" cy="1207131"/>
            <a:chOff x="4357686" y="1638223"/>
            <a:chExt cx="500066" cy="1207131"/>
          </a:xfrm>
        </p:grpSpPr>
        <p:sp>
          <p:nvSpPr>
            <p:cNvPr id="80" name="矩形 79"/>
            <p:cNvSpPr/>
            <p:nvPr/>
          </p:nvSpPr>
          <p:spPr>
            <a:xfrm>
              <a:off x="4414494" y="1644015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414114" y="206532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412004" y="2488164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4357686" y="1638223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15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4365001" y="2488164"/>
              <a:ext cx="4340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13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4365001" y="2071678"/>
              <a:ext cx="435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14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28" name="群組 101"/>
          <p:cNvGrpSpPr/>
          <p:nvPr/>
        </p:nvGrpSpPr>
        <p:grpSpPr>
          <a:xfrm>
            <a:off x="4187804" y="4137030"/>
            <a:ext cx="492751" cy="1607246"/>
            <a:chOff x="4357686" y="3351212"/>
            <a:chExt cx="492751" cy="1607246"/>
          </a:xfrm>
        </p:grpSpPr>
        <p:sp>
          <p:nvSpPr>
            <p:cNvPr id="85" name="矩形 84"/>
            <p:cNvSpPr/>
            <p:nvPr/>
          </p:nvSpPr>
          <p:spPr>
            <a:xfrm>
              <a:off x="4410416" y="3768663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403524" y="335121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4360581" y="3769221"/>
              <a:ext cx="462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10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4357686" y="3357562"/>
              <a:ext cx="472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11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409127" y="460126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4377919" y="4609359"/>
              <a:ext cx="472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11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</p:grpSp>
      <p:sp>
        <p:nvSpPr>
          <p:cNvPr id="104" name="文字方塊 103"/>
          <p:cNvSpPr txBox="1"/>
          <p:nvPr/>
        </p:nvSpPr>
        <p:spPr>
          <a:xfrm>
            <a:off x="6858016" y="2143116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15</a:t>
            </a:r>
            <a:endParaRPr lang="zh-TW" altLang="en-US" sz="1600" b="1" dirty="0">
              <a:solidFill>
                <a:srgbClr val="FF0000"/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6643702" y="2415220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26</a:t>
            </a:r>
            <a:endParaRPr lang="zh-TW" altLang="en-US" sz="1600" b="1" dirty="0">
              <a:solidFill>
                <a:srgbClr val="FF0000"/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7000892" y="2629534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18</a:t>
            </a:r>
            <a:endParaRPr lang="zh-TW" altLang="en-US" sz="1600" b="1" dirty="0">
              <a:solidFill>
                <a:srgbClr val="FF0000"/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04" grpId="0"/>
      <p:bldP spid="105" grpId="0"/>
      <p:bldP spid="1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內容版面配置區 2"/>
          <p:cNvSpPr>
            <a:spLocks noGrp="1"/>
          </p:cNvSpPr>
          <p:nvPr>
            <p:ph sz="quarter" idx="1"/>
          </p:nvPr>
        </p:nvSpPr>
        <p:spPr>
          <a:xfrm>
            <a:off x="285720" y="1071546"/>
            <a:ext cx="8317070" cy="4495800"/>
          </a:xfrm>
        </p:spPr>
        <p:txBody>
          <a:bodyPr>
            <a:normAutofit/>
          </a:bodyPr>
          <a:lstStyle/>
          <a:p>
            <a:pPr algn="just"/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Simply </a:t>
            </a:r>
            <a:r>
              <a:rPr lang="en-US" altLang="zh-TW" sz="2400" b="1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integrate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the broadcast addressing with droplet routing</a:t>
            </a:r>
            <a:endParaRPr lang="zh-TW" altLang="en-US" sz="2400" dirty="0">
              <a:solidFill>
                <a:srgbClr val="3366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8358246" cy="838200"/>
          </a:xfrm>
        </p:spPr>
        <p:txBody>
          <a:bodyPr/>
          <a:lstStyle/>
          <a:p>
            <a:pPr algn="ctr"/>
            <a:r>
              <a:rPr lang="en-US" altLang="zh-TW" dirty="0" smtClean="0"/>
              <a:t>Previous Method (2/2) – Broadcast Addressing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394265"/>
            <a:ext cx="3433759" cy="339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群組 18"/>
          <p:cNvGrpSpPr/>
          <p:nvPr/>
        </p:nvGrpSpPr>
        <p:grpSpPr>
          <a:xfrm>
            <a:off x="1254102" y="2840525"/>
            <a:ext cx="428628" cy="381043"/>
            <a:chOff x="1897044" y="2301894"/>
            <a:chExt cx="428628" cy="381043"/>
          </a:xfrm>
        </p:grpSpPr>
        <p:sp>
          <p:nvSpPr>
            <p:cNvPr id="5" name="文字方塊 4"/>
            <p:cNvSpPr txBox="1"/>
            <p:nvPr/>
          </p:nvSpPr>
          <p:spPr>
            <a:xfrm>
              <a:off x="1897044" y="230189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d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1</a:t>
              </a:r>
              <a:endParaRPr lang="zh-TW" altLang="en-US" sz="1600" b="1" i="1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928794" y="2325747"/>
              <a:ext cx="357190" cy="35719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4" name="群組 21"/>
          <p:cNvGrpSpPr/>
          <p:nvPr/>
        </p:nvGrpSpPr>
        <p:grpSpPr>
          <a:xfrm>
            <a:off x="1239801" y="4951982"/>
            <a:ext cx="428628" cy="380922"/>
            <a:chOff x="1882743" y="4413351"/>
            <a:chExt cx="428628" cy="380922"/>
          </a:xfrm>
        </p:grpSpPr>
        <p:sp>
          <p:nvSpPr>
            <p:cNvPr id="7" name="文字方塊 6"/>
            <p:cNvSpPr txBox="1"/>
            <p:nvPr/>
          </p:nvSpPr>
          <p:spPr>
            <a:xfrm>
              <a:off x="1882743" y="4413351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d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3</a:t>
              </a:r>
              <a:endParaRPr lang="zh-TW" altLang="en-US" sz="1600" b="1" i="1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928794" y="4437083"/>
              <a:ext cx="357190" cy="35719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15" name="群組 23"/>
          <p:cNvGrpSpPr/>
          <p:nvPr/>
        </p:nvGrpSpPr>
        <p:grpSpPr>
          <a:xfrm>
            <a:off x="4183608" y="5372538"/>
            <a:ext cx="434430" cy="381043"/>
            <a:chOff x="4826550" y="4833907"/>
            <a:chExt cx="434430" cy="381043"/>
          </a:xfrm>
        </p:grpSpPr>
        <p:sp>
          <p:nvSpPr>
            <p:cNvPr id="10" name="文字方塊 9"/>
            <p:cNvSpPr txBox="1"/>
            <p:nvPr/>
          </p:nvSpPr>
          <p:spPr>
            <a:xfrm>
              <a:off x="4826550" y="4833907"/>
              <a:ext cx="434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T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2</a:t>
              </a:r>
              <a:endParaRPr lang="zh-TW" altLang="en-US" sz="1600" b="1" i="1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81605" y="4857760"/>
              <a:ext cx="357190" cy="357190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16" name="群組 20"/>
          <p:cNvGrpSpPr/>
          <p:nvPr/>
        </p:nvGrpSpPr>
        <p:grpSpPr>
          <a:xfrm>
            <a:off x="1214414" y="3673928"/>
            <a:ext cx="463278" cy="388994"/>
            <a:chOff x="1857356" y="3135297"/>
            <a:chExt cx="463278" cy="388994"/>
          </a:xfrm>
        </p:grpSpPr>
        <p:sp>
          <p:nvSpPr>
            <p:cNvPr id="6" name="文字方塊 5"/>
            <p:cNvSpPr txBox="1"/>
            <p:nvPr/>
          </p:nvSpPr>
          <p:spPr>
            <a:xfrm>
              <a:off x="1857356" y="3135297"/>
              <a:ext cx="46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d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2</a:t>
              </a:r>
              <a:endParaRPr lang="zh-TW" altLang="en-US" sz="1600" b="1" i="1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28794" y="3167101"/>
              <a:ext cx="357190" cy="35719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19" name="群組 22"/>
          <p:cNvGrpSpPr/>
          <p:nvPr/>
        </p:nvGrpSpPr>
        <p:grpSpPr>
          <a:xfrm>
            <a:off x="4195760" y="2418247"/>
            <a:ext cx="428628" cy="373092"/>
            <a:chOff x="4838702" y="1873266"/>
            <a:chExt cx="428628" cy="373092"/>
          </a:xfrm>
        </p:grpSpPr>
        <p:sp>
          <p:nvSpPr>
            <p:cNvPr id="9" name="文字方塊 8"/>
            <p:cNvSpPr txBox="1"/>
            <p:nvPr/>
          </p:nvSpPr>
          <p:spPr>
            <a:xfrm>
              <a:off x="4838702" y="1873266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T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3</a:t>
              </a:r>
              <a:endParaRPr lang="zh-TW" altLang="en-US" sz="1600" b="1" i="1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89556" y="1889168"/>
              <a:ext cx="357190" cy="357190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2482795" y="2856373"/>
            <a:ext cx="428628" cy="365195"/>
            <a:chOff x="3149590" y="2317742"/>
            <a:chExt cx="428628" cy="365195"/>
          </a:xfrm>
        </p:grpSpPr>
        <p:sp>
          <p:nvSpPr>
            <p:cNvPr id="8" name="文字方塊 7"/>
            <p:cNvSpPr txBox="1"/>
            <p:nvPr/>
          </p:nvSpPr>
          <p:spPr>
            <a:xfrm>
              <a:off x="3149590" y="2317742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T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1</a:t>
              </a:r>
              <a:endParaRPr lang="zh-TW" altLang="en-US" sz="1600" b="1" i="1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214678" y="2325747"/>
              <a:ext cx="357190" cy="357190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cxnSp>
        <p:nvCxnSpPr>
          <p:cNvPr id="25" name="直線單箭頭接點 24"/>
          <p:cNvCxnSpPr/>
          <p:nvPr/>
        </p:nvCxnSpPr>
        <p:spPr>
          <a:xfrm>
            <a:off x="1436679" y="3157960"/>
            <a:ext cx="1285884" cy="1214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000628" y="3143248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TW" sz="1600" b="1" dirty="0" smtClean="0">
                <a:latin typeface="+mj-lt"/>
                <a:ea typeface="Arial Unicode MS" pitchFamily="34" charset="-120"/>
                <a:cs typeface="Times New Roman" pitchFamily="18" charset="0"/>
              </a:rPr>
              <a:t>       Control Pins: </a:t>
            </a:r>
            <a:endParaRPr lang="en-US" altLang="zh-TW" sz="1600" b="1" dirty="0" smtClean="0">
              <a:solidFill>
                <a:srgbClr val="FF0000"/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  <a:p>
            <a:pPr marL="342900" indent="-342900"/>
            <a:r>
              <a:rPr lang="en-US" altLang="zh-TW" sz="1600" b="1" dirty="0" smtClean="0">
                <a:latin typeface="+mj-lt"/>
                <a:ea typeface="Arial Unicode MS" pitchFamily="34" charset="-120"/>
                <a:cs typeface="Times New Roman" pitchFamily="18" charset="0"/>
              </a:rPr>
              <a:t>       Used Cell: </a:t>
            </a:r>
            <a:endParaRPr lang="en-US" altLang="zh-TW" sz="1600" b="1" dirty="0" smtClean="0">
              <a:solidFill>
                <a:srgbClr val="FF0000"/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  <a:p>
            <a:pPr marL="342900" indent="-342900"/>
            <a:r>
              <a:rPr lang="en-US" altLang="zh-TW" sz="1600" b="1" dirty="0" smtClean="0">
                <a:latin typeface="+mj-lt"/>
                <a:ea typeface="Arial Unicode MS" pitchFamily="34" charset="-120"/>
                <a:cs typeface="Times New Roman" pitchFamily="18" charset="0"/>
              </a:rPr>
              <a:t>       execution time: </a:t>
            </a:r>
            <a:endParaRPr lang="zh-TW" altLang="en-US" sz="1600" b="1" dirty="0">
              <a:solidFill>
                <a:srgbClr val="FF0000"/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grpSp>
        <p:nvGrpSpPr>
          <p:cNvPr id="21" name="群組 44"/>
          <p:cNvGrpSpPr/>
          <p:nvPr/>
        </p:nvGrpSpPr>
        <p:grpSpPr>
          <a:xfrm>
            <a:off x="1285852" y="2859668"/>
            <a:ext cx="1647772" cy="358778"/>
            <a:chOff x="993750" y="3343274"/>
            <a:chExt cx="1647772" cy="358778"/>
          </a:xfrm>
        </p:grpSpPr>
        <p:sp>
          <p:nvSpPr>
            <p:cNvPr id="36" name="矩形 35"/>
            <p:cNvSpPr/>
            <p:nvPr/>
          </p:nvSpPr>
          <p:spPr>
            <a:xfrm>
              <a:off x="993750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413718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827368" y="3343274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253208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1020738" y="3344862"/>
              <a:ext cx="357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1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428696" y="3343274"/>
              <a:ext cx="357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2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857388" y="3343274"/>
              <a:ext cx="357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3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2284364" y="3344862"/>
              <a:ext cx="357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1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22" name="群組 29"/>
          <p:cNvGrpSpPr/>
          <p:nvPr/>
        </p:nvGrpSpPr>
        <p:grpSpPr>
          <a:xfrm>
            <a:off x="1428728" y="4000504"/>
            <a:ext cx="2928958" cy="1643074"/>
            <a:chOff x="3017210" y="2117228"/>
            <a:chExt cx="2568817" cy="1682214"/>
          </a:xfrm>
        </p:grpSpPr>
        <p:cxnSp>
          <p:nvCxnSpPr>
            <p:cNvPr id="67" name="直線接點 66"/>
            <p:cNvCxnSpPr/>
            <p:nvPr/>
          </p:nvCxnSpPr>
          <p:spPr>
            <a:xfrm>
              <a:off x="3017210" y="2117228"/>
              <a:ext cx="2320238" cy="158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接點 67"/>
            <p:cNvCxnSpPr/>
            <p:nvPr/>
          </p:nvCxnSpPr>
          <p:spPr>
            <a:xfrm rot="5400000">
              <a:off x="4482632" y="2956726"/>
              <a:ext cx="1680584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/>
            <p:cNvCxnSpPr/>
            <p:nvPr/>
          </p:nvCxnSpPr>
          <p:spPr>
            <a:xfrm flipV="1">
              <a:off x="5310744" y="3799442"/>
              <a:ext cx="27528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69"/>
          <p:cNvGrpSpPr/>
          <p:nvPr/>
        </p:nvGrpSpPr>
        <p:grpSpPr>
          <a:xfrm>
            <a:off x="1279502" y="3702610"/>
            <a:ext cx="3435374" cy="361459"/>
            <a:chOff x="993750" y="3340593"/>
            <a:chExt cx="3435374" cy="361459"/>
          </a:xfrm>
        </p:grpSpPr>
        <p:sp>
          <p:nvSpPr>
            <p:cNvPr id="71" name="矩形 70"/>
            <p:cNvSpPr/>
            <p:nvPr/>
          </p:nvSpPr>
          <p:spPr>
            <a:xfrm>
              <a:off x="993750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1407368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962409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3539495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109902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681274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827336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2254234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1000100" y="335756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80" name="文字方塊 79"/>
            <p:cNvSpPr txBox="1"/>
            <p:nvPr/>
          </p:nvSpPr>
          <p:spPr>
            <a:xfrm>
              <a:off x="1006450" y="335121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4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81" name="文字方塊 80"/>
            <p:cNvSpPr txBox="1"/>
            <p:nvPr/>
          </p:nvSpPr>
          <p:spPr>
            <a:xfrm>
              <a:off x="2273284" y="334486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4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1422378" y="335121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5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2695562" y="3345420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5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1838306" y="335121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6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85" name="文字方塊 84"/>
            <p:cNvSpPr txBox="1"/>
            <p:nvPr/>
          </p:nvSpPr>
          <p:spPr>
            <a:xfrm>
              <a:off x="3130540" y="3343274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7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3552818" y="3340593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8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3985866" y="3340593"/>
              <a:ext cx="4432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9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24" name="群組 87"/>
          <p:cNvGrpSpPr/>
          <p:nvPr/>
        </p:nvGrpSpPr>
        <p:grpSpPr>
          <a:xfrm>
            <a:off x="1279502" y="4952415"/>
            <a:ext cx="3356621" cy="384102"/>
            <a:chOff x="1001065" y="3737969"/>
            <a:chExt cx="3356621" cy="384102"/>
          </a:xfrm>
        </p:grpSpPr>
        <p:sp>
          <p:nvSpPr>
            <p:cNvPr id="89" name="矩形 88"/>
            <p:cNvSpPr/>
            <p:nvPr/>
          </p:nvSpPr>
          <p:spPr>
            <a:xfrm>
              <a:off x="1001065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1414683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958318" y="3764881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3539495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3109902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681274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827336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261549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>
              <a:off x="1007415" y="3774048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>
              <a:off x="1013765" y="3767698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4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2280599" y="3761348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4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1429693" y="3767698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5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2688247" y="3759418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5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1852936" y="3751327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6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3130540" y="3759760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6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3560133" y="3752103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4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3985866" y="3737969"/>
              <a:ext cx="3718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9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26" name="群組 105"/>
          <p:cNvGrpSpPr/>
          <p:nvPr/>
        </p:nvGrpSpPr>
        <p:grpSpPr>
          <a:xfrm>
            <a:off x="4192865" y="4137030"/>
            <a:ext cx="551271" cy="1607246"/>
            <a:chOff x="4357686" y="3351212"/>
            <a:chExt cx="551271" cy="1607246"/>
          </a:xfrm>
        </p:grpSpPr>
        <p:sp>
          <p:nvSpPr>
            <p:cNvPr id="107" name="矩形 106"/>
            <p:cNvSpPr/>
            <p:nvPr/>
          </p:nvSpPr>
          <p:spPr>
            <a:xfrm>
              <a:off x="4410416" y="3768663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4403524" y="335121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4360581" y="3769221"/>
              <a:ext cx="462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10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4357686" y="3357562"/>
              <a:ext cx="472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11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4409127" y="460126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4436439" y="4609359"/>
              <a:ext cx="472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8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27" name="群組 112"/>
          <p:cNvGrpSpPr/>
          <p:nvPr/>
        </p:nvGrpSpPr>
        <p:grpSpPr>
          <a:xfrm>
            <a:off x="3764237" y="4131238"/>
            <a:ext cx="529326" cy="1613038"/>
            <a:chOff x="4357686" y="3345420"/>
            <a:chExt cx="529326" cy="1613038"/>
          </a:xfrm>
        </p:grpSpPr>
        <p:sp>
          <p:nvSpPr>
            <p:cNvPr id="114" name="矩形 113"/>
            <p:cNvSpPr/>
            <p:nvPr/>
          </p:nvSpPr>
          <p:spPr>
            <a:xfrm>
              <a:off x="4410416" y="3768663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4410839" y="335121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4424704" y="3769221"/>
              <a:ext cx="462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5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4357686" y="3345420"/>
              <a:ext cx="472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13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409127" y="460126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4377919" y="4609359"/>
              <a:ext cx="472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13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28" name="群組 119"/>
          <p:cNvGrpSpPr/>
          <p:nvPr/>
        </p:nvGrpSpPr>
        <p:grpSpPr>
          <a:xfrm>
            <a:off x="4185550" y="2431356"/>
            <a:ext cx="500066" cy="1207131"/>
            <a:chOff x="4357686" y="1638223"/>
            <a:chExt cx="500066" cy="1207131"/>
          </a:xfrm>
        </p:grpSpPr>
        <p:sp>
          <p:nvSpPr>
            <p:cNvPr id="121" name="矩形 120"/>
            <p:cNvSpPr/>
            <p:nvPr/>
          </p:nvSpPr>
          <p:spPr>
            <a:xfrm>
              <a:off x="4414494" y="1644015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414114" y="206532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419955" y="2488164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4357686" y="1638223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12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4365001" y="2480849"/>
              <a:ext cx="479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10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26" name="文字方塊 125"/>
            <p:cNvSpPr txBox="1"/>
            <p:nvPr/>
          </p:nvSpPr>
          <p:spPr>
            <a:xfrm>
              <a:off x="4365001" y="2071678"/>
              <a:ext cx="479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11</a:t>
              </a:r>
              <a:endParaRPr lang="zh-TW" altLang="en-US" sz="1600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sp>
        <p:nvSpPr>
          <p:cNvPr id="128" name="文字方塊 127"/>
          <p:cNvSpPr txBox="1"/>
          <p:nvPr/>
        </p:nvSpPr>
        <p:spPr>
          <a:xfrm>
            <a:off x="6858016" y="3143248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13</a:t>
            </a:r>
            <a:endParaRPr lang="zh-TW" altLang="en-US" sz="1600" b="1" dirty="0">
              <a:solidFill>
                <a:srgbClr val="FF0000"/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6643702" y="3388056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29</a:t>
            </a:r>
            <a:endParaRPr lang="zh-TW" altLang="en-US" sz="1600" b="1" dirty="0">
              <a:solidFill>
                <a:srgbClr val="FF0000"/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7072330" y="3629666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20</a:t>
            </a:r>
            <a:endParaRPr lang="zh-TW" altLang="en-US" sz="1600" b="1" dirty="0">
              <a:solidFill>
                <a:srgbClr val="FF0000"/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grpSp>
        <p:nvGrpSpPr>
          <p:cNvPr id="29" name="群組 4"/>
          <p:cNvGrpSpPr/>
          <p:nvPr/>
        </p:nvGrpSpPr>
        <p:grpSpPr>
          <a:xfrm>
            <a:off x="1521475" y="2616985"/>
            <a:ext cx="2786082" cy="2693256"/>
            <a:chOff x="1071538" y="499974"/>
            <a:chExt cx="3229964" cy="2380827"/>
          </a:xfrm>
        </p:grpSpPr>
        <p:cxnSp>
          <p:nvCxnSpPr>
            <p:cNvPr id="133" name="直線接點 132"/>
            <p:cNvCxnSpPr/>
            <p:nvPr/>
          </p:nvCxnSpPr>
          <p:spPr>
            <a:xfrm>
              <a:off x="1071538" y="2852710"/>
              <a:ext cx="321471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單箭頭接點 133"/>
            <p:cNvCxnSpPr/>
            <p:nvPr/>
          </p:nvCxnSpPr>
          <p:spPr>
            <a:xfrm rot="5400000" flipH="1" flipV="1">
              <a:off x="3110294" y="1689593"/>
              <a:ext cx="2380827" cy="1589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文字方塊 112"/>
          <p:cNvSpPr txBox="1"/>
          <p:nvPr/>
        </p:nvSpPr>
        <p:spPr>
          <a:xfrm>
            <a:off x="5000628" y="2155727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TW" sz="1600" b="1" dirty="0" smtClean="0">
                <a:solidFill>
                  <a:schemeClr val="accent3">
                    <a:lumMod val="65000"/>
                  </a:schemeClr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       Control Pins: </a:t>
            </a:r>
          </a:p>
          <a:p>
            <a:pPr marL="342900" indent="-342900"/>
            <a:r>
              <a:rPr lang="en-US" altLang="zh-TW" sz="1600" b="1" dirty="0" smtClean="0">
                <a:solidFill>
                  <a:schemeClr val="accent3">
                    <a:lumMod val="65000"/>
                  </a:schemeClr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       Used Cell: </a:t>
            </a:r>
          </a:p>
          <a:p>
            <a:pPr marL="342900" indent="-342900"/>
            <a:r>
              <a:rPr lang="en-US" altLang="zh-TW" sz="1600" b="1" dirty="0" smtClean="0">
                <a:solidFill>
                  <a:schemeClr val="accent3">
                    <a:lumMod val="65000"/>
                  </a:schemeClr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       execution time: </a:t>
            </a:r>
            <a:endParaRPr lang="zh-TW" altLang="en-US" sz="1600" b="1" dirty="0">
              <a:solidFill>
                <a:schemeClr val="accent3">
                  <a:lumMod val="65000"/>
                </a:schemeClr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6858016" y="2129468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3">
                    <a:lumMod val="65000"/>
                  </a:schemeClr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15</a:t>
            </a:r>
            <a:endParaRPr lang="zh-TW" altLang="en-US" sz="1600" b="1" dirty="0">
              <a:solidFill>
                <a:schemeClr val="accent3">
                  <a:lumMod val="65000"/>
                </a:schemeClr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643702" y="2401572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3">
                    <a:lumMod val="65000"/>
                  </a:schemeClr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26</a:t>
            </a:r>
            <a:endParaRPr lang="zh-TW" altLang="en-US" sz="1600" b="1" dirty="0">
              <a:solidFill>
                <a:schemeClr val="accent3">
                  <a:lumMod val="65000"/>
                </a:schemeClr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7031386" y="2643182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3">
                    <a:lumMod val="65000"/>
                  </a:schemeClr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18</a:t>
            </a:r>
            <a:endParaRPr lang="zh-TW" altLang="en-US" sz="1600" b="1" dirty="0">
              <a:solidFill>
                <a:schemeClr val="accent3">
                  <a:lumMod val="65000"/>
                </a:schemeClr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5371466" y="4214818"/>
            <a:ext cx="3558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latin typeface="+mj-lt"/>
              </a:rPr>
              <a:t>May increase the # of used cells and execution time</a:t>
            </a:r>
            <a:endParaRPr lang="zh-TW" altLang="en-US" sz="18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28" grpId="0"/>
      <p:bldP spid="129" grpId="0"/>
      <p:bldP spid="130" grpId="0"/>
      <p:bldP spid="10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內容版面配置區 2"/>
          <p:cNvSpPr>
            <a:spLocks noGrp="1"/>
          </p:cNvSpPr>
          <p:nvPr>
            <p:ph sz="quarter" idx="1"/>
          </p:nvPr>
        </p:nvSpPr>
        <p:spPr>
          <a:xfrm>
            <a:off x="285720" y="1071546"/>
            <a:ext cx="8317070" cy="4495800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Integrate broadcast addressing with droplet routing while </a:t>
            </a:r>
            <a:r>
              <a:rPr lang="en-US" altLang="zh-TW" sz="2400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simultaneously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minimizing the # of control pins, # of used cells, and execution time</a:t>
            </a:r>
            <a:endParaRPr lang="zh-TW" altLang="en-US" sz="2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394265"/>
            <a:ext cx="3433759" cy="339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群組 18"/>
          <p:cNvGrpSpPr/>
          <p:nvPr/>
        </p:nvGrpSpPr>
        <p:grpSpPr>
          <a:xfrm>
            <a:off x="1254102" y="2840525"/>
            <a:ext cx="428628" cy="381043"/>
            <a:chOff x="1897044" y="2301894"/>
            <a:chExt cx="428628" cy="381043"/>
          </a:xfrm>
        </p:grpSpPr>
        <p:sp>
          <p:nvSpPr>
            <p:cNvPr id="5" name="文字方塊 4"/>
            <p:cNvSpPr txBox="1"/>
            <p:nvPr/>
          </p:nvSpPr>
          <p:spPr>
            <a:xfrm>
              <a:off x="1897044" y="230189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d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1</a:t>
              </a:r>
              <a:endParaRPr lang="zh-TW" altLang="en-US" sz="1600" b="1" i="1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928794" y="2325747"/>
              <a:ext cx="357190" cy="35719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3" name="群組 21"/>
          <p:cNvGrpSpPr/>
          <p:nvPr/>
        </p:nvGrpSpPr>
        <p:grpSpPr>
          <a:xfrm>
            <a:off x="1239801" y="4951982"/>
            <a:ext cx="428628" cy="380922"/>
            <a:chOff x="1882743" y="4413351"/>
            <a:chExt cx="428628" cy="380922"/>
          </a:xfrm>
        </p:grpSpPr>
        <p:sp>
          <p:nvSpPr>
            <p:cNvPr id="7" name="文字方塊 6"/>
            <p:cNvSpPr txBox="1"/>
            <p:nvPr/>
          </p:nvSpPr>
          <p:spPr>
            <a:xfrm>
              <a:off x="1882743" y="4413351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d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3</a:t>
              </a:r>
              <a:endParaRPr lang="zh-TW" altLang="en-US" sz="1600" b="1" i="1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928794" y="4437083"/>
              <a:ext cx="357190" cy="35719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4" name="群組 23"/>
          <p:cNvGrpSpPr/>
          <p:nvPr/>
        </p:nvGrpSpPr>
        <p:grpSpPr>
          <a:xfrm>
            <a:off x="4183608" y="5372538"/>
            <a:ext cx="434430" cy="381043"/>
            <a:chOff x="4826550" y="4833907"/>
            <a:chExt cx="434430" cy="381043"/>
          </a:xfrm>
        </p:grpSpPr>
        <p:sp>
          <p:nvSpPr>
            <p:cNvPr id="10" name="文字方塊 9"/>
            <p:cNvSpPr txBox="1"/>
            <p:nvPr/>
          </p:nvSpPr>
          <p:spPr>
            <a:xfrm>
              <a:off x="4826550" y="4833907"/>
              <a:ext cx="434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T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2</a:t>
              </a:r>
              <a:endParaRPr lang="zh-TW" altLang="en-US" sz="1600" b="1" i="1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81605" y="4857760"/>
              <a:ext cx="357190" cy="357190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15" name="群組 20"/>
          <p:cNvGrpSpPr/>
          <p:nvPr/>
        </p:nvGrpSpPr>
        <p:grpSpPr>
          <a:xfrm>
            <a:off x="1214414" y="3673928"/>
            <a:ext cx="463278" cy="388994"/>
            <a:chOff x="1857356" y="3135297"/>
            <a:chExt cx="463278" cy="388994"/>
          </a:xfrm>
        </p:grpSpPr>
        <p:sp>
          <p:nvSpPr>
            <p:cNvPr id="6" name="文字方塊 5"/>
            <p:cNvSpPr txBox="1"/>
            <p:nvPr/>
          </p:nvSpPr>
          <p:spPr>
            <a:xfrm>
              <a:off x="1857356" y="3135297"/>
              <a:ext cx="46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d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2</a:t>
              </a:r>
              <a:endParaRPr lang="zh-TW" altLang="en-US" sz="1600" b="1" i="1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28794" y="3167101"/>
              <a:ext cx="357190" cy="35719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16" name="群組 22"/>
          <p:cNvGrpSpPr/>
          <p:nvPr/>
        </p:nvGrpSpPr>
        <p:grpSpPr>
          <a:xfrm>
            <a:off x="4195760" y="2418247"/>
            <a:ext cx="428628" cy="373092"/>
            <a:chOff x="4838702" y="1873266"/>
            <a:chExt cx="428628" cy="373092"/>
          </a:xfrm>
        </p:grpSpPr>
        <p:sp>
          <p:nvSpPr>
            <p:cNvPr id="9" name="文字方塊 8"/>
            <p:cNvSpPr txBox="1"/>
            <p:nvPr/>
          </p:nvSpPr>
          <p:spPr>
            <a:xfrm>
              <a:off x="4838702" y="1873266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T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3</a:t>
              </a:r>
              <a:endParaRPr lang="zh-TW" altLang="en-US" sz="1600" b="1" i="1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89556" y="1889168"/>
              <a:ext cx="357190" cy="357190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19" name="群組 19"/>
          <p:cNvGrpSpPr/>
          <p:nvPr/>
        </p:nvGrpSpPr>
        <p:grpSpPr>
          <a:xfrm>
            <a:off x="2490746" y="2856373"/>
            <a:ext cx="428628" cy="365195"/>
            <a:chOff x="3149590" y="2317742"/>
            <a:chExt cx="428628" cy="365195"/>
          </a:xfrm>
        </p:grpSpPr>
        <p:sp>
          <p:nvSpPr>
            <p:cNvPr id="8" name="文字方塊 7"/>
            <p:cNvSpPr txBox="1"/>
            <p:nvPr/>
          </p:nvSpPr>
          <p:spPr>
            <a:xfrm>
              <a:off x="3149590" y="2317742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T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1</a:t>
              </a:r>
              <a:endParaRPr lang="zh-TW" altLang="en-US" sz="1600" b="1" i="1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214678" y="2325747"/>
              <a:ext cx="357190" cy="357190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cxnSp>
        <p:nvCxnSpPr>
          <p:cNvPr id="25" name="直線單箭頭接點 24"/>
          <p:cNvCxnSpPr/>
          <p:nvPr/>
        </p:nvCxnSpPr>
        <p:spPr>
          <a:xfrm>
            <a:off x="1436679" y="3157960"/>
            <a:ext cx="1285884" cy="1214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5041572" y="4137918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TW" sz="1600" b="1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>       Control Pins: </a:t>
            </a:r>
            <a:endParaRPr lang="en-US" altLang="zh-TW" sz="1600" b="1" dirty="0" smtClean="0">
              <a:solidFill>
                <a:srgbClr val="FF0000"/>
              </a:solidFill>
              <a:latin typeface="+mj-lt"/>
              <a:ea typeface="Arial Unicode MS" pitchFamily="34" charset="-120"/>
              <a:cs typeface="Arial Unicode MS" pitchFamily="34" charset="-120"/>
            </a:endParaRPr>
          </a:p>
          <a:p>
            <a:pPr marL="342900" indent="-342900"/>
            <a:r>
              <a:rPr lang="en-US" altLang="zh-TW" sz="1600" b="1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>       Used Cell: </a:t>
            </a:r>
            <a:endParaRPr lang="en-US" altLang="zh-TW" sz="1600" b="1" dirty="0" smtClean="0">
              <a:solidFill>
                <a:srgbClr val="FF0000"/>
              </a:solidFill>
              <a:latin typeface="+mj-lt"/>
              <a:ea typeface="Arial Unicode MS" pitchFamily="34" charset="-120"/>
              <a:cs typeface="Arial Unicode MS" pitchFamily="34" charset="-120"/>
            </a:endParaRPr>
          </a:p>
          <a:p>
            <a:pPr marL="342900" indent="-342900"/>
            <a:r>
              <a:rPr lang="en-US" altLang="zh-TW" sz="1600" b="1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>       execution time: </a:t>
            </a:r>
            <a:endParaRPr lang="zh-TW" altLang="en-US" sz="1600" b="1" dirty="0">
              <a:solidFill>
                <a:srgbClr val="FF0000"/>
              </a:solidFill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grpSp>
        <p:nvGrpSpPr>
          <p:cNvPr id="20" name="群組 44"/>
          <p:cNvGrpSpPr/>
          <p:nvPr/>
        </p:nvGrpSpPr>
        <p:grpSpPr>
          <a:xfrm>
            <a:off x="1285852" y="2856748"/>
            <a:ext cx="1647772" cy="358778"/>
            <a:chOff x="993750" y="3343274"/>
            <a:chExt cx="1647772" cy="358778"/>
          </a:xfrm>
        </p:grpSpPr>
        <p:sp>
          <p:nvSpPr>
            <p:cNvPr id="36" name="矩形 35"/>
            <p:cNvSpPr/>
            <p:nvPr/>
          </p:nvSpPr>
          <p:spPr>
            <a:xfrm>
              <a:off x="993750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413718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827368" y="3343274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253208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1020738" y="3344862"/>
              <a:ext cx="357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1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428696" y="3343274"/>
              <a:ext cx="357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2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857388" y="3343274"/>
              <a:ext cx="357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3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2284364" y="3344862"/>
              <a:ext cx="357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1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21" name="群組 33"/>
          <p:cNvGrpSpPr/>
          <p:nvPr/>
        </p:nvGrpSpPr>
        <p:grpSpPr>
          <a:xfrm>
            <a:off x="1428728" y="3753317"/>
            <a:ext cx="2857520" cy="1857388"/>
            <a:chOff x="1071538" y="1527470"/>
            <a:chExt cx="3001190" cy="1634696"/>
          </a:xfrm>
        </p:grpSpPr>
        <p:cxnSp>
          <p:nvCxnSpPr>
            <p:cNvPr id="45" name="直線接點 44"/>
            <p:cNvCxnSpPr/>
            <p:nvPr/>
          </p:nvCxnSpPr>
          <p:spPr>
            <a:xfrm>
              <a:off x="1071538" y="1527470"/>
              <a:ext cx="3000396" cy="158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 rot="5400000">
              <a:off x="3254982" y="2344420"/>
              <a:ext cx="1633903" cy="1589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52"/>
          <p:cNvGrpSpPr/>
          <p:nvPr/>
        </p:nvGrpSpPr>
        <p:grpSpPr>
          <a:xfrm>
            <a:off x="1461918" y="2680812"/>
            <a:ext cx="3039437" cy="2606801"/>
            <a:chOff x="1176166" y="1894994"/>
            <a:chExt cx="3039437" cy="2606801"/>
          </a:xfrm>
        </p:grpSpPr>
        <p:grpSp>
          <p:nvGrpSpPr>
            <p:cNvPr id="23" name="群組 30"/>
            <p:cNvGrpSpPr/>
            <p:nvPr/>
          </p:nvGrpSpPr>
          <p:grpSpPr>
            <a:xfrm>
              <a:off x="1500166" y="1894994"/>
              <a:ext cx="2715437" cy="1285884"/>
              <a:chOff x="1417350" y="446854"/>
              <a:chExt cx="3056028" cy="1470510"/>
            </a:xfrm>
          </p:grpSpPr>
          <p:cxnSp>
            <p:nvCxnSpPr>
              <p:cNvPr id="48" name="直線接點 47"/>
              <p:cNvCxnSpPr/>
              <p:nvPr/>
            </p:nvCxnSpPr>
            <p:spPr>
              <a:xfrm>
                <a:off x="1417350" y="1916455"/>
                <a:ext cx="3055136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/>
              <p:cNvCxnSpPr/>
              <p:nvPr/>
            </p:nvCxnSpPr>
            <p:spPr>
              <a:xfrm rot="5400000" flipH="1" flipV="1">
                <a:off x="3737230" y="1181215"/>
                <a:ext cx="1470510" cy="1787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線單箭頭接點 49"/>
            <p:cNvCxnSpPr/>
            <p:nvPr/>
          </p:nvCxnSpPr>
          <p:spPr>
            <a:xfrm rot="16200000" flipH="1">
              <a:off x="839923" y="3840326"/>
              <a:ext cx="1320489" cy="2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1176166" y="4500570"/>
              <a:ext cx="324000" cy="1225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53"/>
          <p:cNvGrpSpPr/>
          <p:nvPr/>
        </p:nvGrpSpPr>
        <p:grpSpPr>
          <a:xfrm>
            <a:off x="1287453" y="3704086"/>
            <a:ext cx="3435374" cy="363947"/>
            <a:chOff x="993750" y="3338105"/>
            <a:chExt cx="3435374" cy="363947"/>
          </a:xfrm>
        </p:grpSpPr>
        <p:sp>
          <p:nvSpPr>
            <p:cNvPr id="55" name="矩形 54"/>
            <p:cNvSpPr/>
            <p:nvPr/>
          </p:nvSpPr>
          <p:spPr>
            <a:xfrm>
              <a:off x="993750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407368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954458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539495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101951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681274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827336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254234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000100" y="335756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006450" y="335121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4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2273284" y="334486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4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1422378" y="335121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9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2695562" y="3345420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5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1838306" y="335121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6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3135289" y="3343274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3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3552818" y="3340593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7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3985866" y="3338105"/>
              <a:ext cx="4432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2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26" name="群組 71"/>
          <p:cNvGrpSpPr/>
          <p:nvPr/>
        </p:nvGrpSpPr>
        <p:grpSpPr>
          <a:xfrm>
            <a:off x="4249929" y="2431356"/>
            <a:ext cx="552287" cy="1207131"/>
            <a:chOff x="4406163" y="1638223"/>
            <a:chExt cx="552287" cy="1207131"/>
          </a:xfrm>
        </p:grpSpPr>
        <p:sp>
          <p:nvSpPr>
            <p:cNvPr id="73" name="矩形 72"/>
            <p:cNvSpPr/>
            <p:nvPr/>
          </p:nvSpPr>
          <p:spPr>
            <a:xfrm>
              <a:off x="4406543" y="1644015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406163" y="206532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4412004" y="2488164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4458384" y="1638223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4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4452999" y="2488164"/>
              <a:ext cx="4340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9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4451069" y="2071678"/>
              <a:ext cx="435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6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27" name="群組 87"/>
          <p:cNvGrpSpPr/>
          <p:nvPr/>
        </p:nvGrpSpPr>
        <p:grpSpPr>
          <a:xfrm>
            <a:off x="4244070" y="4129079"/>
            <a:ext cx="514696" cy="1615197"/>
            <a:chOff x="3958318" y="3343261"/>
            <a:chExt cx="514696" cy="1615197"/>
          </a:xfrm>
        </p:grpSpPr>
        <p:grpSp>
          <p:nvGrpSpPr>
            <p:cNvPr id="28" name="群組 78"/>
            <p:cNvGrpSpPr/>
            <p:nvPr/>
          </p:nvGrpSpPr>
          <p:grpSpPr>
            <a:xfrm>
              <a:off x="3958554" y="3343261"/>
              <a:ext cx="514460" cy="1615197"/>
              <a:chOff x="4409127" y="3343261"/>
              <a:chExt cx="514460" cy="1615197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4410416" y="3768663"/>
                <a:ext cx="357190" cy="35719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latin typeface="+mj-lt"/>
                  <a:ea typeface="Arial Unicode MS" pitchFamily="34" charset="-120"/>
                  <a:cs typeface="Arial Unicode MS" pitchFamily="34" charset="-120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4411475" y="3343261"/>
                <a:ext cx="357190" cy="35719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latin typeface="+mj-lt"/>
                  <a:ea typeface="Arial Unicode MS" pitchFamily="34" charset="-120"/>
                  <a:cs typeface="Arial Unicode MS" pitchFamily="34" charset="-120"/>
                </a:endParaRPr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4461279" y="3769221"/>
                <a:ext cx="4623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latin typeface="+mj-lt"/>
                    <a:ea typeface="Arial Unicode MS" pitchFamily="34" charset="-120"/>
                    <a:cs typeface="Arial Unicode MS" pitchFamily="34" charset="-120"/>
                  </a:rPr>
                  <a:t>7</a:t>
                </a:r>
                <a:endParaRPr lang="zh-TW" altLang="en-US" sz="1600" dirty="0">
                  <a:latin typeface="+mj-lt"/>
                  <a:ea typeface="Arial Unicode MS" pitchFamily="34" charset="-120"/>
                  <a:cs typeface="Arial Unicode MS" pitchFamily="34" charset="-120"/>
                </a:endParaRPr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4451069" y="3357562"/>
                <a:ext cx="4725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latin typeface="+mj-lt"/>
                    <a:ea typeface="Arial Unicode MS" pitchFamily="34" charset="-120"/>
                    <a:cs typeface="Arial Unicode MS" pitchFamily="34" charset="-120"/>
                  </a:rPr>
                  <a:t>6</a:t>
                </a:r>
                <a:endParaRPr lang="zh-TW" altLang="en-US" sz="1600" dirty="0">
                  <a:latin typeface="+mj-lt"/>
                  <a:ea typeface="Arial Unicode MS" pitchFamily="34" charset="-120"/>
                  <a:cs typeface="Arial Unicode MS" pitchFamily="34" charset="-120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4409127" y="4601268"/>
                <a:ext cx="357190" cy="35719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latin typeface="+mj-lt"/>
                  <a:ea typeface="Arial Unicode MS" pitchFamily="34" charset="-120"/>
                  <a:cs typeface="Arial Unicode MS" pitchFamily="34" charset="-120"/>
                </a:endParaRPr>
              </a:p>
            </p:txBody>
          </p:sp>
          <p:sp>
            <p:nvSpPr>
              <p:cNvPr id="85" name="文字方塊 84"/>
              <p:cNvSpPr txBox="1"/>
              <p:nvPr/>
            </p:nvSpPr>
            <p:spPr>
              <a:xfrm>
                <a:off x="4429124" y="4609359"/>
                <a:ext cx="4725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latin typeface="+mj-lt"/>
                    <a:ea typeface="Arial Unicode MS" pitchFamily="34" charset="-120"/>
                    <a:cs typeface="Arial Unicode MS" pitchFamily="34" charset="-120"/>
                  </a:rPr>
                  <a:t>2</a:t>
                </a:r>
                <a:endParaRPr lang="zh-TW" altLang="en-US" sz="1600" dirty="0">
                  <a:latin typeface="+mj-lt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p:grpSp>
        <p:sp>
          <p:nvSpPr>
            <p:cNvPr id="86" name="矩形 85"/>
            <p:cNvSpPr/>
            <p:nvPr/>
          </p:nvSpPr>
          <p:spPr>
            <a:xfrm>
              <a:off x="3958318" y="418555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4000496" y="4180731"/>
              <a:ext cx="462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5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29" name="群組 97"/>
          <p:cNvGrpSpPr/>
          <p:nvPr/>
        </p:nvGrpSpPr>
        <p:grpSpPr>
          <a:xfrm>
            <a:off x="1285852" y="4129715"/>
            <a:ext cx="928694" cy="1206166"/>
            <a:chOff x="1000100" y="3343897"/>
            <a:chExt cx="928694" cy="1206166"/>
          </a:xfrm>
        </p:grpSpPr>
        <p:grpSp>
          <p:nvGrpSpPr>
            <p:cNvPr id="30" name="群組 88"/>
            <p:cNvGrpSpPr/>
            <p:nvPr/>
          </p:nvGrpSpPr>
          <p:grpSpPr>
            <a:xfrm>
              <a:off x="1411608" y="3343897"/>
              <a:ext cx="517186" cy="1201339"/>
              <a:chOff x="4412004" y="1644015"/>
              <a:chExt cx="517186" cy="1201339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414494" y="1644015"/>
                <a:ext cx="357190" cy="35719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latin typeface="+mj-lt"/>
                  <a:ea typeface="Arial Unicode MS" pitchFamily="34" charset="-120"/>
                  <a:cs typeface="Arial Unicode MS" pitchFamily="34" charset="-120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4414114" y="2065328"/>
                <a:ext cx="357190" cy="35719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latin typeface="+mj-lt"/>
                  <a:ea typeface="Arial Unicode MS" pitchFamily="34" charset="-120"/>
                  <a:cs typeface="Arial Unicode MS" pitchFamily="34" charset="-120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4412004" y="2488164"/>
                <a:ext cx="357190" cy="35719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latin typeface="+mj-lt"/>
                  <a:ea typeface="Arial Unicode MS" pitchFamily="34" charset="-120"/>
                  <a:cs typeface="Arial Unicode MS" pitchFamily="34" charset="-120"/>
                </a:endParaRPr>
              </a:p>
            </p:txBody>
          </p:sp>
          <p:sp>
            <p:nvSpPr>
              <p:cNvPr id="93" name="文字方塊 92"/>
              <p:cNvSpPr txBox="1"/>
              <p:nvPr/>
            </p:nvSpPr>
            <p:spPr>
              <a:xfrm>
                <a:off x="4429124" y="1650365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latin typeface="+mj-lt"/>
                    <a:ea typeface="Arial Unicode MS" pitchFamily="34" charset="-120"/>
                    <a:cs typeface="Arial Unicode MS" pitchFamily="34" charset="-120"/>
                  </a:rPr>
                  <a:t>8</a:t>
                </a:r>
                <a:endParaRPr lang="zh-TW" altLang="en-US" sz="1600" dirty="0">
                  <a:latin typeface="+mj-lt"/>
                  <a:ea typeface="Arial Unicode MS" pitchFamily="34" charset="-120"/>
                  <a:cs typeface="Arial Unicode MS" pitchFamily="34" charset="-120"/>
                </a:endParaRPr>
              </a:p>
            </p:txBody>
          </p:sp>
          <p:sp>
            <p:nvSpPr>
              <p:cNvPr id="94" name="文字方塊 93"/>
              <p:cNvSpPr txBox="1"/>
              <p:nvPr/>
            </p:nvSpPr>
            <p:spPr>
              <a:xfrm>
                <a:off x="4431054" y="2472758"/>
                <a:ext cx="4340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latin typeface="+mj-lt"/>
                    <a:ea typeface="Arial Unicode MS" pitchFamily="34" charset="-120"/>
                    <a:cs typeface="Arial Unicode MS" pitchFamily="34" charset="-120"/>
                  </a:rPr>
                  <a:t>5</a:t>
                </a:r>
                <a:endParaRPr lang="zh-TW" altLang="en-US" sz="1600" dirty="0">
                  <a:latin typeface="+mj-lt"/>
                  <a:ea typeface="Arial Unicode MS" pitchFamily="34" charset="-120"/>
                  <a:cs typeface="Arial Unicode MS" pitchFamily="34" charset="-120"/>
                </a:endParaRPr>
              </a:p>
            </p:txBody>
          </p:sp>
          <p:sp>
            <p:nvSpPr>
              <p:cNvPr id="95" name="文字方塊 94"/>
              <p:cNvSpPr txBox="1"/>
              <p:nvPr/>
            </p:nvSpPr>
            <p:spPr>
              <a:xfrm>
                <a:off x="4443754" y="2071678"/>
                <a:ext cx="4359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latin typeface="+mj-lt"/>
                    <a:ea typeface="Arial Unicode MS" pitchFamily="34" charset="-120"/>
                    <a:cs typeface="Arial Unicode MS" pitchFamily="34" charset="-120"/>
                  </a:rPr>
                  <a:t>7</a:t>
                </a:r>
                <a:endParaRPr lang="zh-TW" altLang="en-US" sz="1600" dirty="0">
                  <a:latin typeface="+mj-lt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1000100" y="4192873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1029360" y="4179955"/>
              <a:ext cx="4340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2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sp>
        <p:nvSpPr>
          <p:cNvPr id="101" name="文字方塊 100"/>
          <p:cNvSpPr txBox="1"/>
          <p:nvPr/>
        </p:nvSpPr>
        <p:spPr>
          <a:xfrm>
            <a:off x="6898960" y="4121072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9</a:t>
            </a:r>
            <a:endParaRPr lang="zh-TW" altLang="en-US" sz="1600" b="1" dirty="0">
              <a:solidFill>
                <a:srgbClr val="FF0000"/>
              </a:solidFill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6684646" y="4393176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23</a:t>
            </a:r>
            <a:endParaRPr lang="zh-TW" altLang="en-US" sz="1600" b="1" dirty="0">
              <a:solidFill>
                <a:srgbClr val="FF0000"/>
              </a:solidFill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061880" y="4634786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15</a:t>
            </a:r>
            <a:endParaRPr lang="zh-TW" altLang="en-US" sz="1600" b="1" dirty="0">
              <a:solidFill>
                <a:srgbClr val="FF0000"/>
              </a:solidFill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4" name="標題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38200"/>
          </a:xfrm>
        </p:spPr>
        <p:txBody>
          <a:bodyPr/>
          <a:lstStyle/>
          <a:p>
            <a:pPr algn="ctr"/>
            <a:r>
              <a:rPr lang="en-US" altLang="zh-TW" dirty="0" smtClean="0"/>
              <a:t>Ours (1/2)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5" name="Rectangle 3"/>
          <p:cNvSpPr txBox="1">
            <a:spLocks noChangeArrowheads="1"/>
          </p:cNvSpPr>
          <p:nvPr/>
        </p:nvSpPr>
        <p:spPr bwMode="auto">
          <a:xfrm>
            <a:off x="4932420" y="5072074"/>
            <a:ext cx="457200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tabLst/>
              <a:defRPr/>
            </a:pPr>
            <a:r>
              <a:rPr kumimoji="1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新細明體" charset="-120"/>
              </a:rPr>
              <a:t>Minimized # of control pins</a:t>
            </a:r>
            <a:endParaRPr kumimoji="1" lang="en-US" altLang="zh-TW" sz="1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新細明體" charset="-12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tabLst/>
              <a:defRPr/>
            </a:pPr>
            <a:r>
              <a:rPr kumimoji="1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新細明體" charset="-120"/>
              </a:rPr>
              <a:t>Minimized # of used cells</a:t>
            </a:r>
            <a:endParaRPr kumimoji="1" lang="en-US" altLang="zh-TW" sz="1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新細明體" charset="-12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tabLst/>
              <a:defRPr/>
            </a:pPr>
            <a:r>
              <a:rPr kumimoji="1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新細明體" charset="-120"/>
              </a:rPr>
              <a:t>Minimized </a:t>
            </a:r>
            <a:r>
              <a:rPr lang="en-US" altLang="zh-TW" sz="1800" b="1" kern="0" dirty="0" smtClean="0">
                <a:solidFill>
                  <a:srgbClr val="000099"/>
                </a:solidFill>
                <a:latin typeface="+mn-lt"/>
                <a:ea typeface="新細明體" charset="-120"/>
              </a:rPr>
              <a:t>execution time</a:t>
            </a:r>
            <a:endParaRPr kumimoji="1" lang="en-US" altLang="zh-TW" sz="1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新細明體" charset="-12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標楷體" pitchFamily="65" charset="-120"/>
              <a:buNone/>
              <a:tabLst/>
              <a:defRPr/>
            </a:pP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charset="-120"/>
              <a:cs typeface="+mn-cs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5000628" y="3143248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TW" sz="1600" b="1" dirty="0" smtClean="0">
                <a:solidFill>
                  <a:schemeClr val="accent3">
                    <a:lumMod val="65000"/>
                  </a:schemeClr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       Control Pins: </a:t>
            </a:r>
          </a:p>
          <a:p>
            <a:pPr marL="342900" indent="-342900"/>
            <a:r>
              <a:rPr lang="en-US" altLang="zh-TW" sz="1600" b="1" dirty="0" smtClean="0">
                <a:solidFill>
                  <a:schemeClr val="accent3">
                    <a:lumMod val="65000"/>
                  </a:schemeClr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       Used Cell: </a:t>
            </a:r>
          </a:p>
          <a:p>
            <a:pPr marL="342900" indent="-342900"/>
            <a:r>
              <a:rPr lang="en-US" altLang="zh-TW" sz="1600" b="1" dirty="0" smtClean="0">
                <a:solidFill>
                  <a:schemeClr val="accent3">
                    <a:lumMod val="65000"/>
                  </a:schemeClr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       execution time: </a:t>
            </a:r>
            <a:endParaRPr lang="zh-TW" altLang="en-US" sz="1600" b="1" dirty="0">
              <a:solidFill>
                <a:schemeClr val="accent3">
                  <a:lumMod val="65000"/>
                </a:schemeClr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6858016" y="3143248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3">
                    <a:lumMod val="65000"/>
                  </a:schemeClr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13</a:t>
            </a:r>
            <a:endParaRPr lang="zh-TW" altLang="en-US" sz="1600" b="1" dirty="0">
              <a:solidFill>
                <a:schemeClr val="accent3">
                  <a:lumMod val="65000"/>
                </a:schemeClr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643702" y="3388056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3">
                    <a:lumMod val="65000"/>
                  </a:schemeClr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29</a:t>
            </a:r>
            <a:endParaRPr lang="zh-TW" altLang="en-US" sz="1600" b="1" dirty="0">
              <a:solidFill>
                <a:schemeClr val="accent3">
                  <a:lumMod val="65000"/>
                </a:schemeClr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7089176" y="3643314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3">
                    <a:lumMod val="65000"/>
                  </a:schemeClr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20</a:t>
            </a:r>
            <a:endParaRPr lang="zh-TW" altLang="en-US" sz="1600" b="1" dirty="0">
              <a:solidFill>
                <a:schemeClr val="accent3">
                  <a:lumMod val="65000"/>
                </a:schemeClr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5000628" y="2155727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TW" sz="1600" b="1" dirty="0" smtClean="0">
                <a:solidFill>
                  <a:schemeClr val="accent3">
                    <a:lumMod val="65000"/>
                  </a:schemeClr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       Control Pins: </a:t>
            </a:r>
          </a:p>
          <a:p>
            <a:pPr marL="342900" indent="-342900"/>
            <a:r>
              <a:rPr lang="en-US" altLang="zh-TW" sz="1600" b="1" dirty="0" smtClean="0">
                <a:solidFill>
                  <a:schemeClr val="accent3">
                    <a:lumMod val="65000"/>
                  </a:schemeClr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       Used Cell: </a:t>
            </a:r>
          </a:p>
          <a:p>
            <a:pPr marL="342900" indent="-342900"/>
            <a:r>
              <a:rPr lang="en-US" altLang="zh-TW" sz="1600" b="1" dirty="0" smtClean="0">
                <a:solidFill>
                  <a:schemeClr val="accent3">
                    <a:lumMod val="65000"/>
                  </a:schemeClr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       execution time: </a:t>
            </a:r>
            <a:endParaRPr lang="zh-TW" altLang="en-US" sz="1600" b="1" dirty="0">
              <a:solidFill>
                <a:schemeClr val="accent3">
                  <a:lumMod val="65000"/>
                </a:schemeClr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858016" y="2129468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3">
                    <a:lumMod val="65000"/>
                  </a:schemeClr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15</a:t>
            </a:r>
            <a:endParaRPr lang="zh-TW" altLang="en-US" sz="1600" b="1" dirty="0">
              <a:solidFill>
                <a:schemeClr val="accent3">
                  <a:lumMod val="65000"/>
                </a:schemeClr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6643702" y="2401572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3">
                    <a:lumMod val="65000"/>
                  </a:schemeClr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26</a:t>
            </a:r>
            <a:endParaRPr lang="zh-TW" altLang="en-US" sz="1600" b="1" dirty="0">
              <a:solidFill>
                <a:schemeClr val="accent3">
                  <a:lumMod val="65000"/>
                </a:schemeClr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7031386" y="2643182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3">
                    <a:lumMod val="65000"/>
                  </a:schemeClr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18</a:t>
            </a:r>
            <a:endParaRPr lang="zh-TW" altLang="en-US" sz="1600" b="1" dirty="0">
              <a:solidFill>
                <a:schemeClr val="accent3">
                  <a:lumMod val="65000"/>
                </a:schemeClr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01" grpId="0"/>
      <p:bldP spid="102" grpId="0"/>
      <p:bldP spid="1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內容版面配置區 2"/>
          <p:cNvSpPr>
            <a:spLocks noGrp="1"/>
          </p:cNvSpPr>
          <p:nvPr>
            <p:ph sz="quarter" idx="1"/>
          </p:nvPr>
        </p:nvSpPr>
        <p:spPr>
          <a:xfrm>
            <a:off x="285720" y="1071546"/>
            <a:ext cx="8317070" cy="4495800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Contributions: </a:t>
            </a:r>
          </a:p>
          <a:p>
            <a:pPr lvl="1" algn="just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We propose the first algorithm that integrates the broadcast-addressing with droplet routing problem, while </a:t>
            </a:r>
            <a:r>
              <a:rPr lang="en-US" altLang="zh-TW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simultaneously </a:t>
            </a:r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minimizing the # of control pins, # of used cells, and execution time</a:t>
            </a:r>
          </a:p>
          <a:p>
            <a:pPr algn="just"/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 algn="just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 basic ILP formulation is introduced to obtain an </a:t>
            </a:r>
            <a:r>
              <a:rPr lang="en-US" altLang="zh-TW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optimal solution</a:t>
            </a:r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algn="just"/>
            <a:endParaRPr lang="en-US" altLang="zh-TW" dirty="0" smtClean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lvl="1" algn="just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 two-stage ILP-based algorithm is presented to tackle the complexity of the basic ILP formulation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4" name="標題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38200"/>
          </a:xfrm>
        </p:spPr>
        <p:txBody>
          <a:bodyPr/>
          <a:lstStyle/>
          <a:p>
            <a:pPr algn="ctr"/>
            <a:r>
              <a:rPr lang="en-US" altLang="zh-TW" dirty="0" smtClean="0"/>
              <a:t>Ours (2/2)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306388" y="1133475"/>
            <a:ext cx="8305800" cy="53117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Introduction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Our contribution</a:t>
            </a:r>
          </a:p>
          <a:p>
            <a:pPr eaLnBrk="1" hangingPunct="1"/>
            <a:r>
              <a:rPr lang="en-US" altLang="zh-TW" dirty="0" smtClean="0">
                <a:solidFill>
                  <a:srgbClr val="3366FF"/>
                </a:solidFill>
                <a:ea typeface="新細明體" charset="-120"/>
              </a:rPr>
              <a:t>Problem formulation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Basic ILP formulation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Deterministic ILP formulation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Experimental results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Conclusion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304800"/>
            <a:ext cx="9001125" cy="838200"/>
          </a:xfrm>
        </p:spPr>
        <p:txBody>
          <a:bodyPr anchor="t"/>
          <a:lstStyle/>
          <a:p>
            <a:r>
              <a:rPr lang="en-US" altLang="zh-TW" sz="2400" dirty="0" smtClean="0"/>
              <a:t>Problem Formulation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928688"/>
            <a:ext cx="8686800" cy="3357567"/>
          </a:xfrm>
        </p:spPr>
        <p:txBody>
          <a:bodyPr/>
          <a:lstStyle/>
          <a:p>
            <a:pPr algn="just">
              <a:defRPr/>
            </a:pPr>
            <a:r>
              <a:rPr lang="en-US" altLang="zh-TW" sz="2200" b="1" dirty="0" smtClean="0">
                <a:solidFill>
                  <a:srgbClr val="FF0000"/>
                </a:solidFill>
              </a:rPr>
              <a:t>Input: </a:t>
            </a:r>
            <a:r>
              <a:rPr lang="en-US" altLang="zh-TW" sz="2200" dirty="0" smtClean="0"/>
              <a:t>A </a:t>
            </a:r>
            <a:r>
              <a:rPr lang="en-US" altLang="zh-TW" sz="2200" dirty="0" err="1" smtClean="0"/>
              <a:t>netlist</a:t>
            </a:r>
            <a:r>
              <a:rPr lang="en-US" altLang="zh-TW" sz="2200" dirty="0" smtClean="0"/>
              <a:t> of </a:t>
            </a:r>
            <a:r>
              <a:rPr lang="en-US" altLang="zh-TW" sz="2200" i="1" dirty="0" smtClean="0"/>
              <a:t>n droplets D = </a:t>
            </a:r>
            <a:r>
              <a:rPr lang="en-US" altLang="zh-TW" sz="2200" dirty="0" smtClean="0"/>
              <a:t>{</a:t>
            </a:r>
            <a:r>
              <a:rPr lang="en-US" altLang="zh-TW" sz="2200" i="1" dirty="0" smtClean="0"/>
              <a:t>d</a:t>
            </a:r>
            <a:r>
              <a:rPr lang="en-US" altLang="zh-TW" sz="2200" i="1" baseline="-25000" dirty="0" smtClean="0"/>
              <a:t>1</a:t>
            </a:r>
            <a:r>
              <a:rPr lang="en-US" altLang="zh-TW" sz="2200" i="1" dirty="0" smtClean="0"/>
              <a:t>, d</a:t>
            </a:r>
            <a:r>
              <a:rPr lang="en-US" altLang="zh-TW" sz="2200" i="1" baseline="-25000" dirty="0" smtClean="0"/>
              <a:t>2</a:t>
            </a:r>
            <a:r>
              <a:rPr lang="en-US" altLang="zh-TW" sz="2200" i="1" dirty="0" smtClean="0"/>
              <a:t>,…, </a:t>
            </a:r>
            <a:r>
              <a:rPr lang="en-US" altLang="zh-TW" sz="2200" i="1" dirty="0" err="1" smtClean="0"/>
              <a:t>d</a:t>
            </a:r>
            <a:r>
              <a:rPr lang="en-US" altLang="zh-TW" sz="2200" i="1" baseline="-25000" dirty="0" err="1" smtClean="0"/>
              <a:t>n</a:t>
            </a:r>
            <a:r>
              <a:rPr lang="en-US" altLang="zh-TW" sz="2200" dirty="0" smtClean="0"/>
              <a:t>}</a:t>
            </a:r>
            <a:r>
              <a:rPr lang="en-US" altLang="zh-TW" sz="2200" i="1" dirty="0" smtClean="0"/>
              <a:t>, the </a:t>
            </a:r>
            <a:r>
              <a:rPr lang="en-US" altLang="zh-TW" sz="2200" dirty="0" smtClean="0"/>
              <a:t>locations of modules</a:t>
            </a:r>
            <a:endParaRPr lang="en-US" altLang="zh-TW" sz="2200" i="1" dirty="0" smtClean="0"/>
          </a:p>
          <a:p>
            <a:pPr algn="just">
              <a:defRPr/>
            </a:pPr>
            <a:r>
              <a:rPr lang="en-US" altLang="zh-TW" sz="2200" b="1" dirty="0" smtClean="0">
                <a:solidFill>
                  <a:srgbClr val="FF0000"/>
                </a:solidFill>
              </a:rPr>
              <a:t>Objective: </a:t>
            </a:r>
            <a:r>
              <a:rPr lang="en-US" altLang="zh-TW" sz="2200" dirty="0" smtClean="0"/>
              <a:t>Route all droplets from their source cells to their target cells while </a:t>
            </a:r>
            <a:r>
              <a:rPr lang="en-US" altLang="zh-TW" sz="2200" i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minimizing the # of control pins, # of used cells, and execution time </a:t>
            </a:r>
            <a:r>
              <a:rPr lang="en-US" altLang="zh-TW" sz="2200" dirty="0" smtClean="0"/>
              <a:t>for high throughput designs</a:t>
            </a:r>
          </a:p>
          <a:p>
            <a:pPr algn="just">
              <a:defRPr/>
            </a:pPr>
            <a:r>
              <a:rPr lang="en-US" altLang="zh-TW" sz="2200" b="1" dirty="0" smtClean="0">
                <a:solidFill>
                  <a:srgbClr val="FF0000"/>
                </a:solidFill>
              </a:rPr>
              <a:t>Constraint: </a:t>
            </a:r>
            <a:r>
              <a:rPr lang="en-US" altLang="zh-TW" sz="2200" dirty="0" smtClean="0"/>
              <a:t>Fluidic and timing constraints should be satisfied.</a:t>
            </a:r>
          </a:p>
        </p:txBody>
      </p:sp>
      <p:sp>
        <p:nvSpPr>
          <p:cNvPr id="18" name="AutoShape 60"/>
          <p:cNvSpPr>
            <a:spLocks noChangeArrowheads="1"/>
          </p:cNvSpPr>
          <p:nvPr/>
        </p:nvSpPr>
        <p:spPr bwMode="auto">
          <a:xfrm>
            <a:off x="844581" y="4257673"/>
            <a:ext cx="3273425" cy="968375"/>
          </a:xfrm>
          <a:prstGeom prst="cube">
            <a:avLst>
              <a:gd name="adj" fmla="val 91014"/>
            </a:avLst>
          </a:prstGeom>
          <a:solidFill>
            <a:srgbClr val="99CC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137173" y="4003673"/>
            <a:ext cx="4560885" cy="1676400"/>
          </a:xfrm>
          <a:prstGeom prst="cube">
            <a:avLst>
              <a:gd name="adj" fmla="val 93986"/>
            </a:avLst>
          </a:prstGeom>
          <a:solidFill>
            <a:srgbClr val="99CC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92231" y="5060948"/>
            <a:ext cx="625475" cy="536575"/>
            <a:chOff x="2037" y="2962"/>
            <a:chExt cx="394" cy="338"/>
          </a:xfrm>
        </p:grpSpPr>
        <p:sp>
          <p:nvSpPr>
            <p:cNvPr id="21" name="AutoShape 7"/>
            <p:cNvSpPr>
              <a:spLocks noChangeArrowheads="1"/>
            </p:cNvSpPr>
            <p:nvPr/>
          </p:nvSpPr>
          <p:spPr bwMode="auto">
            <a:xfrm>
              <a:off x="2094" y="2962"/>
              <a:ext cx="337" cy="238"/>
            </a:xfrm>
            <a:prstGeom prst="cube">
              <a:avLst>
                <a:gd name="adj" fmla="val 6218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2037" y="3100"/>
              <a:ext cx="229" cy="200"/>
            </a:xfrm>
            <a:prstGeom prst="can">
              <a:avLst>
                <a:gd name="adj" fmla="val 435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400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833594" y="5054598"/>
            <a:ext cx="625475" cy="536575"/>
            <a:chOff x="2037" y="2962"/>
            <a:chExt cx="394" cy="338"/>
          </a:xfrm>
        </p:grpSpPr>
        <p:sp>
          <p:nvSpPr>
            <p:cNvPr id="24" name="AutoShape 10"/>
            <p:cNvSpPr>
              <a:spLocks noChangeArrowheads="1"/>
            </p:cNvSpPr>
            <p:nvPr/>
          </p:nvSpPr>
          <p:spPr bwMode="auto">
            <a:xfrm>
              <a:off x="2094" y="2962"/>
              <a:ext cx="337" cy="238"/>
            </a:xfrm>
            <a:prstGeom prst="cube">
              <a:avLst>
                <a:gd name="adj" fmla="val 6218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25" name="AutoShape 11"/>
            <p:cNvSpPr>
              <a:spLocks noChangeArrowheads="1"/>
            </p:cNvSpPr>
            <p:nvPr/>
          </p:nvSpPr>
          <p:spPr bwMode="auto">
            <a:xfrm>
              <a:off x="2037" y="3100"/>
              <a:ext cx="229" cy="200"/>
            </a:xfrm>
            <a:prstGeom prst="can">
              <a:avLst>
                <a:gd name="adj" fmla="val 435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400"/>
            </a:p>
          </p:txBody>
        </p:sp>
      </p:grp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1049369" y="4991098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1409731" y="4991098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28" name="AutoShape 14"/>
          <p:cNvSpPr>
            <a:spLocks noChangeArrowheads="1"/>
          </p:cNvSpPr>
          <p:nvPr/>
        </p:nvSpPr>
        <p:spPr bwMode="auto">
          <a:xfrm>
            <a:off x="1768506" y="4991098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1184306" y="4856161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30" name="AutoShape 16"/>
          <p:cNvSpPr>
            <a:spLocks noChangeArrowheads="1"/>
          </p:cNvSpPr>
          <p:nvPr/>
        </p:nvSpPr>
        <p:spPr bwMode="auto">
          <a:xfrm>
            <a:off x="1544669" y="4856161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31" name="AutoShape 17"/>
          <p:cNvSpPr>
            <a:spLocks noChangeArrowheads="1"/>
          </p:cNvSpPr>
          <p:nvPr/>
        </p:nvSpPr>
        <p:spPr bwMode="auto">
          <a:xfrm>
            <a:off x="1905031" y="4856161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32" name="AutoShape 18"/>
          <p:cNvSpPr>
            <a:spLocks noChangeArrowheads="1"/>
          </p:cNvSpPr>
          <p:nvPr/>
        </p:nvSpPr>
        <p:spPr bwMode="auto">
          <a:xfrm>
            <a:off x="2128869" y="4991098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33" name="AutoShape 19"/>
          <p:cNvSpPr>
            <a:spLocks noChangeArrowheads="1"/>
          </p:cNvSpPr>
          <p:nvPr/>
        </p:nvSpPr>
        <p:spPr bwMode="auto">
          <a:xfrm>
            <a:off x="2263806" y="4856161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34" name="AutoShape 20"/>
          <p:cNvSpPr>
            <a:spLocks noChangeArrowheads="1"/>
          </p:cNvSpPr>
          <p:nvPr/>
        </p:nvSpPr>
        <p:spPr bwMode="auto">
          <a:xfrm>
            <a:off x="2490819" y="4991098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35" name="AutoShape 21"/>
          <p:cNvSpPr>
            <a:spLocks noChangeArrowheads="1"/>
          </p:cNvSpPr>
          <p:nvPr/>
        </p:nvSpPr>
        <p:spPr bwMode="auto">
          <a:xfrm>
            <a:off x="2625756" y="4856161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36" name="AutoShape 22"/>
          <p:cNvSpPr>
            <a:spLocks noChangeArrowheads="1"/>
          </p:cNvSpPr>
          <p:nvPr/>
        </p:nvSpPr>
        <p:spPr bwMode="auto">
          <a:xfrm>
            <a:off x="2830544" y="4991098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37" name="AutoShape 23"/>
          <p:cNvSpPr>
            <a:spLocks noChangeArrowheads="1"/>
          </p:cNvSpPr>
          <p:nvPr/>
        </p:nvSpPr>
        <p:spPr bwMode="auto">
          <a:xfrm>
            <a:off x="2971831" y="4856161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38" name="AutoShape 24"/>
          <p:cNvSpPr>
            <a:spLocks noChangeArrowheads="1"/>
          </p:cNvSpPr>
          <p:nvPr/>
        </p:nvSpPr>
        <p:spPr bwMode="auto">
          <a:xfrm>
            <a:off x="1295431" y="4732336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39" name="AutoShape 25"/>
          <p:cNvSpPr>
            <a:spLocks noChangeArrowheads="1"/>
          </p:cNvSpPr>
          <p:nvPr/>
        </p:nvSpPr>
        <p:spPr bwMode="auto">
          <a:xfrm>
            <a:off x="1655794" y="4732336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40" name="AutoShape 26"/>
          <p:cNvSpPr>
            <a:spLocks noChangeArrowheads="1"/>
          </p:cNvSpPr>
          <p:nvPr/>
        </p:nvSpPr>
        <p:spPr bwMode="auto">
          <a:xfrm>
            <a:off x="2014569" y="4732336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41" name="AutoShape 27"/>
          <p:cNvSpPr>
            <a:spLocks noChangeArrowheads="1"/>
          </p:cNvSpPr>
          <p:nvPr/>
        </p:nvSpPr>
        <p:spPr bwMode="auto">
          <a:xfrm>
            <a:off x="1430369" y="4591996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42" name="AutoShape 28"/>
          <p:cNvSpPr>
            <a:spLocks noChangeArrowheads="1"/>
          </p:cNvSpPr>
          <p:nvPr/>
        </p:nvSpPr>
        <p:spPr bwMode="auto">
          <a:xfrm>
            <a:off x="1790731" y="4591996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43" name="AutoShape 29"/>
          <p:cNvSpPr>
            <a:spLocks noChangeArrowheads="1"/>
          </p:cNvSpPr>
          <p:nvPr/>
        </p:nvSpPr>
        <p:spPr bwMode="auto">
          <a:xfrm>
            <a:off x="2151094" y="4591996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44" name="AutoShape 30"/>
          <p:cNvSpPr>
            <a:spLocks noChangeArrowheads="1"/>
          </p:cNvSpPr>
          <p:nvPr/>
        </p:nvSpPr>
        <p:spPr bwMode="auto">
          <a:xfrm>
            <a:off x="2374931" y="4732336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45" name="AutoShape 31"/>
          <p:cNvSpPr>
            <a:spLocks noChangeArrowheads="1"/>
          </p:cNvSpPr>
          <p:nvPr/>
        </p:nvSpPr>
        <p:spPr bwMode="auto">
          <a:xfrm>
            <a:off x="2487644" y="4588821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 bwMode="auto">
          <a:xfrm>
            <a:off x="2736881" y="4732336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47" name="AutoShape 33"/>
          <p:cNvSpPr>
            <a:spLocks noChangeArrowheads="1"/>
          </p:cNvSpPr>
          <p:nvPr/>
        </p:nvSpPr>
        <p:spPr bwMode="auto">
          <a:xfrm>
            <a:off x="2871819" y="4597398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48" name="AutoShape 34"/>
          <p:cNvSpPr>
            <a:spLocks noChangeArrowheads="1"/>
          </p:cNvSpPr>
          <p:nvPr/>
        </p:nvSpPr>
        <p:spPr bwMode="auto">
          <a:xfrm>
            <a:off x="3076606" y="4732336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49" name="AutoShape 35"/>
          <p:cNvSpPr>
            <a:spLocks noChangeArrowheads="1"/>
          </p:cNvSpPr>
          <p:nvPr/>
        </p:nvSpPr>
        <p:spPr bwMode="auto">
          <a:xfrm>
            <a:off x="3211544" y="4597398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50" name="AutoShape 36"/>
          <p:cNvSpPr>
            <a:spLocks noChangeArrowheads="1"/>
          </p:cNvSpPr>
          <p:nvPr/>
        </p:nvSpPr>
        <p:spPr bwMode="auto">
          <a:xfrm>
            <a:off x="1562131" y="4465636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51" name="AutoShape 37"/>
          <p:cNvSpPr>
            <a:spLocks noChangeArrowheads="1"/>
          </p:cNvSpPr>
          <p:nvPr/>
        </p:nvSpPr>
        <p:spPr bwMode="auto">
          <a:xfrm>
            <a:off x="1922494" y="4465636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52" name="AutoShape 38"/>
          <p:cNvSpPr>
            <a:spLocks noChangeArrowheads="1"/>
          </p:cNvSpPr>
          <p:nvPr/>
        </p:nvSpPr>
        <p:spPr bwMode="auto">
          <a:xfrm>
            <a:off x="2281269" y="4465636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53" name="AutoShape 39"/>
          <p:cNvSpPr>
            <a:spLocks noChangeArrowheads="1"/>
          </p:cNvSpPr>
          <p:nvPr/>
        </p:nvSpPr>
        <p:spPr bwMode="auto">
          <a:xfrm>
            <a:off x="1697069" y="4330698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54" name="AutoShape 40"/>
          <p:cNvSpPr>
            <a:spLocks noChangeArrowheads="1"/>
          </p:cNvSpPr>
          <p:nvPr/>
        </p:nvSpPr>
        <p:spPr bwMode="auto">
          <a:xfrm>
            <a:off x="2057431" y="4330698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55" name="AutoShape 41"/>
          <p:cNvSpPr>
            <a:spLocks noChangeArrowheads="1"/>
          </p:cNvSpPr>
          <p:nvPr/>
        </p:nvSpPr>
        <p:spPr bwMode="auto">
          <a:xfrm>
            <a:off x="2417794" y="4330698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56" name="AutoShape 42"/>
          <p:cNvSpPr>
            <a:spLocks noChangeArrowheads="1"/>
          </p:cNvSpPr>
          <p:nvPr/>
        </p:nvSpPr>
        <p:spPr bwMode="auto">
          <a:xfrm>
            <a:off x="2641631" y="4465636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57" name="AutoShape 43"/>
          <p:cNvSpPr>
            <a:spLocks noChangeArrowheads="1"/>
          </p:cNvSpPr>
          <p:nvPr/>
        </p:nvSpPr>
        <p:spPr bwMode="auto">
          <a:xfrm>
            <a:off x="2776569" y="4330698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58" name="AutoShape 44"/>
          <p:cNvSpPr>
            <a:spLocks noChangeArrowheads="1"/>
          </p:cNvSpPr>
          <p:nvPr/>
        </p:nvSpPr>
        <p:spPr bwMode="auto">
          <a:xfrm>
            <a:off x="3003581" y="4465636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59" name="AutoShape 45"/>
          <p:cNvSpPr>
            <a:spLocks noChangeArrowheads="1"/>
          </p:cNvSpPr>
          <p:nvPr/>
        </p:nvSpPr>
        <p:spPr bwMode="auto">
          <a:xfrm>
            <a:off x="3138519" y="4330698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60" name="AutoShape 46"/>
          <p:cNvSpPr>
            <a:spLocks noChangeArrowheads="1"/>
          </p:cNvSpPr>
          <p:nvPr/>
        </p:nvSpPr>
        <p:spPr bwMode="auto">
          <a:xfrm>
            <a:off x="3343306" y="4465636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61" name="AutoShape 47"/>
          <p:cNvSpPr>
            <a:spLocks noChangeArrowheads="1"/>
          </p:cNvSpPr>
          <p:nvPr/>
        </p:nvSpPr>
        <p:spPr bwMode="auto">
          <a:xfrm>
            <a:off x="3478244" y="4330698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3656638" y="4030660"/>
            <a:ext cx="722313" cy="211138"/>
            <a:chOff x="3473" y="3150"/>
            <a:chExt cx="455" cy="133"/>
          </a:xfrm>
        </p:grpSpPr>
        <p:sp>
          <p:nvSpPr>
            <p:cNvPr id="68" name="AutoShape 62"/>
            <p:cNvSpPr>
              <a:spLocks noChangeArrowheads="1"/>
            </p:cNvSpPr>
            <p:nvPr/>
          </p:nvSpPr>
          <p:spPr bwMode="auto">
            <a:xfrm>
              <a:off x="3473" y="3150"/>
              <a:ext cx="340" cy="133"/>
            </a:xfrm>
            <a:prstGeom prst="cube">
              <a:avLst>
                <a:gd name="adj" fmla="val 68667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69" name="Line 63"/>
            <p:cNvSpPr>
              <a:spLocks noChangeShapeType="1"/>
            </p:cNvSpPr>
            <p:nvPr/>
          </p:nvSpPr>
          <p:spPr bwMode="auto">
            <a:xfrm>
              <a:off x="3769" y="3200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" name="Line 64"/>
            <p:cNvSpPr>
              <a:spLocks noChangeShapeType="1"/>
            </p:cNvSpPr>
            <p:nvPr/>
          </p:nvSpPr>
          <p:spPr bwMode="auto">
            <a:xfrm>
              <a:off x="3747" y="3223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Line 65"/>
            <p:cNvSpPr>
              <a:spLocks noChangeShapeType="1"/>
            </p:cNvSpPr>
            <p:nvPr/>
          </p:nvSpPr>
          <p:spPr bwMode="auto">
            <a:xfrm>
              <a:off x="3747" y="3250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6" name="Oval 57"/>
          <p:cNvSpPr>
            <a:spLocks noChangeArrowheads="1"/>
          </p:cNvSpPr>
          <p:nvPr/>
        </p:nvSpPr>
        <p:spPr bwMode="auto">
          <a:xfrm>
            <a:off x="1440143" y="4875223"/>
            <a:ext cx="355734" cy="203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77" name="Oval 59"/>
          <p:cNvSpPr>
            <a:spLocks noChangeArrowheads="1"/>
          </p:cNvSpPr>
          <p:nvPr/>
        </p:nvSpPr>
        <p:spPr bwMode="auto">
          <a:xfrm>
            <a:off x="2128735" y="4891088"/>
            <a:ext cx="355734" cy="196850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80" name="Oval 59"/>
          <p:cNvSpPr>
            <a:spLocks noChangeArrowheads="1"/>
          </p:cNvSpPr>
          <p:nvPr/>
        </p:nvSpPr>
        <p:spPr bwMode="auto">
          <a:xfrm>
            <a:off x="2678144" y="4754561"/>
            <a:ext cx="355600" cy="196850"/>
          </a:xfrm>
          <a:prstGeom prst="ellipse">
            <a:avLst/>
          </a:prstGeom>
          <a:solidFill>
            <a:srgbClr val="CC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81" name="AutoShape 60"/>
          <p:cNvSpPr>
            <a:spLocks noChangeArrowheads="1"/>
          </p:cNvSpPr>
          <p:nvPr/>
        </p:nvSpPr>
        <p:spPr bwMode="auto">
          <a:xfrm>
            <a:off x="3226770" y="4581203"/>
            <a:ext cx="430212" cy="103188"/>
          </a:xfrm>
          <a:prstGeom prst="cube">
            <a:avLst>
              <a:gd name="adj" fmla="val 91014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grpSp>
        <p:nvGrpSpPr>
          <p:cNvPr id="7" name="群組 89"/>
          <p:cNvGrpSpPr/>
          <p:nvPr/>
        </p:nvGrpSpPr>
        <p:grpSpPr>
          <a:xfrm>
            <a:off x="795369" y="3627438"/>
            <a:ext cx="3857402" cy="2016141"/>
            <a:chOff x="866779" y="4056065"/>
            <a:chExt cx="3857402" cy="2016141"/>
          </a:xfrm>
        </p:grpSpPr>
        <p:sp>
          <p:nvSpPr>
            <p:cNvPr id="72" name="Text Box 71"/>
            <p:cNvSpPr txBox="1">
              <a:spLocks noChangeArrowheads="1"/>
            </p:cNvSpPr>
            <p:nvPr/>
          </p:nvSpPr>
          <p:spPr bwMode="auto">
            <a:xfrm>
              <a:off x="1944691" y="4059246"/>
              <a:ext cx="2413000" cy="27622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kumimoji="0" lang="en-US" altLang="zh-TW" sz="1400" dirty="0"/>
                <a:t>2D microfluidic array</a:t>
              </a:r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 flipH="1">
              <a:off x="2746379" y="4349119"/>
              <a:ext cx="0" cy="360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5" name="Text Box 53"/>
            <p:cNvSpPr txBox="1">
              <a:spLocks noChangeArrowheads="1"/>
            </p:cNvSpPr>
            <p:nvPr/>
          </p:nvSpPr>
          <p:spPr bwMode="auto">
            <a:xfrm>
              <a:off x="866779" y="4056065"/>
              <a:ext cx="113866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 dirty="0"/>
                <a:t>Droplets</a:t>
              </a:r>
            </a:p>
          </p:txBody>
        </p:sp>
        <p:sp>
          <p:nvSpPr>
            <p:cNvPr id="78" name="Line 66"/>
            <p:cNvSpPr>
              <a:spLocks noChangeShapeType="1"/>
            </p:cNvSpPr>
            <p:nvPr/>
          </p:nvSpPr>
          <p:spPr bwMode="auto">
            <a:xfrm>
              <a:off x="1413085" y="4371974"/>
              <a:ext cx="954457" cy="9921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" name="Line 66"/>
            <p:cNvSpPr>
              <a:spLocks noChangeShapeType="1"/>
            </p:cNvSpPr>
            <p:nvPr/>
          </p:nvSpPr>
          <p:spPr bwMode="auto">
            <a:xfrm>
              <a:off x="1413084" y="4344988"/>
              <a:ext cx="311273" cy="10191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" name="Line 72"/>
            <p:cNvSpPr>
              <a:spLocks noChangeShapeType="1"/>
            </p:cNvSpPr>
            <p:nvPr/>
          </p:nvSpPr>
          <p:spPr bwMode="auto">
            <a:xfrm>
              <a:off x="3571868" y="5049852"/>
              <a:ext cx="357190" cy="7858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3" name="Text Box 53"/>
            <p:cNvSpPr txBox="1">
              <a:spLocks noChangeArrowheads="1"/>
            </p:cNvSpPr>
            <p:nvPr/>
          </p:nvSpPr>
          <p:spPr bwMode="auto">
            <a:xfrm>
              <a:off x="3585516" y="5764231"/>
              <a:ext cx="113866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 dirty="0" smtClean="0"/>
                <a:t>Target</a:t>
              </a:r>
              <a:endParaRPr lang="en-US" altLang="zh-TW" sz="1400" dirty="0"/>
            </a:p>
          </p:txBody>
        </p:sp>
      </p:grpSp>
      <p:grpSp>
        <p:nvGrpSpPr>
          <p:cNvPr id="9" name="群組 7"/>
          <p:cNvGrpSpPr>
            <a:grpSpLocks/>
          </p:cNvGrpSpPr>
          <p:nvPr/>
        </p:nvGrpSpPr>
        <p:grpSpPr bwMode="auto">
          <a:xfrm>
            <a:off x="4857780" y="3214686"/>
            <a:ext cx="4000500" cy="2262398"/>
            <a:chOff x="5214942" y="3898572"/>
            <a:chExt cx="4000528" cy="2262413"/>
          </a:xfrm>
        </p:grpSpPr>
        <p:sp>
          <p:nvSpPr>
            <p:cNvPr id="5" name="文字方塊 4"/>
            <p:cNvSpPr txBox="1"/>
            <p:nvPr/>
          </p:nvSpPr>
          <p:spPr>
            <a:xfrm>
              <a:off x="5214942" y="3898572"/>
              <a:ext cx="2214579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buFont typeface="Arial" pitchFamily="34" charset="0"/>
                <a:buChar char="•"/>
                <a:defRPr/>
              </a:pPr>
              <a:r>
                <a:rPr lang="en-US" altLang="zh-TW" sz="1600" b="1" dirty="0">
                  <a:solidFill>
                    <a:srgbClr val="000099"/>
                  </a:solidFill>
                  <a:latin typeface="+mj-lt"/>
                  <a:ea typeface="新細明體" charset="-120"/>
                </a:rPr>
                <a:t> Fluidic constraint</a:t>
              </a:r>
              <a:endParaRPr lang="zh-TW" altLang="en-US" sz="1600" b="1" dirty="0">
                <a:solidFill>
                  <a:srgbClr val="000099"/>
                </a:solidFill>
                <a:latin typeface="+mj-lt"/>
                <a:ea typeface="新細明體" charset="-12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214942" y="5576206"/>
              <a:ext cx="4000528" cy="5847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Char char="•"/>
                <a:defRPr/>
              </a:pPr>
              <a:r>
                <a:rPr lang="en-US" altLang="zh-TW" sz="1600" b="1" dirty="0">
                  <a:solidFill>
                    <a:srgbClr val="000099"/>
                  </a:solidFill>
                  <a:latin typeface="+mj-lt"/>
                  <a:ea typeface="新細明體" charset="-120"/>
                </a:rPr>
                <a:t> Timing </a:t>
              </a:r>
              <a:r>
                <a:rPr lang="en-US" altLang="zh-TW" sz="1600" b="1" dirty="0" smtClean="0">
                  <a:solidFill>
                    <a:srgbClr val="000099"/>
                  </a:solidFill>
                  <a:latin typeface="+mj-lt"/>
                  <a:ea typeface="新細明體" charset="-120"/>
                </a:rPr>
                <a:t>constraint</a:t>
              </a:r>
            </a:p>
            <a:p>
              <a:pPr>
                <a:defRPr/>
              </a:pPr>
              <a:r>
                <a:rPr lang="en-US" altLang="zh-TW" sz="1600" b="1" dirty="0" smtClean="0">
                  <a:solidFill>
                    <a:srgbClr val="000099"/>
                  </a:solidFill>
                  <a:latin typeface="+mj-lt"/>
                  <a:ea typeface="新細明體" charset="-120"/>
                </a:rPr>
                <a:t>     - Maximum available executed time</a:t>
              </a:r>
              <a:endParaRPr lang="zh-TW" altLang="en-US" sz="1600" b="1" dirty="0">
                <a:solidFill>
                  <a:srgbClr val="000099"/>
                </a:solidFill>
                <a:latin typeface="+mj-lt"/>
                <a:ea typeface="新細明體" charset="-120"/>
              </a:endParaRPr>
            </a:p>
          </p:txBody>
        </p:sp>
        <p:pic>
          <p:nvPicPr>
            <p:cNvPr id="2479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91231" y="4214820"/>
              <a:ext cx="3681362" cy="1255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306388" y="1133475"/>
            <a:ext cx="8305800" cy="53117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Introduction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Problem formulation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Our contribution</a:t>
            </a:r>
          </a:p>
          <a:p>
            <a:pPr eaLnBrk="1" hangingPunct="1"/>
            <a:r>
              <a:rPr lang="en-US" altLang="zh-TW" dirty="0" smtClean="0">
                <a:solidFill>
                  <a:srgbClr val="3366FF"/>
                </a:solidFill>
                <a:ea typeface="新細明體" charset="-120"/>
              </a:rPr>
              <a:t>Basic ILP formulation</a:t>
            </a:r>
          </a:p>
          <a:p>
            <a:pPr lvl="1" eaLnBrk="1" hangingPunct="1"/>
            <a:r>
              <a:rPr lang="en-US" altLang="zh-TW" dirty="0" smtClean="0">
                <a:solidFill>
                  <a:srgbClr val="3366FF"/>
                </a:solidFill>
                <a:ea typeface="新細明體" charset="-120"/>
              </a:rPr>
              <a:t>Objective function</a:t>
            </a:r>
          </a:p>
          <a:p>
            <a:pPr lvl="1" eaLnBrk="1" hangingPunct="1"/>
            <a:r>
              <a:rPr lang="en-US" altLang="zh-TW" dirty="0" smtClean="0">
                <a:solidFill>
                  <a:srgbClr val="3366FF"/>
                </a:solidFill>
                <a:ea typeface="新細明體" charset="-120"/>
              </a:rPr>
              <a:t>Basic constraints</a:t>
            </a:r>
          </a:p>
          <a:p>
            <a:pPr lvl="1" eaLnBrk="1" hangingPunct="1"/>
            <a:r>
              <a:rPr lang="en-US" altLang="zh-TW" dirty="0" smtClean="0">
                <a:solidFill>
                  <a:srgbClr val="3366FF"/>
                </a:solidFill>
                <a:ea typeface="新細明體" charset="-120"/>
              </a:rPr>
              <a:t>Electrode constraints</a:t>
            </a:r>
          </a:p>
          <a:p>
            <a:pPr lvl="1" eaLnBrk="1" hangingPunct="1"/>
            <a:r>
              <a:rPr lang="en-US" altLang="zh-TW" dirty="0" smtClean="0">
                <a:solidFill>
                  <a:srgbClr val="3366FF"/>
                </a:solidFill>
                <a:ea typeface="新細明體" charset="-120"/>
              </a:rPr>
              <a:t>Broadcast-addressing constraints</a:t>
            </a:r>
          </a:p>
          <a:p>
            <a:pPr lvl="1" eaLnBrk="1" hangingPunct="1"/>
            <a:r>
              <a:rPr lang="en-US" altLang="zh-TW" dirty="0" smtClean="0">
                <a:solidFill>
                  <a:srgbClr val="3366FF"/>
                </a:solidFill>
                <a:ea typeface="新細明體" charset="-120"/>
              </a:rPr>
              <a:t>Limitations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Deterministic ILP formulation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Experimental results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Conclusion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143932" cy="838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Objective Function</a:t>
            </a:r>
            <a:endParaRPr lang="zh-TW" altLang="en-US" dirty="0" smtClean="0"/>
          </a:p>
        </p:txBody>
      </p:sp>
      <p:sp>
        <p:nvSpPr>
          <p:cNvPr id="298" name="Rectangle 3"/>
          <p:cNvSpPr>
            <a:spLocks noGrp="1" noChangeArrowheads="1"/>
          </p:cNvSpPr>
          <p:nvPr>
            <p:ph idx="1"/>
          </p:nvPr>
        </p:nvSpPr>
        <p:spPr>
          <a:xfrm>
            <a:off x="306388" y="1133475"/>
            <a:ext cx="8305800" cy="53117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Objective function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Minimize the # of control pins	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(product cost)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Minimize the # of used cells	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(fault-tolerance)</a:t>
            </a:r>
            <a:endParaRPr lang="en-US" altLang="zh-TW" dirty="0" smtClean="0">
              <a:ea typeface="新細明體" charset="-120"/>
            </a:endParaRP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Minimize the execution time	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(reliability)</a:t>
            </a:r>
          </a:p>
          <a:p>
            <a:pPr eaLnBrk="1" hangingPunct="1">
              <a:buNone/>
            </a:pPr>
            <a:endParaRPr lang="en-US" altLang="zh-TW" dirty="0" smtClean="0">
              <a:ea typeface="新細明體" charset="-120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540978" y="4131238"/>
            <a:ext cx="7976958" cy="1126632"/>
            <a:chOff x="-6428" y="4131238"/>
            <a:chExt cx="7976958" cy="1126632"/>
          </a:xfrm>
        </p:grpSpPr>
        <p:cxnSp>
          <p:nvCxnSpPr>
            <p:cNvPr id="6" name="直線接點 5"/>
            <p:cNvCxnSpPr/>
            <p:nvPr/>
          </p:nvCxnSpPr>
          <p:spPr>
            <a:xfrm>
              <a:off x="2088620" y="4131238"/>
              <a:ext cx="1224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/>
            <p:cNvCxnSpPr/>
            <p:nvPr/>
          </p:nvCxnSpPr>
          <p:spPr>
            <a:xfrm>
              <a:off x="3741248" y="4131238"/>
              <a:ext cx="1548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>
              <a:off x="5652888" y="4131238"/>
              <a:ext cx="4320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1741776" y="4214818"/>
              <a:ext cx="1992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/>
                <a:t># of control pins</a:t>
              </a:r>
              <a:endParaRPr lang="zh-TW" altLang="en-US" sz="1600" b="1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3667404" y="4219522"/>
              <a:ext cx="1803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/>
                <a:t># of used cells</a:t>
              </a:r>
              <a:endParaRPr lang="zh-TW" altLang="en-US" sz="1600" b="1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541638" y="4219522"/>
              <a:ext cx="2428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 smtClean="0"/>
                <a:t>execution time</a:t>
              </a:r>
              <a:endParaRPr lang="zh-TW" altLang="en-US" sz="1600" b="1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-6428" y="4857760"/>
              <a:ext cx="728667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 algn="just"/>
              <a:r>
                <a:rPr lang="en-US" altLang="zh-TW" sz="2000" dirty="0" smtClean="0">
                  <a:solidFill>
                    <a:srgbClr val="000099"/>
                  </a:solidFill>
                  <a:latin typeface="+mj-lt"/>
                </a:rPr>
                <a:t>where </a:t>
              </a:r>
              <a:r>
                <a:rPr lang="el-GR" altLang="zh-TW" sz="2000" dirty="0" smtClean="0">
                  <a:solidFill>
                    <a:srgbClr val="000099"/>
                  </a:solidFill>
                  <a:latin typeface="+mj-lt"/>
                </a:rPr>
                <a:t>α</a:t>
              </a:r>
              <a:r>
                <a:rPr lang="en-US" altLang="zh-TW" sz="2000" dirty="0" smtClean="0">
                  <a:solidFill>
                    <a:srgbClr val="000099"/>
                  </a:solidFill>
                  <a:latin typeface="+mj-lt"/>
                </a:rPr>
                <a:t>, </a:t>
              </a:r>
              <a:r>
                <a:rPr lang="el-GR" altLang="zh-TW" sz="2000" dirty="0" smtClean="0">
                  <a:solidFill>
                    <a:srgbClr val="000099"/>
                  </a:solidFill>
                  <a:latin typeface="+mj-lt"/>
                </a:rPr>
                <a:t>β</a:t>
              </a:r>
              <a:r>
                <a:rPr lang="en-US" altLang="zh-TW" sz="2000" dirty="0" smtClean="0">
                  <a:solidFill>
                    <a:srgbClr val="000099"/>
                  </a:solidFill>
                  <a:latin typeface="+mj-lt"/>
                </a:rPr>
                <a:t>, and </a:t>
              </a:r>
              <a:r>
                <a:rPr lang="el-GR" altLang="zh-TW" sz="2000" dirty="0" smtClean="0">
                  <a:solidFill>
                    <a:srgbClr val="000099"/>
                  </a:solidFill>
                  <a:latin typeface="+mj-lt"/>
                </a:rPr>
                <a:t>γ</a:t>
              </a:r>
              <a:r>
                <a:rPr lang="en-US" altLang="zh-TW" sz="2000" dirty="0" smtClean="0">
                  <a:solidFill>
                    <a:srgbClr val="000099"/>
                  </a:solidFill>
                  <a:latin typeface="+mj-lt"/>
                </a:rPr>
                <a:t> are user-defined parameters</a:t>
              </a:r>
            </a:p>
          </p:txBody>
        </p:sp>
      </p:grpSp>
      <p:graphicFrame>
        <p:nvGraphicFramePr>
          <p:cNvPr id="14" name="物件 13"/>
          <p:cNvGraphicFramePr>
            <a:graphicFrameLocks noChangeAspect="1"/>
          </p:cNvGraphicFramePr>
          <p:nvPr/>
        </p:nvGraphicFramePr>
        <p:xfrm>
          <a:off x="1220788" y="3330575"/>
          <a:ext cx="5322887" cy="527050"/>
        </p:xfrm>
        <a:graphic>
          <a:graphicData uri="http://schemas.openxmlformats.org/presentationml/2006/ole">
            <p:oleObj spid="_x0000_s1026" name="方程式" r:id="rId4" imgW="256536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143932" cy="838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Basic Constraints</a:t>
            </a:r>
            <a:endParaRPr lang="zh-TW" altLang="en-US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06388" y="1046183"/>
            <a:ext cx="8551892" cy="5311775"/>
          </a:xfrm>
        </p:spPr>
        <p:txBody>
          <a:bodyPr/>
          <a:lstStyle/>
          <a:p>
            <a:r>
              <a:rPr lang="en-US" altLang="zh-TW" sz="2200" dirty="0" smtClean="0">
                <a:ea typeface="新細明體" charset="-120"/>
              </a:rPr>
              <a:t>Source/target requirement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All droplets locate at their sources at time zero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A droplet stays at its target once reaching it</a:t>
            </a:r>
          </a:p>
          <a:p>
            <a:r>
              <a:rPr lang="en-US" altLang="zh-TW" sz="2200" dirty="0" smtClean="0">
                <a:ea typeface="新細明體" charset="-120"/>
              </a:rPr>
              <a:t>Exclusive constraint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Each droplet has only one location at a time step</a:t>
            </a:r>
          </a:p>
          <a:p>
            <a:r>
              <a:rPr lang="en-US" altLang="zh-TW" sz="2200" dirty="0" smtClean="0">
                <a:ea typeface="新細明體" charset="-120"/>
              </a:rPr>
              <a:t>Droplet movement constraint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A droplet can move to four adjacent cells or stall </a:t>
            </a:r>
            <a:endParaRPr lang="en-US" altLang="zh-TW" b="1" i="1" dirty="0" smtClean="0">
              <a:solidFill>
                <a:srgbClr val="FF0000"/>
              </a:solidFill>
              <a:ea typeface="新細明體" charset="-120"/>
            </a:endParaRPr>
          </a:p>
          <a:p>
            <a:r>
              <a:rPr lang="en-US" altLang="zh-TW" sz="2200" dirty="0" smtClean="0">
                <a:ea typeface="新細明體" charset="-120"/>
              </a:rPr>
              <a:t>Static/dynamic fluidic constraint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No other droplets are in the 3x3 region centered by a droplet </a:t>
            </a:r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at time t </a:t>
            </a:r>
            <a:r>
              <a:rPr lang="en-US" altLang="zh-TW" b="1" dirty="0" smtClean="0">
                <a:ea typeface="新細明體" charset="-120"/>
              </a:rPr>
              <a:t>/ </a:t>
            </a:r>
            <a:r>
              <a:rPr lang="en-US" altLang="zh-TW" b="1" dirty="0" smtClean="0">
                <a:solidFill>
                  <a:srgbClr val="FF0000"/>
                </a:solidFill>
                <a:ea typeface="新細明體" charset="-120"/>
              </a:rPr>
              <a:t>within t ~ t+1</a:t>
            </a:r>
          </a:p>
          <a:p>
            <a:pPr lvl="1"/>
            <a:endParaRPr lang="en-US" altLang="zh-TW" dirty="0" smtClean="0">
              <a:ea typeface="新細明體" charset="-120"/>
            </a:endParaRPr>
          </a:p>
          <a:p>
            <a:pPr lvl="1"/>
            <a:endParaRPr lang="en-US" altLang="zh-TW" dirty="0" smtClean="0">
              <a:ea typeface="新細明體" charset="-120"/>
            </a:endParaRPr>
          </a:p>
          <a:p>
            <a:pPr lvl="1">
              <a:buNone/>
            </a:pPr>
            <a:endParaRPr lang="en-US" altLang="zh-TW" dirty="0">
              <a:ea typeface="新細明體" charset="-120"/>
            </a:endParaRPr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2096796" y="4975273"/>
          <a:ext cx="1744662" cy="1225552"/>
        </p:xfrm>
        <a:graphic>
          <a:graphicData uri="http://schemas.openxmlformats.org/drawingml/2006/table">
            <a:tbl>
              <a:tblPr/>
              <a:tblGrid>
                <a:gridCol w="436562"/>
                <a:gridCol w="436563"/>
                <a:gridCol w="434975"/>
                <a:gridCol w="436562"/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2457158" y="5537257"/>
            <a:ext cx="584200" cy="449262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TW" sz="2000"/>
              <a:t>1</a:t>
            </a:r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3357271" y="5537257"/>
            <a:ext cx="584200" cy="449262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TW" sz="2000"/>
              <a:t>2</a:t>
            </a: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2096796" y="5303894"/>
            <a:ext cx="1308100" cy="9191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163221" y="5186419"/>
            <a:ext cx="166211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TW" sz="2000" dirty="0" smtClean="0"/>
              <a:t>Static fluidic constraint</a:t>
            </a:r>
            <a:endParaRPr kumimoji="1" lang="en-US" altLang="zh-TW" sz="2000" dirty="0"/>
          </a:p>
        </p:txBody>
      </p:sp>
      <p:cxnSp>
        <p:nvCxnSpPr>
          <p:cNvPr id="12" name="AutoShape 36"/>
          <p:cNvCxnSpPr>
            <a:cxnSpLocks noChangeShapeType="1"/>
          </p:cNvCxnSpPr>
          <p:nvPr/>
        </p:nvCxnSpPr>
        <p:spPr bwMode="auto">
          <a:xfrm>
            <a:off x="1687184" y="5618215"/>
            <a:ext cx="428628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15" name="Group 4"/>
          <p:cNvGraphicFramePr>
            <a:graphicFrameLocks noGrp="1"/>
          </p:cNvGraphicFramePr>
          <p:nvPr/>
        </p:nvGraphicFramePr>
        <p:xfrm>
          <a:off x="6370663" y="4978471"/>
          <a:ext cx="1744662" cy="1225552"/>
        </p:xfrm>
        <a:graphic>
          <a:graphicData uri="http://schemas.openxmlformats.org/drawingml/2006/table">
            <a:tbl>
              <a:tblPr/>
              <a:tblGrid>
                <a:gridCol w="436562"/>
                <a:gridCol w="436563"/>
                <a:gridCol w="434975"/>
                <a:gridCol w="436562"/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Oval 31"/>
          <p:cNvSpPr>
            <a:spLocks noChangeArrowheads="1"/>
          </p:cNvSpPr>
          <p:nvPr/>
        </p:nvSpPr>
        <p:spPr bwMode="auto">
          <a:xfrm>
            <a:off x="6731025" y="5540455"/>
            <a:ext cx="584200" cy="449262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TW" sz="2000"/>
              <a:t>1</a:t>
            </a:r>
          </a:p>
        </p:txBody>
      </p:sp>
      <p:sp>
        <p:nvSpPr>
          <p:cNvPr id="17" name="Oval 33"/>
          <p:cNvSpPr>
            <a:spLocks noChangeArrowheads="1"/>
          </p:cNvSpPr>
          <p:nvPr/>
        </p:nvSpPr>
        <p:spPr bwMode="auto">
          <a:xfrm>
            <a:off x="7631138" y="5540455"/>
            <a:ext cx="584200" cy="449262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TW" sz="2000"/>
              <a:t>2</a:t>
            </a:r>
          </a:p>
        </p:txBody>
      </p:sp>
      <p:sp>
        <p:nvSpPr>
          <p:cNvPr id="18" name="Rectangle 34"/>
          <p:cNvSpPr>
            <a:spLocks noChangeArrowheads="1"/>
          </p:cNvSpPr>
          <p:nvPr/>
        </p:nvSpPr>
        <p:spPr bwMode="auto">
          <a:xfrm>
            <a:off x="6370663" y="4978472"/>
            <a:ext cx="1308100" cy="1247784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4286248" y="5189617"/>
            <a:ext cx="200026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zh-TW" sz="2000" dirty="0" smtClean="0"/>
              <a:t>Dynamic fluidic constraint</a:t>
            </a:r>
            <a:endParaRPr kumimoji="1" lang="en-US" altLang="zh-TW" sz="2000" dirty="0"/>
          </a:p>
        </p:txBody>
      </p:sp>
      <p:cxnSp>
        <p:nvCxnSpPr>
          <p:cNvPr id="20" name="AutoShape 36"/>
          <p:cNvCxnSpPr>
            <a:cxnSpLocks noChangeShapeType="1"/>
          </p:cNvCxnSpPr>
          <p:nvPr/>
        </p:nvCxnSpPr>
        <p:spPr bwMode="auto">
          <a:xfrm>
            <a:off x="5961051" y="5621413"/>
            <a:ext cx="428628" cy="1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36"/>
          <p:cNvCxnSpPr>
            <a:cxnSpLocks noChangeShapeType="1"/>
          </p:cNvCxnSpPr>
          <p:nvPr/>
        </p:nvCxnSpPr>
        <p:spPr bwMode="auto">
          <a:xfrm rot="16200000">
            <a:off x="6900240" y="5478868"/>
            <a:ext cx="288000" cy="1588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</p:spPr>
      </p:cxnSp>
      <p:graphicFrame>
        <p:nvGraphicFramePr>
          <p:cNvPr id="22" name="Group 4"/>
          <p:cNvGraphicFramePr>
            <a:graphicFrameLocks noGrp="1"/>
          </p:cNvGraphicFramePr>
          <p:nvPr/>
        </p:nvGraphicFramePr>
        <p:xfrm>
          <a:off x="7013605" y="2643182"/>
          <a:ext cx="1744662" cy="1225552"/>
        </p:xfrm>
        <a:graphic>
          <a:graphicData uri="http://schemas.openxmlformats.org/drawingml/2006/table">
            <a:tbl>
              <a:tblPr/>
              <a:tblGrid>
                <a:gridCol w="436562"/>
                <a:gridCol w="436563"/>
                <a:gridCol w="434975"/>
                <a:gridCol w="436562"/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4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395DF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TW" altLang="en-US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Oval 31"/>
          <p:cNvSpPr>
            <a:spLocks noChangeArrowheads="1"/>
          </p:cNvSpPr>
          <p:nvPr/>
        </p:nvSpPr>
        <p:spPr bwMode="auto">
          <a:xfrm>
            <a:off x="7373967" y="3205166"/>
            <a:ext cx="584200" cy="360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kumimoji="1" lang="en-US" altLang="zh-TW" sz="2000" dirty="0"/>
              <a:t>1</a:t>
            </a:r>
          </a:p>
        </p:txBody>
      </p:sp>
      <p:cxnSp>
        <p:nvCxnSpPr>
          <p:cNvPr id="26" name="AutoShape 36"/>
          <p:cNvCxnSpPr>
            <a:cxnSpLocks noChangeShapeType="1"/>
          </p:cNvCxnSpPr>
          <p:nvPr/>
        </p:nvCxnSpPr>
        <p:spPr bwMode="auto">
          <a:xfrm rot="16200000">
            <a:off x="7561182" y="3147931"/>
            <a:ext cx="252000" cy="1588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36"/>
          <p:cNvCxnSpPr>
            <a:cxnSpLocks noChangeShapeType="1"/>
          </p:cNvCxnSpPr>
          <p:nvPr/>
        </p:nvCxnSpPr>
        <p:spPr bwMode="auto">
          <a:xfrm>
            <a:off x="7907294" y="3413764"/>
            <a:ext cx="252000" cy="1588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36"/>
          <p:cNvCxnSpPr>
            <a:cxnSpLocks noChangeShapeType="1"/>
          </p:cNvCxnSpPr>
          <p:nvPr/>
        </p:nvCxnSpPr>
        <p:spPr bwMode="auto">
          <a:xfrm rot="5400000">
            <a:off x="7559572" y="3653890"/>
            <a:ext cx="252000" cy="1588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36"/>
          <p:cNvCxnSpPr>
            <a:cxnSpLocks noChangeShapeType="1"/>
          </p:cNvCxnSpPr>
          <p:nvPr/>
        </p:nvCxnSpPr>
        <p:spPr bwMode="auto">
          <a:xfrm rot="10800000">
            <a:off x="7163872" y="3401704"/>
            <a:ext cx="252000" cy="1588"/>
          </a:xfrm>
          <a:prstGeom prst="straightConnector1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/>
      <p:bldP spid="16" grpId="0" animBg="1"/>
      <p:bldP spid="17" grpId="0" animBg="1"/>
      <p:bldP spid="18" grpId="0" animBg="1"/>
      <p:bldP spid="19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306388" y="1133475"/>
            <a:ext cx="8305800" cy="53117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Introduction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Problem formulation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Our contribution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Basic ILP formulation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Deterministic ILP formulation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Experimental results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Conclusion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內容版面配置區 44"/>
          <p:cNvSpPr>
            <a:spLocks noGrp="1"/>
          </p:cNvSpPr>
          <p:nvPr>
            <p:ph sz="quarter" idx="1"/>
          </p:nvPr>
        </p:nvSpPr>
        <p:spPr>
          <a:xfrm>
            <a:off x="303548" y="1142984"/>
            <a:ext cx="8153400" cy="5129258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/>
              <a:t>Electrode constraints</a:t>
            </a:r>
          </a:p>
          <a:p>
            <a:pPr lvl="1" algn="just"/>
            <a:r>
              <a:rPr lang="en-US" altLang="zh-TW" dirty="0" smtClean="0"/>
              <a:t>To model the control of droplets by turning on/off the actuation voltage </a:t>
            </a:r>
            <a:r>
              <a:rPr lang="en-US" altLang="zh-TW" smtClean="0"/>
              <a:t>of electrodes</a:t>
            </a:r>
            <a:endParaRPr lang="en-US" altLang="zh-TW" dirty="0" smtClean="0"/>
          </a:p>
          <a:p>
            <a:pPr lvl="1" algn="just"/>
            <a:endParaRPr lang="en-US" altLang="zh-TW" dirty="0" smtClean="0"/>
          </a:p>
          <a:p>
            <a:pPr algn="just"/>
            <a:r>
              <a:rPr lang="en-US" altLang="zh-TW" dirty="0" smtClean="0"/>
              <a:t>Activation type</a:t>
            </a:r>
          </a:p>
          <a:p>
            <a:pPr lvl="1" algn="just"/>
            <a:r>
              <a:rPr lang="en-US" altLang="zh-TW" b="1" dirty="0" smtClean="0">
                <a:solidFill>
                  <a:srgbClr val="FF0000"/>
                </a:solidFill>
              </a:rPr>
              <a:t>“1” </a:t>
            </a:r>
            <a:r>
              <a:rPr lang="en-US" altLang="zh-TW" dirty="0" smtClean="0"/>
              <a:t>represents the activated electrode		</a:t>
            </a:r>
            <a:r>
              <a:rPr lang="en-US" altLang="zh-TW" b="1" dirty="0" smtClean="0">
                <a:solidFill>
                  <a:srgbClr val="FF0000"/>
                </a:solidFill>
              </a:rPr>
              <a:t>(turn on)</a:t>
            </a:r>
          </a:p>
          <a:p>
            <a:pPr lvl="1" algn="just"/>
            <a:r>
              <a:rPr lang="en-US" altLang="zh-TW" b="1" dirty="0" smtClean="0">
                <a:solidFill>
                  <a:srgbClr val="FF0000"/>
                </a:solidFill>
              </a:rPr>
              <a:t>“0” </a:t>
            </a:r>
            <a:r>
              <a:rPr lang="en-US" altLang="zh-TW" dirty="0" smtClean="0"/>
              <a:t>represents the deactivated electrode		</a:t>
            </a:r>
            <a:r>
              <a:rPr lang="en-US" altLang="zh-TW" b="1" dirty="0" smtClean="0">
                <a:solidFill>
                  <a:srgbClr val="FF0000"/>
                </a:solidFill>
              </a:rPr>
              <a:t>(turn off)</a:t>
            </a:r>
          </a:p>
          <a:p>
            <a:pPr lvl="1" algn="just"/>
            <a:r>
              <a:rPr lang="en-US" altLang="zh-TW" b="1" dirty="0" smtClean="0">
                <a:solidFill>
                  <a:srgbClr val="FF0000"/>
                </a:solidFill>
              </a:rPr>
              <a:t>“X”</a:t>
            </a:r>
            <a:r>
              <a:rPr lang="en-US" altLang="zh-TW" dirty="0" smtClean="0"/>
              <a:t> represents the don’t care (both “1” and “0” are legal)</a:t>
            </a:r>
          </a:p>
          <a:p>
            <a:pPr lvl="1" algn="just"/>
            <a:endParaRPr lang="en-US" altLang="zh-TW" dirty="0" smtClean="0"/>
          </a:p>
          <a:p>
            <a:pPr algn="just"/>
            <a:r>
              <a:rPr lang="en-US" altLang="zh-TW" dirty="0" smtClean="0"/>
              <a:t>Formulation technique</a:t>
            </a:r>
          </a:p>
          <a:p>
            <a:pPr lvl="1" algn="just"/>
            <a:r>
              <a:rPr lang="en-US" altLang="zh-TW" dirty="0" smtClean="0"/>
              <a:t>Extract the cells that </a:t>
            </a:r>
            <a:r>
              <a:rPr lang="en-US" altLang="zh-TW" b="1" dirty="0" smtClean="0">
                <a:solidFill>
                  <a:srgbClr val="FF0000"/>
                </a:solidFill>
              </a:rPr>
              <a:t>“must-be-activated”</a:t>
            </a:r>
          </a:p>
          <a:p>
            <a:pPr lvl="1" algn="just"/>
            <a:r>
              <a:rPr lang="en-US" altLang="zh-TW" dirty="0" smtClean="0"/>
              <a:t>Extract the cells that </a:t>
            </a:r>
            <a:r>
              <a:rPr lang="en-US" altLang="zh-TW" b="1" dirty="0" smtClean="0">
                <a:solidFill>
                  <a:srgbClr val="FF0000"/>
                </a:solidFill>
              </a:rPr>
              <a:t>“must-be-deactivated”</a:t>
            </a: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143932" cy="838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Electrode Constraints (1/2)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內容版面配置區 44"/>
          <p:cNvSpPr>
            <a:spLocks noGrp="1"/>
          </p:cNvSpPr>
          <p:nvPr>
            <p:ph sz="quarter" idx="1"/>
          </p:nvPr>
        </p:nvSpPr>
        <p:spPr>
          <a:xfrm>
            <a:off x="285720" y="1142984"/>
            <a:ext cx="8153400" cy="5129258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>
                <a:latin typeface="+mj-lt"/>
              </a:rPr>
              <a:t>Illustration</a:t>
            </a:r>
            <a:endParaRPr lang="en-US" altLang="zh-TW" sz="1800" dirty="0" smtClean="0">
              <a:latin typeface="+mj-lt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>
              <a:latin typeface="+mj-lt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>
              <a:latin typeface="+mj-lt"/>
            </a:endParaRP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>
              <a:latin typeface="+mj-lt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>
              <a:latin typeface="+mj-lt"/>
            </a:endParaRP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>
              <a:latin typeface="+mj-lt"/>
            </a:endParaRP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0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>
              <a:latin typeface="+mj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624876" y="1830068"/>
            <a:ext cx="285752" cy="2857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93860" y="1830068"/>
            <a:ext cx="285752" cy="285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058286" y="1791422"/>
            <a:ext cx="2307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+mj-lt"/>
              </a:rPr>
              <a:t>Must be deactivated(0)</a:t>
            </a:r>
            <a:endParaRPr lang="zh-TW" altLang="en-US" sz="1400" b="1" dirty="0">
              <a:latin typeface="+mj-lt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910628" y="1791422"/>
            <a:ext cx="280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+mj-lt"/>
              </a:rPr>
              <a:t>Must be activated (1)</a:t>
            </a:r>
            <a:endParaRPr lang="zh-TW" altLang="en-US" sz="1400" b="1" dirty="0">
              <a:latin typeface="+mj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888906" y="2220842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+mj-lt"/>
              </a:rPr>
              <a:t>Don’t care (X)</a:t>
            </a:r>
            <a:endParaRPr lang="zh-TW" altLang="en-US" sz="1400" b="1" dirty="0">
              <a:latin typeface="+mj-lt"/>
            </a:endParaRPr>
          </a:p>
        </p:txBody>
      </p:sp>
      <p:sp>
        <p:nvSpPr>
          <p:cNvPr id="51" name="橢圓 50"/>
          <p:cNvSpPr/>
          <p:nvPr/>
        </p:nvSpPr>
        <p:spPr>
          <a:xfrm>
            <a:off x="772138" y="2285992"/>
            <a:ext cx="259248" cy="2857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630450" y="2246236"/>
            <a:ext cx="285752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063068" y="2246236"/>
            <a:ext cx="1714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+mj-lt"/>
              </a:rPr>
              <a:t>Droplet</a:t>
            </a:r>
            <a:endParaRPr lang="zh-TW" altLang="en-US" sz="1400" b="1" dirty="0">
              <a:latin typeface="+mj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911024" y="1835246"/>
            <a:ext cx="285752" cy="2857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7268214" y="1790312"/>
            <a:ext cx="209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+mj-lt"/>
              </a:rPr>
              <a:t>Blockage</a:t>
            </a:r>
            <a:endParaRPr lang="zh-TW" altLang="en-US" sz="1400" b="1" dirty="0">
              <a:latin typeface="+mj-lt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1237" y="3365190"/>
            <a:ext cx="2655077" cy="281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" name="橢圓 129"/>
          <p:cNvSpPr/>
          <p:nvPr/>
        </p:nvSpPr>
        <p:spPr>
          <a:xfrm>
            <a:off x="1640232" y="3878568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>
              <a:latin typeface="+mj-lt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133183" y="3865256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cxnSp>
        <p:nvCxnSpPr>
          <p:cNvPr id="133" name="直線單箭頭接點 132"/>
          <p:cNvCxnSpPr/>
          <p:nvPr/>
        </p:nvCxnSpPr>
        <p:spPr>
          <a:xfrm>
            <a:off x="2016811" y="4053066"/>
            <a:ext cx="285752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3464001" y="3383620"/>
            <a:ext cx="36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458823" y="3865256"/>
            <a:ext cx="360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217741" y="3378442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1646369" y="3378442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2119931" y="3378442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2561811" y="3378442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217741" y="3852004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2561811" y="3862446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1217741" y="4344082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1648737" y="4336008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2130373" y="4333640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564179" y="4336008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3030195" y="5291206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2561811" y="4820454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3016943" y="4820454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3450749" y="4820454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2561811" y="5294016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2561811" y="5772842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019311" y="5764768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3461191" y="5775652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450749" y="5291206"/>
            <a:ext cx="360000" cy="3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147" name="橢圓 146"/>
          <p:cNvSpPr/>
          <p:nvPr/>
        </p:nvSpPr>
        <p:spPr>
          <a:xfrm>
            <a:off x="3019311" y="5291206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graphicFrame>
        <p:nvGraphicFramePr>
          <p:cNvPr id="165" name="表格 164"/>
          <p:cNvGraphicFramePr>
            <a:graphicFrameLocks noGrp="1"/>
          </p:cNvGraphicFramePr>
          <p:nvPr/>
        </p:nvGraphicFramePr>
        <p:xfrm>
          <a:off x="4156624" y="3385375"/>
          <a:ext cx="2786082" cy="271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347"/>
                <a:gridCol w="464347"/>
                <a:gridCol w="464347"/>
                <a:gridCol w="464347"/>
                <a:gridCol w="464347"/>
                <a:gridCol w="464347"/>
              </a:tblGrid>
              <a:tr h="4524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4524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4524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524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524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4524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7" name="矩形 166"/>
          <p:cNvSpPr/>
          <p:nvPr/>
        </p:nvSpPr>
        <p:spPr>
          <a:xfrm>
            <a:off x="5500695" y="4787631"/>
            <a:ext cx="1500198" cy="1325519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4143372" y="3430309"/>
            <a:ext cx="1857388" cy="1325519"/>
          </a:xfrm>
          <a:prstGeom prst="rect">
            <a:avLst/>
          </a:prstGeom>
          <a:noFill/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>
              <a:latin typeface="+mj-lt"/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 bwMode="auto">
          <a:xfrm>
            <a:off x="500034" y="-24"/>
            <a:ext cx="814393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Electrode Constraints (2/2)</a:t>
            </a:r>
            <a:endParaRPr kumimoji="1" lang="zh-TW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60" name="直線單箭頭接點 59"/>
          <p:cNvCxnSpPr/>
          <p:nvPr/>
        </p:nvCxnSpPr>
        <p:spPr bwMode="auto">
          <a:xfrm rot="5400000" flipH="1" flipV="1">
            <a:off x="1004041" y="4556761"/>
            <a:ext cx="483220" cy="3708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1" name="文字方塊 60"/>
          <p:cNvSpPr txBox="1"/>
          <p:nvPr/>
        </p:nvSpPr>
        <p:spPr>
          <a:xfrm>
            <a:off x="50080" y="4956494"/>
            <a:ext cx="1378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+mj-lt"/>
              </a:rPr>
              <a:t>deactivated</a:t>
            </a:r>
            <a:endParaRPr lang="zh-TW" altLang="en-US" sz="1400" b="1" dirty="0">
              <a:latin typeface="+mj-lt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957150" y="2920557"/>
            <a:ext cx="1378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+mj-lt"/>
              </a:rPr>
              <a:t>activated</a:t>
            </a:r>
            <a:endParaRPr lang="zh-TW" altLang="en-US" sz="1400" b="1" dirty="0">
              <a:latin typeface="+mj-lt"/>
            </a:endParaRPr>
          </a:p>
        </p:txBody>
      </p:sp>
      <p:cxnSp>
        <p:nvCxnSpPr>
          <p:cNvPr id="62" name="直線單箭頭接點 61"/>
          <p:cNvCxnSpPr/>
          <p:nvPr/>
        </p:nvCxnSpPr>
        <p:spPr bwMode="auto">
          <a:xfrm rot="5400000">
            <a:off x="2007799" y="3532959"/>
            <a:ext cx="785818" cy="1428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6" name="直線單箭頭接點 55"/>
          <p:cNvCxnSpPr/>
          <p:nvPr/>
        </p:nvCxnSpPr>
        <p:spPr bwMode="auto">
          <a:xfrm rot="5400000">
            <a:off x="4958086" y="3239589"/>
            <a:ext cx="227962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59" name="文字方塊 58"/>
          <p:cNvSpPr txBox="1"/>
          <p:nvPr/>
        </p:nvSpPr>
        <p:spPr>
          <a:xfrm>
            <a:off x="4429125" y="2582194"/>
            <a:ext cx="250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+mj-lt"/>
              </a:rPr>
              <a:t># of activated cells: 1 </a:t>
            </a:r>
            <a:endParaRPr lang="zh-TW" altLang="en-US" sz="1400" b="1" dirty="0">
              <a:latin typeface="+mj-lt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429125" y="2845921"/>
            <a:ext cx="250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+mj-lt"/>
              </a:rPr>
              <a:t># of deactivated cells: 11 </a:t>
            </a:r>
            <a:endParaRPr lang="zh-TW" altLang="en-US" sz="1400" b="1" dirty="0">
              <a:latin typeface="+mj-lt"/>
            </a:endParaRPr>
          </a:p>
        </p:txBody>
      </p:sp>
      <p:cxnSp>
        <p:nvCxnSpPr>
          <p:cNvPr id="66" name="直線單箭頭接點 65"/>
          <p:cNvCxnSpPr/>
          <p:nvPr/>
        </p:nvCxnSpPr>
        <p:spPr bwMode="auto">
          <a:xfrm rot="10800000" flipV="1">
            <a:off x="7143768" y="4929198"/>
            <a:ext cx="215902" cy="2143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7" name="文字方塊 66"/>
          <p:cNvSpPr txBox="1"/>
          <p:nvPr/>
        </p:nvSpPr>
        <p:spPr>
          <a:xfrm>
            <a:off x="6993640" y="4327200"/>
            <a:ext cx="250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+mj-lt"/>
              </a:rPr>
              <a:t># of activated cells: 1 </a:t>
            </a:r>
            <a:endParaRPr lang="zh-TW" altLang="en-US" sz="1400" b="1" dirty="0">
              <a:latin typeface="+mj-lt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6976794" y="4578404"/>
            <a:ext cx="250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+mj-lt"/>
              </a:rPr>
              <a:t># of deactivated cells: 8</a:t>
            </a:r>
            <a:endParaRPr lang="zh-TW" altLang="en-US" sz="14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8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47" grpId="0" animBg="1"/>
      <p:bldP spid="168" grpId="0" animBg="1"/>
      <p:bldP spid="61" grpId="0"/>
      <p:bldP spid="63" grpId="0"/>
      <p:bldP spid="59" grpId="0"/>
      <p:bldP spid="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143932" cy="838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Broadcast-Addressing Constraints </a:t>
            </a:r>
            <a:endParaRPr lang="zh-TW" altLang="en-US" dirty="0" smtClean="0"/>
          </a:p>
        </p:txBody>
      </p:sp>
      <p:sp>
        <p:nvSpPr>
          <p:cNvPr id="298" name="Rectangle 3"/>
          <p:cNvSpPr>
            <a:spLocks noGrp="1" noChangeArrowheads="1"/>
          </p:cNvSpPr>
          <p:nvPr>
            <p:ph idx="1"/>
          </p:nvPr>
        </p:nvSpPr>
        <p:spPr>
          <a:xfrm>
            <a:off x="306388" y="1133475"/>
            <a:ext cx="8305800" cy="122395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Broadcast-addressing constraints</a:t>
            </a:r>
          </a:p>
          <a:p>
            <a:pPr lvl="1" eaLnBrk="1" hangingPunct="1"/>
            <a:r>
              <a:rPr lang="en-US" altLang="zh-TW" dirty="0" smtClean="0"/>
              <a:t>Model the pin assignment by “compatible” activation sequences </a:t>
            </a:r>
            <a:endParaRPr lang="en-US" altLang="zh-TW" dirty="0" smtClean="0">
              <a:ea typeface="新細明體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93077" y="2049608"/>
          <a:ext cx="7665137" cy="1785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8581"/>
                <a:gridCol w="454713"/>
                <a:gridCol w="454713"/>
                <a:gridCol w="454713"/>
                <a:gridCol w="454713"/>
                <a:gridCol w="454713"/>
                <a:gridCol w="454713"/>
                <a:gridCol w="454713"/>
                <a:gridCol w="454713"/>
                <a:gridCol w="454713"/>
                <a:gridCol w="454713"/>
                <a:gridCol w="454713"/>
                <a:gridCol w="454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Electrode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altLang="zh-TW" sz="1600" b="1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altLang="zh-TW" sz="1600" b="1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altLang="zh-TW" sz="1600" b="1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altLang="zh-TW" sz="1600" b="1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altLang="zh-TW" sz="1600" b="1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altLang="zh-TW" sz="1600" b="1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TW" altLang="en-US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altLang="zh-TW" sz="1600" b="1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TW" altLang="en-US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altLang="zh-TW" sz="1600" b="1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TW" altLang="en-US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altLang="zh-TW" sz="1600" b="1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TW" altLang="en-US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altLang="zh-TW" sz="1600" b="1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TW" altLang="en-US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altLang="zh-TW" sz="1600" b="1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TW" altLang="en-US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altLang="zh-TW" sz="1600" b="1" i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TW" altLang="en-US" sz="1600" b="1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141511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i="0" u="none" dirty="0" smtClean="0">
                          <a:latin typeface="Times New Roman" pitchFamily="18" charset="0"/>
                          <a:cs typeface="Times New Roman" pitchFamily="18" charset="0"/>
                        </a:rPr>
                        <a:t>Activation</a:t>
                      </a:r>
                      <a:r>
                        <a:rPr lang="en-US" altLang="zh-TW" sz="1600" b="1" i="0" u="non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sequence</a:t>
                      </a:r>
                      <a:endParaRPr lang="zh-TW" altLang="en-US" sz="1600" b="1" i="0" u="non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TW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714348" y="3992082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Merge: E</a:t>
            </a:r>
            <a:r>
              <a:rPr lang="en-US" altLang="zh-TW" sz="1800" b="1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 and E</a:t>
            </a:r>
            <a:r>
              <a:rPr lang="en-US" altLang="zh-TW" sz="1800" b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TW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14348" y="6050555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Merge: E</a:t>
            </a:r>
            <a:r>
              <a:rPr lang="en-US" altLang="zh-TW" sz="1800" b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 and E</a:t>
            </a:r>
            <a:r>
              <a:rPr lang="en-US" altLang="zh-TW" sz="1800" b="1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TW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071802" y="4005730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0100X+01001 </a:t>
            </a:r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01001</a:t>
            </a:r>
            <a:endParaRPr lang="zh-TW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071802" y="6064203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01001+X0100 </a:t>
            </a:r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altLang="zh-TW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Invalid</a:t>
            </a:r>
            <a:endParaRPr lang="zh-TW" altLang="en-US" sz="1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258952" y="2420446"/>
            <a:ext cx="928694" cy="1428760"/>
          </a:xfrm>
          <a:prstGeom prst="rect">
            <a:avLst/>
          </a:prstGeom>
          <a:solidFill>
            <a:schemeClr val="accent1">
              <a:alpha val="24000"/>
            </a:schemeClr>
          </a:solidFill>
          <a:ln w="317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714876" y="2406798"/>
            <a:ext cx="928694" cy="142876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672698" y="4766674"/>
          <a:ext cx="3000397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738"/>
                <a:gridCol w="1000132"/>
                <a:gridCol w="1615527"/>
              </a:tblGrid>
              <a:tr h="433056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Merged activation</a:t>
                      </a:r>
                    </a:p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sequence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altLang="zh-TW" sz="1400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altLang="zh-TW" sz="1400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4643438" y="4862773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Times New Roman" pitchFamily="18" charset="0"/>
                <a:cs typeface="Times New Roman" pitchFamily="18" charset="0"/>
              </a:rPr>
              <a:t>Pin</a:t>
            </a:r>
            <a:endParaRPr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070353" y="4862773"/>
            <a:ext cx="1007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Times New Roman" pitchFamily="18" charset="0"/>
                <a:cs typeface="Times New Roman" pitchFamily="18" charset="0"/>
              </a:rPr>
              <a:t>Electrodes</a:t>
            </a:r>
            <a:endParaRPr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6349677" y="5275588"/>
          <a:ext cx="1041400" cy="7524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3762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62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3" name="矩形 32"/>
          <p:cNvSpPr/>
          <p:nvPr/>
        </p:nvSpPr>
        <p:spPr>
          <a:xfrm>
            <a:off x="4671671" y="4448006"/>
            <a:ext cx="3000396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Pin-assignment result</a:t>
            </a:r>
            <a:endParaRPr lang="zh-TW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714347" y="4753026"/>
          <a:ext cx="3000397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4738"/>
                <a:gridCol w="1000132"/>
                <a:gridCol w="1615527"/>
              </a:tblGrid>
              <a:tr h="433056">
                <a:tc>
                  <a:txBody>
                    <a:bodyPr/>
                    <a:lstStyle/>
                    <a:p>
                      <a:pPr algn="ctr"/>
                      <a:endParaRPr lang="zh-TW" altLang="en-US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Merged activation</a:t>
                      </a:r>
                    </a:p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sequence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altLang="zh-TW" sz="1400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altLang="zh-TW" sz="1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altLang="zh-TW" sz="1400" b="1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5 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zh-TW" alt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685087" y="4849125"/>
            <a:ext cx="642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Times New Roman" pitchFamily="18" charset="0"/>
                <a:cs typeface="Times New Roman" pitchFamily="18" charset="0"/>
              </a:rPr>
              <a:t>Pin</a:t>
            </a:r>
            <a:endParaRPr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112002" y="4849125"/>
            <a:ext cx="1007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latin typeface="Times New Roman" pitchFamily="18" charset="0"/>
                <a:cs typeface="Times New Roman" pitchFamily="18" charset="0"/>
              </a:rPr>
              <a:t>Electrodes</a:t>
            </a:r>
            <a:endParaRPr lang="zh-TW" alt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2391326" y="5261940"/>
          <a:ext cx="1041400" cy="3762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</a:tblGrid>
              <a:tr h="3762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8" name="矩形 37"/>
          <p:cNvSpPr/>
          <p:nvPr/>
        </p:nvSpPr>
        <p:spPr>
          <a:xfrm>
            <a:off x="713320" y="4434358"/>
            <a:ext cx="3000396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Pin-assignment result</a:t>
            </a:r>
            <a:endParaRPr lang="zh-TW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901762" y="4996353"/>
            <a:ext cx="500066" cy="28575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endParaRPr lang="zh-TW" altLang="en-US" sz="1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 animBg="1"/>
      <p:bldP spid="27" grpId="1" animBg="1"/>
      <p:bldP spid="28" grpId="0" animBg="1"/>
      <p:bldP spid="30" grpId="0"/>
      <p:bldP spid="31" grpId="0"/>
      <p:bldP spid="33" grpId="0" animBg="1"/>
      <p:bldP spid="35" grpId="0"/>
      <p:bldP spid="36" grpId="0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143932" cy="838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Limitations</a:t>
            </a:r>
            <a:endParaRPr lang="zh-TW" altLang="en-US" dirty="0" smtClean="0"/>
          </a:p>
        </p:txBody>
      </p:sp>
      <p:sp>
        <p:nvSpPr>
          <p:cNvPr id="298" name="Rectangle 3"/>
          <p:cNvSpPr>
            <a:spLocks noGrp="1" noChangeArrowheads="1"/>
          </p:cNvSpPr>
          <p:nvPr>
            <p:ph idx="1"/>
          </p:nvPr>
        </p:nvSpPr>
        <p:spPr>
          <a:xfrm>
            <a:off x="306388" y="1133475"/>
            <a:ext cx="8305800" cy="53117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Pros and cons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Advantage:</a:t>
            </a:r>
            <a:r>
              <a:rPr lang="en-US" altLang="zh-TW" b="1" dirty="0" smtClean="0">
                <a:ea typeface="新細明體" charset="-120"/>
              </a:rPr>
              <a:t>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charset="-120"/>
              </a:rPr>
              <a:t>an optimal solution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Drawback: </a:t>
            </a:r>
            <a:r>
              <a:rPr lang="en-US" altLang="zh-TW" b="1" i="1" dirty="0" smtClean="0">
                <a:solidFill>
                  <a:srgbClr val="FF0000"/>
                </a:solidFill>
                <a:ea typeface="新細明體" charset="-120"/>
              </a:rPr>
              <a:t>only feasible to small applications</a:t>
            </a:r>
          </a:p>
          <a:p>
            <a:pPr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Multi-objectives optimization</a:t>
            </a:r>
          </a:p>
          <a:p>
            <a:pPr lvl="1" algn="just" eaLnBrk="1" hangingPunct="1"/>
            <a:r>
              <a:rPr lang="en-US" altLang="zh-TW" dirty="0" smtClean="0">
                <a:ea typeface="新細明體" charset="-120"/>
              </a:rPr>
              <a:t>Simultaneously consider the optimization of  the #of control pins, # of used cells, and execution time </a:t>
            </a:r>
          </a:p>
          <a:p>
            <a:pPr lvl="1" algn="just" eaLnBrk="1" hangingPunct="1"/>
            <a:r>
              <a:rPr lang="en-US" altLang="zh-TW" dirty="0" smtClean="0">
                <a:ea typeface="新細明體" charset="-120"/>
              </a:rPr>
              <a:t>Introduce a high solution space</a:t>
            </a:r>
          </a:p>
          <a:p>
            <a:pPr lvl="1"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Many formulation constraints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High # of variables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High # of constraints</a:t>
            </a:r>
            <a:endParaRPr lang="en-US" altLang="zh-TW" dirty="0" smtClean="0">
              <a:solidFill>
                <a:srgbClr val="FF0000"/>
              </a:solidFill>
              <a:ea typeface="新細明體" charset="-120"/>
            </a:endParaRPr>
          </a:p>
          <a:p>
            <a:pPr lvl="1"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>
              <a:buNone/>
            </a:pPr>
            <a:endParaRPr lang="en-US" altLang="zh-TW" dirty="0" smtClean="0">
              <a:ea typeface="新細明體" charset="-120"/>
            </a:endParaRPr>
          </a:p>
          <a:p>
            <a:pPr lvl="1" eaLnBrk="1" hangingPunct="1"/>
            <a:endParaRPr lang="en-US" altLang="zh-TW" dirty="0" smtClean="0">
              <a:solidFill>
                <a:srgbClr val="FF0000"/>
              </a:solidFill>
              <a:ea typeface="新細明體" charset="-120"/>
            </a:endParaRPr>
          </a:p>
          <a:p>
            <a:pPr eaLnBrk="1" hangingPunct="1">
              <a:buNone/>
            </a:pPr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306388" y="1133475"/>
            <a:ext cx="8305800" cy="53117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Introduction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Problem formulation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Our contribution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Basic ILP formulation</a:t>
            </a:r>
          </a:p>
          <a:p>
            <a:pPr eaLnBrk="1" hangingPunct="1"/>
            <a:r>
              <a:rPr lang="en-US" altLang="zh-TW" dirty="0" smtClean="0">
                <a:solidFill>
                  <a:srgbClr val="3366FF"/>
                </a:solidFill>
                <a:ea typeface="新細明體" charset="-120"/>
              </a:rPr>
              <a:t>Deterministic ILP formulation</a:t>
            </a:r>
          </a:p>
          <a:p>
            <a:pPr lvl="1" eaLnBrk="1" hangingPunct="1"/>
            <a:r>
              <a:rPr lang="en-US" altLang="zh-TW" dirty="0" smtClean="0">
                <a:solidFill>
                  <a:srgbClr val="3366FF"/>
                </a:solidFill>
                <a:ea typeface="新細明體" charset="-120"/>
              </a:rPr>
              <a:t>Two-stage ILP-based routing algorithm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Experimental results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Conclusion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143932" cy="838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Two-Stage ILP-Based Routing Algorithm</a:t>
            </a:r>
            <a:endParaRPr lang="zh-TW" altLang="en-US" dirty="0" smtClean="0"/>
          </a:p>
        </p:txBody>
      </p:sp>
      <p:sp>
        <p:nvSpPr>
          <p:cNvPr id="298" name="Rectangle 3"/>
          <p:cNvSpPr>
            <a:spLocks noGrp="1" noChangeArrowheads="1"/>
          </p:cNvSpPr>
          <p:nvPr>
            <p:ph idx="1"/>
          </p:nvPr>
        </p:nvSpPr>
        <p:spPr>
          <a:xfrm>
            <a:off x="306388" y="1133475"/>
            <a:ext cx="8305800" cy="53117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First stage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Major goal: </a:t>
            </a:r>
            <a:r>
              <a:rPr lang="en-US" altLang="zh-TW" sz="1800" b="1" dirty="0" smtClean="0">
                <a:solidFill>
                  <a:srgbClr val="FF0000"/>
                </a:solidFill>
                <a:ea typeface="新細明體" charset="-120"/>
              </a:rPr>
              <a:t>reduce the solution space</a:t>
            </a:r>
            <a:endParaRPr lang="en-US" altLang="zh-TW" dirty="0" smtClean="0">
              <a:ea typeface="新細明體" charset="-120"/>
            </a:endParaRP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Global routing</a:t>
            </a:r>
            <a:endParaRPr lang="en-US" altLang="zh-TW" b="1" dirty="0" smtClean="0">
              <a:solidFill>
                <a:srgbClr val="FF0000"/>
              </a:solidFill>
              <a:ea typeface="新細明體" charset="-120"/>
            </a:endParaRPr>
          </a:p>
          <a:p>
            <a:pPr lvl="2" eaLnBrk="1" hangingPunct="1"/>
            <a:r>
              <a:rPr lang="en-US" altLang="zh-TW" sz="2000" dirty="0" smtClean="0">
                <a:ea typeface="新細明體" charset="-120"/>
              </a:rPr>
              <a:t>Obtain an initial routing paths</a:t>
            </a:r>
            <a:endParaRPr lang="en-US" altLang="zh-TW" dirty="0" smtClean="0">
              <a:ea typeface="新細明體" charset="-120"/>
            </a:endParaRPr>
          </a:p>
          <a:p>
            <a:pPr lvl="2"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Second stage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Major goal: </a:t>
            </a:r>
            <a:r>
              <a:rPr lang="en-US" altLang="zh-TW" sz="1800" b="1" dirty="0" smtClean="0">
                <a:solidFill>
                  <a:srgbClr val="FF0000"/>
                </a:solidFill>
                <a:ea typeface="新細明體" charset="-120"/>
              </a:rPr>
              <a:t>accelerate the searching time</a:t>
            </a:r>
            <a:r>
              <a:rPr lang="en-US" altLang="zh-TW" sz="1800" dirty="0" smtClean="0">
                <a:ea typeface="新細明體" charset="-120"/>
              </a:rPr>
              <a:t> </a:t>
            </a:r>
            <a:endParaRPr lang="en-US" altLang="zh-TW" dirty="0" smtClean="0">
              <a:ea typeface="新細明體" charset="-120"/>
            </a:endParaRP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Incremental ILP-based routing method</a:t>
            </a:r>
          </a:p>
          <a:p>
            <a:pPr lvl="2" eaLnBrk="1" hangingPunct="1"/>
            <a:r>
              <a:rPr lang="en-US" altLang="zh-TW" sz="2000" dirty="0" smtClean="0">
                <a:ea typeface="新細明體" charset="-120"/>
              </a:rPr>
              <a:t>Iteratively select an un-routed droplet </a:t>
            </a:r>
          </a:p>
          <a:p>
            <a:pPr lvl="2" eaLnBrk="1" hangingPunct="1"/>
            <a:r>
              <a:rPr lang="en-US" altLang="zh-TW" sz="2000" dirty="0" smtClean="0">
                <a:ea typeface="新細明體" charset="-120"/>
              </a:rPr>
              <a:t>Route this droplet with previous routing solutions</a:t>
            </a:r>
          </a:p>
          <a:p>
            <a:pPr lvl="2"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>
              <a:buNone/>
            </a:pPr>
            <a:endParaRPr lang="en-US" altLang="zh-TW" dirty="0" smtClean="0">
              <a:ea typeface="新細明體" charset="-120"/>
            </a:endParaRPr>
          </a:p>
          <a:p>
            <a:pPr lvl="1" eaLnBrk="1" hangingPunct="1"/>
            <a:endParaRPr lang="en-US" altLang="zh-TW" dirty="0" smtClean="0">
              <a:solidFill>
                <a:srgbClr val="FF0000"/>
              </a:solidFill>
              <a:ea typeface="新細明體" charset="-120"/>
            </a:endParaRPr>
          </a:p>
          <a:p>
            <a:pPr eaLnBrk="1" hangingPunct="1">
              <a:buNone/>
            </a:pPr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143932" cy="838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Global Routing</a:t>
            </a:r>
            <a:endParaRPr lang="zh-TW" altLang="en-US" dirty="0" smtClean="0"/>
          </a:p>
        </p:txBody>
      </p:sp>
      <p:sp>
        <p:nvSpPr>
          <p:cNvPr id="298" name="Rectangle 3"/>
          <p:cNvSpPr>
            <a:spLocks noGrp="1" noChangeArrowheads="1"/>
          </p:cNvSpPr>
          <p:nvPr>
            <p:ph idx="1"/>
          </p:nvPr>
        </p:nvSpPr>
        <p:spPr>
          <a:xfrm>
            <a:off x="306388" y="928670"/>
            <a:ext cx="5980124" cy="5311775"/>
          </a:xfrm>
        </p:spPr>
        <p:txBody>
          <a:bodyPr/>
          <a:lstStyle/>
          <a:p>
            <a:pPr algn="just"/>
            <a:r>
              <a:rPr lang="en-US" altLang="zh-TW" dirty="0" smtClean="0"/>
              <a:t>Global routing</a:t>
            </a:r>
          </a:p>
          <a:p>
            <a:pPr lvl="1" algn="just"/>
            <a:r>
              <a:rPr lang="en-US" altLang="zh-TW" dirty="0" smtClean="0"/>
              <a:t>Preferred routing tracks construction</a:t>
            </a:r>
          </a:p>
          <a:p>
            <a:pPr lvl="2" algn="just"/>
            <a:r>
              <a:rPr lang="en-US" altLang="zh-TW" sz="2000" dirty="0" smtClean="0"/>
              <a:t>Reduce the design complexity</a:t>
            </a:r>
          </a:p>
          <a:p>
            <a:pPr lvl="1" algn="just"/>
            <a:r>
              <a:rPr lang="en-US" altLang="zh-TW" dirty="0" smtClean="0"/>
              <a:t>A* maze search for min-cost routing path</a:t>
            </a:r>
          </a:p>
          <a:p>
            <a:pPr lvl="2" algn="just"/>
            <a:r>
              <a:rPr lang="en-US" altLang="zh-TW" sz="2000" dirty="0" smtClean="0"/>
              <a:t>Orderly routing along these tracks</a:t>
            </a:r>
          </a:p>
          <a:p>
            <a:pPr lvl="2" algn="just"/>
            <a:r>
              <a:rPr lang="en-US" altLang="zh-TW" sz="2000" dirty="0" smtClean="0"/>
              <a:t>Minimized used cells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31194" y="3362168"/>
          <a:ext cx="2736128" cy="22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016"/>
                <a:gridCol w="342016"/>
                <a:gridCol w="342016"/>
                <a:gridCol w="342016"/>
                <a:gridCol w="342016"/>
                <a:gridCol w="342016"/>
                <a:gridCol w="342016"/>
                <a:gridCol w="342016"/>
              </a:tblGrid>
              <a:tr h="28629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</a:tr>
              <a:tr h="28629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</a:tr>
              <a:tr h="286290"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</a:tr>
              <a:tr h="28629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</a:tr>
              <a:tr h="28629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</a:tr>
              <a:tr h="28629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</a:tr>
              <a:tr h="28629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</a:tr>
              <a:tr h="28629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101151" y="5345069"/>
            <a:ext cx="385631" cy="296500"/>
          </a:xfrm>
          <a:prstGeom prst="rect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93092" y="3361824"/>
            <a:ext cx="385631" cy="296500"/>
          </a:xfrm>
          <a:prstGeom prst="rect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0700" y="4198701"/>
            <a:ext cx="385631" cy="296500"/>
          </a:xfrm>
          <a:prstGeom prst="rect">
            <a:avLst/>
          </a:prstGeom>
          <a:noFill/>
          <a:ln w="508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3166" y="5059093"/>
            <a:ext cx="385631" cy="296500"/>
          </a:xfrm>
          <a:prstGeom prst="rect">
            <a:avLst/>
          </a:prstGeom>
          <a:noFill/>
          <a:ln w="508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3691" y="3649314"/>
            <a:ext cx="385631" cy="296500"/>
          </a:xfrm>
          <a:prstGeom prst="rect">
            <a:avLst/>
          </a:prstGeom>
          <a:noFill/>
          <a:ln w="508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26363" y="3649314"/>
            <a:ext cx="385631" cy="296500"/>
          </a:xfrm>
          <a:prstGeom prst="rect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11812" y="5015402"/>
            <a:ext cx="46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 smtClean="0"/>
              <a:t>d</a:t>
            </a:r>
            <a:r>
              <a:rPr lang="en-US" altLang="zh-TW" sz="1400" b="1" i="1" baseline="-25000" dirty="0" smtClean="0"/>
              <a:t>3</a:t>
            </a:r>
            <a:endParaRPr lang="zh-TW" altLang="en-US" sz="1400" b="1" i="1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92075" y="3369131"/>
          <a:ext cx="2736128" cy="22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016"/>
                <a:gridCol w="342016"/>
                <a:gridCol w="342016"/>
                <a:gridCol w="342016"/>
                <a:gridCol w="342016"/>
                <a:gridCol w="342016"/>
                <a:gridCol w="342016"/>
                <a:gridCol w="342016"/>
              </a:tblGrid>
              <a:tr h="28629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</a:tr>
              <a:tr h="28629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</a:tr>
              <a:tr h="286290"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</a:tr>
              <a:tr h="28629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</a:tr>
              <a:tr h="28629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</a:tr>
              <a:tr h="28629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</a:tr>
              <a:tr h="28629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</a:tr>
              <a:tr h="286290"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 marL="70515" marR="70515" marT="35257" marB="35257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7662032" y="5352032"/>
            <a:ext cx="385631" cy="296500"/>
          </a:xfrm>
          <a:prstGeom prst="rect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53973" y="3368787"/>
            <a:ext cx="385631" cy="296500"/>
          </a:xfrm>
          <a:prstGeom prst="rect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61581" y="4205664"/>
            <a:ext cx="385631" cy="296500"/>
          </a:xfrm>
          <a:prstGeom prst="rect">
            <a:avLst/>
          </a:prstGeom>
          <a:noFill/>
          <a:ln w="508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64047" y="5066056"/>
            <a:ext cx="385631" cy="296500"/>
          </a:xfrm>
          <a:prstGeom prst="rect">
            <a:avLst/>
          </a:prstGeom>
          <a:noFill/>
          <a:ln w="508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274572" y="3656277"/>
            <a:ext cx="385631" cy="296500"/>
          </a:xfrm>
          <a:prstGeom prst="rect">
            <a:avLst/>
          </a:prstGeom>
          <a:noFill/>
          <a:ln w="508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87244" y="3656277"/>
            <a:ext cx="385631" cy="296500"/>
          </a:xfrm>
          <a:prstGeom prst="rect">
            <a:avLst/>
          </a:prstGeom>
          <a:noFill/>
          <a:ln w="508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272693" y="5022365"/>
            <a:ext cx="46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 smtClean="0"/>
              <a:t>d</a:t>
            </a:r>
            <a:r>
              <a:rPr lang="en-US" altLang="zh-TW" sz="1400" b="1" i="1" baseline="-25000" dirty="0" smtClean="0"/>
              <a:t>3</a:t>
            </a:r>
            <a:endParaRPr lang="zh-TW" altLang="en-US" sz="1400" b="1" i="1" dirty="0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5036116" y="3807023"/>
            <a:ext cx="3286148" cy="1588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5036116" y="4378527"/>
            <a:ext cx="3286148" cy="158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058418" y="4938880"/>
            <a:ext cx="3286148" cy="1588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5058418" y="5521535"/>
            <a:ext cx="3286148" cy="1588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>
            <a:off x="4432426" y="4532875"/>
            <a:ext cx="2736000" cy="158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>
            <a:off x="5096081" y="4532875"/>
            <a:ext cx="2736000" cy="1588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5400000">
            <a:off x="5788159" y="4532875"/>
            <a:ext cx="2736000" cy="158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5400000">
            <a:off x="6475705" y="4527202"/>
            <a:ext cx="2736000" cy="1588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722963" y="3597793"/>
            <a:ext cx="46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 smtClean="0"/>
              <a:t>d</a:t>
            </a:r>
            <a:r>
              <a:rPr lang="en-US" altLang="zh-TW" sz="1400" b="1" i="1" baseline="-25000" dirty="0" smtClean="0"/>
              <a:t>1</a:t>
            </a:r>
            <a:endParaRPr lang="zh-TW" altLang="en-US" sz="1400" b="1" i="1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25429" y="4157475"/>
            <a:ext cx="46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 smtClean="0"/>
              <a:t>d</a:t>
            </a:r>
            <a:r>
              <a:rPr lang="en-US" altLang="zh-TW" sz="1400" b="1" i="1" baseline="-25000" dirty="0" smtClean="0"/>
              <a:t>2</a:t>
            </a:r>
            <a:endParaRPr lang="zh-TW" altLang="en-US" sz="1400" b="1" i="1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1748627" y="3608944"/>
            <a:ext cx="47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 smtClean="0"/>
              <a:t>T</a:t>
            </a:r>
            <a:r>
              <a:rPr lang="en-US" altLang="zh-TW" sz="1400" b="1" i="1" baseline="-25000" dirty="0" smtClean="0"/>
              <a:t>1</a:t>
            </a:r>
            <a:endParaRPr lang="zh-TW" altLang="en-US" sz="1400" b="1" i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102114" y="3306069"/>
            <a:ext cx="444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 smtClean="0"/>
              <a:t>T</a:t>
            </a:r>
            <a:r>
              <a:rPr lang="en-US" altLang="zh-TW" sz="1400" b="1" i="1" baseline="-25000" dirty="0" smtClean="0"/>
              <a:t>3</a:t>
            </a:r>
            <a:endParaRPr lang="zh-TW" altLang="en-US" sz="1400" b="1" i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123790" y="5309828"/>
            <a:ext cx="43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 smtClean="0"/>
              <a:t>T</a:t>
            </a:r>
            <a:r>
              <a:rPr lang="en-US" altLang="zh-TW" sz="1400" b="1" i="1" baseline="-25000" dirty="0" smtClean="0"/>
              <a:t>2</a:t>
            </a:r>
            <a:endParaRPr lang="zh-TW" altLang="en-US" sz="1400" b="1" i="1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283844" y="3604756"/>
            <a:ext cx="46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 smtClean="0"/>
              <a:t>d</a:t>
            </a:r>
            <a:r>
              <a:rPr lang="en-US" altLang="zh-TW" sz="1400" b="1" i="1" baseline="-25000" dirty="0" smtClean="0"/>
              <a:t>1</a:t>
            </a:r>
            <a:endParaRPr lang="zh-TW" altLang="en-US" sz="1400" b="1" i="1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5286310" y="4164438"/>
            <a:ext cx="463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 smtClean="0"/>
              <a:t>d</a:t>
            </a:r>
            <a:r>
              <a:rPr lang="en-US" altLang="zh-TW" sz="1400" b="1" i="1" baseline="-25000" dirty="0" smtClean="0"/>
              <a:t>2</a:t>
            </a:r>
            <a:endParaRPr lang="zh-TW" altLang="en-US" sz="1400" b="1" i="1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309508" y="3615907"/>
            <a:ext cx="47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 smtClean="0"/>
              <a:t>T</a:t>
            </a:r>
            <a:r>
              <a:rPr lang="en-US" altLang="zh-TW" sz="1400" b="1" i="1" baseline="-25000" dirty="0" smtClean="0"/>
              <a:t>1</a:t>
            </a:r>
            <a:endParaRPr lang="zh-TW" altLang="en-US" sz="1400" b="1" i="1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7662995" y="3313032"/>
            <a:ext cx="444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 smtClean="0"/>
              <a:t>T</a:t>
            </a:r>
            <a:r>
              <a:rPr lang="en-US" altLang="zh-TW" sz="1400" b="1" i="1" baseline="-25000" dirty="0" smtClean="0"/>
              <a:t>3</a:t>
            </a:r>
            <a:endParaRPr lang="zh-TW" altLang="en-US" sz="1400" b="1" i="1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7684671" y="5316791"/>
            <a:ext cx="43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 smtClean="0"/>
              <a:t>T</a:t>
            </a:r>
            <a:r>
              <a:rPr lang="en-US" altLang="zh-TW" sz="1400" b="1" i="1" baseline="-25000" dirty="0" smtClean="0"/>
              <a:t>2</a:t>
            </a:r>
            <a:endParaRPr lang="zh-TW" altLang="en-US" sz="1400" b="1" i="1" dirty="0"/>
          </a:p>
        </p:txBody>
      </p:sp>
      <p:sp>
        <p:nvSpPr>
          <p:cNvPr id="46" name="燕尾形向右箭號 45"/>
          <p:cNvSpPr/>
          <p:nvPr/>
        </p:nvSpPr>
        <p:spPr>
          <a:xfrm>
            <a:off x="3870476" y="4264073"/>
            <a:ext cx="1000132" cy="35719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grpSp>
        <p:nvGrpSpPr>
          <p:cNvPr id="47" name="群組 46"/>
          <p:cNvGrpSpPr/>
          <p:nvPr/>
        </p:nvGrpSpPr>
        <p:grpSpPr>
          <a:xfrm>
            <a:off x="6572264" y="1142984"/>
            <a:ext cx="3714776" cy="1744900"/>
            <a:chOff x="6286512" y="1836858"/>
            <a:chExt cx="3714776" cy="1744900"/>
          </a:xfrm>
        </p:grpSpPr>
        <p:sp>
          <p:nvSpPr>
            <p:cNvPr id="48" name="矩形 47"/>
            <p:cNvSpPr/>
            <p:nvPr/>
          </p:nvSpPr>
          <p:spPr>
            <a:xfrm>
              <a:off x="6286512" y="1836858"/>
              <a:ext cx="357190" cy="302013"/>
            </a:xfrm>
            <a:prstGeom prst="rect">
              <a:avLst/>
            </a:prstGeom>
            <a:noFill/>
            <a:ln w="50800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286512" y="2832512"/>
              <a:ext cx="379492" cy="290993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6715140" y="1847481"/>
              <a:ext cx="20002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 smtClean="0"/>
                <a:t>Source location</a:t>
              </a:r>
              <a:endParaRPr lang="zh-TW" altLang="en-US" sz="1000" b="1" dirty="0"/>
            </a:p>
          </p:txBody>
        </p:sp>
        <p:sp>
          <p:nvSpPr>
            <p:cNvPr id="51" name="文字方塊 50"/>
            <p:cNvSpPr txBox="1"/>
            <p:nvPr/>
          </p:nvSpPr>
          <p:spPr>
            <a:xfrm>
              <a:off x="6715140" y="2824320"/>
              <a:ext cx="20002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 smtClean="0"/>
                <a:t>Sink location </a:t>
              </a:r>
              <a:endParaRPr lang="zh-TW" altLang="en-US" sz="1000" b="1" dirty="0"/>
            </a:p>
          </p:txBody>
        </p:sp>
        <p:sp>
          <p:nvSpPr>
            <p:cNvPr id="52" name="文字方塊 51"/>
            <p:cNvSpPr txBox="1"/>
            <p:nvPr/>
          </p:nvSpPr>
          <p:spPr>
            <a:xfrm>
              <a:off x="6715140" y="2369849"/>
              <a:ext cx="2571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 smtClean="0"/>
                <a:t>Global routing track</a:t>
              </a:r>
              <a:endParaRPr lang="zh-TW" altLang="en-US" sz="1000" b="1" dirty="0"/>
            </a:p>
          </p:txBody>
        </p:sp>
        <p:cxnSp>
          <p:nvCxnSpPr>
            <p:cNvPr id="53" name="直線單箭頭接點 52"/>
            <p:cNvCxnSpPr/>
            <p:nvPr/>
          </p:nvCxnSpPr>
          <p:spPr>
            <a:xfrm>
              <a:off x="6286512" y="2520917"/>
              <a:ext cx="396000" cy="1588"/>
            </a:xfrm>
            <a:prstGeom prst="straightConnector1">
              <a:avLst/>
            </a:prstGeom>
            <a:ln w="31750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/>
            <p:cNvSpPr txBox="1"/>
            <p:nvPr/>
          </p:nvSpPr>
          <p:spPr>
            <a:xfrm>
              <a:off x="6715140" y="3335537"/>
              <a:ext cx="32861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 smtClean="0"/>
                <a:t>Updated global routing track</a:t>
              </a:r>
              <a:endParaRPr lang="zh-TW" altLang="en-US" sz="1000" b="1" dirty="0"/>
            </a:p>
          </p:txBody>
        </p:sp>
        <p:cxnSp>
          <p:nvCxnSpPr>
            <p:cNvPr id="55" name="直線單箭頭接點 54"/>
            <p:cNvCxnSpPr/>
            <p:nvPr/>
          </p:nvCxnSpPr>
          <p:spPr>
            <a:xfrm>
              <a:off x="6286512" y="3486605"/>
              <a:ext cx="396000" cy="1588"/>
            </a:xfrm>
            <a:prstGeom prst="straightConnector1">
              <a:avLst/>
            </a:prstGeom>
            <a:ln w="31750">
              <a:solidFill>
                <a:srgbClr val="FFC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字方塊 55"/>
          <p:cNvSpPr txBox="1"/>
          <p:nvPr/>
        </p:nvSpPr>
        <p:spPr>
          <a:xfrm>
            <a:off x="206890" y="5929330"/>
            <a:ext cx="7929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T.-W. Huang, C.-H. Lin and T.-Y. Ho, " A Contamination Aware Droplet Routing Algorithm for Digital Microfluidic Biochips," </a:t>
            </a:r>
            <a:r>
              <a:rPr lang="en-US" altLang="zh-TW" sz="1400" i="1" dirty="0" smtClean="0"/>
              <a:t>Proceedings of ACM/IEEE ICCAD  2009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143932" cy="838200"/>
          </a:xfrm>
        </p:spPr>
        <p:txBody>
          <a:bodyPr/>
          <a:lstStyle/>
          <a:p>
            <a:pPr lvl="1" eaLnBrk="1" hangingPunct="1"/>
            <a:r>
              <a:rPr lang="en-US" altLang="zh-TW" dirty="0" smtClean="0">
                <a:ea typeface="新細明體" charset="-120"/>
              </a:rPr>
              <a:t>Incremental ILP-Based Routing (1/3)</a:t>
            </a:r>
          </a:p>
        </p:txBody>
      </p:sp>
      <p:sp>
        <p:nvSpPr>
          <p:cNvPr id="298" name="Rectangle 3"/>
          <p:cNvSpPr>
            <a:spLocks noGrp="1" noChangeArrowheads="1"/>
          </p:cNvSpPr>
          <p:nvPr>
            <p:ph idx="1"/>
          </p:nvPr>
        </p:nvSpPr>
        <p:spPr>
          <a:xfrm>
            <a:off x="306388" y="1133475"/>
            <a:ext cx="7908950" cy="53117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Net criticality calculation</a:t>
            </a:r>
          </a:p>
          <a:p>
            <a:pPr lvl="1" algn="just"/>
            <a:r>
              <a:rPr lang="en-US" altLang="zh-TW" dirty="0" smtClean="0"/>
              <a:t>Determine the routing order globally</a:t>
            </a:r>
          </a:p>
          <a:p>
            <a:pPr lvl="2" algn="just"/>
            <a:r>
              <a:rPr lang="en-US" altLang="zh-TW" sz="2000" dirty="0" smtClean="0"/>
              <a:t>Consider the interferences and congestion issue between droplets</a:t>
            </a:r>
          </a:p>
          <a:p>
            <a:pPr lvl="2" eaLnBrk="1" hangingPunct="1"/>
            <a:r>
              <a:rPr lang="en-US" altLang="zh-TW" sz="2000" dirty="0" smtClean="0"/>
              <a:t>A droplet </a:t>
            </a:r>
            <a:r>
              <a:rPr lang="en-US" altLang="zh-TW" sz="2000" dirty="0" err="1" smtClean="0"/>
              <a:t>d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is said to be critical if </a:t>
            </a:r>
            <a:r>
              <a:rPr lang="en-US" altLang="zh-TW" sz="2000" dirty="0" err="1" smtClean="0"/>
              <a:t>d</a:t>
            </a:r>
            <a:r>
              <a:rPr lang="en-US" altLang="zh-TW" sz="2000" baseline="-25000" dirty="0" err="1" smtClean="0"/>
              <a:t>i</a:t>
            </a:r>
            <a:r>
              <a:rPr lang="en-US" altLang="zh-TW" sz="2000" dirty="0" smtClean="0"/>
              <a:t> has fewer possible routing solutions</a:t>
            </a:r>
          </a:p>
          <a:p>
            <a:pPr lvl="1" eaLnBrk="1" hangingPunct="1"/>
            <a:endParaRPr lang="en-US" altLang="zh-TW" dirty="0" smtClean="0">
              <a:ea typeface="新細明體" charset="-120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571737" y="3643314"/>
          <a:ext cx="3429024" cy="851176"/>
        </p:xfrm>
        <a:graphic>
          <a:graphicData uri="http://schemas.openxmlformats.org/presentationml/2006/ole">
            <p:oleObj spid="_x0000_s3074" name="方程式" r:id="rId4" imgW="1841400" imgH="457200" progId="Equation.3">
              <p:embed/>
            </p:oleObj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2571736" y="4923125"/>
            <a:ext cx="4214842" cy="1152529"/>
            <a:chOff x="1142976" y="4401836"/>
            <a:chExt cx="4868234" cy="1751329"/>
          </a:xfrm>
        </p:grpSpPr>
        <p:graphicFrame>
          <p:nvGraphicFramePr>
            <p:cNvPr id="3075" name="Object 3"/>
            <p:cNvGraphicFramePr>
              <a:graphicFrameLocks noChangeAspect="1"/>
            </p:cNvGraphicFramePr>
            <p:nvPr/>
          </p:nvGraphicFramePr>
          <p:xfrm>
            <a:off x="1197568" y="4401836"/>
            <a:ext cx="3028950" cy="527050"/>
          </p:xfrm>
          <a:graphic>
            <a:graphicData uri="http://schemas.openxmlformats.org/presentationml/2006/ole">
              <p:oleObj spid="_x0000_s3075" name="方程式" r:id="rId5" imgW="1384200" imgH="241200" progId="Equation.3">
                <p:embed/>
              </p:oleObj>
            </a:graphicData>
          </a:graphic>
        </p:graphicFrame>
        <p:graphicFrame>
          <p:nvGraphicFramePr>
            <p:cNvPr id="3076" name="Object 4"/>
            <p:cNvGraphicFramePr>
              <a:graphicFrameLocks noChangeAspect="1"/>
            </p:cNvGraphicFramePr>
            <p:nvPr/>
          </p:nvGraphicFramePr>
          <p:xfrm>
            <a:off x="1175685" y="5000636"/>
            <a:ext cx="4835525" cy="581025"/>
          </p:xfrm>
          <a:graphic>
            <a:graphicData uri="http://schemas.openxmlformats.org/presentationml/2006/ole">
              <p:oleObj spid="_x0000_s3076" name="方程式" r:id="rId6" imgW="2209680" imgH="266400" progId="Equation.3">
                <p:embed/>
              </p:oleObj>
            </a:graphicData>
          </a:graphic>
        </p:graphicFrame>
        <p:graphicFrame>
          <p:nvGraphicFramePr>
            <p:cNvPr id="3077" name="Object 5"/>
            <p:cNvGraphicFramePr>
              <a:graphicFrameLocks noChangeAspect="1"/>
            </p:cNvGraphicFramePr>
            <p:nvPr/>
          </p:nvGraphicFramePr>
          <p:xfrm>
            <a:off x="1142976" y="5572140"/>
            <a:ext cx="4808537" cy="581025"/>
          </p:xfrm>
          <a:graphic>
            <a:graphicData uri="http://schemas.openxmlformats.org/presentationml/2006/ole">
              <p:oleObj spid="_x0000_s3077" name="方程式" r:id="rId7" imgW="2197080" imgH="2664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143932" cy="838200"/>
          </a:xfrm>
        </p:spPr>
        <p:txBody>
          <a:bodyPr/>
          <a:lstStyle/>
          <a:p>
            <a:pPr lvl="1" eaLnBrk="1" hangingPunct="1"/>
            <a:r>
              <a:rPr lang="en-US" altLang="zh-TW" dirty="0" smtClean="0">
                <a:ea typeface="新細明體" charset="-120"/>
              </a:rPr>
              <a:t>Incremental ILP-Based Routing (2/3)</a:t>
            </a:r>
          </a:p>
        </p:txBody>
      </p:sp>
      <p:sp>
        <p:nvSpPr>
          <p:cNvPr id="298" name="Rectangle 3"/>
          <p:cNvSpPr>
            <a:spLocks noGrp="1" noChangeArrowheads="1"/>
          </p:cNvSpPr>
          <p:nvPr>
            <p:ph idx="1"/>
          </p:nvPr>
        </p:nvSpPr>
        <p:spPr>
          <a:xfrm>
            <a:off x="306388" y="1133475"/>
            <a:ext cx="8305800" cy="5311775"/>
          </a:xfrm>
        </p:spPr>
        <p:txBody>
          <a:bodyPr/>
          <a:lstStyle/>
          <a:p>
            <a:pPr algn="just"/>
            <a:r>
              <a:rPr lang="en-US" altLang="zh-TW" dirty="0" smtClean="0"/>
              <a:t>Deterministic ILP</a:t>
            </a:r>
          </a:p>
          <a:p>
            <a:pPr lvl="1" algn="just"/>
            <a:r>
              <a:rPr lang="en-US" altLang="zh-TW" dirty="0" smtClean="0"/>
              <a:t>Select an un-routed droplet</a:t>
            </a:r>
          </a:p>
          <a:p>
            <a:pPr lvl="1" algn="just"/>
            <a:r>
              <a:rPr lang="en-US" altLang="zh-TW" dirty="0" smtClean="0"/>
              <a:t>Routing resources: </a:t>
            </a:r>
            <a:r>
              <a:rPr lang="en-US" altLang="zh-TW" b="1" i="1" dirty="0" smtClean="0">
                <a:solidFill>
                  <a:srgbClr val="FF0000"/>
                </a:solidFill>
              </a:rPr>
              <a:t>M</a:t>
            </a:r>
            <a:r>
              <a:rPr lang="en-US" altLang="zh-TW" b="1" i="1" baseline="-25000" dirty="0" smtClean="0">
                <a:solidFill>
                  <a:srgbClr val="FF0000"/>
                </a:solidFill>
              </a:rPr>
              <a:t>i</a:t>
            </a:r>
            <a:endParaRPr lang="en-US" altLang="zh-TW" b="1" i="1" dirty="0" smtClean="0">
              <a:solidFill>
                <a:srgbClr val="FF0000"/>
              </a:solidFill>
            </a:endParaRPr>
          </a:p>
          <a:p>
            <a:pPr lvl="2" algn="just"/>
            <a:r>
              <a:rPr lang="en-US" altLang="zh-TW" sz="2000" dirty="0" smtClean="0"/>
              <a:t>Maximum available routing time</a:t>
            </a:r>
            <a:endParaRPr lang="en-US" altLang="zh-TW" sz="1800" b="1" i="1" dirty="0" smtClean="0">
              <a:solidFill>
                <a:schemeClr val="accent5">
                  <a:lumMod val="25000"/>
                </a:schemeClr>
              </a:solidFill>
            </a:endParaRPr>
          </a:p>
          <a:p>
            <a:pPr lvl="2" algn="just"/>
            <a:r>
              <a:rPr lang="en-US" altLang="zh-TW" sz="2000" dirty="0" smtClean="0"/>
              <a:t>Maximum available control pins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lvl="1" algn="just"/>
            <a:r>
              <a:rPr lang="en-US" altLang="zh-TW" dirty="0" smtClean="0"/>
              <a:t>Increasing scalar: </a:t>
            </a:r>
            <a:r>
              <a:rPr lang="en-US" altLang="zh-TW" b="1" i="1" dirty="0" smtClean="0">
                <a:solidFill>
                  <a:srgbClr val="FF0000"/>
                </a:solidFill>
              </a:rPr>
              <a:t>IS</a:t>
            </a:r>
          </a:p>
          <a:p>
            <a:pPr lvl="2" algn="just"/>
            <a:r>
              <a:rPr lang="en-US" altLang="zh-TW" sz="2000" dirty="0" smtClean="0"/>
              <a:t>Growth rate of routing resources</a:t>
            </a:r>
          </a:p>
          <a:p>
            <a:pPr lvl="2" algn="just"/>
            <a:endParaRPr lang="en-US" altLang="zh-TW" sz="2000" b="1" dirty="0" smtClean="0">
              <a:solidFill>
                <a:srgbClr val="FF0000"/>
              </a:solidFill>
            </a:endParaRPr>
          </a:p>
          <a:p>
            <a:pPr lvl="2" algn="just"/>
            <a:endParaRPr lang="en-US" altLang="zh-TW" b="1" dirty="0" smtClean="0">
              <a:solidFill>
                <a:srgbClr val="FF0000"/>
              </a:solidFill>
            </a:endParaRPr>
          </a:p>
          <a:p>
            <a:pPr lvl="1" algn="just"/>
            <a:r>
              <a:rPr lang="en-US" altLang="zh-TW" dirty="0" smtClean="0"/>
              <a:t>Major goal: </a:t>
            </a:r>
          </a:p>
          <a:p>
            <a:pPr lvl="2" algn="just"/>
            <a:r>
              <a:rPr lang="en-US" altLang="zh-TW" sz="2000" dirty="0" smtClean="0">
                <a:solidFill>
                  <a:srgbClr val="FF0000"/>
                </a:solidFill>
              </a:rPr>
              <a:t>Determine the feasibility with the given routing resources</a:t>
            </a:r>
          </a:p>
          <a:p>
            <a:pPr lvl="2" algn="just"/>
            <a:r>
              <a:rPr lang="en-US" altLang="zh-TW" sz="2000" dirty="0" smtClean="0">
                <a:solidFill>
                  <a:srgbClr val="FF0000"/>
                </a:solidFill>
              </a:rPr>
              <a:t>Objective function:</a:t>
            </a:r>
          </a:p>
          <a:p>
            <a:pPr lvl="1" algn="just"/>
            <a:endParaRPr lang="en-US" altLang="zh-TW" sz="1600" dirty="0" smtClean="0">
              <a:solidFill>
                <a:srgbClr val="FF0000"/>
              </a:solidFill>
            </a:endParaRPr>
          </a:p>
          <a:p>
            <a:pPr lvl="1" algn="just">
              <a:buNone/>
            </a:pPr>
            <a:r>
              <a:rPr lang="en-US" altLang="zh-TW" dirty="0" smtClean="0"/>
              <a:t> </a:t>
            </a:r>
          </a:p>
          <a:p>
            <a:pPr lvl="1" algn="just"/>
            <a:endParaRPr lang="en-US" altLang="zh-TW" sz="1600" dirty="0" smtClean="0">
              <a:solidFill>
                <a:srgbClr val="FF0000"/>
              </a:solidFill>
            </a:endParaRPr>
          </a:p>
          <a:p>
            <a:pPr lvl="2" algn="just"/>
            <a:endParaRPr lang="en-US" altLang="zh-TW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317875" y="5826144"/>
          <a:ext cx="1693863" cy="388938"/>
        </p:xfrm>
        <a:graphic>
          <a:graphicData uri="http://schemas.openxmlformats.org/presentationml/2006/ole">
            <p:oleObj spid="_x0000_s2050" name="方程式" r:id="rId4" imgW="774360" imgH="17748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2149475" y="3971907"/>
          <a:ext cx="3565533" cy="457225"/>
        </p:xfrm>
        <a:graphic>
          <a:graphicData uri="http://schemas.openxmlformats.org/presentationml/2006/ole">
            <p:oleObj spid="_x0000_s2051" name="方程式" r:id="rId5" imgW="1879560" imgH="24120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286380" y="2261852"/>
          <a:ext cx="338137" cy="457200"/>
        </p:xfrm>
        <a:graphic>
          <a:graphicData uri="http://schemas.openxmlformats.org/presentationml/2006/ole">
            <p:oleObj spid="_x0000_s2052" name="方程式" r:id="rId6" imgW="177480" imgH="241200" progId="Equation.3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5254848" y="2658948"/>
          <a:ext cx="338138" cy="457200"/>
        </p:xfrm>
        <a:graphic>
          <a:graphicData uri="http://schemas.openxmlformats.org/presentationml/2006/ole">
            <p:oleObj spid="_x0000_s2053" name="方程式" r:id="rId7" imgW="17748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143932" cy="838200"/>
          </a:xfrm>
        </p:spPr>
        <p:txBody>
          <a:bodyPr/>
          <a:lstStyle/>
          <a:p>
            <a:pPr lvl="1" eaLnBrk="1" hangingPunct="1"/>
            <a:r>
              <a:rPr lang="en-US" altLang="zh-TW" dirty="0" smtClean="0">
                <a:ea typeface="新細明體" charset="-120"/>
              </a:rPr>
              <a:t>Incremental ILP-Based Routing (3/3)</a:t>
            </a:r>
          </a:p>
        </p:txBody>
      </p:sp>
      <p:sp>
        <p:nvSpPr>
          <p:cNvPr id="298" name="Rectangle 3"/>
          <p:cNvSpPr>
            <a:spLocks noGrp="1" noChangeArrowheads="1"/>
          </p:cNvSpPr>
          <p:nvPr>
            <p:ph idx="1"/>
          </p:nvPr>
        </p:nvSpPr>
        <p:spPr>
          <a:xfrm>
            <a:off x="306388" y="1000108"/>
            <a:ext cx="8305800" cy="5311775"/>
          </a:xfrm>
        </p:spPr>
        <p:txBody>
          <a:bodyPr/>
          <a:lstStyle/>
          <a:p>
            <a:pPr algn="just"/>
            <a:r>
              <a:rPr lang="en-US" altLang="zh-TW" dirty="0" smtClean="0"/>
              <a:t>Monotonic property</a:t>
            </a:r>
          </a:p>
          <a:p>
            <a:pPr lvl="1" algn="just"/>
            <a:r>
              <a:rPr lang="en-US" altLang="zh-TW" dirty="0" smtClean="0"/>
              <a:t>Binary solution search method</a:t>
            </a:r>
          </a:p>
          <a:p>
            <a:pPr lvl="1" algn="just"/>
            <a:r>
              <a:rPr lang="en-US" altLang="zh-TW" dirty="0" smtClean="0"/>
              <a:t>Logarithmic number of searching iterations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572000" y="2457020"/>
            <a:ext cx="4330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600" b="1" dirty="0" smtClean="0">
                <a:solidFill>
                  <a:srgbClr val="FF0000"/>
                </a:solidFill>
                <a:latin typeface="+mj-lt"/>
              </a:rPr>
              <a:t>Assume IS</a:t>
            </a:r>
            <a:r>
              <a:rPr lang="en-US" altLang="zh-TW" sz="1600" b="1" baseline="-25000" dirty="0" smtClean="0">
                <a:solidFill>
                  <a:srgbClr val="FF0000"/>
                </a:solidFill>
                <a:latin typeface="+mj-lt"/>
              </a:rPr>
              <a:t>1</a:t>
            </a:r>
            <a:r>
              <a:rPr lang="en-US" altLang="zh-TW" sz="1600" b="1" dirty="0" smtClean="0">
                <a:solidFill>
                  <a:srgbClr val="FF0000"/>
                </a:solidFill>
                <a:latin typeface="+mj-lt"/>
              </a:rPr>
              <a:t> and IS</a:t>
            </a:r>
            <a:r>
              <a:rPr lang="en-US" altLang="zh-TW" sz="1600" b="1" baseline="-25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US" altLang="zh-TW" sz="1600" b="1" dirty="0" smtClean="0">
                <a:solidFill>
                  <a:srgbClr val="FF0000"/>
                </a:solidFill>
                <a:latin typeface="+mj-lt"/>
              </a:rPr>
              <a:t> where IS</a:t>
            </a:r>
            <a:r>
              <a:rPr lang="en-US" altLang="zh-TW" sz="1600" b="1" baseline="-25000" dirty="0" smtClean="0">
                <a:solidFill>
                  <a:srgbClr val="FF0000"/>
                </a:solidFill>
                <a:latin typeface="+mj-lt"/>
              </a:rPr>
              <a:t>1</a:t>
            </a:r>
            <a:r>
              <a:rPr lang="en-US" altLang="zh-TW" sz="1600" b="1" dirty="0" smtClean="0">
                <a:solidFill>
                  <a:srgbClr val="FF0000"/>
                </a:solidFill>
                <a:latin typeface="+mj-lt"/>
              </a:rPr>
              <a:t> &lt; IS</a:t>
            </a:r>
            <a:r>
              <a:rPr lang="en-US" altLang="zh-TW" sz="1600" b="1" baseline="-25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US" altLang="zh-TW" sz="1600" b="1" dirty="0" smtClean="0">
                <a:solidFill>
                  <a:srgbClr val="FF0000"/>
                </a:solidFill>
                <a:latin typeface="+mj-lt"/>
              </a:rPr>
              <a:t>, if droplet 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+mj-lt"/>
              </a:rPr>
              <a:t>d</a:t>
            </a:r>
            <a:r>
              <a:rPr lang="en-US" altLang="zh-TW" sz="1600" b="1" baseline="-25000" dirty="0" err="1" smtClean="0">
                <a:solidFill>
                  <a:srgbClr val="FF0000"/>
                </a:solidFill>
                <a:latin typeface="+mj-lt"/>
              </a:rPr>
              <a:t>i</a:t>
            </a:r>
            <a:r>
              <a:rPr lang="en-US" altLang="zh-TW" sz="1600" b="1" dirty="0" smtClean="0">
                <a:solidFill>
                  <a:srgbClr val="FF0000"/>
                </a:solidFill>
                <a:latin typeface="+mj-lt"/>
              </a:rPr>
              <a:t> can be routed with IS</a:t>
            </a:r>
            <a:r>
              <a:rPr lang="en-US" altLang="zh-TW" sz="1600" b="1" baseline="-25000" dirty="0" smtClean="0">
                <a:solidFill>
                  <a:srgbClr val="FF0000"/>
                </a:solidFill>
                <a:latin typeface="+mj-lt"/>
              </a:rPr>
              <a:t>1</a:t>
            </a:r>
            <a:r>
              <a:rPr lang="en-US" altLang="zh-TW" sz="1600" b="1" dirty="0" smtClean="0">
                <a:solidFill>
                  <a:srgbClr val="FF0000"/>
                </a:solidFill>
                <a:latin typeface="+mj-lt"/>
              </a:rPr>
              <a:t>, then droplet can also be routed with IS</a:t>
            </a:r>
            <a:r>
              <a:rPr lang="en-US" altLang="zh-TW" sz="1600" b="1" baseline="-25000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US" altLang="zh-TW" sz="1600" b="1" dirty="0" smtClean="0">
                <a:solidFill>
                  <a:srgbClr val="FF0000"/>
                </a:solidFill>
                <a:latin typeface="+mj-lt"/>
              </a:rPr>
              <a:t> </a:t>
            </a:r>
            <a:endParaRPr lang="zh-TW" altLang="en-US" sz="1600" b="1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33482" y="2428868"/>
            <a:ext cx="6481658" cy="3620318"/>
            <a:chOff x="927771" y="762774"/>
            <a:chExt cx="8974603" cy="5000660"/>
          </a:xfrm>
        </p:grpSpPr>
        <p:cxnSp>
          <p:nvCxnSpPr>
            <p:cNvPr id="9" name="直線單箭頭接點 8"/>
            <p:cNvCxnSpPr/>
            <p:nvPr/>
          </p:nvCxnSpPr>
          <p:spPr>
            <a:xfrm>
              <a:off x="1673208" y="3438524"/>
              <a:ext cx="50400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/>
            <p:nvPr/>
          </p:nvCxnSpPr>
          <p:spPr>
            <a:xfrm rot="5400000" flipH="1" flipV="1">
              <a:off x="-835060" y="3262310"/>
              <a:ext cx="500066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>
            <a:xfrm flipV="1">
              <a:off x="1665270" y="1619236"/>
              <a:ext cx="4143404" cy="364333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字方塊 11"/>
            <p:cNvSpPr txBox="1"/>
            <p:nvPr/>
          </p:nvSpPr>
          <p:spPr>
            <a:xfrm>
              <a:off x="6824683" y="3229666"/>
              <a:ext cx="3077691" cy="510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b="1" i="1" dirty="0" smtClean="0">
                  <a:latin typeface="Times New Roman" pitchFamily="18" charset="0"/>
                  <a:cs typeface="Times New Roman" pitchFamily="18" charset="0"/>
                </a:rPr>
                <a:t>Increasing Scalar</a:t>
              </a:r>
              <a:endParaRPr lang="zh-TW" altLang="en-US" sz="1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 rot="10800000">
              <a:off x="927771" y="762774"/>
              <a:ext cx="639228" cy="493378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TW" sz="1800" b="1" i="1" dirty="0" smtClean="0">
                  <a:latin typeface="Times New Roman" pitchFamily="18" charset="0"/>
                  <a:cs typeface="Times New Roman" pitchFamily="18" charset="0"/>
                </a:rPr>
                <a:t>Corresponding Routing Resource</a:t>
              </a:r>
              <a:endParaRPr lang="zh-TW" altLang="en-US" sz="1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橢圓 13"/>
            <p:cNvSpPr/>
            <p:nvPr/>
          </p:nvSpPr>
          <p:spPr>
            <a:xfrm>
              <a:off x="3571868" y="3324109"/>
              <a:ext cx="285752" cy="214314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5" name="物件 14"/>
            <p:cNvGraphicFramePr>
              <a:graphicFrameLocks noChangeAspect="1"/>
            </p:cNvGraphicFramePr>
            <p:nvPr/>
          </p:nvGraphicFramePr>
          <p:xfrm>
            <a:off x="3714744" y="3429000"/>
            <a:ext cx="507411" cy="427294"/>
          </p:xfrm>
          <a:graphic>
            <a:graphicData uri="http://schemas.openxmlformats.org/presentationml/2006/ole">
              <p:oleObj spid="_x0000_s4098" name="Equation" r:id="rId4" imgW="241200" imgH="203040" progId="Equation.3">
                <p:embed/>
              </p:oleObj>
            </a:graphicData>
          </a:graphic>
        </p:graphicFrame>
        <p:grpSp>
          <p:nvGrpSpPr>
            <p:cNvPr id="16" name="群組 32"/>
            <p:cNvGrpSpPr/>
            <p:nvPr/>
          </p:nvGrpSpPr>
          <p:grpSpPr>
            <a:xfrm>
              <a:off x="1890328" y="1453504"/>
              <a:ext cx="3165253" cy="1618306"/>
              <a:chOff x="1890328" y="1453504"/>
              <a:chExt cx="3165253" cy="1618306"/>
            </a:xfrm>
          </p:grpSpPr>
          <p:sp>
            <p:nvSpPr>
              <p:cNvPr id="24" name="文字方塊 23"/>
              <p:cNvSpPr txBox="1"/>
              <p:nvPr/>
            </p:nvSpPr>
            <p:spPr>
              <a:xfrm>
                <a:off x="1890328" y="1453504"/>
                <a:ext cx="3165253" cy="5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b="1" dirty="0" smtClean="0">
                    <a:solidFill>
                      <a:schemeClr val="accent5">
                        <a:lumMod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Feasible Region</a:t>
                </a:r>
                <a:endParaRPr lang="zh-TW" altLang="en-US" sz="1800" b="1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5" name="直線單箭頭接點 24"/>
              <p:cNvCxnSpPr/>
              <p:nvPr/>
            </p:nvCxnSpPr>
            <p:spPr>
              <a:xfrm rot="5400000" flipH="1" flipV="1">
                <a:off x="3286116" y="2785264"/>
                <a:ext cx="571504" cy="1588"/>
              </a:xfrm>
              <a:prstGeom prst="straightConnector1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群組 33"/>
            <p:cNvGrpSpPr/>
            <p:nvPr/>
          </p:nvGrpSpPr>
          <p:grpSpPr>
            <a:xfrm>
              <a:off x="3571868" y="4002298"/>
              <a:ext cx="3363081" cy="884302"/>
              <a:chOff x="3857620" y="3930860"/>
              <a:chExt cx="3363081" cy="884302"/>
            </a:xfrm>
          </p:grpSpPr>
          <p:sp>
            <p:nvSpPr>
              <p:cNvPr id="22" name="文字方塊 21"/>
              <p:cNvSpPr txBox="1"/>
              <p:nvPr/>
            </p:nvSpPr>
            <p:spPr>
              <a:xfrm>
                <a:off x="4022476" y="3930860"/>
                <a:ext cx="3198225" cy="510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800" b="1" dirty="0" smtClean="0">
                    <a:solidFill>
                      <a:schemeClr val="accent5">
                        <a:lumMod val="2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Infeasible Region</a:t>
                </a:r>
                <a:endParaRPr lang="zh-TW" altLang="en-US" sz="1800" b="1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3" name="直線單箭頭接點 22"/>
              <p:cNvCxnSpPr/>
              <p:nvPr/>
            </p:nvCxnSpPr>
            <p:spPr>
              <a:xfrm rot="5400000">
                <a:off x="3572662" y="4528617"/>
                <a:ext cx="571503" cy="1588"/>
              </a:xfrm>
              <a:prstGeom prst="straightConnector1">
                <a:avLst/>
              </a:prstGeom>
              <a:ln w="25400">
                <a:solidFill>
                  <a:schemeClr val="tx2">
                    <a:lumMod val="7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橢圓 17"/>
            <p:cNvSpPr/>
            <p:nvPr/>
          </p:nvSpPr>
          <p:spPr>
            <a:xfrm>
              <a:off x="5643570" y="1500174"/>
              <a:ext cx="285752" cy="214314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橢圓 18"/>
            <p:cNvSpPr/>
            <p:nvPr/>
          </p:nvSpPr>
          <p:spPr>
            <a:xfrm>
              <a:off x="1525566" y="5118112"/>
              <a:ext cx="285752" cy="214314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0" name="Object 3"/>
            <p:cNvGraphicFramePr>
              <a:graphicFrameLocks noChangeAspect="1"/>
            </p:cNvGraphicFramePr>
            <p:nvPr/>
          </p:nvGraphicFramePr>
          <p:xfrm>
            <a:off x="6089663" y="1307835"/>
            <a:ext cx="482601" cy="478091"/>
          </p:xfrm>
          <a:graphic>
            <a:graphicData uri="http://schemas.openxmlformats.org/presentationml/2006/ole">
              <p:oleObj spid="_x0000_s4099" name="Equation" r:id="rId5" imgW="228600" imgH="228600" progId="Equation.3">
                <p:embed/>
              </p:oleObj>
            </a:graphicData>
          </a:graphic>
        </p:graphicFrame>
        <p:graphicFrame>
          <p:nvGraphicFramePr>
            <p:cNvPr id="21" name="Object 4"/>
            <p:cNvGraphicFramePr>
              <a:graphicFrameLocks noChangeAspect="1"/>
            </p:cNvGraphicFramePr>
            <p:nvPr/>
          </p:nvGraphicFramePr>
          <p:xfrm>
            <a:off x="1965309" y="4951174"/>
            <a:ext cx="455539" cy="478090"/>
          </p:xfrm>
          <a:graphic>
            <a:graphicData uri="http://schemas.openxmlformats.org/presentationml/2006/ole">
              <p:oleObj spid="_x0000_s4100" name="Equation" r:id="rId6" imgW="21564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306388" y="1133475"/>
            <a:ext cx="8305800" cy="53117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3366FF"/>
                </a:solidFill>
                <a:ea typeface="新細明體" charset="-120"/>
              </a:rPr>
              <a:t>Introduction</a:t>
            </a:r>
          </a:p>
          <a:p>
            <a:pPr lvl="1" eaLnBrk="1" hangingPunct="1"/>
            <a:r>
              <a:rPr lang="en-US" altLang="zh-TW" dirty="0" smtClean="0">
                <a:solidFill>
                  <a:srgbClr val="3366FF"/>
                </a:solidFill>
                <a:ea typeface="新細明體" charset="-120"/>
              </a:rPr>
              <a:t>Digital microfluidic biochips</a:t>
            </a:r>
          </a:p>
          <a:p>
            <a:pPr lvl="1" eaLnBrk="1" hangingPunct="1"/>
            <a:r>
              <a:rPr lang="en-US" altLang="zh-TW" dirty="0" smtClean="0">
                <a:solidFill>
                  <a:srgbClr val="3366FF"/>
                </a:solidFill>
                <a:ea typeface="新細明體" charset="-120"/>
              </a:rPr>
              <a:t>Pin-constrained digital microfluidic biochips</a:t>
            </a:r>
          </a:p>
          <a:p>
            <a:pPr lvl="1" eaLnBrk="1" hangingPunct="1"/>
            <a:r>
              <a:rPr lang="en-US" altLang="zh-TW" dirty="0" smtClean="0">
                <a:solidFill>
                  <a:srgbClr val="3366FF"/>
                </a:solidFill>
                <a:ea typeface="新細明體" charset="-120"/>
              </a:rPr>
              <a:t>Previous work and limitations</a:t>
            </a:r>
            <a:endParaRPr lang="en-US" altLang="zh-TW" dirty="0" smtClean="0">
              <a:ea typeface="新細明體" charset="-120"/>
            </a:endParaRP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Our contribution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Problem formulation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Basic ILP formulation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Deterministic ILP formulation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Experimental results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Conclusion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306388" y="1133475"/>
            <a:ext cx="8305800" cy="53117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Introduction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Problem formulation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Our contribution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Basic ILP formulation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Deterministic ILP formulation</a:t>
            </a:r>
          </a:p>
          <a:p>
            <a:pPr eaLnBrk="1" hangingPunct="1"/>
            <a:r>
              <a:rPr lang="en-US" altLang="zh-TW" dirty="0" smtClean="0">
                <a:solidFill>
                  <a:srgbClr val="3366FF"/>
                </a:solidFill>
                <a:ea typeface="新細明體" charset="-120"/>
              </a:rPr>
              <a:t>Experimental results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Conclusion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Experimental Results (1/5)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5" name="內容版面配置區 44"/>
          <p:cNvSpPr>
            <a:spLocks noGrp="1"/>
          </p:cNvSpPr>
          <p:nvPr>
            <p:ph sz="quarter" idx="1"/>
          </p:nvPr>
        </p:nvSpPr>
        <p:spPr>
          <a:xfrm>
            <a:off x="276252" y="1085824"/>
            <a:ext cx="8153400" cy="512925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zh-TW" dirty="0" smtClean="0"/>
              <a:t>Implement our algorithm in C++ language on a 2 GHz 64-bit Linux machine with 16GB memory</a:t>
            </a:r>
          </a:p>
          <a:p>
            <a:pPr algn="just">
              <a:lnSpc>
                <a:spcPct val="90000"/>
              </a:lnSpc>
            </a:pPr>
            <a:endParaRPr lang="en-US" altLang="zh-TW" dirty="0" smtClean="0"/>
          </a:p>
          <a:p>
            <a:pPr>
              <a:lnSpc>
                <a:spcPct val="90000"/>
              </a:lnSpc>
            </a:pPr>
            <a:r>
              <a:rPr lang="en-US" altLang="zh-TW" dirty="0" smtClean="0"/>
              <a:t>Compare with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 smtClean="0"/>
              <a:t>Network flow algorithm [P.-H </a:t>
            </a:r>
            <a:r>
              <a:rPr lang="en-US" altLang="zh-TW" sz="1800" dirty="0" err="1" smtClean="0"/>
              <a:t>Yuh</a:t>
            </a:r>
            <a:r>
              <a:rPr lang="en-US" altLang="zh-TW" sz="1800" dirty="0" smtClean="0"/>
              <a:t> et al, ICCAD’07]</a:t>
            </a:r>
            <a:endParaRPr lang="en-US" altLang="zh-TW" sz="1800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sz="1800" dirty="0" smtClean="0"/>
              <a:t>High performance [M. Cho and D. Z. Pan, TCAD’08]</a:t>
            </a:r>
          </a:p>
          <a:p>
            <a:pPr lvl="1">
              <a:lnSpc>
                <a:spcPct val="90000"/>
              </a:lnSpc>
            </a:pPr>
            <a:endParaRPr lang="en-US" altLang="zh-TW" dirty="0" smtClean="0"/>
          </a:p>
          <a:p>
            <a:pPr>
              <a:lnSpc>
                <a:spcPct val="90000"/>
              </a:lnSpc>
            </a:pPr>
            <a:r>
              <a:rPr lang="en-US" altLang="zh-TW" dirty="0" smtClean="0"/>
              <a:t>Statistic of benchmarks</a:t>
            </a:r>
          </a:p>
          <a:p>
            <a:pPr>
              <a:lnSpc>
                <a:spcPct val="90000"/>
              </a:lnSpc>
            </a:pPr>
            <a:endParaRPr lang="en-US" altLang="zh-TW" dirty="0" smtClean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973292" y="4243334"/>
          <a:ext cx="6691336" cy="114301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14940"/>
                <a:gridCol w="1114940"/>
                <a:gridCol w="1115364"/>
                <a:gridCol w="1115364"/>
                <a:gridCol w="1115364"/>
                <a:gridCol w="1115364"/>
              </a:tblGrid>
              <a:tr h="228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Benchmark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r>
                        <a:rPr lang="en-US" sz="1100" b="1" kern="1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ize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#Sub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sz="1100" b="1" kern="100" baseline="-25000" dirty="0" err="1">
                          <a:effectLst/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1" kern="100" dirty="0" smtClean="0">
                          <a:effectLst/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</a:t>
                      </a:r>
                      <a:r>
                        <a:rPr lang="en-US" altLang="zh-TW" sz="1100" b="1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Nets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b="1" kern="100" dirty="0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#</a:t>
                      </a:r>
                      <a:r>
                        <a:rPr lang="en-US" altLang="zh-TW" sz="1100" b="1" kern="100" dirty="0" err="1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</a:t>
                      </a:r>
                      <a:r>
                        <a:rPr lang="en-US" altLang="zh-TW" sz="1100" b="1" kern="100" baseline="-25000" dirty="0" err="1" smtClean="0"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max</a:t>
                      </a:r>
                      <a:endParaRPr lang="zh-TW" altLang="en-US" sz="1100" b="1" kern="100" dirty="0" smtClean="0"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vitro_1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16 X 16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1" kern="100" dirty="0" smtClean="0">
                          <a:effectLst/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28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1" kern="100" dirty="0" smtClean="0">
                          <a:effectLst/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vitro_2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14 X 14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1" kern="100" dirty="0" smtClean="0">
                          <a:effectLst/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35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1" kern="100" dirty="0" smtClean="0">
                          <a:effectLst/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protein_1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21 X 21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1" kern="100" dirty="0" smtClean="0">
                          <a:effectLst/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181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1" kern="100" dirty="0" smtClean="0">
                          <a:effectLst/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86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protein_2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 smtClean="0">
                          <a:effectLst/>
                          <a:latin typeface="Arial" pitchFamily="34" charset="0"/>
                          <a:cs typeface="Arial" pitchFamily="34" charset="0"/>
                        </a:rPr>
                        <a:t>13 X 13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1" kern="100" dirty="0" smtClean="0">
                          <a:effectLst/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178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100" b="1" kern="100" dirty="0" smtClean="0">
                          <a:effectLst/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</a:t>
                      </a:r>
                      <a:endParaRPr lang="zh-TW" sz="1100" b="1" kern="100" dirty="0">
                        <a:effectLst/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1592398" y="5457782"/>
            <a:ext cx="5715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■ Size: size of microfluidic array. ■ #Sub: # of subproblems. ■ </a:t>
            </a:r>
            <a:r>
              <a:rPr lang="en-US" altLang="zh-TW" sz="1000" dirty="0" err="1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altLang="zh-TW" sz="1000" baseline="-25000" dirty="0" err="1" smtClean="0">
                <a:latin typeface="Arial" pitchFamily="34" charset="0"/>
                <a:cs typeface="Arial" pitchFamily="34" charset="0"/>
              </a:rPr>
              <a:t>max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:  timing constraint. </a:t>
            </a:r>
          </a:p>
          <a:p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■ #Nets: total # of nets. ■ #</a:t>
            </a:r>
            <a:r>
              <a:rPr lang="en-US" altLang="zh-TW" sz="1000" dirty="0" err="1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altLang="zh-TW" sz="1000" baseline="-25000" dirty="0" err="1" smtClean="0">
                <a:latin typeface="Arial" pitchFamily="34" charset="0"/>
                <a:cs typeface="Arial" pitchFamily="34" charset="0"/>
              </a:rPr>
              <a:t>max</a:t>
            </a:r>
            <a:r>
              <a:rPr lang="en-US" altLang="zh-TW" sz="1000" dirty="0" smtClean="0">
                <a:latin typeface="Arial" pitchFamily="34" charset="0"/>
                <a:cs typeface="Arial" pitchFamily="34" charset="0"/>
              </a:rPr>
              <a:t>: maximum # of droplets among subproblems. </a:t>
            </a:r>
            <a:endParaRPr lang="zh-TW" altLang="en-US" sz="1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Experimental Results (2/5)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內容版面配置區 44"/>
          <p:cNvSpPr>
            <a:spLocks noGrp="1"/>
          </p:cNvSpPr>
          <p:nvPr>
            <p:ph sz="quarter" idx="1"/>
          </p:nvPr>
        </p:nvSpPr>
        <p:spPr>
          <a:xfrm>
            <a:off x="214282" y="1142984"/>
            <a:ext cx="8153400" cy="512925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Comparison of the # of control pins  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201030" y="5625148"/>
            <a:ext cx="8786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400" dirty="0" smtClean="0"/>
              <a:t>[11] P.-H. </a:t>
            </a:r>
            <a:r>
              <a:rPr lang="en-US" altLang="zh-TW" sz="1400" dirty="0" err="1" smtClean="0"/>
              <a:t>Yuh</a:t>
            </a:r>
            <a:r>
              <a:rPr lang="en-US" altLang="zh-TW" sz="1400" dirty="0" smtClean="0"/>
              <a:t>, C.-L. Yang, and Y.-W. Chang, “</a:t>
            </a:r>
            <a:r>
              <a:rPr lang="en-US" altLang="zh-TW" sz="1400" dirty="0" err="1" smtClean="0"/>
              <a:t>BioRoute</a:t>
            </a:r>
            <a:r>
              <a:rPr lang="en-US" altLang="zh-TW" sz="1400" dirty="0" smtClean="0"/>
              <a:t>: A network-flow based routing algorithm for digital microfluidic biochips,” Proc. IEEE/ACM ICCAD, pp. 752-757, Nov. 2007.</a:t>
            </a:r>
            <a:endParaRPr lang="zh-TW" altLang="en-US" sz="1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201030" y="4910768"/>
            <a:ext cx="8786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400" dirty="0" smtClean="0"/>
              <a:t>[10] T. </a:t>
            </a:r>
            <a:r>
              <a:rPr lang="en-US" altLang="zh-TW" sz="1400" dirty="0" err="1" smtClean="0"/>
              <a:t>Xu</a:t>
            </a:r>
            <a:r>
              <a:rPr lang="en-US" altLang="zh-TW" sz="1400" dirty="0" smtClean="0"/>
              <a:t> and K. Chakrabarty, “Broadcast electrode-addressing for pin-constrained multi-functional digital </a:t>
            </a:r>
            <a:r>
              <a:rPr lang="en-US" altLang="zh-TW" sz="1400" dirty="0" err="1" smtClean="0"/>
              <a:t>microuidic</a:t>
            </a:r>
            <a:r>
              <a:rPr lang="en-US" altLang="zh-TW" sz="1400" dirty="0" smtClean="0"/>
              <a:t> biochips," Proc. IEEE/ACM DAC, pp. 173-178, Jun. 2008.</a:t>
            </a:r>
            <a:endParaRPr lang="zh-TW" altLang="en-US" sz="1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201030" y="4264437"/>
            <a:ext cx="8786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400" dirty="0" smtClean="0"/>
              <a:t>[4] M. Cho and D. Z. Pan, “A high-performance droplet routing algorithm for digital microfluidic biochips,” IEEE Trans. on CAD, vol. 27, no. 10, pp. 1714-1724, Oct. 2008.</a:t>
            </a:r>
            <a:endParaRPr lang="zh-TW" altLang="en-US" sz="1400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42874" y="1714488"/>
          <a:ext cx="8858282" cy="2357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4834"/>
                <a:gridCol w="1195169"/>
                <a:gridCol w="1124865"/>
                <a:gridCol w="1265473"/>
                <a:gridCol w="1137291"/>
                <a:gridCol w="1003550"/>
                <a:gridCol w="1003550"/>
                <a:gridCol w="1003550"/>
              </a:tblGrid>
              <a:tr h="45409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Benchmark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Direct</a:t>
                      </a:r>
                      <a:b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Addressing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Broadcast</a:t>
                      </a:r>
                      <a:b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Addressing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Two-Stage </a:t>
                      </a:r>
                      <a:b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ILP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77499">
                <a:tc v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[11]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[4]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[11]+[10]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[4]+[10]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[11]+IILP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[4]+IILP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Ours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77499">
                <a:tc v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TW" sz="11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avg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TW" sz="11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avg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TW" sz="11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avg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TW" sz="11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avg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TW" sz="11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avg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TW" sz="11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avg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err="1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TW" sz="11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avg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277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Arial" pitchFamily="34" charset="0"/>
                          <a:cs typeface="Arial" pitchFamily="34" charset="0"/>
                        </a:rPr>
                        <a:t>vitro_1</a:t>
                      </a:r>
                      <a:endParaRPr lang="zh-TW" sz="11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21.55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23.45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9.48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10.11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9.11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9.49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4.51</a:t>
                      </a:r>
                      <a:endParaRPr lang="zh-TW" altLang="en-US" sz="11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7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Arial" pitchFamily="34" charset="0"/>
                          <a:cs typeface="Arial" pitchFamily="34" charset="0"/>
                        </a:rPr>
                        <a:t>vitro_2</a:t>
                      </a:r>
                      <a:endParaRPr lang="zh-TW" sz="11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15.73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16.40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8.95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10.64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8.03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9.21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5.01</a:t>
                      </a:r>
                      <a:endParaRPr lang="zh-TW" altLang="en-US" sz="11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7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Arial" pitchFamily="34" charset="0"/>
                          <a:cs typeface="Arial" pitchFamily="34" charset="0"/>
                        </a:rPr>
                        <a:t>protein_1</a:t>
                      </a:r>
                      <a:endParaRPr lang="zh-TW" sz="11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25.28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26.38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9.52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10.55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8.54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9.25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5.43</a:t>
                      </a:r>
                      <a:endParaRPr lang="zh-TW" altLang="en-US" sz="11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774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Arial" pitchFamily="34" charset="0"/>
                          <a:cs typeface="Arial" pitchFamily="34" charset="0"/>
                        </a:rPr>
                        <a:t>protein_2</a:t>
                      </a:r>
                      <a:endParaRPr lang="zh-TW" sz="11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12.03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12.35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8.73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8.55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7.72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7.38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4.43</a:t>
                      </a:r>
                      <a:endParaRPr lang="zh-TW" altLang="en-US" sz="11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368">
                <a:tc>
                  <a:txBody>
                    <a:bodyPr/>
                    <a:lstStyle/>
                    <a:p>
                      <a:pPr algn="ctr"/>
                      <a:endParaRPr lang="zh-TW" altLang="en-US" sz="11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3.82</a:t>
                      </a:r>
                      <a:endParaRPr lang="zh-TW" altLang="en-US" sz="1200" b="1" i="0" u="none" strike="noStrik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4.03</a:t>
                      </a:r>
                      <a:endParaRPr lang="zh-TW" altLang="en-US" sz="1200" b="1" i="0" u="none" strike="noStrik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1.90</a:t>
                      </a:r>
                      <a:endParaRPr lang="zh-TW" altLang="en-US" sz="1200" b="1" i="0" u="none" strike="noStrik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2.06</a:t>
                      </a:r>
                      <a:endParaRPr lang="zh-TW" altLang="en-US" sz="1200" b="1" i="0" u="none" strike="noStrik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1.73</a:t>
                      </a:r>
                      <a:endParaRPr lang="zh-TW" altLang="en-US" sz="1200" b="1" i="0" u="none" strike="noStrik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1.83</a:t>
                      </a:r>
                      <a:endParaRPr lang="zh-TW" altLang="en-US" sz="1200" b="1" i="0" u="none" strike="noStrik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TW" altLang="en-US" sz="1200" b="1" i="0" u="none" strike="noStrik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Experimental Results (3/5)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內容版面配置區 44"/>
          <p:cNvSpPr>
            <a:spLocks noGrp="1"/>
          </p:cNvSpPr>
          <p:nvPr>
            <p:ph sz="quarter" idx="1"/>
          </p:nvPr>
        </p:nvSpPr>
        <p:spPr>
          <a:xfrm>
            <a:off x="203832" y="1143614"/>
            <a:ext cx="8153400" cy="512925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Comparison of the # of used cells</a:t>
            </a: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80482" y="1758630"/>
          <a:ext cx="8978853" cy="225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6035"/>
                <a:gridCol w="1147644"/>
                <a:gridCol w="1114282"/>
                <a:gridCol w="1190763"/>
                <a:gridCol w="1070399"/>
                <a:gridCol w="1119028"/>
                <a:gridCol w="1140351"/>
                <a:gridCol w="1140351"/>
              </a:tblGrid>
              <a:tr h="26448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Benchmark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Direct</a:t>
                      </a:r>
                      <a:b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Addressing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Broadcast</a:t>
                      </a:r>
                      <a:b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Addressing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Two-Stage </a:t>
                      </a:r>
                      <a:b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ILP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/>
                </a:tc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[11]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[4]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[11]+[10]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[4]+[10]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[11]+IILP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[4]+IILP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Ours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U.C.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U.C.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U.C.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U.C.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U.C.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U.C.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U.C.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Arial" pitchFamily="34" charset="0"/>
                          <a:cs typeface="Arial" pitchFamily="34" charset="0"/>
                        </a:rPr>
                        <a:t>vitro_1</a:t>
                      </a:r>
                      <a:endParaRPr lang="zh-TW" sz="11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237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258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237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258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231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243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231</a:t>
                      </a:r>
                      <a:endParaRPr lang="zh-TW" altLang="en-US" sz="11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Arial" pitchFamily="34" charset="0"/>
                          <a:cs typeface="Arial" pitchFamily="34" charset="0"/>
                        </a:rPr>
                        <a:t>vitro_2</a:t>
                      </a:r>
                      <a:endParaRPr lang="zh-TW" sz="11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236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246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236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246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231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229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229</a:t>
                      </a:r>
                      <a:endParaRPr lang="zh-TW" altLang="en-US" sz="11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Arial" pitchFamily="34" charset="0"/>
                          <a:cs typeface="Arial" pitchFamily="34" charset="0"/>
                        </a:rPr>
                        <a:t>protein_1</a:t>
                      </a:r>
                      <a:endParaRPr lang="zh-TW" sz="11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1618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1688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1618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1688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1597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1627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1582</a:t>
                      </a:r>
                      <a:endParaRPr lang="zh-TW" altLang="en-US" sz="11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latin typeface="Arial" pitchFamily="34" charset="0"/>
                          <a:cs typeface="Arial" pitchFamily="34" charset="0"/>
                        </a:rPr>
                        <a:t>protein_2</a:t>
                      </a:r>
                      <a:endParaRPr lang="zh-TW" sz="11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939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963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939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963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927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latin typeface="Arial" pitchFamily="34" charset="0"/>
                          <a:cs typeface="Arial" pitchFamily="34" charset="0"/>
                        </a:rPr>
                        <a:t>943</a:t>
                      </a:r>
                      <a:endParaRPr lang="zh-TW" alt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930</a:t>
                      </a:r>
                      <a:endParaRPr lang="zh-TW" altLang="en-US" sz="11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zh-TW" altLang="en-US" sz="11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1.02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1.07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1.02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1.07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1.00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1.02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TW" altLang="en-US" sz="12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01030" y="5625148"/>
            <a:ext cx="8786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400" dirty="0" smtClean="0"/>
              <a:t>[11] P.-H. </a:t>
            </a:r>
            <a:r>
              <a:rPr lang="en-US" altLang="zh-TW" sz="1400" dirty="0" err="1" smtClean="0"/>
              <a:t>Yuh</a:t>
            </a:r>
            <a:r>
              <a:rPr lang="en-US" altLang="zh-TW" sz="1400" dirty="0" smtClean="0"/>
              <a:t>, C.-L. Yang, and Y.-W. Chang, “</a:t>
            </a:r>
            <a:r>
              <a:rPr lang="en-US" altLang="zh-TW" sz="1400" dirty="0" err="1" smtClean="0"/>
              <a:t>BioRoute</a:t>
            </a:r>
            <a:r>
              <a:rPr lang="en-US" altLang="zh-TW" sz="1400" dirty="0" smtClean="0"/>
              <a:t>: A network-flow based routing algorithm for digital microfluidic biochips,” Proc. IEEE/ACM ICCAD, pp. 752-757, Nov. 2007.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01030" y="4910768"/>
            <a:ext cx="8786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400" dirty="0" smtClean="0"/>
              <a:t>[10] T. </a:t>
            </a:r>
            <a:r>
              <a:rPr lang="en-US" altLang="zh-TW" sz="1400" dirty="0" err="1" smtClean="0"/>
              <a:t>Xu</a:t>
            </a:r>
            <a:r>
              <a:rPr lang="en-US" altLang="zh-TW" sz="1400" dirty="0" smtClean="0"/>
              <a:t> and K. Chakrabarty, “Broadcast electrode-addressing for pin-constrained multi-functional digital </a:t>
            </a:r>
            <a:r>
              <a:rPr lang="en-US" altLang="zh-TW" sz="1400" dirty="0" err="1" smtClean="0"/>
              <a:t>microuidic</a:t>
            </a:r>
            <a:r>
              <a:rPr lang="en-US" altLang="zh-TW" sz="1400" dirty="0" smtClean="0"/>
              <a:t> biochips," Proc. IEEE/ACM DAC, pp. 173-178, Jun. 2008.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01030" y="4264437"/>
            <a:ext cx="8786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400" dirty="0" smtClean="0"/>
              <a:t>[4] M. Cho and D. Z. Pan, “A high-performance droplet routing algorithm for digital microfluidic biochips,” IEEE Trans. on CAD, vol. 27, no. 10, pp. 1714-1724, Oct. 2008.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Experimental Results (4/5)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內容版面配置區 44"/>
          <p:cNvSpPr>
            <a:spLocks noGrp="1"/>
          </p:cNvSpPr>
          <p:nvPr>
            <p:ph sz="quarter" idx="1"/>
          </p:nvPr>
        </p:nvSpPr>
        <p:spPr>
          <a:xfrm>
            <a:off x="214282" y="1157262"/>
            <a:ext cx="8153400" cy="512925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Comparison of the execution time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94515" y="1758630"/>
          <a:ext cx="8906640" cy="217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8953"/>
                <a:gridCol w="936204"/>
                <a:gridCol w="1197882"/>
                <a:gridCol w="1214446"/>
                <a:gridCol w="1071570"/>
                <a:gridCol w="1143008"/>
                <a:gridCol w="1214446"/>
                <a:gridCol w="1000131"/>
              </a:tblGrid>
              <a:tr h="26448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Benchmark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Direct</a:t>
                      </a:r>
                      <a:b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Addressing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Broadcast</a:t>
                      </a:r>
                      <a:b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Addressing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Two-Stage </a:t>
                      </a:r>
                      <a:b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ILP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[11]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[4]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[11]+[10]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[4]+[10]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[11]+IILP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[4]+IILP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Ours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baseline="0" dirty="0" smtClean="0">
                          <a:latin typeface="Arial" pitchFamily="34" charset="0"/>
                          <a:cs typeface="Arial" pitchFamily="34" charset="0"/>
                        </a:rPr>
                        <a:t>Avg. </a:t>
                      </a:r>
                      <a:r>
                        <a:rPr lang="en-US" altLang="zh-TW" sz="1050" b="1" baseline="0" dirty="0" err="1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TW" sz="105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baseline="0" dirty="0" smtClean="0">
                          <a:latin typeface="Arial" pitchFamily="34" charset="0"/>
                          <a:cs typeface="Arial" pitchFamily="34" charset="0"/>
                        </a:rPr>
                        <a:t>Avg. </a:t>
                      </a:r>
                      <a:r>
                        <a:rPr lang="en-US" altLang="zh-TW" sz="1050" b="1" baseline="0" dirty="0" err="1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TW" sz="105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baseline="0" dirty="0" smtClean="0">
                          <a:latin typeface="Arial" pitchFamily="34" charset="0"/>
                          <a:cs typeface="Arial" pitchFamily="34" charset="0"/>
                        </a:rPr>
                        <a:t>Avg. </a:t>
                      </a:r>
                      <a:r>
                        <a:rPr lang="en-US" altLang="zh-TW" sz="1050" b="1" baseline="0" dirty="0" err="1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TW" sz="105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baseline="0" dirty="0" smtClean="0">
                          <a:latin typeface="Arial" pitchFamily="34" charset="0"/>
                          <a:cs typeface="Arial" pitchFamily="34" charset="0"/>
                        </a:rPr>
                        <a:t>Avg. </a:t>
                      </a:r>
                      <a:r>
                        <a:rPr lang="en-US" altLang="zh-TW" sz="1050" b="1" baseline="0" dirty="0" err="1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TW" sz="105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baseline="0" dirty="0" smtClean="0">
                          <a:latin typeface="Arial" pitchFamily="34" charset="0"/>
                          <a:cs typeface="Arial" pitchFamily="34" charset="0"/>
                        </a:rPr>
                        <a:t>Avg. </a:t>
                      </a:r>
                      <a:r>
                        <a:rPr lang="en-US" altLang="zh-TW" sz="1050" b="1" baseline="0" dirty="0" err="1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TW" sz="105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baseline="0" dirty="0" smtClean="0">
                          <a:latin typeface="Arial" pitchFamily="34" charset="0"/>
                          <a:cs typeface="Arial" pitchFamily="34" charset="0"/>
                        </a:rPr>
                        <a:t>Avg. </a:t>
                      </a:r>
                      <a:r>
                        <a:rPr lang="en-US" altLang="zh-TW" sz="1050" b="1" baseline="0" dirty="0" err="1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TW" sz="105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baseline="0" dirty="0" smtClean="0">
                          <a:latin typeface="Arial" pitchFamily="34" charset="0"/>
                          <a:cs typeface="Arial" pitchFamily="34" charset="0"/>
                        </a:rPr>
                        <a:t>Avg. </a:t>
                      </a:r>
                      <a:r>
                        <a:rPr lang="en-US" altLang="zh-TW" sz="1050" b="1" baseline="0" dirty="0" err="1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TW" sz="105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Arial" pitchFamily="34" charset="0"/>
                          <a:cs typeface="Arial" pitchFamily="34" charset="0"/>
                        </a:rPr>
                        <a:t>vitro_1</a:t>
                      </a:r>
                      <a:endParaRPr lang="zh-TW" sz="105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13.00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14.30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13.00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14.30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12.47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13.55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12.41</a:t>
                      </a:r>
                      <a:endParaRPr lang="zh-TW" altLang="en-US" sz="105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Arial" pitchFamily="34" charset="0"/>
                          <a:cs typeface="Arial" pitchFamily="34" charset="0"/>
                        </a:rPr>
                        <a:t>vitro_2</a:t>
                      </a:r>
                      <a:endParaRPr lang="zh-TW" sz="105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11.33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12.00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11.33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12.00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11.01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11.48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10.46</a:t>
                      </a:r>
                      <a:endParaRPr lang="zh-TW" altLang="en-US" sz="105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Arial" pitchFamily="34" charset="0"/>
                          <a:cs typeface="Arial" pitchFamily="34" charset="0"/>
                        </a:rPr>
                        <a:t>protein_1</a:t>
                      </a:r>
                      <a:endParaRPr lang="zh-TW" sz="105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16.31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16.55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16.31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16.55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16.08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15.44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15.42</a:t>
                      </a:r>
                      <a:endParaRPr lang="zh-TW" altLang="en-US" sz="105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latin typeface="Arial" pitchFamily="34" charset="0"/>
                          <a:cs typeface="Arial" pitchFamily="34" charset="0"/>
                        </a:rPr>
                        <a:t>protein_2</a:t>
                      </a:r>
                      <a:endParaRPr lang="zh-TW" sz="105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10.51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12.19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10.51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12.19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10.33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latin typeface="Arial" pitchFamily="34" charset="0"/>
                          <a:cs typeface="Arial" pitchFamily="34" charset="0"/>
                        </a:rPr>
                        <a:t>11.52</a:t>
                      </a:r>
                      <a:endParaRPr lang="zh-TW" altLang="en-US" sz="105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10.22</a:t>
                      </a:r>
                      <a:endParaRPr lang="zh-TW" altLang="en-US" sz="105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zh-TW" altLang="en-US" sz="105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1.05</a:t>
                      </a:r>
                      <a:endParaRPr lang="zh-TW" altLang="en-US" sz="11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1.14</a:t>
                      </a:r>
                      <a:endParaRPr lang="zh-TW" altLang="en-US" sz="11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1.05</a:t>
                      </a:r>
                      <a:endParaRPr lang="zh-TW" altLang="en-US" sz="11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1.14</a:t>
                      </a:r>
                      <a:endParaRPr lang="zh-TW" altLang="en-US" sz="11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1.03</a:t>
                      </a:r>
                      <a:endParaRPr lang="zh-TW" altLang="en-US" sz="11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1.08</a:t>
                      </a:r>
                      <a:endParaRPr lang="zh-TW" altLang="en-US" sz="11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TW" altLang="en-US" sz="11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201030" y="5625148"/>
            <a:ext cx="8786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400" dirty="0" smtClean="0"/>
              <a:t>[11] P.-H. </a:t>
            </a:r>
            <a:r>
              <a:rPr lang="en-US" altLang="zh-TW" sz="1400" dirty="0" err="1" smtClean="0"/>
              <a:t>Yuh</a:t>
            </a:r>
            <a:r>
              <a:rPr lang="en-US" altLang="zh-TW" sz="1400" dirty="0" smtClean="0"/>
              <a:t>, C.-L. Yang, and Y.-W. Chang, “</a:t>
            </a:r>
            <a:r>
              <a:rPr lang="en-US" altLang="zh-TW" sz="1400" dirty="0" err="1" smtClean="0"/>
              <a:t>BioRoute</a:t>
            </a:r>
            <a:r>
              <a:rPr lang="en-US" altLang="zh-TW" sz="1400" dirty="0" smtClean="0"/>
              <a:t>: A network-flow based routing algorithm for digital microfluidic biochips,” Proc. IEEE/ACM ICCAD, pp. 752-757, Nov. 2007.</a:t>
            </a:r>
            <a:endParaRPr lang="zh-TW" altLang="en-US" sz="1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01030" y="4910768"/>
            <a:ext cx="8786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400" dirty="0" smtClean="0"/>
              <a:t>[10] T. </a:t>
            </a:r>
            <a:r>
              <a:rPr lang="en-US" altLang="zh-TW" sz="1400" dirty="0" err="1" smtClean="0"/>
              <a:t>Xu</a:t>
            </a:r>
            <a:r>
              <a:rPr lang="en-US" altLang="zh-TW" sz="1400" dirty="0" smtClean="0"/>
              <a:t> and K. Chakrabarty, “Broadcast electrode-addressing for pin-constrained multi-functional digital </a:t>
            </a:r>
            <a:r>
              <a:rPr lang="en-US" altLang="zh-TW" sz="1400" dirty="0" err="1" smtClean="0"/>
              <a:t>microuidic</a:t>
            </a:r>
            <a:r>
              <a:rPr lang="en-US" altLang="zh-TW" sz="1400" dirty="0" smtClean="0"/>
              <a:t> biochips," Proc. IEEE/ACM DAC, pp. 173-178, Jun. 2008.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01030" y="4264437"/>
            <a:ext cx="8786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400" dirty="0" smtClean="0"/>
              <a:t>[4] M. Cho and D. Z. Pan, “A high-performance droplet routing algorithm for digital microfluidic biochips,” IEEE Trans. on CAD, vol. 27, no. 10, pp. 1714-1724, Oct. 2008.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Experimental Results (5/5)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內容版面配置區 44"/>
          <p:cNvSpPr>
            <a:spLocks noGrp="1"/>
          </p:cNvSpPr>
          <p:nvPr>
            <p:ph sz="quarter" idx="1"/>
          </p:nvPr>
        </p:nvSpPr>
        <p:spPr>
          <a:xfrm>
            <a:off x="276252" y="1071546"/>
            <a:ext cx="8153400" cy="512925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 smtClean="0"/>
              <a:t>Comparison of the runtime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143108" y="1857364"/>
          <a:ext cx="4286277" cy="2080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0629"/>
                <a:gridCol w="768912"/>
                <a:gridCol w="768912"/>
                <a:gridCol w="768912"/>
                <a:gridCol w="768912"/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/>
                        <a:t>Benchmark</a:t>
                      </a:r>
                      <a:endParaRPr lang="zh-TW" altLang="en-US" sz="105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/>
                        <a:t>Basic ILP</a:t>
                      </a:r>
                      <a:endParaRPr lang="zh-TW" altLang="en-US" sz="105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/>
                        <a:t>[11]+IILP</a:t>
                      </a:r>
                      <a:endParaRPr lang="zh-TW" altLang="en-US" sz="105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/>
                        <a:t>[4]+IILP</a:t>
                      </a:r>
                      <a:endParaRPr lang="zh-TW" altLang="en-US" sz="105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/>
                        <a:t>Ours</a:t>
                      </a:r>
                      <a:endParaRPr lang="zh-TW" altLang="en-US" sz="105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/>
                        <a:t>CPU (min)</a:t>
                      </a:r>
                      <a:endParaRPr lang="zh-TW" altLang="en-US" sz="1050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/>
                        <a:t>CPU (sec)</a:t>
                      </a:r>
                      <a:endParaRPr lang="zh-TW" altLang="en-US" sz="105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/>
                        <a:t>CPU (sec)</a:t>
                      </a:r>
                      <a:endParaRPr lang="zh-TW" altLang="en-US" sz="105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/>
                        <a:t>CPU (sec)</a:t>
                      </a:r>
                      <a:endParaRPr lang="zh-TW" altLang="en-US" sz="105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/>
                        <a:t>vitro_1</a:t>
                      </a:r>
                      <a:endParaRPr lang="zh-TW" sz="1050" b="1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/>
                        <a:t>&gt; 7200</a:t>
                      </a:r>
                      <a:endParaRPr lang="zh-TW" altLang="en-US" sz="105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/>
                        <a:t>14.33</a:t>
                      </a:r>
                      <a:endParaRPr lang="zh-TW" altLang="en-US" sz="105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/>
                        <a:t>15.31</a:t>
                      </a:r>
                      <a:endParaRPr lang="zh-TW" altLang="en-US" sz="105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/>
                        <a:t>10.11</a:t>
                      </a:r>
                      <a:endParaRPr lang="zh-TW" altLang="en-US" sz="105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/>
                        <a:t>vitro_2</a:t>
                      </a:r>
                      <a:endParaRPr lang="zh-TW" sz="1050" b="1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/>
                        <a:t>&gt; 7200</a:t>
                      </a:r>
                      <a:endParaRPr lang="zh-TW" altLang="en-US" sz="105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/>
                        <a:t>16.49</a:t>
                      </a:r>
                      <a:endParaRPr lang="zh-TW" altLang="en-US" sz="105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/>
                        <a:t>18.38</a:t>
                      </a:r>
                      <a:endParaRPr lang="zh-TW" altLang="en-US" sz="105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/>
                        <a:t>8.32</a:t>
                      </a:r>
                      <a:endParaRPr lang="zh-TW" altLang="en-US" sz="105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/>
                        <a:t>protein_1</a:t>
                      </a:r>
                      <a:endParaRPr lang="zh-TW" sz="1050" b="1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/>
                        <a:t>&gt; 7200</a:t>
                      </a:r>
                      <a:endParaRPr lang="zh-TW" altLang="en-US" sz="105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/>
                        <a:t>28.43</a:t>
                      </a:r>
                      <a:endParaRPr lang="zh-TW" altLang="en-US" sz="105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/>
                        <a:t>34.51</a:t>
                      </a:r>
                      <a:endParaRPr lang="zh-TW" altLang="en-US" sz="105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/>
                        <a:t>30.13</a:t>
                      </a:r>
                      <a:endParaRPr lang="zh-TW" altLang="en-US" sz="105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/>
                        <a:t>protein_2</a:t>
                      </a:r>
                      <a:endParaRPr lang="zh-TW" sz="1050" b="1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/>
                        <a:t>&gt; 7200</a:t>
                      </a:r>
                      <a:endParaRPr lang="zh-TW" altLang="en-US" sz="105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/>
                        <a:t>22.16</a:t>
                      </a:r>
                      <a:endParaRPr lang="zh-TW" altLang="en-US" sz="105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/>
                        <a:t>28.33</a:t>
                      </a:r>
                      <a:endParaRPr lang="zh-TW" altLang="en-US" sz="105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/>
                        <a:t>21.38</a:t>
                      </a:r>
                      <a:endParaRPr lang="zh-TW" altLang="en-US" sz="1050" b="1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zh-TW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 marL="62571" marR="62571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rgbClr val="FF0000"/>
                          </a:solidFill>
                        </a:rPr>
                        <a:t>N.C.</a:t>
                      </a:r>
                      <a:endParaRPr lang="zh-TW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rgbClr val="FF0000"/>
                          </a:solidFill>
                        </a:rPr>
                        <a:t>1.34</a:t>
                      </a:r>
                      <a:endParaRPr lang="zh-TW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rgbClr val="FF0000"/>
                          </a:solidFill>
                        </a:rPr>
                        <a:t>1.55</a:t>
                      </a:r>
                      <a:endParaRPr lang="zh-TW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5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01030" y="5625148"/>
            <a:ext cx="8786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400" dirty="0" smtClean="0"/>
              <a:t>[11] P.-H. </a:t>
            </a:r>
            <a:r>
              <a:rPr lang="en-US" altLang="zh-TW" sz="1400" dirty="0" err="1" smtClean="0"/>
              <a:t>Yuh</a:t>
            </a:r>
            <a:r>
              <a:rPr lang="en-US" altLang="zh-TW" sz="1400" dirty="0" smtClean="0"/>
              <a:t>, C.-L. Yang, and Y.-W. Chang, “</a:t>
            </a:r>
            <a:r>
              <a:rPr lang="en-US" altLang="zh-TW" sz="1400" dirty="0" err="1" smtClean="0"/>
              <a:t>BioRoute</a:t>
            </a:r>
            <a:r>
              <a:rPr lang="en-US" altLang="zh-TW" sz="1400" dirty="0" smtClean="0"/>
              <a:t>: A network-flow based routing algorithm for digital microfluidic biochips,” Proc. IEEE/ACM ICCAD, pp. 752-757, Nov. 2007.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01030" y="4910768"/>
            <a:ext cx="8786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400" dirty="0" smtClean="0"/>
              <a:t>[10] T. </a:t>
            </a:r>
            <a:r>
              <a:rPr lang="en-US" altLang="zh-TW" sz="1400" dirty="0" err="1" smtClean="0"/>
              <a:t>Xu</a:t>
            </a:r>
            <a:r>
              <a:rPr lang="en-US" altLang="zh-TW" sz="1400" dirty="0" smtClean="0"/>
              <a:t> and K. Chakrabarty, “Broadcast electrode-addressing for pin-constrained multi-functional digital </a:t>
            </a:r>
            <a:r>
              <a:rPr lang="en-US" altLang="zh-TW" sz="1400" dirty="0" err="1" smtClean="0"/>
              <a:t>microuidic</a:t>
            </a:r>
            <a:r>
              <a:rPr lang="en-US" altLang="zh-TW" sz="1400" dirty="0" smtClean="0"/>
              <a:t> biochips," Proc. IEEE/ACM DAC, pp. 173-178, Jun. 2008.</a:t>
            </a:r>
            <a:endParaRPr lang="zh-TW" altLang="en-US" sz="1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01030" y="4264437"/>
            <a:ext cx="8786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400" dirty="0" smtClean="0"/>
              <a:t>[4] M. Cho and D. Z. Pan, “A high-performance droplet routing algorithm for digital microfluidic biochips,” IEEE Trans. on CAD, vol. 27, no. 10, pp. 1714-1724, Oct. 2008.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306388" y="1133475"/>
            <a:ext cx="8305800" cy="53117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Introduction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Problem formulation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Our contribution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Basic ILP formulation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Deterministic ILP formulation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Experimental results</a:t>
            </a:r>
          </a:p>
          <a:p>
            <a:pPr eaLnBrk="1" hangingPunct="1"/>
            <a:r>
              <a:rPr lang="en-US" altLang="zh-TW" dirty="0" smtClean="0">
                <a:solidFill>
                  <a:srgbClr val="3366FF"/>
                </a:solidFill>
                <a:ea typeface="新細明體" charset="-120"/>
              </a:rPr>
              <a:t>Conclusion</a:t>
            </a:r>
          </a:p>
          <a:p>
            <a:pPr eaLnBrk="1" hangingPunct="1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143932" cy="838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Conclusion</a:t>
            </a:r>
            <a:endParaRPr lang="zh-TW" altLang="en-US" dirty="0" smtClean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533400" y="1119188"/>
            <a:ext cx="8077200" cy="4953000"/>
          </a:xfrm>
        </p:spPr>
        <p:txBody>
          <a:bodyPr/>
          <a:lstStyle/>
          <a:p>
            <a:pPr algn="just"/>
            <a:r>
              <a:rPr lang="en-US" altLang="zh-TW" sz="2000" dirty="0" smtClean="0"/>
              <a:t>We proposed the first algorithm that integrates the broadcast-addressing with the droplet routing problem while simultaneously minimizing the # of control pins, # of used cells, and execution time</a:t>
            </a:r>
          </a:p>
          <a:p>
            <a:pPr algn="just"/>
            <a:endParaRPr lang="en-US" altLang="zh-TW" dirty="0" smtClean="0"/>
          </a:p>
          <a:p>
            <a:pPr algn="just"/>
            <a:r>
              <a:rPr lang="en-US" altLang="zh-TW" sz="2000" dirty="0" smtClean="0"/>
              <a:t>A basic ILP formulation is introduced to optimally solve this problem</a:t>
            </a:r>
          </a:p>
          <a:p>
            <a:pPr algn="just"/>
            <a:endParaRPr lang="en-US" altLang="zh-TW" dirty="0" smtClean="0"/>
          </a:p>
          <a:p>
            <a:pPr algn="just"/>
            <a:r>
              <a:rPr lang="en-US" altLang="zh-TW" sz="2000" dirty="0" smtClean="0"/>
              <a:t>A two-stage ILP-based routing algorithm is also presented to tackle the complexity of the basic ILP formulation</a:t>
            </a:r>
          </a:p>
          <a:p>
            <a:pPr algn="just"/>
            <a:endParaRPr lang="en-US" altLang="zh-TW" sz="2000" dirty="0" smtClean="0"/>
          </a:p>
          <a:p>
            <a:pPr algn="just"/>
            <a:r>
              <a:rPr lang="en-US" altLang="zh-TW" sz="2000" dirty="0" smtClean="0"/>
              <a:t>Experimental results demonstrate that our algorithm achieves the best results in terms of the # of control pins, # of used cells, and execution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7108" name="WordArt 4"/>
          <p:cNvSpPr>
            <a:spLocks noChangeArrowheads="1" noChangeShapeType="1" noTextEdit="1"/>
          </p:cNvSpPr>
          <p:nvPr/>
        </p:nvSpPr>
        <p:spPr bwMode="gray">
          <a:xfrm>
            <a:off x="1143000" y="2643188"/>
            <a:ext cx="6589713" cy="167957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for </a:t>
            </a:r>
          </a:p>
          <a:p>
            <a:pPr algn="ctr"/>
            <a:r>
              <a:rPr lang="en-US" altLang="zh-TW" sz="5400" b="1" kern="1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Your Attention!</a:t>
            </a:r>
            <a:endParaRPr lang="zh-TW" altLang="en-US" sz="5400" b="1" kern="1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1104900"/>
            <a:ext cx="8610600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標楷體" pitchFamily="65" charset="-120"/>
              <a:buChar char="․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charset="-120"/>
                <a:cs typeface="+mn-cs"/>
              </a:rPr>
              <a:t>Three main components: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新細明體" charset="-120"/>
              </a:rPr>
              <a:t>2D microfluidic array: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新細明體" charset="-120"/>
              </a:rPr>
              <a:t>set of basic cells for biological reactions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新細明體" charset="-120"/>
              </a:rPr>
              <a:t>Reservoirs/dispensing ports: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新細明體" charset="-120"/>
              </a:rPr>
              <a:t>for droplet generation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tabLst/>
              <a:defRPr/>
            </a:pPr>
            <a:r>
              <a:rPr kumimoji="1" lang="en-US" altLang="zh-TW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新細明體" charset="-120"/>
              </a:rPr>
              <a:t>Optical detectors: </a:t>
            </a: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新細明體" charset="-120"/>
              </a:rPr>
              <a:t>detection of reaction result</a:t>
            </a:r>
          </a:p>
          <a:p>
            <a:pPr marL="342900" lvl="0" indent="-342900" eaLnBrk="0" hangingPunct="0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Char char="․"/>
              <a:defRPr/>
            </a:pPr>
            <a:r>
              <a:rPr lang="en-US" altLang="zh-TW" sz="2000" kern="0" dirty="0" smtClean="0">
                <a:ea typeface="新細明體" charset="-120"/>
              </a:rPr>
              <a:t>Perform laboratory procedures based on </a:t>
            </a:r>
            <a:r>
              <a:rPr lang="en-US" altLang="zh-TW" sz="2000" b="1" i="1" kern="0" dirty="0" smtClean="0">
                <a:solidFill>
                  <a:srgbClr val="FF0000"/>
                </a:solidFill>
                <a:ea typeface="新細明體" charset="-120"/>
              </a:rPr>
              <a:t>droplets</a:t>
            </a:r>
            <a:endParaRPr lang="en-US" altLang="zh-TW" sz="2000" b="1" kern="0" dirty="0" smtClean="0">
              <a:solidFill>
                <a:srgbClr val="FF0000"/>
              </a:solidFill>
              <a:ea typeface="新細明體" charset="-12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00099"/>
              </a:buClr>
              <a:buSzPct val="55000"/>
              <a:buFont typeface="Symbol" pitchFamily="18" charset="2"/>
              <a:buChar char="¾"/>
              <a:defRPr/>
            </a:pPr>
            <a:r>
              <a:rPr lang="en-US" altLang="zh-TW" sz="2000" b="1" kern="0" dirty="0" smtClean="0">
                <a:solidFill>
                  <a:srgbClr val="000099"/>
                </a:solidFill>
                <a:ea typeface="新細明體" charset="-120"/>
              </a:rPr>
              <a:t>Droplet:</a:t>
            </a:r>
            <a:r>
              <a:rPr lang="en-US" altLang="zh-TW" sz="2000" kern="0" dirty="0" smtClean="0">
                <a:solidFill>
                  <a:srgbClr val="000099"/>
                </a:solidFill>
                <a:ea typeface="新細明體" charset="-120"/>
              </a:rPr>
              <a:t> biological sample carrier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新細明體" charset="-12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3988" cy="838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Digital Microfluidic Biochips (DMFBs) (1/2)</a:t>
            </a:r>
            <a:endParaRPr lang="zh-TW" altLang="en-US" dirty="0" smtClean="0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6989763" y="6105525"/>
            <a:ext cx="1905000" cy="457200"/>
          </a:xfrm>
        </p:spPr>
        <p:txBody>
          <a:bodyPr/>
          <a:lstStyle/>
          <a:p>
            <a:fld id="{00EEA4B4-5096-4ABE-A960-B68132C72FEF}" type="slidenum">
              <a:rPr lang="zh-TW" altLang="en-US"/>
              <a:pPr/>
              <a:t>4</a:t>
            </a:fld>
            <a:endParaRPr lang="en-US" altLang="zh-TW" dirty="0"/>
          </a:p>
        </p:txBody>
      </p:sp>
      <p:sp>
        <p:nvSpPr>
          <p:cNvPr id="7" name="Text Box 75"/>
          <p:cNvSpPr txBox="1">
            <a:spLocks noChangeArrowheads="1"/>
          </p:cNvSpPr>
          <p:nvPr/>
        </p:nvSpPr>
        <p:spPr bwMode="auto">
          <a:xfrm>
            <a:off x="857224" y="5910263"/>
            <a:ext cx="6343676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000" b="1" dirty="0">
                <a:solidFill>
                  <a:srgbClr val="008000"/>
                </a:solidFill>
              </a:rPr>
              <a:t>The schematic view of a biochip (Duke Univ.)</a:t>
            </a:r>
          </a:p>
        </p:txBody>
      </p:sp>
      <p:sp>
        <p:nvSpPr>
          <p:cNvPr id="8" name="AutoShape 76"/>
          <p:cNvSpPr>
            <a:spLocks noChangeArrowheads="1"/>
          </p:cNvSpPr>
          <p:nvPr/>
        </p:nvSpPr>
        <p:spPr bwMode="auto">
          <a:xfrm>
            <a:off x="1622425" y="3536950"/>
            <a:ext cx="5199063" cy="1820863"/>
          </a:xfrm>
          <a:prstGeom prst="cube">
            <a:avLst>
              <a:gd name="adj" fmla="val 93986"/>
            </a:avLst>
          </a:prstGeom>
          <a:solidFill>
            <a:srgbClr val="99CC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9" name="Group 77"/>
          <p:cNvGrpSpPr>
            <a:grpSpLocks/>
          </p:cNvGrpSpPr>
          <p:nvPr/>
        </p:nvGrpSpPr>
        <p:grpSpPr bwMode="auto">
          <a:xfrm>
            <a:off x="2906713" y="4641850"/>
            <a:ext cx="625475" cy="536575"/>
            <a:chOff x="2037" y="2962"/>
            <a:chExt cx="394" cy="338"/>
          </a:xfrm>
        </p:grpSpPr>
        <p:sp>
          <p:nvSpPr>
            <p:cNvPr id="10" name="AutoShape 78"/>
            <p:cNvSpPr>
              <a:spLocks noChangeArrowheads="1"/>
            </p:cNvSpPr>
            <p:nvPr/>
          </p:nvSpPr>
          <p:spPr bwMode="auto">
            <a:xfrm>
              <a:off x="2094" y="2962"/>
              <a:ext cx="337" cy="238"/>
            </a:xfrm>
            <a:prstGeom prst="cube">
              <a:avLst>
                <a:gd name="adj" fmla="val 6218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1" name="AutoShape 79"/>
            <p:cNvSpPr>
              <a:spLocks noChangeArrowheads="1"/>
            </p:cNvSpPr>
            <p:nvPr/>
          </p:nvSpPr>
          <p:spPr bwMode="auto">
            <a:xfrm>
              <a:off x="2037" y="3100"/>
              <a:ext cx="229" cy="200"/>
            </a:xfrm>
            <a:prstGeom prst="can">
              <a:avLst>
                <a:gd name="adj" fmla="val 435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2" name="Group 80"/>
          <p:cNvGrpSpPr>
            <a:grpSpLocks/>
          </p:cNvGrpSpPr>
          <p:nvPr/>
        </p:nvGrpSpPr>
        <p:grpSpPr bwMode="auto">
          <a:xfrm>
            <a:off x="3648075" y="4635500"/>
            <a:ext cx="625475" cy="536575"/>
            <a:chOff x="2037" y="2962"/>
            <a:chExt cx="394" cy="338"/>
          </a:xfrm>
        </p:grpSpPr>
        <p:sp>
          <p:nvSpPr>
            <p:cNvPr id="13" name="AutoShape 81"/>
            <p:cNvSpPr>
              <a:spLocks noChangeArrowheads="1"/>
            </p:cNvSpPr>
            <p:nvPr/>
          </p:nvSpPr>
          <p:spPr bwMode="auto">
            <a:xfrm>
              <a:off x="2094" y="2962"/>
              <a:ext cx="337" cy="238"/>
            </a:xfrm>
            <a:prstGeom prst="cube">
              <a:avLst>
                <a:gd name="adj" fmla="val 6218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" name="AutoShape 82"/>
            <p:cNvSpPr>
              <a:spLocks noChangeArrowheads="1"/>
            </p:cNvSpPr>
            <p:nvPr/>
          </p:nvSpPr>
          <p:spPr bwMode="auto">
            <a:xfrm>
              <a:off x="2037" y="3100"/>
              <a:ext cx="229" cy="200"/>
            </a:xfrm>
            <a:prstGeom prst="can">
              <a:avLst>
                <a:gd name="adj" fmla="val 435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1" name="Text Box 119"/>
          <p:cNvSpPr txBox="1">
            <a:spLocks noChangeArrowheads="1"/>
          </p:cNvSpPr>
          <p:nvPr/>
        </p:nvSpPr>
        <p:spPr bwMode="auto">
          <a:xfrm>
            <a:off x="1547813" y="5470525"/>
            <a:ext cx="3478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000" dirty="0"/>
              <a:t>Reservoirs/Dispensing ports</a:t>
            </a:r>
          </a:p>
        </p:txBody>
      </p:sp>
      <p:cxnSp>
        <p:nvCxnSpPr>
          <p:cNvPr id="52" name="AutoShape 120"/>
          <p:cNvCxnSpPr>
            <a:cxnSpLocks noChangeShapeType="1"/>
            <a:stCxn id="51" idx="0"/>
            <a:endCxn id="11" idx="3"/>
          </p:cNvCxnSpPr>
          <p:nvPr/>
        </p:nvCxnSpPr>
        <p:spPr bwMode="auto">
          <a:xfrm flipH="1" flipV="1">
            <a:off x="3089275" y="5178425"/>
            <a:ext cx="198438" cy="292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cxnSp>
        <p:nvCxnSpPr>
          <p:cNvPr id="53" name="AutoShape 121"/>
          <p:cNvCxnSpPr>
            <a:cxnSpLocks noChangeShapeType="1"/>
            <a:stCxn id="51" idx="0"/>
            <a:endCxn id="14" idx="3"/>
          </p:cNvCxnSpPr>
          <p:nvPr/>
        </p:nvCxnSpPr>
        <p:spPr bwMode="auto">
          <a:xfrm flipV="1">
            <a:off x="3287713" y="5172075"/>
            <a:ext cx="542925" cy="298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54" name="Text Box 122"/>
          <p:cNvSpPr txBox="1">
            <a:spLocks noChangeArrowheads="1"/>
          </p:cNvSpPr>
          <p:nvPr/>
        </p:nvSpPr>
        <p:spPr bwMode="auto">
          <a:xfrm>
            <a:off x="6215074" y="4929198"/>
            <a:ext cx="1139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endParaRPr kumimoji="1" lang="zh-TW" altLang="en-US" sz="1800"/>
          </a:p>
        </p:txBody>
      </p:sp>
      <p:sp>
        <p:nvSpPr>
          <p:cNvPr id="55" name="Text Box 123"/>
          <p:cNvSpPr txBox="1">
            <a:spLocks noChangeArrowheads="1"/>
          </p:cNvSpPr>
          <p:nvPr/>
        </p:nvSpPr>
        <p:spPr bwMode="auto">
          <a:xfrm>
            <a:off x="6500826" y="4000504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000" dirty="0"/>
              <a:t>Optical detector</a:t>
            </a:r>
          </a:p>
        </p:txBody>
      </p:sp>
      <p:sp>
        <p:nvSpPr>
          <p:cNvPr id="56" name="Text Box 124"/>
          <p:cNvSpPr txBox="1">
            <a:spLocks noChangeArrowheads="1"/>
          </p:cNvSpPr>
          <p:nvPr/>
        </p:nvSpPr>
        <p:spPr bwMode="auto">
          <a:xfrm>
            <a:off x="1692275" y="3598863"/>
            <a:ext cx="1138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000" dirty="0"/>
              <a:t>Droplets</a:t>
            </a:r>
          </a:p>
        </p:txBody>
      </p:sp>
      <p:sp>
        <p:nvSpPr>
          <p:cNvPr id="57" name="Text Box 125"/>
          <p:cNvSpPr txBox="1">
            <a:spLocks noChangeArrowheads="1"/>
          </p:cNvSpPr>
          <p:nvPr/>
        </p:nvSpPr>
        <p:spPr bwMode="auto">
          <a:xfrm>
            <a:off x="5786446" y="4572008"/>
            <a:ext cx="1450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2000" dirty="0"/>
              <a:t>Electrodes</a:t>
            </a:r>
          </a:p>
        </p:txBody>
      </p:sp>
      <p:sp>
        <p:nvSpPr>
          <p:cNvPr id="60" name="Oval 128"/>
          <p:cNvSpPr>
            <a:spLocks noChangeArrowheads="1"/>
          </p:cNvSpPr>
          <p:nvPr/>
        </p:nvSpPr>
        <p:spPr bwMode="auto">
          <a:xfrm>
            <a:off x="3714744" y="3857628"/>
            <a:ext cx="355600" cy="203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" name="Oval 129"/>
          <p:cNvSpPr>
            <a:spLocks noChangeArrowheads="1"/>
          </p:cNvSpPr>
          <p:nvPr/>
        </p:nvSpPr>
        <p:spPr bwMode="auto">
          <a:xfrm>
            <a:off x="3071802" y="4214818"/>
            <a:ext cx="355600" cy="196850"/>
          </a:xfrm>
          <a:prstGeom prst="ellipse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" name="Oval 130"/>
          <p:cNvSpPr>
            <a:spLocks noChangeArrowheads="1"/>
          </p:cNvSpPr>
          <p:nvPr/>
        </p:nvSpPr>
        <p:spPr bwMode="auto">
          <a:xfrm>
            <a:off x="4071934" y="4286256"/>
            <a:ext cx="355600" cy="196850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78" name="群組 77"/>
          <p:cNvGrpSpPr/>
          <p:nvPr/>
        </p:nvGrpSpPr>
        <p:grpSpPr>
          <a:xfrm>
            <a:off x="2643174" y="3746509"/>
            <a:ext cx="3273425" cy="968375"/>
            <a:chOff x="2670175" y="3571876"/>
            <a:chExt cx="3273425" cy="968375"/>
          </a:xfrm>
        </p:grpSpPr>
        <p:sp>
          <p:nvSpPr>
            <p:cNvPr id="63" name="AutoShape 131"/>
            <p:cNvSpPr>
              <a:spLocks noChangeArrowheads="1"/>
            </p:cNvSpPr>
            <p:nvPr/>
          </p:nvSpPr>
          <p:spPr bwMode="auto">
            <a:xfrm>
              <a:off x="2670175" y="3571876"/>
              <a:ext cx="3273425" cy="968375"/>
            </a:xfrm>
            <a:prstGeom prst="cube">
              <a:avLst>
                <a:gd name="adj" fmla="val 91014"/>
              </a:avLst>
            </a:prstGeom>
            <a:solidFill>
              <a:srgbClr val="99CC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" name="AutoShape 83"/>
            <p:cNvSpPr>
              <a:spLocks noChangeArrowheads="1"/>
            </p:cNvSpPr>
            <p:nvPr/>
          </p:nvSpPr>
          <p:spPr bwMode="auto">
            <a:xfrm>
              <a:off x="2838438" y="42830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" name="AutoShape 84"/>
            <p:cNvSpPr>
              <a:spLocks noChangeArrowheads="1"/>
            </p:cNvSpPr>
            <p:nvPr/>
          </p:nvSpPr>
          <p:spPr bwMode="auto">
            <a:xfrm>
              <a:off x="3198801" y="4283077"/>
              <a:ext cx="449262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" name="AutoShape 85"/>
            <p:cNvSpPr>
              <a:spLocks noChangeArrowheads="1"/>
            </p:cNvSpPr>
            <p:nvPr/>
          </p:nvSpPr>
          <p:spPr bwMode="auto">
            <a:xfrm>
              <a:off x="3557576" y="4283077"/>
              <a:ext cx="449262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" name="AutoShape 86"/>
            <p:cNvSpPr>
              <a:spLocks noChangeArrowheads="1"/>
            </p:cNvSpPr>
            <p:nvPr/>
          </p:nvSpPr>
          <p:spPr bwMode="auto">
            <a:xfrm>
              <a:off x="2973376" y="4148140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" name="AutoShape 87"/>
            <p:cNvSpPr>
              <a:spLocks noChangeArrowheads="1"/>
            </p:cNvSpPr>
            <p:nvPr/>
          </p:nvSpPr>
          <p:spPr bwMode="auto">
            <a:xfrm>
              <a:off x="3333738" y="4148140"/>
              <a:ext cx="449263" cy="90487"/>
            </a:xfrm>
            <a:prstGeom prst="parallelogram">
              <a:avLst>
                <a:gd name="adj" fmla="val 124124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AutoShape 88"/>
            <p:cNvSpPr>
              <a:spLocks noChangeArrowheads="1"/>
            </p:cNvSpPr>
            <p:nvPr/>
          </p:nvSpPr>
          <p:spPr bwMode="auto">
            <a:xfrm>
              <a:off x="3694101" y="4148140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AutoShape 89"/>
            <p:cNvSpPr>
              <a:spLocks noChangeArrowheads="1"/>
            </p:cNvSpPr>
            <p:nvPr/>
          </p:nvSpPr>
          <p:spPr bwMode="auto">
            <a:xfrm>
              <a:off x="3917938" y="42830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AutoShape 90"/>
            <p:cNvSpPr>
              <a:spLocks noChangeArrowheads="1"/>
            </p:cNvSpPr>
            <p:nvPr/>
          </p:nvSpPr>
          <p:spPr bwMode="auto">
            <a:xfrm>
              <a:off x="4052876" y="4148140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" name="AutoShape 91"/>
            <p:cNvSpPr>
              <a:spLocks noChangeArrowheads="1"/>
            </p:cNvSpPr>
            <p:nvPr/>
          </p:nvSpPr>
          <p:spPr bwMode="auto">
            <a:xfrm>
              <a:off x="4279888" y="42830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4" name="AutoShape 92"/>
            <p:cNvSpPr>
              <a:spLocks noChangeArrowheads="1"/>
            </p:cNvSpPr>
            <p:nvPr/>
          </p:nvSpPr>
          <p:spPr bwMode="auto">
            <a:xfrm>
              <a:off x="4414826" y="4148140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5" name="AutoShape 93"/>
            <p:cNvSpPr>
              <a:spLocks noChangeArrowheads="1"/>
            </p:cNvSpPr>
            <p:nvPr/>
          </p:nvSpPr>
          <p:spPr bwMode="auto">
            <a:xfrm>
              <a:off x="4619613" y="42830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" name="AutoShape 94"/>
            <p:cNvSpPr>
              <a:spLocks noChangeArrowheads="1"/>
            </p:cNvSpPr>
            <p:nvPr/>
          </p:nvSpPr>
          <p:spPr bwMode="auto">
            <a:xfrm>
              <a:off x="4760901" y="4148140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7" name="AutoShape 95"/>
            <p:cNvSpPr>
              <a:spLocks noChangeArrowheads="1"/>
            </p:cNvSpPr>
            <p:nvPr/>
          </p:nvSpPr>
          <p:spPr bwMode="auto">
            <a:xfrm>
              <a:off x="3084501" y="40243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8" name="AutoShape 96"/>
            <p:cNvSpPr>
              <a:spLocks noChangeArrowheads="1"/>
            </p:cNvSpPr>
            <p:nvPr/>
          </p:nvSpPr>
          <p:spPr bwMode="auto">
            <a:xfrm>
              <a:off x="3444863" y="4024315"/>
              <a:ext cx="449263" cy="90487"/>
            </a:xfrm>
            <a:prstGeom prst="parallelogram">
              <a:avLst>
                <a:gd name="adj" fmla="val 124124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9" name="AutoShape 97"/>
            <p:cNvSpPr>
              <a:spLocks noChangeArrowheads="1"/>
            </p:cNvSpPr>
            <p:nvPr/>
          </p:nvSpPr>
          <p:spPr bwMode="auto">
            <a:xfrm>
              <a:off x="3803638" y="4024315"/>
              <a:ext cx="449263" cy="90487"/>
            </a:xfrm>
            <a:prstGeom prst="parallelogram">
              <a:avLst>
                <a:gd name="adj" fmla="val 124124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" name="AutoShape 98"/>
            <p:cNvSpPr>
              <a:spLocks noChangeArrowheads="1"/>
            </p:cNvSpPr>
            <p:nvPr/>
          </p:nvSpPr>
          <p:spPr bwMode="auto">
            <a:xfrm>
              <a:off x="3219438" y="387032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1" name="AutoShape 99"/>
            <p:cNvSpPr>
              <a:spLocks noChangeArrowheads="1"/>
            </p:cNvSpPr>
            <p:nvPr/>
          </p:nvSpPr>
          <p:spPr bwMode="auto">
            <a:xfrm>
              <a:off x="3579801" y="3870327"/>
              <a:ext cx="449262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2" name="AutoShape 100"/>
            <p:cNvSpPr>
              <a:spLocks noChangeArrowheads="1"/>
            </p:cNvSpPr>
            <p:nvPr/>
          </p:nvSpPr>
          <p:spPr bwMode="auto">
            <a:xfrm>
              <a:off x="3940163" y="387032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3" name="AutoShape 101"/>
            <p:cNvSpPr>
              <a:spLocks noChangeArrowheads="1"/>
            </p:cNvSpPr>
            <p:nvPr/>
          </p:nvSpPr>
          <p:spPr bwMode="auto">
            <a:xfrm>
              <a:off x="4164001" y="40243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4" name="AutoShape 102"/>
            <p:cNvSpPr>
              <a:spLocks noChangeArrowheads="1"/>
            </p:cNvSpPr>
            <p:nvPr/>
          </p:nvSpPr>
          <p:spPr bwMode="auto">
            <a:xfrm>
              <a:off x="4298938" y="38893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5" name="AutoShape 103"/>
            <p:cNvSpPr>
              <a:spLocks noChangeArrowheads="1"/>
            </p:cNvSpPr>
            <p:nvPr/>
          </p:nvSpPr>
          <p:spPr bwMode="auto">
            <a:xfrm>
              <a:off x="4525951" y="40243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6" name="AutoShape 104"/>
            <p:cNvSpPr>
              <a:spLocks noChangeArrowheads="1"/>
            </p:cNvSpPr>
            <p:nvPr/>
          </p:nvSpPr>
          <p:spPr bwMode="auto">
            <a:xfrm>
              <a:off x="4660888" y="38893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7" name="AutoShape 105"/>
            <p:cNvSpPr>
              <a:spLocks noChangeArrowheads="1"/>
            </p:cNvSpPr>
            <p:nvPr/>
          </p:nvSpPr>
          <p:spPr bwMode="auto">
            <a:xfrm>
              <a:off x="4865676" y="40243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8" name="AutoShape 106"/>
            <p:cNvSpPr>
              <a:spLocks noChangeArrowheads="1"/>
            </p:cNvSpPr>
            <p:nvPr/>
          </p:nvSpPr>
          <p:spPr bwMode="auto">
            <a:xfrm>
              <a:off x="5000613" y="38893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9" name="AutoShape 107"/>
            <p:cNvSpPr>
              <a:spLocks noChangeArrowheads="1"/>
            </p:cNvSpPr>
            <p:nvPr/>
          </p:nvSpPr>
          <p:spPr bwMode="auto">
            <a:xfrm>
              <a:off x="3351201" y="37576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0" name="AutoShape 108"/>
            <p:cNvSpPr>
              <a:spLocks noChangeArrowheads="1"/>
            </p:cNvSpPr>
            <p:nvPr/>
          </p:nvSpPr>
          <p:spPr bwMode="auto">
            <a:xfrm>
              <a:off x="3711563" y="3757615"/>
              <a:ext cx="449263" cy="90487"/>
            </a:xfrm>
            <a:prstGeom prst="parallelogram">
              <a:avLst>
                <a:gd name="adj" fmla="val 124124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" name="AutoShape 109"/>
            <p:cNvSpPr>
              <a:spLocks noChangeArrowheads="1"/>
            </p:cNvSpPr>
            <p:nvPr/>
          </p:nvSpPr>
          <p:spPr bwMode="auto">
            <a:xfrm>
              <a:off x="4070338" y="3757615"/>
              <a:ext cx="449263" cy="90487"/>
            </a:xfrm>
            <a:prstGeom prst="parallelogram">
              <a:avLst>
                <a:gd name="adj" fmla="val 124124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2" name="AutoShape 110"/>
            <p:cNvSpPr>
              <a:spLocks noChangeArrowheads="1"/>
            </p:cNvSpPr>
            <p:nvPr/>
          </p:nvSpPr>
          <p:spPr bwMode="auto">
            <a:xfrm>
              <a:off x="3486138" y="36226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3" name="AutoShape 111"/>
            <p:cNvSpPr>
              <a:spLocks noChangeArrowheads="1"/>
            </p:cNvSpPr>
            <p:nvPr/>
          </p:nvSpPr>
          <p:spPr bwMode="auto">
            <a:xfrm>
              <a:off x="3846501" y="3622677"/>
              <a:ext cx="449262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4" name="AutoShape 112"/>
            <p:cNvSpPr>
              <a:spLocks noChangeArrowheads="1"/>
            </p:cNvSpPr>
            <p:nvPr/>
          </p:nvSpPr>
          <p:spPr bwMode="auto">
            <a:xfrm>
              <a:off x="4206863" y="36226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5" name="AutoShape 113"/>
            <p:cNvSpPr>
              <a:spLocks noChangeArrowheads="1"/>
            </p:cNvSpPr>
            <p:nvPr/>
          </p:nvSpPr>
          <p:spPr bwMode="auto">
            <a:xfrm>
              <a:off x="4430701" y="37576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6" name="AutoShape 114"/>
            <p:cNvSpPr>
              <a:spLocks noChangeArrowheads="1"/>
            </p:cNvSpPr>
            <p:nvPr/>
          </p:nvSpPr>
          <p:spPr bwMode="auto">
            <a:xfrm>
              <a:off x="4565638" y="36226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7" name="AutoShape 115"/>
            <p:cNvSpPr>
              <a:spLocks noChangeArrowheads="1"/>
            </p:cNvSpPr>
            <p:nvPr/>
          </p:nvSpPr>
          <p:spPr bwMode="auto">
            <a:xfrm>
              <a:off x="4792651" y="37576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8" name="AutoShape 116"/>
            <p:cNvSpPr>
              <a:spLocks noChangeArrowheads="1"/>
            </p:cNvSpPr>
            <p:nvPr/>
          </p:nvSpPr>
          <p:spPr bwMode="auto">
            <a:xfrm>
              <a:off x="4927588" y="36226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9" name="AutoShape 117"/>
            <p:cNvSpPr>
              <a:spLocks noChangeArrowheads="1"/>
            </p:cNvSpPr>
            <p:nvPr/>
          </p:nvSpPr>
          <p:spPr bwMode="auto">
            <a:xfrm>
              <a:off x="5132376" y="37576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" name="AutoShape 118"/>
            <p:cNvSpPr>
              <a:spLocks noChangeArrowheads="1"/>
            </p:cNvSpPr>
            <p:nvPr/>
          </p:nvSpPr>
          <p:spPr bwMode="auto">
            <a:xfrm>
              <a:off x="5267313" y="36226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5" name="AutoShape 133"/>
          <p:cNvSpPr>
            <a:spLocks noChangeArrowheads="1"/>
          </p:cNvSpPr>
          <p:nvPr/>
        </p:nvSpPr>
        <p:spPr bwMode="auto">
          <a:xfrm>
            <a:off x="5214942" y="3714752"/>
            <a:ext cx="539750" cy="211138"/>
          </a:xfrm>
          <a:prstGeom prst="cube">
            <a:avLst>
              <a:gd name="adj" fmla="val 68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" name="Line 141"/>
          <p:cNvSpPr>
            <a:spLocks noChangeShapeType="1"/>
          </p:cNvSpPr>
          <p:nvPr/>
        </p:nvSpPr>
        <p:spPr bwMode="auto">
          <a:xfrm flipH="1" flipV="1">
            <a:off x="5786446" y="3751264"/>
            <a:ext cx="1143008" cy="24924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4" name="Text Box 142"/>
          <p:cNvSpPr txBox="1">
            <a:spLocks noChangeArrowheads="1"/>
          </p:cNvSpPr>
          <p:nvPr/>
        </p:nvSpPr>
        <p:spPr bwMode="auto">
          <a:xfrm>
            <a:off x="444500" y="4138613"/>
            <a:ext cx="1865313" cy="6096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000" dirty="0"/>
              <a:t>2D microfluidic array</a:t>
            </a:r>
          </a:p>
        </p:txBody>
      </p:sp>
      <p:sp>
        <p:nvSpPr>
          <p:cNvPr id="75" name="Line 143"/>
          <p:cNvSpPr>
            <a:spLocks noChangeShapeType="1"/>
          </p:cNvSpPr>
          <p:nvPr/>
        </p:nvSpPr>
        <p:spPr bwMode="auto">
          <a:xfrm>
            <a:off x="1928794" y="4643446"/>
            <a:ext cx="690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8" name="AutoShape 126"/>
          <p:cNvCxnSpPr>
            <a:cxnSpLocks noChangeShapeType="1"/>
          </p:cNvCxnSpPr>
          <p:nvPr/>
        </p:nvCxnSpPr>
        <p:spPr bwMode="auto">
          <a:xfrm rot="10800000">
            <a:off x="5072066" y="4214818"/>
            <a:ext cx="1102333" cy="32305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</p:spPr>
      </p:cxnSp>
      <p:sp>
        <p:nvSpPr>
          <p:cNvPr id="69" name="Line 137"/>
          <p:cNvSpPr>
            <a:spLocks noChangeShapeType="1"/>
          </p:cNvSpPr>
          <p:nvPr/>
        </p:nvSpPr>
        <p:spPr bwMode="auto">
          <a:xfrm>
            <a:off x="2571736" y="4000505"/>
            <a:ext cx="428628" cy="21431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" name="Line 137"/>
          <p:cNvSpPr>
            <a:spLocks noChangeShapeType="1"/>
          </p:cNvSpPr>
          <p:nvPr/>
        </p:nvSpPr>
        <p:spPr bwMode="auto">
          <a:xfrm flipV="1">
            <a:off x="2571736" y="3929066"/>
            <a:ext cx="1143008" cy="71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51" grpId="0"/>
      <p:bldP spid="55" grpId="0"/>
      <p:bldP spid="56" grpId="0"/>
      <p:bldP spid="57" grpId="0"/>
      <p:bldP spid="60" grpId="0" animBg="1"/>
      <p:bldP spid="61" grpId="0" animBg="1"/>
      <p:bldP spid="62" grpId="0" animBg="1"/>
      <p:bldP spid="65" grpId="0" animBg="1"/>
      <p:bldP spid="73" grpId="0" animBg="1"/>
      <p:bldP spid="74" grpId="0"/>
      <p:bldP spid="75" grpId="0" animBg="1"/>
      <p:bldP spid="69" grpId="0" animBg="1"/>
      <p:bldP spid="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utoShape 76"/>
          <p:cNvSpPr>
            <a:spLocks noChangeArrowheads="1"/>
          </p:cNvSpPr>
          <p:nvPr/>
        </p:nvSpPr>
        <p:spPr bwMode="auto">
          <a:xfrm>
            <a:off x="4643438" y="3214685"/>
            <a:ext cx="4286280" cy="1357323"/>
          </a:xfrm>
          <a:prstGeom prst="cube">
            <a:avLst>
              <a:gd name="adj" fmla="val 93986"/>
            </a:avLst>
          </a:prstGeom>
          <a:solidFill>
            <a:srgbClr val="99CCFF">
              <a:alpha val="3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86" name="群組 185"/>
          <p:cNvGrpSpPr/>
          <p:nvPr/>
        </p:nvGrpSpPr>
        <p:grpSpPr>
          <a:xfrm>
            <a:off x="5251470" y="3352807"/>
            <a:ext cx="3273425" cy="968375"/>
            <a:chOff x="2670175" y="3571876"/>
            <a:chExt cx="3273425" cy="968375"/>
          </a:xfrm>
        </p:grpSpPr>
        <p:sp>
          <p:nvSpPr>
            <p:cNvPr id="189" name="AutoShape 131"/>
            <p:cNvSpPr>
              <a:spLocks noChangeArrowheads="1"/>
            </p:cNvSpPr>
            <p:nvPr/>
          </p:nvSpPr>
          <p:spPr bwMode="auto">
            <a:xfrm>
              <a:off x="2670175" y="3571876"/>
              <a:ext cx="3273425" cy="968375"/>
            </a:xfrm>
            <a:prstGeom prst="cube">
              <a:avLst>
                <a:gd name="adj" fmla="val 91014"/>
              </a:avLst>
            </a:prstGeom>
            <a:solidFill>
              <a:srgbClr val="99CC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0" name="AutoShape 83"/>
            <p:cNvSpPr>
              <a:spLocks noChangeArrowheads="1"/>
            </p:cNvSpPr>
            <p:nvPr/>
          </p:nvSpPr>
          <p:spPr bwMode="auto">
            <a:xfrm>
              <a:off x="2838438" y="42830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2" name="AutoShape 84"/>
            <p:cNvSpPr>
              <a:spLocks noChangeArrowheads="1"/>
            </p:cNvSpPr>
            <p:nvPr/>
          </p:nvSpPr>
          <p:spPr bwMode="auto">
            <a:xfrm>
              <a:off x="3198801" y="4283077"/>
              <a:ext cx="449262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3" name="AutoShape 85"/>
            <p:cNvSpPr>
              <a:spLocks noChangeArrowheads="1"/>
            </p:cNvSpPr>
            <p:nvPr/>
          </p:nvSpPr>
          <p:spPr bwMode="auto">
            <a:xfrm>
              <a:off x="3557576" y="4283077"/>
              <a:ext cx="449262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" name="AutoShape 86"/>
            <p:cNvSpPr>
              <a:spLocks noChangeArrowheads="1"/>
            </p:cNvSpPr>
            <p:nvPr/>
          </p:nvSpPr>
          <p:spPr bwMode="auto">
            <a:xfrm>
              <a:off x="2973376" y="4148140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5" name="AutoShape 87"/>
            <p:cNvSpPr>
              <a:spLocks noChangeArrowheads="1"/>
            </p:cNvSpPr>
            <p:nvPr/>
          </p:nvSpPr>
          <p:spPr bwMode="auto">
            <a:xfrm>
              <a:off x="3333738" y="4148140"/>
              <a:ext cx="449263" cy="90487"/>
            </a:xfrm>
            <a:prstGeom prst="parallelogram">
              <a:avLst>
                <a:gd name="adj" fmla="val 124124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6" name="AutoShape 88"/>
            <p:cNvSpPr>
              <a:spLocks noChangeArrowheads="1"/>
            </p:cNvSpPr>
            <p:nvPr/>
          </p:nvSpPr>
          <p:spPr bwMode="auto">
            <a:xfrm>
              <a:off x="3694101" y="4148140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7" name="AutoShape 89"/>
            <p:cNvSpPr>
              <a:spLocks noChangeArrowheads="1"/>
            </p:cNvSpPr>
            <p:nvPr/>
          </p:nvSpPr>
          <p:spPr bwMode="auto">
            <a:xfrm>
              <a:off x="3917938" y="42830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8" name="AutoShape 90"/>
            <p:cNvSpPr>
              <a:spLocks noChangeArrowheads="1"/>
            </p:cNvSpPr>
            <p:nvPr/>
          </p:nvSpPr>
          <p:spPr bwMode="auto">
            <a:xfrm>
              <a:off x="4052876" y="4148140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9" name="AutoShape 91"/>
            <p:cNvSpPr>
              <a:spLocks noChangeArrowheads="1"/>
            </p:cNvSpPr>
            <p:nvPr/>
          </p:nvSpPr>
          <p:spPr bwMode="auto">
            <a:xfrm>
              <a:off x="4279888" y="42830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1" name="AutoShape 92"/>
            <p:cNvSpPr>
              <a:spLocks noChangeArrowheads="1"/>
            </p:cNvSpPr>
            <p:nvPr/>
          </p:nvSpPr>
          <p:spPr bwMode="auto">
            <a:xfrm>
              <a:off x="4414826" y="4148140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2" name="AutoShape 93"/>
            <p:cNvSpPr>
              <a:spLocks noChangeArrowheads="1"/>
            </p:cNvSpPr>
            <p:nvPr/>
          </p:nvSpPr>
          <p:spPr bwMode="auto">
            <a:xfrm>
              <a:off x="4619613" y="42830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3" name="AutoShape 94"/>
            <p:cNvSpPr>
              <a:spLocks noChangeArrowheads="1"/>
            </p:cNvSpPr>
            <p:nvPr/>
          </p:nvSpPr>
          <p:spPr bwMode="auto">
            <a:xfrm>
              <a:off x="4760901" y="4148140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4" name="AutoShape 95"/>
            <p:cNvSpPr>
              <a:spLocks noChangeArrowheads="1"/>
            </p:cNvSpPr>
            <p:nvPr/>
          </p:nvSpPr>
          <p:spPr bwMode="auto">
            <a:xfrm>
              <a:off x="3084501" y="40243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5" name="AutoShape 96"/>
            <p:cNvSpPr>
              <a:spLocks noChangeArrowheads="1"/>
            </p:cNvSpPr>
            <p:nvPr/>
          </p:nvSpPr>
          <p:spPr bwMode="auto">
            <a:xfrm>
              <a:off x="3444863" y="4024315"/>
              <a:ext cx="449263" cy="90487"/>
            </a:xfrm>
            <a:prstGeom prst="parallelogram">
              <a:avLst>
                <a:gd name="adj" fmla="val 124124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6" name="AutoShape 97"/>
            <p:cNvSpPr>
              <a:spLocks noChangeArrowheads="1"/>
            </p:cNvSpPr>
            <p:nvPr/>
          </p:nvSpPr>
          <p:spPr bwMode="auto">
            <a:xfrm>
              <a:off x="3803638" y="4024315"/>
              <a:ext cx="449263" cy="90487"/>
            </a:xfrm>
            <a:prstGeom prst="parallelogram">
              <a:avLst>
                <a:gd name="adj" fmla="val 124124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7" name="AutoShape 98"/>
            <p:cNvSpPr>
              <a:spLocks noChangeArrowheads="1"/>
            </p:cNvSpPr>
            <p:nvPr/>
          </p:nvSpPr>
          <p:spPr bwMode="auto">
            <a:xfrm>
              <a:off x="3219438" y="387032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8" name="AutoShape 99"/>
            <p:cNvSpPr>
              <a:spLocks noChangeArrowheads="1"/>
            </p:cNvSpPr>
            <p:nvPr/>
          </p:nvSpPr>
          <p:spPr bwMode="auto">
            <a:xfrm>
              <a:off x="3579801" y="3870327"/>
              <a:ext cx="449262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9" name="AutoShape 100"/>
            <p:cNvSpPr>
              <a:spLocks noChangeArrowheads="1"/>
            </p:cNvSpPr>
            <p:nvPr/>
          </p:nvSpPr>
          <p:spPr bwMode="auto">
            <a:xfrm>
              <a:off x="3940163" y="387032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0" name="AutoShape 101"/>
            <p:cNvSpPr>
              <a:spLocks noChangeArrowheads="1"/>
            </p:cNvSpPr>
            <p:nvPr/>
          </p:nvSpPr>
          <p:spPr bwMode="auto">
            <a:xfrm>
              <a:off x="4164001" y="40243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1" name="AutoShape 102"/>
            <p:cNvSpPr>
              <a:spLocks noChangeArrowheads="1"/>
            </p:cNvSpPr>
            <p:nvPr/>
          </p:nvSpPr>
          <p:spPr bwMode="auto">
            <a:xfrm>
              <a:off x="4298938" y="38893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2" name="AutoShape 103"/>
            <p:cNvSpPr>
              <a:spLocks noChangeArrowheads="1"/>
            </p:cNvSpPr>
            <p:nvPr/>
          </p:nvSpPr>
          <p:spPr bwMode="auto">
            <a:xfrm>
              <a:off x="4525951" y="40243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3" name="AutoShape 104"/>
            <p:cNvSpPr>
              <a:spLocks noChangeArrowheads="1"/>
            </p:cNvSpPr>
            <p:nvPr/>
          </p:nvSpPr>
          <p:spPr bwMode="auto">
            <a:xfrm>
              <a:off x="4660888" y="38893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4" name="AutoShape 105"/>
            <p:cNvSpPr>
              <a:spLocks noChangeArrowheads="1"/>
            </p:cNvSpPr>
            <p:nvPr/>
          </p:nvSpPr>
          <p:spPr bwMode="auto">
            <a:xfrm>
              <a:off x="4865676" y="40243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5" name="AutoShape 106"/>
            <p:cNvSpPr>
              <a:spLocks noChangeArrowheads="1"/>
            </p:cNvSpPr>
            <p:nvPr/>
          </p:nvSpPr>
          <p:spPr bwMode="auto">
            <a:xfrm>
              <a:off x="5000613" y="38893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6" name="AutoShape 107"/>
            <p:cNvSpPr>
              <a:spLocks noChangeArrowheads="1"/>
            </p:cNvSpPr>
            <p:nvPr/>
          </p:nvSpPr>
          <p:spPr bwMode="auto">
            <a:xfrm>
              <a:off x="3351201" y="37576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7" name="AutoShape 108"/>
            <p:cNvSpPr>
              <a:spLocks noChangeArrowheads="1"/>
            </p:cNvSpPr>
            <p:nvPr/>
          </p:nvSpPr>
          <p:spPr bwMode="auto">
            <a:xfrm>
              <a:off x="3711563" y="3757615"/>
              <a:ext cx="449263" cy="90487"/>
            </a:xfrm>
            <a:prstGeom prst="parallelogram">
              <a:avLst>
                <a:gd name="adj" fmla="val 124124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8" name="AutoShape 109"/>
            <p:cNvSpPr>
              <a:spLocks noChangeArrowheads="1"/>
            </p:cNvSpPr>
            <p:nvPr/>
          </p:nvSpPr>
          <p:spPr bwMode="auto">
            <a:xfrm>
              <a:off x="4070338" y="3757615"/>
              <a:ext cx="449263" cy="90487"/>
            </a:xfrm>
            <a:prstGeom prst="parallelogram">
              <a:avLst>
                <a:gd name="adj" fmla="val 124124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9" name="AutoShape 110"/>
            <p:cNvSpPr>
              <a:spLocks noChangeArrowheads="1"/>
            </p:cNvSpPr>
            <p:nvPr/>
          </p:nvSpPr>
          <p:spPr bwMode="auto">
            <a:xfrm>
              <a:off x="3486138" y="36226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0" name="AutoShape 111"/>
            <p:cNvSpPr>
              <a:spLocks noChangeArrowheads="1"/>
            </p:cNvSpPr>
            <p:nvPr/>
          </p:nvSpPr>
          <p:spPr bwMode="auto">
            <a:xfrm>
              <a:off x="3846501" y="3622677"/>
              <a:ext cx="449262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1" name="AutoShape 112"/>
            <p:cNvSpPr>
              <a:spLocks noChangeArrowheads="1"/>
            </p:cNvSpPr>
            <p:nvPr/>
          </p:nvSpPr>
          <p:spPr bwMode="auto">
            <a:xfrm>
              <a:off x="4206863" y="36226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2" name="AutoShape 113"/>
            <p:cNvSpPr>
              <a:spLocks noChangeArrowheads="1"/>
            </p:cNvSpPr>
            <p:nvPr/>
          </p:nvSpPr>
          <p:spPr bwMode="auto">
            <a:xfrm>
              <a:off x="4430701" y="37576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3" name="AutoShape 114"/>
            <p:cNvSpPr>
              <a:spLocks noChangeArrowheads="1"/>
            </p:cNvSpPr>
            <p:nvPr/>
          </p:nvSpPr>
          <p:spPr bwMode="auto">
            <a:xfrm>
              <a:off x="4565638" y="36226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4" name="AutoShape 115"/>
            <p:cNvSpPr>
              <a:spLocks noChangeArrowheads="1"/>
            </p:cNvSpPr>
            <p:nvPr/>
          </p:nvSpPr>
          <p:spPr bwMode="auto">
            <a:xfrm>
              <a:off x="4792651" y="37576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5" name="AutoShape 116"/>
            <p:cNvSpPr>
              <a:spLocks noChangeArrowheads="1"/>
            </p:cNvSpPr>
            <p:nvPr/>
          </p:nvSpPr>
          <p:spPr bwMode="auto">
            <a:xfrm>
              <a:off x="4927588" y="36226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6" name="AutoShape 117"/>
            <p:cNvSpPr>
              <a:spLocks noChangeArrowheads="1"/>
            </p:cNvSpPr>
            <p:nvPr/>
          </p:nvSpPr>
          <p:spPr bwMode="auto">
            <a:xfrm>
              <a:off x="5132376" y="37576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7" name="AutoShape 118"/>
            <p:cNvSpPr>
              <a:spLocks noChangeArrowheads="1"/>
            </p:cNvSpPr>
            <p:nvPr/>
          </p:nvSpPr>
          <p:spPr bwMode="auto">
            <a:xfrm>
              <a:off x="5267313" y="36226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Digital Microfluidic Biochips (DMFBs) (2/2)</a:t>
            </a:r>
            <a:endParaRPr lang="zh-TW" altLang="en-US" dirty="0" smtClean="0"/>
          </a:p>
        </p:txBody>
      </p:sp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1852614" y="3768748"/>
            <a:ext cx="14398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 dirty="0"/>
              <a:t>Side view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1936752" y="5862661"/>
            <a:ext cx="1439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 dirty="0"/>
              <a:t>Top view</a:t>
            </a:r>
          </a:p>
        </p:txBody>
      </p:sp>
      <p:sp>
        <p:nvSpPr>
          <p:cNvPr id="20485" name="Oval 8"/>
          <p:cNvSpPr>
            <a:spLocks noChangeArrowheads="1"/>
          </p:cNvSpPr>
          <p:nvPr/>
        </p:nvSpPr>
        <p:spPr bwMode="auto">
          <a:xfrm>
            <a:off x="985839" y="2689248"/>
            <a:ext cx="1741488" cy="601663"/>
          </a:xfrm>
          <a:prstGeom prst="ellipse">
            <a:avLst/>
          </a:prstGeom>
          <a:solidFill>
            <a:srgbClr val="CC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 sz="1400" b="1" dirty="0">
                <a:solidFill>
                  <a:schemeClr val="accent3"/>
                </a:solidFill>
              </a:rPr>
              <a:t>Droplet</a:t>
            </a:r>
          </a:p>
        </p:txBody>
      </p:sp>
      <p:sp>
        <p:nvSpPr>
          <p:cNvPr id="22534" name="Rectangle 9"/>
          <p:cNvSpPr>
            <a:spLocks noChangeArrowheads="1"/>
          </p:cNvSpPr>
          <p:nvPr/>
        </p:nvSpPr>
        <p:spPr bwMode="auto">
          <a:xfrm>
            <a:off x="358777" y="3448073"/>
            <a:ext cx="4097337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400" b="1" dirty="0"/>
              <a:t>Bottom plate</a:t>
            </a:r>
          </a:p>
        </p:txBody>
      </p:sp>
      <p:sp>
        <p:nvSpPr>
          <p:cNvPr id="22535" name="Rectangle 10"/>
          <p:cNvSpPr>
            <a:spLocks noChangeArrowheads="1"/>
          </p:cNvSpPr>
          <p:nvPr/>
        </p:nvSpPr>
        <p:spPr bwMode="auto">
          <a:xfrm>
            <a:off x="358777" y="2613048"/>
            <a:ext cx="4097337" cy="1127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22536" name="Rectangle 11"/>
          <p:cNvSpPr>
            <a:spLocks noChangeArrowheads="1"/>
          </p:cNvSpPr>
          <p:nvPr/>
        </p:nvSpPr>
        <p:spPr bwMode="auto">
          <a:xfrm>
            <a:off x="358777" y="2335236"/>
            <a:ext cx="4097337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400" b="1" dirty="0"/>
              <a:t>Top plate</a:t>
            </a:r>
          </a:p>
        </p:txBody>
      </p:sp>
      <p:sp>
        <p:nvSpPr>
          <p:cNvPr id="22537" name="Rectangle 12"/>
          <p:cNvSpPr>
            <a:spLocks noChangeArrowheads="1"/>
          </p:cNvSpPr>
          <p:nvPr/>
        </p:nvSpPr>
        <p:spPr bwMode="auto">
          <a:xfrm>
            <a:off x="358777" y="2725761"/>
            <a:ext cx="4097337" cy="109537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22538" name="Rectangle 13"/>
          <p:cNvSpPr>
            <a:spLocks noChangeArrowheads="1"/>
          </p:cNvSpPr>
          <p:nvPr/>
        </p:nvSpPr>
        <p:spPr bwMode="auto">
          <a:xfrm>
            <a:off x="358777" y="3224236"/>
            <a:ext cx="4097337" cy="112712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22539" name="Rectangle 14"/>
          <p:cNvSpPr>
            <a:spLocks noChangeArrowheads="1"/>
          </p:cNvSpPr>
          <p:nvPr/>
        </p:nvSpPr>
        <p:spPr bwMode="auto">
          <a:xfrm>
            <a:off x="3652839" y="3336948"/>
            <a:ext cx="803275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22540" name="Text Box 15"/>
          <p:cNvSpPr txBox="1">
            <a:spLocks noChangeArrowheads="1"/>
          </p:cNvSpPr>
          <p:nvPr/>
        </p:nvSpPr>
        <p:spPr bwMode="auto">
          <a:xfrm>
            <a:off x="1892302" y="1662136"/>
            <a:ext cx="1147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 dirty="0"/>
              <a:t>Ground </a:t>
            </a:r>
            <a:br>
              <a:rPr lang="en-US" altLang="zh-TW" sz="1400" b="1" dirty="0"/>
            </a:br>
            <a:r>
              <a:rPr lang="en-US" altLang="zh-TW" sz="1400" b="1" dirty="0"/>
              <a:t>electrode</a:t>
            </a:r>
          </a:p>
        </p:txBody>
      </p:sp>
      <p:sp>
        <p:nvSpPr>
          <p:cNvPr id="22541" name="Line 16"/>
          <p:cNvSpPr>
            <a:spLocks noChangeShapeType="1"/>
          </p:cNvSpPr>
          <p:nvPr/>
        </p:nvSpPr>
        <p:spPr bwMode="auto">
          <a:xfrm flipH="1">
            <a:off x="1882777" y="2233636"/>
            <a:ext cx="60325" cy="385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2542" name="Text Box 17"/>
          <p:cNvSpPr txBox="1">
            <a:spLocks noChangeArrowheads="1"/>
          </p:cNvSpPr>
          <p:nvPr/>
        </p:nvSpPr>
        <p:spPr bwMode="auto">
          <a:xfrm>
            <a:off x="3571868" y="1691334"/>
            <a:ext cx="1338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 dirty="0"/>
              <a:t>Control </a:t>
            </a:r>
            <a:br>
              <a:rPr lang="en-US" altLang="zh-TW" sz="1400" b="1" dirty="0"/>
            </a:br>
            <a:r>
              <a:rPr lang="en-US" altLang="zh-TW" sz="1400" b="1" dirty="0" smtClean="0"/>
              <a:t>electrodes</a:t>
            </a:r>
            <a:endParaRPr lang="en-US" altLang="zh-TW" sz="1400" b="1" dirty="0"/>
          </a:p>
        </p:txBody>
      </p:sp>
      <p:sp>
        <p:nvSpPr>
          <p:cNvPr id="22543" name="Line 18"/>
          <p:cNvSpPr>
            <a:spLocks noChangeShapeType="1"/>
          </p:cNvSpPr>
          <p:nvPr/>
        </p:nvSpPr>
        <p:spPr bwMode="auto">
          <a:xfrm flipH="1">
            <a:off x="3311527" y="2219348"/>
            <a:ext cx="271462" cy="1114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2544" name="Text Box 19"/>
          <p:cNvSpPr txBox="1">
            <a:spLocks noChangeArrowheads="1"/>
          </p:cNvSpPr>
          <p:nvPr/>
        </p:nvSpPr>
        <p:spPr bwMode="auto">
          <a:xfrm>
            <a:off x="373064" y="1693886"/>
            <a:ext cx="17097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 dirty="0"/>
              <a:t>Hydrophobic insulation</a:t>
            </a:r>
          </a:p>
        </p:txBody>
      </p:sp>
      <p:sp>
        <p:nvSpPr>
          <p:cNvPr id="22545" name="Line 20"/>
          <p:cNvSpPr>
            <a:spLocks noChangeShapeType="1"/>
          </p:cNvSpPr>
          <p:nvPr/>
        </p:nvSpPr>
        <p:spPr bwMode="auto">
          <a:xfrm flipH="1">
            <a:off x="850902" y="2262211"/>
            <a:ext cx="46037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2546" name="Line 21"/>
          <p:cNvSpPr>
            <a:spLocks noChangeShapeType="1"/>
          </p:cNvSpPr>
          <p:nvPr/>
        </p:nvSpPr>
        <p:spPr bwMode="auto">
          <a:xfrm flipH="1">
            <a:off x="696914" y="2262211"/>
            <a:ext cx="200025" cy="536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00" name="Rectangle 23"/>
          <p:cNvSpPr>
            <a:spLocks noChangeArrowheads="1"/>
          </p:cNvSpPr>
          <p:nvPr/>
        </p:nvSpPr>
        <p:spPr bwMode="auto">
          <a:xfrm>
            <a:off x="2560639" y="3329011"/>
            <a:ext cx="803275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22548" name="Rectangle 24"/>
          <p:cNvSpPr>
            <a:spLocks noChangeArrowheads="1"/>
          </p:cNvSpPr>
          <p:nvPr/>
        </p:nvSpPr>
        <p:spPr bwMode="auto">
          <a:xfrm>
            <a:off x="1438277" y="3329011"/>
            <a:ext cx="801687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22549" name="Rectangle 25"/>
          <p:cNvSpPr>
            <a:spLocks noChangeArrowheads="1"/>
          </p:cNvSpPr>
          <p:nvPr/>
        </p:nvSpPr>
        <p:spPr bwMode="auto">
          <a:xfrm>
            <a:off x="355602" y="3340123"/>
            <a:ext cx="801687" cy="1127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22550" name="Rectangle 27"/>
          <p:cNvSpPr>
            <a:spLocks noChangeArrowheads="1"/>
          </p:cNvSpPr>
          <p:nvPr/>
        </p:nvSpPr>
        <p:spPr bwMode="auto">
          <a:xfrm>
            <a:off x="403227" y="4797448"/>
            <a:ext cx="3978275" cy="10588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22551" name="Rectangle 28"/>
          <p:cNvSpPr>
            <a:spLocks noChangeArrowheads="1"/>
          </p:cNvSpPr>
          <p:nvPr/>
        </p:nvSpPr>
        <p:spPr bwMode="auto">
          <a:xfrm>
            <a:off x="523877" y="4959373"/>
            <a:ext cx="833437" cy="7683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22552" name="Rectangle 29"/>
          <p:cNvSpPr>
            <a:spLocks noChangeArrowheads="1"/>
          </p:cNvSpPr>
          <p:nvPr/>
        </p:nvSpPr>
        <p:spPr bwMode="auto">
          <a:xfrm>
            <a:off x="3414714" y="4960961"/>
            <a:ext cx="831850" cy="7699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20507" name="Rectangle 30"/>
          <p:cNvSpPr>
            <a:spLocks noChangeArrowheads="1"/>
          </p:cNvSpPr>
          <p:nvPr/>
        </p:nvSpPr>
        <p:spPr bwMode="auto">
          <a:xfrm>
            <a:off x="2439989" y="4960961"/>
            <a:ext cx="833438" cy="7699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22554" name="Rectangle 31"/>
          <p:cNvSpPr>
            <a:spLocks noChangeArrowheads="1"/>
          </p:cNvSpPr>
          <p:nvPr/>
        </p:nvSpPr>
        <p:spPr bwMode="auto">
          <a:xfrm>
            <a:off x="1484314" y="4960961"/>
            <a:ext cx="831850" cy="7699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grpSp>
        <p:nvGrpSpPr>
          <p:cNvPr id="2" name="群組 103"/>
          <p:cNvGrpSpPr>
            <a:grpSpLocks/>
          </p:cNvGrpSpPr>
          <p:nvPr/>
        </p:nvGrpSpPr>
        <p:grpSpPr bwMode="auto">
          <a:xfrm>
            <a:off x="2541589" y="3030561"/>
            <a:ext cx="801688" cy="2332037"/>
            <a:chOff x="2327275" y="2811463"/>
            <a:chExt cx="801688" cy="2332037"/>
          </a:xfrm>
        </p:grpSpPr>
        <p:sp>
          <p:nvSpPr>
            <p:cNvPr id="22637" name="Line 26"/>
            <p:cNvSpPr>
              <a:spLocks noChangeShapeType="1"/>
            </p:cNvSpPr>
            <p:nvPr/>
          </p:nvSpPr>
          <p:spPr bwMode="auto">
            <a:xfrm>
              <a:off x="2547938" y="2811463"/>
              <a:ext cx="581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638" name="Line 33"/>
            <p:cNvSpPr>
              <a:spLocks noChangeShapeType="1"/>
            </p:cNvSpPr>
            <p:nvPr/>
          </p:nvSpPr>
          <p:spPr bwMode="auto">
            <a:xfrm>
              <a:off x="2327275" y="5143500"/>
              <a:ext cx="6000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" name="群組 104"/>
          <p:cNvGrpSpPr>
            <a:grpSpLocks/>
          </p:cNvGrpSpPr>
          <p:nvPr/>
        </p:nvGrpSpPr>
        <p:grpSpPr bwMode="auto">
          <a:xfrm>
            <a:off x="582614" y="4340248"/>
            <a:ext cx="1787525" cy="1444625"/>
            <a:chOff x="368300" y="4121150"/>
            <a:chExt cx="1787525" cy="1444625"/>
          </a:xfrm>
        </p:grpSpPr>
        <p:sp>
          <p:nvSpPr>
            <p:cNvPr id="22634" name="Oval 32"/>
            <p:cNvSpPr>
              <a:spLocks noChangeArrowheads="1"/>
            </p:cNvSpPr>
            <p:nvPr/>
          </p:nvSpPr>
          <p:spPr bwMode="auto">
            <a:xfrm>
              <a:off x="1195388" y="4689475"/>
              <a:ext cx="960437" cy="8763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22635" name="Text Box 34"/>
            <p:cNvSpPr txBox="1">
              <a:spLocks noChangeArrowheads="1"/>
            </p:cNvSpPr>
            <p:nvPr/>
          </p:nvSpPr>
          <p:spPr bwMode="auto">
            <a:xfrm>
              <a:off x="368300" y="4121150"/>
              <a:ext cx="113506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 dirty="0"/>
                <a:t>Droplet</a:t>
              </a:r>
            </a:p>
          </p:txBody>
        </p:sp>
        <p:cxnSp>
          <p:nvCxnSpPr>
            <p:cNvPr id="22636" name="AutoShape 35"/>
            <p:cNvCxnSpPr>
              <a:cxnSpLocks noChangeShapeType="1"/>
              <a:stCxn id="22635" idx="2"/>
              <a:endCxn id="22634" idx="0"/>
            </p:cNvCxnSpPr>
            <p:nvPr/>
          </p:nvCxnSpPr>
          <p:spPr bwMode="auto">
            <a:xfrm rot="16200000" flipH="1">
              <a:off x="1174751" y="4189412"/>
              <a:ext cx="260350" cy="7397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22557" name="Line 36"/>
          <p:cNvSpPr>
            <a:spLocks noChangeShapeType="1"/>
          </p:cNvSpPr>
          <p:nvPr/>
        </p:nvSpPr>
        <p:spPr bwMode="auto">
          <a:xfrm>
            <a:off x="3286127" y="4684736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2558" name="Line 37"/>
          <p:cNvSpPr>
            <a:spLocks noChangeShapeType="1"/>
          </p:cNvSpPr>
          <p:nvPr/>
        </p:nvSpPr>
        <p:spPr bwMode="auto">
          <a:xfrm>
            <a:off x="3400427" y="4684736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2559" name="Text Box 38"/>
          <p:cNvSpPr txBox="1">
            <a:spLocks noChangeArrowheads="1"/>
          </p:cNvSpPr>
          <p:nvPr/>
        </p:nvSpPr>
        <p:spPr bwMode="auto">
          <a:xfrm>
            <a:off x="2889252" y="4318023"/>
            <a:ext cx="1346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/>
              <a:t>Spacing</a:t>
            </a:r>
          </a:p>
        </p:txBody>
      </p:sp>
      <p:sp>
        <p:nvSpPr>
          <p:cNvPr id="22560" name="Line 39"/>
          <p:cNvSpPr>
            <a:spLocks noChangeShapeType="1"/>
          </p:cNvSpPr>
          <p:nvPr/>
        </p:nvSpPr>
        <p:spPr bwMode="auto">
          <a:xfrm flipH="1">
            <a:off x="3484564" y="4797448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2561" name="Line 40"/>
          <p:cNvSpPr>
            <a:spLocks noChangeShapeType="1"/>
          </p:cNvSpPr>
          <p:nvPr/>
        </p:nvSpPr>
        <p:spPr bwMode="auto">
          <a:xfrm flipH="1">
            <a:off x="2855914" y="4797448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1785918" y="6191273"/>
            <a:ext cx="40005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b="1" dirty="0" smtClean="0"/>
              <a:t>Generated electrical force</a:t>
            </a:r>
            <a:endParaRPr lang="en-US" altLang="zh-TW" sz="1400" b="1" dirty="0"/>
          </a:p>
        </p:txBody>
      </p:sp>
      <p:cxnSp>
        <p:nvCxnSpPr>
          <p:cNvPr id="107" name="AutoShape 24"/>
          <p:cNvCxnSpPr>
            <a:cxnSpLocks noChangeShapeType="1"/>
          </p:cNvCxnSpPr>
          <p:nvPr/>
        </p:nvCxnSpPr>
        <p:spPr bwMode="auto">
          <a:xfrm rot="10800000">
            <a:off x="2957514" y="5719788"/>
            <a:ext cx="757230" cy="423857"/>
          </a:xfrm>
          <a:prstGeom prst="straightConnector1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grpSp>
        <p:nvGrpSpPr>
          <p:cNvPr id="9" name="群組 176"/>
          <p:cNvGrpSpPr/>
          <p:nvPr/>
        </p:nvGrpSpPr>
        <p:grpSpPr>
          <a:xfrm>
            <a:off x="4606837" y="2983131"/>
            <a:ext cx="2104475" cy="1233935"/>
            <a:chOff x="4662370" y="3214686"/>
            <a:chExt cx="2104475" cy="1233935"/>
          </a:xfrm>
        </p:grpSpPr>
        <p:sp>
          <p:nvSpPr>
            <p:cNvPr id="178" name="Text Box 53"/>
            <p:cNvSpPr txBox="1">
              <a:spLocks noChangeArrowheads="1"/>
            </p:cNvSpPr>
            <p:nvPr/>
          </p:nvSpPr>
          <p:spPr bwMode="auto">
            <a:xfrm>
              <a:off x="4662370" y="3214686"/>
              <a:ext cx="113866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 dirty="0"/>
                <a:t>Droplets</a:t>
              </a:r>
            </a:p>
          </p:txBody>
        </p:sp>
        <p:sp>
          <p:nvSpPr>
            <p:cNvPr id="179" name="Oval 57"/>
            <p:cNvSpPr>
              <a:spLocks noChangeArrowheads="1"/>
            </p:cNvSpPr>
            <p:nvPr/>
          </p:nvSpPr>
          <p:spPr bwMode="auto">
            <a:xfrm>
              <a:off x="5556227" y="4160621"/>
              <a:ext cx="424800" cy="288000"/>
            </a:xfrm>
            <a:prstGeom prst="ellipse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180" name="Oval 59"/>
            <p:cNvSpPr>
              <a:spLocks noChangeArrowheads="1"/>
            </p:cNvSpPr>
            <p:nvPr/>
          </p:nvSpPr>
          <p:spPr bwMode="auto">
            <a:xfrm>
              <a:off x="6342045" y="4017745"/>
              <a:ext cx="424800" cy="288000"/>
            </a:xfrm>
            <a:prstGeom prst="ellipse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181" name="Line 66"/>
            <p:cNvSpPr>
              <a:spLocks noChangeShapeType="1"/>
            </p:cNvSpPr>
            <p:nvPr/>
          </p:nvSpPr>
          <p:spPr bwMode="auto">
            <a:xfrm>
              <a:off x="5143504" y="3571876"/>
              <a:ext cx="1446179" cy="5839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2" name="Line 66"/>
            <p:cNvSpPr>
              <a:spLocks noChangeShapeType="1"/>
            </p:cNvSpPr>
            <p:nvPr/>
          </p:nvSpPr>
          <p:spPr bwMode="auto">
            <a:xfrm>
              <a:off x="5143504" y="3571876"/>
              <a:ext cx="698476" cy="7316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83" name="Text Box 51"/>
          <p:cNvSpPr txBox="1">
            <a:spLocks noChangeArrowheads="1"/>
          </p:cNvSpPr>
          <p:nvPr/>
        </p:nvSpPr>
        <p:spPr bwMode="auto">
          <a:xfrm>
            <a:off x="4214810" y="3772747"/>
            <a:ext cx="1139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en-US"/>
          </a:p>
        </p:txBody>
      </p:sp>
      <p:grpSp>
        <p:nvGrpSpPr>
          <p:cNvPr id="10" name="群組 195"/>
          <p:cNvGrpSpPr/>
          <p:nvPr/>
        </p:nvGrpSpPr>
        <p:grpSpPr>
          <a:xfrm>
            <a:off x="7072330" y="3786190"/>
            <a:ext cx="1643074" cy="1379545"/>
            <a:chOff x="6715140" y="3415319"/>
            <a:chExt cx="1643074" cy="1379545"/>
          </a:xfrm>
        </p:grpSpPr>
        <p:sp>
          <p:nvSpPr>
            <p:cNvPr id="187" name="Text Box 54"/>
            <p:cNvSpPr txBox="1">
              <a:spLocks noChangeArrowheads="1"/>
            </p:cNvSpPr>
            <p:nvPr/>
          </p:nvSpPr>
          <p:spPr bwMode="auto">
            <a:xfrm>
              <a:off x="6715140" y="4486889"/>
              <a:ext cx="1643074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 dirty="0"/>
                <a:t>Control electrodes</a:t>
              </a:r>
            </a:p>
          </p:txBody>
        </p:sp>
        <p:cxnSp>
          <p:nvCxnSpPr>
            <p:cNvPr id="188" name="AutoShape 55"/>
            <p:cNvCxnSpPr>
              <a:cxnSpLocks noChangeShapeType="1"/>
            </p:cNvCxnSpPr>
            <p:nvPr/>
          </p:nvCxnSpPr>
          <p:spPr bwMode="auto">
            <a:xfrm rot="16200000" flipV="1">
              <a:off x="7065524" y="3980017"/>
              <a:ext cx="843575" cy="2729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91" name="流程圖: 資料 190"/>
            <p:cNvSpPr/>
            <p:nvPr/>
          </p:nvSpPr>
          <p:spPr>
            <a:xfrm>
              <a:off x="7099626" y="3415319"/>
              <a:ext cx="472770" cy="106612"/>
            </a:xfrm>
            <a:prstGeom prst="flowChartInputOutpu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zh-TW" altLang="en-US" sz="1400">
                <a:latin typeface="+mn-lt"/>
              </a:endParaRPr>
            </a:p>
          </p:txBody>
        </p:sp>
      </p:grpSp>
      <p:sp>
        <p:nvSpPr>
          <p:cNvPr id="200" name="Oval 59"/>
          <p:cNvSpPr>
            <a:spLocks noChangeArrowheads="1"/>
          </p:cNvSpPr>
          <p:nvPr/>
        </p:nvSpPr>
        <p:spPr bwMode="auto">
          <a:xfrm>
            <a:off x="7100905" y="3641066"/>
            <a:ext cx="424800" cy="288000"/>
          </a:xfrm>
          <a:prstGeom prst="ellipse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63" name="Rectangle 3"/>
          <p:cNvSpPr txBox="1">
            <a:spLocks noChangeArrowheads="1"/>
          </p:cNvSpPr>
          <p:nvPr/>
        </p:nvSpPr>
        <p:spPr bwMode="auto">
          <a:xfrm>
            <a:off x="533400" y="1104900"/>
            <a:ext cx="8610600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標楷體" pitchFamily="65" charset="-120"/>
              <a:buChar char="․"/>
              <a:tabLst/>
              <a:defRPr/>
            </a:pPr>
            <a:r>
              <a:rPr lang="en-US" altLang="zh-TW" sz="2000" kern="0" dirty="0" smtClean="0">
                <a:latin typeface="+mn-lt"/>
                <a:ea typeface="新細明體" charset="-120"/>
              </a:rPr>
              <a:t>Movement control of a droplet</a:t>
            </a: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新細明體" charset="-120"/>
            </a:endParaRPr>
          </a:p>
        </p:txBody>
      </p:sp>
      <p:grpSp>
        <p:nvGrpSpPr>
          <p:cNvPr id="228" name="Group 77"/>
          <p:cNvGrpSpPr>
            <a:grpSpLocks/>
          </p:cNvGrpSpPr>
          <p:nvPr/>
        </p:nvGrpSpPr>
        <p:grpSpPr bwMode="auto">
          <a:xfrm>
            <a:off x="5786446" y="4149730"/>
            <a:ext cx="625475" cy="536575"/>
            <a:chOff x="2037" y="2962"/>
            <a:chExt cx="394" cy="338"/>
          </a:xfrm>
        </p:grpSpPr>
        <p:sp>
          <p:nvSpPr>
            <p:cNvPr id="229" name="AutoShape 78"/>
            <p:cNvSpPr>
              <a:spLocks noChangeArrowheads="1"/>
            </p:cNvSpPr>
            <p:nvPr/>
          </p:nvSpPr>
          <p:spPr bwMode="auto">
            <a:xfrm>
              <a:off x="2094" y="2962"/>
              <a:ext cx="337" cy="238"/>
            </a:xfrm>
            <a:prstGeom prst="cube">
              <a:avLst>
                <a:gd name="adj" fmla="val 6218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0" name="AutoShape 79"/>
            <p:cNvSpPr>
              <a:spLocks noChangeArrowheads="1"/>
            </p:cNvSpPr>
            <p:nvPr/>
          </p:nvSpPr>
          <p:spPr bwMode="auto">
            <a:xfrm>
              <a:off x="2037" y="3100"/>
              <a:ext cx="229" cy="200"/>
            </a:xfrm>
            <a:prstGeom prst="can">
              <a:avLst>
                <a:gd name="adj" fmla="val 435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231" name="Group 80"/>
          <p:cNvGrpSpPr>
            <a:grpSpLocks/>
          </p:cNvGrpSpPr>
          <p:nvPr/>
        </p:nvGrpSpPr>
        <p:grpSpPr bwMode="auto">
          <a:xfrm>
            <a:off x="6527808" y="4143380"/>
            <a:ext cx="625475" cy="536575"/>
            <a:chOff x="2037" y="2962"/>
            <a:chExt cx="394" cy="338"/>
          </a:xfrm>
        </p:grpSpPr>
        <p:sp>
          <p:nvSpPr>
            <p:cNvPr id="232" name="AutoShape 81"/>
            <p:cNvSpPr>
              <a:spLocks noChangeArrowheads="1"/>
            </p:cNvSpPr>
            <p:nvPr/>
          </p:nvSpPr>
          <p:spPr bwMode="auto">
            <a:xfrm>
              <a:off x="2094" y="2962"/>
              <a:ext cx="337" cy="238"/>
            </a:xfrm>
            <a:prstGeom prst="cube">
              <a:avLst>
                <a:gd name="adj" fmla="val 6218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3" name="AutoShape 82"/>
            <p:cNvSpPr>
              <a:spLocks noChangeArrowheads="1"/>
            </p:cNvSpPr>
            <p:nvPr/>
          </p:nvSpPr>
          <p:spPr bwMode="auto">
            <a:xfrm>
              <a:off x="2037" y="3100"/>
              <a:ext cx="229" cy="200"/>
            </a:xfrm>
            <a:prstGeom prst="can">
              <a:avLst>
                <a:gd name="adj" fmla="val 435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34" name="AutoShape 133"/>
          <p:cNvSpPr>
            <a:spLocks noChangeArrowheads="1"/>
          </p:cNvSpPr>
          <p:nvPr/>
        </p:nvSpPr>
        <p:spPr bwMode="auto">
          <a:xfrm>
            <a:off x="7786710" y="3286124"/>
            <a:ext cx="539750" cy="211138"/>
          </a:xfrm>
          <a:prstGeom prst="cube">
            <a:avLst>
              <a:gd name="adj" fmla="val 68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6" name="Text Box 123"/>
          <p:cNvSpPr txBox="1">
            <a:spLocks noChangeArrowheads="1"/>
          </p:cNvSpPr>
          <p:nvPr/>
        </p:nvSpPr>
        <p:spPr bwMode="auto">
          <a:xfrm>
            <a:off x="7199345" y="2392356"/>
            <a:ext cx="20161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TW" sz="1600" dirty="0"/>
              <a:t>Optical detector</a:t>
            </a:r>
          </a:p>
        </p:txBody>
      </p:sp>
      <p:sp>
        <p:nvSpPr>
          <p:cNvPr id="237" name="Line 141"/>
          <p:cNvSpPr>
            <a:spLocks noChangeShapeType="1"/>
          </p:cNvSpPr>
          <p:nvPr/>
        </p:nvSpPr>
        <p:spPr bwMode="auto">
          <a:xfrm flipH="1">
            <a:off x="8143900" y="2749546"/>
            <a:ext cx="0" cy="3937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12362 3.7037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10504 -0.00162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41 0 " pathEditMode="relative" ptsTypes="AA">
                                      <p:cBhvr>
                                        <p:cTn id="4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  <p:bldP spid="106" grpId="0"/>
      <p:bldP spid="20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143932" cy="838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Pin-Constrained Digital Microfluidic Biochips</a:t>
            </a:r>
            <a:endParaRPr lang="zh-TW" altLang="en-US" dirty="0" smtClean="0"/>
          </a:p>
        </p:txBody>
      </p:sp>
      <p:sp>
        <p:nvSpPr>
          <p:cNvPr id="298" name="Rectangle 3"/>
          <p:cNvSpPr>
            <a:spLocks noGrp="1" noChangeArrowheads="1"/>
          </p:cNvSpPr>
          <p:nvPr>
            <p:ph idx="1"/>
          </p:nvPr>
        </p:nvSpPr>
        <p:spPr>
          <a:xfrm>
            <a:off x="306388" y="1133475"/>
            <a:ext cx="8305800" cy="53117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Direct-addressing biochips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Dedicated control pin for each electrode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Maximum freedom of droplets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High demanded control pins</a:t>
            </a:r>
          </a:p>
          <a:p>
            <a:pPr lvl="1"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>
              <a:buNone/>
            </a:pPr>
            <a:endParaRPr lang="en-US" altLang="zh-TW" dirty="0" smtClean="0">
              <a:ea typeface="新細明體" charset="-120"/>
            </a:endParaRP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Broadcast-addressing biochips </a:t>
            </a:r>
            <a:r>
              <a:rPr lang="en-US" altLang="zh-TW" b="1" dirty="0" smtClean="0">
                <a:solidFill>
                  <a:srgbClr val="00B050"/>
                </a:solidFill>
                <a:ea typeface="新細明體" charset="-120"/>
              </a:rPr>
              <a:t>*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A control pin can be shared by multiple electrodes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Flexible for pin-constrained DMFBs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Control pin sharing</a:t>
            </a:r>
          </a:p>
        </p:txBody>
      </p:sp>
      <p:grpSp>
        <p:nvGrpSpPr>
          <p:cNvPr id="2" name="群組 115"/>
          <p:cNvGrpSpPr/>
          <p:nvPr/>
        </p:nvGrpSpPr>
        <p:grpSpPr>
          <a:xfrm>
            <a:off x="5429256" y="1968502"/>
            <a:ext cx="2551113" cy="1674812"/>
            <a:chOff x="5927725" y="2849563"/>
            <a:chExt cx="2551113" cy="1674812"/>
          </a:xfrm>
        </p:grpSpPr>
        <p:sp>
          <p:nvSpPr>
            <p:cNvPr id="117" name="矩形 116"/>
            <p:cNvSpPr/>
            <p:nvPr/>
          </p:nvSpPr>
          <p:spPr bwMode="auto">
            <a:xfrm>
              <a:off x="5927725" y="28495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6365875" y="28495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6804025" y="28495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3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7242175" y="28495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4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7680325" y="28495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5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矩形 121"/>
            <p:cNvSpPr/>
            <p:nvPr/>
          </p:nvSpPr>
          <p:spPr bwMode="auto">
            <a:xfrm>
              <a:off x="8118475" y="2849563"/>
              <a:ext cx="360363" cy="360362"/>
            </a:xfrm>
            <a:prstGeom prst="rect">
              <a:avLst/>
            </a:prstGeom>
            <a:solidFill>
              <a:schemeClr val="accent5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6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5927725" y="32877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7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矩形 123"/>
            <p:cNvSpPr/>
            <p:nvPr/>
          </p:nvSpPr>
          <p:spPr bwMode="auto">
            <a:xfrm>
              <a:off x="6365875" y="32877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8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6804025" y="32877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9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7242175" y="32877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10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7680325" y="32877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8118475" y="32877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矩形 128"/>
            <p:cNvSpPr/>
            <p:nvPr/>
          </p:nvSpPr>
          <p:spPr bwMode="auto">
            <a:xfrm>
              <a:off x="5927725" y="37258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13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6365875" y="37258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14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6804025" y="37258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15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矩形 131"/>
            <p:cNvSpPr/>
            <p:nvPr/>
          </p:nvSpPr>
          <p:spPr bwMode="auto">
            <a:xfrm>
              <a:off x="7242175" y="37258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16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3" name="矩形 132"/>
            <p:cNvSpPr/>
            <p:nvPr/>
          </p:nvSpPr>
          <p:spPr bwMode="auto">
            <a:xfrm>
              <a:off x="7680325" y="37258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17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8118475" y="37258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18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5927725" y="41640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19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6" name="矩形 135"/>
            <p:cNvSpPr/>
            <p:nvPr/>
          </p:nvSpPr>
          <p:spPr bwMode="auto">
            <a:xfrm>
              <a:off x="6365875" y="41640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20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矩形 136"/>
            <p:cNvSpPr/>
            <p:nvPr/>
          </p:nvSpPr>
          <p:spPr bwMode="auto">
            <a:xfrm>
              <a:off x="6804025" y="41640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21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 bwMode="auto">
            <a:xfrm>
              <a:off x="7242175" y="41640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22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9" name="矩形 138"/>
            <p:cNvSpPr/>
            <p:nvPr/>
          </p:nvSpPr>
          <p:spPr bwMode="auto">
            <a:xfrm>
              <a:off x="7680325" y="41640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23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0" name="矩形 139"/>
            <p:cNvSpPr/>
            <p:nvPr/>
          </p:nvSpPr>
          <p:spPr bwMode="auto">
            <a:xfrm>
              <a:off x="8118475" y="41640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24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群組 142"/>
          <p:cNvGrpSpPr/>
          <p:nvPr/>
        </p:nvGrpSpPr>
        <p:grpSpPr>
          <a:xfrm>
            <a:off x="5415608" y="4497398"/>
            <a:ext cx="2551113" cy="1677984"/>
            <a:chOff x="5927725" y="2846391"/>
            <a:chExt cx="2551113" cy="1677984"/>
          </a:xfrm>
        </p:grpSpPr>
        <p:sp>
          <p:nvSpPr>
            <p:cNvPr id="144" name="矩形 143"/>
            <p:cNvSpPr/>
            <p:nvPr/>
          </p:nvSpPr>
          <p:spPr bwMode="auto">
            <a:xfrm>
              <a:off x="5927725" y="28495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 bwMode="auto">
            <a:xfrm>
              <a:off x="6365875" y="28495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6804025" y="28495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3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7242175" y="28495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4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7680325" y="2846391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8118475" y="2849563"/>
              <a:ext cx="360363" cy="360362"/>
            </a:xfrm>
            <a:prstGeom prst="rect">
              <a:avLst/>
            </a:prstGeom>
            <a:solidFill>
              <a:schemeClr val="accent5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5927725" y="32877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7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 bwMode="auto">
            <a:xfrm>
              <a:off x="6365875" y="32877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8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 bwMode="auto">
            <a:xfrm>
              <a:off x="6804025" y="32877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9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/>
          </p:nvSpPr>
          <p:spPr bwMode="auto">
            <a:xfrm>
              <a:off x="7242175" y="32877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10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7680325" y="32877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14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8118475" y="32877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5927725" y="37258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13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6365875" y="37258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14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6804025" y="37258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15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7242175" y="37258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13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7680325" y="37258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8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8118475" y="37258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7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 bwMode="auto">
            <a:xfrm>
              <a:off x="5927725" y="41640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6365875" y="41640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6804025" y="41640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4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6" name="矩形 165"/>
            <p:cNvSpPr/>
            <p:nvPr/>
          </p:nvSpPr>
          <p:spPr bwMode="auto">
            <a:xfrm>
              <a:off x="7242175" y="41640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3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矩形 167"/>
            <p:cNvSpPr/>
            <p:nvPr/>
          </p:nvSpPr>
          <p:spPr bwMode="auto">
            <a:xfrm>
              <a:off x="7680325" y="41640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9" name="矩形 168"/>
            <p:cNvSpPr/>
            <p:nvPr/>
          </p:nvSpPr>
          <p:spPr bwMode="auto">
            <a:xfrm>
              <a:off x="8118475" y="41640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文字方塊 53"/>
          <p:cNvSpPr txBox="1"/>
          <p:nvPr/>
        </p:nvSpPr>
        <p:spPr>
          <a:xfrm>
            <a:off x="3571868" y="2857496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009900"/>
                </a:solidFill>
              </a:rPr>
              <a:t>Control pins: 24</a:t>
            </a:r>
            <a:endParaRPr lang="zh-TW" altLang="en-US" sz="1600" b="1" dirty="0">
              <a:solidFill>
                <a:srgbClr val="0099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500430" y="5417406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009900"/>
                </a:solidFill>
              </a:rPr>
              <a:t>Control pins: 15</a:t>
            </a:r>
            <a:endParaRPr lang="zh-TW" altLang="en-US" sz="1600" b="1" dirty="0">
              <a:solidFill>
                <a:srgbClr val="00990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5929322" y="1000108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+mj-lt"/>
              </a:rPr>
              <a:t>Dedicated pin to identify the control signal</a:t>
            </a:r>
            <a:endParaRPr lang="zh-TW" altLang="en-US" sz="1600" b="1" dirty="0">
              <a:latin typeface="+mj-lt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5415608" y="4500570"/>
            <a:ext cx="360000" cy="3600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7157416" y="4500570"/>
            <a:ext cx="360000" cy="3600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5851876" y="5800102"/>
            <a:ext cx="360000" cy="3600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7613340" y="5807742"/>
            <a:ext cx="360000" cy="3600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6300160" y="1969746"/>
            <a:ext cx="360000" cy="3600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57" name="直線單箭頭接點 56"/>
          <p:cNvCxnSpPr/>
          <p:nvPr/>
        </p:nvCxnSpPr>
        <p:spPr bwMode="auto">
          <a:xfrm rot="5400000" flipH="1" flipV="1">
            <a:off x="6308583" y="1821645"/>
            <a:ext cx="428628" cy="714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5" name="矩形 64"/>
          <p:cNvSpPr/>
          <p:nvPr/>
        </p:nvSpPr>
        <p:spPr>
          <a:xfrm>
            <a:off x="714348" y="592933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800" b="1" dirty="0" smtClean="0">
                <a:solidFill>
                  <a:srgbClr val="00B050"/>
                </a:solidFill>
                <a:latin typeface="+mj-lt"/>
                <a:ea typeface="新細明體" charset="-120"/>
              </a:rPr>
              <a:t>*</a:t>
            </a:r>
            <a:r>
              <a:rPr lang="en-US" altLang="zh-TW" sz="1800" b="1" dirty="0" smtClean="0">
                <a:latin typeface="+mj-lt"/>
                <a:ea typeface="新細明體" charset="-120"/>
              </a:rPr>
              <a:t> </a:t>
            </a:r>
            <a:r>
              <a:rPr lang="en-US" altLang="zh-TW" sz="1800" dirty="0" smtClean="0">
                <a:solidFill>
                  <a:srgbClr val="000099"/>
                </a:solidFill>
                <a:latin typeface="+mj-lt"/>
              </a:rPr>
              <a:t>[T. </a:t>
            </a:r>
            <a:r>
              <a:rPr lang="en-US" altLang="zh-TW" sz="1800" dirty="0" err="1" smtClean="0">
                <a:solidFill>
                  <a:srgbClr val="000099"/>
                </a:solidFill>
                <a:latin typeface="+mj-lt"/>
              </a:rPr>
              <a:t>Xu</a:t>
            </a:r>
            <a:r>
              <a:rPr lang="en-US" altLang="zh-TW" sz="1800" dirty="0" smtClean="0">
                <a:solidFill>
                  <a:srgbClr val="000099"/>
                </a:solidFill>
                <a:latin typeface="+mj-lt"/>
              </a:rPr>
              <a:t> and K. Chakrabarty, DAC’08]</a:t>
            </a:r>
            <a:endParaRPr lang="zh-TW" alt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0" dur="500" fill="hold"/>
                                        <p:tgtEl>
                                          <p:spTgt spid="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3363"/>
            <a:ext cx="7773988" cy="838200"/>
          </a:xfrm>
        </p:spPr>
        <p:txBody>
          <a:bodyPr anchor="t"/>
          <a:lstStyle/>
          <a:p>
            <a:r>
              <a:rPr lang="en-US" altLang="zh-TW" dirty="0" smtClean="0"/>
              <a:t>Previous Work and Limitation (1/2)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70"/>
            <a:ext cx="8229600" cy="3357586"/>
          </a:xfrm>
        </p:spPr>
        <p:txBody>
          <a:bodyPr/>
          <a:lstStyle/>
          <a:p>
            <a:pPr marL="342900" lvl="1" indent="-342900" algn="just">
              <a:buFont typeface="Wingdings" pitchFamily="2" charset="2"/>
              <a:buChar char="l"/>
              <a:defRPr/>
            </a:pPr>
            <a:r>
              <a:rPr lang="en-US" altLang="zh-TW" dirty="0" smtClean="0">
                <a:solidFill>
                  <a:schemeClr val="tx1"/>
                </a:solidFill>
              </a:rPr>
              <a:t>Droplet routing algorithms</a:t>
            </a:r>
          </a:p>
          <a:p>
            <a:pPr marL="742950" lvl="2" indent="-342900" algn="just">
              <a:buFont typeface="Wingdings" pitchFamily="2" charset="2"/>
              <a:buChar char="l"/>
              <a:defRPr/>
            </a:pPr>
            <a:r>
              <a:rPr lang="en-US" altLang="zh-TW" sz="1600" dirty="0" smtClean="0">
                <a:solidFill>
                  <a:srgbClr val="006600"/>
                </a:solidFill>
              </a:rPr>
              <a:t>Droplet routing in the synthesis of digital microﬂuidic biochips</a:t>
            </a:r>
          </a:p>
          <a:p>
            <a:pPr marL="742950" lvl="2" indent="-342900" algn="just">
              <a:buNone/>
              <a:defRPr/>
            </a:pPr>
            <a:r>
              <a:rPr lang="en-US" altLang="zh-TW" sz="1600" dirty="0" smtClean="0">
                <a:solidFill>
                  <a:srgbClr val="006600"/>
                </a:solidFill>
              </a:rPr>
              <a:t>	</a:t>
            </a:r>
            <a:r>
              <a:rPr lang="en-US" altLang="zh-TW" sz="1600" dirty="0" smtClean="0">
                <a:solidFill>
                  <a:srgbClr val="000099"/>
                </a:solidFill>
              </a:rPr>
              <a:t>[Su et al, DATE’06]</a:t>
            </a:r>
          </a:p>
          <a:p>
            <a:pPr marL="742950" lvl="2" indent="-342900" algn="just">
              <a:buFont typeface="Wingdings" pitchFamily="2" charset="2"/>
              <a:buChar char="l"/>
              <a:defRPr/>
            </a:pPr>
            <a:r>
              <a:rPr lang="en-US" altLang="zh-TW" sz="1600" dirty="0" smtClean="0">
                <a:solidFill>
                  <a:srgbClr val="006600"/>
                </a:solidFill>
              </a:rPr>
              <a:t>Modeling and controlling parallel tasks in droplet based microﬂuidic systems</a:t>
            </a:r>
          </a:p>
          <a:p>
            <a:pPr marL="742950" lvl="2" indent="-342900" algn="just">
              <a:buNone/>
              <a:defRPr/>
            </a:pPr>
            <a:r>
              <a:rPr lang="en-US" altLang="zh-TW" sz="1600" dirty="0" smtClean="0">
                <a:solidFill>
                  <a:srgbClr val="006600"/>
                </a:solidFill>
              </a:rPr>
              <a:t>	</a:t>
            </a:r>
            <a:r>
              <a:rPr lang="en-US" altLang="zh-TW" sz="1600" dirty="0" smtClean="0">
                <a:solidFill>
                  <a:srgbClr val="000099"/>
                </a:solidFill>
              </a:rPr>
              <a:t>[K. F. </a:t>
            </a:r>
            <a:r>
              <a:rPr lang="en-US" altLang="zh-TW" sz="1600" dirty="0" err="1" smtClean="0">
                <a:solidFill>
                  <a:srgbClr val="000099"/>
                </a:solidFill>
              </a:rPr>
              <a:t>B</a:t>
            </a:r>
            <a:r>
              <a:rPr lang="en-US" altLang="zh-TW" sz="1200" dirty="0" err="1" smtClean="0">
                <a:solidFill>
                  <a:srgbClr val="000099"/>
                </a:solidFill>
              </a:rPr>
              <a:t>Ö</a:t>
            </a:r>
            <a:r>
              <a:rPr lang="en-US" altLang="zh-TW" sz="1600" dirty="0" err="1" smtClean="0">
                <a:solidFill>
                  <a:srgbClr val="000099"/>
                </a:solidFill>
              </a:rPr>
              <a:t>hringer</a:t>
            </a:r>
            <a:r>
              <a:rPr lang="en-US" altLang="zh-TW" sz="1600" dirty="0" smtClean="0">
                <a:solidFill>
                  <a:srgbClr val="000099"/>
                </a:solidFill>
              </a:rPr>
              <a:t>, TCAD’06]</a:t>
            </a:r>
          </a:p>
          <a:p>
            <a:pPr marL="742950" lvl="2" indent="-342900" algn="just">
              <a:buFont typeface="Wingdings" pitchFamily="2" charset="2"/>
              <a:buChar char="l"/>
              <a:defRPr/>
            </a:pPr>
            <a:r>
              <a:rPr lang="en-US" altLang="zh-TW" sz="1600" dirty="0" smtClean="0">
                <a:solidFill>
                  <a:srgbClr val="006600"/>
                </a:solidFill>
              </a:rPr>
              <a:t>A network-</a:t>
            </a:r>
            <a:r>
              <a:rPr lang="en-US" altLang="zh-TW" sz="1600" dirty="0" err="1" smtClean="0">
                <a:solidFill>
                  <a:srgbClr val="006600"/>
                </a:solidFill>
              </a:rPr>
              <a:t>ﬂow</a:t>
            </a:r>
            <a:r>
              <a:rPr lang="en-US" altLang="zh-TW" sz="1600" dirty="0" smtClean="0">
                <a:solidFill>
                  <a:srgbClr val="006600"/>
                </a:solidFill>
              </a:rPr>
              <a:t> based routing algorithm for digital microﬂuidic biochips </a:t>
            </a:r>
          </a:p>
          <a:p>
            <a:pPr marL="742950" lvl="2" indent="-342900" algn="just">
              <a:buNone/>
              <a:defRPr/>
            </a:pPr>
            <a:r>
              <a:rPr lang="en-US" altLang="zh-TW" sz="1600" dirty="0" smtClean="0">
                <a:solidFill>
                  <a:srgbClr val="006600"/>
                </a:solidFill>
              </a:rPr>
              <a:t>	</a:t>
            </a:r>
            <a:r>
              <a:rPr lang="en-US" altLang="zh-TW" sz="1600" dirty="0" smtClean="0">
                <a:solidFill>
                  <a:srgbClr val="000099"/>
                </a:solidFill>
              </a:rPr>
              <a:t>[Yuh et al, ICCAD’07]</a:t>
            </a:r>
          </a:p>
          <a:p>
            <a:pPr marL="742950" lvl="2" indent="-342900" algn="just">
              <a:buFont typeface="Wingdings" pitchFamily="2" charset="2"/>
              <a:buChar char="l"/>
              <a:defRPr/>
            </a:pPr>
            <a:r>
              <a:rPr lang="en-US" altLang="zh-TW" sz="1600" dirty="0" smtClean="0">
                <a:solidFill>
                  <a:srgbClr val="006600"/>
                </a:solidFill>
              </a:rPr>
              <a:t>Integrated droplet routing in the synthesis of microﬂuidic biochips </a:t>
            </a:r>
          </a:p>
          <a:p>
            <a:pPr marL="742950" lvl="2" indent="-342900" algn="just">
              <a:buNone/>
              <a:defRPr/>
            </a:pPr>
            <a:r>
              <a:rPr lang="en-US" altLang="zh-TW" sz="1600" dirty="0" smtClean="0">
                <a:solidFill>
                  <a:srgbClr val="000099"/>
                </a:solidFill>
              </a:rPr>
              <a:t>	[T. Xu and K. Chakrabarty, DAC’07]</a:t>
            </a:r>
          </a:p>
          <a:p>
            <a:pPr marL="742950" lvl="2" indent="-342900" algn="just">
              <a:buFont typeface="Wingdings" pitchFamily="2" charset="2"/>
              <a:buChar char="l"/>
              <a:defRPr/>
            </a:pPr>
            <a:r>
              <a:rPr lang="en-US" altLang="zh-TW" sz="1600" dirty="0" smtClean="0">
                <a:solidFill>
                  <a:srgbClr val="006600"/>
                </a:solidFill>
              </a:rPr>
              <a:t>A high-performance droplet routing algorithm for digital microﬂuidic biochips </a:t>
            </a:r>
          </a:p>
          <a:p>
            <a:pPr marL="742950" lvl="2" indent="-342900" algn="just">
              <a:buNone/>
              <a:defRPr/>
            </a:pPr>
            <a:r>
              <a:rPr lang="en-US" altLang="zh-TW" sz="1600" dirty="0" smtClean="0">
                <a:solidFill>
                  <a:srgbClr val="000099"/>
                </a:solidFill>
              </a:rPr>
              <a:t>	[Cho and Pan, ISPD’08]</a:t>
            </a:r>
            <a:endParaRPr lang="en-US" altLang="zh-TW" sz="1800" dirty="0" smtClean="0"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8508" y="4286256"/>
            <a:ext cx="822960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Wingdings" pitchFamily="2" charset="2"/>
              <a:buChar char="l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Pin-constrained digital microfluidic biochips</a:t>
            </a:r>
          </a:p>
          <a:p>
            <a:pPr marL="742950" marR="0" lvl="2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50000"/>
              <a:buFont typeface="Wingdings" pitchFamily="2" charset="2"/>
              <a:buChar char="l"/>
              <a:tabLst/>
              <a:defRPr/>
            </a:pPr>
            <a:r>
              <a:rPr lang="en-US" altLang="zh-TW" sz="1600" kern="0" dirty="0" smtClean="0">
                <a:solidFill>
                  <a:srgbClr val="006600"/>
                </a:solidFill>
                <a:latin typeface="+mn-lt"/>
                <a:ea typeface="+mn-ea"/>
              </a:rPr>
              <a:t>Droplet-trace-based array partition and a pin assignment algorithm for the automated design of digital microfluidic biochips </a:t>
            </a:r>
          </a:p>
          <a:p>
            <a:pPr marL="742950" lvl="2" indent="-342900" algn="just" eaLnBrk="0" hangingPunct="0">
              <a:spcBef>
                <a:spcPct val="20000"/>
              </a:spcBef>
              <a:buClr>
                <a:srgbClr val="003300"/>
              </a:buClr>
              <a:buSzPct val="50000"/>
              <a:defRPr/>
            </a:pPr>
            <a:r>
              <a:rPr kumimoji="1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</a:rPr>
              <a:t>	</a:t>
            </a:r>
            <a:r>
              <a:rPr lang="en-US" altLang="zh-TW" sz="1600" dirty="0" smtClean="0">
                <a:solidFill>
                  <a:srgbClr val="000099"/>
                </a:solidFill>
                <a:latin typeface="+mj-lt"/>
              </a:rPr>
              <a:t>[T. </a:t>
            </a:r>
            <a:r>
              <a:rPr lang="en-US" altLang="zh-TW" sz="1600" dirty="0" err="1" smtClean="0">
                <a:solidFill>
                  <a:srgbClr val="000099"/>
                </a:solidFill>
                <a:latin typeface="+mj-lt"/>
              </a:rPr>
              <a:t>Xu</a:t>
            </a:r>
            <a:r>
              <a:rPr lang="en-US" altLang="zh-TW" sz="1600" dirty="0" smtClean="0">
                <a:solidFill>
                  <a:srgbClr val="000099"/>
                </a:solidFill>
                <a:latin typeface="+mj-lt"/>
              </a:rPr>
              <a:t> and K. Chakrabarty, CODES+ISSS’06]</a:t>
            </a:r>
            <a:endParaRPr kumimoji="1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j-lt"/>
              <a:ea typeface="+mn-ea"/>
            </a:endParaRPr>
          </a:p>
          <a:p>
            <a:pPr marL="742950" lvl="2" indent="-342900" algn="just" eaLnBrk="0" hangingPunct="0">
              <a:spcBef>
                <a:spcPct val="20000"/>
              </a:spcBef>
              <a:buClr>
                <a:srgbClr val="003300"/>
              </a:buClr>
              <a:buSzPct val="50000"/>
              <a:buFont typeface="Wingdings" pitchFamily="2" charset="2"/>
              <a:buChar char="l"/>
              <a:defRPr/>
            </a:pPr>
            <a:r>
              <a:rPr lang="en-US" altLang="zh-TW" sz="1600" kern="0" noProof="0" dirty="0" smtClean="0">
                <a:solidFill>
                  <a:srgbClr val="006600"/>
                </a:solidFill>
              </a:rPr>
              <a:t>Broadcast electrode-addressing for pin-constrained multi-functional digital microfluidic biochips</a:t>
            </a:r>
            <a:endParaRPr lang="en-US" altLang="zh-TW" sz="1400" kern="0" noProof="0" dirty="0" smtClean="0">
              <a:solidFill>
                <a:srgbClr val="006600"/>
              </a:solidFill>
            </a:endParaRPr>
          </a:p>
          <a:p>
            <a:pPr marL="742950" lvl="2" indent="-342900" algn="just" eaLnBrk="0" hangingPunct="0">
              <a:spcBef>
                <a:spcPct val="20000"/>
              </a:spcBef>
              <a:buClr>
                <a:srgbClr val="003300"/>
              </a:buClr>
              <a:buSzPct val="50000"/>
              <a:defRPr/>
            </a:pPr>
            <a:r>
              <a:rPr lang="en-US" altLang="zh-TW" sz="1600" dirty="0" smtClean="0">
                <a:solidFill>
                  <a:srgbClr val="000099"/>
                </a:solidFill>
                <a:latin typeface="+mj-lt"/>
              </a:rPr>
              <a:t>	[T. </a:t>
            </a:r>
            <a:r>
              <a:rPr lang="en-US" altLang="zh-TW" sz="1600" dirty="0" err="1" smtClean="0">
                <a:solidFill>
                  <a:srgbClr val="000099"/>
                </a:solidFill>
                <a:latin typeface="+mj-lt"/>
              </a:rPr>
              <a:t>Xu</a:t>
            </a:r>
            <a:r>
              <a:rPr lang="en-US" altLang="zh-TW" sz="1600" dirty="0" smtClean="0">
                <a:solidFill>
                  <a:srgbClr val="000099"/>
                </a:solidFill>
                <a:latin typeface="+mj-lt"/>
              </a:rPr>
              <a:t> and K. Chakrabarty, DAC’08]</a:t>
            </a:r>
            <a:endParaRPr kumimoji="1" lang="en-US" altLang="zh-TW" sz="1600" b="0" i="0" u="none" strike="noStrike" kern="0" cap="none" spc="0" normalizeH="0" baseline="0" noProof="0" dirty="0" smtClean="0">
              <a:ln>
                <a:noFill/>
              </a:ln>
              <a:solidFill>
                <a:srgbClr val="0033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3363"/>
            <a:ext cx="7773988" cy="838200"/>
          </a:xfrm>
        </p:spPr>
        <p:txBody>
          <a:bodyPr anchor="t"/>
          <a:lstStyle/>
          <a:p>
            <a:r>
              <a:rPr lang="en-US" altLang="zh-TW" dirty="0" smtClean="0"/>
              <a:t>Previous Work and Limitation (2/2)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306388" y="1133475"/>
            <a:ext cx="5122868" cy="4510103"/>
          </a:xfrm>
        </p:spPr>
        <p:txBody>
          <a:bodyPr/>
          <a:lstStyle/>
          <a:p>
            <a:pPr algn="just" eaLnBrk="1" hangingPunct="1"/>
            <a:r>
              <a:rPr lang="en-US" altLang="zh-TW" dirty="0" smtClean="0">
                <a:ea typeface="新細明體" charset="-120"/>
              </a:rPr>
              <a:t>Limitations</a:t>
            </a:r>
          </a:p>
          <a:p>
            <a:pPr lvl="1" algn="just" eaLnBrk="1" hangingPunct="1"/>
            <a:r>
              <a:rPr lang="en-US" altLang="zh-TW" dirty="0" smtClean="0">
                <a:ea typeface="新細明體" charset="-120"/>
              </a:rPr>
              <a:t>Separately consider the routing stage and the pin-assignment stage</a:t>
            </a:r>
          </a:p>
          <a:p>
            <a:pPr lvl="1" algn="just" eaLnBrk="1" hangingPunct="1">
              <a:defRPr/>
            </a:pPr>
            <a:r>
              <a:rPr lang="en-US" altLang="zh-TW" dirty="0" smtClean="0">
                <a:ea typeface="新細明體" charset="-120"/>
              </a:rPr>
              <a:t>The  solution quality is limited</a:t>
            </a:r>
          </a:p>
          <a:p>
            <a:pPr lvl="2" algn="just" eaLnBrk="1" hangingPunct="1">
              <a:defRPr/>
            </a:pPr>
            <a:r>
              <a:rPr lang="en-US" altLang="zh-TW" sz="1800" b="1" dirty="0" smtClean="0">
                <a:ea typeface="新細明體" charset="-120"/>
              </a:rPr>
              <a:t># of Control pins</a:t>
            </a:r>
          </a:p>
          <a:p>
            <a:pPr lvl="2" algn="just" eaLnBrk="1" hangingPunct="1">
              <a:defRPr/>
            </a:pPr>
            <a:r>
              <a:rPr lang="en-US" altLang="zh-TW" sz="1800" b="1" dirty="0" smtClean="0">
                <a:ea typeface="新細明體" charset="-120"/>
              </a:rPr>
              <a:t># of Used cells</a:t>
            </a:r>
          </a:p>
          <a:p>
            <a:pPr lvl="2" algn="just" eaLnBrk="1" hangingPunct="1">
              <a:defRPr/>
            </a:pPr>
            <a:r>
              <a:rPr lang="en-US" altLang="zh-TW" sz="1800" b="1" dirty="0" smtClean="0">
                <a:ea typeface="新細明體" charset="-120"/>
              </a:rPr>
              <a:t>Execution time</a:t>
            </a:r>
            <a:endParaRPr lang="en-US" altLang="zh-TW" b="1" dirty="0" smtClean="0">
              <a:ea typeface="新細明體" charset="-120"/>
            </a:endParaRPr>
          </a:p>
        </p:txBody>
      </p:sp>
      <p:sp>
        <p:nvSpPr>
          <p:cNvPr id="8" name="流程圖: 文件 7"/>
          <p:cNvSpPr/>
          <p:nvPr/>
        </p:nvSpPr>
        <p:spPr bwMode="auto">
          <a:xfrm>
            <a:off x="5715008" y="1011262"/>
            <a:ext cx="3240000" cy="500066"/>
          </a:xfrm>
          <a:prstGeom prst="flowChartDocumen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Scheduled operations</a:t>
            </a:r>
            <a:endParaRPr kumimoji="1" lang="zh-TW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 rot="5400000">
            <a:off x="7395350" y="1583082"/>
            <a:ext cx="209628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5715008" y="1687896"/>
            <a:ext cx="3240000" cy="500066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dirty="0" smtClean="0"/>
              <a:t>Droplet routing stage</a:t>
            </a:r>
            <a:endParaRPr kumimoji="1" lang="zh-TW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 bwMode="auto">
          <a:xfrm rot="5400000">
            <a:off x="7392958" y="2294464"/>
            <a:ext cx="2160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4" name="矩形 13"/>
          <p:cNvSpPr/>
          <p:nvPr/>
        </p:nvSpPr>
        <p:spPr bwMode="auto">
          <a:xfrm>
            <a:off x="5715008" y="2422320"/>
            <a:ext cx="3240000" cy="500066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dirty="0" smtClean="0"/>
              <a:t>Pin-assignment stage</a:t>
            </a:r>
            <a:endParaRPr kumimoji="1" lang="zh-TW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63" name="直線單箭頭接點 62"/>
          <p:cNvCxnSpPr/>
          <p:nvPr/>
        </p:nvCxnSpPr>
        <p:spPr bwMode="auto">
          <a:xfrm rot="5400000">
            <a:off x="7392958" y="3022492"/>
            <a:ext cx="2160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64" name="矩形 63"/>
          <p:cNvSpPr/>
          <p:nvPr/>
        </p:nvSpPr>
        <p:spPr bwMode="auto">
          <a:xfrm>
            <a:off x="5715008" y="3122348"/>
            <a:ext cx="3240000" cy="500066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dirty="0" smtClean="0"/>
              <a:t>Biochip design</a:t>
            </a:r>
            <a:endParaRPr kumimoji="1" lang="zh-TW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42910" y="4585656"/>
            <a:ext cx="3286148" cy="107157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2" name="流程圖: 文件 11"/>
          <p:cNvSpPr/>
          <p:nvPr/>
        </p:nvSpPr>
        <p:spPr bwMode="auto">
          <a:xfrm>
            <a:off x="673404" y="3929066"/>
            <a:ext cx="3204000" cy="500066"/>
          </a:xfrm>
          <a:prstGeom prst="flowChartDocument">
            <a:avLst/>
          </a:prstGeom>
          <a:solidFill>
            <a:schemeClr val="accent1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Scheduled operations</a:t>
            </a:r>
            <a:endParaRPr kumimoji="1" lang="zh-TW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15" name="直線單箭頭接點 14"/>
          <p:cNvCxnSpPr>
            <a:stCxn id="12" idx="2"/>
            <a:endCxn id="16" idx="0"/>
          </p:cNvCxnSpPr>
          <p:nvPr/>
        </p:nvCxnSpPr>
        <p:spPr bwMode="auto">
          <a:xfrm rot="5400000">
            <a:off x="2170590" y="4500886"/>
            <a:ext cx="209628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矩形 15"/>
          <p:cNvSpPr/>
          <p:nvPr/>
        </p:nvSpPr>
        <p:spPr bwMode="auto">
          <a:xfrm>
            <a:off x="673404" y="4605700"/>
            <a:ext cx="3204000" cy="10058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dirty="0" smtClean="0"/>
              <a:t>Integrate pin assignment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dirty="0" smtClean="0"/>
              <a:t>with droplet routing</a:t>
            </a:r>
          </a:p>
        </p:txBody>
      </p:sp>
      <p:cxnSp>
        <p:nvCxnSpPr>
          <p:cNvPr id="19" name="直線單箭頭接點 18"/>
          <p:cNvCxnSpPr/>
          <p:nvPr/>
        </p:nvCxnSpPr>
        <p:spPr bwMode="auto">
          <a:xfrm rot="5400000">
            <a:off x="2209272" y="5723488"/>
            <a:ext cx="2160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673404" y="5844244"/>
            <a:ext cx="3204000" cy="500066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800" dirty="0" smtClean="0"/>
              <a:t>Biochip design</a:t>
            </a:r>
            <a:endParaRPr kumimoji="1" lang="zh-TW" alt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088780" y="4572008"/>
            <a:ext cx="476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800" dirty="0" smtClean="0">
                <a:latin typeface="+mn-lt"/>
              </a:rPr>
              <a:t>Ours integrated method </a:t>
            </a:r>
            <a:r>
              <a:rPr lang="en-US" altLang="zh-TW" sz="1800" b="1" dirty="0" smtClean="0">
                <a:solidFill>
                  <a:srgbClr val="FF0000"/>
                </a:solidFill>
                <a:latin typeface="+mn-lt"/>
              </a:rPr>
              <a:t>simultaneously </a:t>
            </a:r>
            <a:r>
              <a:rPr lang="en-US" altLang="zh-TW" sz="1800" dirty="0" smtClean="0">
                <a:latin typeface="+mn-lt"/>
              </a:rPr>
              <a:t>minimizes the # of control pins, # of used cells, and execution time for pin-constrained DMFBs.</a:t>
            </a:r>
            <a:endParaRPr lang="zh-TW" altLang="en-US" sz="18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64" grpId="0" animBg="1"/>
      <p:bldP spid="23" grpId="0" animBg="1"/>
      <p:bldP spid="12" grpId="0" animBg="1"/>
      <p:bldP spid="16" grpId="0" animBg="1"/>
      <p:bldP spid="20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306388" y="1133475"/>
            <a:ext cx="8305800" cy="53117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Introduction</a:t>
            </a:r>
          </a:p>
          <a:p>
            <a:pPr eaLnBrk="1" hangingPunct="1"/>
            <a:r>
              <a:rPr lang="en-US" altLang="zh-TW" dirty="0" smtClean="0">
                <a:solidFill>
                  <a:srgbClr val="3366FF"/>
                </a:solidFill>
                <a:ea typeface="新細明體" charset="-120"/>
              </a:rPr>
              <a:t>Our contribution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Problem formulation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Basic ILP formulation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Deterministic ILP formulation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Experimental results</a:t>
            </a: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Conclusion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27573</TotalTime>
  <Words>3165</Words>
  <Application>Microsoft Office PowerPoint</Application>
  <PresentationFormat>如螢幕大小 (4:3)</PresentationFormat>
  <Paragraphs>1018</Paragraphs>
  <Slides>38</Slides>
  <Notes>30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38</vt:i4>
      </vt:variant>
    </vt:vector>
  </HeadingPairs>
  <TitlesOfParts>
    <vt:vector size="41" baseType="lpstr">
      <vt:lpstr>1_Blends</vt:lpstr>
      <vt:lpstr>方程式</vt:lpstr>
      <vt:lpstr>Equation</vt:lpstr>
      <vt:lpstr>投影片 1</vt:lpstr>
      <vt:lpstr>Outline</vt:lpstr>
      <vt:lpstr>Outline</vt:lpstr>
      <vt:lpstr>Digital Microfluidic Biochips (DMFBs) (1/2)</vt:lpstr>
      <vt:lpstr>Digital Microfluidic Biochips (DMFBs) (2/2)</vt:lpstr>
      <vt:lpstr>Pin-Constrained Digital Microfluidic Biochips</vt:lpstr>
      <vt:lpstr>Previous Work and Limitation (1/2)</vt:lpstr>
      <vt:lpstr>Previous Work and Limitation (2/2)</vt:lpstr>
      <vt:lpstr>Outline</vt:lpstr>
      <vt:lpstr>Previous Method – Direct Addressing</vt:lpstr>
      <vt:lpstr>Previous Method (1/2) – Broadcast Addressing</vt:lpstr>
      <vt:lpstr>Previous Method (2/2) – Broadcast Addressing</vt:lpstr>
      <vt:lpstr>Ours (1/2)</vt:lpstr>
      <vt:lpstr>Ours (2/2)</vt:lpstr>
      <vt:lpstr>Outline</vt:lpstr>
      <vt:lpstr>Problem Formulation</vt:lpstr>
      <vt:lpstr>Outline</vt:lpstr>
      <vt:lpstr>Objective Function</vt:lpstr>
      <vt:lpstr>Basic Constraints</vt:lpstr>
      <vt:lpstr>Electrode Constraints (1/2)</vt:lpstr>
      <vt:lpstr>投影片 21</vt:lpstr>
      <vt:lpstr>Broadcast-Addressing Constraints </vt:lpstr>
      <vt:lpstr>Limitations</vt:lpstr>
      <vt:lpstr>Outline</vt:lpstr>
      <vt:lpstr>Two-Stage ILP-Based Routing Algorithm</vt:lpstr>
      <vt:lpstr>Global Routing</vt:lpstr>
      <vt:lpstr>Incremental ILP-Based Routing (1/3)</vt:lpstr>
      <vt:lpstr>Incremental ILP-Based Routing (2/3)</vt:lpstr>
      <vt:lpstr>Incremental ILP-Based Routing (3/3)</vt:lpstr>
      <vt:lpstr>Outline</vt:lpstr>
      <vt:lpstr>Experimental Results (1/5)</vt:lpstr>
      <vt:lpstr>Experimental Results (2/5)</vt:lpstr>
      <vt:lpstr>Experimental Results (3/5)</vt:lpstr>
      <vt:lpstr>Experimental Results (4/5)</vt:lpstr>
      <vt:lpstr>Experimental Results (5/5)</vt:lpstr>
      <vt:lpstr>Outline</vt:lpstr>
      <vt:lpstr>Conclusion</vt:lpstr>
      <vt:lpstr>投影片 38</vt:lpstr>
    </vt:vector>
  </TitlesOfParts>
  <Company>dep. of comp. &amp; inf.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Traveling Salesman Problem (TSP)</dc:title>
  <dc:creator>jarvis</dc:creator>
  <cp:lastModifiedBy>electron</cp:lastModifiedBy>
  <cp:revision>2194</cp:revision>
  <cp:lastPrinted>1601-01-01T00:00:00Z</cp:lastPrinted>
  <dcterms:created xsi:type="dcterms:W3CDTF">2001-08-18T06:21:00Z</dcterms:created>
  <dcterms:modified xsi:type="dcterms:W3CDTF">2010-06-10T06:13:46Z</dcterms:modified>
</cp:coreProperties>
</file>