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96" r:id="rId9"/>
    <p:sldId id="265" r:id="rId10"/>
    <p:sldId id="266" r:id="rId11"/>
    <p:sldId id="267" r:id="rId12"/>
    <p:sldId id="268" r:id="rId13"/>
    <p:sldId id="269" r:id="rId14"/>
    <p:sldId id="297" r:id="rId15"/>
    <p:sldId id="292" r:id="rId16"/>
    <p:sldId id="293" r:id="rId17"/>
    <p:sldId id="270" r:id="rId18"/>
    <p:sldId id="272" r:id="rId19"/>
    <p:sldId id="290" r:id="rId20"/>
    <p:sldId id="274" r:id="rId21"/>
    <p:sldId id="291" r:id="rId22"/>
    <p:sldId id="271" r:id="rId23"/>
    <p:sldId id="277" r:id="rId24"/>
    <p:sldId id="280" r:id="rId25"/>
    <p:sldId id="282" r:id="rId26"/>
    <p:sldId id="283" r:id="rId27"/>
    <p:sldId id="284" r:id="rId28"/>
    <p:sldId id="294" r:id="rId29"/>
    <p:sldId id="295" r:id="rId30"/>
    <p:sldId id="289" r:id="rId31"/>
    <p:sldId id="287" r:id="rId32"/>
    <p:sldId id="298" r:id="rId33"/>
    <p:sldId id="286" r:id="rId34"/>
    <p:sldId id="288" r:id="rId35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9900"/>
    <a:srgbClr val="B2B2B2"/>
    <a:srgbClr val="A3A3E0"/>
    <a:srgbClr val="00E4A8"/>
    <a:srgbClr val="3366FF"/>
    <a:srgbClr val="66FF33"/>
    <a:srgbClr val="C7FFF0"/>
    <a:srgbClr val="FF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48" autoAdjust="0"/>
    <p:restoredTop sz="95076" autoAdjust="0"/>
  </p:normalViewPr>
  <p:slideViewPr>
    <p:cSldViewPr>
      <p:cViewPr>
        <p:scale>
          <a:sx n="70" d="100"/>
          <a:sy n="70" d="100"/>
        </p:scale>
        <p:origin x="-840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982" y="-78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85A8A697-E538-4855-97E0-40268696B7C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814" y="1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52" y="4689771"/>
            <a:ext cx="4985772" cy="444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814" y="9381074"/>
            <a:ext cx="2945862" cy="49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759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D7597A35-5C99-4E39-8DAB-AA5A6E204E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2B5E4A-E6D3-43F1-A767-D1C1A3AFC6B4}" type="slidenum">
              <a:rPr lang="zh-TW" altLang="en-US" smtClean="0">
                <a:ea typeface="新細明體" charset="-120"/>
              </a:rPr>
              <a:pPr/>
              <a:t>1</a:t>
            </a:fld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51433-4C17-4E83-92A5-CE0A48855883}" type="slidenum">
              <a:rPr lang="zh-TW" altLang="en-US" smtClean="0">
                <a:ea typeface="新細明體" charset="-120"/>
              </a:rPr>
              <a:pPr/>
              <a:t>22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…</a:t>
            </a:r>
          </a:p>
          <a:p>
            <a:r>
              <a:rPr lang="en-US" altLang="zh-TW" dirty="0" smtClean="0"/>
              <a:t>We</a:t>
            </a:r>
            <a:r>
              <a:rPr lang="en-US" altLang="zh-TW" baseline="0" dirty="0" smtClean="0"/>
              <a:t> use a global routing to obtain an initial routing paths so that the solution space is reduce from the entire 2D </a:t>
            </a:r>
            <a:r>
              <a:rPr lang="en-US" altLang="zh-TW" baseline="0" dirty="0" err="1" smtClean="0"/>
              <a:t>mircorfluidic</a:t>
            </a:r>
            <a:r>
              <a:rPr lang="en-US" altLang="zh-TW" baseline="0" dirty="0" smtClean="0"/>
              <a:t> array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to these specific paths.</a:t>
            </a:r>
          </a:p>
          <a:p>
            <a:r>
              <a:rPr lang="en-US" altLang="zh-TW" baseline="0" dirty="0" smtClean="0"/>
              <a:t>…</a:t>
            </a:r>
          </a:p>
          <a:p>
            <a:r>
              <a:rPr lang="en-US" altLang="zh-TW" baseline="0" dirty="0" smtClean="0"/>
              <a:t>Instead of currently handling all droplets, we use a incremental ILP-based routing method to iteratively select an un-routed droplet, and route this droplet…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…</a:t>
            </a:r>
          </a:p>
          <a:p>
            <a:r>
              <a:rPr lang="en-US" altLang="zh-TW" dirty="0" smtClean="0">
                <a:ea typeface="新細明體" charset="-120"/>
              </a:rPr>
              <a:t>And this biochip use the droplets to perform the reaction. So it has the advantage of precise reaction and saving</a:t>
            </a:r>
            <a:endParaRPr lang="zh-TW" altLang="en-US" smtClean="0">
              <a:ea typeface="新細明體" charset="-120"/>
            </a:endParaRPr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260892-FA0B-4FE1-BE95-7490E66B994C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1678CA-33A9-4F98-9A4B-A6781411F74D}" type="slidenum">
              <a:rPr lang="zh-TW" altLang="en-US" smtClean="0">
                <a:latin typeface="Arial" charset="0"/>
              </a:rPr>
              <a:pPr/>
              <a:t>8</a:t>
            </a:fld>
            <a:endParaRPr lang="en-US" altLang="zh-TW" smtClean="0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51433-4C17-4E83-92A5-CE0A48855883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 dirty="0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F6554F-FE70-468D-A4EE-FA602126B631}" type="slidenum">
              <a:rPr lang="zh-TW" altLang="en-US" smtClean="0">
                <a:latin typeface="Arial" charset="0"/>
                <a:ea typeface="新細明體" charset="-120"/>
              </a:rPr>
              <a:pPr/>
              <a:t>10</a:t>
            </a:fld>
            <a:endParaRPr lang="en-US" altLang="zh-TW" smtClean="0">
              <a:latin typeface="Arial" charset="0"/>
              <a:ea typeface="新細明體" charset="-12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smtClean="0">
                <a:ea typeface="新細明體" charset="-120"/>
              </a:rPr>
              <a:t>In the literature, there are three methods to handle the droplet routing problem.</a:t>
            </a:r>
          </a:p>
          <a:p>
            <a:r>
              <a:rPr lang="en-US" altLang="zh-TW" smtClean="0">
                <a:ea typeface="新細明體" charset="-120"/>
              </a:rPr>
              <a:t>The first one is the prioritized A*-search algorithm that is proposed in TCAD 2006.</a:t>
            </a:r>
          </a:p>
          <a:p>
            <a:r>
              <a:rPr lang="en-US" altLang="zh-TW" smtClean="0">
                <a:ea typeface="新細明體" charset="-120"/>
              </a:rPr>
              <a:t>They use A*-search algorithm to route each droplet based on its priority.</a:t>
            </a:r>
          </a:p>
          <a:p>
            <a:r>
              <a:rPr lang="en-US" altLang="zh-TW" smtClean="0">
                <a:ea typeface="新細明體" charset="-120"/>
              </a:rPr>
              <a:t>However, high priority droplets may block low priority droplets, therefore, their algorithm may not find a feasible solution.</a:t>
            </a:r>
          </a:p>
          <a:p>
            <a:r>
              <a:rPr lang="en-US" altLang="zh-TW" smtClean="0">
                <a:ea typeface="新細明體" charset="-120"/>
              </a:rPr>
              <a:t>The second one is the open shortest path first algorithm that is also proposed in TCAD 2006.</a:t>
            </a:r>
          </a:p>
          <a:p>
            <a:r>
              <a:rPr lang="en-US" altLang="zh-TW" smtClean="0">
                <a:ea typeface="新細明體" charset="-120"/>
              </a:rPr>
              <a:t>They defined layout patterns of a biochip, where each layout pattern has its own routing table.</a:t>
            </a:r>
          </a:p>
          <a:p>
            <a:r>
              <a:rPr lang="en-US" altLang="zh-TW" smtClean="0">
                <a:ea typeface="新細明體" charset="-120"/>
              </a:rPr>
              <a:t>However, their algorithm does not consider one important property of a biochip; that is, the dynamical reconfiguration.</a:t>
            </a:r>
          </a:p>
          <a:p>
            <a:r>
              <a:rPr lang="en-US" altLang="zh-TW" smtClean="0">
                <a:ea typeface="新細明體" charset="-120"/>
              </a:rPr>
              <a:t>The third one is the two-stage routing algorithm proposed in DATE 2006.</a:t>
            </a:r>
          </a:p>
          <a:p>
            <a:r>
              <a:rPr lang="en-US" altLang="zh-TW" smtClean="0">
                <a:ea typeface="新細明體" charset="-120"/>
              </a:rPr>
              <a:t>Their algorithm consists of alternative routing path generation stage and droplet scheduling stage.</a:t>
            </a:r>
          </a:p>
          <a:p>
            <a:r>
              <a:rPr lang="en-US" altLang="zh-TW" smtClean="0">
                <a:ea typeface="新細明體" charset="-120"/>
              </a:rPr>
              <a:t>However, they do not consider the interaction between droplet routing and scheduling, therefore, their algorithm may not find a good solution.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31863" y="741363"/>
            <a:ext cx="4933950" cy="3702050"/>
          </a:xfrm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51433-4C17-4E83-92A5-CE0A48855883}" type="slidenum">
              <a:rPr lang="zh-TW" altLang="en-US" smtClean="0">
                <a:ea typeface="新細明體" charset="-120"/>
              </a:rPr>
              <a:pPr/>
              <a:t>17</a:t>
            </a:fld>
            <a:endParaRPr lang="en-US" altLang="zh-TW" smtClean="0">
              <a:ea typeface="新細明體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gray">
          <a:xfrm>
            <a:off x="457200" y="314325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Line 5"/>
          <p:cNvSpPr>
            <a:spLocks noChangeShapeType="1"/>
          </p:cNvSpPr>
          <p:nvPr userDrawn="1"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6" name="Picture 7" descr="ncku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43888" y="5989638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字方塊 6"/>
          <p:cNvSpPr txBox="1"/>
          <p:nvPr userDrawn="1"/>
        </p:nvSpPr>
        <p:spPr>
          <a:xfrm>
            <a:off x="6072188" y="6357938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dirty="0">
                <a:latin typeface="Calibri" pitchFamily="34" charset="0"/>
              </a:rPr>
              <a:t>NCKU CSIE EDALAB</a:t>
            </a:r>
            <a:endParaRPr lang="zh-TW" altLang="en-US" sz="1600" dirty="0">
              <a:latin typeface="Calibri" pitchFamily="34" charset="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65CED-EC3F-4F13-BCE7-A95402A7D3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D9949-C92A-4FA2-A97D-6CA73013734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3962400" cy="4953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4953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5FCF1-8030-407B-AAD5-5E31E4475F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 userDrawn="1"/>
        </p:nvSpPr>
        <p:spPr>
          <a:xfrm>
            <a:off x="6072188" y="6357938"/>
            <a:ext cx="20002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dirty="0">
                <a:latin typeface="Calibri" pitchFamily="34" charset="0"/>
              </a:rPr>
              <a:t>NCKU CSIE EDALAB</a:t>
            </a:r>
            <a:endParaRPr lang="zh-TW" altLang="en-US" sz="1600" dirty="0">
              <a:latin typeface="Calibri" pitchFamily="34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D64AA-C053-4FB3-853B-D9F18CD280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FDD63-B611-4F8B-B68A-E264BBF1562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2EAB8-2352-43EF-989B-7A517AB93DD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C796F-ED9A-4796-A728-FCB10E9C20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DF5F2-7C99-42C7-9FAE-956A0597637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214313" y="571500"/>
            <a:ext cx="8643937" cy="428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  <p:sp>
        <p:nvSpPr>
          <p:cNvPr id="3" name="矩形 2"/>
          <p:cNvSpPr/>
          <p:nvPr userDrawn="1"/>
        </p:nvSpPr>
        <p:spPr bwMode="auto">
          <a:xfrm>
            <a:off x="0" y="6286500"/>
            <a:ext cx="7429500" cy="4286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D3DB7-D2D0-4171-AF76-DA92697E61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Unit </a:t>
            </a:r>
            <a:r>
              <a:rPr lang="en-US" altLang="zh-TW" dirty="0"/>
              <a:t>3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39EFA-AA6A-4AAF-AF1D-6B56F102100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gray">
          <a:xfrm>
            <a:off x="457200" y="838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398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77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fld id="{5C8716C7-16CD-427E-A3D7-346007421BF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279561" name="Line 9"/>
          <p:cNvSpPr>
            <a:spLocks noChangeShapeType="1"/>
          </p:cNvSpPr>
          <p:nvPr/>
        </p:nvSpPr>
        <p:spPr bwMode="auto">
          <a:xfrm>
            <a:off x="304800" y="6553200"/>
            <a:ext cx="5715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/>
          </a:p>
        </p:txBody>
      </p:sp>
      <p:pic>
        <p:nvPicPr>
          <p:cNvPr id="1031" name="Picture 11" descr="ncku1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43888" y="5989638"/>
            <a:ext cx="900112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  <p:sldLayoutId id="2147484031" r:id="rId10"/>
    <p:sldLayoutId id="2147484032" r:id="rId11"/>
    <p:sldLayoutId id="2147484033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rgbClr val="660033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ChangeArrowheads="1"/>
          </p:cNvSpPr>
          <p:nvPr/>
        </p:nvSpPr>
        <p:spPr bwMode="auto">
          <a:xfrm>
            <a:off x="0" y="4214813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Tsung-Wei </a:t>
            </a:r>
            <a:r>
              <a:rPr lang="en-US" altLang="zh-TW" sz="2000" dirty="0" smtClean="0">
                <a:latin typeface="Arial" charset="0"/>
              </a:rPr>
              <a:t>Huang and Tsung-Yi Ho (advisor)</a:t>
            </a:r>
            <a:endParaRPr lang="en-US" altLang="zh-TW" sz="200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14339" name="Picture 18" descr="nck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643578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WordArt 19"/>
          <p:cNvSpPr>
            <a:spLocks noChangeArrowheads="1" noChangeShapeType="1" noTextEdit="1"/>
          </p:cNvSpPr>
          <p:nvPr/>
        </p:nvSpPr>
        <p:spPr bwMode="gray">
          <a:xfrm>
            <a:off x="288925" y="836712"/>
            <a:ext cx="8497888" cy="172819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28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Droplet Routing Algorithms for </a:t>
            </a:r>
          </a:p>
          <a:p>
            <a:pPr algn="ctr"/>
            <a:r>
              <a:rPr lang="en-US" altLang="zh-TW" sz="28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Digital Microfluidic Biochips</a:t>
            </a:r>
            <a:endParaRPr lang="zh-TW" altLang="en-US" sz="28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0" y="3289300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</a:rPr>
              <a:t>2010 ACM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</a:rPr>
              <a:t>SIGDA Student Research </a:t>
            </a:r>
            <a:r>
              <a:rPr lang="en-US" altLang="zh-TW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</a:rPr>
              <a:t>Competition </a:t>
            </a:r>
            <a:r>
              <a:rPr lang="en-US" altLang="zh-TW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標楷體" pitchFamily="65" charset="-120"/>
              </a:rPr>
              <a:t>(SRC</a:t>
            </a:r>
            <a:r>
              <a:rPr lang="en-US" altLang="zh-TW" dirty="0">
                <a:latin typeface="+mj-lt"/>
                <a:ea typeface="標楷體" pitchFamily="65" charset="-120"/>
              </a:rPr>
              <a:t>)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dirty="0" smtClean="0">
                <a:solidFill>
                  <a:srgbClr val="000099"/>
                </a:solidFill>
                <a:latin typeface="+mj-lt"/>
                <a:ea typeface="標楷體" pitchFamily="65" charset="-120"/>
              </a:rPr>
              <a:t>[</a:t>
            </a:r>
            <a:r>
              <a:rPr lang="en-US" altLang="zh-TW" b="1" dirty="0" smtClean="0">
                <a:solidFill>
                  <a:srgbClr val="000099"/>
                </a:solidFill>
                <a:latin typeface="+mj-lt"/>
                <a:ea typeface="標楷體" pitchFamily="65" charset="-120"/>
              </a:rPr>
              <a:t>Undergraduate Student</a:t>
            </a:r>
            <a:r>
              <a:rPr lang="en-US" altLang="zh-TW" dirty="0" smtClean="0">
                <a:solidFill>
                  <a:srgbClr val="000099"/>
                </a:solidFill>
                <a:latin typeface="+mj-lt"/>
                <a:ea typeface="標楷體" pitchFamily="65" charset="-120"/>
              </a:rPr>
              <a:t>]</a:t>
            </a:r>
            <a:endParaRPr lang="en-US" altLang="zh-TW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3363"/>
            <a:ext cx="7773988" cy="838200"/>
          </a:xfrm>
        </p:spPr>
        <p:txBody>
          <a:bodyPr anchor="t"/>
          <a:lstStyle/>
          <a:p>
            <a:r>
              <a:rPr lang="en-US" altLang="zh-TW" smtClean="0"/>
              <a:t>Related Work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36016"/>
            <a:ext cx="8640960" cy="702394"/>
          </a:xfrm>
        </p:spPr>
        <p:txBody>
          <a:bodyPr/>
          <a:lstStyle/>
          <a:p>
            <a:pPr marL="342900" lvl="1" indent="-342900" algn="just">
              <a:buFont typeface="Wingdings" pitchFamily="2" charset="2"/>
              <a:buChar char="l"/>
              <a:defRPr/>
            </a:pPr>
            <a:r>
              <a:rPr lang="en-US" altLang="zh-TW" dirty="0" smtClean="0">
                <a:solidFill>
                  <a:srgbClr val="006600"/>
                </a:solidFill>
              </a:rPr>
              <a:t>Droplet routing algorithm in [TCAD’06, DATE’06, ICCAD’07, ISPD’08]</a:t>
            </a:r>
          </a:p>
          <a:p>
            <a:pPr marL="342900" lvl="1" indent="-342900" algn="just">
              <a:buFont typeface="Wingdings" pitchFamily="2" charset="2"/>
              <a:buChar char="l"/>
              <a:defRPr/>
            </a:pPr>
            <a:r>
              <a:rPr lang="en-US" altLang="zh-TW" dirty="0" smtClean="0">
                <a:solidFill>
                  <a:srgbClr val="006600"/>
                </a:solidFill>
              </a:rPr>
              <a:t>Local consideration with </a:t>
            </a:r>
            <a:r>
              <a:rPr lang="en-US" altLang="zh-TW" dirty="0" smtClean="0">
                <a:solidFill>
                  <a:srgbClr val="FF0000"/>
                </a:solidFill>
              </a:rPr>
              <a:t>routability problem 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313" y="2178259"/>
          <a:ext cx="3606850" cy="3071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450"/>
                <a:gridCol w="277450"/>
                <a:gridCol w="277450"/>
                <a:gridCol w="277450"/>
                <a:gridCol w="277450"/>
                <a:gridCol w="277450"/>
                <a:gridCol w="277450"/>
                <a:gridCol w="277450"/>
                <a:gridCol w="277450"/>
                <a:gridCol w="277450"/>
                <a:gridCol w="277450"/>
                <a:gridCol w="277450"/>
                <a:gridCol w="277450"/>
              </a:tblGrid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>
                    <a:solidFill>
                      <a:schemeClr val="tx1"/>
                    </a:solidFill>
                  </a:tcPr>
                </a:tc>
              </a:tr>
              <a:tr h="236295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265" marR="58265" marT="29132" marB="29132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265" marR="58265" marT="29132" marB="29132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14813" y="1821072"/>
          <a:ext cx="4643472" cy="37538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  <a:gridCol w="290217"/>
              </a:tblGrid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  <a:tr h="234616"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baseline="-25000" dirty="0"/>
                    </a:p>
                  </a:txBody>
                  <a:tcPr marL="58654" marR="58654" marT="29327" marB="29327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 marL="58654" marR="58654" marT="29327" marB="29327"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6" name="文字方塊 4"/>
          <p:cNvSpPr txBox="1">
            <a:spLocks noChangeArrowheads="1"/>
          </p:cNvSpPr>
          <p:nvPr/>
        </p:nvSpPr>
        <p:spPr bwMode="auto">
          <a:xfrm>
            <a:off x="524262" y="6021288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Blockage</a:t>
            </a:r>
            <a:endParaRPr lang="zh-TW" altLang="en-US" sz="1600"/>
          </a:p>
        </p:txBody>
      </p:sp>
      <p:sp>
        <p:nvSpPr>
          <p:cNvPr id="7" name="文字方塊 5"/>
          <p:cNvSpPr txBox="1">
            <a:spLocks noChangeArrowheads="1"/>
          </p:cNvSpPr>
          <p:nvPr/>
        </p:nvSpPr>
        <p:spPr bwMode="auto">
          <a:xfrm>
            <a:off x="2345124" y="6021288"/>
            <a:ext cx="20939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Source of droplet </a:t>
            </a:r>
            <a:r>
              <a:rPr lang="en-US" altLang="zh-TW" sz="1600" i="1"/>
              <a:t>i</a:t>
            </a:r>
            <a:endParaRPr lang="zh-TW" altLang="en-US" sz="1600" i="1"/>
          </a:p>
        </p:txBody>
      </p:sp>
      <p:sp>
        <p:nvSpPr>
          <p:cNvPr id="8" name="文字方塊 6"/>
          <p:cNvSpPr txBox="1">
            <a:spLocks noChangeArrowheads="1"/>
          </p:cNvSpPr>
          <p:nvPr/>
        </p:nvSpPr>
        <p:spPr bwMode="auto">
          <a:xfrm>
            <a:off x="4810512" y="6021288"/>
            <a:ext cx="19859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Target of droplet </a:t>
            </a:r>
            <a:r>
              <a:rPr lang="en-US" altLang="zh-TW" sz="1600" i="1"/>
              <a:t>i</a:t>
            </a:r>
            <a:endParaRPr lang="zh-TW" altLang="en-US" sz="1600" i="1"/>
          </a:p>
        </p:txBody>
      </p:sp>
      <p:sp>
        <p:nvSpPr>
          <p:cNvPr id="9" name="文字方塊 8"/>
          <p:cNvSpPr txBox="1"/>
          <p:nvPr/>
        </p:nvSpPr>
        <p:spPr>
          <a:xfrm>
            <a:off x="2116524" y="6068913"/>
            <a:ext cx="215900" cy="2159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zh-TW" altLang="en-US" sz="1200" baseline="-250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12074" y="6065738"/>
            <a:ext cx="215900" cy="2159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spAutoFit/>
          </a:bodyPr>
          <a:lstStyle/>
          <a:p>
            <a:pPr>
              <a:defRPr/>
            </a:pPr>
            <a:endParaRPr lang="zh-TW" altLang="en-US" sz="1200" baseline="-25000" dirty="0"/>
          </a:p>
        </p:txBody>
      </p:sp>
      <p:sp>
        <p:nvSpPr>
          <p:cNvPr id="11" name="文字方塊 9"/>
          <p:cNvSpPr txBox="1">
            <a:spLocks noChangeArrowheads="1"/>
          </p:cNvSpPr>
          <p:nvPr/>
        </p:nvSpPr>
        <p:spPr bwMode="auto">
          <a:xfrm>
            <a:off x="2095887" y="6060975"/>
            <a:ext cx="3571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/>
              <a:t>S</a:t>
            </a:r>
            <a:r>
              <a:rPr lang="en-US" altLang="zh-TW" sz="1200" baseline="-25000"/>
              <a:t>i</a:t>
            </a:r>
            <a:endParaRPr lang="zh-TW" altLang="en-US" sz="1200" baseline="-25000"/>
          </a:p>
        </p:txBody>
      </p:sp>
      <p:sp>
        <p:nvSpPr>
          <p:cNvPr id="12" name="文字方塊 10"/>
          <p:cNvSpPr txBox="1">
            <a:spLocks noChangeArrowheads="1"/>
          </p:cNvSpPr>
          <p:nvPr/>
        </p:nvSpPr>
        <p:spPr bwMode="auto">
          <a:xfrm>
            <a:off x="224224" y="6075263"/>
            <a:ext cx="215900" cy="2159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 sz="1200" baseline="-25000"/>
          </a:p>
        </p:txBody>
      </p:sp>
      <p:sp>
        <p:nvSpPr>
          <p:cNvPr id="13" name="文字方塊 11"/>
          <p:cNvSpPr txBox="1">
            <a:spLocks noChangeArrowheads="1"/>
          </p:cNvSpPr>
          <p:nvPr/>
        </p:nvSpPr>
        <p:spPr bwMode="auto">
          <a:xfrm>
            <a:off x="4581912" y="6054625"/>
            <a:ext cx="357187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200"/>
              <a:t>T</a:t>
            </a:r>
            <a:r>
              <a:rPr lang="en-US" altLang="zh-TW" sz="1200" baseline="-25000"/>
              <a:t>i</a:t>
            </a:r>
            <a:endParaRPr lang="zh-TW" altLang="en-US" sz="1200" baseline="-25000"/>
          </a:p>
        </p:txBody>
      </p:sp>
      <p:sp>
        <p:nvSpPr>
          <p:cNvPr id="14" name="文字方塊 12"/>
          <p:cNvSpPr txBox="1">
            <a:spLocks noChangeArrowheads="1"/>
          </p:cNvSpPr>
          <p:nvPr/>
        </p:nvSpPr>
        <p:spPr bwMode="auto">
          <a:xfrm>
            <a:off x="1428750" y="5710447"/>
            <a:ext cx="164306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(a) Test b</a:t>
            </a:r>
            <a:endParaRPr lang="zh-TW" altLang="en-US" sz="1600"/>
          </a:p>
        </p:txBody>
      </p:sp>
      <p:sp>
        <p:nvSpPr>
          <p:cNvPr id="15" name="文字方塊 13"/>
          <p:cNvSpPr txBox="1">
            <a:spLocks noChangeArrowheads="1"/>
          </p:cNvSpPr>
          <p:nvPr/>
        </p:nvSpPr>
        <p:spPr bwMode="auto">
          <a:xfrm>
            <a:off x="6072188" y="5688222"/>
            <a:ext cx="1071562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(b) Test d</a:t>
            </a:r>
            <a:endParaRPr lang="zh-TW" altLang="en-US" sz="1600"/>
          </a:p>
        </p:txBody>
      </p:sp>
      <p:sp>
        <p:nvSpPr>
          <p:cNvPr id="16" name="文字方塊 16"/>
          <p:cNvSpPr txBox="1">
            <a:spLocks noChangeArrowheads="1"/>
          </p:cNvSpPr>
          <p:nvPr/>
        </p:nvSpPr>
        <p:spPr bwMode="auto">
          <a:xfrm>
            <a:off x="1857375" y="2116347"/>
            <a:ext cx="1000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3</a:t>
            </a:r>
            <a:endParaRPr lang="zh-TW" altLang="en-US" sz="1600" baseline="-25000"/>
          </a:p>
        </p:txBody>
      </p:sp>
      <p:sp>
        <p:nvSpPr>
          <p:cNvPr id="17" name="文字方塊 20"/>
          <p:cNvSpPr txBox="1">
            <a:spLocks noChangeArrowheads="1"/>
          </p:cNvSpPr>
          <p:nvPr/>
        </p:nvSpPr>
        <p:spPr bwMode="auto">
          <a:xfrm>
            <a:off x="471488" y="2111584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2</a:t>
            </a:r>
            <a:endParaRPr lang="zh-TW" altLang="en-US" sz="1600" baseline="-25000"/>
          </a:p>
        </p:txBody>
      </p:sp>
      <p:sp>
        <p:nvSpPr>
          <p:cNvPr id="18" name="文字方塊 21"/>
          <p:cNvSpPr txBox="1">
            <a:spLocks noChangeArrowheads="1"/>
          </p:cNvSpPr>
          <p:nvPr/>
        </p:nvSpPr>
        <p:spPr bwMode="auto">
          <a:xfrm>
            <a:off x="3244850" y="2127459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1</a:t>
            </a:r>
            <a:endParaRPr lang="zh-TW" altLang="en-US" sz="1600" baseline="-25000"/>
          </a:p>
        </p:txBody>
      </p:sp>
      <p:sp>
        <p:nvSpPr>
          <p:cNvPr id="19" name="文字方塊 22"/>
          <p:cNvSpPr txBox="1">
            <a:spLocks noChangeArrowheads="1"/>
          </p:cNvSpPr>
          <p:nvPr/>
        </p:nvSpPr>
        <p:spPr bwMode="auto">
          <a:xfrm>
            <a:off x="1857375" y="4014997"/>
            <a:ext cx="1000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5</a:t>
            </a:r>
            <a:endParaRPr lang="zh-TW" altLang="en-US" sz="1600" baseline="-25000"/>
          </a:p>
        </p:txBody>
      </p:sp>
      <p:sp>
        <p:nvSpPr>
          <p:cNvPr id="20" name="文字方塊 23"/>
          <p:cNvSpPr txBox="1">
            <a:spLocks noChangeArrowheads="1"/>
          </p:cNvSpPr>
          <p:nvPr/>
        </p:nvSpPr>
        <p:spPr bwMode="auto">
          <a:xfrm>
            <a:off x="744538" y="4954797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4</a:t>
            </a:r>
            <a:endParaRPr lang="zh-TW" altLang="en-US" sz="1600" baseline="-25000"/>
          </a:p>
        </p:txBody>
      </p:sp>
      <p:sp>
        <p:nvSpPr>
          <p:cNvPr id="21" name="文字方塊 24"/>
          <p:cNvSpPr txBox="1">
            <a:spLocks noChangeArrowheads="1"/>
          </p:cNvSpPr>
          <p:nvPr/>
        </p:nvSpPr>
        <p:spPr bwMode="auto">
          <a:xfrm>
            <a:off x="468313" y="3300622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2</a:t>
            </a:r>
            <a:endParaRPr lang="zh-TW" altLang="en-US" sz="1600" baseline="-25000"/>
          </a:p>
        </p:txBody>
      </p:sp>
      <p:sp>
        <p:nvSpPr>
          <p:cNvPr id="22" name="文字方塊 25"/>
          <p:cNvSpPr txBox="1">
            <a:spLocks noChangeArrowheads="1"/>
          </p:cNvSpPr>
          <p:nvPr/>
        </p:nvSpPr>
        <p:spPr bwMode="auto">
          <a:xfrm>
            <a:off x="1855788" y="3302209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3</a:t>
            </a:r>
            <a:endParaRPr lang="zh-TW" altLang="en-US" sz="1600" baseline="-25000"/>
          </a:p>
        </p:txBody>
      </p:sp>
      <p:sp>
        <p:nvSpPr>
          <p:cNvPr id="23" name="文字方塊 26"/>
          <p:cNvSpPr txBox="1">
            <a:spLocks noChangeArrowheads="1"/>
          </p:cNvSpPr>
          <p:nvPr/>
        </p:nvSpPr>
        <p:spPr bwMode="auto">
          <a:xfrm>
            <a:off x="2408238" y="4954797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4</a:t>
            </a:r>
            <a:endParaRPr lang="zh-TW" altLang="en-US" sz="1600" baseline="-25000"/>
          </a:p>
        </p:txBody>
      </p:sp>
      <p:sp>
        <p:nvSpPr>
          <p:cNvPr id="24" name="文字方塊 27"/>
          <p:cNvSpPr txBox="1">
            <a:spLocks noChangeArrowheads="1"/>
          </p:cNvSpPr>
          <p:nvPr/>
        </p:nvSpPr>
        <p:spPr bwMode="auto">
          <a:xfrm>
            <a:off x="3244850" y="3300622"/>
            <a:ext cx="1000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1</a:t>
            </a:r>
            <a:endParaRPr lang="zh-TW" altLang="en-US" sz="1600" baseline="-25000"/>
          </a:p>
        </p:txBody>
      </p:sp>
      <p:sp>
        <p:nvSpPr>
          <p:cNvPr id="25" name="文字方塊 28"/>
          <p:cNvSpPr txBox="1">
            <a:spLocks noChangeArrowheads="1"/>
          </p:cNvSpPr>
          <p:nvPr/>
        </p:nvSpPr>
        <p:spPr bwMode="auto">
          <a:xfrm>
            <a:off x="3509963" y="4954797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5</a:t>
            </a:r>
            <a:endParaRPr lang="zh-TW" altLang="en-US" sz="1600" baseline="-25000"/>
          </a:p>
        </p:txBody>
      </p:sp>
      <p:sp>
        <p:nvSpPr>
          <p:cNvPr id="26" name="文字方塊 29"/>
          <p:cNvSpPr txBox="1">
            <a:spLocks noChangeArrowheads="1"/>
          </p:cNvSpPr>
          <p:nvPr/>
        </p:nvSpPr>
        <p:spPr bwMode="auto">
          <a:xfrm>
            <a:off x="5072063" y="1749634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2</a:t>
            </a:r>
            <a:endParaRPr lang="zh-TW" altLang="en-US" sz="1600" baseline="-25000"/>
          </a:p>
        </p:txBody>
      </p:sp>
      <p:sp>
        <p:nvSpPr>
          <p:cNvPr id="27" name="文字方塊 30"/>
          <p:cNvSpPr txBox="1">
            <a:spLocks noChangeArrowheads="1"/>
          </p:cNvSpPr>
          <p:nvPr/>
        </p:nvSpPr>
        <p:spPr bwMode="auto">
          <a:xfrm>
            <a:off x="4194175" y="1748047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1</a:t>
            </a:r>
            <a:endParaRPr lang="zh-TW" altLang="en-US" sz="1600" baseline="-25000"/>
          </a:p>
        </p:txBody>
      </p:sp>
      <p:sp>
        <p:nvSpPr>
          <p:cNvPr id="28" name="文字方塊 31"/>
          <p:cNvSpPr txBox="1">
            <a:spLocks noChangeArrowheads="1"/>
          </p:cNvSpPr>
          <p:nvPr/>
        </p:nvSpPr>
        <p:spPr bwMode="auto">
          <a:xfrm>
            <a:off x="5929313" y="1749634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3</a:t>
            </a:r>
            <a:endParaRPr lang="zh-TW" altLang="en-US" sz="1600" baseline="-25000"/>
          </a:p>
        </p:txBody>
      </p:sp>
      <p:sp>
        <p:nvSpPr>
          <p:cNvPr id="29" name="文字方塊 32"/>
          <p:cNvSpPr txBox="1">
            <a:spLocks noChangeArrowheads="1"/>
          </p:cNvSpPr>
          <p:nvPr/>
        </p:nvSpPr>
        <p:spPr bwMode="auto">
          <a:xfrm>
            <a:off x="4194175" y="2464009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4</a:t>
            </a:r>
            <a:endParaRPr lang="zh-TW" altLang="en-US" sz="1600" baseline="-25000"/>
          </a:p>
        </p:txBody>
      </p:sp>
      <p:sp>
        <p:nvSpPr>
          <p:cNvPr id="30" name="文字方塊 33"/>
          <p:cNvSpPr txBox="1">
            <a:spLocks noChangeArrowheads="1"/>
          </p:cNvSpPr>
          <p:nvPr/>
        </p:nvSpPr>
        <p:spPr bwMode="auto">
          <a:xfrm>
            <a:off x="4776788" y="5035759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7</a:t>
            </a:r>
            <a:endParaRPr lang="zh-TW" altLang="en-US" sz="1600" baseline="-25000"/>
          </a:p>
        </p:txBody>
      </p:sp>
      <p:sp>
        <p:nvSpPr>
          <p:cNvPr id="31" name="文字方塊 34"/>
          <p:cNvSpPr txBox="1">
            <a:spLocks noChangeArrowheads="1"/>
          </p:cNvSpPr>
          <p:nvPr/>
        </p:nvSpPr>
        <p:spPr bwMode="auto">
          <a:xfrm>
            <a:off x="5357813" y="5278647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9</a:t>
            </a:r>
            <a:endParaRPr lang="zh-TW" altLang="en-US" sz="1600" baseline="-25000"/>
          </a:p>
        </p:txBody>
      </p:sp>
      <p:sp>
        <p:nvSpPr>
          <p:cNvPr id="32" name="文字方塊 35"/>
          <p:cNvSpPr txBox="1">
            <a:spLocks noChangeArrowheads="1"/>
          </p:cNvSpPr>
          <p:nvPr/>
        </p:nvSpPr>
        <p:spPr bwMode="auto">
          <a:xfrm>
            <a:off x="5938838" y="3627647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6</a:t>
            </a:r>
            <a:endParaRPr lang="zh-TW" altLang="en-US" sz="1600" baseline="-25000"/>
          </a:p>
        </p:txBody>
      </p:sp>
      <p:sp>
        <p:nvSpPr>
          <p:cNvPr id="33" name="文字方塊 37"/>
          <p:cNvSpPr txBox="1">
            <a:spLocks noChangeArrowheads="1"/>
          </p:cNvSpPr>
          <p:nvPr/>
        </p:nvSpPr>
        <p:spPr bwMode="auto">
          <a:xfrm>
            <a:off x="4194175" y="5035759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6</a:t>
            </a:r>
            <a:endParaRPr lang="zh-TW" altLang="en-US" sz="1600" baseline="-25000"/>
          </a:p>
        </p:txBody>
      </p:sp>
      <p:sp>
        <p:nvSpPr>
          <p:cNvPr id="34" name="文字方塊 38"/>
          <p:cNvSpPr txBox="1">
            <a:spLocks noChangeArrowheads="1"/>
          </p:cNvSpPr>
          <p:nvPr/>
        </p:nvSpPr>
        <p:spPr bwMode="auto">
          <a:xfrm>
            <a:off x="5643563" y="4821447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4</a:t>
            </a:r>
            <a:endParaRPr lang="zh-TW" altLang="en-US" sz="1600" baseline="-25000"/>
          </a:p>
        </p:txBody>
      </p:sp>
      <p:sp>
        <p:nvSpPr>
          <p:cNvPr id="35" name="文字方塊 39"/>
          <p:cNvSpPr txBox="1">
            <a:spLocks noChangeArrowheads="1"/>
          </p:cNvSpPr>
          <p:nvPr/>
        </p:nvSpPr>
        <p:spPr bwMode="auto">
          <a:xfrm>
            <a:off x="6510338" y="4821447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1</a:t>
            </a:r>
            <a:endParaRPr lang="zh-TW" altLang="en-US" sz="1600" baseline="-25000"/>
          </a:p>
        </p:txBody>
      </p:sp>
      <p:sp>
        <p:nvSpPr>
          <p:cNvPr id="36" name="文字方塊 41"/>
          <p:cNvSpPr txBox="1">
            <a:spLocks noChangeArrowheads="1"/>
          </p:cNvSpPr>
          <p:nvPr/>
        </p:nvSpPr>
        <p:spPr bwMode="auto">
          <a:xfrm>
            <a:off x="7072313" y="5269122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8</a:t>
            </a:r>
            <a:endParaRPr lang="zh-TW" altLang="en-US" sz="1600" baseline="-25000"/>
          </a:p>
        </p:txBody>
      </p:sp>
      <p:sp>
        <p:nvSpPr>
          <p:cNvPr id="37" name="文字方塊 42"/>
          <p:cNvSpPr txBox="1">
            <a:spLocks noChangeArrowheads="1"/>
          </p:cNvSpPr>
          <p:nvPr/>
        </p:nvSpPr>
        <p:spPr bwMode="auto">
          <a:xfrm>
            <a:off x="4491038" y="2930734"/>
            <a:ext cx="1000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S</a:t>
            </a:r>
            <a:r>
              <a:rPr lang="en-US" altLang="zh-TW" sz="1600" baseline="-25000"/>
              <a:t>5</a:t>
            </a:r>
            <a:endParaRPr lang="zh-TW" altLang="en-US" sz="1600" baseline="-25000"/>
          </a:p>
        </p:txBody>
      </p:sp>
      <p:sp>
        <p:nvSpPr>
          <p:cNvPr id="38" name="文字方塊 43"/>
          <p:cNvSpPr txBox="1">
            <a:spLocks noChangeArrowheads="1"/>
          </p:cNvSpPr>
          <p:nvPr/>
        </p:nvSpPr>
        <p:spPr bwMode="auto">
          <a:xfrm>
            <a:off x="7397750" y="4330909"/>
            <a:ext cx="1000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3</a:t>
            </a:r>
            <a:endParaRPr lang="zh-TW" altLang="en-US" sz="1600" baseline="-25000"/>
          </a:p>
        </p:txBody>
      </p:sp>
      <p:sp>
        <p:nvSpPr>
          <p:cNvPr id="39" name="文字方塊 44"/>
          <p:cNvSpPr txBox="1">
            <a:spLocks noChangeArrowheads="1"/>
          </p:cNvSpPr>
          <p:nvPr/>
        </p:nvSpPr>
        <p:spPr bwMode="auto">
          <a:xfrm>
            <a:off x="7092950" y="2464009"/>
            <a:ext cx="10001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5</a:t>
            </a:r>
            <a:endParaRPr lang="zh-TW" altLang="en-US" sz="1600" baseline="-25000"/>
          </a:p>
        </p:txBody>
      </p:sp>
      <p:sp>
        <p:nvSpPr>
          <p:cNvPr id="40" name="文字方塊 45"/>
          <p:cNvSpPr txBox="1">
            <a:spLocks noChangeArrowheads="1"/>
          </p:cNvSpPr>
          <p:nvPr/>
        </p:nvSpPr>
        <p:spPr bwMode="auto">
          <a:xfrm>
            <a:off x="7959725" y="3637172"/>
            <a:ext cx="10001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7</a:t>
            </a:r>
            <a:endParaRPr lang="zh-TW" altLang="en-US" sz="1600" baseline="-25000"/>
          </a:p>
        </p:txBody>
      </p:sp>
      <p:sp>
        <p:nvSpPr>
          <p:cNvPr id="41" name="文字方塊 47"/>
          <p:cNvSpPr txBox="1">
            <a:spLocks noChangeArrowheads="1"/>
          </p:cNvSpPr>
          <p:nvPr/>
        </p:nvSpPr>
        <p:spPr bwMode="auto">
          <a:xfrm>
            <a:off x="5929313" y="3157747"/>
            <a:ext cx="10001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600"/>
              <a:t>T</a:t>
            </a:r>
            <a:r>
              <a:rPr lang="en-US" altLang="zh-TW" sz="1600" baseline="-25000"/>
              <a:t>2</a:t>
            </a:r>
            <a:endParaRPr lang="zh-TW" altLang="en-US" sz="1600" baseline="-25000"/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203200" y="3119647"/>
            <a:ext cx="847725" cy="714375"/>
          </a:xfrm>
          <a:prstGeom prst="rect">
            <a:avLst/>
          </a:prstGeom>
          <a:solidFill>
            <a:srgbClr val="000099">
              <a:alpha val="10196"/>
            </a:srgbClr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3008313" y="3119647"/>
            <a:ext cx="849312" cy="714375"/>
          </a:xfrm>
          <a:prstGeom prst="rect">
            <a:avLst/>
          </a:prstGeom>
          <a:solidFill>
            <a:srgbClr val="000099">
              <a:alpha val="10196"/>
            </a:srgbClr>
          </a:solidFill>
          <a:ln w="38100" algn="ctr">
            <a:solidFill>
              <a:srgbClr val="C0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grpSp>
        <p:nvGrpSpPr>
          <p:cNvPr id="44" name="群組 47"/>
          <p:cNvGrpSpPr>
            <a:grpSpLocks/>
          </p:cNvGrpSpPr>
          <p:nvPr/>
        </p:nvGrpSpPr>
        <p:grpSpPr bwMode="auto">
          <a:xfrm>
            <a:off x="1774825" y="2702134"/>
            <a:ext cx="714375" cy="1025525"/>
            <a:chOff x="1774488" y="2368860"/>
            <a:chExt cx="714380" cy="1025850"/>
          </a:xfrm>
        </p:grpSpPr>
        <p:sp>
          <p:nvSpPr>
            <p:cNvPr id="45" name="橢圓 44"/>
            <p:cNvSpPr>
              <a:spLocks noChangeArrowheads="1"/>
            </p:cNvSpPr>
            <p:nvPr/>
          </p:nvSpPr>
          <p:spPr bwMode="auto">
            <a:xfrm>
              <a:off x="1774488" y="2894644"/>
              <a:ext cx="500066" cy="500066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6" name="文字方塊 45"/>
            <p:cNvSpPr txBox="1">
              <a:spLocks noChangeArrowheads="1"/>
            </p:cNvSpPr>
            <p:nvPr/>
          </p:nvSpPr>
          <p:spPr bwMode="auto">
            <a:xfrm>
              <a:off x="1845926" y="2368860"/>
              <a:ext cx="642942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 sz="3200">
                  <a:solidFill>
                    <a:srgbClr val="FF0000"/>
                  </a:solidFill>
                </a:rPr>
                <a:t>?</a:t>
              </a:r>
              <a:endParaRPr lang="zh-TW" altLang="en-US" sz="3200">
                <a:solidFill>
                  <a:srgbClr val="FF0000"/>
                </a:solidFill>
              </a:endParaRPr>
            </a:p>
          </p:txBody>
        </p:sp>
      </p:grpSp>
      <p:grpSp>
        <p:nvGrpSpPr>
          <p:cNvPr id="47" name="群組 50"/>
          <p:cNvGrpSpPr>
            <a:grpSpLocks/>
          </p:cNvGrpSpPr>
          <p:nvPr/>
        </p:nvGrpSpPr>
        <p:grpSpPr bwMode="auto">
          <a:xfrm>
            <a:off x="4106863" y="1690897"/>
            <a:ext cx="3287712" cy="3879850"/>
            <a:chOff x="4106224" y="1357298"/>
            <a:chExt cx="3289006" cy="3880512"/>
          </a:xfrm>
        </p:grpSpPr>
        <p:sp>
          <p:nvSpPr>
            <p:cNvPr id="48" name="橢圓 47"/>
            <p:cNvSpPr>
              <a:spLocks noChangeArrowheads="1"/>
            </p:cNvSpPr>
            <p:nvPr/>
          </p:nvSpPr>
          <p:spPr bwMode="auto">
            <a:xfrm>
              <a:off x="4106224" y="1357298"/>
              <a:ext cx="500066" cy="500066"/>
            </a:xfrm>
            <a:prstGeom prst="ellipse">
              <a:avLst/>
            </a:prstGeom>
            <a:noFill/>
            <a:ln w="28575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49" name="矩形 49"/>
            <p:cNvSpPr>
              <a:spLocks noChangeArrowheads="1"/>
            </p:cNvSpPr>
            <p:nvPr/>
          </p:nvSpPr>
          <p:spPr bwMode="auto">
            <a:xfrm>
              <a:off x="5966470" y="4094802"/>
              <a:ext cx="1428760" cy="1143008"/>
            </a:xfrm>
            <a:prstGeom prst="rect">
              <a:avLst/>
            </a:prstGeom>
            <a:solidFill>
              <a:srgbClr val="000099">
                <a:alpha val="10196"/>
              </a:srgbClr>
            </a:solidFill>
            <a:ln w="38100" algn="ctr">
              <a:solidFill>
                <a:srgbClr val="FFC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Preferred Routing Track Construction</a:t>
            </a:r>
            <a:endParaRPr lang="zh-TW" altLang="en-US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57313"/>
          <a:ext cx="60959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T6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T5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S6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" name="群組 80"/>
          <p:cNvGrpSpPr>
            <a:grpSpLocks/>
          </p:cNvGrpSpPr>
          <p:nvPr/>
        </p:nvGrpSpPr>
        <p:grpSpPr bwMode="auto">
          <a:xfrm>
            <a:off x="1214438" y="1143000"/>
            <a:ext cx="6673850" cy="5275263"/>
            <a:chOff x="1214438" y="1143000"/>
            <a:chExt cx="6673850" cy="5275263"/>
          </a:xfrm>
        </p:grpSpPr>
        <p:cxnSp>
          <p:nvCxnSpPr>
            <p:cNvPr id="16" name="直線單箭頭接點 15"/>
            <p:cNvCxnSpPr/>
            <p:nvPr/>
          </p:nvCxnSpPr>
          <p:spPr bwMode="auto">
            <a:xfrm rot="10800000">
              <a:off x="1239838" y="2305050"/>
              <a:ext cx="6156325" cy="1588"/>
            </a:xfrm>
            <a:prstGeom prst="straightConnector1">
              <a:avLst/>
            </a:prstGeom>
            <a:ln w="38100">
              <a:solidFill>
                <a:srgbClr val="000099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群組 79"/>
            <p:cNvGrpSpPr>
              <a:grpSpLocks/>
            </p:cNvGrpSpPr>
            <p:nvPr/>
          </p:nvGrpSpPr>
          <p:grpSpPr bwMode="auto">
            <a:xfrm>
              <a:off x="1214438" y="1143000"/>
              <a:ext cx="6673850" cy="5275263"/>
              <a:chOff x="1214438" y="1143000"/>
              <a:chExt cx="6673850" cy="5275263"/>
            </a:xfrm>
          </p:grpSpPr>
          <p:cxnSp>
            <p:nvCxnSpPr>
              <p:cNvPr id="5" name="直線單箭頭接點 4"/>
              <p:cNvCxnSpPr/>
              <p:nvPr/>
            </p:nvCxnSpPr>
            <p:spPr bwMode="auto">
              <a:xfrm rot="5400000">
                <a:off x="283369" y="3975894"/>
                <a:ext cx="4860925" cy="1587"/>
              </a:xfrm>
              <a:prstGeom prst="straightConnector1">
                <a:avLst/>
              </a:prstGeom>
              <a:ln w="38100">
                <a:solidFill>
                  <a:srgbClr val="000099"/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群組 78"/>
              <p:cNvGrpSpPr>
                <a:grpSpLocks/>
              </p:cNvGrpSpPr>
              <p:nvPr/>
            </p:nvGrpSpPr>
            <p:grpSpPr bwMode="auto">
              <a:xfrm>
                <a:off x="1214438" y="1143000"/>
                <a:ext cx="6673850" cy="5275263"/>
                <a:chOff x="1214438" y="1143000"/>
                <a:chExt cx="6673850" cy="5275263"/>
              </a:xfrm>
            </p:grpSpPr>
            <p:cxnSp>
              <p:nvCxnSpPr>
                <p:cNvPr id="7" name="直線單箭頭接點 6"/>
                <p:cNvCxnSpPr/>
                <p:nvPr/>
              </p:nvCxnSpPr>
              <p:spPr bwMode="auto">
                <a:xfrm rot="5400000">
                  <a:off x="4018756" y="3975894"/>
                  <a:ext cx="4860925" cy="1588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線單箭頭接點 8"/>
                <p:cNvCxnSpPr/>
                <p:nvPr/>
              </p:nvCxnSpPr>
              <p:spPr bwMode="auto">
                <a:xfrm rot="5400000" flipH="1" flipV="1">
                  <a:off x="1213644" y="3572669"/>
                  <a:ext cx="4860925" cy="1587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單箭頭接點 9"/>
                <p:cNvCxnSpPr/>
                <p:nvPr/>
              </p:nvCxnSpPr>
              <p:spPr bwMode="auto">
                <a:xfrm rot="5400000" flipH="1" flipV="1">
                  <a:off x="3071019" y="3572669"/>
                  <a:ext cx="4860925" cy="1587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單箭頭接點 10"/>
                <p:cNvCxnSpPr/>
                <p:nvPr/>
              </p:nvCxnSpPr>
              <p:spPr bwMode="auto">
                <a:xfrm rot="5400000" flipH="1" flipV="1">
                  <a:off x="4953794" y="3572669"/>
                  <a:ext cx="4860925" cy="1587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" name="群組 18"/>
                <p:cNvGrpSpPr>
                  <a:grpSpLocks/>
                </p:cNvGrpSpPr>
                <p:nvPr/>
              </p:nvGrpSpPr>
              <p:grpSpPr bwMode="auto">
                <a:xfrm>
                  <a:off x="1739900" y="1143000"/>
                  <a:ext cx="2833688" cy="5275263"/>
                  <a:chOff x="1739900" y="1143000"/>
                  <a:chExt cx="2833688" cy="5275263"/>
                </a:xfrm>
              </p:grpSpPr>
              <p:cxnSp>
                <p:nvCxnSpPr>
                  <p:cNvPr id="6" name="直線單箭頭接點 5"/>
                  <p:cNvCxnSpPr/>
                  <p:nvPr/>
                </p:nvCxnSpPr>
                <p:spPr bwMode="auto">
                  <a:xfrm rot="5400000">
                    <a:off x="2142331" y="3572669"/>
                    <a:ext cx="4860925" cy="1588"/>
                  </a:xfrm>
                  <a:prstGeom prst="straightConnector1">
                    <a:avLst/>
                  </a:prstGeom>
                  <a:ln w="38100">
                    <a:solidFill>
                      <a:srgbClr val="000099"/>
                    </a:solidFill>
                    <a:prstDash val="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直線單箭頭接點 7"/>
                  <p:cNvCxnSpPr/>
                  <p:nvPr/>
                </p:nvCxnSpPr>
                <p:spPr bwMode="auto">
                  <a:xfrm rot="5400000" flipH="1" flipV="1">
                    <a:off x="-689769" y="3987007"/>
                    <a:ext cx="4860925" cy="1588"/>
                  </a:xfrm>
                  <a:prstGeom prst="straightConnector1">
                    <a:avLst/>
                  </a:prstGeom>
                  <a:ln w="38100">
                    <a:solidFill>
                      <a:srgbClr val="000099"/>
                    </a:solidFill>
                    <a:prstDash val="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群組 19"/>
                <p:cNvGrpSpPr>
                  <a:grpSpLocks/>
                </p:cNvGrpSpPr>
                <p:nvPr/>
              </p:nvGrpSpPr>
              <p:grpSpPr bwMode="auto">
                <a:xfrm>
                  <a:off x="1214438" y="1511300"/>
                  <a:ext cx="6156325" cy="1516063"/>
                  <a:chOff x="1214438" y="1511300"/>
                  <a:chExt cx="6156325" cy="1516063"/>
                </a:xfrm>
              </p:grpSpPr>
              <p:cxnSp>
                <p:nvCxnSpPr>
                  <p:cNvPr id="12" name="直線單箭頭接點 11"/>
                  <p:cNvCxnSpPr/>
                  <p:nvPr/>
                </p:nvCxnSpPr>
                <p:spPr bwMode="auto">
                  <a:xfrm>
                    <a:off x="1214438" y="1511300"/>
                    <a:ext cx="6156325" cy="1588"/>
                  </a:xfrm>
                  <a:prstGeom prst="straightConnector1">
                    <a:avLst/>
                  </a:prstGeom>
                  <a:ln w="38100">
                    <a:solidFill>
                      <a:srgbClr val="000099"/>
                    </a:solidFill>
                    <a:prstDash val="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線單箭頭接點 12"/>
                  <p:cNvCxnSpPr/>
                  <p:nvPr/>
                </p:nvCxnSpPr>
                <p:spPr bwMode="auto">
                  <a:xfrm>
                    <a:off x="1214438" y="3025775"/>
                    <a:ext cx="6156325" cy="1588"/>
                  </a:xfrm>
                  <a:prstGeom prst="straightConnector1">
                    <a:avLst/>
                  </a:prstGeom>
                  <a:ln w="38100">
                    <a:solidFill>
                      <a:srgbClr val="000099"/>
                    </a:solidFill>
                    <a:prstDash val="dash"/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直線單箭頭接點 13"/>
                <p:cNvCxnSpPr/>
                <p:nvPr/>
              </p:nvCxnSpPr>
              <p:spPr bwMode="auto">
                <a:xfrm>
                  <a:off x="1706563" y="4498975"/>
                  <a:ext cx="6156325" cy="1588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單箭頭接點 14"/>
                <p:cNvCxnSpPr/>
                <p:nvPr/>
              </p:nvCxnSpPr>
              <p:spPr bwMode="auto">
                <a:xfrm>
                  <a:off x="1731963" y="6007100"/>
                  <a:ext cx="6156325" cy="1588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單箭頭接點 16"/>
                <p:cNvCxnSpPr/>
                <p:nvPr/>
              </p:nvCxnSpPr>
              <p:spPr bwMode="auto">
                <a:xfrm rot="10800000">
                  <a:off x="1247775" y="3786188"/>
                  <a:ext cx="6156325" cy="1587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單箭頭接點 17"/>
                <p:cNvCxnSpPr/>
                <p:nvPr/>
              </p:nvCxnSpPr>
              <p:spPr bwMode="auto">
                <a:xfrm rot="10800000">
                  <a:off x="1273175" y="5272088"/>
                  <a:ext cx="6156325" cy="1587"/>
                </a:xfrm>
                <a:prstGeom prst="straightConnector1">
                  <a:avLst/>
                </a:prstGeom>
                <a:ln w="38100">
                  <a:solidFill>
                    <a:srgbClr val="000099"/>
                  </a:solidFill>
                  <a:prstDash val="dash"/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63" y="5572125"/>
            <a:ext cx="4879975" cy="692150"/>
          </a:xfrm>
          <a:prstGeom prst="rect">
            <a:avLst/>
          </a:prstGeom>
          <a:noFill/>
          <a:ln w="38100">
            <a:solidFill>
              <a:srgbClr val="006600"/>
            </a:solidFill>
            <a:miter lim="800000"/>
            <a:headEnd/>
            <a:tailEnd/>
          </a:ln>
        </p:spPr>
      </p:pic>
      <p:grpSp>
        <p:nvGrpSpPr>
          <p:cNvPr id="25" name="群組 24"/>
          <p:cNvGrpSpPr>
            <a:grpSpLocks/>
          </p:cNvGrpSpPr>
          <p:nvPr/>
        </p:nvGrpSpPr>
        <p:grpSpPr bwMode="auto">
          <a:xfrm>
            <a:off x="3902075" y="1320800"/>
            <a:ext cx="884238" cy="4111625"/>
            <a:chOff x="3902826" y="1320150"/>
            <a:chExt cx="883488" cy="4112486"/>
          </a:xfrm>
        </p:grpSpPr>
        <p:sp>
          <p:nvSpPr>
            <p:cNvPr id="23" name="橢圓 22"/>
            <p:cNvSpPr/>
            <p:nvPr/>
          </p:nvSpPr>
          <p:spPr bwMode="auto">
            <a:xfrm>
              <a:off x="4354314" y="5000636"/>
              <a:ext cx="432000" cy="432000"/>
            </a:xfrm>
            <a:prstGeom prst="ellipse">
              <a:avLst/>
            </a:prstGeom>
            <a:solidFill>
              <a:srgbClr val="CC00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bg1"/>
                  </a:solidFill>
                  <a:latin typeface="+mj-lt"/>
                </a:rPr>
                <a:t>S2</a:t>
              </a:r>
              <a:endParaRPr lang="zh-TW" altLang="en-US" sz="18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4" name="橢圓 23"/>
            <p:cNvSpPr/>
            <p:nvPr/>
          </p:nvSpPr>
          <p:spPr bwMode="auto">
            <a:xfrm>
              <a:off x="3902826" y="1320150"/>
              <a:ext cx="432000" cy="432000"/>
            </a:xfrm>
            <a:prstGeom prst="ellipse">
              <a:avLst/>
            </a:prstGeom>
            <a:solidFill>
              <a:srgbClr val="CC00FF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/>
            <a:lstStyle/>
            <a:p>
              <a:pPr algn="ctr">
                <a:defRPr/>
              </a:pPr>
              <a:r>
                <a:rPr lang="en-US" altLang="zh-TW" sz="1800" dirty="0">
                  <a:solidFill>
                    <a:schemeClr val="bg1"/>
                  </a:solidFill>
                  <a:latin typeface="+mj-lt"/>
                </a:rPr>
                <a:t>T2</a:t>
              </a:r>
              <a:endParaRPr lang="zh-TW" altLang="en-US" sz="18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6" name="群組 68"/>
          <p:cNvGrpSpPr>
            <a:grpSpLocks/>
          </p:cNvGrpSpPr>
          <p:nvPr/>
        </p:nvGrpSpPr>
        <p:grpSpPr bwMode="auto">
          <a:xfrm>
            <a:off x="4143375" y="5715000"/>
            <a:ext cx="2857500" cy="357188"/>
            <a:chOff x="4143372" y="5715016"/>
            <a:chExt cx="2857520" cy="357190"/>
          </a:xfrm>
        </p:grpSpPr>
        <p:sp>
          <p:nvSpPr>
            <p:cNvPr id="26836" name="橢圓 25"/>
            <p:cNvSpPr>
              <a:spLocks noChangeArrowheads="1"/>
            </p:cNvSpPr>
            <p:nvPr/>
          </p:nvSpPr>
          <p:spPr bwMode="auto">
            <a:xfrm>
              <a:off x="4143372" y="5715016"/>
              <a:ext cx="571504" cy="35719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6837" name="橢圓 26"/>
            <p:cNvSpPr>
              <a:spLocks noChangeArrowheads="1"/>
            </p:cNvSpPr>
            <p:nvPr/>
          </p:nvSpPr>
          <p:spPr bwMode="auto">
            <a:xfrm>
              <a:off x="5143504" y="5715016"/>
              <a:ext cx="642942" cy="35719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  <p:sp>
          <p:nvSpPr>
            <p:cNvPr id="26838" name="橢圓 27"/>
            <p:cNvSpPr>
              <a:spLocks noChangeArrowheads="1"/>
            </p:cNvSpPr>
            <p:nvPr/>
          </p:nvSpPr>
          <p:spPr bwMode="auto">
            <a:xfrm>
              <a:off x="6215074" y="5715016"/>
              <a:ext cx="785818" cy="357190"/>
            </a:xfrm>
            <a:prstGeom prst="ellipse">
              <a:avLst/>
            </a:prstGeom>
            <a:noFill/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TW" altLang="en-US"/>
            </a:p>
          </p:txBody>
        </p:sp>
      </p:grpSp>
      <p:pic>
        <p:nvPicPr>
          <p:cNvPr id="35034" name="Picture 218" descr="C:\Users\tyho\AppData\Local\Microsoft\Windows\Temporary Internet Files\Content.IE5\NR439XC3\MCj0307837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00125"/>
            <a:ext cx="1042988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" name="群組 77"/>
          <p:cNvGrpSpPr>
            <a:grpSpLocks/>
          </p:cNvGrpSpPr>
          <p:nvPr/>
        </p:nvGrpSpPr>
        <p:grpSpPr bwMode="auto">
          <a:xfrm>
            <a:off x="3621088" y="1522413"/>
            <a:ext cx="1879600" cy="3455987"/>
            <a:chOff x="3620446" y="1523034"/>
            <a:chExt cx="1880248" cy="3454742"/>
          </a:xfrm>
        </p:grpSpPr>
        <p:cxnSp>
          <p:nvCxnSpPr>
            <p:cNvPr id="26832" name="直線接點 49"/>
            <p:cNvCxnSpPr>
              <a:cxnSpLocks noChangeShapeType="1"/>
            </p:cNvCxnSpPr>
            <p:nvPr/>
          </p:nvCxnSpPr>
          <p:spPr bwMode="auto">
            <a:xfrm flipV="1">
              <a:off x="4572000" y="4500570"/>
              <a:ext cx="900000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</p:spPr>
        </p:cxnSp>
        <p:cxnSp>
          <p:nvCxnSpPr>
            <p:cNvPr id="26833" name="肘形接點 51"/>
            <p:cNvCxnSpPr>
              <a:cxnSpLocks noChangeShapeType="1"/>
            </p:cNvCxnSpPr>
            <p:nvPr/>
          </p:nvCxnSpPr>
          <p:spPr bwMode="auto">
            <a:xfrm rot="16200000" flipV="1">
              <a:off x="3071802" y="2094538"/>
              <a:ext cx="3000396" cy="1857388"/>
            </a:xfrm>
            <a:prstGeom prst="bentConnector3">
              <a:avLst>
                <a:gd name="adj1" fmla="val 50000"/>
              </a:avLst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</p:spPr>
        </p:cxnSp>
        <p:cxnSp>
          <p:nvCxnSpPr>
            <p:cNvPr id="26834" name="直線單箭頭接點 63"/>
            <p:cNvCxnSpPr>
              <a:cxnSpLocks noChangeShapeType="1"/>
            </p:cNvCxnSpPr>
            <p:nvPr/>
          </p:nvCxnSpPr>
          <p:spPr bwMode="auto">
            <a:xfrm>
              <a:off x="3620446" y="1523034"/>
              <a:ext cx="288000" cy="1588"/>
            </a:xfrm>
            <a:prstGeom prst="straightConnector1">
              <a:avLst/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</p:spPr>
        </p:cxnSp>
        <p:cxnSp>
          <p:nvCxnSpPr>
            <p:cNvPr id="26835" name="直線接點 76"/>
            <p:cNvCxnSpPr>
              <a:cxnSpLocks noChangeShapeType="1"/>
            </p:cNvCxnSpPr>
            <p:nvPr/>
          </p:nvCxnSpPr>
          <p:spPr bwMode="auto">
            <a:xfrm rot="5400000">
              <a:off x="4321967" y="4727743"/>
              <a:ext cx="500066" cy="0"/>
            </a:xfrm>
            <a:prstGeom prst="line">
              <a:avLst/>
            </a:prstGeom>
            <a:noFill/>
            <a:ln w="57150" algn="ctr">
              <a:solidFill>
                <a:srgbClr val="FF0000"/>
              </a:solidFill>
              <a:miter lim="800000"/>
              <a:headEnd/>
              <a:tailEnd/>
            </a:ln>
          </p:spPr>
        </p:cxnSp>
      </p:grp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2857500" y="752475"/>
            <a:ext cx="285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A* maze searching</a:t>
            </a:r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Routing Ordering by Entropy Equation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Entropy</a:t>
            </a:r>
            <a:endParaRPr lang="zh-TW" altLang="en-US" smtClean="0"/>
          </a:p>
        </p:txBody>
      </p:sp>
      <p:sp>
        <p:nvSpPr>
          <p:cNvPr id="27652" name="文字方塊 4"/>
          <p:cNvSpPr txBox="1">
            <a:spLocks noChangeArrowheads="1"/>
          </p:cNvSpPr>
          <p:nvPr/>
        </p:nvSpPr>
        <p:spPr bwMode="auto">
          <a:xfrm>
            <a:off x="3571875" y="1357313"/>
            <a:ext cx="52863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/>
              <a:t>where </a:t>
            </a:r>
            <a:br>
              <a:rPr lang="en-US" altLang="zh-TW" sz="1800"/>
            </a:br>
            <a:r>
              <a:rPr lang="el-GR" altLang="zh-TW" sz="1800" b="1"/>
              <a:t>Δ</a:t>
            </a:r>
            <a:r>
              <a:rPr lang="en-US" altLang="zh-TW" sz="1800" b="1" i="1"/>
              <a:t>BE</a:t>
            </a:r>
            <a:r>
              <a:rPr lang="en-US" altLang="zh-TW" sz="1800" b="1" i="1" baseline="-25000"/>
              <a:t>di </a:t>
            </a:r>
            <a:r>
              <a:rPr lang="en-US" altLang="zh-TW" sz="1800" b="1"/>
              <a:t>: </a:t>
            </a:r>
            <a:r>
              <a:rPr lang="en-US" altLang="zh-TW" sz="1800"/>
              <a:t>the variant of entropy of each droplet</a:t>
            </a:r>
          </a:p>
          <a:p>
            <a:r>
              <a:rPr lang="el-GR" altLang="zh-TW" sz="1800" b="1"/>
              <a:t>Δ</a:t>
            </a:r>
            <a:r>
              <a:rPr lang="en-US" altLang="zh-TW" sz="1800" b="1" i="1"/>
              <a:t>Q</a:t>
            </a:r>
            <a:r>
              <a:rPr lang="en-US" altLang="zh-TW" sz="1800" b="1" i="1" baseline="-25000"/>
              <a:t>di</a:t>
            </a:r>
            <a:r>
              <a:rPr lang="en-US" altLang="zh-TW" sz="1800" b="1" i="1"/>
              <a:t> </a:t>
            </a:r>
            <a:r>
              <a:rPr lang="en-US" altLang="zh-TW" sz="1800" b="1"/>
              <a:t>: </a:t>
            </a:r>
            <a:r>
              <a:rPr lang="en-US" altLang="zh-TW" sz="1800"/>
              <a:t>the energy variant for this energy system</a:t>
            </a:r>
          </a:p>
          <a:p>
            <a:r>
              <a:rPr lang="en-US" altLang="zh-TW" sz="1800" b="1" i="1"/>
              <a:t>ES</a:t>
            </a:r>
            <a:r>
              <a:rPr lang="en-US" altLang="zh-TW" sz="1800" b="1" i="1" baseline="-25000"/>
              <a:t>di</a:t>
            </a:r>
            <a:r>
              <a:rPr lang="en-US" altLang="zh-TW" sz="1800" b="1" i="1"/>
              <a:t> </a:t>
            </a:r>
            <a:r>
              <a:rPr lang="en-US" altLang="zh-TW" sz="1800" b="1"/>
              <a:t>: </a:t>
            </a:r>
            <a:r>
              <a:rPr lang="en-US" altLang="zh-TW" sz="1800"/>
              <a:t>the energy system for the droplet.</a:t>
            </a:r>
            <a:endParaRPr lang="zh-TW" altLang="en-US" sz="180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2604" y="2633686"/>
            <a:ext cx="5276850" cy="4152900"/>
          </a:xfrm>
          <a:prstGeom prst="rect">
            <a:avLst/>
          </a:prstGeom>
          <a:ln w="28575" cap="sq" cmpd="thickThin">
            <a:solidFill>
              <a:srgbClr val="FF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65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1563" y="1643063"/>
            <a:ext cx="22764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501775" y="928688"/>
          <a:ext cx="6095999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  <a:gridCol w="4689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T3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S4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T2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T1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S3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T6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S5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T5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T4</a:t>
                      </a:r>
                      <a:endParaRPr lang="zh-TW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S2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S6</a:t>
                      </a:r>
                      <a:endParaRPr lang="zh-TW" altLang="en-US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" name="群組 12"/>
          <p:cNvGrpSpPr>
            <a:grpSpLocks/>
          </p:cNvGrpSpPr>
          <p:nvPr/>
        </p:nvGrpSpPr>
        <p:grpSpPr bwMode="auto">
          <a:xfrm>
            <a:off x="5907088" y="1143000"/>
            <a:ext cx="1428750" cy="1430338"/>
            <a:chOff x="5929322" y="1928802"/>
            <a:chExt cx="1428760" cy="1430348"/>
          </a:xfrm>
        </p:grpSpPr>
        <p:cxnSp>
          <p:nvCxnSpPr>
            <p:cNvPr id="14" name="直線接點 13"/>
            <p:cNvCxnSpPr/>
            <p:nvPr/>
          </p:nvCxnSpPr>
          <p:spPr>
            <a:xfrm>
              <a:off x="6500826" y="1928802"/>
              <a:ext cx="857256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>
            <a:xfrm rot="5400000">
              <a:off x="5787240" y="2642388"/>
              <a:ext cx="1427172" cy="317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 rot="10800000">
              <a:off x="5929322" y="3357562"/>
              <a:ext cx="571504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16"/>
          <p:cNvGrpSpPr>
            <a:grpSpLocks/>
          </p:cNvGrpSpPr>
          <p:nvPr/>
        </p:nvGrpSpPr>
        <p:grpSpPr bwMode="auto">
          <a:xfrm>
            <a:off x="1762125" y="1143000"/>
            <a:ext cx="1430338" cy="3359150"/>
            <a:chOff x="1785124" y="1928802"/>
            <a:chExt cx="1429554" cy="3358380"/>
          </a:xfrm>
        </p:grpSpPr>
        <p:cxnSp>
          <p:nvCxnSpPr>
            <p:cNvPr id="18" name="直線接點 17"/>
            <p:cNvCxnSpPr/>
            <p:nvPr/>
          </p:nvCxnSpPr>
          <p:spPr>
            <a:xfrm rot="10800000">
              <a:off x="1786711" y="1928802"/>
              <a:ext cx="1427967" cy="158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 rot="5400000">
              <a:off x="107521" y="3607992"/>
              <a:ext cx="3356792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群組 22"/>
          <p:cNvGrpSpPr>
            <a:grpSpLocks/>
          </p:cNvGrpSpPr>
          <p:nvPr/>
        </p:nvGrpSpPr>
        <p:grpSpPr bwMode="auto">
          <a:xfrm>
            <a:off x="5554663" y="4073525"/>
            <a:ext cx="1857375" cy="714375"/>
            <a:chOff x="5499900" y="4858554"/>
            <a:chExt cx="1858182" cy="715174"/>
          </a:xfrm>
        </p:grpSpPr>
        <p:cxnSp>
          <p:nvCxnSpPr>
            <p:cNvPr id="24" name="直線接點 23"/>
            <p:cNvCxnSpPr/>
            <p:nvPr/>
          </p:nvCxnSpPr>
          <p:spPr>
            <a:xfrm rot="10800000">
              <a:off x="5499900" y="5572139"/>
              <a:ext cx="1858182" cy="1589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rot="5400000" flipH="1" flipV="1">
              <a:off x="5143107" y="5215347"/>
              <a:ext cx="715174" cy="158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34"/>
          <p:cNvGrpSpPr>
            <a:grpSpLocks/>
          </p:cNvGrpSpPr>
          <p:nvPr/>
        </p:nvGrpSpPr>
        <p:grpSpPr bwMode="auto">
          <a:xfrm>
            <a:off x="3016250" y="1233488"/>
            <a:ext cx="2786063" cy="1430337"/>
            <a:chOff x="3071803" y="1928802"/>
            <a:chExt cx="2786081" cy="1430348"/>
          </a:xfrm>
        </p:grpSpPr>
        <p:cxnSp>
          <p:nvCxnSpPr>
            <p:cNvPr id="36" name="直線接點 35"/>
            <p:cNvCxnSpPr/>
            <p:nvPr/>
          </p:nvCxnSpPr>
          <p:spPr>
            <a:xfrm rot="10800000">
              <a:off x="3643307" y="3357563"/>
              <a:ext cx="2214577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/>
            <p:cNvCxnSpPr/>
            <p:nvPr/>
          </p:nvCxnSpPr>
          <p:spPr>
            <a:xfrm rot="5400000" flipH="1" flipV="1">
              <a:off x="2928926" y="2643182"/>
              <a:ext cx="1427174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單箭頭接點 37"/>
            <p:cNvCxnSpPr/>
            <p:nvPr/>
          </p:nvCxnSpPr>
          <p:spPr>
            <a:xfrm rot="10800000">
              <a:off x="3071803" y="1928802"/>
              <a:ext cx="571504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53"/>
          <p:cNvGrpSpPr>
            <a:grpSpLocks/>
          </p:cNvGrpSpPr>
          <p:nvPr/>
        </p:nvGrpSpPr>
        <p:grpSpPr bwMode="auto">
          <a:xfrm>
            <a:off x="3762375" y="1500188"/>
            <a:ext cx="1657350" cy="3287712"/>
            <a:chOff x="3785388" y="2286786"/>
            <a:chExt cx="1656568" cy="3286942"/>
          </a:xfrm>
        </p:grpSpPr>
        <p:cxnSp>
          <p:nvCxnSpPr>
            <p:cNvPr id="44" name="直線接點 43"/>
            <p:cNvCxnSpPr/>
            <p:nvPr/>
          </p:nvCxnSpPr>
          <p:spPr>
            <a:xfrm rot="10800000">
              <a:off x="3799669" y="3299374"/>
              <a:ext cx="1642287" cy="1587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群組 52"/>
            <p:cNvGrpSpPr>
              <a:grpSpLocks/>
            </p:cNvGrpSpPr>
            <p:nvPr/>
          </p:nvGrpSpPr>
          <p:grpSpPr bwMode="auto">
            <a:xfrm>
              <a:off x="3785388" y="2286786"/>
              <a:ext cx="1644662" cy="3286942"/>
              <a:chOff x="3785388" y="2286786"/>
              <a:chExt cx="1644662" cy="3286942"/>
            </a:xfrm>
          </p:grpSpPr>
          <p:cxnSp>
            <p:nvCxnSpPr>
              <p:cNvPr id="40" name="直線接點 39"/>
              <p:cNvCxnSpPr/>
              <p:nvPr/>
            </p:nvCxnSpPr>
            <p:spPr>
              <a:xfrm>
                <a:off x="4572417" y="5572141"/>
                <a:ext cx="855259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 41"/>
              <p:cNvCxnSpPr/>
              <p:nvPr/>
            </p:nvCxnSpPr>
            <p:spPr>
              <a:xfrm rot="5400000">
                <a:off x="4285737" y="4428615"/>
                <a:ext cx="2285465" cy="1586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>
              <a:xfrm rot="5400000">
                <a:off x="3429077" y="2941477"/>
                <a:ext cx="714208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>
              <a:xfrm>
                <a:off x="3786975" y="2585166"/>
                <a:ext cx="357019" cy="1587"/>
              </a:xfrm>
              <a:prstGeom prst="line">
                <a:avLst/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單箭頭接點 51"/>
              <p:cNvCxnSpPr/>
              <p:nvPr/>
            </p:nvCxnSpPr>
            <p:spPr>
              <a:xfrm rot="5400000" flipH="1" flipV="1">
                <a:off x="4000360" y="2428834"/>
                <a:ext cx="285683" cy="15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群組 60"/>
          <p:cNvGrpSpPr>
            <a:grpSpLocks/>
          </p:cNvGrpSpPr>
          <p:nvPr/>
        </p:nvGrpSpPr>
        <p:grpSpPr bwMode="auto">
          <a:xfrm>
            <a:off x="1906588" y="4143375"/>
            <a:ext cx="2716212" cy="357188"/>
            <a:chOff x="1928794" y="4929198"/>
            <a:chExt cx="2715438" cy="357984"/>
          </a:xfrm>
        </p:grpSpPr>
        <p:cxnSp>
          <p:nvCxnSpPr>
            <p:cNvPr id="58" name="直線接點 57"/>
            <p:cNvCxnSpPr/>
            <p:nvPr/>
          </p:nvCxnSpPr>
          <p:spPr>
            <a:xfrm>
              <a:off x="1928794" y="4929198"/>
              <a:ext cx="2713851" cy="1592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單箭頭接點 59"/>
            <p:cNvCxnSpPr/>
            <p:nvPr/>
          </p:nvCxnSpPr>
          <p:spPr>
            <a:xfrm rot="5400000">
              <a:off x="4464447" y="5107396"/>
              <a:ext cx="357984" cy="158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998" name="標題 1"/>
          <p:cNvSpPr>
            <a:spLocks noGrp="1"/>
          </p:cNvSpPr>
          <p:nvPr>
            <p:ph type="title"/>
          </p:nvPr>
        </p:nvSpPr>
        <p:spPr>
          <a:xfrm>
            <a:off x="357188" y="0"/>
            <a:ext cx="8458200" cy="838200"/>
          </a:xfrm>
        </p:spPr>
        <p:txBody>
          <a:bodyPr/>
          <a:lstStyle/>
          <a:p>
            <a:r>
              <a:rPr lang="en-US" altLang="zh-TW" smtClean="0"/>
              <a:t>Routing Compaction by Dynamic Programming</a:t>
            </a:r>
            <a:endParaRPr lang="zh-TW" altLang="en-US" smtClean="0"/>
          </a:p>
        </p:txBody>
      </p:sp>
      <p:grpSp>
        <p:nvGrpSpPr>
          <p:cNvPr id="9" name="群組 33"/>
          <p:cNvGrpSpPr>
            <a:grpSpLocks/>
          </p:cNvGrpSpPr>
          <p:nvPr/>
        </p:nvGrpSpPr>
        <p:grpSpPr bwMode="auto">
          <a:xfrm>
            <a:off x="192088" y="5895975"/>
            <a:ext cx="8715375" cy="461963"/>
            <a:chOff x="214282" y="5786454"/>
            <a:chExt cx="8715436" cy="461665"/>
          </a:xfrm>
        </p:grpSpPr>
        <p:sp>
          <p:nvSpPr>
            <p:cNvPr id="34001" name="文字方塊 31"/>
            <p:cNvSpPr txBox="1">
              <a:spLocks noChangeArrowheads="1"/>
            </p:cNvSpPr>
            <p:nvPr/>
          </p:nvSpPr>
          <p:spPr bwMode="auto">
            <a:xfrm>
              <a:off x="214282" y="5786454"/>
              <a:ext cx="87154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TW" i="1" baseline="-2500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= rr</a:t>
              </a:r>
              <a:r>
                <a:rPr lang="en-US" altLang="zh-TW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uuuuuu</a:t>
              </a:r>
              <a:r>
                <a:rPr lang="en-US" altLang="zh-TW" i="1">
                  <a:solidFill>
                    <a:srgbClr val="002060"/>
                  </a:solidFill>
                  <a:latin typeface="Times New Roman" pitchFamily="18" charset="0"/>
                  <a:cs typeface="Times New Roman" pitchFamily="18" charset="0"/>
                </a:rPr>
                <a:t>llll</a:t>
              </a:r>
              <a:r>
                <a:rPr lang="en-US" altLang="zh-TW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uu</a:t>
              </a:r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TW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uu</a:t>
              </a:r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       D</a:t>
              </a:r>
              <a:r>
                <a:rPr lang="en-US" altLang="zh-TW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altLang="zh-TW" i="1"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TW" i="1">
                  <a:solidFill>
                    <a:srgbClr val="000099"/>
                  </a:solidFill>
                  <a:latin typeface="Times New Roman" pitchFamily="18" charset="0"/>
                  <a:cs typeface="Times New Roman" pitchFamily="18" charset="0"/>
                </a:rPr>
                <a:t>lll</a:t>
              </a:r>
              <a:r>
                <a:rPr lang="en-US" altLang="zh-TW" i="1">
                  <a:solidFill>
                    <a:srgbClr val="006600"/>
                  </a:solidFill>
                  <a:latin typeface="Times New Roman" pitchFamily="18" charset="0"/>
                  <a:cs typeface="Times New Roman" pitchFamily="18" charset="0"/>
                </a:rPr>
                <a:t>dddddddddd</a:t>
              </a:r>
              <a:endParaRPr lang="zh-TW" altLang="en-US" i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002" name="文字方塊 32"/>
            <p:cNvSpPr txBox="1">
              <a:spLocks noChangeArrowheads="1"/>
            </p:cNvSpPr>
            <p:nvPr/>
          </p:nvSpPr>
          <p:spPr bwMode="auto">
            <a:xfrm>
              <a:off x="1000100" y="5786454"/>
              <a:ext cx="92869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TW">
                  <a:latin typeface="Times New Roman" pitchFamily="18" charset="0"/>
                  <a:cs typeface="Times New Roman" pitchFamily="18" charset="0"/>
                </a:rPr>
                <a:t>Ex:</a:t>
              </a:r>
              <a:endParaRPr lang="zh-TW" alt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42211" name="Picture 2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213" y="5175250"/>
            <a:ext cx="7477125" cy="5619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Experimental Results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內容版面配置區 44"/>
          <p:cNvSpPr>
            <a:spLocks noGrp="1"/>
          </p:cNvSpPr>
          <p:nvPr>
            <p:ph sz="quarter" idx="1"/>
          </p:nvPr>
        </p:nvSpPr>
        <p:spPr>
          <a:xfrm>
            <a:off x="276252" y="1085824"/>
            <a:ext cx="8153400" cy="512925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dirty="0" smtClean="0"/>
              <a:t>Implement our algorithm in C++ language on a 2 GHz 64-bit Linux machine with 16GB memory</a:t>
            </a:r>
          </a:p>
          <a:p>
            <a:pPr algn="just"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Compare with</a:t>
            </a:r>
            <a:endParaRPr lang="en-US" altLang="zh-TW" dirty="0" smtClean="0">
              <a:solidFill>
                <a:srgbClr val="000099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Prioritized A* search algorithm [K. </a:t>
            </a:r>
            <a:r>
              <a:rPr lang="en-US" altLang="zh-TW" sz="1800" dirty="0" err="1" smtClean="0"/>
              <a:t>B</a:t>
            </a:r>
            <a:r>
              <a:rPr lang="en-US" altLang="zh-TW" sz="1800" dirty="0" err="1" smtClean="0">
                <a:cs typeface="Arial" charset="0"/>
              </a:rPr>
              <a:t>ö</a:t>
            </a:r>
            <a:r>
              <a:rPr lang="en-US" altLang="zh-TW" sz="1800" dirty="0" err="1" smtClean="0"/>
              <a:t>hringer</a:t>
            </a:r>
            <a:r>
              <a:rPr lang="en-US" altLang="zh-TW" sz="1800" dirty="0" smtClean="0"/>
              <a:t>, TCAD’06]</a:t>
            </a:r>
            <a:endParaRPr lang="en-US" altLang="zh-TW" sz="1800" b="1" dirty="0" smtClean="0"/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Network flow [</a:t>
            </a:r>
            <a:r>
              <a:rPr lang="en-US" altLang="zh-TW" sz="1800" dirty="0" err="1" smtClean="0"/>
              <a:t>Yuh</a:t>
            </a:r>
            <a:r>
              <a:rPr lang="en-US" altLang="zh-TW" sz="1800" dirty="0" smtClean="0"/>
              <a:t> et al, ICCAD’07]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High performance approach [Cho and Pan, ISPD’08]</a:t>
            </a:r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endParaRPr lang="en-US" altLang="zh-TW" dirty="0" smtClean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00665" y="329893"/>
          <a:ext cx="8678164" cy="5889141"/>
        </p:xfrm>
        <a:graphic>
          <a:graphicData uri="http://schemas.openxmlformats.org/drawingml/2006/table">
            <a:tbl>
              <a:tblPr/>
              <a:tblGrid>
                <a:gridCol w="640196"/>
                <a:gridCol w="639772"/>
                <a:gridCol w="523348"/>
                <a:gridCol w="523348"/>
                <a:gridCol w="447506"/>
                <a:gridCol w="497928"/>
                <a:gridCol w="506501"/>
                <a:gridCol w="479794"/>
                <a:gridCol w="523348"/>
                <a:gridCol w="470115"/>
                <a:gridCol w="479794"/>
                <a:gridCol w="523348"/>
                <a:gridCol w="470115"/>
                <a:gridCol w="479794"/>
                <a:gridCol w="523348"/>
                <a:gridCol w="470115"/>
                <a:gridCol w="479794"/>
              </a:tblGrid>
              <a:tr h="208005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Benchmark Suite I</a:t>
                      </a:r>
                      <a:endParaRPr lang="zh-TW" sz="1000" b="1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Prioritized A*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Network-Flow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High-Performance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Ours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371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Name</a:t>
                      </a:r>
                      <a:endParaRPr lang="zh-TW" sz="1000" b="1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Size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#Net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max</a:t>
                      </a:r>
                      <a:endParaRPr lang="zh-TW" sz="1000" kern="100" baseline="-250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Blk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#Fail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12x12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12x12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25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12x12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28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12x12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31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132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129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16x16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16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67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252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264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219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137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143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219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173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24x24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185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315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327</a:t>
                      </a:r>
                      <a:endParaRPr lang="zh-TW" sz="1000" b="1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357</a:t>
                      </a:r>
                      <a:endParaRPr lang="zh-TW" sz="1000" b="1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371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370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32x32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32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645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681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653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807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717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Test25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763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729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792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770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798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857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762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92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864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808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87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726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Test29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1016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733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3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Test30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48x48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48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1017</a:t>
                      </a: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n/a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751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92</a:t>
                      </a:r>
                      <a:endParaRPr lang="zh-TW" sz="1000" kern="10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chemeClr val="tx1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701</a:t>
                      </a: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48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Total</a:t>
                      </a: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1955" marR="5195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106</a:t>
                      </a: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61</a:t>
                      </a: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</a:t>
                      </a: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</a:t>
                      </a:r>
                      <a:endParaRPr lang="zh-TW" sz="1600" b="1" kern="100" dirty="0">
                        <a:solidFill>
                          <a:srgbClr val="FF0000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zh-TW" sz="1000" kern="100" dirty="0">
                        <a:solidFill>
                          <a:schemeClr val="tx1"/>
                        </a:solidFill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1576" marR="6157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7475" name="文字方塊 2"/>
          <p:cNvSpPr txBox="1">
            <a:spLocks noChangeArrowheads="1"/>
          </p:cNvSpPr>
          <p:nvPr/>
        </p:nvSpPr>
        <p:spPr bwMode="auto">
          <a:xfrm>
            <a:off x="827584" y="6237312"/>
            <a:ext cx="7572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000">
                <a:latin typeface="Arial" charset="0"/>
                <a:cs typeface="Arial" charset="0"/>
              </a:rPr>
              <a:t>■ Size: Size of microfluidic array. ■ #Net: Number of droplets. ■ T</a:t>
            </a:r>
            <a:r>
              <a:rPr lang="en-US" altLang="zh-TW" sz="1000" baseline="-25000">
                <a:latin typeface="Arial" charset="0"/>
                <a:cs typeface="Arial" charset="0"/>
              </a:rPr>
              <a:t>max</a:t>
            </a:r>
            <a:r>
              <a:rPr lang="en-US" altLang="zh-TW" sz="1000">
                <a:latin typeface="Arial" charset="0"/>
                <a:cs typeface="Arial" charset="0"/>
              </a:rPr>
              <a:t>:  Timing constraints. ■ #Blk: Number of blockage cells.</a:t>
            </a:r>
          </a:p>
          <a:p>
            <a:r>
              <a:rPr lang="en-US" altLang="zh-TW" sz="1000">
                <a:latin typeface="Arial" charset="0"/>
                <a:cs typeface="Arial" charset="0"/>
              </a:rPr>
              <a:t>■ #Fail: Number of failed droplets. ■ T</a:t>
            </a:r>
            <a:r>
              <a:rPr lang="en-US" altLang="zh-TW" sz="1000" baseline="-25000">
                <a:latin typeface="Arial" charset="0"/>
                <a:cs typeface="Arial" charset="0"/>
              </a:rPr>
              <a:t>la</a:t>
            </a:r>
            <a:r>
              <a:rPr lang="en-US" altLang="zh-TW" sz="1000">
                <a:latin typeface="Arial" charset="0"/>
                <a:cs typeface="Arial" charset="0"/>
              </a:rPr>
              <a:t>: latest arrival time among all droplets. ■ T</a:t>
            </a:r>
            <a:r>
              <a:rPr lang="en-US" altLang="zh-TW" sz="1000" baseline="-25000">
                <a:latin typeface="Arial" charset="0"/>
                <a:cs typeface="Arial" charset="0"/>
              </a:rPr>
              <a:t>cell</a:t>
            </a:r>
            <a:r>
              <a:rPr lang="en-US" altLang="zh-TW" sz="1000">
                <a:latin typeface="Arial" charset="0"/>
                <a:cs typeface="Arial" charset="0"/>
              </a:rPr>
              <a:t>: Total number of cells used for routing.</a:t>
            </a:r>
            <a:endParaRPr lang="zh-TW" altLang="en-US" sz="1000">
              <a:latin typeface="Arial" charset="0"/>
              <a:cs typeface="Arial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5800" y="0"/>
            <a:ext cx="7773988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TW" sz="18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Experimental </a:t>
            </a:r>
            <a:r>
              <a:rPr lang="en-US" altLang="zh-TW" sz="1800" b="1" kern="0" dirty="0" smtClean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Results</a:t>
            </a:r>
            <a:endParaRPr lang="zh-TW" altLang="en-US" sz="18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85750" y="1000125"/>
          <a:ext cx="5901228" cy="5588640"/>
        </p:xfrm>
        <a:graphic>
          <a:graphicData uri="http://schemas.openxmlformats.org/drawingml/2006/table">
            <a:tbl>
              <a:tblPr/>
              <a:tblGrid>
                <a:gridCol w="842044"/>
                <a:gridCol w="842736"/>
                <a:gridCol w="842736"/>
                <a:gridCol w="843428"/>
                <a:gridCol w="843428"/>
                <a:gridCol w="843428"/>
                <a:gridCol w="843428"/>
              </a:tblGrid>
              <a:tr h="13546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ysClr val="windowText" lastClr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Benchmark Suite I</a:t>
                      </a:r>
                      <a:endParaRPr lang="zh-TW" altLang="en-US" sz="1000" kern="100" dirty="0">
                        <a:solidFill>
                          <a:sysClr val="windowText" lastClr="000000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High-Performance  (ISPD’08)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Ours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Name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baseline="-250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CPU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err="1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la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#</a:t>
                      </a:r>
                      <a:r>
                        <a:rPr lang="en-US" sz="1000" b="1" kern="100" dirty="0" err="1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</a:t>
                      </a:r>
                      <a:r>
                        <a:rPr lang="en-US" sz="1000" b="1" kern="100" baseline="-25000" dirty="0" err="1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cell</a:t>
                      </a:r>
                      <a:endParaRPr lang="zh-TW" sz="1000" kern="100" baseline="-250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CPU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0.11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0.08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0.13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0.09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Test5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0.47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100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0.21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Test6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55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0.25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0.24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0.47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44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0.37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0.27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49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96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0.19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0.49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0.64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0.55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56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0.81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219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1.59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0.91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247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1.52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0.98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3.03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219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2.82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Test15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83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230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1.42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2.08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Test16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63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0.95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220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1.74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2.42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3.85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403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1.32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385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0.91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Test19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90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371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1.33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0.78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393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5.76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3.71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76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389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11.22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370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4.31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85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393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5.13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4.18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Test23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3.59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75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5.84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807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3.66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717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5.78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Test25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792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4.30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6.91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Test26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798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3.71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84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4.11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762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6.26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739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5.41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808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4.31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87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726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5.97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Test29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733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36.47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94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698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9.72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Test30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88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751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29.72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92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701</a:t>
                      </a:r>
                      <a:endParaRPr lang="zh-TW" sz="1000" kern="10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solidFill>
                            <a:srgbClr val="00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8.14</a:t>
                      </a:r>
                      <a:endParaRPr lang="zh-TW" sz="1000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smtClean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Avg.</a:t>
                      </a:r>
                      <a:endParaRPr lang="zh-TW" sz="16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1.21</a:t>
                      </a:r>
                      <a:endParaRPr lang="zh-TW" sz="16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1.10</a:t>
                      </a:r>
                      <a:endParaRPr lang="zh-TW" sz="16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1.40</a:t>
                      </a:r>
                      <a:endParaRPr lang="zh-TW" sz="16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6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6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Arial" pitchFamily="34" charset="0"/>
                          <a:ea typeface="新細明體"/>
                          <a:cs typeface="Arial" pitchFamily="34" charset="0"/>
                        </a:rPr>
                        <a:t>1</a:t>
                      </a:r>
                      <a:endParaRPr lang="zh-TW" sz="16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55418" marR="5541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8140" name="文字方塊 2"/>
          <p:cNvSpPr txBox="1">
            <a:spLocks noChangeArrowheads="1"/>
          </p:cNvSpPr>
          <p:nvPr/>
        </p:nvSpPr>
        <p:spPr bwMode="auto">
          <a:xfrm>
            <a:off x="6286500" y="3071813"/>
            <a:ext cx="2857500" cy="554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000">
                <a:latin typeface="Arial" charset="0"/>
                <a:cs typeface="Arial" charset="0"/>
              </a:rPr>
              <a:t>■ T</a:t>
            </a:r>
            <a:r>
              <a:rPr lang="en-US" altLang="zh-TW" sz="1000" baseline="-25000">
                <a:latin typeface="Arial" charset="0"/>
                <a:cs typeface="Arial" charset="0"/>
              </a:rPr>
              <a:t>la</a:t>
            </a:r>
            <a:r>
              <a:rPr lang="en-US" altLang="zh-TW" sz="1000">
                <a:latin typeface="Arial" charset="0"/>
                <a:cs typeface="Arial" charset="0"/>
              </a:rPr>
              <a:t>: latest arrival time among all droplets. </a:t>
            </a:r>
          </a:p>
          <a:p>
            <a:r>
              <a:rPr lang="en-US" altLang="zh-TW" sz="1000">
                <a:latin typeface="Arial" charset="0"/>
                <a:cs typeface="Arial" charset="0"/>
              </a:rPr>
              <a:t>■ T</a:t>
            </a:r>
            <a:r>
              <a:rPr lang="en-US" altLang="zh-TW" sz="1000" baseline="-25000">
                <a:latin typeface="Arial" charset="0"/>
                <a:cs typeface="Arial" charset="0"/>
              </a:rPr>
              <a:t>cell</a:t>
            </a:r>
            <a:r>
              <a:rPr lang="en-US" altLang="zh-TW" sz="1000">
                <a:latin typeface="Arial" charset="0"/>
                <a:cs typeface="Arial" charset="0"/>
              </a:rPr>
              <a:t>: Total number of cells used for routing. </a:t>
            </a:r>
          </a:p>
          <a:p>
            <a:r>
              <a:rPr lang="en-US" altLang="zh-TW" sz="1000">
                <a:latin typeface="Arial" charset="0"/>
                <a:cs typeface="Arial" charset="0"/>
              </a:rPr>
              <a:t>■ CPU: CPU time (sec)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685800" y="233363"/>
            <a:ext cx="7773988" cy="8382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TW" sz="2800" b="1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Experimental </a:t>
            </a:r>
            <a:r>
              <a:rPr lang="en-US" altLang="zh-TW" sz="2800" b="1" kern="0" dirty="0" smtClean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Results</a:t>
            </a:r>
            <a:endParaRPr lang="zh-TW" altLang="en-US" sz="2800" b="1" kern="0" dirty="0">
              <a:solidFill>
                <a:srgbClr val="000099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ChangeArrowheads="1"/>
          </p:cNvSpPr>
          <p:nvPr/>
        </p:nvSpPr>
        <p:spPr bwMode="auto">
          <a:xfrm>
            <a:off x="0" y="4149080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Tsung-Wei </a:t>
            </a:r>
            <a:r>
              <a:rPr lang="en-US" altLang="zh-TW" sz="2000" dirty="0" smtClean="0">
                <a:latin typeface="Arial" charset="0"/>
              </a:rPr>
              <a:t>Huang</a:t>
            </a:r>
            <a:r>
              <a:rPr lang="en-US" altLang="zh-TW" sz="2000" b="1" dirty="0" smtClean="0">
                <a:latin typeface="Arial" charset="0"/>
              </a:rPr>
              <a:t>,</a:t>
            </a:r>
            <a:r>
              <a:rPr lang="en-US" altLang="zh-TW" sz="2000" dirty="0" smtClean="0"/>
              <a:t> Chun-</a:t>
            </a:r>
            <a:r>
              <a:rPr lang="en-US" altLang="zh-TW" sz="2000" dirty="0" err="1" smtClean="0"/>
              <a:t>Hsien</a:t>
            </a:r>
            <a:r>
              <a:rPr lang="en-US" altLang="zh-TW" sz="2000" dirty="0" smtClean="0"/>
              <a:t> Lin,</a:t>
            </a:r>
            <a:r>
              <a:rPr lang="en-US" altLang="zh-TW" sz="2000" b="1" dirty="0" smtClean="0">
                <a:latin typeface="Arial" charset="0"/>
              </a:rPr>
              <a:t> </a:t>
            </a:r>
            <a:r>
              <a:rPr lang="en-US" altLang="zh-TW" sz="2000" dirty="0" smtClean="0">
                <a:latin typeface="Arial" charset="0"/>
              </a:rPr>
              <a:t>and Tsung-Yi Ho (advisor)</a:t>
            </a:r>
            <a:endParaRPr lang="en-US" altLang="zh-TW" sz="200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14339" name="Picture 18" descr="nck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519405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WordArt 19"/>
          <p:cNvSpPr>
            <a:spLocks noChangeArrowheads="1" noChangeShapeType="1" noTextEdit="1"/>
          </p:cNvSpPr>
          <p:nvPr/>
        </p:nvSpPr>
        <p:spPr bwMode="gray">
          <a:xfrm>
            <a:off x="288925" y="857250"/>
            <a:ext cx="8497888" cy="20002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A Contamination Aware Droplet Routing Algorithm</a:t>
            </a:r>
          </a:p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for Digital Microfluidic Biochips</a:t>
            </a:r>
            <a:endParaRPr lang="zh-TW" altLang="en-US" sz="28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0" y="3212976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200" b="1" dirty="0" smtClean="0">
                <a:latin typeface="Times New Roman" pitchFamily="18" charset="0"/>
                <a:ea typeface="標楷體" pitchFamily="65" charset="-120"/>
              </a:rPr>
              <a:t>2009 ACM/IEEE International Conference on Computer-Aided Design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300" b="1" dirty="0" smtClean="0">
                <a:solidFill>
                  <a:srgbClr val="000099"/>
                </a:solidFill>
                <a:latin typeface="Times New Roman" pitchFamily="18" charset="0"/>
                <a:ea typeface="標楷體" pitchFamily="65" charset="-120"/>
              </a:rPr>
              <a:t>(ICCAD’09 and TCAD)</a:t>
            </a:r>
            <a:endParaRPr lang="en-US" altLang="zh-TW" sz="2300" b="1" dirty="0">
              <a:solidFill>
                <a:srgbClr val="000099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文字方塊 274"/>
          <p:cNvSpPr txBox="1"/>
          <p:nvPr/>
        </p:nvSpPr>
        <p:spPr>
          <a:xfrm>
            <a:off x="5628844" y="1857364"/>
            <a:ext cx="281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Contamination problem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cxnSp>
        <p:nvCxnSpPr>
          <p:cNvPr id="278" name="直線單箭頭接點 277"/>
          <p:cNvCxnSpPr/>
          <p:nvPr/>
        </p:nvCxnSpPr>
        <p:spPr>
          <a:xfrm rot="5400000">
            <a:off x="5864808" y="2528494"/>
            <a:ext cx="432000" cy="1588"/>
          </a:xfrm>
          <a:prstGeom prst="straightConnector1">
            <a:avLst/>
          </a:prstGeom>
          <a:ln w="2222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文字方塊 279"/>
          <p:cNvSpPr txBox="1"/>
          <p:nvPr/>
        </p:nvSpPr>
        <p:spPr>
          <a:xfrm>
            <a:off x="5628844" y="2831706"/>
            <a:ext cx="2973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Disjoint routes </a:t>
            </a:r>
            <a:r>
              <a:rPr lang="en-US" altLang="zh-TW" sz="18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(DATE’09)</a:t>
            </a:r>
            <a:endParaRPr lang="zh-TW" altLang="en-US" sz="1800" b="1" dirty="0" smtClean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81" name="文字方塊 280"/>
          <p:cNvSpPr txBox="1"/>
          <p:nvPr/>
        </p:nvSpPr>
        <p:spPr>
          <a:xfrm>
            <a:off x="5628844" y="3845486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Routing with the wash droplet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grpSp>
        <p:nvGrpSpPr>
          <p:cNvPr id="2" name="群組 281"/>
          <p:cNvGrpSpPr/>
          <p:nvPr/>
        </p:nvGrpSpPr>
        <p:grpSpPr>
          <a:xfrm>
            <a:off x="179512" y="1895721"/>
            <a:ext cx="5381600" cy="4238591"/>
            <a:chOff x="428596" y="1071546"/>
            <a:chExt cx="2857520" cy="2200289"/>
          </a:xfrm>
        </p:grpSpPr>
        <p:sp>
          <p:nvSpPr>
            <p:cNvPr id="283" name="流程圖: 資料 282"/>
            <p:cNvSpPr/>
            <p:nvPr/>
          </p:nvSpPr>
          <p:spPr>
            <a:xfrm>
              <a:off x="428596" y="1071546"/>
              <a:ext cx="2857520" cy="2071702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284" name="手繪多邊形 283"/>
            <p:cNvSpPr/>
            <p:nvPr/>
          </p:nvSpPr>
          <p:spPr>
            <a:xfrm>
              <a:off x="428609" y="1071546"/>
              <a:ext cx="2857500" cy="2200275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5" name="直線接點 284"/>
            <p:cNvCxnSpPr/>
            <p:nvPr/>
          </p:nvCxnSpPr>
          <p:spPr>
            <a:xfrm rot="5400000">
              <a:off x="2639205" y="3199603"/>
              <a:ext cx="142876" cy="1588"/>
            </a:xfrm>
            <a:prstGeom prst="lin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流程圖: 資料 285"/>
          <p:cNvSpPr/>
          <p:nvPr/>
        </p:nvSpPr>
        <p:spPr>
          <a:xfrm>
            <a:off x="621955" y="2359343"/>
            <a:ext cx="4345843" cy="3094103"/>
          </a:xfrm>
          <a:prstGeom prst="flowChartInputOutpu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latin typeface="+mn-lt"/>
            </a:endParaRPr>
          </a:p>
        </p:txBody>
      </p:sp>
      <p:sp>
        <p:nvSpPr>
          <p:cNvPr id="287" name="流程圖: 資料 286"/>
          <p:cNvSpPr/>
          <p:nvPr/>
        </p:nvSpPr>
        <p:spPr>
          <a:xfrm>
            <a:off x="1426271" y="2772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8" name="流程圖: 資料 287"/>
          <p:cNvSpPr/>
          <p:nvPr/>
        </p:nvSpPr>
        <p:spPr>
          <a:xfrm>
            <a:off x="1694205" y="3095551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89" name="流程圖: 資料 288"/>
          <p:cNvSpPr/>
          <p:nvPr/>
        </p:nvSpPr>
        <p:spPr>
          <a:xfrm>
            <a:off x="1523179" y="2448673"/>
            <a:ext cx="396481" cy="287608"/>
          </a:xfrm>
          <a:prstGeom prst="flowChartInputOutput">
            <a:avLst/>
          </a:prstGeom>
          <a:solidFill>
            <a:srgbClr val="FF66CC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0" name="流程圖: 資料 289"/>
          <p:cNvSpPr/>
          <p:nvPr/>
        </p:nvSpPr>
        <p:spPr>
          <a:xfrm>
            <a:off x="1789808" y="2772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1" name="流程圖: 資料 290"/>
          <p:cNvSpPr/>
          <p:nvPr/>
        </p:nvSpPr>
        <p:spPr>
          <a:xfrm>
            <a:off x="1877184" y="244867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2" name="流程圖: 資料 291"/>
          <p:cNvSpPr/>
          <p:nvPr/>
        </p:nvSpPr>
        <p:spPr>
          <a:xfrm>
            <a:off x="1063678" y="406839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3" name="流程圖: 資料 292"/>
          <p:cNvSpPr/>
          <p:nvPr/>
        </p:nvSpPr>
        <p:spPr>
          <a:xfrm>
            <a:off x="1152931" y="3746890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4" name="流程圖: 資料 293"/>
          <p:cNvSpPr/>
          <p:nvPr/>
        </p:nvSpPr>
        <p:spPr>
          <a:xfrm>
            <a:off x="1413211" y="406839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5" name="流程圖: 資料 294"/>
          <p:cNvSpPr/>
          <p:nvPr/>
        </p:nvSpPr>
        <p:spPr>
          <a:xfrm>
            <a:off x="1243574" y="3417056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6" name="流程圖: 資料 295"/>
          <p:cNvSpPr/>
          <p:nvPr/>
        </p:nvSpPr>
        <p:spPr>
          <a:xfrm>
            <a:off x="1511981" y="3746890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7" name="流程圖: 資料 296"/>
          <p:cNvSpPr/>
          <p:nvPr/>
        </p:nvSpPr>
        <p:spPr>
          <a:xfrm>
            <a:off x="1340482" y="3095551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8" name="流程圖: 資料 297"/>
          <p:cNvSpPr/>
          <p:nvPr/>
        </p:nvSpPr>
        <p:spPr>
          <a:xfrm>
            <a:off x="1596190" y="3417056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99" name="流程圖: 資料 298"/>
          <p:cNvSpPr/>
          <p:nvPr/>
        </p:nvSpPr>
        <p:spPr>
          <a:xfrm>
            <a:off x="788146" y="5036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0" name="流程圖: 資料 299"/>
          <p:cNvSpPr/>
          <p:nvPr/>
        </p:nvSpPr>
        <p:spPr>
          <a:xfrm>
            <a:off x="877400" y="4713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1" name="流程圖: 資料 300"/>
          <p:cNvSpPr/>
          <p:nvPr/>
        </p:nvSpPr>
        <p:spPr>
          <a:xfrm>
            <a:off x="1136374" y="5036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2" name="流程圖: 資料 301"/>
          <p:cNvSpPr/>
          <p:nvPr/>
        </p:nvSpPr>
        <p:spPr>
          <a:xfrm>
            <a:off x="969820" y="4391608"/>
            <a:ext cx="396481" cy="287608"/>
          </a:xfrm>
          <a:prstGeom prst="flowChartInputOutput">
            <a:avLst/>
          </a:prstGeom>
          <a:solidFill>
            <a:srgbClr val="FFC00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3" name="流程圖: 資料 302"/>
          <p:cNvSpPr/>
          <p:nvPr/>
        </p:nvSpPr>
        <p:spPr>
          <a:xfrm>
            <a:off x="1228794" y="4713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4" name="流程圖: 資料 303"/>
          <p:cNvSpPr/>
          <p:nvPr/>
        </p:nvSpPr>
        <p:spPr>
          <a:xfrm>
            <a:off x="1327481" y="4391608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5" name="流程圖: 資料 304"/>
          <p:cNvSpPr/>
          <p:nvPr/>
        </p:nvSpPr>
        <p:spPr>
          <a:xfrm>
            <a:off x="2157446" y="2772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6" name="流程圖: 資料 305"/>
          <p:cNvSpPr/>
          <p:nvPr/>
        </p:nvSpPr>
        <p:spPr>
          <a:xfrm>
            <a:off x="2424075" y="3095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7" name="流程圖: 資料 306"/>
          <p:cNvSpPr/>
          <p:nvPr/>
        </p:nvSpPr>
        <p:spPr>
          <a:xfrm>
            <a:off x="2254355" y="244867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8" name="流程圖: 資料 307"/>
          <p:cNvSpPr/>
          <p:nvPr/>
        </p:nvSpPr>
        <p:spPr>
          <a:xfrm>
            <a:off x="2520984" y="2772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9" name="流程圖: 資料 308"/>
          <p:cNvSpPr/>
          <p:nvPr/>
        </p:nvSpPr>
        <p:spPr>
          <a:xfrm>
            <a:off x="2608360" y="244867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0" name="流程圖: 資料 309"/>
          <p:cNvSpPr/>
          <p:nvPr/>
        </p:nvSpPr>
        <p:spPr>
          <a:xfrm>
            <a:off x="1787198" y="406839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1" name="流程圖: 資料 310"/>
          <p:cNvSpPr/>
          <p:nvPr/>
        </p:nvSpPr>
        <p:spPr>
          <a:xfrm>
            <a:off x="1876451" y="3746890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2" name="流程圖: 資料 311"/>
          <p:cNvSpPr/>
          <p:nvPr/>
        </p:nvSpPr>
        <p:spPr>
          <a:xfrm>
            <a:off x="2150736" y="406839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3" name="流程圖: 資料 312"/>
          <p:cNvSpPr/>
          <p:nvPr/>
        </p:nvSpPr>
        <p:spPr>
          <a:xfrm>
            <a:off x="1974749" y="3417056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4" name="流程圖: 資料 313"/>
          <p:cNvSpPr/>
          <p:nvPr/>
        </p:nvSpPr>
        <p:spPr>
          <a:xfrm>
            <a:off x="2236807" y="3746890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5" name="流程圖: 資料 314"/>
          <p:cNvSpPr/>
          <p:nvPr/>
        </p:nvSpPr>
        <p:spPr>
          <a:xfrm>
            <a:off x="2058958" y="3095551"/>
            <a:ext cx="396481" cy="287608"/>
          </a:xfrm>
          <a:prstGeom prst="flowChartInputOutput">
            <a:avLst/>
          </a:prstGeom>
          <a:solidFill>
            <a:srgbClr val="C0C0C0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6" name="流程圖: 資料 315"/>
          <p:cNvSpPr/>
          <p:nvPr/>
        </p:nvSpPr>
        <p:spPr>
          <a:xfrm>
            <a:off x="2332410" y="3417056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7" name="流程圖: 資料 316"/>
          <p:cNvSpPr/>
          <p:nvPr/>
        </p:nvSpPr>
        <p:spPr>
          <a:xfrm>
            <a:off x="1509056" y="5036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8" name="流程圖: 資料 317"/>
          <p:cNvSpPr/>
          <p:nvPr/>
        </p:nvSpPr>
        <p:spPr>
          <a:xfrm>
            <a:off x="1599614" y="4713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19" name="流程圖: 資料 318"/>
          <p:cNvSpPr/>
          <p:nvPr/>
        </p:nvSpPr>
        <p:spPr>
          <a:xfrm>
            <a:off x="1867549" y="5036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0" name="流程圖: 資料 319"/>
          <p:cNvSpPr/>
          <p:nvPr/>
        </p:nvSpPr>
        <p:spPr>
          <a:xfrm>
            <a:off x="1693340" y="4391608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1" name="流程圖: 資料 320"/>
          <p:cNvSpPr/>
          <p:nvPr/>
        </p:nvSpPr>
        <p:spPr>
          <a:xfrm>
            <a:off x="1958664" y="4713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2" name="流程圖: 資料 321"/>
          <p:cNvSpPr/>
          <p:nvPr/>
        </p:nvSpPr>
        <p:spPr>
          <a:xfrm>
            <a:off x="2057351" y="4391608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3" name="流程圖: 資料 322"/>
          <p:cNvSpPr/>
          <p:nvPr/>
        </p:nvSpPr>
        <p:spPr>
          <a:xfrm>
            <a:off x="2887689" y="2772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4" name="流程圖: 資料 323"/>
          <p:cNvSpPr/>
          <p:nvPr/>
        </p:nvSpPr>
        <p:spPr>
          <a:xfrm>
            <a:off x="3149274" y="3095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5" name="流程圖: 資料 324"/>
          <p:cNvSpPr/>
          <p:nvPr/>
        </p:nvSpPr>
        <p:spPr>
          <a:xfrm>
            <a:off x="2984598" y="244867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6" name="流程圖: 資料 325"/>
          <p:cNvSpPr/>
          <p:nvPr/>
        </p:nvSpPr>
        <p:spPr>
          <a:xfrm>
            <a:off x="3238527" y="2772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7" name="流程圖: 資料 326"/>
          <p:cNvSpPr/>
          <p:nvPr/>
        </p:nvSpPr>
        <p:spPr>
          <a:xfrm>
            <a:off x="3330948" y="244867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8" name="流程圖: 資料 327"/>
          <p:cNvSpPr/>
          <p:nvPr/>
        </p:nvSpPr>
        <p:spPr>
          <a:xfrm>
            <a:off x="2517441" y="406839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9" name="流程圖: 資料 328"/>
          <p:cNvSpPr/>
          <p:nvPr/>
        </p:nvSpPr>
        <p:spPr>
          <a:xfrm>
            <a:off x="2613044" y="3746890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0" name="流程圖: 資料 329"/>
          <p:cNvSpPr/>
          <p:nvPr/>
        </p:nvSpPr>
        <p:spPr>
          <a:xfrm>
            <a:off x="2868279" y="406839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1" name="流程圖: 資料 330"/>
          <p:cNvSpPr/>
          <p:nvPr/>
        </p:nvSpPr>
        <p:spPr>
          <a:xfrm>
            <a:off x="2703687" y="3417056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2" name="流程圖: 資料 331"/>
          <p:cNvSpPr/>
          <p:nvPr/>
        </p:nvSpPr>
        <p:spPr>
          <a:xfrm>
            <a:off x="2960700" y="3746890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3" name="流程圖: 資料 332"/>
          <p:cNvSpPr/>
          <p:nvPr/>
        </p:nvSpPr>
        <p:spPr>
          <a:xfrm>
            <a:off x="2794246" y="3095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4" name="流程圖: 資料 333"/>
          <p:cNvSpPr/>
          <p:nvPr/>
        </p:nvSpPr>
        <p:spPr>
          <a:xfrm>
            <a:off x="3057608" y="3417056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5" name="流程圖: 資料 334"/>
          <p:cNvSpPr/>
          <p:nvPr/>
        </p:nvSpPr>
        <p:spPr>
          <a:xfrm>
            <a:off x="2240604" y="5036551"/>
            <a:ext cx="396481" cy="287608"/>
          </a:xfrm>
          <a:prstGeom prst="flowChartInputOutput">
            <a:avLst/>
          </a:prstGeom>
          <a:solidFill>
            <a:srgbClr val="FFC000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6" name="流程圖: 資料 335"/>
          <p:cNvSpPr/>
          <p:nvPr/>
        </p:nvSpPr>
        <p:spPr>
          <a:xfrm>
            <a:off x="2329858" y="4713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7" name="流程圖: 資料 336"/>
          <p:cNvSpPr/>
          <p:nvPr/>
        </p:nvSpPr>
        <p:spPr>
          <a:xfrm>
            <a:off x="2590137" y="5036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8" name="流程圖: 資料 337"/>
          <p:cNvSpPr/>
          <p:nvPr/>
        </p:nvSpPr>
        <p:spPr>
          <a:xfrm>
            <a:off x="2428628" y="4391608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39" name="流程圖: 資料 338"/>
          <p:cNvSpPr/>
          <p:nvPr/>
        </p:nvSpPr>
        <p:spPr>
          <a:xfrm>
            <a:off x="2682557" y="4713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0" name="流程圖: 資料 339"/>
          <p:cNvSpPr/>
          <p:nvPr/>
        </p:nvSpPr>
        <p:spPr>
          <a:xfrm>
            <a:off x="2774894" y="4391608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1" name="流程圖: 資料 340"/>
          <p:cNvSpPr/>
          <p:nvPr/>
        </p:nvSpPr>
        <p:spPr>
          <a:xfrm>
            <a:off x="3623627" y="2772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2" name="流程圖: 資料 341"/>
          <p:cNvSpPr/>
          <p:nvPr/>
        </p:nvSpPr>
        <p:spPr>
          <a:xfrm>
            <a:off x="3899863" y="3095557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3" name="流程圖: 資料 342"/>
          <p:cNvSpPr/>
          <p:nvPr/>
        </p:nvSpPr>
        <p:spPr>
          <a:xfrm>
            <a:off x="3715261" y="244867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4" name="流程圖: 資料 343"/>
          <p:cNvSpPr/>
          <p:nvPr/>
        </p:nvSpPr>
        <p:spPr>
          <a:xfrm>
            <a:off x="3990058" y="2772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5" name="流程圖: 資料 344"/>
          <p:cNvSpPr/>
          <p:nvPr/>
        </p:nvSpPr>
        <p:spPr>
          <a:xfrm>
            <a:off x="4081966" y="244867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6" name="流程圖: 資料 345"/>
          <p:cNvSpPr/>
          <p:nvPr/>
        </p:nvSpPr>
        <p:spPr>
          <a:xfrm>
            <a:off x="3254454" y="406839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7" name="流程圖: 資料 346"/>
          <p:cNvSpPr/>
          <p:nvPr/>
        </p:nvSpPr>
        <p:spPr>
          <a:xfrm>
            <a:off x="3345013" y="3746890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8" name="流程圖: 資料 347"/>
          <p:cNvSpPr/>
          <p:nvPr/>
        </p:nvSpPr>
        <p:spPr>
          <a:xfrm>
            <a:off x="3619894" y="406839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49" name="流程圖: 資料 348"/>
          <p:cNvSpPr/>
          <p:nvPr/>
        </p:nvSpPr>
        <p:spPr>
          <a:xfrm>
            <a:off x="3438037" y="3417056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0" name="流程圖: 資料 349"/>
          <p:cNvSpPr/>
          <p:nvPr/>
        </p:nvSpPr>
        <p:spPr>
          <a:xfrm>
            <a:off x="3712827" y="3746890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1" name="流程圖: 資料 350"/>
          <p:cNvSpPr/>
          <p:nvPr/>
        </p:nvSpPr>
        <p:spPr>
          <a:xfrm>
            <a:off x="3530183" y="3095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2" name="流程圖: 資料 351"/>
          <p:cNvSpPr/>
          <p:nvPr/>
        </p:nvSpPr>
        <p:spPr>
          <a:xfrm>
            <a:off x="3806842" y="3417056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3" name="流程圖: 資料 352"/>
          <p:cNvSpPr/>
          <p:nvPr/>
        </p:nvSpPr>
        <p:spPr>
          <a:xfrm>
            <a:off x="2975991" y="5036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4" name="流程圖: 資料 353"/>
          <p:cNvSpPr/>
          <p:nvPr/>
        </p:nvSpPr>
        <p:spPr>
          <a:xfrm>
            <a:off x="3070519" y="4713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5" name="流程圖: 資料 354"/>
          <p:cNvSpPr/>
          <p:nvPr/>
        </p:nvSpPr>
        <p:spPr>
          <a:xfrm>
            <a:off x="3342741" y="5036551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6" name="流程圖: 資料 355"/>
          <p:cNvSpPr/>
          <p:nvPr/>
        </p:nvSpPr>
        <p:spPr>
          <a:xfrm>
            <a:off x="3162939" y="4391608"/>
            <a:ext cx="396481" cy="287608"/>
          </a:xfrm>
          <a:prstGeom prst="flowChartInputOutput">
            <a:avLst/>
          </a:prstGeom>
          <a:solidFill>
            <a:srgbClr val="FF66CC">
              <a:alpha val="29804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7" name="流程圖: 資料 356"/>
          <p:cNvSpPr/>
          <p:nvPr/>
        </p:nvSpPr>
        <p:spPr>
          <a:xfrm>
            <a:off x="3436271" y="471311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8" name="流程圖: 資料 357"/>
          <p:cNvSpPr/>
          <p:nvPr/>
        </p:nvSpPr>
        <p:spPr>
          <a:xfrm>
            <a:off x="3527302" y="4391608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59" name="流程圖: 資料 358"/>
          <p:cNvSpPr/>
          <p:nvPr/>
        </p:nvSpPr>
        <p:spPr>
          <a:xfrm>
            <a:off x="4252463" y="309614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0" name="流程圖: 資料 359"/>
          <p:cNvSpPr/>
          <p:nvPr/>
        </p:nvSpPr>
        <p:spPr>
          <a:xfrm>
            <a:off x="4346990" y="277270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1" name="流程圖: 資料 360"/>
          <p:cNvSpPr/>
          <p:nvPr/>
        </p:nvSpPr>
        <p:spPr>
          <a:xfrm>
            <a:off x="4440683" y="2449265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2" name="流程圖: 資料 361"/>
          <p:cNvSpPr/>
          <p:nvPr/>
        </p:nvSpPr>
        <p:spPr>
          <a:xfrm>
            <a:off x="3978099" y="4068986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3" name="流程圖: 資料 362"/>
          <p:cNvSpPr/>
          <p:nvPr/>
        </p:nvSpPr>
        <p:spPr>
          <a:xfrm>
            <a:off x="4068651" y="3747482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4" name="流程圖: 資料 363"/>
          <p:cNvSpPr/>
          <p:nvPr/>
        </p:nvSpPr>
        <p:spPr>
          <a:xfrm>
            <a:off x="4162666" y="3417648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5" name="流程圖: 資料 364"/>
          <p:cNvSpPr/>
          <p:nvPr/>
        </p:nvSpPr>
        <p:spPr>
          <a:xfrm>
            <a:off x="3702055" y="5037143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6" name="流程圖: 資料 365"/>
          <p:cNvSpPr/>
          <p:nvPr/>
        </p:nvSpPr>
        <p:spPr>
          <a:xfrm>
            <a:off x="3793203" y="4713704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7" name="流程圖: 資料 366"/>
          <p:cNvSpPr/>
          <p:nvPr/>
        </p:nvSpPr>
        <p:spPr>
          <a:xfrm>
            <a:off x="3885506" y="4392200"/>
            <a:ext cx="396481" cy="28760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68" name="手繪多邊形 367"/>
          <p:cNvSpPr/>
          <p:nvPr/>
        </p:nvSpPr>
        <p:spPr>
          <a:xfrm>
            <a:off x="1767204" y="4407107"/>
            <a:ext cx="197600" cy="205890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手繪多邊形 368"/>
          <p:cNvSpPr/>
          <p:nvPr/>
        </p:nvSpPr>
        <p:spPr>
          <a:xfrm>
            <a:off x="2497961" y="4441227"/>
            <a:ext cx="163451" cy="21431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0" name="手繪多邊形 369"/>
          <p:cNvSpPr/>
          <p:nvPr/>
        </p:nvSpPr>
        <p:spPr>
          <a:xfrm>
            <a:off x="2878306" y="4432783"/>
            <a:ext cx="197600" cy="205890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1" name="手繪多邊形 370"/>
          <p:cNvSpPr/>
          <p:nvPr/>
        </p:nvSpPr>
        <p:spPr>
          <a:xfrm>
            <a:off x="1437042" y="4435698"/>
            <a:ext cx="197600" cy="154417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2" name="手繪多邊形 371"/>
          <p:cNvSpPr/>
          <p:nvPr/>
        </p:nvSpPr>
        <p:spPr>
          <a:xfrm>
            <a:off x="2146153" y="4447370"/>
            <a:ext cx="197600" cy="15441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3" name="文字方塊 372"/>
          <p:cNvSpPr txBox="1"/>
          <p:nvPr/>
        </p:nvSpPr>
        <p:spPr>
          <a:xfrm>
            <a:off x="3171693" y="4354305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S</a:t>
            </a:r>
            <a:r>
              <a:rPr lang="en-US" altLang="zh-TW" sz="1600" baseline="-25000" dirty="0" smtClean="0">
                <a:latin typeface="+mn-lt"/>
              </a:rPr>
              <a:t>1</a:t>
            </a:r>
            <a:endParaRPr lang="zh-TW" altLang="en-US" sz="1600" baseline="-25000" dirty="0">
              <a:latin typeface="+mn-lt"/>
            </a:endParaRPr>
          </a:p>
        </p:txBody>
      </p:sp>
      <p:sp>
        <p:nvSpPr>
          <p:cNvPr id="374" name="文字方塊 373"/>
          <p:cNvSpPr txBox="1"/>
          <p:nvPr/>
        </p:nvSpPr>
        <p:spPr>
          <a:xfrm>
            <a:off x="1521848" y="2413604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S</a:t>
            </a:r>
            <a:r>
              <a:rPr lang="en-US" altLang="zh-TW" sz="1600" baseline="-25000" dirty="0" smtClean="0">
                <a:latin typeface="+mn-lt"/>
              </a:rPr>
              <a:t>2</a:t>
            </a:r>
            <a:endParaRPr lang="zh-TW" altLang="en-US" sz="1600" baseline="-25000" dirty="0">
              <a:latin typeface="+mn-lt"/>
            </a:endParaRPr>
          </a:p>
        </p:txBody>
      </p:sp>
      <p:sp>
        <p:nvSpPr>
          <p:cNvPr id="375" name="文字方塊 374"/>
          <p:cNvSpPr txBox="1"/>
          <p:nvPr/>
        </p:nvSpPr>
        <p:spPr>
          <a:xfrm>
            <a:off x="1001390" y="4361129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T</a:t>
            </a:r>
            <a:r>
              <a:rPr lang="en-US" altLang="zh-TW" sz="1600" baseline="-25000" dirty="0" smtClean="0">
                <a:latin typeface="+mn-lt"/>
              </a:rPr>
              <a:t>1</a:t>
            </a:r>
            <a:endParaRPr lang="zh-TW" altLang="en-US" sz="1600" baseline="-25000" dirty="0">
              <a:latin typeface="+mn-lt"/>
            </a:endParaRPr>
          </a:p>
        </p:txBody>
      </p:sp>
      <p:sp>
        <p:nvSpPr>
          <p:cNvPr id="376" name="文字方塊 375"/>
          <p:cNvSpPr txBox="1"/>
          <p:nvPr/>
        </p:nvSpPr>
        <p:spPr>
          <a:xfrm>
            <a:off x="2261154" y="4993681"/>
            <a:ext cx="428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+mn-lt"/>
              </a:rPr>
              <a:t>T</a:t>
            </a:r>
            <a:r>
              <a:rPr lang="en-US" altLang="zh-TW" sz="1600" baseline="-25000" dirty="0" smtClean="0">
                <a:latin typeface="+mn-lt"/>
              </a:rPr>
              <a:t>2</a:t>
            </a:r>
            <a:endParaRPr lang="zh-TW" altLang="en-US" sz="1600" baseline="-25000" dirty="0">
              <a:latin typeface="+mn-lt"/>
            </a:endParaRPr>
          </a:p>
        </p:txBody>
      </p:sp>
      <p:sp>
        <p:nvSpPr>
          <p:cNvPr id="377" name="手繪多邊形 376"/>
          <p:cNvSpPr/>
          <p:nvPr/>
        </p:nvSpPr>
        <p:spPr>
          <a:xfrm>
            <a:off x="2695430" y="2478281"/>
            <a:ext cx="203598" cy="20440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8" name="手繪多邊形 377"/>
          <p:cNvSpPr/>
          <p:nvPr/>
        </p:nvSpPr>
        <p:spPr>
          <a:xfrm>
            <a:off x="2324592" y="2478281"/>
            <a:ext cx="175583" cy="187867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9" name="手繪多邊形 378"/>
          <p:cNvSpPr/>
          <p:nvPr/>
        </p:nvSpPr>
        <p:spPr>
          <a:xfrm>
            <a:off x="1967402" y="2478281"/>
            <a:ext cx="172481" cy="20572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0" name="手繪多邊形 379"/>
          <p:cNvSpPr/>
          <p:nvPr/>
        </p:nvSpPr>
        <p:spPr>
          <a:xfrm>
            <a:off x="2511611" y="4400283"/>
            <a:ext cx="214314" cy="142876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1" name="手繪多邊形 380"/>
          <p:cNvSpPr/>
          <p:nvPr/>
        </p:nvSpPr>
        <p:spPr>
          <a:xfrm>
            <a:off x="2396030" y="4764297"/>
            <a:ext cx="226220" cy="158172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2" name="手繪多邊形 381"/>
          <p:cNvSpPr/>
          <p:nvPr/>
        </p:nvSpPr>
        <p:spPr>
          <a:xfrm>
            <a:off x="2593070" y="4097685"/>
            <a:ext cx="207084" cy="218992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4" name="手繪多邊形 383"/>
          <p:cNvSpPr/>
          <p:nvPr/>
        </p:nvSpPr>
        <p:spPr>
          <a:xfrm>
            <a:off x="2674815" y="3797830"/>
            <a:ext cx="238127" cy="19429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5" name="手繪多邊形 384"/>
          <p:cNvSpPr/>
          <p:nvPr/>
        </p:nvSpPr>
        <p:spPr>
          <a:xfrm>
            <a:off x="2790538" y="3478413"/>
            <a:ext cx="226221" cy="190922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6" name="手繪多邊形 385"/>
          <p:cNvSpPr/>
          <p:nvPr/>
        </p:nvSpPr>
        <p:spPr>
          <a:xfrm>
            <a:off x="2906118" y="3121223"/>
            <a:ext cx="178595" cy="216968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7" name="手繪多邊形 386"/>
          <p:cNvSpPr/>
          <p:nvPr/>
        </p:nvSpPr>
        <p:spPr>
          <a:xfrm>
            <a:off x="2981039" y="2835471"/>
            <a:ext cx="166689" cy="17157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5" name="手繪多邊形 394"/>
          <p:cNvSpPr/>
          <p:nvPr/>
        </p:nvSpPr>
        <p:spPr>
          <a:xfrm>
            <a:off x="3076290" y="2478281"/>
            <a:ext cx="142876" cy="218992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6" name="橢圓 395"/>
          <p:cNvSpPr/>
          <p:nvPr/>
        </p:nvSpPr>
        <p:spPr>
          <a:xfrm>
            <a:off x="2410898" y="4354254"/>
            <a:ext cx="386293" cy="385381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396"/>
          <p:cNvGrpSpPr/>
          <p:nvPr/>
        </p:nvGrpSpPr>
        <p:grpSpPr>
          <a:xfrm>
            <a:off x="2681782" y="4192793"/>
            <a:ext cx="285752" cy="357190"/>
            <a:chOff x="3054960" y="4429132"/>
            <a:chExt cx="231156" cy="214314"/>
          </a:xfrm>
        </p:grpSpPr>
        <p:cxnSp>
          <p:nvCxnSpPr>
            <p:cNvPr id="398" name="直線接點 397"/>
            <p:cNvCxnSpPr/>
            <p:nvPr/>
          </p:nvCxnSpPr>
          <p:spPr>
            <a:xfrm rot="16200000" flipH="1">
              <a:off x="3071802" y="4429132"/>
              <a:ext cx="214314" cy="21431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接點 398"/>
            <p:cNvCxnSpPr/>
            <p:nvPr/>
          </p:nvCxnSpPr>
          <p:spPr>
            <a:xfrm rot="10800000" flipV="1">
              <a:off x="3054960" y="4429132"/>
              <a:ext cx="223838" cy="21431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0" name="Text Box 71"/>
          <p:cNvSpPr txBox="1">
            <a:spLocks noChangeArrowheads="1"/>
          </p:cNvSpPr>
          <p:nvPr/>
        </p:nvSpPr>
        <p:spPr bwMode="auto">
          <a:xfrm>
            <a:off x="1943652" y="1549587"/>
            <a:ext cx="1928826" cy="27546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0" lang="en-US" altLang="zh-TW" sz="1400" dirty="0">
                <a:latin typeface="+mn-lt"/>
              </a:rPr>
              <a:t>2D microfluidic array</a:t>
            </a:r>
          </a:p>
        </p:txBody>
      </p:sp>
      <p:cxnSp>
        <p:nvCxnSpPr>
          <p:cNvPr id="401" name="直線單箭頭接點 400"/>
          <p:cNvCxnSpPr/>
          <p:nvPr/>
        </p:nvCxnSpPr>
        <p:spPr>
          <a:xfrm rot="5400000">
            <a:off x="2531702" y="2064611"/>
            <a:ext cx="540000" cy="1588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手繪多邊形 403"/>
          <p:cNvSpPr/>
          <p:nvPr/>
        </p:nvSpPr>
        <p:spPr>
          <a:xfrm>
            <a:off x="2004457" y="2480941"/>
            <a:ext cx="196455" cy="195601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5" name="手繪多邊形 404"/>
          <p:cNvSpPr/>
          <p:nvPr/>
        </p:nvSpPr>
        <p:spPr>
          <a:xfrm>
            <a:off x="2372280" y="2507733"/>
            <a:ext cx="175670" cy="176889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6" name="手繪多邊形 405"/>
          <p:cNvSpPr/>
          <p:nvPr/>
        </p:nvSpPr>
        <p:spPr>
          <a:xfrm>
            <a:off x="3075002" y="2509195"/>
            <a:ext cx="194074" cy="175428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7" name="手繪多邊形 406"/>
          <p:cNvSpPr/>
          <p:nvPr/>
        </p:nvSpPr>
        <p:spPr>
          <a:xfrm>
            <a:off x="2715796" y="2498377"/>
            <a:ext cx="186602" cy="194218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8" name="手繪多邊形 407"/>
          <p:cNvSpPr/>
          <p:nvPr/>
        </p:nvSpPr>
        <p:spPr>
          <a:xfrm>
            <a:off x="3808680" y="2491907"/>
            <a:ext cx="176214" cy="192970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" name="手繪多邊形 408"/>
          <p:cNvSpPr/>
          <p:nvPr/>
        </p:nvSpPr>
        <p:spPr>
          <a:xfrm>
            <a:off x="3469763" y="2470641"/>
            <a:ext cx="142876" cy="214314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0" name="手繪多邊形 409"/>
          <p:cNvSpPr/>
          <p:nvPr/>
        </p:nvSpPr>
        <p:spPr>
          <a:xfrm>
            <a:off x="3086660" y="5121487"/>
            <a:ext cx="151041" cy="139709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1" name="手繪多邊形 410"/>
          <p:cNvSpPr/>
          <p:nvPr/>
        </p:nvSpPr>
        <p:spPr>
          <a:xfrm>
            <a:off x="2697720" y="5108787"/>
            <a:ext cx="162821" cy="144728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2" name="手繪多邊形 411"/>
          <p:cNvSpPr/>
          <p:nvPr/>
        </p:nvSpPr>
        <p:spPr>
          <a:xfrm>
            <a:off x="3443850" y="5083387"/>
            <a:ext cx="151041" cy="196833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3" name="手繪多邊形 412"/>
          <p:cNvSpPr/>
          <p:nvPr/>
        </p:nvSpPr>
        <p:spPr>
          <a:xfrm>
            <a:off x="3826440" y="3783215"/>
            <a:ext cx="178036" cy="18592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5" name="手繪多邊形 414"/>
          <p:cNvSpPr/>
          <p:nvPr/>
        </p:nvSpPr>
        <p:spPr>
          <a:xfrm>
            <a:off x="3931216" y="3465713"/>
            <a:ext cx="154827" cy="18592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6" name="手繪多邊形 415"/>
          <p:cNvSpPr/>
          <p:nvPr/>
        </p:nvSpPr>
        <p:spPr>
          <a:xfrm>
            <a:off x="3729602" y="4121355"/>
            <a:ext cx="178036" cy="164958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7" name="手繪多邊形 416"/>
          <p:cNvSpPr/>
          <p:nvPr/>
        </p:nvSpPr>
        <p:spPr>
          <a:xfrm>
            <a:off x="3605776" y="4419807"/>
            <a:ext cx="213575" cy="205008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手繪多邊形 417"/>
          <p:cNvSpPr/>
          <p:nvPr/>
        </p:nvSpPr>
        <p:spPr>
          <a:xfrm>
            <a:off x="4015354" y="3121223"/>
            <a:ext cx="174775" cy="164142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手繪多邊形 418"/>
          <p:cNvSpPr/>
          <p:nvPr/>
        </p:nvSpPr>
        <p:spPr>
          <a:xfrm>
            <a:off x="4204268" y="2517969"/>
            <a:ext cx="142876" cy="142876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手繪多邊形 419"/>
          <p:cNvSpPr/>
          <p:nvPr/>
        </p:nvSpPr>
        <p:spPr>
          <a:xfrm>
            <a:off x="4099492" y="2816421"/>
            <a:ext cx="147414" cy="185924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手繪多邊形 420"/>
          <p:cNvSpPr/>
          <p:nvPr/>
        </p:nvSpPr>
        <p:spPr>
          <a:xfrm>
            <a:off x="3515288" y="4764297"/>
            <a:ext cx="191923" cy="170883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手繪多邊形 421"/>
          <p:cNvSpPr/>
          <p:nvPr/>
        </p:nvSpPr>
        <p:spPr>
          <a:xfrm>
            <a:off x="1778140" y="4402677"/>
            <a:ext cx="197600" cy="205890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手繪多邊形 422"/>
          <p:cNvSpPr/>
          <p:nvPr/>
        </p:nvSpPr>
        <p:spPr>
          <a:xfrm>
            <a:off x="2508897" y="4436797"/>
            <a:ext cx="163451" cy="21431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手繪多邊形 424"/>
          <p:cNvSpPr/>
          <p:nvPr/>
        </p:nvSpPr>
        <p:spPr>
          <a:xfrm>
            <a:off x="2889242" y="4428353"/>
            <a:ext cx="197600" cy="205890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手繪多邊形 425"/>
          <p:cNvSpPr/>
          <p:nvPr/>
        </p:nvSpPr>
        <p:spPr>
          <a:xfrm>
            <a:off x="1447978" y="4431268"/>
            <a:ext cx="197600" cy="154417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手繪多邊形 429"/>
          <p:cNvSpPr/>
          <p:nvPr/>
        </p:nvSpPr>
        <p:spPr>
          <a:xfrm>
            <a:off x="2157089" y="4442940"/>
            <a:ext cx="197600" cy="15441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430"/>
          <p:cNvGrpSpPr/>
          <p:nvPr/>
        </p:nvGrpSpPr>
        <p:grpSpPr>
          <a:xfrm>
            <a:off x="4063042" y="1997897"/>
            <a:ext cx="1023882" cy="285752"/>
            <a:chOff x="6834266" y="2702745"/>
            <a:chExt cx="1023882" cy="285752"/>
          </a:xfrm>
        </p:grpSpPr>
        <p:grpSp>
          <p:nvGrpSpPr>
            <p:cNvPr id="5" name="群組 547"/>
            <p:cNvGrpSpPr/>
            <p:nvPr/>
          </p:nvGrpSpPr>
          <p:grpSpPr>
            <a:xfrm>
              <a:off x="6834266" y="2702745"/>
              <a:ext cx="714380" cy="285752"/>
              <a:chOff x="428596" y="1071546"/>
              <a:chExt cx="2857520" cy="2200289"/>
            </a:xfrm>
            <a:solidFill>
              <a:srgbClr val="339966"/>
            </a:solidFill>
          </p:grpSpPr>
          <p:sp>
            <p:nvSpPr>
              <p:cNvPr id="455" name="流程圖: 資料 454"/>
              <p:cNvSpPr/>
              <p:nvPr/>
            </p:nvSpPr>
            <p:spPr>
              <a:xfrm>
                <a:off x="428596" y="1071546"/>
                <a:ext cx="2857520" cy="2071702"/>
              </a:xfrm>
              <a:prstGeom prst="flowChartInputOutpu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400">
                  <a:latin typeface="+mn-lt"/>
                </a:endParaRPr>
              </a:p>
            </p:txBody>
          </p:sp>
          <p:sp>
            <p:nvSpPr>
              <p:cNvPr id="456" name="手繪多邊形 455"/>
              <p:cNvSpPr/>
              <p:nvPr/>
            </p:nvSpPr>
            <p:spPr>
              <a:xfrm>
                <a:off x="428609" y="1071546"/>
                <a:ext cx="2857500" cy="2200275"/>
              </a:xfrm>
              <a:custGeom>
                <a:avLst/>
                <a:gdLst>
                  <a:gd name="connsiteX0" fmla="*/ 2857500 w 2857500"/>
                  <a:gd name="connsiteY0" fmla="*/ 0 h 2200275"/>
                  <a:gd name="connsiteX1" fmla="*/ 2857500 w 2857500"/>
                  <a:gd name="connsiteY1" fmla="*/ 128587 h 2200275"/>
                  <a:gd name="connsiteX2" fmla="*/ 2281237 w 2857500"/>
                  <a:gd name="connsiteY2" fmla="*/ 2200275 h 2200275"/>
                  <a:gd name="connsiteX3" fmla="*/ 0 w 2857500"/>
                  <a:gd name="connsiteY3" fmla="*/ 2200275 h 2200275"/>
                  <a:gd name="connsiteX4" fmla="*/ 0 w 2857500"/>
                  <a:gd name="connsiteY4" fmla="*/ 2062162 h 2200275"/>
                  <a:gd name="connsiteX5" fmla="*/ 2281237 w 2857500"/>
                  <a:gd name="connsiteY5" fmla="*/ 2062162 h 2200275"/>
                  <a:gd name="connsiteX6" fmla="*/ 2857500 w 2857500"/>
                  <a:gd name="connsiteY6" fmla="*/ 0 h 22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0" h="2200275">
                    <a:moveTo>
                      <a:pt x="2857500" y="0"/>
                    </a:moveTo>
                    <a:lnTo>
                      <a:pt x="2857500" y="128587"/>
                    </a:lnTo>
                    <a:lnTo>
                      <a:pt x="2281237" y="2200275"/>
                    </a:lnTo>
                    <a:lnTo>
                      <a:pt x="0" y="2200275"/>
                    </a:lnTo>
                    <a:lnTo>
                      <a:pt x="0" y="2062162"/>
                    </a:lnTo>
                    <a:lnTo>
                      <a:pt x="2281237" y="2062162"/>
                    </a:lnTo>
                    <a:lnTo>
                      <a:pt x="285750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457" name="直線接點 456"/>
              <p:cNvCxnSpPr/>
              <p:nvPr/>
            </p:nvCxnSpPr>
            <p:spPr>
              <a:xfrm rot="5400000">
                <a:off x="2639205" y="3199603"/>
                <a:ext cx="14287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3" name="直線接點 432"/>
            <p:cNvCxnSpPr/>
            <p:nvPr/>
          </p:nvCxnSpPr>
          <p:spPr>
            <a:xfrm>
              <a:off x="7500958" y="2786058"/>
              <a:ext cx="35719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直線接點 433"/>
            <p:cNvCxnSpPr/>
            <p:nvPr/>
          </p:nvCxnSpPr>
          <p:spPr>
            <a:xfrm>
              <a:off x="7429708" y="2938458"/>
              <a:ext cx="35719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接點 434"/>
            <p:cNvCxnSpPr/>
            <p:nvPr/>
          </p:nvCxnSpPr>
          <p:spPr>
            <a:xfrm>
              <a:off x="7465333" y="2857496"/>
              <a:ext cx="357190" cy="158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文字方塊 457"/>
          <p:cNvSpPr txBox="1"/>
          <p:nvPr/>
        </p:nvSpPr>
        <p:spPr>
          <a:xfrm>
            <a:off x="1622087" y="3371083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latin typeface="+mn-lt"/>
              </a:rPr>
              <a:t>M</a:t>
            </a:r>
            <a:endParaRPr lang="zh-TW" altLang="en-US" sz="1800" dirty="0">
              <a:latin typeface="+mn-lt"/>
            </a:endParaRPr>
          </a:p>
        </p:txBody>
      </p:sp>
      <p:grpSp>
        <p:nvGrpSpPr>
          <p:cNvPr id="6" name="群組 463"/>
          <p:cNvGrpSpPr/>
          <p:nvPr/>
        </p:nvGrpSpPr>
        <p:grpSpPr>
          <a:xfrm>
            <a:off x="3193723" y="4348367"/>
            <a:ext cx="428628" cy="338554"/>
            <a:chOff x="785786" y="2495192"/>
            <a:chExt cx="428628" cy="338554"/>
          </a:xfrm>
        </p:grpSpPr>
        <p:sp>
          <p:nvSpPr>
            <p:cNvPr id="467" name="Oval 59"/>
            <p:cNvSpPr>
              <a:spLocks noChangeArrowheads="1"/>
            </p:cNvSpPr>
            <p:nvPr/>
          </p:nvSpPr>
          <p:spPr bwMode="auto">
            <a:xfrm>
              <a:off x="785786" y="2535931"/>
              <a:ext cx="355734" cy="285752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468" name="文字方塊 467"/>
            <p:cNvSpPr txBox="1"/>
            <p:nvPr/>
          </p:nvSpPr>
          <p:spPr>
            <a:xfrm>
              <a:off x="785786" y="249519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d</a:t>
              </a:r>
              <a:r>
                <a:rPr lang="en-US" altLang="zh-TW" sz="1600" baseline="-25000" dirty="0" smtClean="0">
                  <a:latin typeface="+mn-lt"/>
                </a:rPr>
                <a:t>1</a:t>
              </a:r>
              <a:endParaRPr lang="zh-TW" altLang="en-US" sz="1600" baseline="-25000" dirty="0">
                <a:latin typeface="+mn-lt"/>
              </a:endParaRPr>
            </a:p>
          </p:txBody>
        </p:sp>
      </p:grpSp>
      <p:grpSp>
        <p:nvGrpSpPr>
          <p:cNvPr id="7" name="群組 475"/>
          <p:cNvGrpSpPr/>
          <p:nvPr/>
        </p:nvGrpSpPr>
        <p:grpSpPr>
          <a:xfrm>
            <a:off x="1538775" y="2400723"/>
            <a:ext cx="428628" cy="338554"/>
            <a:chOff x="1708356" y="1952741"/>
            <a:chExt cx="428628" cy="338554"/>
          </a:xfrm>
        </p:grpSpPr>
        <p:sp>
          <p:nvSpPr>
            <p:cNvPr id="478" name="Oval 59"/>
            <p:cNvSpPr>
              <a:spLocks noChangeArrowheads="1"/>
            </p:cNvSpPr>
            <p:nvPr/>
          </p:nvSpPr>
          <p:spPr bwMode="auto">
            <a:xfrm>
              <a:off x="1714480" y="2000240"/>
              <a:ext cx="355734" cy="285752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479" name="文字方塊 478"/>
            <p:cNvSpPr txBox="1"/>
            <p:nvPr/>
          </p:nvSpPr>
          <p:spPr>
            <a:xfrm>
              <a:off x="1708356" y="1952741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d</a:t>
              </a:r>
              <a:r>
                <a:rPr lang="en-US" altLang="zh-TW" sz="1600" baseline="-25000" dirty="0" smtClean="0">
                  <a:latin typeface="+mn-lt"/>
                </a:rPr>
                <a:t>2</a:t>
              </a:r>
              <a:endParaRPr lang="zh-TW" altLang="en-US" sz="1600" baseline="-25000" dirty="0">
                <a:latin typeface="+mn-lt"/>
              </a:endParaRPr>
            </a:p>
          </p:txBody>
        </p:sp>
      </p:grpSp>
      <p:grpSp>
        <p:nvGrpSpPr>
          <p:cNvPr id="8" name="群組 479"/>
          <p:cNvGrpSpPr/>
          <p:nvPr/>
        </p:nvGrpSpPr>
        <p:grpSpPr>
          <a:xfrm>
            <a:off x="3199846" y="4342429"/>
            <a:ext cx="428628" cy="338554"/>
            <a:chOff x="428596" y="4452882"/>
            <a:chExt cx="428628" cy="338554"/>
          </a:xfrm>
        </p:grpSpPr>
        <p:sp>
          <p:nvSpPr>
            <p:cNvPr id="481" name="Oval 59"/>
            <p:cNvSpPr>
              <a:spLocks noChangeArrowheads="1"/>
            </p:cNvSpPr>
            <p:nvPr/>
          </p:nvSpPr>
          <p:spPr bwMode="auto">
            <a:xfrm>
              <a:off x="428596" y="4500570"/>
              <a:ext cx="355734" cy="285752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482" name="文字方塊 481"/>
            <p:cNvSpPr txBox="1"/>
            <p:nvPr/>
          </p:nvSpPr>
          <p:spPr>
            <a:xfrm>
              <a:off x="428596" y="445288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d</a:t>
              </a:r>
              <a:r>
                <a:rPr lang="en-US" altLang="zh-TW" sz="1600" baseline="-25000" dirty="0" smtClean="0">
                  <a:latin typeface="+mn-lt"/>
                </a:rPr>
                <a:t>1</a:t>
              </a:r>
              <a:endParaRPr lang="zh-TW" altLang="en-US" sz="1600" baseline="-25000" dirty="0">
                <a:latin typeface="+mn-lt"/>
              </a:endParaRPr>
            </a:p>
          </p:txBody>
        </p:sp>
      </p:grpSp>
      <p:grpSp>
        <p:nvGrpSpPr>
          <p:cNvPr id="9" name="群組 482"/>
          <p:cNvGrpSpPr/>
          <p:nvPr/>
        </p:nvGrpSpPr>
        <p:grpSpPr>
          <a:xfrm>
            <a:off x="1532838" y="2407665"/>
            <a:ext cx="428628" cy="338554"/>
            <a:chOff x="988224" y="1959315"/>
            <a:chExt cx="428628" cy="338554"/>
          </a:xfrm>
        </p:grpSpPr>
        <p:sp>
          <p:nvSpPr>
            <p:cNvPr id="485" name="Oval 59"/>
            <p:cNvSpPr>
              <a:spLocks noChangeArrowheads="1"/>
            </p:cNvSpPr>
            <p:nvPr/>
          </p:nvSpPr>
          <p:spPr bwMode="auto">
            <a:xfrm>
              <a:off x="1000100" y="2000240"/>
              <a:ext cx="355734" cy="285752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486" name="文字方塊 485"/>
            <p:cNvSpPr txBox="1"/>
            <p:nvPr/>
          </p:nvSpPr>
          <p:spPr>
            <a:xfrm>
              <a:off x="988224" y="1959315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d</a:t>
              </a:r>
              <a:r>
                <a:rPr lang="en-US" altLang="zh-TW" sz="1600" baseline="-25000" dirty="0" smtClean="0">
                  <a:latin typeface="+mn-lt"/>
                </a:rPr>
                <a:t>2</a:t>
              </a:r>
              <a:endParaRPr lang="zh-TW" altLang="en-US" sz="1600" baseline="-25000" dirty="0">
                <a:latin typeface="+mn-lt"/>
              </a:endParaRPr>
            </a:p>
          </p:txBody>
        </p:sp>
      </p:grpSp>
      <p:grpSp>
        <p:nvGrpSpPr>
          <p:cNvPr id="10" name="群組 486"/>
          <p:cNvGrpSpPr/>
          <p:nvPr/>
        </p:nvGrpSpPr>
        <p:grpSpPr>
          <a:xfrm>
            <a:off x="3193726" y="4341607"/>
            <a:ext cx="428628" cy="338554"/>
            <a:chOff x="214282" y="3714752"/>
            <a:chExt cx="428628" cy="338554"/>
          </a:xfrm>
        </p:grpSpPr>
        <p:sp>
          <p:nvSpPr>
            <p:cNvPr id="488" name="Oval 59"/>
            <p:cNvSpPr>
              <a:spLocks noChangeArrowheads="1"/>
            </p:cNvSpPr>
            <p:nvPr/>
          </p:nvSpPr>
          <p:spPr bwMode="auto">
            <a:xfrm>
              <a:off x="214282" y="3762440"/>
              <a:ext cx="355734" cy="285752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489" name="文字方塊 488"/>
            <p:cNvSpPr txBox="1"/>
            <p:nvPr/>
          </p:nvSpPr>
          <p:spPr>
            <a:xfrm>
              <a:off x="214282" y="371475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d</a:t>
              </a:r>
              <a:r>
                <a:rPr lang="en-US" altLang="zh-TW" sz="1600" baseline="-25000" dirty="0" smtClean="0">
                  <a:latin typeface="+mn-lt"/>
                </a:rPr>
                <a:t>1</a:t>
              </a:r>
              <a:endParaRPr lang="zh-TW" altLang="en-US" sz="1600" baseline="-25000" dirty="0">
                <a:latin typeface="+mn-lt"/>
              </a:endParaRPr>
            </a:p>
          </p:txBody>
        </p:sp>
      </p:grpSp>
      <p:grpSp>
        <p:nvGrpSpPr>
          <p:cNvPr id="11" name="群組 489"/>
          <p:cNvGrpSpPr/>
          <p:nvPr/>
        </p:nvGrpSpPr>
        <p:grpSpPr>
          <a:xfrm>
            <a:off x="1533020" y="2401727"/>
            <a:ext cx="428628" cy="338554"/>
            <a:chOff x="559596" y="2631306"/>
            <a:chExt cx="428628" cy="338554"/>
          </a:xfrm>
        </p:grpSpPr>
        <p:sp>
          <p:nvSpPr>
            <p:cNvPr id="491" name="Oval 59"/>
            <p:cNvSpPr>
              <a:spLocks noChangeArrowheads="1"/>
            </p:cNvSpPr>
            <p:nvPr/>
          </p:nvSpPr>
          <p:spPr bwMode="auto">
            <a:xfrm>
              <a:off x="571472" y="2678807"/>
              <a:ext cx="355734" cy="285752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492" name="文字方塊 491"/>
            <p:cNvSpPr txBox="1"/>
            <p:nvPr/>
          </p:nvSpPr>
          <p:spPr>
            <a:xfrm>
              <a:off x="559596" y="263130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d</a:t>
              </a:r>
              <a:r>
                <a:rPr lang="en-US" altLang="zh-TW" sz="1600" baseline="-25000" dirty="0" smtClean="0">
                  <a:latin typeface="+mn-lt"/>
                </a:rPr>
                <a:t>2</a:t>
              </a:r>
              <a:endParaRPr lang="zh-TW" altLang="en-US" sz="1600" baseline="-25000" dirty="0">
                <a:latin typeface="+mn-lt"/>
              </a:endParaRPr>
            </a:p>
          </p:txBody>
        </p:sp>
      </p:grpSp>
      <p:sp>
        <p:nvSpPr>
          <p:cNvPr id="493" name="手繪多邊形 492"/>
          <p:cNvSpPr/>
          <p:nvPr/>
        </p:nvSpPr>
        <p:spPr>
          <a:xfrm>
            <a:off x="2503836" y="4439303"/>
            <a:ext cx="163451" cy="21431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4" name="手繪多邊形 493"/>
          <p:cNvSpPr/>
          <p:nvPr/>
        </p:nvSpPr>
        <p:spPr>
          <a:xfrm>
            <a:off x="2884181" y="4430859"/>
            <a:ext cx="197600" cy="205890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5" name="手繪多邊形 494"/>
          <p:cNvSpPr/>
          <p:nvPr/>
        </p:nvSpPr>
        <p:spPr>
          <a:xfrm>
            <a:off x="2152028" y="4445446"/>
            <a:ext cx="197600" cy="15441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6" name="手繪多邊形 495"/>
          <p:cNvSpPr/>
          <p:nvPr/>
        </p:nvSpPr>
        <p:spPr>
          <a:xfrm>
            <a:off x="1773748" y="4407107"/>
            <a:ext cx="197600" cy="205890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7" name="手繪多邊形 496"/>
          <p:cNvSpPr/>
          <p:nvPr/>
        </p:nvSpPr>
        <p:spPr>
          <a:xfrm>
            <a:off x="1443586" y="4435698"/>
            <a:ext cx="197600" cy="154417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8" name="手繪多邊形 497"/>
          <p:cNvSpPr/>
          <p:nvPr/>
        </p:nvSpPr>
        <p:spPr>
          <a:xfrm>
            <a:off x="2695432" y="2478281"/>
            <a:ext cx="203598" cy="20440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9" name="手繪多邊形 498"/>
          <p:cNvSpPr/>
          <p:nvPr/>
        </p:nvSpPr>
        <p:spPr>
          <a:xfrm>
            <a:off x="2324594" y="2478281"/>
            <a:ext cx="175583" cy="187867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0" name="手繪多邊形 499"/>
          <p:cNvSpPr/>
          <p:nvPr/>
        </p:nvSpPr>
        <p:spPr>
          <a:xfrm>
            <a:off x="1967404" y="2478281"/>
            <a:ext cx="172481" cy="20572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1" name="手繪多邊形 500"/>
          <p:cNvSpPr/>
          <p:nvPr/>
        </p:nvSpPr>
        <p:spPr>
          <a:xfrm>
            <a:off x="2991409" y="2835471"/>
            <a:ext cx="166689" cy="17157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2" name="手繪多邊形 501"/>
          <p:cNvSpPr/>
          <p:nvPr/>
        </p:nvSpPr>
        <p:spPr>
          <a:xfrm>
            <a:off x="3086660" y="2478281"/>
            <a:ext cx="142876" cy="218992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3" name="手繪多邊形 502"/>
          <p:cNvSpPr/>
          <p:nvPr/>
        </p:nvSpPr>
        <p:spPr>
          <a:xfrm>
            <a:off x="2513558" y="4400283"/>
            <a:ext cx="214314" cy="142876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4" name="手繪多邊形 503"/>
          <p:cNvSpPr/>
          <p:nvPr/>
        </p:nvSpPr>
        <p:spPr>
          <a:xfrm>
            <a:off x="2397977" y="4764297"/>
            <a:ext cx="226220" cy="158172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5" name="手繪多邊形 504"/>
          <p:cNvSpPr/>
          <p:nvPr/>
        </p:nvSpPr>
        <p:spPr>
          <a:xfrm>
            <a:off x="2595017" y="4097685"/>
            <a:ext cx="207084" cy="218992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6" name="手繪多邊形 505"/>
          <p:cNvSpPr/>
          <p:nvPr/>
        </p:nvSpPr>
        <p:spPr>
          <a:xfrm>
            <a:off x="2676762" y="3797830"/>
            <a:ext cx="238127" cy="19429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7" name="手繪多邊形 506"/>
          <p:cNvSpPr/>
          <p:nvPr/>
        </p:nvSpPr>
        <p:spPr>
          <a:xfrm>
            <a:off x="2792485" y="3478413"/>
            <a:ext cx="226221" cy="190922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8" name="手繪多邊形 507"/>
          <p:cNvSpPr/>
          <p:nvPr/>
        </p:nvSpPr>
        <p:spPr>
          <a:xfrm>
            <a:off x="2908065" y="3121223"/>
            <a:ext cx="178595" cy="216968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508"/>
          <p:cNvGrpSpPr/>
          <p:nvPr/>
        </p:nvGrpSpPr>
        <p:grpSpPr>
          <a:xfrm>
            <a:off x="714654" y="5359533"/>
            <a:ext cx="357190" cy="285752"/>
            <a:chOff x="428596" y="1071546"/>
            <a:chExt cx="2857520" cy="2200289"/>
          </a:xfrm>
          <a:solidFill>
            <a:schemeClr val="bg1">
              <a:lumMod val="75000"/>
            </a:schemeClr>
          </a:solidFill>
        </p:grpSpPr>
        <p:sp>
          <p:nvSpPr>
            <p:cNvPr id="510" name="流程圖: 資料 509"/>
            <p:cNvSpPr/>
            <p:nvPr/>
          </p:nvSpPr>
          <p:spPr>
            <a:xfrm>
              <a:off x="428596" y="1071546"/>
              <a:ext cx="2857520" cy="2071702"/>
            </a:xfrm>
            <a:prstGeom prst="flowChartInputOutpu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511" name="手繪多邊形 510"/>
            <p:cNvSpPr/>
            <p:nvPr/>
          </p:nvSpPr>
          <p:spPr>
            <a:xfrm>
              <a:off x="428609" y="1071546"/>
              <a:ext cx="2857500" cy="2200275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2" name="直線接點 511"/>
            <p:cNvCxnSpPr/>
            <p:nvPr/>
          </p:nvCxnSpPr>
          <p:spPr>
            <a:xfrm rot="5400000">
              <a:off x="2639205" y="3199603"/>
              <a:ext cx="14287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512"/>
          <p:cNvGrpSpPr/>
          <p:nvPr/>
        </p:nvGrpSpPr>
        <p:grpSpPr>
          <a:xfrm>
            <a:off x="4267952" y="4399156"/>
            <a:ext cx="357190" cy="285752"/>
            <a:chOff x="428596" y="1071546"/>
            <a:chExt cx="2857520" cy="2200289"/>
          </a:xfrm>
          <a:solidFill>
            <a:srgbClr val="C0C0C0"/>
          </a:solidFill>
        </p:grpSpPr>
        <p:sp>
          <p:nvSpPr>
            <p:cNvPr id="514" name="流程圖: 資料 513"/>
            <p:cNvSpPr/>
            <p:nvPr/>
          </p:nvSpPr>
          <p:spPr>
            <a:xfrm>
              <a:off x="428596" y="1071546"/>
              <a:ext cx="2857520" cy="2071702"/>
            </a:xfrm>
            <a:prstGeom prst="flowChartInputOutpu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515" name="手繪多邊形 514"/>
            <p:cNvSpPr/>
            <p:nvPr/>
          </p:nvSpPr>
          <p:spPr>
            <a:xfrm>
              <a:off x="428609" y="1071546"/>
              <a:ext cx="2857500" cy="2200275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16" name="直線接點 515"/>
            <p:cNvCxnSpPr/>
            <p:nvPr/>
          </p:nvCxnSpPr>
          <p:spPr>
            <a:xfrm rot="5400000">
              <a:off x="2639205" y="3199603"/>
              <a:ext cx="14287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7" name="Text Box 48"/>
          <p:cNvSpPr txBox="1">
            <a:spLocks noChangeArrowheads="1"/>
          </p:cNvSpPr>
          <p:nvPr/>
        </p:nvSpPr>
        <p:spPr bwMode="auto">
          <a:xfrm>
            <a:off x="729207" y="6121619"/>
            <a:ext cx="14287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 smtClean="0">
                <a:latin typeface="+mn-lt"/>
              </a:rPr>
              <a:t>Dispensing port</a:t>
            </a:r>
            <a:endParaRPr lang="en-US" altLang="zh-TW" sz="1400" dirty="0">
              <a:latin typeface="+mn-lt"/>
            </a:endParaRPr>
          </a:p>
        </p:txBody>
      </p:sp>
      <p:cxnSp>
        <p:nvCxnSpPr>
          <p:cNvPr id="518" name="AutoShape 49"/>
          <p:cNvCxnSpPr>
            <a:cxnSpLocks noChangeShapeType="1"/>
          </p:cNvCxnSpPr>
          <p:nvPr/>
        </p:nvCxnSpPr>
        <p:spPr bwMode="auto">
          <a:xfrm rot="16200000" flipV="1">
            <a:off x="921936" y="5843056"/>
            <a:ext cx="468262" cy="2381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19" name="AutoShape 50"/>
          <p:cNvCxnSpPr>
            <a:cxnSpLocks noChangeShapeType="1"/>
          </p:cNvCxnSpPr>
          <p:nvPr/>
        </p:nvCxnSpPr>
        <p:spPr bwMode="auto">
          <a:xfrm rot="16200000" flipV="1">
            <a:off x="4336827" y="4942893"/>
            <a:ext cx="785817" cy="42862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520" name="Text Box 48"/>
          <p:cNvSpPr txBox="1">
            <a:spLocks noChangeArrowheads="1"/>
          </p:cNvSpPr>
          <p:nvPr/>
        </p:nvSpPr>
        <p:spPr bwMode="auto">
          <a:xfrm>
            <a:off x="4423082" y="5543291"/>
            <a:ext cx="1285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dirty="0" smtClean="0">
                <a:latin typeface="+mn-lt"/>
              </a:rPr>
              <a:t>Reservoir port</a:t>
            </a:r>
            <a:endParaRPr lang="en-US" altLang="zh-TW" sz="1400" dirty="0">
              <a:latin typeface="+mn-lt"/>
            </a:endParaRPr>
          </a:p>
        </p:txBody>
      </p:sp>
      <p:grpSp>
        <p:nvGrpSpPr>
          <p:cNvPr id="14" name="群組 520"/>
          <p:cNvGrpSpPr/>
          <p:nvPr/>
        </p:nvGrpSpPr>
        <p:grpSpPr>
          <a:xfrm>
            <a:off x="702411" y="5552835"/>
            <a:ext cx="285752" cy="238178"/>
            <a:chOff x="214282" y="5476838"/>
            <a:chExt cx="214314" cy="238178"/>
          </a:xfrm>
        </p:grpSpPr>
        <p:sp>
          <p:nvSpPr>
            <p:cNvPr id="522" name="橢圓 521"/>
            <p:cNvSpPr/>
            <p:nvPr/>
          </p:nvSpPr>
          <p:spPr>
            <a:xfrm>
              <a:off x="214282" y="5500702"/>
              <a:ext cx="214314" cy="21431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3" name="橢圓 522"/>
            <p:cNvSpPr/>
            <p:nvPr/>
          </p:nvSpPr>
          <p:spPr>
            <a:xfrm>
              <a:off x="214282" y="5476838"/>
              <a:ext cx="214314" cy="21431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523"/>
          <p:cNvGrpSpPr/>
          <p:nvPr/>
        </p:nvGrpSpPr>
        <p:grpSpPr>
          <a:xfrm>
            <a:off x="4537916" y="4402580"/>
            <a:ext cx="246004" cy="296247"/>
            <a:chOff x="4897397" y="4701592"/>
            <a:chExt cx="227606" cy="309539"/>
          </a:xfrm>
          <a:scene3d>
            <a:camera prst="orthographicFront">
              <a:rot lat="21599978" lon="0" rev="20699999"/>
            </a:camera>
            <a:lightRig rig="threePt" dir="t"/>
          </a:scene3d>
        </p:grpSpPr>
        <p:sp>
          <p:nvSpPr>
            <p:cNvPr id="525" name="橢圓 524"/>
            <p:cNvSpPr/>
            <p:nvPr/>
          </p:nvSpPr>
          <p:spPr>
            <a:xfrm>
              <a:off x="4910689" y="4725379"/>
              <a:ext cx="214314" cy="28575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6" name="橢圓 525"/>
            <p:cNvSpPr/>
            <p:nvPr/>
          </p:nvSpPr>
          <p:spPr>
            <a:xfrm>
              <a:off x="4897397" y="4701592"/>
              <a:ext cx="214314" cy="28575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526"/>
          <p:cNvGrpSpPr/>
          <p:nvPr/>
        </p:nvGrpSpPr>
        <p:grpSpPr>
          <a:xfrm>
            <a:off x="800644" y="4996425"/>
            <a:ext cx="370686" cy="369332"/>
            <a:chOff x="771500" y="5103027"/>
            <a:chExt cx="370686" cy="369332"/>
          </a:xfrm>
        </p:grpSpPr>
        <p:sp>
          <p:nvSpPr>
            <p:cNvPr id="528" name="橢圓 527"/>
            <p:cNvSpPr/>
            <p:nvPr/>
          </p:nvSpPr>
          <p:spPr>
            <a:xfrm>
              <a:off x="785786" y="5143512"/>
              <a:ext cx="356400" cy="284400"/>
            </a:xfrm>
            <a:prstGeom prst="ellipse">
              <a:avLst/>
            </a:prstGeom>
            <a:solidFill>
              <a:srgbClr val="00FF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TW" altLang="en-US" sz="12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529" name="文字方塊 528"/>
            <p:cNvSpPr txBox="1"/>
            <p:nvPr/>
          </p:nvSpPr>
          <p:spPr>
            <a:xfrm>
              <a:off x="771500" y="5103027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latin typeface="+mn-lt"/>
                </a:rPr>
                <a:t>W</a:t>
              </a:r>
              <a:endParaRPr lang="zh-TW" altLang="en-US" sz="1800" dirty="0">
                <a:latin typeface="+mn-lt"/>
              </a:endParaRPr>
            </a:p>
          </p:txBody>
        </p:sp>
      </p:grpSp>
      <p:sp>
        <p:nvSpPr>
          <p:cNvPr id="2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3988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Cross-Contamination Problem</a:t>
            </a:r>
          </a:p>
        </p:txBody>
      </p:sp>
      <p:sp>
        <p:nvSpPr>
          <p:cNvPr id="214" name="Rectangle 3"/>
          <p:cNvSpPr txBox="1">
            <a:spLocks noChangeArrowheads="1"/>
          </p:cNvSpPr>
          <p:nvPr/>
        </p:nvSpPr>
        <p:spPr bwMode="auto">
          <a:xfrm>
            <a:off x="533400" y="1143000"/>
            <a:ext cx="8077200" cy="714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tabLst/>
              <a:defRPr/>
            </a:pPr>
            <a:r>
              <a:rPr kumimoji="1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Contamination problem between different samples</a:t>
            </a:r>
            <a:endParaRPr kumimoji="1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15" name="直線單箭頭接點 214"/>
          <p:cNvCxnSpPr/>
          <p:nvPr/>
        </p:nvCxnSpPr>
        <p:spPr>
          <a:xfrm rot="5400000">
            <a:off x="5864808" y="3531824"/>
            <a:ext cx="432000" cy="1588"/>
          </a:xfrm>
          <a:prstGeom prst="straightConnector1">
            <a:avLst/>
          </a:prstGeom>
          <a:ln w="22225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手繪多邊形 234"/>
          <p:cNvSpPr/>
          <p:nvPr/>
        </p:nvSpPr>
        <p:spPr>
          <a:xfrm>
            <a:off x="1762700" y="4405992"/>
            <a:ext cx="197600" cy="205890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6" name="手繪多邊形 235"/>
          <p:cNvSpPr/>
          <p:nvPr/>
        </p:nvSpPr>
        <p:spPr>
          <a:xfrm>
            <a:off x="2493457" y="4440112"/>
            <a:ext cx="163451" cy="21431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7" name="手繪多邊形 236"/>
          <p:cNvSpPr/>
          <p:nvPr/>
        </p:nvSpPr>
        <p:spPr>
          <a:xfrm>
            <a:off x="2873802" y="4431668"/>
            <a:ext cx="197600" cy="205890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手繪多邊形 237"/>
          <p:cNvSpPr/>
          <p:nvPr/>
        </p:nvSpPr>
        <p:spPr>
          <a:xfrm>
            <a:off x="1432538" y="4434583"/>
            <a:ext cx="197600" cy="154417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9" name="手繪多邊形 238"/>
          <p:cNvSpPr/>
          <p:nvPr/>
        </p:nvSpPr>
        <p:spPr>
          <a:xfrm>
            <a:off x="2141649" y="4446255"/>
            <a:ext cx="197600" cy="15441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0066FF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手繪多邊形 239"/>
          <p:cNvSpPr/>
          <p:nvPr/>
        </p:nvSpPr>
        <p:spPr>
          <a:xfrm>
            <a:off x="2690926" y="2477166"/>
            <a:ext cx="203598" cy="20440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1" name="手繪多邊形 240"/>
          <p:cNvSpPr/>
          <p:nvPr/>
        </p:nvSpPr>
        <p:spPr>
          <a:xfrm>
            <a:off x="2320088" y="2477166"/>
            <a:ext cx="175583" cy="187867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2" name="手繪多邊形 241"/>
          <p:cNvSpPr/>
          <p:nvPr/>
        </p:nvSpPr>
        <p:spPr>
          <a:xfrm>
            <a:off x="1962898" y="2477166"/>
            <a:ext cx="172481" cy="205724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3" name="手繪多邊形 242"/>
          <p:cNvSpPr/>
          <p:nvPr/>
        </p:nvSpPr>
        <p:spPr>
          <a:xfrm>
            <a:off x="2507107" y="4399168"/>
            <a:ext cx="214314" cy="142876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0E3"/>
          </a:solidFill>
          <a:ln>
            <a:solidFill>
              <a:srgbClr val="89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4" name="手繪多邊形 243"/>
          <p:cNvSpPr/>
          <p:nvPr/>
        </p:nvSpPr>
        <p:spPr>
          <a:xfrm>
            <a:off x="2391526" y="4763182"/>
            <a:ext cx="226220" cy="158172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手繪多邊形 244"/>
          <p:cNvSpPr/>
          <p:nvPr/>
        </p:nvSpPr>
        <p:spPr>
          <a:xfrm>
            <a:off x="2588566" y="4096570"/>
            <a:ext cx="207084" cy="218992"/>
          </a:xfrm>
          <a:custGeom>
            <a:avLst/>
            <a:gdLst>
              <a:gd name="connsiteX0" fmla="*/ 28400 w 398305"/>
              <a:gd name="connsiteY0" fmla="*/ 157708 h 407090"/>
              <a:gd name="connsiteX1" fmla="*/ 75901 w 398305"/>
              <a:gd name="connsiteY1" fmla="*/ 133958 h 407090"/>
              <a:gd name="connsiteX2" fmla="*/ 123402 w 398305"/>
              <a:gd name="connsiteY2" fmla="*/ 122082 h 407090"/>
              <a:gd name="connsiteX3" fmla="*/ 206529 w 398305"/>
              <a:gd name="connsiteY3" fmla="*/ 50830 h 407090"/>
              <a:gd name="connsiteX4" fmla="*/ 242155 w 398305"/>
              <a:gd name="connsiteY4" fmla="*/ 27080 h 407090"/>
              <a:gd name="connsiteX5" fmla="*/ 277781 w 398305"/>
              <a:gd name="connsiteY5" fmla="*/ 98332 h 407090"/>
              <a:gd name="connsiteX6" fmla="*/ 301532 w 398305"/>
              <a:gd name="connsiteY6" fmla="*/ 133958 h 407090"/>
              <a:gd name="connsiteX7" fmla="*/ 349033 w 398305"/>
              <a:gd name="connsiteY7" fmla="*/ 264586 h 407090"/>
              <a:gd name="connsiteX8" fmla="*/ 384659 w 398305"/>
              <a:gd name="connsiteY8" fmla="*/ 276462 h 407090"/>
              <a:gd name="connsiteX9" fmla="*/ 396535 w 398305"/>
              <a:gd name="connsiteY9" fmla="*/ 312088 h 407090"/>
              <a:gd name="connsiteX10" fmla="*/ 349033 w 398305"/>
              <a:gd name="connsiteY10" fmla="*/ 395215 h 407090"/>
              <a:gd name="connsiteX11" fmla="*/ 313407 w 398305"/>
              <a:gd name="connsiteY11" fmla="*/ 407090 h 407090"/>
              <a:gd name="connsiteX12" fmla="*/ 242155 w 398305"/>
              <a:gd name="connsiteY12" fmla="*/ 383339 h 407090"/>
              <a:gd name="connsiteX13" fmla="*/ 75901 w 398305"/>
              <a:gd name="connsiteY13" fmla="*/ 359589 h 407090"/>
              <a:gd name="connsiteX14" fmla="*/ 87776 w 398305"/>
              <a:gd name="connsiteY14" fmla="*/ 323963 h 407090"/>
              <a:gd name="connsiteX15" fmla="*/ 16524 w 398305"/>
              <a:gd name="connsiteY15" fmla="*/ 276462 h 407090"/>
              <a:gd name="connsiteX16" fmla="*/ 4649 w 398305"/>
              <a:gd name="connsiteY16" fmla="*/ 240836 h 407090"/>
              <a:gd name="connsiteX17" fmla="*/ 40275 w 398305"/>
              <a:gd name="connsiteY17" fmla="*/ 217085 h 407090"/>
              <a:gd name="connsiteX18" fmla="*/ 64026 w 398305"/>
              <a:gd name="connsiteY18" fmla="*/ 181459 h 407090"/>
              <a:gd name="connsiteX19" fmla="*/ 28400 w 398305"/>
              <a:gd name="connsiteY19" fmla="*/ 157708 h 407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98305" h="407090">
                <a:moveTo>
                  <a:pt x="28400" y="157708"/>
                </a:moveTo>
                <a:cubicBezTo>
                  <a:pt x="30379" y="149791"/>
                  <a:pt x="59326" y="140174"/>
                  <a:pt x="75901" y="133958"/>
                </a:cubicBezTo>
                <a:cubicBezTo>
                  <a:pt x="91183" y="128227"/>
                  <a:pt x="108401" y="128511"/>
                  <a:pt x="123402" y="122082"/>
                </a:cubicBezTo>
                <a:cubicBezTo>
                  <a:pt x="159757" y="106501"/>
                  <a:pt x="177025" y="76119"/>
                  <a:pt x="206529" y="50830"/>
                </a:cubicBezTo>
                <a:cubicBezTo>
                  <a:pt x="217365" y="41542"/>
                  <a:pt x="230280" y="34997"/>
                  <a:pt x="242155" y="27080"/>
                </a:cubicBezTo>
                <a:cubicBezTo>
                  <a:pt x="310222" y="129180"/>
                  <a:pt x="228615" y="0"/>
                  <a:pt x="277781" y="98332"/>
                </a:cubicBezTo>
                <a:cubicBezTo>
                  <a:pt x="284164" y="111098"/>
                  <a:pt x="293615" y="122083"/>
                  <a:pt x="301532" y="133958"/>
                </a:cubicBezTo>
                <a:cubicBezTo>
                  <a:pt x="307803" y="159040"/>
                  <a:pt x="316333" y="238426"/>
                  <a:pt x="349033" y="264586"/>
                </a:cubicBezTo>
                <a:cubicBezTo>
                  <a:pt x="358808" y="272406"/>
                  <a:pt x="372784" y="272503"/>
                  <a:pt x="384659" y="276462"/>
                </a:cubicBezTo>
                <a:cubicBezTo>
                  <a:pt x="388618" y="288337"/>
                  <a:pt x="398305" y="299696"/>
                  <a:pt x="396535" y="312088"/>
                </a:cubicBezTo>
                <a:cubicBezTo>
                  <a:pt x="395404" y="320006"/>
                  <a:pt x="359221" y="387065"/>
                  <a:pt x="349033" y="395215"/>
                </a:cubicBezTo>
                <a:cubicBezTo>
                  <a:pt x="339258" y="403035"/>
                  <a:pt x="325282" y="403132"/>
                  <a:pt x="313407" y="407090"/>
                </a:cubicBezTo>
                <a:cubicBezTo>
                  <a:pt x="289656" y="399173"/>
                  <a:pt x="266308" y="389926"/>
                  <a:pt x="242155" y="383339"/>
                </a:cubicBezTo>
                <a:cubicBezTo>
                  <a:pt x="190168" y="369161"/>
                  <a:pt x="127295" y="365299"/>
                  <a:pt x="75901" y="359589"/>
                </a:cubicBezTo>
                <a:cubicBezTo>
                  <a:pt x="79859" y="347714"/>
                  <a:pt x="95052" y="334149"/>
                  <a:pt x="87776" y="323963"/>
                </a:cubicBezTo>
                <a:cubicBezTo>
                  <a:pt x="71185" y="300735"/>
                  <a:pt x="16524" y="276462"/>
                  <a:pt x="16524" y="276462"/>
                </a:cubicBezTo>
                <a:cubicBezTo>
                  <a:pt x="12566" y="264587"/>
                  <a:pt x="0" y="252458"/>
                  <a:pt x="4649" y="240836"/>
                </a:cubicBezTo>
                <a:cubicBezTo>
                  <a:pt x="9950" y="227584"/>
                  <a:pt x="30183" y="227177"/>
                  <a:pt x="40275" y="217085"/>
                </a:cubicBezTo>
                <a:cubicBezTo>
                  <a:pt x="50367" y="206993"/>
                  <a:pt x="56109" y="193334"/>
                  <a:pt x="64026" y="181459"/>
                </a:cubicBezTo>
                <a:cubicBezTo>
                  <a:pt x="20003" y="166785"/>
                  <a:pt x="26421" y="165625"/>
                  <a:pt x="28400" y="157708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6" name="手繪多邊形 245"/>
          <p:cNvSpPr/>
          <p:nvPr/>
        </p:nvSpPr>
        <p:spPr>
          <a:xfrm>
            <a:off x="2670311" y="3796715"/>
            <a:ext cx="238127" cy="19429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7" name="手繪多邊形 246"/>
          <p:cNvSpPr/>
          <p:nvPr/>
        </p:nvSpPr>
        <p:spPr>
          <a:xfrm>
            <a:off x="2786034" y="3477298"/>
            <a:ext cx="226221" cy="190922"/>
          </a:xfrm>
          <a:custGeom>
            <a:avLst/>
            <a:gdLst>
              <a:gd name="connsiteX0" fmla="*/ 0 w 237045"/>
              <a:gd name="connsiteY0" fmla="*/ 83127 h 213756"/>
              <a:gd name="connsiteX1" fmla="*/ 35626 w 237045"/>
              <a:gd name="connsiteY1" fmla="*/ 106878 h 213756"/>
              <a:gd name="connsiteX2" fmla="*/ 47502 w 237045"/>
              <a:gd name="connsiteY2" fmla="*/ 59377 h 213756"/>
              <a:gd name="connsiteX3" fmla="*/ 106878 w 237045"/>
              <a:gd name="connsiteY3" fmla="*/ 0 h 213756"/>
              <a:gd name="connsiteX4" fmla="*/ 130629 w 237045"/>
              <a:gd name="connsiteY4" fmla="*/ 35626 h 213756"/>
              <a:gd name="connsiteX5" fmla="*/ 154380 w 237045"/>
              <a:gd name="connsiteY5" fmla="*/ 118753 h 213756"/>
              <a:gd name="connsiteX6" fmla="*/ 190006 w 237045"/>
              <a:gd name="connsiteY6" fmla="*/ 142504 h 213756"/>
              <a:gd name="connsiteX7" fmla="*/ 225632 w 237045"/>
              <a:gd name="connsiteY7" fmla="*/ 130629 h 213756"/>
              <a:gd name="connsiteX8" fmla="*/ 166255 w 237045"/>
              <a:gd name="connsiteY8" fmla="*/ 213756 h 213756"/>
              <a:gd name="connsiteX9" fmla="*/ 83128 w 237045"/>
              <a:gd name="connsiteY9" fmla="*/ 190005 h 213756"/>
              <a:gd name="connsiteX10" fmla="*/ 35626 w 237045"/>
              <a:gd name="connsiteY10" fmla="*/ 178130 h 213756"/>
              <a:gd name="connsiteX11" fmla="*/ 0 w 237045"/>
              <a:gd name="connsiteY11" fmla="*/ 83127 h 21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7045" h="213756">
                <a:moveTo>
                  <a:pt x="0" y="83127"/>
                </a:moveTo>
                <a:cubicBezTo>
                  <a:pt x="0" y="71252"/>
                  <a:pt x="22860" y="113261"/>
                  <a:pt x="35626" y="106878"/>
                </a:cubicBezTo>
                <a:cubicBezTo>
                  <a:pt x="50224" y="99579"/>
                  <a:pt x="41073" y="74378"/>
                  <a:pt x="47502" y="59377"/>
                </a:cubicBezTo>
                <a:cubicBezTo>
                  <a:pt x="63336" y="22431"/>
                  <a:pt x="75210" y="21113"/>
                  <a:pt x="106878" y="0"/>
                </a:cubicBezTo>
                <a:cubicBezTo>
                  <a:pt x="114795" y="11875"/>
                  <a:pt x="125328" y="22374"/>
                  <a:pt x="130629" y="35626"/>
                </a:cubicBezTo>
                <a:cubicBezTo>
                  <a:pt x="141332" y="62383"/>
                  <a:pt x="140385" y="93562"/>
                  <a:pt x="154380" y="118753"/>
                </a:cubicBezTo>
                <a:cubicBezTo>
                  <a:pt x="161311" y="131229"/>
                  <a:pt x="178131" y="134587"/>
                  <a:pt x="190006" y="142504"/>
                </a:cubicBezTo>
                <a:cubicBezTo>
                  <a:pt x="201881" y="138546"/>
                  <a:pt x="222596" y="118485"/>
                  <a:pt x="225632" y="130629"/>
                </a:cubicBezTo>
                <a:cubicBezTo>
                  <a:pt x="237045" y="176280"/>
                  <a:pt x="192525" y="196242"/>
                  <a:pt x="166255" y="213756"/>
                </a:cubicBezTo>
                <a:lnTo>
                  <a:pt x="83128" y="190005"/>
                </a:lnTo>
                <a:cubicBezTo>
                  <a:pt x="67382" y="185711"/>
                  <a:pt x="48371" y="188326"/>
                  <a:pt x="35626" y="178130"/>
                </a:cubicBezTo>
                <a:cubicBezTo>
                  <a:pt x="19996" y="165626"/>
                  <a:pt x="0" y="95002"/>
                  <a:pt x="0" y="83127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8" name="手繪多邊形 247"/>
          <p:cNvSpPr/>
          <p:nvPr/>
        </p:nvSpPr>
        <p:spPr>
          <a:xfrm>
            <a:off x="2901614" y="3120108"/>
            <a:ext cx="178595" cy="216968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9" name="手繪多邊形 248"/>
          <p:cNvSpPr/>
          <p:nvPr/>
        </p:nvSpPr>
        <p:spPr>
          <a:xfrm>
            <a:off x="2976535" y="2834356"/>
            <a:ext cx="166689" cy="171577"/>
          </a:xfrm>
          <a:custGeom>
            <a:avLst/>
            <a:gdLst>
              <a:gd name="connsiteX0" fmla="*/ 58016 w 521354"/>
              <a:gd name="connsiteY0" fmla="*/ 201881 h 415637"/>
              <a:gd name="connsiteX1" fmla="*/ 69892 w 521354"/>
              <a:gd name="connsiteY1" fmla="*/ 118754 h 415637"/>
              <a:gd name="connsiteX2" fmla="*/ 129268 w 521354"/>
              <a:gd name="connsiteY2" fmla="*/ 71252 h 415637"/>
              <a:gd name="connsiteX3" fmla="*/ 200520 w 521354"/>
              <a:gd name="connsiteY3" fmla="*/ 23751 h 415637"/>
              <a:gd name="connsiteX4" fmla="*/ 307398 w 521354"/>
              <a:gd name="connsiteY4" fmla="*/ 0 h 415637"/>
              <a:gd name="connsiteX5" fmla="*/ 354899 w 521354"/>
              <a:gd name="connsiteY5" fmla="*/ 47502 h 415637"/>
              <a:gd name="connsiteX6" fmla="*/ 319273 w 521354"/>
              <a:gd name="connsiteY6" fmla="*/ 154380 h 415637"/>
              <a:gd name="connsiteX7" fmla="*/ 354899 w 521354"/>
              <a:gd name="connsiteY7" fmla="*/ 273133 h 415637"/>
              <a:gd name="connsiteX8" fmla="*/ 426151 w 521354"/>
              <a:gd name="connsiteY8" fmla="*/ 296884 h 415637"/>
              <a:gd name="connsiteX9" fmla="*/ 461777 w 521354"/>
              <a:gd name="connsiteY9" fmla="*/ 308759 h 415637"/>
              <a:gd name="connsiteX10" fmla="*/ 509279 w 521354"/>
              <a:gd name="connsiteY10" fmla="*/ 368136 h 415637"/>
              <a:gd name="connsiteX11" fmla="*/ 473653 w 521354"/>
              <a:gd name="connsiteY11" fmla="*/ 391886 h 415637"/>
              <a:gd name="connsiteX12" fmla="*/ 402401 w 521354"/>
              <a:gd name="connsiteY12" fmla="*/ 415637 h 415637"/>
              <a:gd name="connsiteX13" fmla="*/ 93642 w 521354"/>
              <a:gd name="connsiteY13" fmla="*/ 391886 h 415637"/>
              <a:gd name="connsiteX14" fmla="*/ 58016 w 521354"/>
              <a:gd name="connsiteY14" fmla="*/ 380011 h 415637"/>
              <a:gd name="connsiteX15" fmla="*/ 22390 w 521354"/>
              <a:gd name="connsiteY15" fmla="*/ 356260 h 415637"/>
              <a:gd name="connsiteX16" fmla="*/ 46141 w 521354"/>
              <a:gd name="connsiteY16" fmla="*/ 296884 h 415637"/>
              <a:gd name="connsiteX17" fmla="*/ 69892 w 521354"/>
              <a:gd name="connsiteY17" fmla="*/ 261258 h 415637"/>
              <a:gd name="connsiteX18" fmla="*/ 58016 w 521354"/>
              <a:gd name="connsiteY18" fmla="*/ 201881 h 41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1354" h="415637">
                <a:moveTo>
                  <a:pt x="58016" y="201881"/>
                </a:moveTo>
                <a:cubicBezTo>
                  <a:pt x="58016" y="178130"/>
                  <a:pt x="61849" y="145564"/>
                  <a:pt x="69892" y="118754"/>
                </a:cubicBezTo>
                <a:cubicBezTo>
                  <a:pt x="84813" y="69019"/>
                  <a:pt x="93936" y="90881"/>
                  <a:pt x="129268" y="71252"/>
                </a:cubicBezTo>
                <a:cubicBezTo>
                  <a:pt x="154221" y="57389"/>
                  <a:pt x="176769" y="39585"/>
                  <a:pt x="200520" y="23751"/>
                </a:cubicBezTo>
                <a:cubicBezTo>
                  <a:pt x="207705" y="18961"/>
                  <a:pt x="306093" y="261"/>
                  <a:pt x="307398" y="0"/>
                </a:cubicBezTo>
                <a:cubicBezTo>
                  <a:pt x="332399" y="8334"/>
                  <a:pt x="361566" y="7501"/>
                  <a:pt x="354899" y="47502"/>
                </a:cubicBezTo>
                <a:cubicBezTo>
                  <a:pt x="348725" y="84544"/>
                  <a:pt x="319273" y="154380"/>
                  <a:pt x="319273" y="154380"/>
                </a:cubicBezTo>
                <a:cubicBezTo>
                  <a:pt x="322880" y="176019"/>
                  <a:pt x="328600" y="253409"/>
                  <a:pt x="354899" y="273133"/>
                </a:cubicBezTo>
                <a:cubicBezTo>
                  <a:pt x="374927" y="288154"/>
                  <a:pt x="402400" y="288967"/>
                  <a:pt x="426151" y="296884"/>
                </a:cubicBezTo>
                <a:lnTo>
                  <a:pt x="461777" y="308759"/>
                </a:lnTo>
                <a:cubicBezTo>
                  <a:pt x="475363" y="317817"/>
                  <a:pt x="521354" y="337947"/>
                  <a:pt x="509279" y="368136"/>
                </a:cubicBezTo>
                <a:cubicBezTo>
                  <a:pt x="503978" y="381387"/>
                  <a:pt x="486695" y="386090"/>
                  <a:pt x="473653" y="391886"/>
                </a:cubicBezTo>
                <a:cubicBezTo>
                  <a:pt x="450775" y="402054"/>
                  <a:pt x="402401" y="415637"/>
                  <a:pt x="402401" y="415637"/>
                </a:cubicBezTo>
                <a:cubicBezTo>
                  <a:pt x="299481" y="407720"/>
                  <a:pt x="196318" y="402508"/>
                  <a:pt x="93642" y="391886"/>
                </a:cubicBezTo>
                <a:cubicBezTo>
                  <a:pt x="81191" y="390598"/>
                  <a:pt x="69212" y="385609"/>
                  <a:pt x="58016" y="380011"/>
                </a:cubicBezTo>
                <a:cubicBezTo>
                  <a:pt x="45250" y="373628"/>
                  <a:pt x="34265" y="364177"/>
                  <a:pt x="22390" y="356260"/>
                </a:cubicBezTo>
                <a:cubicBezTo>
                  <a:pt x="1000" y="270700"/>
                  <a:pt x="0" y="333796"/>
                  <a:pt x="46141" y="296884"/>
                </a:cubicBezTo>
                <a:cubicBezTo>
                  <a:pt x="57286" y="287968"/>
                  <a:pt x="61975" y="273133"/>
                  <a:pt x="69892" y="261258"/>
                </a:cubicBezTo>
                <a:cubicBezTo>
                  <a:pt x="42183" y="205839"/>
                  <a:pt x="58016" y="225632"/>
                  <a:pt x="58016" y="201881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0" name="手繪多邊形 249"/>
          <p:cNvSpPr/>
          <p:nvPr/>
        </p:nvSpPr>
        <p:spPr>
          <a:xfrm>
            <a:off x="3071786" y="2477166"/>
            <a:ext cx="142876" cy="218992"/>
          </a:xfrm>
          <a:custGeom>
            <a:avLst/>
            <a:gdLst>
              <a:gd name="connsiteX0" fmla="*/ 123402 w 374036"/>
              <a:gd name="connsiteY0" fmla="*/ 31550 h 257181"/>
              <a:gd name="connsiteX1" fmla="*/ 337158 w 374036"/>
              <a:gd name="connsiteY1" fmla="*/ 31550 h 257181"/>
              <a:gd name="connsiteX2" fmla="*/ 360909 w 374036"/>
              <a:gd name="connsiteY2" fmla="*/ 67176 h 257181"/>
              <a:gd name="connsiteX3" fmla="*/ 372784 w 374036"/>
              <a:gd name="connsiteY3" fmla="*/ 114677 h 257181"/>
              <a:gd name="connsiteX4" fmla="*/ 325283 w 374036"/>
              <a:gd name="connsiteY4" fmla="*/ 257181 h 257181"/>
              <a:gd name="connsiteX5" fmla="*/ 135278 w 374036"/>
              <a:gd name="connsiteY5" fmla="*/ 233430 h 257181"/>
              <a:gd name="connsiteX6" fmla="*/ 87776 w 374036"/>
              <a:gd name="connsiteY6" fmla="*/ 221555 h 257181"/>
              <a:gd name="connsiteX7" fmla="*/ 52150 w 374036"/>
              <a:gd name="connsiteY7" fmla="*/ 197804 h 257181"/>
              <a:gd name="connsiteX8" fmla="*/ 40275 w 374036"/>
              <a:gd name="connsiteY8" fmla="*/ 150303 h 257181"/>
              <a:gd name="connsiteX9" fmla="*/ 4649 w 374036"/>
              <a:gd name="connsiteY9" fmla="*/ 126553 h 257181"/>
              <a:gd name="connsiteX10" fmla="*/ 16524 w 374036"/>
              <a:gd name="connsiteY10" fmla="*/ 90927 h 257181"/>
              <a:gd name="connsiteX11" fmla="*/ 99652 w 374036"/>
              <a:gd name="connsiteY11" fmla="*/ 55301 h 257181"/>
              <a:gd name="connsiteX12" fmla="*/ 123402 w 374036"/>
              <a:gd name="connsiteY12" fmla="*/ 31550 h 25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036" h="257181">
                <a:moveTo>
                  <a:pt x="123402" y="31550"/>
                </a:moveTo>
                <a:cubicBezTo>
                  <a:pt x="162986" y="27592"/>
                  <a:pt x="203068" y="0"/>
                  <a:pt x="337158" y="31550"/>
                </a:cubicBezTo>
                <a:cubicBezTo>
                  <a:pt x="351051" y="34819"/>
                  <a:pt x="352992" y="55301"/>
                  <a:pt x="360909" y="67176"/>
                </a:cubicBezTo>
                <a:cubicBezTo>
                  <a:pt x="364867" y="83010"/>
                  <a:pt x="374036" y="98404"/>
                  <a:pt x="372784" y="114677"/>
                </a:cubicBezTo>
                <a:cubicBezTo>
                  <a:pt x="365781" y="205724"/>
                  <a:pt x="361518" y="202829"/>
                  <a:pt x="325283" y="257181"/>
                </a:cubicBezTo>
                <a:cubicBezTo>
                  <a:pt x="261948" y="249264"/>
                  <a:pt x="198400" y="242898"/>
                  <a:pt x="135278" y="233430"/>
                </a:cubicBezTo>
                <a:cubicBezTo>
                  <a:pt x="119137" y="231009"/>
                  <a:pt x="102778" y="227984"/>
                  <a:pt x="87776" y="221555"/>
                </a:cubicBezTo>
                <a:cubicBezTo>
                  <a:pt x="74658" y="215933"/>
                  <a:pt x="64025" y="205721"/>
                  <a:pt x="52150" y="197804"/>
                </a:cubicBezTo>
                <a:cubicBezTo>
                  <a:pt x="48192" y="181970"/>
                  <a:pt x="49328" y="163883"/>
                  <a:pt x="40275" y="150303"/>
                </a:cubicBezTo>
                <a:cubicBezTo>
                  <a:pt x="32358" y="138428"/>
                  <a:pt x="9950" y="139804"/>
                  <a:pt x="4649" y="126553"/>
                </a:cubicBezTo>
                <a:cubicBezTo>
                  <a:pt x="0" y="114931"/>
                  <a:pt x="8704" y="100702"/>
                  <a:pt x="16524" y="90927"/>
                </a:cubicBezTo>
                <a:cubicBezTo>
                  <a:pt x="41429" y="59795"/>
                  <a:pt x="66093" y="68725"/>
                  <a:pt x="99652" y="55301"/>
                </a:cubicBezTo>
                <a:cubicBezTo>
                  <a:pt x="104850" y="53222"/>
                  <a:pt x="83818" y="35508"/>
                  <a:pt x="123402" y="31550"/>
                </a:cubicBezTo>
                <a:close/>
              </a:path>
            </a:pathLst>
          </a:custGeom>
          <a:solidFill>
            <a:srgbClr val="BBE3E0"/>
          </a:solidFill>
          <a:ln>
            <a:solidFill>
              <a:srgbClr val="7FA4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463"/>
          <p:cNvGrpSpPr/>
          <p:nvPr/>
        </p:nvGrpSpPr>
        <p:grpSpPr>
          <a:xfrm>
            <a:off x="3189219" y="4347252"/>
            <a:ext cx="428628" cy="338554"/>
            <a:chOff x="785786" y="2495192"/>
            <a:chExt cx="428628" cy="338554"/>
          </a:xfrm>
        </p:grpSpPr>
        <p:sp>
          <p:nvSpPr>
            <p:cNvPr id="252" name="Oval 59"/>
            <p:cNvSpPr>
              <a:spLocks noChangeArrowheads="1"/>
            </p:cNvSpPr>
            <p:nvPr/>
          </p:nvSpPr>
          <p:spPr bwMode="auto">
            <a:xfrm>
              <a:off x="785786" y="2535931"/>
              <a:ext cx="355734" cy="285752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253" name="文字方塊 252"/>
            <p:cNvSpPr txBox="1"/>
            <p:nvPr/>
          </p:nvSpPr>
          <p:spPr>
            <a:xfrm>
              <a:off x="785786" y="249519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d</a:t>
              </a:r>
              <a:r>
                <a:rPr lang="en-US" altLang="zh-TW" sz="1600" baseline="-25000" dirty="0" smtClean="0">
                  <a:latin typeface="+mn-lt"/>
                </a:rPr>
                <a:t>1</a:t>
              </a:r>
              <a:endParaRPr lang="zh-TW" altLang="en-US" sz="1600" baseline="-25000" dirty="0">
                <a:latin typeface="+mn-lt"/>
              </a:endParaRPr>
            </a:p>
          </p:txBody>
        </p:sp>
      </p:grpSp>
      <p:grpSp>
        <p:nvGrpSpPr>
          <p:cNvPr id="18" name="群組 475"/>
          <p:cNvGrpSpPr/>
          <p:nvPr/>
        </p:nvGrpSpPr>
        <p:grpSpPr>
          <a:xfrm>
            <a:off x="1534271" y="2399608"/>
            <a:ext cx="428628" cy="338554"/>
            <a:chOff x="1708356" y="1952741"/>
            <a:chExt cx="428628" cy="338554"/>
          </a:xfrm>
        </p:grpSpPr>
        <p:sp>
          <p:nvSpPr>
            <p:cNvPr id="255" name="Oval 59"/>
            <p:cNvSpPr>
              <a:spLocks noChangeArrowheads="1"/>
            </p:cNvSpPr>
            <p:nvPr/>
          </p:nvSpPr>
          <p:spPr bwMode="auto">
            <a:xfrm>
              <a:off x="1714480" y="2000240"/>
              <a:ext cx="355734" cy="285752"/>
            </a:xfrm>
            <a:prstGeom prst="ellipse">
              <a:avLst/>
            </a:prstGeom>
            <a:solidFill>
              <a:srgbClr val="92D050"/>
            </a:solidFill>
            <a:ln w="1905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>
                <a:latin typeface="+mn-lt"/>
              </a:endParaRPr>
            </a:p>
          </p:txBody>
        </p:sp>
        <p:sp>
          <p:nvSpPr>
            <p:cNvPr id="256" name="文字方塊 255"/>
            <p:cNvSpPr txBox="1"/>
            <p:nvPr/>
          </p:nvSpPr>
          <p:spPr>
            <a:xfrm>
              <a:off x="1708356" y="1952741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n-lt"/>
                </a:rPr>
                <a:t>d</a:t>
              </a:r>
              <a:r>
                <a:rPr lang="en-US" altLang="zh-TW" sz="1600" baseline="-25000" dirty="0" smtClean="0">
                  <a:latin typeface="+mn-lt"/>
                </a:rPr>
                <a:t>2</a:t>
              </a:r>
              <a:endParaRPr lang="zh-TW" altLang="en-US" sz="1600" baseline="-25000" dirty="0">
                <a:latin typeface="+mn-lt"/>
              </a:endParaRPr>
            </a:p>
          </p:txBody>
        </p:sp>
      </p:grpSp>
      <p:grpSp>
        <p:nvGrpSpPr>
          <p:cNvPr id="19" name="群組 526"/>
          <p:cNvGrpSpPr/>
          <p:nvPr/>
        </p:nvGrpSpPr>
        <p:grpSpPr>
          <a:xfrm>
            <a:off x="796140" y="4995310"/>
            <a:ext cx="370686" cy="369332"/>
            <a:chOff x="771500" y="5103027"/>
            <a:chExt cx="370686" cy="369332"/>
          </a:xfrm>
        </p:grpSpPr>
        <p:sp>
          <p:nvSpPr>
            <p:cNvPr id="258" name="橢圓 257"/>
            <p:cNvSpPr/>
            <p:nvPr/>
          </p:nvSpPr>
          <p:spPr>
            <a:xfrm>
              <a:off x="785786" y="5143512"/>
              <a:ext cx="356400" cy="284400"/>
            </a:xfrm>
            <a:prstGeom prst="ellipse">
              <a:avLst/>
            </a:prstGeom>
            <a:solidFill>
              <a:srgbClr val="00FFFF"/>
            </a:solidFill>
            <a:ln w="1587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endParaRPr lang="zh-TW" altLang="en-US" sz="1200" b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59" name="文字方塊 258"/>
            <p:cNvSpPr txBox="1"/>
            <p:nvPr/>
          </p:nvSpPr>
          <p:spPr>
            <a:xfrm>
              <a:off x="771500" y="5103027"/>
              <a:ext cx="357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800" dirty="0" smtClean="0">
                  <a:latin typeface="+mn-lt"/>
                </a:rPr>
                <a:t>W</a:t>
              </a:r>
              <a:endParaRPr lang="zh-TW" altLang="en-US" sz="1800" dirty="0">
                <a:latin typeface="+mn-lt"/>
              </a:endParaRPr>
            </a:p>
          </p:txBody>
        </p:sp>
      </p:grpSp>
      <p:sp>
        <p:nvSpPr>
          <p:cNvPr id="232" name="橢圓 231"/>
          <p:cNvSpPr/>
          <p:nvPr/>
        </p:nvSpPr>
        <p:spPr>
          <a:xfrm>
            <a:off x="2416964" y="4357229"/>
            <a:ext cx="386293" cy="385381"/>
          </a:xfrm>
          <a:prstGeom prst="ellipse">
            <a:avLst/>
          </a:prstGeom>
          <a:noFill/>
          <a:ln w="444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0" name="群組 396"/>
          <p:cNvGrpSpPr/>
          <p:nvPr/>
        </p:nvGrpSpPr>
        <p:grpSpPr>
          <a:xfrm>
            <a:off x="2687848" y="4195768"/>
            <a:ext cx="285752" cy="357190"/>
            <a:chOff x="3054960" y="4429132"/>
            <a:chExt cx="231156" cy="214314"/>
          </a:xfrm>
        </p:grpSpPr>
        <p:cxnSp>
          <p:nvCxnSpPr>
            <p:cNvPr id="234" name="直線接點 233"/>
            <p:cNvCxnSpPr/>
            <p:nvPr/>
          </p:nvCxnSpPr>
          <p:spPr>
            <a:xfrm rot="16200000" flipH="1">
              <a:off x="3071802" y="4429132"/>
              <a:ext cx="214314" cy="21431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線接點 250"/>
            <p:cNvCxnSpPr/>
            <p:nvPr/>
          </p:nvCxnSpPr>
          <p:spPr>
            <a:xfrm rot="10800000" flipV="1">
              <a:off x="3054960" y="4429132"/>
              <a:ext cx="223838" cy="214314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文字方塊 253"/>
          <p:cNvSpPr txBox="1"/>
          <p:nvPr/>
        </p:nvSpPr>
        <p:spPr>
          <a:xfrm>
            <a:off x="5639294" y="4214818"/>
            <a:ext cx="28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(1) Separately </a:t>
            </a:r>
            <a:r>
              <a:rPr lang="en-US" altLang="zh-TW" sz="18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(DATE’09)</a:t>
            </a:r>
            <a:endParaRPr lang="zh-TW" altLang="en-US" sz="1800" b="1" dirty="0" smtClean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57" name="文字方塊 256"/>
          <p:cNvSpPr txBox="1"/>
          <p:nvPr/>
        </p:nvSpPr>
        <p:spPr>
          <a:xfrm>
            <a:off x="5639294" y="490022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(2) Simultaneously </a:t>
            </a:r>
            <a:r>
              <a:rPr lang="en-US" altLang="zh-TW" sz="1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(Ours)</a:t>
            </a:r>
            <a:endParaRPr lang="zh-TW" altLang="en-US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60" name="文字方塊 259"/>
          <p:cNvSpPr txBox="1"/>
          <p:nvPr/>
        </p:nvSpPr>
        <p:spPr>
          <a:xfrm>
            <a:off x="5926504" y="4530994"/>
            <a:ext cx="28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000099"/>
                </a:solidFill>
                <a:latin typeface="+mj-lt"/>
              </a:rPr>
              <a:t> (Low reliability)</a:t>
            </a:r>
            <a:endParaRPr lang="zh-TW" altLang="en-US" sz="1800" b="1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61" name="文字方塊 260"/>
          <p:cNvSpPr txBox="1"/>
          <p:nvPr/>
        </p:nvSpPr>
        <p:spPr>
          <a:xfrm>
            <a:off x="6156176" y="2341344"/>
            <a:ext cx="28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000099"/>
                </a:solidFill>
                <a:latin typeface="+mn-lt"/>
              </a:rPr>
              <a:t> (Error assay outcome)</a:t>
            </a:r>
            <a:endParaRPr lang="zh-TW" altLang="en-US" sz="1800" b="1" dirty="0" smtClean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62" name="文字方塊 261"/>
          <p:cNvSpPr txBox="1"/>
          <p:nvPr/>
        </p:nvSpPr>
        <p:spPr>
          <a:xfrm>
            <a:off x="6156176" y="3275692"/>
            <a:ext cx="28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 smtClean="0">
                <a:solidFill>
                  <a:srgbClr val="000099"/>
                </a:solidFill>
                <a:latin typeface="+mn-lt"/>
              </a:rPr>
              <a:t> (Low fault tolerance)</a:t>
            </a:r>
            <a:endParaRPr lang="zh-TW" altLang="en-US" sz="1800" b="1" dirty="0" smtClean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263" name="文字方塊 262"/>
          <p:cNvSpPr txBox="1"/>
          <p:nvPr/>
        </p:nvSpPr>
        <p:spPr>
          <a:xfrm>
            <a:off x="5929892" y="5229200"/>
            <a:ext cx="28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800" b="1" dirty="0" smtClean="0">
                <a:solidFill>
                  <a:srgbClr val="000099"/>
                </a:solidFill>
                <a:latin typeface="+mj-lt"/>
              </a:rPr>
              <a:t> (High fault tolerance)</a:t>
            </a:r>
            <a:endParaRPr lang="zh-TW" altLang="en-US" sz="1800" b="1" dirty="0" smtClean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264" name="文字方塊 263"/>
          <p:cNvSpPr txBox="1"/>
          <p:nvPr/>
        </p:nvSpPr>
        <p:spPr>
          <a:xfrm>
            <a:off x="5929892" y="5572672"/>
            <a:ext cx="281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800" b="1" dirty="0" smtClean="0">
                <a:solidFill>
                  <a:srgbClr val="000099"/>
                </a:solidFill>
                <a:latin typeface="+mj-lt"/>
              </a:rPr>
              <a:t> (High reliability)</a:t>
            </a:r>
            <a:endParaRPr lang="zh-TW" altLang="en-US" sz="1800" b="1" dirty="0" smtClean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092 L -0.16267 0.0009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2.22222E-6 L 0.15747 2.22222E-6 " pathEditMode="relative" ptsTypes="AA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98 0.00092 L -0.2408 0.00092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5711 -4.44444E-6 L 0.0783 0.37801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6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1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0.00185 L -0.24079 0.00185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0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092 L 0.28004 -0.00092 " pathEditMode="relative" rAng="0" ptsTypes="AA">
                                      <p:cBhvr>
                                        <p:cTn id="1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" y="0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500"/>
                            </p:stCondLst>
                            <p:childTnLst>
                              <p:par>
                                <p:cTn id="2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934 0.00371 L 0.2007 0.37801 " pathEditMode="relative" rAng="0" ptsTypes="AA">
                                      <p:cBhvr>
                                        <p:cTn id="2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87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700"/>
                            </p:stCondLst>
                            <p:childTnLst>
                              <p:par>
                                <p:cTn id="2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31 0.37801 L 0.08125 0.37801 " pathEditMode="relative" rAng="0" ptsTypes="AA">
                                      <p:cBhvr>
                                        <p:cTn id="2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0"/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35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4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58834E-6 L -0.24306 -4.58834E-6 " pathEditMode="relative" rAng="0" ptsTypes="AA">
                                      <p:cBhvr>
                                        <p:cTn id="3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0"/>
                                    </p:animMotion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4" fill="hold">
                      <p:stCondLst>
                        <p:cond delay="indefinite"/>
                      </p:stCondLst>
                      <p:childTnLst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500"/>
                            </p:stCondLst>
                            <p:childTnLst>
                              <p:par>
                                <p:cTn id="3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93987E-6 L 0.15834 4.93987E-6 " pathEditMode="relative" rAng="0" ptsTypes="AA">
                                      <p:cBhvr>
                                        <p:cTn id="3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00"/>
                            </p:stCondLst>
                            <p:childTnLst>
                              <p:par>
                                <p:cTn id="38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4 3.80204E-6 L 0.11893 0.18871 " pathEditMode="relative" ptsTypes="AA">
                                      <p:cBhvr>
                                        <p:cTn id="38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1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500"/>
                            </p:stCondLst>
                            <p:childTnLst>
                              <p:par>
                                <p:cTn id="4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5717E-6 L 0.15747 -2.25717E-6 " pathEditMode="relative" ptsTypes="AA">
                                      <p:cBhvr>
                                        <p:cTn id="4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000"/>
                            </p:stCondLst>
                            <p:childTnLst>
                              <p:par>
                                <p:cTn id="4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47 -2.25717E-6 L 0.18108 -0.09459 " pathEditMode="relative" ptsTypes="AA">
                                      <p:cBhvr>
                                        <p:cTn id="4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0" fill="hold">
                            <p:stCondLst>
                              <p:cond delay="1500"/>
                            </p:stCondLst>
                            <p:childTnLst>
                              <p:par>
                                <p:cTn id="4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65 -0.09459 L 0.37552 -0.09459 " pathEditMode="relative" rAng="0" ptsTypes="AA">
                                      <p:cBhvr>
                                        <p:cTn id="4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" y="0"/>
                                    </p:animMotion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xit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93 0.18865 L 0.07969 0.37777 " pathEditMode="relative" ptsTypes="AA">
                                      <p:cBhvr>
                                        <p:cTn id="4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800"/>
                            </p:stCondLst>
                            <p:childTnLst>
                              <p:par>
                                <p:cTn id="4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9" fill="hold">
                      <p:stCondLst>
                        <p:cond delay="indefinite"/>
                      </p:stCondLst>
                      <p:childTnLst>
                        <p:par>
                          <p:cTn id="450" fill="hold">
                            <p:stCondLst>
                              <p:cond delay="0"/>
                            </p:stCondLst>
                            <p:childTnLst>
                              <p:par>
                                <p:cTn id="4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9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2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1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0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6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500"/>
                            </p:stCondLst>
                            <p:childTnLst>
                              <p:par>
                                <p:cTn id="5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0185 L -0.24045 0.00185 " pathEditMode="relative" rAng="0" ptsTypes="AA">
                                      <p:cBhvr>
                                        <p:cTn id="5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" y="0"/>
                                    </p:animMotion>
                                  </p:childTnLst>
                                </p:cTn>
                              </p:par>
                              <p:par>
                                <p:cTn id="521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4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500"/>
                            </p:stCondLst>
                            <p:childTnLst>
                              <p:par>
                                <p:cTn id="54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6667E-6 -6.2963E-6 L 0.15764 -6.2963E-6 " pathEditMode="relative" ptsTypes="AA">
                                      <p:cBhvr>
                                        <p:cTn id="5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3.7037E-6 L 0.15799 3.7037E-6 " pathEditMode="relative" rAng="0" ptsTypes="AA">
                                      <p:cBhvr>
                                        <p:cTn id="5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200"/>
                            </p:stCondLst>
                            <p:childTnLst>
                              <p:par>
                                <p:cTn id="5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99 -0.00347 L 0.17378 -0.0875 " pathEditMode="relative" rAng="0" ptsTypes="AA">
                                      <p:cBhvr>
                                        <p:cTn id="5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" y="-42"/>
                                    </p:animMotion>
                                  </p:childTnLst>
                                </p:cTn>
                              </p:par>
                              <p:par>
                                <p:cTn id="5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43 0.00046 L 0.1408 0.0949 " pathEditMode="relative" rAng="0" ptsTypes="AA">
                                      <p:cBhvr>
                                        <p:cTn id="5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" y="47"/>
                                    </p:animMotion>
                                  </p:childTnLst>
                                </p:cTn>
                              </p:par>
                              <p:par>
                                <p:cTn id="5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5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700"/>
                            </p:stCondLst>
                            <p:childTnLst>
                              <p:par>
                                <p:cTn id="57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78 -0.09554 L 0.37639 -0.09554 " pathEditMode="relative" rAng="0" ptsTypes="AA">
                                      <p:cBhvr>
                                        <p:cTn id="5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0"/>
                                    </p:animMotion>
                                  </p:childTnLst>
                                </p:cTn>
                              </p:par>
                              <p:par>
                                <p:cTn id="572" presetID="10" presetClass="exit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0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.13768 0.10046 L 0.08247 0.37338 " pathEditMode="relative" rAng="0" ptsTypes="AA">
                                      <p:cBhvr>
                                        <p:cTn id="5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" y="136"/>
                                    </p:animMotion>
                                  </p:childTnLst>
                                </p:cTn>
                              </p:par>
                              <p:par>
                                <p:cTn id="58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2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2" fill="hold">
                            <p:stCondLst>
                              <p:cond delay="3500"/>
                            </p:stCondLst>
                            <p:childTnLst>
                              <p:par>
                                <p:cTn id="6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80" grpId="0"/>
      <p:bldP spid="281" grpId="0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1" grpId="1" animBg="1"/>
      <p:bldP spid="372" grpId="0" animBg="1"/>
      <p:bldP spid="372" grpId="1" animBg="1"/>
      <p:bldP spid="377" grpId="0" animBg="1"/>
      <p:bldP spid="377" grpId="1" animBg="1"/>
      <p:bldP spid="378" grpId="0" animBg="1"/>
      <p:bldP spid="378" grpId="1" animBg="1"/>
      <p:bldP spid="379" grpId="0" animBg="1"/>
      <p:bldP spid="379" grpId="1" animBg="1"/>
      <p:bldP spid="380" grpId="0" animBg="1"/>
      <p:bldP spid="380" grpId="1" animBg="1"/>
      <p:bldP spid="381" grpId="0" animBg="1"/>
      <p:bldP spid="381" grpId="1" animBg="1"/>
      <p:bldP spid="382" grpId="0" animBg="1"/>
      <p:bldP spid="382" grpId="1" animBg="1"/>
      <p:bldP spid="384" grpId="0" animBg="1"/>
      <p:bldP spid="384" grpId="1" animBg="1"/>
      <p:bldP spid="385" grpId="0" animBg="1"/>
      <p:bldP spid="385" grpId="1" animBg="1"/>
      <p:bldP spid="386" grpId="0" animBg="1"/>
      <p:bldP spid="386" grpId="1" animBg="1"/>
      <p:bldP spid="387" grpId="0" animBg="1"/>
      <p:bldP spid="387" grpId="1" animBg="1"/>
      <p:bldP spid="395" grpId="0" animBg="1"/>
      <p:bldP spid="395" grpId="1" animBg="1"/>
      <p:bldP spid="396" grpId="0" animBg="1"/>
      <p:bldP spid="396" grpId="1" animBg="1"/>
      <p:bldP spid="400" grpId="0"/>
      <p:bldP spid="404" grpId="0" animBg="1"/>
      <p:bldP spid="404" grpId="1" animBg="1"/>
      <p:bldP spid="405" grpId="0" animBg="1"/>
      <p:bldP spid="405" grpId="1" animBg="1"/>
      <p:bldP spid="406" grpId="0" animBg="1"/>
      <p:bldP spid="406" grpId="1" animBg="1"/>
      <p:bldP spid="407" grpId="0" animBg="1"/>
      <p:bldP spid="407" grpId="1" animBg="1"/>
      <p:bldP spid="408" grpId="0" animBg="1"/>
      <p:bldP spid="408" grpId="1" animBg="1"/>
      <p:bldP spid="409" grpId="0" animBg="1"/>
      <p:bldP spid="409" grpId="1" animBg="1"/>
      <p:bldP spid="410" grpId="0" animBg="1"/>
      <p:bldP spid="410" grpId="1" animBg="1"/>
      <p:bldP spid="411" grpId="0" animBg="1"/>
      <p:bldP spid="411" grpId="1" animBg="1"/>
      <p:bldP spid="412" grpId="0" animBg="1"/>
      <p:bldP spid="412" grpId="1" animBg="1"/>
      <p:bldP spid="413" grpId="0" animBg="1"/>
      <p:bldP spid="413" grpId="1" animBg="1"/>
      <p:bldP spid="415" grpId="0" animBg="1"/>
      <p:bldP spid="415" grpId="1" animBg="1"/>
      <p:bldP spid="416" grpId="0" animBg="1"/>
      <p:bldP spid="416" grpId="1" animBg="1"/>
      <p:bldP spid="417" grpId="0" animBg="1"/>
      <p:bldP spid="417" grpId="1" animBg="1"/>
      <p:bldP spid="418" grpId="0" animBg="1"/>
      <p:bldP spid="418" grpId="1" animBg="1"/>
      <p:bldP spid="419" grpId="0" animBg="1"/>
      <p:bldP spid="419" grpId="1" animBg="1"/>
      <p:bldP spid="420" grpId="0" animBg="1"/>
      <p:bldP spid="420" grpId="1" animBg="1"/>
      <p:bldP spid="421" grpId="0" animBg="1"/>
      <p:bldP spid="421" grpId="1" animBg="1"/>
      <p:bldP spid="422" grpId="0" animBg="1"/>
      <p:bldP spid="422" grpId="1" animBg="1"/>
      <p:bldP spid="423" grpId="0" animBg="1"/>
      <p:bldP spid="423" grpId="1" animBg="1"/>
      <p:bldP spid="425" grpId="0" animBg="1"/>
      <p:bldP spid="425" grpId="1" animBg="1"/>
      <p:bldP spid="426" grpId="0" animBg="1"/>
      <p:bldP spid="426" grpId="1" animBg="1"/>
      <p:bldP spid="430" grpId="0" animBg="1"/>
      <p:bldP spid="430" grpId="1" animBg="1"/>
      <p:bldP spid="493" grpId="0" animBg="1"/>
      <p:bldP spid="493" grpId="1" animBg="1"/>
      <p:bldP spid="494" grpId="0" animBg="1"/>
      <p:bldP spid="494" grpId="1" animBg="1"/>
      <p:bldP spid="495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17" grpId="0"/>
      <p:bldP spid="520" grpId="0"/>
      <p:bldP spid="214" grpId="0"/>
      <p:bldP spid="235" grpId="0" animBg="1"/>
      <p:bldP spid="235" grpId="1" animBg="1"/>
      <p:bldP spid="236" grpId="0" animBg="1"/>
      <p:bldP spid="236" grpId="1" animBg="1"/>
      <p:bldP spid="236" grpId="2" animBg="1"/>
      <p:bldP spid="237" grpId="0" animBg="1"/>
      <p:bldP spid="237" grpId="1" animBg="1"/>
      <p:bldP spid="238" grpId="0" animBg="1"/>
      <p:bldP spid="238" grpId="1" animBg="1"/>
      <p:bldP spid="239" grpId="0" animBg="1"/>
      <p:bldP spid="239" grpId="1" animBg="1"/>
      <p:bldP spid="240" grpId="0" animBg="1"/>
      <p:bldP spid="240" grpId="1" animBg="1"/>
      <p:bldP spid="241" grpId="0" animBg="1"/>
      <p:bldP spid="241" grpId="1" animBg="1"/>
      <p:bldP spid="242" grpId="0" animBg="1"/>
      <p:bldP spid="242" grpId="1" animBg="1"/>
      <p:bldP spid="243" grpId="0" animBg="1"/>
      <p:bldP spid="243" grpId="1" animBg="1"/>
      <p:bldP spid="244" grpId="0" animBg="1"/>
      <p:bldP spid="244" grpId="1" animBg="1"/>
      <p:bldP spid="245" grpId="0" animBg="1"/>
      <p:bldP spid="245" grpId="1" animBg="1"/>
      <p:bldP spid="246" grpId="0" animBg="1"/>
      <p:bldP spid="246" grpId="1" animBg="1"/>
      <p:bldP spid="247" grpId="0" animBg="1"/>
      <p:bldP spid="247" grpId="1" animBg="1"/>
      <p:bldP spid="248" grpId="0" animBg="1"/>
      <p:bldP spid="248" grpId="1" animBg="1"/>
      <p:bldP spid="249" grpId="0" animBg="1"/>
      <p:bldP spid="249" grpId="1" animBg="1"/>
      <p:bldP spid="250" grpId="0" animBg="1"/>
      <p:bldP spid="250" grpId="1" animBg="1"/>
      <p:bldP spid="232" grpId="0" animBg="1"/>
      <p:bldP spid="232" grpId="1" animBg="1"/>
      <p:bldP spid="254" grpId="0"/>
      <p:bldP spid="257" grpId="0"/>
      <p:bldP spid="260" grpId="0"/>
      <p:bldP spid="261" grpId="0"/>
      <p:bldP spid="262" grpId="0"/>
      <p:bldP spid="263" grpId="0"/>
      <p:bldP spid="2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矩形 234"/>
          <p:cNvSpPr/>
          <p:nvPr/>
        </p:nvSpPr>
        <p:spPr>
          <a:xfrm>
            <a:off x="2920300" y="371973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1472" y="0"/>
            <a:ext cx="8001056" cy="838200"/>
          </a:xfrm>
        </p:spPr>
        <p:txBody>
          <a:bodyPr/>
          <a:lstStyle/>
          <a:p>
            <a:r>
              <a:rPr lang="en-US" altLang="zh-TW" sz="2400" dirty="0" smtClean="0"/>
              <a:t>Contaminated Spots Minimization by k-shortest Path</a:t>
            </a:r>
            <a:endParaRPr lang="zh-TW" altLang="en-US" sz="2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 k-shortest based algorithm</a:t>
            </a:r>
          </a:p>
          <a:p>
            <a:pPr lvl="1"/>
            <a:r>
              <a:rPr lang="en-US" altLang="zh-TW" dirty="0" smtClean="0"/>
              <a:t>Modify the original routing path slightly</a:t>
            </a:r>
          </a:p>
          <a:p>
            <a:pPr lvl="1"/>
            <a:r>
              <a:rPr lang="en-US" altLang="zh-TW" dirty="0" smtClean="0"/>
              <a:t>Minimize the contaminated spots</a:t>
            </a:r>
          </a:p>
          <a:p>
            <a:endParaRPr lang="en-US" altLang="zh-TW" dirty="0" smtClean="0"/>
          </a:p>
        </p:txBody>
      </p:sp>
      <p:sp>
        <p:nvSpPr>
          <p:cNvPr id="91" name="矩形 90"/>
          <p:cNvSpPr/>
          <p:nvPr/>
        </p:nvSpPr>
        <p:spPr>
          <a:xfrm>
            <a:off x="1142976" y="408352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/>
        </p:nvSpPr>
        <p:spPr>
          <a:xfrm>
            <a:off x="1490641" y="408352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918293" y="408352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280661" y="408352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/>
        </p:nvSpPr>
        <p:spPr>
          <a:xfrm>
            <a:off x="3637851" y="408352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/>
        </p:nvSpPr>
        <p:spPr>
          <a:xfrm>
            <a:off x="785786" y="408352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/>
        </p:nvSpPr>
        <p:spPr>
          <a:xfrm>
            <a:off x="785786" y="444037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785786" y="480115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/>
        </p:nvSpPr>
        <p:spPr>
          <a:xfrm>
            <a:off x="785786" y="5155206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3643306" y="3014245"/>
            <a:ext cx="360000" cy="3600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66FF33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3643306" y="337109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1490641" y="2999295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1490641" y="3723452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1129328" y="33604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9" name="矩形 108"/>
          <p:cNvSpPr/>
          <p:nvPr/>
        </p:nvSpPr>
        <p:spPr>
          <a:xfrm>
            <a:off x="772138" y="3360418"/>
            <a:ext cx="360000" cy="36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0" name="矩形 109"/>
          <p:cNvSpPr/>
          <p:nvPr/>
        </p:nvSpPr>
        <p:spPr>
          <a:xfrm>
            <a:off x="1844096" y="336121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/>
          <p:cNvSpPr/>
          <p:nvPr/>
        </p:nvSpPr>
        <p:spPr>
          <a:xfrm>
            <a:off x="1489660" y="336041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915278" y="3358016"/>
            <a:ext cx="360000" cy="3600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3" name="矩形 112"/>
          <p:cNvSpPr/>
          <p:nvPr/>
        </p:nvSpPr>
        <p:spPr>
          <a:xfrm>
            <a:off x="2918293" y="4440371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矩形 113"/>
          <p:cNvSpPr/>
          <p:nvPr/>
        </p:nvSpPr>
        <p:spPr>
          <a:xfrm>
            <a:off x="2918293" y="4799904"/>
            <a:ext cx="360000" cy="360000"/>
          </a:xfrm>
          <a:prstGeom prst="rect">
            <a:avLst/>
          </a:prstGeom>
          <a:solidFill>
            <a:srgbClr val="66FF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矩形 114"/>
          <p:cNvSpPr/>
          <p:nvPr/>
        </p:nvSpPr>
        <p:spPr>
          <a:xfrm>
            <a:off x="2555334" y="336201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2200898" y="3361214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7" name="文字方塊 116"/>
          <p:cNvSpPr txBox="1"/>
          <p:nvPr/>
        </p:nvSpPr>
        <p:spPr>
          <a:xfrm>
            <a:off x="768534" y="3339346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S</a:t>
            </a:r>
            <a:r>
              <a:rPr lang="en-US" altLang="zh-TW" sz="1400" b="1" i="1" baseline="-25000" dirty="0" smtClean="0"/>
              <a:t>1</a:t>
            </a:r>
            <a:endParaRPr lang="zh-TW" altLang="en-US" sz="1400" b="1" i="1" dirty="0"/>
          </a:p>
        </p:txBody>
      </p:sp>
      <p:sp>
        <p:nvSpPr>
          <p:cNvPr id="118" name="文字方塊 117"/>
          <p:cNvSpPr txBox="1"/>
          <p:nvPr/>
        </p:nvSpPr>
        <p:spPr>
          <a:xfrm>
            <a:off x="2954804" y="3350041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1</a:t>
            </a:r>
            <a:endParaRPr lang="zh-TW" altLang="en-US" sz="1400" b="1" i="1" dirty="0"/>
          </a:p>
        </p:txBody>
      </p:sp>
      <p:sp>
        <p:nvSpPr>
          <p:cNvPr id="119" name="文字方塊 118"/>
          <p:cNvSpPr txBox="1"/>
          <p:nvPr/>
        </p:nvSpPr>
        <p:spPr>
          <a:xfrm>
            <a:off x="1506362" y="2936596"/>
            <a:ext cx="473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S</a:t>
            </a:r>
            <a:r>
              <a:rPr lang="en-US" altLang="zh-TW" sz="1400" b="1" i="1" baseline="-25000" dirty="0" smtClean="0"/>
              <a:t>2</a:t>
            </a:r>
            <a:endParaRPr lang="zh-TW" altLang="en-US" sz="1400" b="1" i="1" dirty="0"/>
          </a:p>
        </p:txBody>
      </p:sp>
      <p:sp>
        <p:nvSpPr>
          <p:cNvPr id="120" name="文字方塊 119"/>
          <p:cNvSpPr txBox="1"/>
          <p:nvPr/>
        </p:nvSpPr>
        <p:spPr>
          <a:xfrm>
            <a:off x="2957234" y="4841613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2</a:t>
            </a:r>
            <a:endParaRPr lang="zh-TW" altLang="en-US" sz="1400" b="1" i="1" dirty="0"/>
          </a:p>
        </p:txBody>
      </p:sp>
      <p:sp>
        <p:nvSpPr>
          <p:cNvPr id="121" name="文字方塊 120"/>
          <p:cNvSpPr txBox="1"/>
          <p:nvPr/>
        </p:nvSpPr>
        <p:spPr>
          <a:xfrm>
            <a:off x="777160" y="5133922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S</a:t>
            </a:r>
            <a:r>
              <a:rPr lang="en-US" altLang="zh-TW" sz="1400" b="1" i="1" baseline="-25000" dirty="0" smtClean="0"/>
              <a:t>3</a:t>
            </a:r>
            <a:endParaRPr lang="zh-TW" altLang="en-US" sz="1400" b="1" i="1" dirty="0"/>
          </a:p>
        </p:txBody>
      </p:sp>
      <p:sp>
        <p:nvSpPr>
          <p:cNvPr id="122" name="文字方塊 121"/>
          <p:cNvSpPr txBox="1"/>
          <p:nvPr/>
        </p:nvSpPr>
        <p:spPr>
          <a:xfrm>
            <a:off x="3643306" y="2992851"/>
            <a:ext cx="428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3</a:t>
            </a:r>
            <a:endParaRPr lang="zh-TW" altLang="en-US" sz="1400" b="1" i="1" dirty="0"/>
          </a:p>
        </p:txBody>
      </p:sp>
      <p:cxnSp>
        <p:nvCxnSpPr>
          <p:cNvPr id="124" name="直線單箭頭接點 123"/>
          <p:cNvCxnSpPr/>
          <p:nvPr/>
        </p:nvCxnSpPr>
        <p:spPr>
          <a:xfrm>
            <a:off x="1071538" y="3647871"/>
            <a:ext cx="1980000" cy="158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2208382" y="40842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8" name="矩形 137"/>
          <p:cNvSpPr/>
          <p:nvPr/>
        </p:nvSpPr>
        <p:spPr>
          <a:xfrm>
            <a:off x="2556047" y="40842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851192" y="40842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0" name="矩形 139"/>
          <p:cNvSpPr/>
          <p:nvPr/>
        </p:nvSpPr>
        <p:spPr>
          <a:xfrm>
            <a:off x="3643306" y="3716738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54"/>
          <p:cNvGrpSpPr/>
          <p:nvPr/>
        </p:nvGrpSpPr>
        <p:grpSpPr>
          <a:xfrm>
            <a:off x="885799" y="3229190"/>
            <a:ext cx="2850240" cy="1982548"/>
            <a:chOff x="820364" y="1814396"/>
            <a:chExt cx="2850240" cy="1982548"/>
          </a:xfrm>
        </p:grpSpPr>
        <p:cxnSp>
          <p:nvCxnSpPr>
            <p:cNvPr id="129" name="直線接點 128"/>
            <p:cNvCxnSpPr/>
            <p:nvPr/>
          </p:nvCxnSpPr>
          <p:spPr>
            <a:xfrm rot="5400000" flipH="1" flipV="1">
              <a:off x="353158" y="3328150"/>
              <a:ext cx="936000" cy="1588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接點 129"/>
            <p:cNvCxnSpPr/>
            <p:nvPr/>
          </p:nvCxnSpPr>
          <p:spPr>
            <a:xfrm flipV="1">
              <a:off x="822646" y="2865570"/>
              <a:ext cx="2844000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 rot="5400000" flipH="1" flipV="1">
              <a:off x="3147810" y="2335602"/>
              <a:ext cx="1044000" cy="1588"/>
            </a:xfrm>
            <a:prstGeom prst="straightConnector1">
              <a:avLst/>
            </a:prstGeom>
            <a:ln w="158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群組 65"/>
          <p:cNvGrpSpPr/>
          <p:nvPr/>
        </p:nvGrpSpPr>
        <p:grpSpPr>
          <a:xfrm>
            <a:off x="1649291" y="3217522"/>
            <a:ext cx="1358116" cy="1726180"/>
            <a:chOff x="1558352" y="1781542"/>
            <a:chExt cx="1358116" cy="1726180"/>
          </a:xfrm>
        </p:grpSpPr>
        <p:cxnSp>
          <p:nvCxnSpPr>
            <p:cNvPr id="133" name="直線接點 132"/>
            <p:cNvCxnSpPr/>
            <p:nvPr/>
          </p:nvCxnSpPr>
          <p:spPr>
            <a:xfrm rot="5400000">
              <a:off x="1070743" y="2280814"/>
              <a:ext cx="100013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/>
            <p:cNvCxnSpPr/>
            <p:nvPr/>
          </p:nvCxnSpPr>
          <p:spPr>
            <a:xfrm>
              <a:off x="1558352" y="2767628"/>
              <a:ext cx="1357322" cy="1588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rot="5400000">
              <a:off x="2537674" y="3128928"/>
              <a:ext cx="756000" cy="158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65"/>
          <p:cNvGrpSpPr/>
          <p:nvPr/>
        </p:nvGrpSpPr>
        <p:grpSpPr>
          <a:xfrm>
            <a:off x="1651668" y="3219952"/>
            <a:ext cx="1358116" cy="1726180"/>
            <a:chOff x="1558352" y="1781542"/>
            <a:chExt cx="1358116" cy="1726180"/>
          </a:xfrm>
        </p:grpSpPr>
        <p:cxnSp>
          <p:nvCxnSpPr>
            <p:cNvPr id="126" name="直線接點 125"/>
            <p:cNvCxnSpPr/>
            <p:nvPr/>
          </p:nvCxnSpPr>
          <p:spPr>
            <a:xfrm rot="5400000">
              <a:off x="1070743" y="2280814"/>
              <a:ext cx="100013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接點 126"/>
            <p:cNvCxnSpPr/>
            <p:nvPr/>
          </p:nvCxnSpPr>
          <p:spPr>
            <a:xfrm>
              <a:off x="1558352" y="2767628"/>
              <a:ext cx="135732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/>
            <p:cNvCxnSpPr/>
            <p:nvPr/>
          </p:nvCxnSpPr>
          <p:spPr>
            <a:xfrm rot="5400000">
              <a:off x="2537674" y="3128928"/>
              <a:ext cx="7560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278"/>
          <p:cNvGrpSpPr/>
          <p:nvPr/>
        </p:nvGrpSpPr>
        <p:grpSpPr>
          <a:xfrm>
            <a:off x="1687808" y="3229190"/>
            <a:ext cx="1358116" cy="1697596"/>
            <a:chOff x="1558352" y="1781542"/>
            <a:chExt cx="1358116" cy="5659520"/>
          </a:xfrm>
        </p:grpSpPr>
        <p:cxnSp>
          <p:nvCxnSpPr>
            <p:cNvPr id="232" name="直線接點 231"/>
            <p:cNvCxnSpPr/>
            <p:nvPr/>
          </p:nvCxnSpPr>
          <p:spPr>
            <a:xfrm rot="5400000">
              <a:off x="1070743" y="2280814"/>
              <a:ext cx="100013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線接點 232"/>
            <p:cNvCxnSpPr/>
            <p:nvPr/>
          </p:nvCxnSpPr>
          <p:spPr>
            <a:xfrm>
              <a:off x="1558352" y="2767628"/>
              <a:ext cx="1357322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線單箭頭接點 233"/>
            <p:cNvCxnSpPr/>
            <p:nvPr/>
          </p:nvCxnSpPr>
          <p:spPr>
            <a:xfrm rot="5400000">
              <a:off x="575315" y="5099910"/>
              <a:ext cx="4680717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6" name="矩形 235"/>
          <p:cNvSpPr/>
          <p:nvPr/>
        </p:nvSpPr>
        <p:spPr>
          <a:xfrm>
            <a:off x="1491540" y="480082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2209281" y="48015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8" name="矩形 237"/>
          <p:cNvSpPr/>
          <p:nvPr/>
        </p:nvSpPr>
        <p:spPr>
          <a:xfrm>
            <a:off x="2556946" y="48015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1852091" y="4801500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0" name="矩形 239"/>
          <p:cNvSpPr/>
          <p:nvPr/>
        </p:nvSpPr>
        <p:spPr>
          <a:xfrm>
            <a:off x="1486300" y="4440826"/>
            <a:ext cx="36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242"/>
          <p:cNvGrpSpPr/>
          <p:nvPr/>
        </p:nvGrpSpPr>
        <p:grpSpPr>
          <a:xfrm>
            <a:off x="1615484" y="3315448"/>
            <a:ext cx="1476000" cy="1728000"/>
            <a:chOff x="1411476" y="4143380"/>
            <a:chExt cx="1476000" cy="1728000"/>
          </a:xfrm>
        </p:grpSpPr>
        <p:cxnSp>
          <p:nvCxnSpPr>
            <p:cNvPr id="241" name="直線接點 240"/>
            <p:cNvCxnSpPr/>
            <p:nvPr/>
          </p:nvCxnSpPr>
          <p:spPr>
            <a:xfrm rot="5400000">
              <a:off x="551307" y="5006586"/>
              <a:ext cx="17280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線單箭頭接點 241"/>
            <p:cNvCxnSpPr/>
            <p:nvPr/>
          </p:nvCxnSpPr>
          <p:spPr>
            <a:xfrm>
              <a:off x="1411476" y="5855462"/>
              <a:ext cx="1476000" cy="15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5" name="文字方塊 244"/>
          <p:cNvSpPr txBox="1"/>
          <p:nvPr/>
        </p:nvSpPr>
        <p:spPr>
          <a:xfrm>
            <a:off x="785786" y="5729520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46" name="文字方塊 245"/>
          <p:cNvSpPr txBox="1"/>
          <p:nvPr/>
        </p:nvSpPr>
        <p:spPr>
          <a:xfrm>
            <a:off x="690250" y="5746366"/>
            <a:ext cx="2524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Contaminated spots: 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7" name="文字方塊 246"/>
          <p:cNvSpPr txBox="1"/>
          <p:nvPr/>
        </p:nvSpPr>
        <p:spPr>
          <a:xfrm>
            <a:off x="3262018" y="5758038"/>
            <a:ext cx="381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8" name="文字方塊 247"/>
          <p:cNvSpPr txBox="1"/>
          <p:nvPr/>
        </p:nvSpPr>
        <p:spPr>
          <a:xfrm>
            <a:off x="3833522" y="5758038"/>
            <a:ext cx="116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    6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0" name="文字方塊 249"/>
          <p:cNvSpPr txBox="1"/>
          <p:nvPr/>
        </p:nvSpPr>
        <p:spPr>
          <a:xfrm>
            <a:off x="5119406" y="5760014"/>
            <a:ext cx="1167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-&gt;     </a:t>
            </a:r>
            <a:r>
              <a:rPr lang="en-US" altLang="zh-TW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TW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1" name="文字方塊 250"/>
          <p:cNvSpPr txBox="1"/>
          <p:nvPr/>
        </p:nvSpPr>
        <p:spPr>
          <a:xfrm>
            <a:off x="4714876" y="3086314"/>
            <a:ext cx="381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Original routing path by </a:t>
            </a:r>
            <a:r>
              <a:rPr lang="en-US" altLang="zh-TW" sz="18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ICCD’09</a:t>
            </a:r>
            <a:endParaRPr lang="zh-TW" altLang="en-US" sz="18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3" name="文字方塊 252"/>
          <p:cNvSpPr txBox="1"/>
          <p:nvPr/>
        </p:nvSpPr>
        <p:spPr>
          <a:xfrm>
            <a:off x="4714876" y="3717114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a highly contaminated path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4" name="文字方塊 253"/>
          <p:cNvSpPr txBox="1"/>
          <p:nvPr/>
        </p:nvSpPr>
        <p:spPr>
          <a:xfrm>
            <a:off x="4714876" y="436005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</a:t>
            </a: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second </a:t>
            </a: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shortest path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5" name="文字方塊 254"/>
          <p:cNvSpPr txBox="1"/>
          <p:nvPr/>
        </p:nvSpPr>
        <p:spPr>
          <a:xfrm>
            <a:off x="4714876" y="5002998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</a:t>
            </a: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third </a:t>
            </a:r>
            <a:r>
              <a:rPr lang="en-US" altLang="zh-TW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shortest path</a:t>
            </a:r>
            <a:endParaRPr lang="zh-TW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7" name="直線單箭頭接點 256"/>
          <p:cNvCxnSpPr/>
          <p:nvPr/>
        </p:nvCxnSpPr>
        <p:spPr bwMode="auto">
          <a:xfrm rot="5400000">
            <a:off x="5715802" y="3612882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58" name="直線單箭頭接點 257"/>
          <p:cNvCxnSpPr/>
          <p:nvPr/>
        </p:nvCxnSpPr>
        <p:spPr bwMode="auto">
          <a:xfrm rot="5400000">
            <a:off x="5715802" y="4255824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59" name="直線單箭頭接點 258"/>
          <p:cNvCxnSpPr/>
          <p:nvPr/>
        </p:nvCxnSpPr>
        <p:spPr bwMode="auto">
          <a:xfrm rot="5400000">
            <a:off x="5715802" y="4912414"/>
            <a:ext cx="285752" cy="15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60" name="矩形 259"/>
          <p:cNvSpPr/>
          <p:nvPr/>
        </p:nvSpPr>
        <p:spPr>
          <a:xfrm>
            <a:off x="469540" y="2441684"/>
            <a:ext cx="357190" cy="357190"/>
          </a:xfrm>
          <a:prstGeom prst="rect">
            <a:avLst/>
          </a:prstGeom>
          <a:solidFill>
            <a:srgbClr val="00E4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/>
          </a:p>
        </p:txBody>
      </p:sp>
      <p:sp>
        <p:nvSpPr>
          <p:cNvPr id="261" name="文字方塊 260"/>
          <p:cNvSpPr txBox="1"/>
          <p:nvPr/>
        </p:nvSpPr>
        <p:spPr>
          <a:xfrm>
            <a:off x="798246" y="2441724"/>
            <a:ext cx="223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Contamination spots</a:t>
            </a:r>
            <a:endParaRPr lang="zh-TW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2" name="直線單箭頭接點 261"/>
          <p:cNvCxnSpPr/>
          <p:nvPr/>
        </p:nvCxnSpPr>
        <p:spPr>
          <a:xfrm>
            <a:off x="3107514" y="2538106"/>
            <a:ext cx="396000" cy="158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文字方塊 262"/>
          <p:cNvSpPr txBox="1"/>
          <p:nvPr/>
        </p:nvSpPr>
        <p:spPr>
          <a:xfrm>
            <a:off x="3463144" y="2437734"/>
            <a:ext cx="1455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Routing path</a:t>
            </a:r>
            <a:endParaRPr lang="zh-TW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4" name="文字方塊 263"/>
          <p:cNvSpPr txBox="1"/>
          <p:nvPr/>
        </p:nvSpPr>
        <p:spPr>
          <a:xfrm>
            <a:off x="4980188" y="2451778"/>
            <a:ext cx="396000" cy="307777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S</a:t>
            </a:r>
            <a:r>
              <a:rPr lang="en-US" altLang="zh-TW" sz="1400" b="1" i="1" baseline="-25000" dirty="0" smtClean="0"/>
              <a:t>i</a:t>
            </a:r>
            <a:endParaRPr lang="zh-TW" altLang="en-US" sz="1400" b="1" i="1" dirty="0"/>
          </a:p>
        </p:txBody>
      </p:sp>
      <p:sp>
        <p:nvSpPr>
          <p:cNvPr id="265" name="文字方塊 264"/>
          <p:cNvSpPr txBox="1"/>
          <p:nvPr/>
        </p:nvSpPr>
        <p:spPr>
          <a:xfrm>
            <a:off x="5369060" y="2458066"/>
            <a:ext cx="16378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Source location</a:t>
            </a:r>
            <a:endParaRPr lang="zh-TW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" name="文字方塊 265"/>
          <p:cNvSpPr txBox="1"/>
          <p:nvPr/>
        </p:nvSpPr>
        <p:spPr>
          <a:xfrm>
            <a:off x="7082206" y="2465030"/>
            <a:ext cx="396000" cy="307777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b="1" i="1" dirty="0" smtClean="0"/>
              <a:t>T</a:t>
            </a:r>
            <a:r>
              <a:rPr lang="en-US" altLang="zh-TW" sz="1400" b="1" i="1" baseline="-25000" dirty="0" smtClean="0"/>
              <a:t>i</a:t>
            </a:r>
            <a:endParaRPr lang="zh-TW" altLang="en-US" sz="1400" b="1" i="1" dirty="0"/>
          </a:p>
        </p:txBody>
      </p:sp>
      <p:sp>
        <p:nvSpPr>
          <p:cNvPr id="267" name="文字方塊 266"/>
          <p:cNvSpPr txBox="1"/>
          <p:nvPr/>
        </p:nvSpPr>
        <p:spPr>
          <a:xfrm>
            <a:off x="7457212" y="2471318"/>
            <a:ext cx="1767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location</a:t>
            </a:r>
            <a:endParaRPr lang="zh-TW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68" name="直線單箭頭接點 267"/>
          <p:cNvCxnSpPr/>
          <p:nvPr/>
        </p:nvCxnSpPr>
        <p:spPr>
          <a:xfrm>
            <a:off x="3115820" y="2690506"/>
            <a:ext cx="3960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FF33"/>
                                      </p:to>
                                    </p:animClr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107" grpId="0" animBg="1"/>
      <p:bldP spid="107" grpId="1" animBg="1"/>
      <p:bldP spid="113" grpId="0" animBg="1"/>
      <p:bldP spid="113" grpId="1" animBg="1"/>
      <p:bldP spid="113" grpId="2" animBg="1"/>
      <p:bldP spid="236" grpId="0" animBg="1"/>
      <p:bldP spid="237" grpId="0" animBg="1"/>
      <p:bldP spid="238" grpId="0" animBg="1"/>
      <p:bldP spid="239" grpId="0" animBg="1"/>
      <p:bldP spid="240" grpId="0" animBg="1"/>
      <p:bldP spid="246" grpId="0"/>
      <p:bldP spid="247" grpId="0"/>
      <p:bldP spid="248" grpId="0"/>
      <p:bldP spid="250" grpId="0"/>
      <p:bldP spid="253" grpId="0"/>
      <p:bldP spid="254" grpId="0"/>
      <p:bldP spid="2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</a:p>
        </p:txBody>
      </p:sp>
      <p:sp>
        <p:nvSpPr>
          <p:cNvPr id="1523716" name="Rectangle 4"/>
          <p:cNvSpPr>
            <a:spLocks noChangeArrowheads="1"/>
          </p:cNvSpPr>
          <p:nvPr/>
        </p:nvSpPr>
        <p:spPr bwMode="auto">
          <a:xfrm>
            <a:off x="1849904" y="1071563"/>
            <a:ext cx="504000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>
                <a:ea typeface="新細明體" pitchFamily="18" charset="-120"/>
              </a:rPr>
              <a:t>Introduction</a:t>
            </a:r>
          </a:p>
        </p:txBody>
      </p:sp>
      <p:sp>
        <p:nvSpPr>
          <p:cNvPr id="1523717" name="Rectangle 5"/>
          <p:cNvSpPr>
            <a:spLocks noChangeArrowheads="1"/>
          </p:cNvSpPr>
          <p:nvPr/>
        </p:nvSpPr>
        <p:spPr bwMode="auto">
          <a:xfrm>
            <a:off x="1848316" y="2173288"/>
            <a:ext cx="504000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 smtClean="0">
                <a:ea typeface="新細明體" pitchFamily="18" charset="-120"/>
              </a:rPr>
              <a:t>Routability-Driven Droplet Routing </a:t>
            </a:r>
          </a:p>
          <a:p>
            <a:pPr algn="ctr" defTabSz="942975">
              <a:defRPr/>
            </a:pPr>
            <a:r>
              <a:rPr lang="en-US" altLang="zh-TW" sz="1800" b="1" dirty="0" smtClean="0">
                <a:solidFill>
                  <a:srgbClr val="000099"/>
                </a:solidFill>
                <a:ea typeface="新細明體" pitchFamily="18" charset="-120"/>
              </a:rPr>
              <a:t>[ICCD’09]</a:t>
            </a:r>
            <a:endParaRPr lang="en-US" altLang="zh-TW" sz="1800" b="1" dirty="0">
              <a:solidFill>
                <a:srgbClr val="000099"/>
              </a:solidFill>
              <a:ea typeface="新細明體" pitchFamily="18" charset="-120"/>
            </a:endParaRPr>
          </a:p>
        </p:txBody>
      </p:sp>
      <p:sp>
        <p:nvSpPr>
          <p:cNvPr id="1523718" name="Rectangle 6"/>
          <p:cNvSpPr>
            <a:spLocks noChangeArrowheads="1"/>
          </p:cNvSpPr>
          <p:nvPr/>
        </p:nvSpPr>
        <p:spPr bwMode="auto">
          <a:xfrm>
            <a:off x="1849104" y="3244850"/>
            <a:ext cx="504000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 smtClean="0">
                <a:ea typeface="新細明體" pitchFamily="18" charset="-120"/>
              </a:rPr>
              <a:t>Contamination-Aware Droplet Routing </a:t>
            </a:r>
          </a:p>
          <a:p>
            <a:pPr algn="ctr" defTabSz="942975">
              <a:defRPr/>
            </a:pPr>
            <a:r>
              <a:rPr lang="en-US" altLang="zh-TW" sz="1800" b="1" dirty="0" smtClean="0">
                <a:solidFill>
                  <a:srgbClr val="000099"/>
                </a:solidFill>
                <a:ea typeface="新細明體" pitchFamily="18" charset="-120"/>
              </a:rPr>
              <a:t>[ICCAD’09 and TCAD]</a:t>
            </a:r>
            <a:endParaRPr lang="en-US" altLang="zh-TW" sz="1800" b="1" dirty="0">
              <a:solidFill>
                <a:srgbClr val="000099"/>
              </a:solidFill>
              <a:ea typeface="新細明體" pitchFamily="18" charset="-120"/>
            </a:endParaRPr>
          </a:p>
        </p:txBody>
      </p:sp>
      <p:sp>
        <p:nvSpPr>
          <p:cNvPr id="1523719" name="Rectangle 7"/>
          <p:cNvSpPr>
            <a:spLocks noChangeArrowheads="1"/>
          </p:cNvSpPr>
          <p:nvPr/>
        </p:nvSpPr>
        <p:spPr bwMode="auto">
          <a:xfrm>
            <a:off x="1848316" y="4316413"/>
            <a:ext cx="504000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 smtClean="0"/>
              <a:t>Pin-Constrained Droplet Routing</a:t>
            </a:r>
          </a:p>
          <a:p>
            <a:pPr algn="ctr" defTabSz="942975">
              <a:defRPr/>
            </a:pPr>
            <a:r>
              <a:rPr lang="en-US" altLang="zh-TW" sz="1800" b="1" dirty="0" smtClean="0">
                <a:solidFill>
                  <a:srgbClr val="000099"/>
                </a:solidFill>
                <a:ea typeface="新細明體" pitchFamily="18" charset="-120"/>
              </a:rPr>
              <a:t>[ISPD’10]</a:t>
            </a:r>
          </a:p>
        </p:txBody>
      </p:sp>
      <p:sp>
        <p:nvSpPr>
          <p:cNvPr id="1523720" name="Rectangle 8"/>
          <p:cNvSpPr>
            <a:spLocks noChangeArrowheads="1"/>
          </p:cNvSpPr>
          <p:nvPr/>
        </p:nvSpPr>
        <p:spPr bwMode="auto">
          <a:xfrm>
            <a:off x="1848316" y="5395913"/>
            <a:ext cx="504000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>
                <a:ea typeface="新細明體" pitchFamily="18" charset="-120"/>
              </a:rPr>
              <a:t>Conclusion</a:t>
            </a:r>
          </a:p>
        </p:txBody>
      </p:sp>
      <p:sp>
        <p:nvSpPr>
          <p:cNvPr id="15368" name="向下箭號 383"/>
          <p:cNvSpPr>
            <a:spLocks noChangeArrowheads="1"/>
          </p:cNvSpPr>
          <p:nvPr/>
        </p:nvSpPr>
        <p:spPr bwMode="auto">
          <a:xfrm>
            <a:off x="4071938" y="1857375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1800"/>
          </a:p>
        </p:txBody>
      </p:sp>
      <p:sp>
        <p:nvSpPr>
          <p:cNvPr id="15369" name="向下箭號 384"/>
          <p:cNvSpPr>
            <a:spLocks noChangeArrowheads="1"/>
          </p:cNvSpPr>
          <p:nvPr/>
        </p:nvSpPr>
        <p:spPr bwMode="auto">
          <a:xfrm>
            <a:off x="4071938" y="292893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1800"/>
          </a:p>
        </p:txBody>
      </p:sp>
      <p:sp>
        <p:nvSpPr>
          <p:cNvPr id="15370" name="向下箭號 385"/>
          <p:cNvSpPr>
            <a:spLocks noChangeArrowheads="1"/>
          </p:cNvSpPr>
          <p:nvPr/>
        </p:nvSpPr>
        <p:spPr bwMode="auto">
          <a:xfrm>
            <a:off x="4071938" y="4000500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1800"/>
          </a:p>
        </p:txBody>
      </p:sp>
      <p:sp>
        <p:nvSpPr>
          <p:cNvPr id="15371" name="向下箭號 386"/>
          <p:cNvSpPr>
            <a:spLocks noChangeArrowheads="1"/>
          </p:cNvSpPr>
          <p:nvPr/>
        </p:nvSpPr>
        <p:spPr bwMode="auto">
          <a:xfrm>
            <a:off x="4071938" y="507206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237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TW" dirty="0" smtClean="0"/>
              <a:t>Construction of the MCC flow network</a:t>
            </a:r>
          </a:p>
          <a:p>
            <a:pPr lvl="1" algn="just"/>
            <a:r>
              <a:rPr lang="en-US" altLang="zh-TW" dirty="0" smtClean="0"/>
              <a:t>Four major phases in the MCC formulation</a:t>
            </a:r>
          </a:p>
          <a:p>
            <a:pPr algn="just"/>
            <a:endParaRPr lang="en-US" altLang="zh-TW" dirty="0" smtClean="0"/>
          </a:p>
          <a:p>
            <a:endParaRPr lang="zh-TW" altLang="en-US" dirty="0"/>
          </a:p>
        </p:txBody>
      </p:sp>
      <p:grpSp>
        <p:nvGrpSpPr>
          <p:cNvPr id="4" name="群組 53"/>
          <p:cNvGrpSpPr/>
          <p:nvPr/>
        </p:nvGrpSpPr>
        <p:grpSpPr>
          <a:xfrm>
            <a:off x="1539365" y="3217215"/>
            <a:ext cx="1324003" cy="2133331"/>
            <a:chOff x="717157" y="1455240"/>
            <a:chExt cx="1854579" cy="3992896"/>
          </a:xfrm>
        </p:grpSpPr>
        <p:sp>
          <p:nvSpPr>
            <p:cNvPr id="55" name="橢圓 54"/>
            <p:cNvSpPr/>
            <p:nvPr/>
          </p:nvSpPr>
          <p:spPr>
            <a:xfrm>
              <a:off x="1851736" y="1455240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6" name="橢圓 55"/>
            <p:cNvSpPr/>
            <p:nvPr/>
          </p:nvSpPr>
          <p:spPr>
            <a:xfrm>
              <a:off x="1851736" y="2584996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59" name="橢圓 58"/>
            <p:cNvSpPr/>
            <p:nvPr/>
          </p:nvSpPr>
          <p:spPr>
            <a:xfrm>
              <a:off x="1851736" y="3669818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60" name="橢圓 59"/>
            <p:cNvSpPr/>
            <p:nvPr/>
          </p:nvSpPr>
          <p:spPr>
            <a:xfrm>
              <a:off x="1851736" y="4728136"/>
              <a:ext cx="720000" cy="7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線單箭頭接點 60"/>
            <p:cNvCxnSpPr/>
            <p:nvPr/>
          </p:nvCxnSpPr>
          <p:spPr>
            <a:xfrm rot="5400000" flipH="1" flipV="1">
              <a:off x="764727" y="1934245"/>
              <a:ext cx="1089997" cy="1185134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/>
            <p:cNvCxnSpPr/>
            <p:nvPr/>
          </p:nvCxnSpPr>
          <p:spPr>
            <a:xfrm flipV="1">
              <a:off x="1071538" y="3071810"/>
              <a:ext cx="785818" cy="214314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>
              <a:off x="1045035" y="3592627"/>
              <a:ext cx="812321" cy="265001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 rot="16200000" flipH="1">
              <a:off x="669592" y="3839375"/>
              <a:ext cx="1208826" cy="1113695"/>
            </a:xfrm>
            <a:prstGeom prst="straightConnector1">
              <a:avLst/>
            </a:prstGeom>
            <a:ln w="22225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直線單箭頭接點 70"/>
          <p:cNvCxnSpPr/>
          <p:nvPr/>
        </p:nvCxnSpPr>
        <p:spPr>
          <a:xfrm>
            <a:off x="5663784" y="2860423"/>
            <a:ext cx="1319065" cy="12410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橢圓 71"/>
          <p:cNvSpPr/>
          <p:nvPr/>
        </p:nvSpPr>
        <p:spPr>
          <a:xfrm>
            <a:off x="6938031" y="4003643"/>
            <a:ext cx="783110" cy="42944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b="1" i="1" dirty="0">
              <a:solidFill>
                <a:schemeClr val="tx1"/>
              </a:solidFill>
            </a:endParaRPr>
          </a:p>
        </p:txBody>
      </p:sp>
      <p:graphicFrame>
        <p:nvGraphicFramePr>
          <p:cNvPr id="73" name="物件 72"/>
          <p:cNvGraphicFramePr>
            <a:graphicFrameLocks noChangeAspect="1"/>
          </p:cNvGraphicFramePr>
          <p:nvPr/>
        </p:nvGraphicFramePr>
        <p:xfrm>
          <a:off x="6732620" y="5383580"/>
          <a:ext cx="659425" cy="196221"/>
        </p:xfrm>
        <a:graphic>
          <a:graphicData uri="http://schemas.openxmlformats.org/presentationml/2006/ole">
            <p:oleObj spid="_x0000_s2050" name="Equation" r:id="rId4" imgW="431640" imgH="203040" progId="Equation.3">
              <p:embed/>
            </p:oleObj>
          </a:graphicData>
        </a:graphic>
      </p:graphicFrame>
      <p:sp>
        <p:nvSpPr>
          <p:cNvPr id="74" name="文字方塊 73"/>
          <p:cNvSpPr txBox="1"/>
          <p:nvPr/>
        </p:nvSpPr>
        <p:spPr>
          <a:xfrm>
            <a:off x="2410744" y="4472786"/>
            <a:ext cx="425657" cy="27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/>
              <a:t>W</a:t>
            </a:r>
            <a:r>
              <a:rPr lang="en-US" altLang="zh-TW" sz="1200" b="1" i="1" baseline="-25000" dirty="0" smtClean="0"/>
              <a:t>3</a:t>
            </a:r>
            <a:endParaRPr lang="zh-TW" altLang="en-US" sz="1200" b="1" i="1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2410744" y="3291743"/>
            <a:ext cx="425657" cy="27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/>
              <a:t>W</a:t>
            </a:r>
            <a:r>
              <a:rPr lang="en-US" altLang="zh-TW" sz="1200" b="1" i="1" baseline="-25000" dirty="0" smtClean="0"/>
              <a:t>1</a:t>
            </a:r>
            <a:endParaRPr lang="zh-TW" altLang="en-US" sz="1200" b="1" i="1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2422025" y="3903483"/>
            <a:ext cx="425657" cy="27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/>
              <a:t>W</a:t>
            </a:r>
            <a:r>
              <a:rPr lang="en-US" altLang="zh-TW" sz="1200" b="1" i="1" baseline="-25000" dirty="0" smtClean="0"/>
              <a:t>2</a:t>
            </a:r>
            <a:endParaRPr lang="zh-TW" altLang="en-US" sz="1200" b="1" i="1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410744" y="5043947"/>
            <a:ext cx="425657" cy="27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i="1" dirty="0" smtClean="0"/>
              <a:t>W</a:t>
            </a:r>
            <a:r>
              <a:rPr lang="en-US" altLang="zh-TW" sz="1200" b="1" i="1" baseline="-25000" dirty="0" smtClean="0"/>
              <a:t>4</a:t>
            </a:r>
            <a:endParaRPr lang="zh-TW" altLang="en-US" sz="1200" b="1" i="1" dirty="0"/>
          </a:p>
        </p:txBody>
      </p:sp>
      <p:sp>
        <p:nvSpPr>
          <p:cNvPr id="82" name="橢圓 81"/>
          <p:cNvSpPr/>
          <p:nvPr/>
        </p:nvSpPr>
        <p:spPr>
          <a:xfrm>
            <a:off x="971445" y="4048512"/>
            <a:ext cx="972956" cy="437222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b="1" i="1" dirty="0">
              <a:solidFill>
                <a:schemeClr val="tx1"/>
              </a:solidFill>
            </a:endParaRPr>
          </a:p>
        </p:txBody>
      </p:sp>
      <p:cxnSp>
        <p:nvCxnSpPr>
          <p:cNvPr id="89" name="直線接點 88"/>
          <p:cNvCxnSpPr/>
          <p:nvPr/>
        </p:nvCxnSpPr>
        <p:spPr>
          <a:xfrm rot="5400000">
            <a:off x="574497" y="3196403"/>
            <a:ext cx="1660000" cy="13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/>
          <p:cNvCxnSpPr/>
          <p:nvPr/>
        </p:nvCxnSpPr>
        <p:spPr>
          <a:xfrm rot="5400000">
            <a:off x="2170647" y="2771664"/>
            <a:ext cx="876111" cy="13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rot="5400000">
            <a:off x="4747596" y="2518053"/>
            <a:ext cx="368889" cy="1352"/>
          </a:xfrm>
          <a:prstGeom prst="line">
            <a:avLst/>
          </a:prstGeom>
          <a:ln w="254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rot="5400000">
            <a:off x="6544539" y="3162179"/>
            <a:ext cx="1636944" cy="135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/>
          <p:cNvSpPr txBox="1"/>
          <p:nvPr/>
        </p:nvSpPr>
        <p:spPr>
          <a:xfrm>
            <a:off x="1526113" y="5733882"/>
            <a:ext cx="729697" cy="624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dirty="0" smtClean="0"/>
              <a:t>L = 0</a:t>
            </a:r>
          </a:p>
          <a:p>
            <a:pPr algn="ctr"/>
            <a:r>
              <a:rPr lang="en-US" altLang="zh-TW" sz="1000" b="1" dirty="0" smtClean="0"/>
              <a:t>U = 1</a:t>
            </a:r>
          </a:p>
          <a:p>
            <a:pPr algn="ctr"/>
            <a:r>
              <a:rPr lang="en-US" altLang="zh-TW" sz="1000" b="1" dirty="0" smtClean="0"/>
              <a:t>C = 0</a:t>
            </a:r>
            <a:endParaRPr lang="zh-TW" altLang="en-US" sz="1000" b="1" dirty="0"/>
          </a:p>
        </p:txBody>
      </p:sp>
      <p:sp>
        <p:nvSpPr>
          <p:cNvPr id="94" name="文字方塊 93"/>
          <p:cNvSpPr txBox="1"/>
          <p:nvPr/>
        </p:nvSpPr>
        <p:spPr>
          <a:xfrm>
            <a:off x="2803082" y="5733882"/>
            <a:ext cx="1581010" cy="624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L = 0</a:t>
            </a:r>
          </a:p>
          <a:p>
            <a:r>
              <a:rPr lang="en-US" altLang="zh-TW" sz="1000" b="1" dirty="0" smtClean="0"/>
              <a:t>U = 1</a:t>
            </a:r>
          </a:p>
          <a:p>
            <a:r>
              <a:rPr lang="en-US" altLang="zh-TW" sz="1000" b="1" dirty="0" smtClean="0"/>
              <a:t>C = min-cost path</a:t>
            </a:r>
            <a:endParaRPr lang="zh-TW" altLang="en-US" sz="1000" b="1" dirty="0"/>
          </a:p>
        </p:txBody>
      </p:sp>
      <p:sp>
        <p:nvSpPr>
          <p:cNvPr id="95" name="文字方塊 94"/>
          <p:cNvSpPr txBox="1"/>
          <p:nvPr/>
        </p:nvSpPr>
        <p:spPr>
          <a:xfrm>
            <a:off x="4931366" y="5733882"/>
            <a:ext cx="2189090" cy="6240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b="1" dirty="0" smtClean="0"/>
              <a:t>L = 0</a:t>
            </a:r>
          </a:p>
          <a:p>
            <a:r>
              <a:rPr lang="en-US" altLang="zh-TW" sz="1000" b="1" dirty="0" smtClean="0"/>
              <a:t>U = </a:t>
            </a:r>
            <a:r>
              <a:rPr lang="en-US" altLang="zh-TW" sz="1000" b="1" dirty="0" smtClean="0"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altLang="zh-TW" sz="1000" b="1" dirty="0" smtClean="0"/>
              <a:t> </a:t>
            </a:r>
          </a:p>
          <a:p>
            <a:r>
              <a:rPr lang="en-US" altLang="zh-TW" sz="1000" b="1" dirty="0" smtClean="0"/>
              <a:t>C = min-cost path</a:t>
            </a:r>
            <a:endParaRPr lang="zh-TW" altLang="en-US" sz="1000" b="1" dirty="0"/>
          </a:p>
        </p:txBody>
      </p:sp>
      <p:cxnSp>
        <p:nvCxnSpPr>
          <p:cNvPr id="96" name="直線接點 95"/>
          <p:cNvCxnSpPr/>
          <p:nvPr/>
        </p:nvCxnSpPr>
        <p:spPr>
          <a:xfrm flipV="1">
            <a:off x="7743701" y="4240715"/>
            <a:ext cx="459648" cy="0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/>
          <p:cNvCxnSpPr/>
          <p:nvPr/>
        </p:nvCxnSpPr>
        <p:spPr>
          <a:xfrm rot="5400000">
            <a:off x="7523582" y="4915515"/>
            <a:ext cx="1360278" cy="1352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/>
          <p:cNvCxnSpPr/>
          <p:nvPr/>
        </p:nvCxnSpPr>
        <p:spPr>
          <a:xfrm rot="10800000">
            <a:off x="1305291" y="5588551"/>
            <a:ext cx="6910047" cy="1017"/>
          </a:xfrm>
          <a:prstGeom prst="line">
            <a:avLst/>
          </a:prstGeom>
          <a:ln w="254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/>
          <p:nvPr/>
        </p:nvCxnSpPr>
        <p:spPr>
          <a:xfrm rot="5400000" flipH="1" flipV="1">
            <a:off x="763388" y="5034440"/>
            <a:ext cx="1106666" cy="1352"/>
          </a:xfrm>
          <a:prstGeom prst="straightConnector1">
            <a:avLst/>
          </a:prstGeom>
          <a:ln w="25400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/>
          <p:cNvSpPr txBox="1"/>
          <p:nvPr/>
        </p:nvSpPr>
        <p:spPr>
          <a:xfrm>
            <a:off x="1111736" y="4144042"/>
            <a:ext cx="729697" cy="27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/>
              <a:t>Source</a:t>
            </a:r>
            <a:endParaRPr lang="zh-TW" altLang="en-US" sz="1200" b="1" dirty="0"/>
          </a:p>
        </p:txBody>
      </p:sp>
      <p:sp>
        <p:nvSpPr>
          <p:cNvPr id="102" name="文字方塊 101"/>
          <p:cNvSpPr txBox="1"/>
          <p:nvPr/>
        </p:nvSpPr>
        <p:spPr>
          <a:xfrm>
            <a:off x="6948299" y="4089804"/>
            <a:ext cx="729697" cy="277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 smtClean="0"/>
              <a:t>Sink</a:t>
            </a:r>
            <a:endParaRPr lang="zh-TW" altLang="en-US" sz="1200" b="1" dirty="0"/>
          </a:p>
        </p:txBody>
      </p:sp>
      <p:cxnSp>
        <p:nvCxnSpPr>
          <p:cNvPr id="105" name="直線單箭頭接點 104"/>
          <p:cNvCxnSpPr/>
          <p:nvPr/>
        </p:nvCxnSpPr>
        <p:spPr>
          <a:xfrm flipV="1">
            <a:off x="2863368" y="2878708"/>
            <a:ext cx="1315066" cy="530848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75" idx="3"/>
          </p:cNvCxnSpPr>
          <p:nvPr/>
        </p:nvCxnSpPr>
        <p:spPr>
          <a:xfrm>
            <a:off x="2836401" y="3430427"/>
            <a:ext cx="1335139" cy="1554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/>
          <p:nvPr/>
        </p:nvCxnSpPr>
        <p:spPr>
          <a:xfrm>
            <a:off x="2863368" y="3409556"/>
            <a:ext cx="1308171" cy="517142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單箭頭接點 107"/>
          <p:cNvCxnSpPr>
            <a:stCxn id="76" idx="3"/>
          </p:cNvCxnSpPr>
          <p:nvPr/>
        </p:nvCxnSpPr>
        <p:spPr>
          <a:xfrm flipV="1">
            <a:off x="2847681" y="2929051"/>
            <a:ext cx="1353988" cy="111311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/>
          <p:nvPr/>
        </p:nvCxnSpPr>
        <p:spPr>
          <a:xfrm flipV="1">
            <a:off x="2863368" y="3478064"/>
            <a:ext cx="1338300" cy="535100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/>
          <p:nvPr/>
        </p:nvCxnSpPr>
        <p:spPr>
          <a:xfrm flipV="1">
            <a:off x="2847203" y="3996623"/>
            <a:ext cx="1335953" cy="26221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字方塊 110"/>
          <p:cNvSpPr txBox="1"/>
          <p:nvPr/>
        </p:nvSpPr>
        <p:spPr>
          <a:xfrm rot="5400000">
            <a:off x="3818855" y="4462628"/>
            <a:ext cx="320258" cy="27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...</a:t>
            </a:r>
            <a:endParaRPr lang="zh-TW" altLang="en-US" sz="1000" dirty="0"/>
          </a:p>
        </p:txBody>
      </p:sp>
      <p:cxnSp>
        <p:nvCxnSpPr>
          <p:cNvPr id="112" name="直線單箭頭接點 111"/>
          <p:cNvCxnSpPr/>
          <p:nvPr/>
        </p:nvCxnSpPr>
        <p:spPr>
          <a:xfrm flipV="1">
            <a:off x="2863368" y="2974802"/>
            <a:ext cx="1399110" cy="1617962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單箭頭接點 112"/>
          <p:cNvCxnSpPr/>
          <p:nvPr/>
        </p:nvCxnSpPr>
        <p:spPr>
          <a:xfrm flipV="1">
            <a:off x="2863368" y="3498416"/>
            <a:ext cx="1377873" cy="1094348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單箭頭接點 113"/>
          <p:cNvCxnSpPr/>
          <p:nvPr/>
        </p:nvCxnSpPr>
        <p:spPr>
          <a:xfrm flipV="1">
            <a:off x="2835586" y="4044559"/>
            <a:ext cx="1366082" cy="57263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/>
          <p:nvPr/>
        </p:nvCxnSpPr>
        <p:spPr>
          <a:xfrm>
            <a:off x="5600254" y="3478064"/>
            <a:ext cx="1347744" cy="675887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/>
          <p:nvPr/>
        </p:nvCxnSpPr>
        <p:spPr>
          <a:xfrm>
            <a:off x="5693364" y="3996623"/>
            <a:ext cx="1244667" cy="2592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 rot="5400000">
            <a:off x="6274056" y="4354540"/>
            <a:ext cx="274506" cy="44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...</a:t>
            </a:r>
            <a:endParaRPr lang="zh-TW" altLang="en-US" sz="1000" dirty="0"/>
          </a:p>
        </p:txBody>
      </p:sp>
      <p:grpSp>
        <p:nvGrpSpPr>
          <p:cNvPr id="5" name="群組 117"/>
          <p:cNvGrpSpPr/>
          <p:nvPr/>
        </p:nvGrpSpPr>
        <p:grpSpPr>
          <a:xfrm>
            <a:off x="4143582" y="2654543"/>
            <a:ext cx="1520202" cy="411761"/>
            <a:chOff x="2214546" y="2357430"/>
            <a:chExt cx="1706269" cy="797040"/>
          </a:xfrm>
        </p:grpSpPr>
        <p:sp>
          <p:nvSpPr>
            <p:cNvPr id="119" name="橢圓 118"/>
            <p:cNvSpPr/>
            <p:nvPr/>
          </p:nvSpPr>
          <p:spPr>
            <a:xfrm>
              <a:off x="2214546" y="2357430"/>
              <a:ext cx="1706269" cy="797040"/>
            </a:xfrm>
            <a:prstGeom prst="ellipse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20" name="橢圓 119"/>
            <p:cNvSpPr/>
            <p:nvPr/>
          </p:nvSpPr>
          <p:spPr>
            <a:xfrm>
              <a:off x="2352660" y="2568679"/>
              <a:ext cx="414000" cy="3837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i="1" dirty="0" smtClean="0">
                  <a:solidFill>
                    <a:schemeClr val="tx1"/>
                  </a:solidFill>
                </a:rPr>
                <a:t>I</a:t>
              </a:r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1" name="橢圓 120"/>
            <p:cNvSpPr/>
            <p:nvPr/>
          </p:nvSpPr>
          <p:spPr>
            <a:xfrm>
              <a:off x="3403531" y="2572925"/>
              <a:ext cx="414000" cy="3837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i="1" dirty="0" smtClean="0">
                  <a:solidFill>
                    <a:schemeClr val="tx1"/>
                  </a:solidFill>
                </a:rPr>
                <a:t>O</a:t>
              </a:r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22" name="直線單箭頭接點 121"/>
            <p:cNvCxnSpPr>
              <a:stCxn id="120" idx="6"/>
            </p:cNvCxnSpPr>
            <p:nvPr/>
          </p:nvCxnSpPr>
          <p:spPr>
            <a:xfrm>
              <a:off x="2766660" y="2760559"/>
              <a:ext cx="6369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群組 123"/>
          <p:cNvGrpSpPr/>
          <p:nvPr/>
        </p:nvGrpSpPr>
        <p:grpSpPr>
          <a:xfrm>
            <a:off x="4143582" y="3210250"/>
            <a:ext cx="1520202" cy="411761"/>
            <a:chOff x="2214546" y="2357430"/>
            <a:chExt cx="1706269" cy="797040"/>
          </a:xfrm>
        </p:grpSpPr>
        <p:sp>
          <p:nvSpPr>
            <p:cNvPr id="125" name="橢圓 124"/>
            <p:cNvSpPr/>
            <p:nvPr/>
          </p:nvSpPr>
          <p:spPr>
            <a:xfrm>
              <a:off x="2214546" y="2357430"/>
              <a:ext cx="1706269" cy="797040"/>
            </a:xfrm>
            <a:prstGeom prst="ellipse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26" name="橢圓 125"/>
            <p:cNvSpPr/>
            <p:nvPr/>
          </p:nvSpPr>
          <p:spPr>
            <a:xfrm>
              <a:off x="2352660" y="2568679"/>
              <a:ext cx="414000" cy="3837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i="1" dirty="0" smtClean="0">
                  <a:solidFill>
                    <a:schemeClr val="tx1"/>
                  </a:solidFill>
                </a:rPr>
                <a:t>I</a:t>
              </a:r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27" name="橢圓 126"/>
            <p:cNvSpPr/>
            <p:nvPr/>
          </p:nvSpPr>
          <p:spPr>
            <a:xfrm>
              <a:off x="3403531" y="2572925"/>
              <a:ext cx="414000" cy="3837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i="1" dirty="0" smtClean="0">
                  <a:solidFill>
                    <a:schemeClr val="tx1"/>
                  </a:solidFill>
                </a:rPr>
                <a:t>O</a:t>
              </a:r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28" name="直線單箭頭接點 127"/>
            <p:cNvCxnSpPr>
              <a:stCxn id="126" idx="6"/>
            </p:cNvCxnSpPr>
            <p:nvPr/>
          </p:nvCxnSpPr>
          <p:spPr>
            <a:xfrm>
              <a:off x="2766660" y="2760559"/>
              <a:ext cx="6369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群組 129"/>
          <p:cNvGrpSpPr/>
          <p:nvPr/>
        </p:nvGrpSpPr>
        <p:grpSpPr>
          <a:xfrm>
            <a:off x="4152477" y="3761312"/>
            <a:ext cx="1520202" cy="411761"/>
            <a:chOff x="2214546" y="2357430"/>
            <a:chExt cx="1706269" cy="797040"/>
          </a:xfrm>
        </p:grpSpPr>
        <p:sp>
          <p:nvSpPr>
            <p:cNvPr id="131" name="橢圓 130"/>
            <p:cNvSpPr/>
            <p:nvPr/>
          </p:nvSpPr>
          <p:spPr>
            <a:xfrm>
              <a:off x="2214546" y="2357430"/>
              <a:ext cx="1706269" cy="797040"/>
            </a:xfrm>
            <a:prstGeom prst="ellipse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32" name="橢圓 131"/>
            <p:cNvSpPr/>
            <p:nvPr/>
          </p:nvSpPr>
          <p:spPr>
            <a:xfrm>
              <a:off x="2352660" y="2568679"/>
              <a:ext cx="414000" cy="3837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i="1" dirty="0" smtClean="0">
                  <a:solidFill>
                    <a:schemeClr val="tx1"/>
                  </a:solidFill>
                </a:rPr>
                <a:t>I</a:t>
              </a:r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33" name="橢圓 132"/>
            <p:cNvSpPr/>
            <p:nvPr/>
          </p:nvSpPr>
          <p:spPr>
            <a:xfrm>
              <a:off x="3403531" y="2572925"/>
              <a:ext cx="414000" cy="3837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i="1" dirty="0" smtClean="0">
                  <a:solidFill>
                    <a:schemeClr val="tx1"/>
                  </a:solidFill>
                </a:rPr>
                <a:t>O</a:t>
              </a:r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直線單箭頭接點 133"/>
            <p:cNvCxnSpPr>
              <a:stCxn id="132" idx="6"/>
            </p:cNvCxnSpPr>
            <p:nvPr/>
          </p:nvCxnSpPr>
          <p:spPr>
            <a:xfrm>
              <a:off x="2766660" y="2760559"/>
              <a:ext cx="6369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群組 135"/>
          <p:cNvGrpSpPr/>
          <p:nvPr/>
        </p:nvGrpSpPr>
        <p:grpSpPr>
          <a:xfrm>
            <a:off x="4152477" y="5079355"/>
            <a:ext cx="1520202" cy="411761"/>
            <a:chOff x="2214546" y="2357430"/>
            <a:chExt cx="1706269" cy="797040"/>
          </a:xfrm>
        </p:grpSpPr>
        <p:sp>
          <p:nvSpPr>
            <p:cNvPr id="137" name="橢圓 136"/>
            <p:cNvSpPr/>
            <p:nvPr/>
          </p:nvSpPr>
          <p:spPr>
            <a:xfrm>
              <a:off x="2214546" y="2357430"/>
              <a:ext cx="1706269" cy="797040"/>
            </a:xfrm>
            <a:prstGeom prst="ellipse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38" name="橢圓 137"/>
            <p:cNvSpPr/>
            <p:nvPr/>
          </p:nvSpPr>
          <p:spPr>
            <a:xfrm>
              <a:off x="2352660" y="2568679"/>
              <a:ext cx="414000" cy="3837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i="1" dirty="0" smtClean="0">
                  <a:solidFill>
                    <a:schemeClr val="tx1"/>
                  </a:solidFill>
                </a:rPr>
                <a:t>I</a:t>
              </a:r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39" name="橢圓 138"/>
            <p:cNvSpPr/>
            <p:nvPr/>
          </p:nvSpPr>
          <p:spPr>
            <a:xfrm>
              <a:off x="3403531" y="2572925"/>
              <a:ext cx="414000" cy="383760"/>
            </a:xfrm>
            <a:prstGeom prst="ellipse">
              <a:avLst/>
            </a:prstGeom>
            <a:solidFill>
              <a:srgbClr val="FF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i="1" dirty="0" smtClean="0">
                  <a:solidFill>
                    <a:schemeClr val="tx1"/>
                  </a:solidFill>
                </a:rPr>
                <a:t>O</a:t>
              </a:r>
              <a:endParaRPr lang="zh-TW" altLang="en-US" sz="1000" b="1" i="1" dirty="0">
                <a:solidFill>
                  <a:schemeClr val="tx1"/>
                </a:solidFill>
              </a:endParaRPr>
            </a:p>
          </p:txBody>
        </p:sp>
        <p:cxnSp>
          <p:nvCxnSpPr>
            <p:cNvPr id="140" name="直線單箭頭接點 139"/>
            <p:cNvCxnSpPr>
              <a:stCxn id="138" idx="6"/>
            </p:cNvCxnSpPr>
            <p:nvPr/>
          </p:nvCxnSpPr>
          <p:spPr>
            <a:xfrm>
              <a:off x="2766660" y="2760559"/>
              <a:ext cx="6369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文字方塊 141"/>
          <p:cNvSpPr txBox="1"/>
          <p:nvPr/>
        </p:nvSpPr>
        <p:spPr>
          <a:xfrm rot="5400000">
            <a:off x="4811494" y="4475857"/>
            <a:ext cx="3202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. ..</a:t>
            </a:r>
            <a:endParaRPr lang="zh-TW" altLang="en-US" sz="1000" dirty="0"/>
          </a:p>
        </p:txBody>
      </p:sp>
      <p:cxnSp>
        <p:nvCxnSpPr>
          <p:cNvPr id="147" name="直線單箭頭接點 146"/>
          <p:cNvCxnSpPr/>
          <p:nvPr/>
        </p:nvCxnSpPr>
        <p:spPr>
          <a:xfrm rot="5400000">
            <a:off x="4831710" y="3138109"/>
            <a:ext cx="143946" cy="13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/>
          <p:cNvCxnSpPr/>
          <p:nvPr/>
        </p:nvCxnSpPr>
        <p:spPr>
          <a:xfrm rot="5400000">
            <a:off x="4834111" y="3690711"/>
            <a:ext cx="143946" cy="1352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/>
          <p:nvPr/>
        </p:nvCxnSpPr>
        <p:spPr>
          <a:xfrm rot="5400000" flipH="1" flipV="1">
            <a:off x="5816336" y="4143764"/>
            <a:ext cx="1023586" cy="13392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/>
          <p:cNvCxnSpPr/>
          <p:nvPr/>
        </p:nvCxnSpPr>
        <p:spPr>
          <a:xfrm>
            <a:off x="2863368" y="3409556"/>
            <a:ext cx="1401107" cy="177576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單箭頭接點 150"/>
          <p:cNvCxnSpPr>
            <a:stCxn id="76" idx="3"/>
          </p:cNvCxnSpPr>
          <p:nvPr/>
        </p:nvCxnSpPr>
        <p:spPr>
          <a:xfrm>
            <a:off x="2847681" y="4042167"/>
            <a:ext cx="1347092" cy="116937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>
            <a:off x="2858820" y="4582234"/>
            <a:ext cx="1301102" cy="664275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77" idx="3"/>
          </p:cNvCxnSpPr>
          <p:nvPr/>
        </p:nvCxnSpPr>
        <p:spPr>
          <a:xfrm flipV="1">
            <a:off x="2836401" y="3000212"/>
            <a:ext cx="1497777" cy="2182419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/>
          <p:nvPr/>
        </p:nvCxnSpPr>
        <p:spPr>
          <a:xfrm rot="5400000" flipH="1" flipV="1">
            <a:off x="2763334" y="3640485"/>
            <a:ext cx="1608247" cy="1394034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/>
          <p:nvPr/>
        </p:nvCxnSpPr>
        <p:spPr>
          <a:xfrm rot="5400000" flipH="1" flipV="1">
            <a:off x="3009560" y="3921671"/>
            <a:ext cx="1092557" cy="1417272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/>
          <p:nvPr/>
        </p:nvCxnSpPr>
        <p:spPr>
          <a:xfrm>
            <a:off x="2835586" y="5159105"/>
            <a:ext cx="1301102" cy="122366"/>
          </a:xfrm>
          <a:prstGeom prst="straightConnector1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手繪多邊形 156"/>
          <p:cNvSpPr/>
          <p:nvPr/>
        </p:nvSpPr>
        <p:spPr>
          <a:xfrm>
            <a:off x="5658512" y="2869104"/>
            <a:ext cx="282680" cy="1101298"/>
          </a:xfrm>
          <a:custGeom>
            <a:avLst/>
            <a:gdLst>
              <a:gd name="connsiteX0" fmla="*/ 0 w 332096"/>
              <a:gd name="connsiteY0" fmla="*/ 0 h 1719618"/>
              <a:gd name="connsiteX1" fmla="*/ 327547 w 332096"/>
              <a:gd name="connsiteY1" fmla="*/ 900752 h 1719618"/>
              <a:gd name="connsiteX2" fmla="*/ 27296 w 332096"/>
              <a:gd name="connsiteY2" fmla="*/ 1719618 h 1719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096" h="1719618">
                <a:moveTo>
                  <a:pt x="0" y="0"/>
                </a:moveTo>
                <a:cubicBezTo>
                  <a:pt x="161499" y="307074"/>
                  <a:pt x="322998" y="614149"/>
                  <a:pt x="327547" y="900752"/>
                </a:cubicBezTo>
                <a:cubicBezTo>
                  <a:pt x="332096" y="1187355"/>
                  <a:pt x="179696" y="1453486"/>
                  <a:pt x="27296" y="1719618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58" name="手繪多邊形 157"/>
          <p:cNvSpPr/>
          <p:nvPr/>
        </p:nvSpPr>
        <p:spPr>
          <a:xfrm>
            <a:off x="5635279" y="2869103"/>
            <a:ext cx="327213" cy="2342443"/>
          </a:xfrm>
          <a:custGeom>
            <a:avLst/>
            <a:gdLst>
              <a:gd name="connsiteX0" fmla="*/ 0 w 343469"/>
              <a:gd name="connsiteY0" fmla="*/ 0 h 3712191"/>
              <a:gd name="connsiteX1" fmla="*/ 341194 w 343469"/>
              <a:gd name="connsiteY1" fmla="*/ 1815153 h 3712191"/>
              <a:gd name="connsiteX2" fmla="*/ 13648 w 343469"/>
              <a:gd name="connsiteY2" fmla="*/ 3712191 h 3712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469" h="3712191">
                <a:moveTo>
                  <a:pt x="0" y="0"/>
                </a:moveTo>
                <a:cubicBezTo>
                  <a:pt x="169459" y="598227"/>
                  <a:pt x="338919" y="1196455"/>
                  <a:pt x="341194" y="1815153"/>
                </a:cubicBezTo>
                <a:cubicBezTo>
                  <a:pt x="343469" y="2433851"/>
                  <a:pt x="178558" y="3073021"/>
                  <a:pt x="13648" y="3712191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sp>
        <p:nvSpPr>
          <p:cNvPr id="159" name="手繪多邊形 158"/>
          <p:cNvSpPr/>
          <p:nvPr/>
        </p:nvSpPr>
        <p:spPr>
          <a:xfrm>
            <a:off x="5670130" y="4027078"/>
            <a:ext cx="292362" cy="1254392"/>
          </a:xfrm>
          <a:custGeom>
            <a:avLst/>
            <a:gdLst>
              <a:gd name="connsiteX0" fmla="*/ 0 w 329821"/>
              <a:gd name="connsiteY0" fmla="*/ 0 h 2129051"/>
              <a:gd name="connsiteX1" fmla="*/ 327546 w 329821"/>
              <a:gd name="connsiteY1" fmla="*/ 1173707 h 2129051"/>
              <a:gd name="connsiteX2" fmla="*/ 13648 w 329821"/>
              <a:gd name="connsiteY2" fmla="*/ 2129051 h 212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821" h="2129051">
                <a:moveTo>
                  <a:pt x="0" y="0"/>
                </a:moveTo>
                <a:cubicBezTo>
                  <a:pt x="162635" y="409432"/>
                  <a:pt x="325271" y="818865"/>
                  <a:pt x="327546" y="1173707"/>
                </a:cubicBezTo>
                <a:cubicBezTo>
                  <a:pt x="329821" y="1528549"/>
                  <a:pt x="171734" y="1828800"/>
                  <a:pt x="13648" y="2129051"/>
                </a:cubicBezTo>
              </a:path>
            </a:pathLst>
          </a:cu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sz="1000"/>
          </a:p>
        </p:txBody>
      </p:sp>
      <p:cxnSp>
        <p:nvCxnSpPr>
          <p:cNvPr id="160" name="直線接點 159"/>
          <p:cNvCxnSpPr/>
          <p:nvPr/>
        </p:nvCxnSpPr>
        <p:spPr>
          <a:xfrm rot="5400000">
            <a:off x="1513037" y="5272214"/>
            <a:ext cx="876111" cy="135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接點 160"/>
          <p:cNvCxnSpPr/>
          <p:nvPr/>
        </p:nvCxnSpPr>
        <p:spPr>
          <a:xfrm rot="5400000">
            <a:off x="3327682" y="5488168"/>
            <a:ext cx="507222" cy="1352"/>
          </a:xfrm>
          <a:prstGeom prst="line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接點 161"/>
          <p:cNvCxnSpPr/>
          <p:nvPr/>
        </p:nvCxnSpPr>
        <p:spPr>
          <a:xfrm rot="5400000">
            <a:off x="5766434" y="5356046"/>
            <a:ext cx="760833" cy="1352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 bwMode="auto">
          <a:xfrm>
            <a:off x="928662" y="2000240"/>
            <a:ext cx="1000132" cy="35719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Source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1928794" y="2000240"/>
            <a:ext cx="1857388" cy="35719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Wash droplets</a:t>
            </a:r>
            <a:endParaRPr kumimoji="1" lang="zh-TW" altLang="en-US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3786182" y="2000240"/>
            <a:ext cx="2571768" cy="35719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Contaminated spots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6357950" y="2000240"/>
            <a:ext cx="1857388" cy="35719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latin typeface="Tahoma" pitchFamily="34" charset="0"/>
                <a:ea typeface="新細明體" pitchFamily="18" charset="-120"/>
              </a:rPr>
              <a:t>Waste reservoir</a:t>
            </a:r>
            <a:endParaRPr kumimoji="1" lang="zh-TW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0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sz="2400" dirty="0" smtClean="0"/>
              <a:t>Scheduling Wash Operations by Minimum Cost Circulation flow network (MCC)</a:t>
            </a:r>
            <a:endParaRPr lang="zh-TW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FF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FF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7C80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4" grpId="0"/>
      <p:bldP spid="75" grpId="0"/>
      <p:bldP spid="76" grpId="0"/>
      <p:bldP spid="77" grpId="0"/>
      <p:bldP spid="82" grpId="0" animBg="1"/>
      <p:bldP spid="93" grpId="0" animBg="1"/>
      <p:bldP spid="94" grpId="0" animBg="1"/>
      <p:bldP spid="95" grpId="0" animBg="1"/>
      <p:bldP spid="95" grpId="1" animBg="1"/>
      <p:bldP spid="101" grpId="0"/>
      <p:bldP spid="102" grpId="0"/>
      <p:bldP spid="111" grpId="0"/>
      <p:bldP spid="117" grpId="0"/>
      <p:bldP spid="142" grpId="0"/>
      <p:bldP spid="157" grpId="0" animBg="1"/>
      <p:bldP spid="158" grpId="0" animBg="1"/>
      <p:bldP spid="159" grpId="0" animBg="1"/>
      <p:bldP spid="164" grpId="0" animBg="1"/>
      <p:bldP spid="165" grpId="0" animBg="1"/>
      <p:bldP spid="166" grpId="0" animBg="1"/>
      <p:bldP spid="1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Experimental Results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28688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Implement our algorithm in C++ language on a 2 GHz 64-bit Linux machine with 8GB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Comparison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Disjoint-route algorithm [Y. Zhao and K. Chakrabarty, DATE’09]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 smtClean="0"/>
              <a:t>Tested on three benchmark suites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/>
              <a:t>Benchmark [Su and Chakrabarty, DAC’05]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28595" y="3265079"/>
          <a:ext cx="828680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4920"/>
                <a:gridCol w="870236"/>
                <a:gridCol w="870236"/>
                <a:gridCol w="870236"/>
                <a:gridCol w="870236"/>
                <a:gridCol w="870236"/>
                <a:gridCol w="870236"/>
                <a:gridCol w="870236"/>
                <a:gridCol w="870236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Circuit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Disjoint</a:t>
                      </a:r>
                      <a:r>
                        <a:rPr lang="en-US" altLang="zh-TW" sz="1200" b="1" baseline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 route (Y. Zhao and K. Chakrabarty)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Ours </a:t>
                      </a:r>
                      <a:r>
                        <a:rPr lang="en-US" altLang="zh-TW" sz="1200" b="1" i="0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(k-SP + look-ahead</a:t>
                      </a:r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)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UC</a:t>
                      </a:r>
                      <a:endParaRPr lang="en-US" sz="1200" b="1" i="0" u="none" strike="noStrike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sz="1200" b="1" i="0" u="none" strike="noStrike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exe</a:t>
                      </a:r>
                      <a:endParaRPr lang="en-US" sz="1200" b="1" i="0" u="none" strike="noStrike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CPU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#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UC</a:t>
                      </a:r>
                      <a:endParaRPr lang="en-US" sz="1200" b="1" i="0" u="none" strike="noStrike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sz="1200" b="1" i="0" u="none" strike="noStrike" baseline="-25000" dirty="0" err="1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exe</a:t>
                      </a:r>
                      <a:endParaRPr lang="en-US" sz="1200" b="1" i="0" u="none" strike="noStrike" baseline="-25000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CPU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FF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in-vitro_1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621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0.06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351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0.58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in-vitro_2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en-US" altLang="zh-TW" sz="1200" b="1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0.03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0.39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protein_1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0.23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2.58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protein_2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1574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1287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0.14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61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1362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1108</a:t>
                      </a: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1.49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Total</a:t>
                      </a:r>
                      <a:endParaRPr lang="zh-TW" altLang="en-US" sz="12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33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5833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3287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0.46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4207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2886</a:t>
                      </a: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5.04</a:t>
                      </a: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535809" y="5979723"/>
            <a:ext cx="377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#CS: </a:t>
            </a:r>
            <a:r>
              <a:rPr lang="en-US" altLang="zh-TW" sz="1000" dirty="0" smtClean="0"/>
              <a:t>The number of </a:t>
            </a:r>
            <a:r>
              <a:rPr lang="en-US" altLang="zh-TW" sz="1000" dirty="0" smtClean="0"/>
              <a:t>contaminated spots</a:t>
            </a:r>
            <a:endParaRPr lang="zh-TW" altLang="en-US" sz="1000" dirty="0"/>
          </a:p>
        </p:txBody>
      </p:sp>
      <p:sp>
        <p:nvSpPr>
          <p:cNvPr id="23" name="矩形 22"/>
          <p:cNvSpPr/>
          <p:nvPr/>
        </p:nvSpPr>
        <p:spPr>
          <a:xfrm>
            <a:off x="398102" y="6051161"/>
            <a:ext cx="142876" cy="1428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3481613" y="6251827"/>
            <a:ext cx="3777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/>
              <a:t>CPU: The CPU time (sec)</a:t>
            </a:r>
            <a:endParaRPr lang="zh-TW" altLang="en-US" sz="1000" dirty="0"/>
          </a:p>
        </p:txBody>
      </p:sp>
      <p:sp>
        <p:nvSpPr>
          <p:cNvPr id="25" name="矩形 24"/>
          <p:cNvSpPr/>
          <p:nvPr/>
        </p:nvSpPr>
        <p:spPr>
          <a:xfrm>
            <a:off x="3357554" y="6295969"/>
            <a:ext cx="142876" cy="1428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" name="群組 10"/>
          <p:cNvGrpSpPr/>
          <p:nvPr/>
        </p:nvGrpSpPr>
        <p:grpSpPr>
          <a:xfrm>
            <a:off x="3357554" y="5982921"/>
            <a:ext cx="3109506" cy="246221"/>
            <a:chOff x="6269735" y="3989282"/>
            <a:chExt cx="2249102" cy="246221"/>
          </a:xfrm>
        </p:grpSpPr>
        <p:sp>
          <p:nvSpPr>
            <p:cNvPr id="27" name="矩形 26"/>
            <p:cNvSpPr/>
            <p:nvPr/>
          </p:nvSpPr>
          <p:spPr>
            <a:xfrm>
              <a:off x="6269735" y="4030226"/>
              <a:ext cx="104155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341149" y="3989282"/>
              <a:ext cx="21776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smtClean="0"/>
                <a:t>#UC: The number of used cells for routing</a:t>
              </a:r>
              <a:endParaRPr lang="zh-TW" altLang="en-US" sz="1000" dirty="0"/>
            </a:p>
          </p:txBody>
        </p:sp>
      </p:grpSp>
      <p:grpSp>
        <p:nvGrpSpPr>
          <p:cNvPr id="29" name="群組 13"/>
          <p:cNvGrpSpPr/>
          <p:nvPr/>
        </p:nvGrpSpPr>
        <p:grpSpPr>
          <a:xfrm>
            <a:off x="398102" y="6233568"/>
            <a:ext cx="5786478" cy="246221"/>
            <a:chOff x="633385" y="4300411"/>
            <a:chExt cx="5786478" cy="246221"/>
          </a:xfrm>
        </p:grpSpPr>
        <p:sp>
          <p:nvSpPr>
            <p:cNvPr id="30" name="矩形 29"/>
            <p:cNvSpPr/>
            <p:nvPr/>
          </p:nvSpPr>
          <p:spPr>
            <a:xfrm>
              <a:off x="633385" y="4334255"/>
              <a:ext cx="142876" cy="14287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748965" y="4300411"/>
              <a:ext cx="567089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err="1" smtClean="0"/>
                <a:t>T</a:t>
              </a:r>
              <a:r>
                <a:rPr lang="en-US" altLang="zh-TW" sz="1000" baseline="-25000" dirty="0" err="1" smtClean="0"/>
                <a:t>exe</a:t>
              </a:r>
              <a:r>
                <a:rPr lang="en-US" altLang="zh-TW" sz="1000" dirty="0" smtClean="0"/>
                <a:t>: The execution time for the bioassays</a:t>
              </a:r>
              <a:endParaRPr lang="zh-TW" altLang="en-US" sz="1000" dirty="0"/>
            </a:p>
          </p:txBody>
        </p:sp>
      </p:grpSp>
      <p:sp>
        <p:nvSpPr>
          <p:cNvPr id="32" name="矩形 31"/>
          <p:cNvSpPr/>
          <p:nvPr/>
        </p:nvSpPr>
        <p:spPr bwMode="auto">
          <a:xfrm>
            <a:off x="2638116" y="3622269"/>
            <a:ext cx="862314" cy="22384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6110298" y="3622269"/>
            <a:ext cx="862314" cy="22400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6072198" y="5921984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28%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504602" y="3622269"/>
            <a:ext cx="862314" cy="22383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976784" y="3622269"/>
            <a:ext cx="862314" cy="22399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929454" y="5908285"/>
            <a:ext cx="114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</a:rPr>
              <a:t>12%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34" grpId="0"/>
      <p:bldP spid="34" grpId="1"/>
      <p:bldP spid="35" grpId="0" animBg="1"/>
      <p:bldP spid="36" grpId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ChangeArrowheads="1"/>
          </p:cNvSpPr>
          <p:nvPr/>
        </p:nvSpPr>
        <p:spPr bwMode="auto">
          <a:xfrm>
            <a:off x="0" y="4316809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Tsung-Wei </a:t>
            </a:r>
            <a:r>
              <a:rPr lang="en-US" altLang="zh-TW" sz="2000" dirty="0" smtClean="0">
                <a:latin typeface="Arial" charset="0"/>
              </a:rPr>
              <a:t>Huang and Tsung-Yi Ho (advisor)</a:t>
            </a:r>
            <a:endParaRPr lang="en-US" altLang="zh-TW" sz="200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14339" name="Picture 18" descr="nck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786438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WordArt 19"/>
          <p:cNvSpPr>
            <a:spLocks noChangeArrowheads="1" noChangeShapeType="1" noTextEdit="1"/>
          </p:cNvSpPr>
          <p:nvPr/>
        </p:nvSpPr>
        <p:spPr bwMode="gray">
          <a:xfrm>
            <a:off x="288925" y="857250"/>
            <a:ext cx="8497888" cy="20002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A Two-Stage ILP-Based Droplet Routing Algorithm</a:t>
            </a:r>
          </a:p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for Pin-Constrained Digital Microfluidic Biochips</a:t>
            </a:r>
            <a:endParaRPr lang="zh-TW" altLang="en-US" sz="28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0" y="3452713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300" b="1" dirty="0" smtClean="0">
                <a:latin typeface="Times New Roman" pitchFamily="18" charset="0"/>
                <a:ea typeface="標楷體" pitchFamily="65" charset="-120"/>
              </a:rPr>
              <a:t>2010 ACM International Symposium on Physical Design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300" b="1" dirty="0" smtClean="0">
                <a:solidFill>
                  <a:srgbClr val="000099"/>
                </a:solidFill>
                <a:latin typeface="Times New Roman" pitchFamily="18" charset="0"/>
                <a:ea typeface="標楷體" pitchFamily="65" charset="-120"/>
              </a:rPr>
              <a:t>(ISPD’10)</a:t>
            </a:r>
            <a:endParaRPr lang="en-US" altLang="zh-TW" sz="2300" b="1" dirty="0">
              <a:solidFill>
                <a:srgbClr val="000099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Pin-Constrained Digital Microfluidic Biochips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Direct-addressing biochips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Dedicated control pin for each electrode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Maximum freedom of droplets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High demanded control pins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Complicated wiring problem</a:t>
            </a: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Broadcast-addressing biochips </a:t>
            </a:r>
            <a:r>
              <a:rPr lang="en-US" altLang="zh-TW" b="1" dirty="0" smtClean="0">
                <a:solidFill>
                  <a:srgbClr val="00B050"/>
                </a:solidFill>
                <a:ea typeface="新細明體" charset="-120"/>
              </a:rPr>
              <a:t>*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Assign a single pin to multiple electrodes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Flexible for pin-constrained DMFBs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Feasible and low cost fabrication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4096412" y="3050090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5">
                    <a:lumMod val="25000"/>
                  </a:schemeClr>
                </a:solidFill>
              </a:rPr>
              <a:t>Control pins: 20</a:t>
            </a:r>
            <a:endParaRPr lang="zh-TW" altLang="en-US" sz="16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139952" y="5417406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5">
                    <a:lumMod val="25000"/>
                  </a:schemeClr>
                </a:solidFill>
              </a:rPr>
              <a:t>Control pins: 8</a:t>
            </a:r>
            <a:endParaRPr lang="zh-TW" altLang="en-US" sz="1600" b="1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14348" y="59293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800" b="1" dirty="0" smtClean="0">
                <a:solidFill>
                  <a:srgbClr val="00B050"/>
                </a:solidFill>
                <a:latin typeface="+mj-lt"/>
                <a:ea typeface="新細明體" charset="-120"/>
              </a:rPr>
              <a:t>*</a:t>
            </a:r>
            <a:r>
              <a:rPr lang="en-US" altLang="zh-TW" sz="1800" b="1" dirty="0" smtClean="0">
                <a:latin typeface="+mj-lt"/>
                <a:ea typeface="新細明體" charset="-120"/>
              </a:rPr>
              <a:t> </a:t>
            </a:r>
            <a:r>
              <a:rPr lang="en-US" altLang="zh-TW" sz="1800" dirty="0" smtClean="0">
                <a:solidFill>
                  <a:srgbClr val="000099"/>
                </a:solidFill>
                <a:latin typeface="+mj-lt"/>
              </a:rPr>
              <a:t>[</a:t>
            </a:r>
            <a:r>
              <a:rPr lang="en-US" altLang="zh-TW" sz="1800" dirty="0" err="1" smtClean="0">
                <a:solidFill>
                  <a:srgbClr val="000099"/>
                </a:solidFill>
                <a:latin typeface="+mj-lt"/>
              </a:rPr>
              <a:t>T.-Xu</a:t>
            </a:r>
            <a:r>
              <a:rPr lang="en-US" altLang="zh-TW" sz="1800" dirty="0" smtClean="0">
                <a:solidFill>
                  <a:srgbClr val="000099"/>
                </a:solidFill>
                <a:latin typeface="+mj-lt"/>
              </a:rPr>
              <a:t> and K. Chakrabarty, DAC’08]</a:t>
            </a:r>
            <a:endParaRPr lang="zh-TW" altLang="en-US" sz="1800" dirty="0">
              <a:latin typeface="+mj-lt"/>
            </a:endParaRPr>
          </a:p>
        </p:txBody>
      </p:sp>
      <p:graphicFrame>
        <p:nvGraphicFramePr>
          <p:cNvPr id="70" name="Group 65"/>
          <p:cNvGraphicFramePr>
            <a:graphicFrameLocks noGrp="1"/>
          </p:cNvGraphicFramePr>
          <p:nvPr/>
        </p:nvGraphicFramePr>
        <p:xfrm>
          <a:off x="5972040" y="1688193"/>
          <a:ext cx="2286015" cy="1643076"/>
        </p:xfrm>
        <a:graphic>
          <a:graphicData uri="http://schemas.openxmlformats.org/drawingml/2006/table">
            <a:tbl>
              <a:tblPr/>
              <a:tblGrid>
                <a:gridCol w="457536"/>
                <a:gridCol w="457536"/>
                <a:gridCol w="457535"/>
                <a:gridCol w="455872"/>
                <a:gridCol w="457536"/>
              </a:tblGrid>
              <a:tr h="41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18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19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20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" name="Oval 93"/>
          <p:cNvSpPr>
            <a:spLocks noChangeArrowheads="1"/>
          </p:cNvSpPr>
          <p:nvPr/>
        </p:nvSpPr>
        <p:spPr bwMode="auto">
          <a:xfrm>
            <a:off x="6406259" y="2483536"/>
            <a:ext cx="504000" cy="468000"/>
          </a:xfrm>
          <a:prstGeom prst="ellipse">
            <a:avLst/>
          </a:prstGeom>
          <a:solidFill>
            <a:srgbClr val="CC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2" name="Oval 95"/>
          <p:cNvSpPr>
            <a:spLocks noChangeArrowheads="1"/>
          </p:cNvSpPr>
          <p:nvPr/>
        </p:nvSpPr>
        <p:spPr bwMode="auto">
          <a:xfrm>
            <a:off x="7325428" y="1659617"/>
            <a:ext cx="504000" cy="468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73" name="AutoShape 104"/>
          <p:cNvSpPr>
            <a:spLocks noChangeArrowheads="1"/>
          </p:cNvSpPr>
          <p:nvPr/>
        </p:nvSpPr>
        <p:spPr bwMode="auto">
          <a:xfrm rot="10800000" flipH="1">
            <a:off x="7743703" y="1910908"/>
            <a:ext cx="216000" cy="144000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74" name="AutoShape 35"/>
          <p:cNvCxnSpPr>
            <a:cxnSpLocks noChangeShapeType="1"/>
            <a:stCxn id="77" idx="2"/>
          </p:cNvCxnSpPr>
          <p:nvPr/>
        </p:nvCxnSpPr>
        <p:spPr bwMode="auto">
          <a:xfrm rot="5400000">
            <a:off x="6296293" y="1889668"/>
            <a:ext cx="1044000" cy="432841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75" name="AutoShape 35"/>
          <p:cNvCxnSpPr>
            <a:cxnSpLocks noChangeShapeType="1"/>
            <a:stCxn id="77" idx="2"/>
          </p:cNvCxnSpPr>
          <p:nvPr/>
        </p:nvCxnSpPr>
        <p:spPr bwMode="auto">
          <a:xfrm rot="16200000" flipH="1">
            <a:off x="7066977" y="1551824"/>
            <a:ext cx="435536" cy="50006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6" name="AutoShape 104"/>
          <p:cNvSpPr>
            <a:spLocks noChangeArrowheads="1"/>
          </p:cNvSpPr>
          <p:nvPr/>
        </p:nvSpPr>
        <p:spPr bwMode="auto">
          <a:xfrm rot="10800000" flipH="1">
            <a:off x="6829296" y="2759763"/>
            <a:ext cx="216000" cy="144000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7" name="Text Box 32"/>
          <p:cNvSpPr txBox="1">
            <a:spLocks noChangeArrowheads="1"/>
          </p:cNvSpPr>
          <p:nvPr/>
        </p:nvSpPr>
        <p:spPr bwMode="auto">
          <a:xfrm>
            <a:off x="6463209" y="1214756"/>
            <a:ext cx="11430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Droplets</a:t>
            </a:r>
            <a:endParaRPr lang="en-US" altLang="zh-TW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972040" y="3347700"/>
            <a:ext cx="2286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Direct addressing</a:t>
            </a: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4937772" y="854128"/>
            <a:ext cx="24288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Activated electrode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762534" y="925566"/>
            <a:ext cx="180000" cy="180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7143527" y="836712"/>
            <a:ext cx="200047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Droplet movement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4" name="AutoShape 104"/>
          <p:cNvSpPr>
            <a:spLocks noChangeArrowheads="1"/>
          </p:cNvSpPr>
          <p:nvPr/>
        </p:nvSpPr>
        <p:spPr bwMode="auto">
          <a:xfrm rot="10800000" flipH="1">
            <a:off x="6948264" y="941902"/>
            <a:ext cx="216000" cy="144000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85" name="Group 65"/>
          <p:cNvGraphicFramePr>
            <a:graphicFrameLocks noGrp="1"/>
          </p:cNvGraphicFramePr>
          <p:nvPr/>
        </p:nvGraphicFramePr>
        <p:xfrm>
          <a:off x="5948231" y="4317112"/>
          <a:ext cx="2286015" cy="1643076"/>
        </p:xfrm>
        <a:graphic>
          <a:graphicData uri="http://schemas.openxmlformats.org/drawingml/2006/table">
            <a:tbl>
              <a:tblPr/>
              <a:tblGrid>
                <a:gridCol w="457536"/>
                <a:gridCol w="457536"/>
                <a:gridCol w="457535"/>
                <a:gridCol w="455872"/>
                <a:gridCol w="457536"/>
              </a:tblGrid>
              <a:tr h="41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1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  <a:endParaRPr kumimoji="1" lang="zh-TW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6" name="Oval 93"/>
          <p:cNvSpPr>
            <a:spLocks noChangeArrowheads="1"/>
          </p:cNvSpPr>
          <p:nvPr/>
        </p:nvSpPr>
        <p:spPr bwMode="auto">
          <a:xfrm>
            <a:off x="6382450" y="5112455"/>
            <a:ext cx="504000" cy="468000"/>
          </a:xfrm>
          <a:prstGeom prst="ellipse">
            <a:avLst/>
          </a:prstGeom>
          <a:solidFill>
            <a:srgbClr val="CCFF99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7" name="Oval 95"/>
          <p:cNvSpPr>
            <a:spLocks noChangeArrowheads="1"/>
          </p:cNvSpPr>
          <p:nvPr/>
        </p:nvSpPr>
        <p:spPr bwMode="auto">
          <a:xfrm>
            <a:off x="7301619" y="4288536"/>
            <a:ext cx="504000" cy="468000"/>
          </a:xfrm>
          <a:prstGeom prst="ellipse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/>
          </a:p>
        </p:txBody>
      </p:sp>
      <p:sp>
        <p:nvSpPr>
          <p:cNvPr id="88" name="AutoShape 104"/>
          <p:cNvSpPr>
            <a:spLocks noChangeArrowheads="1"/>
          </p:cNvSpPr>
          <p:nvPr/>
        </p:nvSpPr>
        <p:spPr bwMode="auto">
          <a:xfrm rot="10800000" flipH="1">
            <a:off x="7719894" y="4539827"/>
            <a:ext cx="216000" cy="144000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9" name="AutoShape 104"/>
          <p:cNvSpPr>
            <a:spLocks noChangeArrowheads="1"/>
          </p:cNvSpPr>
          <p:nvPr/>
        </p:nvSpPr>
        <p:spPr bwMode="auto">
          <a:xfrm rot="10800000" flipH="1">
            <a:off x="6805487" y="5388682"/>
            <a:ext cx="216000" cy="144000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90" name="AutoShape 35"/>
          <p:cNvCxnSpPr>
            <a:cxnSpLocks noChangeShapeType="1"/>
          </p:cNvCxnSpPr>
          <p:nvPr/>
        </p:nvCxnSpPr>
        <p:spPr bwMode="auto">
          <a:xfrm>
            <a:off x="6876923" y="4093274"/>
            <a:ext cx="1071569" cy="376234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1" name="AutoShape 35"/>
          <p:cNvCxnSpPr>
            <a:cxnSpLocks noChangeShapeType="1"/>
          </p:cNvCxnSpPr>
          <p:nvPr/>
        </p:nvCxnSpPr>
        <p:spPr bwMode="auto">
          <a:xfrm rot="16200000" flipH="1">
            <a:off x="6341144" y="4629051"/>
            <a:ext cx="1214443" cy="1428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92" name="Text Box 32"/>
          <p:cNvSpPr txBox="1">
            <a:spLocks noChangeArrowheads="1"/>
          </p:cNvSpPr>
          <p:nvPr/>
        </p:nvSpPr>
        <p:spPr bwMode="auto">
          <a:xfrm>
            <a:off x="5900602" y="3744328"/>
            <a:ext cx="23574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Control pin sharing</a:t>
            </a:r>
            <a:endParaRPr lang="en-US" altLang="zh-TW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5948227" y="5967093"/>
            <a:ext cx="22860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Broadcast addressing</a:t>
            </a:r>
            <a:endParaRPr lang="en-US" altLang="zh-TW" sz="1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4" name="AutoShape 35"/>
          <p:cNvCxnSpPr>
            <a:cxnSpLocks noChangeShapeType="1"/>
          </p:cNvCxnSpPr>
          <p:nvPr/>
        </p:nvCxnSpPr>
        <p:spPr bwMode="auto">
          <a:xfrm rot="10800000" flipV="1">
            <a:off x="6305417" y="4093272"/>
            <a:ext cx="571504" cy="35719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65" grpId="0"/>
      <p:bldP spid="86" grpId="0" animBg="1"/>
      <p:bldP spid="87" grpId="0" animBg="1"/>
      <p:bldP spid="88" grpId="0" animBg="1"/>
      <p:bldP spid="89" grpId="0" animBg="1"/>
      <p:bldP spid="92" grpId="0"/>
      <p:bldP spid="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317070" cy="449580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Apply the broadcast addressing to a routing result</a:t>
            </a:r>
          </a:p>
          <a:p>
            <a:pPr lvl="1"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Separate pin assignment stage and routing stage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0"/>
            <a:ext cx="8286808" cy="838200"/>
          </a:xfrm>
        </p:spPr>
        <p:txBody>
          <a:bodyPr/>
          <a:lstStyle/>
          <a:p>
            <a:pPr algn="ctr"/>
            <a:r>
              <a:rPr lang="en-US" altLang="zh-TW" dirty="0" smtClean="0"/>
              <a:t>Previous Method – Broadcast Addressing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394265"/>
            <a:ext cx="3433759" cy="339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群組 18"/>
          <p:cNvGrpSpPr/>
          <p:nvPr/>
        </p:nvGrpSpPr>
        <p:grpSpPr>
          <a:xfrm>
            <a:off x="1254102" y="2840525"/>
            <a:ext cx="428628" cy="381043"/>
            <a:chOff x="1897044" y="2301894"/>
            <a:chExt cx="428628" cy="381043"/>
          </a:xfrm>
        </p:grpSpPr>
        <p:sp>
          <p:nvSpPr>
            <p:cNvPr id="5" name="文字方塊 4"/>
            <p:cNvSpPr txBox="1"/>
            <p:nvPr/>
          </p:nvSpPr>
          <p:spPr>
            <a:xfrm>
              <a:off x="1897044" y="230189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28794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4" name="群組 21"/>
          <p:cNvGrpSpPr/>
          <p:nvPr/>
        </p:nvGrpSpPr>
        <p:grpSpPr>
          <a:xfrm>
            <a:off x="1239801" y="4951982"/>
            <a:ext cx="428628" cy="380922"/>
            <a:chOff x="1882743" y="4413351"/>
            <a:chExt cx="428628" cy="380922"/>
          </a:xfrm>
        </p:grpSpPr>
        <p:sp>
          <p:nvSpPr>
            <p:cNvPr id="7" name="文字方塊 6"/>
            <p:cNvSpPr txBox="1"/>
            <p:nvPr/>
          </p:nvSpPr>
          <p:spPr>
            <a:xfrm>
              <a:off x="1882743" y="4413351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28794" y="4437083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5" name="群組 23"/>
          <p:cNvGrpSpPr/>
          <p:nvPr/>
        </p:nvGrpSpPr>
        <p:grpSpPr>
          <a:xfrm>
            <a:off x="4183608" y="5372538"/>
            <a:ext cx="434430" cy="381043"/>
            <a:chOff x="4826550" y="4833907"/>
            <a:chExt cx="434430" cy="381043"/>
          </a:xfrm>
        </p:grpSpPr>
        <p:sp>
          <p:nvSpPr>
            <p:cNvPr id="10" name="文字方塊 9"/>
            <p:cNvSpPr txBox="1"/>
            <p:nvPr/>
          </p:nvSpPr>
          <p:spPr>
            <a:xfrm>
              <a:off x="4826550" y="4833907"/>
              <a:ext cx="434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81605" y="4857760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6" name="群組 20"/>
          <p:cNvGrpSpPr/>
          <p:nvPr/>
        </p:nvGrpSpPr>
        <p:grpSpPr>
          <a:xfrm>
            <a:off x="1214414" y="3673928"/>
            <a:ext cx="463278" cy="388994"/>
            <a:chOff x="1857356" y="3135297"/>
            <a:chExt cx="463278" cy="388994"/>
          </a:xfrm>
        </p:grpSpPr>
        <p:sp>
          <p:nvSpPr>
            <p:cNvPr id="6" name="文字方塊 5"/>
            <p:cNvSpPr txBox="1"/>
            <p:nvPr/>
          </p:nvSpPr>
          <p:spPr>
            <a:xfrm>
              <a:off x="1857356" y="3135297"/>
              <a:ext cx="46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28794" y="3167101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19" name="群組 22"/>
          <p:cNvGrpSpPr/>
          <p:nvPr/>
        </p:nvGrpSpPr>
        <p:grpSpPr>
          <a:xfrm>
            <a:off x="4195760" y="2418247"/>
            <a:ext cx="428628" cy="373092"/>
            <a:chOff x="4838702" y="1873266"/>
            <a:chExt cx="428628" cy="373092"/>
          </a:xfrm>
        </p:grpSpPr>
        <p:sp>
          <p:nvSpPr>
            <p:cNvPr id="9" name="文字方塊 8"/>
            <p:cNvSpPr txBox="1"/>
            <p:nvPr/>
          </p:nvSpPr>
          <p:spPr>
            <a:xfrm>
              <a:off x="4838702" y="187326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89556" y="1889168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2482795" y="2848422"/>
            <a:ext cx="428628" cy="365195"/>
            <a:chOff x="3149590" y="2317742"/>
            <a:chExt cx="428628" cy="365195"/>
          </a:xfrm>
        </p:grpSpPr>
        <p:sp>
          <p:nvSpPr>
            <p:cNvPr id="8" name="文字方塊 7"/>
            <p:cNvSpPr txBox="1"/>
            <p:nvPr/>
          </p:nvSpPr>
          <p:spPr>
            <a:xfrm>
              <a:off x="3149590" y="231774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Times New Roman" pitchFamily="18" charset="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4678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Times New Roman" pitchFamily="18" charset="0"/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1436679" y="3157960"/>
            <a:ext cx="1285884" cy="121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群組 33"/>
          <p:cNvGrpSpPr/>
          <p:nvPr/>
        </p:nvGrpSpPr>
        <p:grpSpPr>
          <a:xfrm>
            <a:off x="1428728" y="3753317"/>
            <a:ext cx="2857520" cy="1857388"/>
            <a:chOff x="1071538" y="1527470"/>
            <a:chExt cx="3001190" cy="1634696"/>
          </a:xfrm>
        </p:grpSpPr>
        <p:cxnSp>
          <p:nvCxnSpPr>
            <p:cNvPr id="29" name="直線接點 28"/>
            <p:cNvCxnSpPr/>
            <p:nvPr/>
          </p:nvCxnSpPr>
          <p:spPr>
            <a:xfrm>
              <a:off x="1071538" y="1527470"/>
              <a:ext cx="3000396" cy="158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/>
            <p:cNvCxnSpPr/>
            <p:nvPr/>
          </p:nvCxnSpPr>
          <p:spPr>
            <a:xfrm rot="5400000">
              <a:off x="3254982" y="2344420"/>
              <a:ext cx="1633903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30"/>
          <p:cNvGrpSpPr/>
          <p:nvPr/>
        </p:nvGrpSpPr>
        <p:grpSpPr>
          <a:xfrm>
            <a:off x="1476313" y="2610309"/>
            <a:ext cx="3052779" cy="2660177"/>
            <a:chOff x="1085997" y="514435"/>
            <a:chExt cx="3441224" cy="2342683"/>
          </a:xfrm>
        </p:grpSpPr>
        <p:cxnSp>
          <p:nvCxnSpPr>
            <p:cNvPr id="32" name="直線接點 31"/>
            <p:cNvCxnSpPr/>
            <p:nvPr/>
          </p:nvCxnSpPr>
          <p:spPr>
            <a:xfrm>
              <a:off x="1085997" y="2853166"/>
              <a:ext cx="3441224" cy="3952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 rot="5400000" flipH="1" flipV="1">
              <a:off x="3341427" y="1680713"/>
              <a:ext cx="2334146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文字方塊 34"/>
          <p:cNvSpPr txBox="1"/>
          <p:nvPr/>
        </p:nvSpPr>
        <p:spPr>
          <a:xfrm>
            <a:off x="5000628" y="2155727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Control Pins: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Used Cell: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Times New Roman" pitchFamily="18" charset="0"/>
              </a:rPr>
              <a:t>       Routing time: 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grpSp>
        <p:nvGrpSpPr>
          <p:cNvPr id="23" name="群組 44"/>
          <p:cNvGrpSpPr/>
          <p:nvPr/>
        </p:nvGrpSpPr>
        <p:grpSpPr>
          <a:xfrm>
            <a:off x="1285852" y="2851717"/>
            <a:ext cx="1647772" cy="358778"/>
            <a:chOff x="993750" y="3343274"/>
            <a:chExt cx="1647772" cy="358778"/>
          </a:xfrm>
        </p:grpSpPr>
        <p:sp>
          <p:nvSpPr>
            <p:cNvPr id="36" name="矩形 3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1371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27368" y="334327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25320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20738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428696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2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857388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3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284364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4" name="群組 96"/>
          <p:cNvGrpSpPr/>
          <p:nvPr/>
        </p:nvGrpSpPr>
        <p:grpSpPr>
          <a:xfrm>
            <a:off x="1279502" y="3700122"/>
            <a:ext cx="3356621" cy="363947"/>
            <a:chOff x="993750" y="3338105"/>
            <a:chExt cx="3356621" cy="363947"/>
          </a:xfrm>
        </p:grpSpPr>
        <p:sp>
          <p:nvSpPr>
            <p:cNvPr id="46" name="矩形 4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140736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95445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3539495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3109902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268127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827336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25423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1000100" y="33575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1006450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2273284" y="33448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1422378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8" name="文字方塊 57"/>
            <p:cNvSpPr txBox="1"/>
            <p:nvPr/>
          </p:nvSpPr>
          <p:spPr>
            <a:xfrm>
              <a:off x="2695562" y="33454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1838306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130540" y="334327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7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1" name="文字方塊 60"/>
            <p:cNvSpPr txBox="1"/>
            <p:nvPr/>
          </p:nvSpPr>
          <p:spPr>
            <a:xfrm>
              <a:off x="3552818" y="3340593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8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3907113" y="3338105"/>
              <a:ext cx="443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12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6" name="群組 97"/>
          <p:cNvGrpSpPr/>
          <p:nvPr/>
        </p:nvGrpSpPr>
        <p:grpSpPr>
          <a:xfrm>
            <a:off x="1279502" y="4965773"/>
            <a:ext cx="3356621" cy="367211"/>
            <a:chOff x="1001065" y="3751327"/>
            <a:chExt cx="3356621" cy="367211"/>
          </a:xfrm>
        </p:grpSpPr>
        <p:sp>
          <p:nvSpPr>
            <p:cNvPr id="63" name="矩形 62"/>
            <p:cNvSpPr/>
            <p:nvPr/>
          </p:nvSpPr>
          <p:spPr>
            <a:xfrm>
              <a:off x="1001065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14683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3958318" y="3756930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3539495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109902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2681274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1827336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2261549" y="376134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1007415" y="37740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2" name="文字方塊 71"/>
            <p:cNvSpPr txBox="1"/>
            <p:nvPr/>
          </p:nvSpPr>
          <p:spPr>
            <a:xfrm>
              <a:off x="1013765" y="376769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2280599" y="37613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4" name="文字方塊 73"/>
            <p:cNvSpPr txBox="1"/>
            <p:nvPr/>
          </p:nvSpPr>
          <p:spPr>
            <a:xfrm>
              <a:off x="1429693" y="376769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2688247" y="375941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1852936" y="3751327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3130540" y="375976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6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3560133" y="3752103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3985866" y="3774048"/>
              <a:ext cx="3718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9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7" name="群組 98"/>
          <p:cNvGrpSpPr/>
          <p:nvPr/>
        </p:nvGrpSpPr>
        <p:grpSpPr>
          <a:xfrm>
            <a:off x="4185550" y="2431356"/>
            <a:ext cx="500066" cy="1207131"/>
            <a:chOff x="4357686" y="1638223"/>
            <a:chExt cx="500066" cy="1207131"/>
          </a:xfrm>
        </p:grpSpPr>
        <p:sp>
          <p:nvSpPr>
            <p:cNvPr id="80" name="矩形 79"/>
            <p:cNvSpPr/>
            <p:nvPr/>
          </p:nvSpPr>
          <p:spPr>
            <a:xfrm>
              <a:off x="4414494" y="1644015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414114" y="206532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4412004" y="248816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9" name="文字方塊 88"/>
            <p:cNvSpPr txBox="1"/>
            <p:nvPr/>
          </p:nvSpPr>
          <p:spPr>
            <a:xfrm>
              <a:off x="4357686" y="1638223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15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>
              <a:off x="4365001" y="2488164"/>
              <a:ext cx="434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13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>
              <a:off x="4365001" y="2071678"/>
              <a:ext cx="43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14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grpSp>
        <p:nvGrpSpPr>
          <p:cNvPr id="28" name="群組 101"/>
          <p:cNvGrpSpPr/>
          <p:nvPr/>
        </p:nvGrpSpPr>
        <p:grpSpPr>
          <a:xfrm>
            <a:off x="4187804" y="4137030"/>
            <a:ext cx="492751" cy="1607246"/>
            <a:chOff x="4357686" y="3351212"/>
            <a:chExt cx="492751" cy="1607246"/>
          </a:xfrm>
        </p:grpSpPr>
        <p:sp>
          <p:nvSpPr>
            <p:cNvPr id="85" name="矩形 84"/>
            <p:cNvSpPr/>
            <p:nvPr/>
          </p:nvSpPr>
          <p:spPr>
            <a:xfrm>
              <a:off x="4410416" y="3768663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4403524" y="335121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>
              <a:off x="4360581" y="3769221"/>
              <a:ext cx="46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10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>
              <a:off x="4357686" y="3357562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4409127" y="460126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cs typeface="Times New Roman" pitchFamily="18" charset="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4377919" y="4609359"/>
              <a:ext cx="4725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cs typeface="Times New Roman" pitchFamily="18" charset="0"/>
                </a:rPr>
                <a:t>11</a:t>
              </a:r>
              <a:endParaRPr lang="zh-TW" altLang="en-US" sz="1600" dirty="0">
                <a:latin typeface="+mj-lt"/>
                <a:cs typeface="Times New Roman" pitchFamily="18" charset="0"/>
              </a:endParaRPr>
            </a:p>
          </p:txBody>
        </p:sp>
      </p:grpSp>
      <p:sp>
        <p:nvSpPr>
          <p:cNvPr id="104" name="文字方塊 103"/>
          <p:cNvSpPr txBox="1"/>
          <p:nvPr/>
        </p:nvSpPr>
        <p:spPr>
          <a:xfrm>
            <a:off x="6858016" y="2143116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15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5" name="文字方塊 104"/>
          <p:cNvSpPr txBox="1"/>
          <p:nvPr/>
        </p:nvSpPr>
        <p:spPr>
          <a:xfrm>
            <a:off x="6643702" y="2415220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26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000892" y="2629534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18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4" grpId="0"/>
      <p:bldP spid="105" grpId="0"/>
      <p:bldP spid="10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內容版面配置區 2"/>
          <p:cNvSpPr>
            <a:spLocks noGrp="1"/>
          </p:cNvSpPr>
          <p:nvPr>
            <p:ph sz="quarter" idx="1"/>
          </p:nvPr>
        </p:nvSpPr>
        <p:spPr>
          <a:xfrm>
            <a:off x="285720" y="1071546"/>
            <a:ext cx="8317070" cy="4495800"/>
          </a:xfrm>
        </p:spPr>
        <p:txBody>
          <a:bodyPr>
            <a:normAutofit/>
          </a:bodyPr>
          <a:lstStyle/>
          <a:p>
            <a:pPr algn="just"/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Integrate broadcast addressing with droplet routing while </a:t>
            </a:r>
            <a:r>
              <a:rPr lang="en-US" altLang="zh-TW" sz="2400" dirty="0" smtClean="0">
                <a:solidFill>
                  <a:srgbClr val="FF00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simultaneously</a:t>
            </a:r>
            <a:r>
              <a:rPr lang="en-US" altLang="zh-TW" sz="2400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 minimizing the # of control pins, # of used cells, and routing time</a:t>
            </a:r>
            <a:endParaRPr lang="zh-TW" altLang="en-US" sz="2400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4414" y="2394265"/>
            <a:ext cx="3433759" cy="3392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群組 18"/>
          <p:cNvGrpSpPr/>
          <p:nvPr/>
        </p:nvGrpSpPr>
        <p:grpSpPr>
          <a:xfrm>
            <a:off x="1254102" y="2840525"/>
            <a:ext cx="428628" cy="381043"/>
            <a:chOff x="1897044" y="2301894"/>
            <a:chExt cx="428628" cy="381043"/>
          </a:xfrm>
        </p:grpSpPr>
        <p:sp>
          <p:nvSpPr>
            <p:cNvPr id="5" name="文字方塊 4"/>
            <p:cNvSpPr txBox="1"/>
            <p:nvPr/>
          </p:nvSpPr>
          <p:spPr>
            <a:xfrm>
              <a:off x="1897044" y="2301894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28794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3" name="群組 21"/>
          <p:cNvGrpSpPr/>
          <p:nvPr/>
        </p:nvGrpSpPr>
        <p:grpSpPr>
          <a:xfrm>
            <a:off x="1239801" y="4951982"/>
            <a:ext cx="428628" cy="380922"/>
            <a:chOff x="1882743" y="4413351"/>
            <a:chExt cx="428628" cy="380922"/>
          </a:xfrm>
        </p:grpSpPr>
        <p:sp>
          <p:nvSpPr>
            <p:cNvPr id="7" name="文字方塊 6"/>
            <p:cNvSpPr txBox="1"/>
            <p:nvPr/>
          </p:nvSpPr>
          <p:spPr>
            <a:xfrm>
              <a:off x="1882743" y="4413351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928794" y="4437083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4" name="群組 23"/>
          <p:cNvGrpSpPr/>
          <p:nvPr/>
        </p:nvGrpSpPr>
        <p:grpSpPr>
          <a:xfrm>
            <a:off x="4183608" y="5372538"/>
            <a:ext cx="434430" cy="381043"/>
            <a:chOff x="4826550" y="4833907"/>
            <a:chExt cx="434430" cy="381043"/>
          </a:xfrm>
        </p:grpSpPr>
        <p:sp>
          <p:nvSpPr>
            <p:cNvPr id="10" name="文字方塊 9"/>
            <p:cNvSpPr txBox="1"/>
            <p:nvPr/>
          </p:nvSpPr>
          <p:spPr>
            <a:xfrm>
              <a:off x="4826550" y="4833907"/>
              <a:ext cx="4344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4881605" y="4857760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5" name="群組 20"/>
          <p:cNvGrpSpPr/>
          <p:nvPr/>
        </p:nvGrpSpPr>
        <p:grpSpPr>
          <a:xfrm>
            <a:off x="1214414" y="3673928"/>
            <a:ext cx="463278" cy="388994"/>
            <a:chOff x="1857356" y="3135297"/>
            <a:chExt cx="463278" cy="388994"/>
          </a:xfrm>
        </p:grpSpPr>
        <p:sp>
          <p:nvSpPr>
            <p:cNvPr id="6" name="文字方塊 5"/>
            <p:cNvSpPr txBox="1"/>
            <p:nvPr/>
          </p:nvSpPr>
          <p:spPr>
            <a:xfrm>
              <a:off x="1857356" y="3135297"/>
              <a:ext cx="463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d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28794" y="3167101"/>
              <a:ext cx="357190" cy="357190"/>
            </a:xfrm>
            <a:prstGeom prst="rect">
              <a:avLst/>
            </a:prstGeom>
            <a:noFill/>
            <a:ln w="508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6" name="群組 22"/>
          <p:cNvGrpSpPr/>
          <p:nvPr/>
        </p:nvGrpSpPr>
        <p:grpSpPr>
          <a:xfrm>
            <a:off x="4195760" y="2418247"/>
            <a:ext cx="428628" cy="373092"/>
            <a:chOff x="4838702" y="1873266"/>
            <a:chExt cx="428628" cy="373092"/>
          </a:xfrm>
        </p:grpSpPr>
        <p:sp>
          <p:nvSpPr>
            <p:cNvPr id="9" name="文字方塊 8"/>
            <p:cNvSpPr txBox="1"/>
            <p:nvPr/>
          </p:nvSpPr>
          <p:spPr>
            <a:xfrm>
              <a:off x="4838702" y="1873266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3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889556" y="1889168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19" name="群組 19"/>
          <p:cNvGrpSpPr/>
          <p:nvPr/>
        </p:nvGrpSpPr>
        <p:grpSpPr>
          <a:xfrm>
            <a:off x="2490746" y="2856373"/>
            <a:ext cx="428628" cy="365195"/>
            <a:chOff x="3149590" y="2317742"/>
            <a:chExt cx="428628" cy="365195"/>
          </a:xfrm>
        </p:grpSpPr>
        <p:sp>
          <p:nvSpPr>
            <p:cNvPr id="8" name="文字方塊 7"/>
            <p:cNvSpPr txBox="1"/>
            <p:nvPr/>
          </p:nvSpPr>
          <p:spPr>
            <a:xfrm>
              <a:off x="3149590" y="2317742"/>
              <a:ext cx="4286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i="1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T</a:t>
              </a:r>
              <a:r>
                <a:rPr lang="en-US" altLang="zh-TW" sz="1600" b="1" i="1" baseline="-250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1</a:t>
              </a:r>
              <a:endParaRPr lang="zh-TW" altLang="en-US" sz="1600" b="1" i="1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214678" y="2325747"/>
              <a:ext cx="357190" cy="357190"/>
            </a:xfrm>
            <a:prstGeom prst="rect">
              <a:avLst/>
            </a:prstGeom>
            <a:noFill/>
            <a:ln w="508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 b="1" dirty="0" smtClean="0">
                <a:solidFill>
                  <a:schemeClr val="tx1"/>
                </a:solidFill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cxnSp>
        <p:nvCxnSpPr>
          <p:cNvPr id="25" name="直線單箭頭接點 24"/>
          <p:cNvCxnSpPr/>
          <p:nvPr/>
        </p:nvCxnSpPr>
        <p:spPr>
          <a:xfrm>
            <a:off x="1436679" y="3157960"/>
            <a:ext cx="1285884" cy="12142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982832" y="3157814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       Control Pins: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       Used Cell: </a:t>
            </a:r>
            <a:endParaRPr lang="en-US" altLang="zh-TW" sz="1600" b="1" dirty="0" smtClean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  <a:p>
            <a:pPr marL="342900" indent="-342900"/>
            <a:r>
              <a:rPr lang="en-US" altLang="zh-TW" sz="1600" b="1" dirty="0" smtClean="0">
                <a:latin typeface="+mj-lt"/>
                <a:ea typeface="Arial Unicode MS" pitchFamily="34" charset="-120"/>
                <a:cs typeface="Arial Unicode MS" pitchFamily="34" charset="-120"/>
              </a:rPr>
              <a:t>       Routing time: 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grpSp>
        <p:nvGrpSpPr>
          <p:cNvPr id="20" name="群組 44"/>
          <p:cNvGrpSpPr/>
          <p:nvPr/>
        </p:nvGrpSpPr>
        <p:grpSpPr>
          <a:xfrm>
            <a:off x="1285852" y="2856748"/>
            <a:ext cx="1647772" cy="358778"/>
            <a:chOff x="993750" y="3343274"/>
            <a:chExt cx="1647772" cy="358778"/>
          </a:xfrm>
        </p:grpSpPr>
        <p:sp>
          <p:nvSpPr>
            <p:cNvPr id="36" name="矩形 35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1371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827368" y="334327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25320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1020738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1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1428696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857388" y="3343274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3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2284364" y="3344862"/>
              <a:ext cx="3571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1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1" name="群組 33"/>
          <p:cNvGrpSpPr/>
          <p:nvPr/>
        </p:nvGrpSpPr>
        <p:grpSpPr>
          <a:xfrm>
            <a:off x="1428728" y="3753317"/>
            <a:ext cx="2857520" cy="1857388"/>
            <a:chOff x="1071538" y="1527470"/>
            <a:chExt cx="3001190" cy="1634696"/>
          </a:xfrm>
        </p:grpSpPr>
        <p:cxnSp>
          <p:nvCxnSpPr>
            <p:cNvPr id="45" name="直線接點 44"/>
            <p:cNvCxnSpPr/>
            <p:nvPr/>
          </p:nvCxnSpPr>
          <p:spPr>
            <a:xfrm>
              <a:off x="1071538" y="1527470"/>
              <a:ext cx="3000396" cy="158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rot="5400000">
              <a:off x="3254982" y="2344420"/>
              <a:ext cx="1633903" cy="158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群組 52"/>
          <p:cNvGrpSpPr/>
          <p:nvPr/>
        </p:nvGrpSpPr>
        <p:grpSpPr>
          <a:xfrm>
            <a:off x="1461918" y="2680812"/>
            <a:ext cx="3039437" cy="2606801"/>
            <a:chOff x="1176166" y="1894994"/>
            <a:chExt cx="3039437" cy="2606801"/>
          </a:xfrm>
        </p:grpSpPr>
        <p:grpSp>
          <p:nvGrpSpPr>
            <p:cNvPr id="23" name="群組 30"/>
            <p:cNvGrpSpPr/>
            <p:nvPr/>
          </p:nvGrpSpPr>
          <p:grpSpPr>
            <a:xfrm>
              <a:off x="1500166" y="1894994"/>
              <a:ext cx="2715437" cy="1285884"/>
              <a:chOff x="1417350" y="446854"/>
              <a:chExt cx="3056028" cy="1470510"/>
            </a:xfrm>
          </p:grpSpPr>
          <p:cxnSp>
            <p:nvCxnSpPr>
              <p:cNvPr id="48" name="直線接點 47"/>
              <p:cNvCxnSpPr/>
              <p:nvPr/>
            </p:nvCxnSpPr>
            <p:spPr>
              <a:xfrm>
                <a:off x="1417350" y="1916455"/>
                <a:ext cx="3055136" cy="0"/>
              </a:xfrm>
              <a:prstGeom prst="line">
                <a:avLst/>
              </a:prstGeom>
              <a:ln w="317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單箭頭接點 48"/>
              <p:cNvCxnSpPr/>
              <p:nvPr/>
            </p:nvCxnSpPr>
            <p:spPr>
              <a:xfrm rot="5400000" flipH="1" flipV="1">
                <a:off x="3737230" y="1181215"/>
                <a:ext cx="1470510" cy="1787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直線單箭頭接點 49"/>
            <p:cNvCxnSpPr/>
            <p:nvPr/>
          </p:nvCxnSpPr>
          <p:spPr>
            <a:xfrm rot="16200000" flipH="1">
              <a:off x="839923" y="3840326"/>
              <a:ext cx="1320489" cy="2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單箭頭接點 50"/>
            <p:cNvCxnSpPr/>
            <p:nvPr/>
          </p:nvCxnSpPr>
          <p:spPr>
            <a:xfrm>
              <a:off x="1176166" y="4500570"/>
              <a:ext cx="324000" cy="1225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群組 53"/>
          <p:cNvGrpSpPr/>
          <p:nvPr/>
        </p:nvGrpSpPr>
        <p:grpSpPr>
          <a:xfrm>
            <a:off x="1287453" y="3704086"/>
            <a:ext cx="3435374" cy="363947"/>
            <a:chOff x="993750" y="3338105"/>
            <a:chExt cx="3435374" cy="363947"/>
          </a:xfrm>
        </p:grpSpPr>
        <p:sp>
          <p:nvSpPr>
            <p:cNvPr id="55" name="矩形 54"/>
            <p:cNvSpPr/>
            <p:nvPr/>
          </p:nvSpPr>
          <p:spPr>
            <a:xfrm>
              <a:off x="993750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40736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954458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539495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3101951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268127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827336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254234" y="3344862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1000100" y="33575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4" name="文字方塊 63"/>
            <p:cNvSpPr txBox="1"/>
            <p:nvPr/>
          </p:nvSpPr>
          <p:spPr>
            <a:xfrm>
              <a:off x="1006450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5" name="文字方塊 64"/>
            <p:cNvSpPr txBox="1"/>
            <p:nvPr/>
          </p:nvSpPr>
          <p:spPr>
            <a:xfrm>
              <a:off x="2273284" y="334486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1422378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9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7" name="文字方塊 66"/>
            <p:cNvSpPr txBox="1"/>
            <p:nvPr/>
          </p:nvSpPr>
          <p:spPr>
            <a:xfrm>
              <a:off x="2695562" y="3345420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838306" y="335121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6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69" name="文字方塊 68"/>
            <p:cNvSpPr txBox="1"/>
            <p:nvPr/>
          </p:nvSpPr>
          <p:spPr>
            <a:xfrm>
              <a:off x="3135289" y="3343274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3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3552818" y="3340593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7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3985866" y="3338105"/>
              <a:ext cx="4432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6" name="群組 71"/>
          <p:cNvGrpSpPr/>
          <p:nvPr/>
        </p:nvGrpSpPr>
        <p:grpSpPr>
          <a:xfrm>
            <a:off x="4249929" y="2431356"/>
            <a:ext cx="552287" cy="1207131"/>
            <a:chOff x="4406163" y="1638223"/>
            <a:chExt cx="552287" cy="1207131"/>
          </a:xfrm>
        </p:grpSpPr>
        <p:sp>
          <p:nvSpPr>
            <p:cNvPr id="73" name="矩形 72"/>
            <p:cNvSpPr/>
            <p:nvPr/>
          </p:nvSpPr>
          <p:spPr>
            <a:xfrm>
              <a:off x="4406543" y="1644015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406163" y="206532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4412004" y="2488164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6" name="文字方塊 75"/>
            <p:cNvSpPr txBox="1"/>
            <p:nvPr/>
          </p:nvSpPr>
          <p:spPr>
            <a:xfrm>
              <a:off x="4458384" y="1638223"/>
              <a:ext cx="50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4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7" name="文字方塊 76"/>
            <p:cNvSpPr txBox="1"/>
            <p:nvPr/>
          </p:nvSpPr>
          <p:spPr>
            <a:xfrm>
              <a:off x="4452999" y="2488164"/>
              <a:ext cx="434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9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4451069" y="2071678"/>
              <a:ext cx="4359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6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7" name="群組 87"/>
          <p:cNvGrpSpPr/>
          <p:nvPr/>
        </p:nvGrpSpPr>
        <p:grpSpPr>
          <a:xfrm>
            <a:off x="4244070" y="4129079"/>
            <a:ext cx="514696" cy="1615197"/>
            <a:chOff x="3958318" y="3343261"/>
            <a:chExt cx="514696" cy="1615197"/>
          </a:xfrm>
        </p:grpSpPr>
        <p:grpSp>
          <p:nvGrpSpPr>
            <p:cNvPr id="28" name="群組 78"/>
            <p:cNvGrpSpPr/>
            <p:nvPr/>
          </p:nvGrpSpPr>
          <p:grpSpPr>
            <a:xfrm>
              <a:off x="3958554" y="3343261"/>
              <a:ext cx="514460" cy="1615197"/>
              <a:chOff x="4409127" y="3343261"/>
              <a:chExt cx="514460" cy="1615197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4410416" y="3768663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4411475" y="3343261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2" name="文字方塊 81"/>
              <p:cNvSpPr txBox="1"/>
              <p:nvPr/>
            </p:nvSpPr>
            <p:spPr>
              <a:xfrm>
                <a:off x="4461279" y="3769221"/>
                <a:ext cx="462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7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3" name="文字方塊 82"/>
              <p:cNvSpPr txBox="1"/>
              <p:nvPr/>
            </p:nvSpPr>
            <p:spPr>
              <a:xfrm>
                <a:off x="4451069" y="3357562"/>
                <a:ext cx="472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6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4409127" y="4601268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85" name="文字方塊 84"/>
              <p:cNvSpPr txBox="1"/>
              <p:nvPr/>
            </p:nvSpPr>
            <p:spPr>
              <a:xfrm>
                <a:off x="4429124" y="4609359"/>
                <a:ext cx="4725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2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3958318" y="4185558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87" name="文字方塊 86"/>
            <p:cNvSpPr txBox="1"/>
            <p:nvPr/>
          </p:nvSpPr>
          <p:spPr>
            <a:xfrm>
              <a:off x="4000496" y="4180731"/>
              <a:ext cx="4623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5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grpSp>
        <p:nvGrpSpPr>
          <p:cNvPr id="29" name="群組 97"/>
          <p:cNvGrpSpPr/>
          <p:nvPr/>
        </p:nvGrpSpPr>
        <p:grpSpPr>
          <a:xfrm>
            <a:off x="1285852" y="4129715"/>
            <a:ext cx="928694" cy="1206166"/>
            <a:chOff x="1000100" y="3343897"/>
            <a:chExt cx="928694" cy="1206166"/>
          </a:xfrm>
        </p:grpSpPr>
        <p:grpSp>
          <p:nvGrpSpPr>
            <p:cNvPr id="30" name="群組 88"/>
            <p:cNvGrpSpPr/>
            <p:nvPr/>
          </p:nvGrpSpPr>
          <p:grpSpPr>
            <a:xfrm>
              <a:off x="1411608" y="3343897"/>
              <a:ext cx="517186" cy="1201339"/>
              <a:chOff x="4412004" y="1644015"/>
              <a:chExt cx="517186" cy="1201339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4414494" y="1644015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4414114" y="2065328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4412004" y="2488164"/>
                <a:ext cx="357190" cy="35719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3" name="文字方塊 92"/>
              <p:cNvSpPr txBox="1"/>
              <p:nvPr/>
            </p:nvSpPr>
            <p:spPr>
              <a:xfrm>
                <a:off x="4429124" y="1650365"/>
                <a:ext cx="5000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8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4" name="文字方塊 93"/>
              <p:cNvSpPr txBox="1"/>
              <p:nvPr/>
            </p:nvSpPr>
            <p:spPr>
              <a:xfrm>
                <a:off x="4431054" y="2472758"/>
                <a:ext cx="43401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5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  <p:sp>
            <p:nvSpPr>
              <p:cNvPr id="95" name="文字方塊 94"/>
              <p:cNvSpPr txBox="1"/>
              <p:nvPr/>
            </p:nvSpPr>
            <p:spPr>
              <a:xfrm>
                <a:off x="4443754" y="2071678"/>
                <a:ext cx="43594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600" dirty="0" smtClean="0">
                    <a:latin typeface="+mj-lt"/>
                    <a:ea typeface="Arial Unicode MS" pitchFamily="34" charset="-120"/>
                    <a:cs typeface="Arial Unicode MS" pitchFamily="34" charset="-120"/>
                  </a:rPr>
                  <a:t>7</a:t>
                </a:r>
                <a:endParaRPr lang="zh-TW" altLang="en-US" sz="1600" dirty="0">
                  <a:latin typeface="+mj-lt"/>
                  <a:ea typeface="Arial Unicode MS" pitchFamily="34" charset="-120"/>
                  <a:cs typeface="Arial Unicode MS" pitchFamily="34" charset="-120"/>
                </a:endParaRPr>
              </a:p>
            </p:txBody>
          </p:sp>
        </p:grpSp>
        <p:sp>
          <p:nvSpPr>
            <p:cNvPr id="97" name="矩形 96"/>
            <p:cNvSpPr/>
            <p:nvPr/>
          </p:nvSpPr>
          <p:spPr>
            <a:xfrm>
              <a:off x="1000100" y="4192873"/>
              <a:ext cx="357190" cy="35719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0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>
              <a:off x="1029360" y="4179955"/>
              <a:ext cx="4340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>
                  <a:latin typeface="+mj-lt"/>
                  <a:ea typeface="Arial Unicode MS" pitchFamily="34" charset="-120"/>
                  <a:cs typeface="Arial Unicode MS" pitchFamily="34" charset="-120"/>
                </a:rPr>
                <a:t>2</a:t>
              </a:r>
              <a:endParaRPr lang="zh-TW" altLang="en-US" sz="1600" dirty="0">
                <a:latin typeface="+mj-lt"/>
                <a:ea typeface="Arial Unicode MS" pitchFamily="34" charset="-120"/>
                <a:cs typeface="Arial Unicode MS" pitchFamily="34" charset="-120"/>
              </a:endParaRPr>
            </a:p>
          </p:txBody>
        </p:sp>
      </p:grpSp>
      <p:sp>
        <p:nvSpPr>
          <p:cNvPr id="101" name="文字方塊 100"/>
          <p:cNvSpPr txBox="1"/>
          <p:nvPr/>
        </p:nvSpPr>
        <p:spPr>
          <a:xfrm>
            <a:off x="6840220" y="314096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9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625906" y="341307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23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003140" y="365468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FF0000"/>
                </a:solidFill>
                <a:latin typeface="+mj-lt"/>
                <a:ea typeface="Arial Unicode MS" pitchFamily="34" charset="-120"/>
                <a:cs typeface="Arial Unicode MS" pitchFamily="34" charset="-120"/>
              </a:rPr>
              <a:t>15</a:t>
            </a:r>
            <a:endParaRPr lang="zh-TW" altLang="en-US" sz="1600" b="1" dirty="0">
              <a:solidFill>
                <a:srgbClr val="FF0000"/>
              </a:solidFill>
              <a:latin typeface="+mj-lt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4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38200"/>
          </a:xfrm>
        </p:spPr>
        <p:txBody>
          <a:bodyPr/>
          <a:lstStyle/>
          <a:p>
            <a:pPr algn="ctr"/>
            <a:r>
              <a:rPr lang="en-US" altLang="zh-TW" dirty="0" smtClean="0"/>
              <a:t>Ours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5" name="Rectangle 3"/>
          <p:cNvSpPr txBox="1">
            <a:spLocks noChangeArrowheads="1"/>
          </p:cNvSpPr>
          <p:nvPr/>
        </p:nvSpPr>
        <p:spPr bwMode="auto">
          <a:xfrm>
            <a:off x="4873680" y="4091970"/>
            <a:ext cx="4572000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Minimized # of control pins</a:t>
            </a:r>
            <a:endParaRPr kumimoji="1" lang="en-US" altLang="zh-TW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charset="-12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Minimized # of used cells</a:t>
            </a:r>
            <a:endParaRPr kumimoji="1" lang="en-US" altLang="zh-TW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charset="-12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55000"/>
              <a:tabLst/>
              <a:defRPr/>
            </a:pPr>
            <a:r>
              <a:rPr kumimoji="1" lang="en-US" altLang="zh-TW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新細明體" charset="-120"/>
              </a:rPr>
              <a:t>Minimized </a:t>
            </a:r>
            <a:r>
              <a:rPr lang="en-US" altLang="zh-TW" sz="1800" b="1" kern="0" noProof="0" dirty="0" smtClean="0">
                <a:solidFill>
                  <a:srgbClr val="000099"/>
                </a:solidFill>
                <a:latin typeface="+mn-lt"/>
                <a:ea typeface="新細明體" charset="-120"/>
              </a:rPr>
              <a:t>routing</a:t>
            </a:r>
            <a:r>
              <a:rPr lang="en-US" altLang="zh-TW" sz="1800" b="1" kern="0" dirty="0" smtClean="0">
                <a:solidFill>
                  <a:srgbClr val="000099"/>
                </a:solidFill>
                <a:latin typeface="+mn-lt"/>
                <a:ea typeface="新細明體" charset="-120"/>
              </a:rPr>
              <a:t> time</a:t>
            </a:r>
            <a:endParaRPr kumimoji="1" lang="en-US" altLang="zh-TW" sz="1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新細明體" charset="-12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20000"/>
              <a:buFont typeface="標楷體" pitchFamily="65" charset="-120"/>
              <a:buNone/>
              <a:tabLst/>
              <a:defRPr/>
            </a:pPr>
            <a:endParaRPr kumimoji="1" lang="en-US" altLang="zh-TW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新細明體" charset="-120"/>
              <a:cs typeface="+mn-cs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5000628" y="2155727"/>
            <a:ext cx="3071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Control Pins: </a:t>
            </a:r>
          </a:p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Used Cell: </a:t>
            </a:r>
          </a:p>
          <a:p>
            <a:pPr marL="342900" indent="-342900"/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       Routing time: 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858016" y="2129468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15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6643702" y="240157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26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7031386" y="2643182"/>
            <a:ext cx="50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chemeClr val="accent3">
                    <a:lumMod val="65000"/>
                  </a:schemeClr>
                </a:solidFill>
                <a:latin typeface="+mj-lt"/>
                <a:ea typeface="Arial Unicode MS" pitchFamily="34" charset="-120"/>
                <a:cs typeface="Times New Roman" pitchFamily="18" charset="0"/>
              </a:rPr>
              <a:t>18</a:t>
            </a:r>
            <a:endParaRPr lang="zh-TW" altLang="en-US" sz="1600" b="1" dirty="0">
              <a:solidFill>
                <a:schemeClr val="accent3">
                  <a:lumMod val="65000"/>
                </a:schemeClr>
              </a:solidFill>
              <a:latin typeface="+mj-lt"/>
              <a:ea typeface="Arial Unicode MS" pitchFamily="34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01" grpId="0"/>
      <p:bldP spid="102" grpId="0"/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Constraints and Objective Function in the ILP formulation</a:t>
            </a:r>
            <a:endParaRPr lang="zh-TW" altLang="en-US" sz="24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046183"/>
            <a:ext cx="8551892" cy="5311775"/>
          </a:xfrm>
        </p:spPr>
        <p:txBody>
          <a:bodyPr/>
          <a:lstStyle/>
          <a:p>
            <a:r>
              <a:rPr lang="en-US" altLang="zh-TW" sz="2000" dirty="0" smtClean="0">
                <a:ea typeface="新細明體" charset="-120"/>
              </a:rPr>
              <a:t>Source/target requirement</a:t>
            </a:r>
          </a:p>
          <a:p>
            <a:pPr lvl="1"/>
            <a:r>
              <a:rPr lang="en-US" altLang="zh-TW" sz="1800" dirty="0" smtClean="0">
                <a:ea typeface="新細明體" charset="-120"/>
              </a:rPr>
              <a:t>All droplets locate at their sources at time zero</a:t>
            </a:r>
          </a:p>
          <a:p>
            <a:pPr lvl="1"/>
            <a:r>
              <a:rPr lang="en-US" altLang="zh-TW" sz="1800" dirty="0" smtClean="0">
                <a:ea typeface="新細明體" charset="-120"/>
              </a:rPr>
              <a:t>A droplet stays at its target once reaching it</a:t>
            </a:r>
          </a:p>
          <a:p>
            <a:r>
              <a:rPr lang="en-US" altLang="zh-TW" sz="2000" dirty="0" smtClean="0">
                <a:ea typeface="新細明體" charset="-120"/>
              </a:rPr>
              <a:t>Exclusive constraint</a:t>
            </a:r>
          </a:p>
          <a:p>
            <a:pPr lvl="1"/>
            <a:r>
              <a:rPr lang="en-US" altLang="zh-TW" sz="1800" dirty="0" smtClean="0">
                <a:ea typeface="新細明體" charset="-120"/>
              </a:rPr>
              <a:t>Each droplet has only one location at a time step</a:t>
            </a:r>
          </a:p>
          <a:p>
            <a:r>
              <a:rPr lang="en-US" altLang="zh-TW" sz="2000" dirty="0" smtClean="0">
                <a:ea typeface="新細明體" charset="-120"/>
              </a:rPr>
              <a:t>Droplet movement constraint</a:t>
            </a:r>
          </a:p>
          <a:p>
            <a:pPr lvl="1"/>
            <a:r>
              <a:rPr lang="en-US" altLang="zh-TW" sz="1800" dirty="0" smtClean="0">
                <a:ea typeface="新細明體" charset="-120"/>
              </a:rPr>
              <a:t>A droplet can move to four adjacent cells or stall </a:t>
            </a:r>
            <a:endParaRPr lang="en-US" altLang="zh-TW" sz="1800" b="1" i="1" dirty="0" smtClean="0">
              <a:solidFill>
                <a:srgbClr val="FF0000"/>
              </a:solidFill>
              <a:ea typeface="新細明體" charset="-120"/>
            </a:endParaRPr>
          </a:p>
          <a:p>
            <a:r>
              <a:rPr lang="en-US" altLang="zh-TW" sz="2000" dirty="0" smtClean="0">
                <a:ea typeface="新細明體" charset="-120"/>
              </a:rPr>
              <a:t>Static/dynamic fluidic constraint</a:t>
            </a:r>
          </a:p>
          <a:p>
            <a:pPr lvl="1"/>
            <a:r>
              <a:rPr lang="en-US" altLang="zh-TW" sz="1800" dirty="0" smtClean="0">
                <a:ea typeface="新細明體" charset="-120"/>
              </a:rPr>
              <a:t>No other droplets are in the 3x3 region centered by a droplet at time t and within t ~ t+1</a:t>
            </a:r>
          </a:p>
          <a:p>
            <a:r>
              <a:rPr lang="en-US" altLang="zh-TW" sz="2000" dirty="0" smtClean="0">
                <a:ea typeface="新細明體" charset="-120"/>
              </a:rPr>
              <a:t>Electrode activation and Broadcast addressing constraints</a:t>
            </a:r>
          </a:p>
          <a:p>
            <a:pPr lvl="1"/>
            <a:r>
              <a:rPr lang="en-US" altLang="zh-TW" sz="1800" dirty="0" smtClean="0">
                <a:ea typeface="新細明體" charset="-120"/>
              </a:rPr>
              <a:t>Model the pin-actuation sequence</a:t>
            </a:r>
          </a:p>
          <a:p>
            <a:pPr lvl="1"/>
            <a:r>
              <a:rPr lang="en-US" altLang="zh-TW" sz="1800" dirty="0" smtClean="0">
                <a:ea typeface="新細明體" charset="-120"/>
              </a:rPr>
              <a:t>Model the sharing manner of control pins </a:t>
            </a:r>
          </a:p>
          <a:p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Objective function</a:t>
            </a:r>
          </a:p>
          <a:p>
            <a:pPr lvl="1"/>
            <a:r>
              <a:rPr lang="en-US" altLang="zh-TW" sz="1800" dirty="0" smtClean="0">
                <a:ea typeface="新細明體" charset="-120"/>
              </a:rPr>
              <a:t>Minimize the # of control pins, # of used cells, and routing time</a:t>
            </a:r>
          </a:p>
          <a:p>
            <a:pPr lvl="1"/>
            <a:endParaRPr lang="en-US" altLang="zh-TW" dirty="0" smtClean="0">
              <a:ea typeface="新細明體" charset="-120"/>
            </a:endParaRPr>
          </a:p>
          <a:p>
            <a:pPr lvl="1">
              <a:buNone/>
            </a:pPr>
            <a:endParaRPr lang="en-US" altLang="zh-TW" dirty="0">
              <a:ea typeface="新細明體" charset="-12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220072" y="5417928"/>
            <a:ext cx="3686056" cy="504056"/>
            <a:chOff x="5220072" y="5417928"/>
            <a:chExt cx="3686056" cy="504056"/>
          </a:xfrm>
        </p:grpSpPr>
        <p:pic>
          <p:nvPicPr>
            <p:cNvPr id="4915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20072" y="5445224"/>
              <a:ext cx="3635896" cy="464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 bwMode="auto">
            <a:xfrm>
              <a:off x="5233720" y="5417928"/>
              <a:ext cx="3672408" cy="50405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0"/>
            <a:ext cx="8143932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Two-Stage ILP-Based Routing Algorithm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First stage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Major goal: 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reduce the solution space</a:t>
            </a:r>
            <a:endParaRPr lang="en-US" altLang="zh-TW" dirty="0" smtClean="0">
              <a:ea typeface="新細明體" charset="-120"/>
            </a:endParaRP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Global routing by [ICCD’09] </a:t>
            </a:r>
            <a:r>
              <a:rPr lang="en-US" altLang="zh-TW" sz="2400" dirty="0" smtClean="0">
                <a:ea typeface="新細明體" charset="-120"/>
              </a:rPr>
              <a:t>*</a:t>
            </a:r>
            <a:endParaRPr lang="en-US" altLang="zh-TW" b="1" dirty="0" smtClean="0">
              <a:solidFill>
                <a:srgbClr val="FF0000"/>
              </a:solidFill>
              <a:ea typeface="新細明體" charset="-120"/>
            </a:endParaRPr>
          </a:p>
          <a:p>
            <a:pPr lvl="2" eaLnBrk="1" hangingPunct="1"/>
            <a:r>
              <a:rPr lang="en-US" altLang="zh-TW" sz="2000" dirty="0" smtClean="0">
                <a:ea typeface="新細明體" charset="-120"/>
              </a:rPr>
              <a:t>Obtain an initial routing paths for the ILP</a:t>
            </a:r>
            <a:endParaRPr lang="en-US" altLang="zh-TW" dirty="0" smtClean="0">
              <a:ea typeface="新細明體" charset="-120"/>
            </a:endParaRPr>
          </a:p>
          <a:p>
            <a:pPr lvl="2"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/>
            <a:r>
              <a:rPr lang="en-US" altLang="zh-TW" dirty="0" smtClean="0">
                <a:ea typeface="新細明體" charset="-120"/>
              </a:rPr>
              <a:t>Second stage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Major goal: </a:t>
            </a:r>
            <a:r>
              <a:rPr lang="en-US" altLang="zh-TW" sz="1800" b="1" dirty="0" smtClean="0">
                <a:solidFill>
                  <a:srgbClr val="FF0000"/>
                </a:solidFill>
                <a:ea typeface="新細明體" charset="-120"/>
              </a:rPr>
              <a:t>accelerate the searching time</a:t>
            </a:r>
            <a:r>
              <a:rPr lang="en-US" altLang="zh-TW" sz="1800" dirty="0" smtClean="0">
                <a:ea typeface="新細明體" charset="-120"/>
              </a:rPr>
              <a:t> </a:t>
            </a:r>
            <a:endParaRPr lang="en-US" altLang="zh-TW" dirty="0" smtClean="0">
              <a:ea typeface="新細明體" charset="-120"/>
            </a:endParaRP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Incremental ILP-based  (IILP) routing method</a:t>
            </a:r>
          </a:p>
          <a:p>
            <a:pPr lvl="2" eaLnBrk="1" hangingPunct="1"/>
            <a:r>
              <a:rPr lang="en-US" altLang="zh-TW" sz="2000" dirty="0" smtClean="0">
                <a:ea typeface="新細明體" charset="-120"/>
              </a:rPr>
              <a:t>Iteratively </a:t>
            </a:r>
            <a:r>
              <a:rPr lang="en-US" altLang="zh-TW" sz="2000" dirty="0" smtClean="0">
                <a:ea typeface="新細明體" charset="-120"/>
              </a:rPr>
              <a:t>select an un-routed droplet</a:t>
            </a:r>
            <a:endParaRPr lang="en-US" altLang="zh-TW" sz="2000" dirty="0" smtClean="0">
              <a:solidFill>
                <a:srgbClr val="000099"/>
              </a:solidFill>
              <a:ea typeface="新細明體" charset="-120"/>
            </a:endParaRPr>
          </a:p>
          <a:p>
            <a:pPr lvl="2" eaLnBrk="1" hangingPunct="1"/>
            <a:r>
              <a:rPr lang="en-US" altLang="zh-TW" sz="2000" dirty="0" smtClean="0">
                <a:ea typeface="新細明體" charset="-120"/>
              </a:rPr>
              <a:t>Route this droplet with </a:t>
            </a:r>
            <a:r>
              <a:rPr lang="en-US" altLang="zh-TW" sz="2000" smtClean="0">
                <a:ea typeface="新細明體" charset="-120"/>
              </a:rPr>
              <a:t>previous </a:t>
            </a:r>
            <a:r>
              <a:rPr lang="en-US" altLang="zh-TW" sz="2000" smtClean="0">
                <a:ea typeface="新細明體" charset="-120"/>
              </a:rPr>
              <a:t>routed </a:t>
            </a:r>
            <a:r>
              <a:rPr lang="en-US" altLang="zh-TW" sz="2000" dirty="0" smtClean="0">
                <a:ea typeface="新細明體" charset="-120"/>
              </a:rPr>
              <a:t>solutions by ILP</a:t>
            </a:r>
          </a:p>
          <a:p>
            <a:pPr lvl="2" eaLnBrk="1" hangingPunct="1"/>
            <a:endParaRPr lang="en-US" altLang="zh-TW" dirty="0" smtClean="0">
              <a:ea typeface="新細明體" charset="-120"/>
            </a:endParaRP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  <a:p>
            <a:pPr lvl="1" eaLnBrk="1" hangingPunct="1"/>
            <a:endParaRPr lang="en-US" altLang="zh-TW" dirty="0" smtClean="0">
              <a:solidFill>
                <a:srgbClr val="FF0000"/>
              </a:solidFill>
              <a:ea typeface="新細明體" charset="-120"/>
            </a:endParaRPr>
          </a:p>
          <a:p>
            <a:pPr eaLnBrk="1" hangingPunct="1">
              <a:buNone/>
            </a:pPr>
            <a:endParaRPr lang="en-US" altLang="zh-TW" dirty="0" smtClean="0">
              <a:ea typeface="新細明體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6648" y="5877272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1600" b="1" dirty="0" smtClean="0">
                <a:solidFill>
                  <a:srgbClr val="000099"/>
                </a:solidFill>
                <a:latin typeface="+mj-lt"/>
                <a:ea typeface="新細明體" charset="-120"/>
              </a:rPr>
              <a:t>* </a:t>
            </a:r>
            <a:r>
              <a:rPr lang="en-US" altLang="zh-TW" sz="1600" b="1" dirty="0" smtClean="0">
                <a:solidFill>
                  <a:srgbClr val="000099"/>
                </a:solidFill>
                <a:latin typeface="+mj-lt"/>
              </a:rPr>
              <a:t>[T.-W. Huang and T.-Y. Ho. ICCD’09]</a:t>
            </a:r>
            <a:endParaRPr lang="zh-TW" altLang="en-US" sz="1600" b="1" dirty="0">
              <a:solidFill>
                <a:srgbClr val="000099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Experimental Results</a:t>
            </a:r>
            <a:endParaRPr lang="zh-TW" altLang="en-US" dirty="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45" name="內容版面配置區 44"/>
          <p:cNvSpPr>
            <a:spLocks noGrp="1"/>
          </p:cNvSpPr>
          <p:nvPr>
            <p:ph sz="quarter" idx="1"/>
          </p:nvPr>
        </p:nvSpPr>
        <p:spPr>
          <a:xfrm>
            <a:off x="276252" y="1085824"/>
            <a:ext cx="8153400" cy="512925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dirty="0" smtClean="0"/>
              <a:t>Implement our algorithm in C++ language on a 2 GHz 64-bit Linux machine with 16GB memory</a:t>
            </a:r>
          </a:p>
          <a:p>
            <a:pPr algn="just"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r>
              <a:rPr lang="en-US" altLang="zh-TW" dirty="0" smtClean="0"/>
              <a:t>Compare with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[11] Network flow algorithm [P.-H </a:t>
            </a:r>
            <a:r>
              <a:rPr lang="en-US" altLang="zh-TW" sz="1800" dirty="0" err="1" smtClean="0"/>
              <a:t>Yuh</a:t>
            </a:r>
            <a:r>
              <a:rPr lang="en-US" altLang="zh-TW" sz="1800" dirty="0" smtClean="0"/>
              <a:t> et al, ICCAD’07]</a:t>
            </a:r>
            <a:endParaRPr lang="en-US" altLang="zh-TW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[4] High performance [M. Cho and D. Z. Pan, TCAD’08]</a:t>
            </a:r>
          </a:p>
          <a:p>
            <a:pPr lvl="1">
              <a:lnSpc>
                <a:spcPct val="90000"/>
              </a:lnSpc>
            </a:pPr>
            <a:r>
              <a:rPr lang="en-US" altLang="zh-TW" sz="1800" dirty="0" smtClean="0"/>
              <a:t>[10] Broadcast addressing [</a:t>
            </a:r>
            <a:r>
              <a:rPr lang="en-US" altLang="zh-TW" sz="1800" dirty="0" err="1" smtClean="0"/>
              <a:t>T.-Xu</a:t>
            </a:r>
            <a:r>
              <a:rPr lang="en-US" altLang="zh-TW" sz="1800" dirty="0" smtClean="0"/>
              <a:t> and K. Chakrabarty, DAC’08]</a:t>
            </a:r>
          </a:p>
          <a:p>
            <a:pPr lvl="1">
              <a:lnSpc>
                <a:spcPct val="90000"/>
              </a:lnSpc>
            </a:pPr>
            <a:endParaRPr lang="en-US" altLang="zh-TW" dirty="0" smtClean="0"/>
          </a:p>
          <a:p>
            <a:pPr>
              <a:lnSpc>
                <a:spcPct val="90000"/>
              </a:lnSpc>
            </a:pPr>
            <a:endParaRPr lang="en-US" altLang="zh-TW" dirty="0" smtClean="0"/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5617" y="30976"/>
          <a:ext cx="8963718" cy="195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706"/>
                <a:gridCol w="566358"/>
                <a:gridCol w="566358"/>
                <a:gridCol w="566358"/>
                <a:gridCol w="566358"/>
                <a:gridCol w="566358"/>
                <a:gridCol w="566358"/>
                <a:gridCol w="566358"/>
                <a:gridCol w="566358"/>
                <a:gridCol w="566358"/>
                <a:gridCol w="566358"/>
                <a:gridCol w="566358"/>
                <a:gridCol w="566358"/>
                <a:gridCol w="566358"/>
                <a:gridCol w="566358"/>
              </a:tblGrid>
              <a:tr h="360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Direct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Broadcast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Two-Stage 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[11]+[10]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[4]+[10]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[11]+IILP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[4]+IILP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Ours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max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err="1" smtClean="0">
                          <a:latin typeface="Arial" pitchFamily="34" charset="0"/>
                          <a:cs typeface="Arial" pitchFamily="34" charset="0"/>
                        </a:rPr>
                        <a:t>P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avg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vitro_1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45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21.55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23.45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9.48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22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10.11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9.11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9.49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13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4.51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vitro_2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50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15.73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42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16.40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8.95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24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10.64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8.03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9.21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5.01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protein_1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67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25.28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75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26.38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9.52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10.55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14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8.54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9.25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5.43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protein_2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54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12.03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46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12.35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8.73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8.55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7.72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7.38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4.43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4.53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3.82</a:t>
                      </a:r>
                      <a:endParaRPr lang="zh-TW" altLang="en-US" sz="10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4.44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4.03</a:t>
                      </a:r>
                      <a:endParaRPr lang="zh-TW" altLang="en-US" sz="10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1.74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1.90</a:t>
                      </a:r>
                      <a:endParaRPr lang="zh-TW" altLang="en-US" sz="10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1.78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2.06</a:t>
                      </a:r>
                      <a:endParaRPr lang="zh-TW" altLang="en-US" sz="10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1.32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1.73</a:t>
                      </a:r>
                      <a:endParaRPr lang="zh-TW" altLang="en-US" sz="10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1.54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1.83</a:t>
                      </a:r>
                      <a:endParaRPr lang="zh-TW" altLang="en-US" sz="10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10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1000" b="1" i="0" u="none" strike="noStrike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0483" y="4145832"/>
          <a:ext cx="7731877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9374"/>
                <a:gridCol w="988260"/>
                <a:gridCol w="959531"/>
                <a:gridCol w="1025391"/>
                <a:gridCol w="921743"/>
                <a:gridCol w="963618"/>
                <a:gridCol w="981980"/>
                <a:gridCol w="981980"/>
              </a:tblGrid>
              <a:tr h="33877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Direct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Broadcast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Two-Stage 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</a:tr>
              <a:tr h="211734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[11]+[10]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[4]+[10]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[11]+IILP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[4]+IILP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Ours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11734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U.C.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11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vitro_1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258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258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243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1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vitro_2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236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246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236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246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231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229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229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protein_1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1618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1688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1618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1688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1597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1627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1582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173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protein_2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939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963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939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963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927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943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930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850"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1.07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1.07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1.00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1" i="0" u="none" strike="noStrike" dirty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1.02 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4517" y="2088144"/>
          <a:ext cx="896482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833"/>
                <a:gridCol w="566428"/>
                <a:gridCol w="566428"/>
                <a:gridCol w="566428"/>
                <a:gridCol w="566428"/>
                <a:gridCol w="566428"/>
                <a:gridCol w="566428"/>
                <a:gridCol w="566428"/>
                <a:gridCol w="566428"/>
                <a:gridCol w="566428"/>
                <a:gridCol w="566428"/>
                <a:gridCol w="566428"/>
                <a:gridCol w="566428"/>
                <a:gridCol w="566428"/>
                <a:gridCol w="566428"/>
              </a:tblGrid>
              <a:tr h="264486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Benchmark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Direct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Broadcast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Addressing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Two-Stage </a:t>
                      </a:r>
                      <a:b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</a:br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[11]+[10]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[4]+[10]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[11]+IILP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[4]+IILP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Ours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6000">
                <a:tc vMerge="1">
                  <a:txBody>
                    <a:bodyPr/>
                    <a:lstStyle/>
                    <a:p>
                      <a:pPr algn="ctr"/>
                      <a:endParaRPr lang="zh-TW" altLang="en-US" sz="105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Max.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Max.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Max.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Max.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Max.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Max.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Max.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baseline="0" dirty="0" smtClean="0">
                          <a:latin typeface="Arial" pitchFamily="34" charset="0"/>
                          <a:cs typeface="Arial" pitchFamily="34" charset="0"/>
                        </a:rPr>
                        <a:t>Avg. </a:t>
                      </a:r>
                      <a:r>
                        <a:rPr lang="en-US" altLang="zh-TW" sz="900" b="1" baseline="0" dirty="0" err="1" smtClean="0">
                          <a:latin typeface="Arial" pitchFamily="34" charset="0"/>
                          <a:cs typeface="Arial" pitchFamily="34" charset="0"/>
                        </a:rPr>
                        <a:t>T</a:t>
                      </a:r>
                      <a:r>
                        <a:rPr lang="en-US" altLang="zh-TW" sz="900" b="1" baseline="-25000" dirty="0" err="1" smtClean="0">
                          <a:latin typeface="Arial" pitchFamily="34" charset="0"/>
                          <a:cs typeface="Arial" pitchFamily="34" charset="0"/>
                        </a:rPr>
                        <a:t>l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FF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vitro_1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13.00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14.30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13.00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14.30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12.47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13.55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12.41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vitro_2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11.33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12.00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11.33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12.00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11.01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17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11.48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18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10.46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protein_1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16.31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16.55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16.31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16.55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16.08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15.44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15.42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Arial" pitchFamily="34" charset="0"/>
                          <a:cs typeface="Arial" pitchFamily="34" charset="0"/>
                        </a:rPr>
                        <a:t>protein_2</a:t>
                      </a:r>
                      <a:endParaRPr lang="zh-TW" sz="900" b="1" kern="100" dirty="0">
                        <a:latin typeface="Arial" pitchFamily="34" charset="0"/>
                        <a:ea typeface="新細明體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10.51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12.19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10.51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12.19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10.33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latin typeface="Arial" pitchFamily="34" charset="0"/>
                          <a:cs typeface="Arial" pitchFamily="34" charset="0"/>
                        </a:rPr>
                        <a:t>11.52</a:t>
                      </a:r>
                      <a:endParaRPr lang="zh-TW" altLang="en-US" sz="900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b="1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10.22</a:t>
                      </a:r>
                      <a:endParaRPr lang="zh-TW" altLang="en-US" sz="900" b="1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zh-TW" altLang="en-US" sz="9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62571" marR="62571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1.05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1.04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1.14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1.05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1.04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1.14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1.03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1.00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1.08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solidFill>
                            <a:srgbClr val="FF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zh-TW" altLang="en-US" sz="1000" b="1" dirty="0">
                        <a:solidFill>
                          <a:srgbClr val="FF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885218" y="6211120"/>
            <a:ext cx="8929718" cy="794752"/>
            <a:chOff x="214282" y="6273210"/>
            <a:chExt cx="8929718" cy="794752"/>
          </a:xfrm>
        </p:grpSpPr>
        <p:sp>
          <p:nvSpPr>
            <p:cNvPr id="10" name="文字方塊 9"/>
            <p:cNvSpPr txBox="1"/>
            <p:nvPr/>
          </p:nvSpPr>
          <p:spPr>
            <a:xfrm>
              <a:off x="214282" y="6273210"/>
              <a:ext cx="77153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■ </a:t>
              </a:r>
              <a:r>
                <a:rPr lang="en-US" altLang="zh-TW" sz="900" b="1" dirty="0" err="1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TW" sz="900" b="1" baseline="-25000" dirty="0" err="1" smtClean="0">
                  <a:latin typeface="Arial" pitchFamily="34" charset="0"/>
                  <a:cs typeface="Arial" pitchFamily="34" charset="0"/>
                </a:rPr>
                <a:t>max</a:t>
              </a:r>
              <a:r>
                <a:rPr lang="en-US" altLang="zh-TW" sz="900" b="1" dirty="0" smtClean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maximum number of control pins among all subproblems. ■ </a:t>
              </a:r>
              <a:r>
                <a:rPr lang="en-US" altLang="zh-TW" sz="900" b="1" dirty="0" smtClean="0">
                  <a:latin typeface="Arial" pitchFamily="34" charset="0"/>
                  <a:cs typeface="Arial" pitchFamily="34" charset="0"/>
                </a:rPr>
                <a:t>Avg. </a:t>
              </a:r>
              <a:r>
                <a:rPr lang="en-US" altLang="zh-TW" sz="900" b="1" dirty="0" err="1" smtClean="0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altLang="zh-TW" sz="900" b="1" baseline="-25000" dirty="0" err="1" smtClean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altLang="zh-TW" sz="900" b="1" dirty="0" smtClean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average latest arrival time among all subproblems. 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214282" y="6421631"/>
              <a:ext cx="8929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■ </a:t>
              </a:r>
              <a:r>
                <a:rPr lang="en-US" altLang="zh-TW" sz="900" b="1" dirty="0" smtClean="0">
                  <a:latin typeface="Arial" pitchFamily="34" charset="0"/>
                  <a:cs typeface="Arial" pitchFamily="34" charset="0"/>
                </a:rPr>
                <a:t>U.C.: </a:t>
              </a:r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total number of unit cells used for routing. ■ </a:t>
              </a:r>
              <a:r>
                <a:rPr lang="en-US" altLang="zh-TW" sz="900" b="1" dirty="0" smtClean="0">
                  <a:latin typeface="Arial" pitchFamily="34" charset="0"/>
                  <a:cs typeface="Arial" pitchFamily="34" charset="0"/>
                </a:rPr>
                <a:t>Max. </a:t>
              </a:r>
              <a:r>
                <a:rPr lang="en-US" altLang="zh-TW" sz="900" b="1" dirty="0" err="1" smtClean="0">
                  <a:latin typeface="Arial" pitchFamily="34" charset="0"/>
                  <a:cs typeface="Arial" pitchFamily="34" charset="0"/>
                </a:rPr>
                <a:t>T</a:t>
              </a:r>
              <a:r>
                <a:rPr lang="en-US" altLang="zh-TW" sz="900" b="1" baseline="-25000" dirty="0" err="1" smtClean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altLang="zh-TW" sz="900" b="1" dirty="0" smtClean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maximum latest arrival time among all subproblems.</a:t>
              </a:r>
            </a:p>
            <a:p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■ </a:t>
              </a:r>
              <a:r>
                <a:rPr lang="en-US" altLang="zh-TW" sz="900" b="1" dirty="0" err="1" smtClean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TW" sz="900" b="1" baseline="-25000" dirty="0" err="1" smtClean="0">
                  <a:latin typeface="Arial" pitchFamily="34" charset="0"/>
                  <a:cs typeface="Arial" pitchFamily="34" charset="0"/>
                </a:rPr>
                <a:t>avg</a:t>
              </a:r>
              <a:r>
                <a:rPr lang="en-US" altLang="zh-TW" sz="900" b="1" dirty="0" smtClean="0">
                  <a:latin typeface="Arial" pitchFamily="34" charset="0"/>
                  <a:cs typeface="Arial" pitchFamily="34" charset="0"/>
                </a:rPr>
                <a:t>: </a:t>
              </a:r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average number of control pins among all subproblems. </a:t>
              </a:r>
            </a:p>
            <a:p>
              <a:r>
                <a:rPr lang="en-US" altLang="zh-TW" sz="900" dirty="0" smtClean="0">
                  <a:latin typeface="Arial" pitchFamily="34" charset="0"/>
                  <a:cs typeface="Arial" pitchFamily="34" charset="0"/>
                </a:rPr>
                <a:t> </a:t>
              </a:r>
            </a:p>
            <a:p>
              <a:endParaRPr lang="zh-TW" altLang="en-US" sz="9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3400" y="1104900"/>
            <a:ext cx="86106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Char char="․"/>
              <a:defRPr/>
            </a:pPr>
            <a:r>
              <a:rPr lang="en-US" altLang="zh-TW" sz="2000" kern="0" dirty="0">
                <a:latin typeface="+mn-lt"/>
              </a:rPr>
              <a:t>Three main components: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2000" b="1" kern="0" dirty="0">
                <a:solidFill>
                  <a:srgbClr val="000099"/>
                </a:solidFill>
                <a:latin typeface="+mn-lt"/>
              </a:rPr>
              <a:t>2D microfluidic array: </a:t>
            </a:r>
            <a:r>
              <a:rPr lang="en-US" altLang="zh-TW" sz="2000" kern="0" dirty="0">
                <a:solidFill>
                  <a:srgbClr val="000099"/>
                </a:solidFill>
                <a:latin typeface="+mn-lt"/>
              </a:rPr>
              <a:t>set of basic cells for biological reactions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2000" b="1" kern="0" dirty="0">
                <a:solidFill>
                  <a:srgbClr val="000099"/>
                </a:solidFill>
                <a:latin typeface="+mn-lt"/>
              </a:rPr>
              <a:t>Reservoirs/dispensing ports: </a:t>
            </a:r>
            <a:r>
              <a:rPr lang="en-US" altLang="zh-TW" sz="2000" kern="0" dirty="0">
                <a:solidFill>
                  <a:srgbClr val="000099"/>
                </a:solidFill>
                <a:latin typeface="+mn-lt"/>
              </a:rPr>
              <a:t>for droplet generation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2000" b="1" kern="0" dirty="0">
                <a:solidFill>
                  <a:srgbClr val="000099"/>
                </a:solidFill>
                <a:latin typeface="+mn-lt"/>
              </a:rPr>
              <a:t>Optical detectors: </a:t>
            </a:r>
            <a:r>
              <a:rPr lang="en-US" altLang="zh-TW" sz="2000" kern="0" dirty="0">
                <a:solidFill>
                  <a:srgbClr val="000099"/>
                </a:solidFill>
                <a:latin typeface="+mn-lt"/>
              </a:rPr>
              <a:t>detection of reaction result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Char char="․"/>
              <a:defRPr/>
            </a:pPr>
            <a:r>
              <a:rPr lang="en-US" altLang="zh-TW" sz="2000" kern="0" dirty="0"/>
              <a:t>Perform laboratory procedures based on </a:t>
            </a:r>
            <a:r>
              <a:rPr lang="en-US" altLang="zh-TW" sz="2000" b="1" i="1" kern="0" dirty="0">
                <a:solidFill>
                  <a:srgbClr val="FF0000"/>
                </a:solidFill>
              </a:rPr>
              <a:t>droplets</a:t>
            </a:r>
            <a:endParaRPr lang="en-US" altLang="zh-TW" sz="2000" b="1" kern="0" dirty="0">
              <a:solidFill>
                <a:srgbClr val="FF0000"/>
              </a:solidFill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2000" b="1" kern="0" dirty="0">
                <a:solidFill>
                  <a:srgbClr val="000099"/>
                </a:solidFill>
              </a:rPr>
              <a:t>Droplet:</a:t>
            </a:r>
            <a:r>
              <a:rPr lang="en-US" altLang="zh-TW" sz="2000" kern="0" dirty="0">
                <a:solidFill>
                  <a:srgbClr val="000099"/>
                </a:solidFill>
              </a:rPr>
              <a:t> biological sample carrier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endParaRPr lang="en-US" altLang="zh-TW" sz="2000" kern="0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Digital Microfluidic Biochips (DMFBs) (1/2)</a:t>
            </a:r>
            <a:endParaRPr lang="zh-TW" altLang="en-US" smtClean="0"/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6989763" y="6105525"/>
            <a:ext cx="1905000" cy="457200"/>
          </a:xfrm>
          <a:noFill/>
        </p:spPr>
        <p:txBody>
          <a:bodyPr/>
          <a:lstStyle/>
          <a:p>
            <a:fld id="{A93A8DA4-F4BA-4005-ADA1-1DE7EBBBDCF6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7" name="Text Box 75"/>
          <p:cNvSpPr txBox="1">
            <a:spLocks noChangeArrowheads="1"/>
          </p:cNvSpPr>
          <p:nvPr/>
        </p:nvSpPr>
        <p:spPr bwMode="auto">
          <a:xfrm>
            <a:off x="857250" y="5910263"/>
            <a:ext cx="6343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>
                <a:solidFill>
                  <a:srgbClr val="008000"/>
                </a:solidFill>
              </a:rPr>
              <a:t>The schematic view of a biochip (Duke Univ.)</a:t>
            </a:r>
          </a:p>
        </p:txBody>
      </p:sp>
      <p:sp>
        <p:nvSpPr>
          <p:cNvPr id="8" name="AutoShape 76"/>
          <p:cNvSpPr>
            <a:spLocks noChangeArrowheads="1"/>
          </p:cNvSpPr>
          <p:nvPr/>
        </p:nvSpPr>
        <p:spPr bwMode="auto">
          <a:xfrm>
            <a:off x="1622425" y="3536950"/>
            <a:ext cx="5199063" cy="1820863"/>
          </a:xfrm>
          <a:prstGeom prst="cube">
            <a:avLst>
              <a:gd name="adj" fmla="val 93986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2906713" y="4641850"/>
            <a:ext cx="625475" cy="536575"/>
            <a:chOff x="2037" y="2962"/>
            <a:chExt cx="394" cy="338"/>
          </a:xfrm>
        </p:grpSpPr>
        <p:sp>
          <p:nvSpPr>
            <p:cNvPr id="16454" name="AutoShape 78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5" name="AutoShape 79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3" name="Group 80"/>
          <p:cNvGrpSpPr>
            <a:grpSpLocks/>
          </p:cNvGrpSpPr>
          <p:nvPr/>
        </p:nvGrpSpPr>
        <p:grpSpPr bwMode="auto">
          <a:xfrm>
            <a:off x="3648075" y="4635500"/>
            <a:ext cx="625475" cy="536575"/>
            <a:chOff x="2037" y="2962"/>
            <a:chExt cx="394" cy="338"/>
          </a:xfrm>
        </p:grpSpPr>
        <p:sp>
          <p:nvSpPr>
            <p:cNvPr id="16452" name="AutoShape 81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3" name="AutoShape 82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51" name="Text Box 119"/>
          <p:cNvSpPr txBox="1">
            <a:spLocks noChangeArrowheads="1"/>
          </p:cNvSpPr>
          <p:nvPr/>
        </p:nvSpPr>
        <p:spPr bwMode="auto">
          <a:xfrm>
            <a:off x="1547813" y="5470525"/>
            <a:ext cx="3478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Reservoirs/Dispensing ports</a:t>
            </a:r>
          </a:p>
        </p:txBody>
      </p:sp>
      <p:cxnSp>
        <p:nvCxnSpPr>
          <p:cNvPr id="52" name="AutoShape 120"/>
          <p:cNvCxnSpPr>
            <a:cxnSpLocks noChangeShapeType="1"/>
            <a:stCxn id="51" idx="0"/>
            <a:endCxn id="16455" idx="3"/>
          </p:cNvCxnSpPr>
          <p:nvPr/>
        </p:nvCxnSpPr>
        <p:spPr bwMode="auto">
          <a:xfrm flipH="1" flipV="1">
            <a:off x="3089275" y="5178425"/>
            <a:ext cx="198438" cy="29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53" name="AutoShape 121"/>
          <p:cNvCxnSpPr>
            <a:cxnSpLocks noChangeShapeType="1"/>
            <a:stCxn id="51" idx="0"/>
            <a:endCxn id="16453" idx="3"/>
          </p:cNvCxnSpPr>
          <p:nvPr/>
        </p:nvCxnSpPr>
        <p:spPr bwMode="auto">
          <a:xfrm flipV="1">
            <a:off x="3287713" y="5172075"/>
            <a:ext cx="542925" cy="298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6396" name="Text Box 122"/>
          <p:cNvSpPr txBox="1">
            <a:spLocks noChangeArrowheads="1"/>
          </p:cNvSpPr>
          <p:nvPr/>
        </p:nvSpPr>
        <p:spPr bwMode="auto">
          <a:xfrm>
            <a:off x="6215063" y="4929188"/>
            <a:ext cx="1139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TW" altLang="en-US" sz="1800"/>
          </a:p>
        </p:txBody>
      </p:sp>
      <p:sp>
        <p:nvSpPr>
          <p:cNvPr id="55" name="Text Box 123"/>
          <p:cNvSpPr txBox="1">
            <a:spLocks noChangeArrowheads="1"/>
          </p:cNvSpPr>
          <p:nvPr/>
        </p:nvSpPr>
        <p:spPr bwMode="auto">
          <a:xfrm>
            <a:off x="6500813" y="4000500"/>
            <a:ext cx="201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Optical detector</a:t>
            </a:r>
          </a:p>
        </p:txBody>
      </p:sp>
      <p:sp>
        <p:nvSpPr>
          <p:cNvPr id="56" name="Text Box 124"/>
          <p:cNvSpPr txBox="1">
            <a:spLocks noChangeArrowheads="1"/>
          </p:cNvSpPr>
          <p:nvPr/>
        </p:nvSpPr>
        <p:spPr bwMode="auto">
          <a:xfrm>
            <a:off x="1692275" y="3598863"/>
            <a:ext cx="11382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Droplets</a:t>
            </a:r>
          </a:p>
        </p:txBody>
      </p:sp>
      <p:sp>
        <p:nvSpPr>
          <p:cNvPr id="57" name="Text Box 125"/>
          <p:cNvSpPr txBox="1">
            <a:spLocks noChangeArrowheads="1"/>
          </p:cNvSpPr>
          <p:nvPr/>
        </p:nvSpPr>
        <p:spPr bwMode="auto">
          <a:xfrm>
            <a:off x="5786438" y="4572000"/>
            <a:ext cx="1450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Electrodes</a:t>
            </a:r>
          </a:p>
        </p:txBody>
      </p:sp>
      <p:sp>
        <p:nvSpPr>
          <p:cNvPr id="60" name="Oval 128"/>
          <p:cNvSpPr>
            <a:spLocks noChangeArrowheads="1"/>
          </p:cNvSpPr>
          <p:nvPr/>
        </p:nvSpPr>
        <p:spPr bwMode="auto">
          <a:xfrm>
            <a:off x="3714750" y="3857625"/>
            <a:ext cx="355600" cy="203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1" name="Oval 129"/>
          <p:cNvSpPr>
            <a:spLocks noChangeArrowheads="1"/>
          </p:cNvSpPr>
          <p:nvPr/>
        </p:nvSpPr>
        <p:spPr bwMode="auto">
          <a:xfrm>
            <a:off x="3071813" y="4214813"/>
            <a:ext cx="355600" cy="196850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2" name="Oval 130"/>
          <p:cNvSpPr>
            <a:spLocks noChangeArrowheads="1"/>
          </p:cNvSpPr>
          <p:nvPr/>
        </p:nvSpPr>
        <p:spPr bwMode="auto">
          <a:xfrm>
            <a:off x="4071938" y="4286250"/>
            <a:ext cx="355600" cy="19685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5" name="群組 77"/>
          <p:cNvGrpSpPr>
            <a:grpSpLocks/>
          </p:cNvGrpSpPr>
          <p:nvPr/>
        </p:nvGrpSpPr>
        <p:grpSpPr bwMode="auto">
          <a:xfrm>
            <a:off x="2643188" y="3746500"/>
            <a:ext cx="3273425" cy="968375"/>
            <a:chOff x="2670175" y="3571876"/>
            <a:chExt cx="3273425" cy="968375"/>
          </a:xfrm>
        </p:grpSpPr>
        <p:sp>
          <p:nvSpPr>
            <p:cNvPr id="16415" name="AutoShape 131"/>
            <p:cNvSpPr>
              <a:spLocks noChangeArrowheads="1"/>
            </p:cNvSpPr>
            <p:nvPr/>
          </p:nvSpPr>
          <p:spPr bwMode="auto">
            <a:xfrm>
              <a:off x="2670175" y="3571876"/>
              <a:ext cx="3273425" cy="968375"/>
            </a:xfrm>
            <a:prstGeom prst="cube">
              <a:avLst>
                <a:gd name="adj" fmla="val 91014"/>
              </a:avLst>
            </a:prstGeom>
            <a:solidFill>
              <a:srgbClr val="99CC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6" name="AutoShape 83"/>
            <p:cNvSpPr>
              <a:spLocks noChangeArrowheads="1"/>
            </p:cNvSpPr>
            <p:nvPr/>
          </p:nvSpPr>
          <p:spPr bwMode="auto">
            <a:xfrm>
              <a:off x="283843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7" name="AutoShape 84"/>
            <p:cNvSpPr>
              <a:spLocks noChangeArrowheads="1"/>
            </p:cNvSpPr>
            <p:nvPr/>
          </p:nvSpPr>
          <p:spPr bwMode="auto">
            <a:xfrm>
              <a:off x="3198801" y="42830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8" name="AutoShape 85"/>
            <p:cNvSpPr>
              <a:spLocks noChangeArrowheads="1"/>
            </p:cNvSpPr>
            <p:nvPr/>
          </p:nvSpPr>
          <p:spPr bwMode="auto">
            <a:xfrm>
              <a:off x="3557576" y="42830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19" name="AutoShape 86"/>
            <p:cNvSpPr>
              <a:spLocks noChangeArrowheads="1"/>
            </p:cNvSpPr>
            <p:nvPr/>
          </p:nvSpPr>
          <p:spPr bwMode="auto">
            <a:xfrm>
              <a:off x="297337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0" name="AutoShape 87"/>
            <p:cNvSpPr>
              <a:spLocks noChangeArrowheads="1"/>
            </p:cNvSpPr>
            <p:nvPr/>
          </p:nvSpPr>
          <p:spPr bwMode="auto">
            <a:xfrm>
              <a:off x="3333738" y="4148140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1" name="AutoShape 88"/>
            <p:cNvSpPr>
              <a:spLocks noChangeArrowheads="1"/>
            </p:cNvSpPr>
            <p:nvPr/>
          </p:nvSpPr>
          <p:spPr bwMode="auto">
            <a:xfrm>
              <a:off x="3694101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2" name="AutoShape 89"/>
            <p:cNvSpPr>
              <a:spLocks noChangeArrowheads="1"/>
            </p:cNvSpPr>
            <p:nvPr/>
          </p:nvSpPr>
          <p:spPr bwMode="auto">
            <a:xfrm>
              <a:off x="391793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3" name="AutoShape 90"/>
            <p:cNvSpPr>
              <a:spLocks noChangeArrowheads="1"/>
            </p:cNvSpPr>
            <p:nvPr/>
          </p:nvSpPr>
          <p:spPr bwMode="auto">
            <a:xfrm>
              <a:off x="405287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4" name="AutoShape 91"/>
            <p:cNvSpPr>
              <a:spLocks noChangeArrowheads="1"/>
            </p:cNvSpPr>
            <p:nvPr/>
          </p:nvSpPr>
          <p:spPr bwMode="auto">
            <a:xfrm>
              <a:off x="427988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5" name="AutoShape 92"/>
            <p:cNvSpPr>
              <a:spLocks noChangeArrowheads="1"/>
            </p:cNvSpPr>
            <p:nvPr/>
          </p:nvSpPr>
          <p:spPr bwMode="auto">
            <a:xfrm>
              <a:off x="441482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6" name="AutoShape 93"/>
            <p:cNvSpPr>
              <a:spLocks noChangeArrowheads="1"/>
            </p:cNvSpPr>
            <p:nvPr/>
          </p:nvSpPr>
          <p:spPr bwMode="auto">
            <a:xfrm>
              <a:off x="4619613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7" name="AutoShape 94"/>
            <p:cNvSpPr>
              <a:spLocks noChangeArrowheads="1"/>
            </p:cNvSpPr>
            <p:nvPr/>
          </p:nvSpPr>
          <p:spPr bwMode="auto">
            <a:xfrm>
              <a:off x="4760901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8" name="AutoShape 95"/>
            <p:cNvSpPr>
              <a:spLocks noChangeArrowheads="1"/>
            </p:cNvSpPr>
            <p:nvPr/>
          </p:nvSpPr>
          <p:spPr bwMode="auto">
            <a:xfrm>
              <a:off x="308450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29" name="AutoShape 96"/>
            <p:cNvSpPr>
              <a:spLocks noChangeArrowheads="1"/>
            </p:cNvSpPr>
            <p:nvPr/>
          </p:nvSpPr>
          <p:spPr bwMode="auto">
            <a:xfrm>
              <a:off x="3444863" y="40243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0" name="AutoShape 97"/>
            <p:cNvSpPr>
              <a:spLocks noChangeArrowheads="1"/>
            </p:cNvSpPr>
            <p:nvPr/>
          </p:nvSpPr>
          <p:spPr bwMode="auto">
            <a:xfrm>
              <a:off x="3803638" y="40243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1" name="AutoShape 98"/>
            <p:cNvSpPr>
              <a:spLocks noChangeArrowheads="1"/>
            </p:cNvSpPr>
            <p:nvPr/>
          </p:nvSpPr>
          <p:spPr bwMode="auto">
            <a:xfrm>
              <a:off x="3219438" y="387032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2" name="AutoShape 99"/>
            <p:cNvSpPr>
              <a:spLocks noChangeArrowheads="1"/>
            </p:cNvSpPr>
            <p:nvPr/>
          </p:nvSpPr>
          <p:spPr bwMode="auto">
            <a:xfrm>
              <a:off x="3579801" y="387032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3" name="AutoShape 100"/>
            <p:cNvSpPr>
              <a:spLocks noChangeArrowheads="1"/>
            </p:cNvSpPr>
            <p:nvPr/>
          </p:nvSpPr>
          <p:spPr bwMode="auto">
            <a:xfrm>
              <a:off x="3940163" y="387032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4" name="AutoShape 101"/>
            <p:cNvSpPr>
              <a:spLocks noChangeArrowheads="1"/>
            </p:cNvSpPr>
            <p:nvPr/>
          </p:nvSpPr>
          <p:spPr bwMode="auto">
            <a:xfrm>
              <a:off x="416400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5" name="AutoShape 102"/>
            <p:cNvSpPr>
              <a:spLocks noChangeArrowheads="1"/>
            </p:cNvSpPr>
            <p:nvPr/>
          </p:nvSpPr>
          <p:spPr bwMode="auto">
            <a:xfrm>
              <a:off x="4298938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6" name="AutoShape 103"/>
            <p:cNvSpPr>
              <a:spLocks noChangeArrowheads="1"/>
            </p:cNvSpPr>
            <p:nvPr/>
          </p:nvSpPr>
          <p:spPr bwMode="auto">
            <a:xfrm>
              <a:off x="452595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7" name="AutoShape 104"/>
            <p:cNvSpPr>
              <a:spLocks noChangeArrowheads="1"/>
            </p:cNvSpPr>
            <p:nvPr/>
          </p:nvSpPr>
          <p:spPr bwMode="auto">
            <a:xfrm>
              <a:off x="4660888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8" name="AutoShape 105"/>
            <p:cNvSpPr>
              <a:spLocks noChangeArrowheads="1"/>
            </p:cNvSpPr>
            <p:nvPr/>
          </p:nvSpPr>
          <p:spPr bwMode="auto">
            <a:xfrm>
              <a:off x="4865676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39" name="AutoShape 106"/>
            <p:cNvSpPr>
              <a:spLocks noChangeArrowheads="1"/>
            </p:cNvSpPr>
            <p:nvPr/>
          </p:nvSpPr>
          <p:spPr bwMode="auto">
            <a:xfrm>
              <a:off x="5000613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0" name="AutoShape 107"/>
            <p:cNvSpPr>
              <a:spLocks noChangeArrowheads="1"/>
            </p:cNvSpPr>
            <p:nvPr/>
          </p:nvSpPr>
          <p:spPr bwMode="auto">
            <a:xfrm>
              <a:off x="335120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1" name="AutoShape 108"/>
            <p:cNvSpPr>
              <a:spLocks noChangeArrowheads="1"/>
            </p:cNvSpPr>
            <p:nvPr/>
          </p:nvSpPr>
          <p:spPr bwMode="auto">
            <a:xfrm>
              <a:off x="3711563" y="37576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2" name="AutoShape 109"/>
            <p:cNvSpPr>
              <a:spLocks noChangeArrowheads="1"/>
            </p:cNvSpPr>
            <p:nvPr/>
          </p:nvSpPr>
          <p:spPr bwMode="auto">
            <a:xfrm>
              <a:off x="4070338" y="37576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3" name="AutoShape 110"/>
            <p:cNvSpPr>
              <a:spLocks noChangeArrowheads="1"/>
            </p:cNvSpPr>
            <p:nvPr/>
          </p:nvSpPr>
          <p:spPr bwMode="auto">
            <a:xfrm>
              <a:off x="348613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4" name="AutoShape 111"/>
            <p:cNvSpPr>
              <a:spLocks noChangeArrowheads="1"/>
            </p:cNvSpPr>
            <p:nvPr/>
          </p:nvSpPr>
          <p:spPr bwMode="auto">
            <a:xfrm>
              <a:off x="3846501" y="36226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5" name="AutoShape 112"/>
            <p:cNvSpPr>
              <a:spLocks noChangeArrowheads="1"/>
            </p:cNvSpPr>
            <p:nvPr/>
          </p:nvSpPr>
          <p:spPr bwMode="auto">
            <a:xfrm>
              <a:off x="4206863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6" name="AutoShape 113"/>
            <p:cNvSpPr>
              <a:spLocks noChangeArrowheads="1"/>
            </p:cNvSpPr>
            <p:nvPr/>
          </p:nvSpPr>
          <p:spPr bwMode="auto">
            <a:xfrm>
              <a:off x="443070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7" name="AutoShape 114"/>
            <p:cNvSpPr>
              <a:spLocks noChangeArrowheads="1"/>
            </p:cNvSpPr>
            <p:nvPr/>
          </p:nvSpPr>
          <p:spPr bwMode="auto">
            <a:xfrm>
              <a:off x="456563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8" name="AutoShape 115"/>
            <p:cNvSpPr>
              <a:spLocks noChangeArrowheads="1"/>
            </p:cNvSpPr>
            <p:nvPr/>
          </p:nvSpPr>
          <p:spPr bwMode="auto">
            <a:xfrm>
              <a:off x="479265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49" name="AutoShape 116"/>
            <p:cNvSpPr>
              <a:spLocks noChangeArrowheads="1"/>
            </p:cNvSpPr>
            <p:nvPr/>
          </p:nvSpPr>
          <p:spPr bwMode="auto">
            <a:xfrm>
              <a:off x="492758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0" name="AutoShape 117"/>
            <p:cNvSpPr>
              <a:spLocks noChangeArrowheads="1"/>
            </p:cNvSpPr>
            <p:nvPr/>
          </p:nvSpPr>
          <p:spPr bwMode="auto">
            <a:xfrm>
              <a:off x="5132376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6451" name="AutoShape 118"/>
            <p:cNvSpPr>
              <a:spLocks noChangeArrowheads="1"/>
            </p:cNvSpPr>
            <p:nvPr/>
          </p:nvSpPr>
          <p:spPr bwMode="auto">
            <a:xfrm>
              <a:off x="5267313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65" name="AutoShape 133"/>
          <p:cNvSpPr>
            <a:spLocks noChangeArrowheads="1"/>
          </p:cNvSpPr>
          <p:nvPr/>
        </p:nvSpPr>
        <p:spPr bwMode="auto">
          <a:xfrm>
            <a:off x="5214938" y="3714750"/>
            <a:ext cx="539750" cy="211138"/>
          </a:xfrm>
          <a:prstGeom prst="cube">
            <a:avLst>
              <a:gd name="adj" fmla="val 68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3" name="Line 141"/>
          <p:cNvSpPr>
            <a:spLocks noChangeShapeType="1"/>
          </p:cNvSpPr>
          <p:nvPr/>
        </p:nvSpPr>
        <p:spPr bwMode="auto">
          <a:xfrm flipH="1" flipV="1">
            <a:off x="5786438" y="3751263"/>
            <a:ext cx="1143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4" name="Text Box 142"/>
          <p:cNvSpPr txBox="1">
            <a:spLocks noChangeArrowheads="1"/>
          </p:cNvSpPr>
          <p:nvPr/>
        </p:nvSpPr>
        <p:spPr bwMode="auto">
          <a:xfrm>
            <a:off x="444500" y="4138613"/>
            <a:ext cx="1865313" cy="6096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/>
              <a:t>2D microfluidic array</a:t>
            </a:r>
          </a:p>
        </p:txBody>
      </p:sp>
      <p:sp>
        <p:nvSpPr>
          <p:cNvPr id="75" name="Line 143"/>
          <p:cNvSpPr>
            <a:spLocks noChangeShapeType="1"/>
          </p:cNvSpPr>
          <p:nvPr/>
        </p:nvSpPr>
        <p:spPr bwMode="auto">
          <a:xfrm>
            <a:off x="1928813" y="4643438"/>
            <a:ext cx="69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58" name="AutoShape 126"/>
          <p:cNvCxnSpPr>
            <a:cxnSpLocks noChangeShapeType="1"/>
          </p:cNvCxnSpPr>
          <p:nvPr/>
        </p:nvCxnSpPr>
        <p:spPr bwMode="auto">
          <a:xfrm rot="10800000">
            <a:off x="5072063" y="4214813"/>
            <a:ext cx="1101725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69" name="Line 137"/>
          <p:cNvSpPr>
            <a:spLocks noChangeShapeType="1"/>
          </p:cNvSpPr>
          <p:nvPr/>
        </p:nvSpPr>
        <p:spPr bwMode="auto">
          <a:xfrm>
            <a:off x="2571750" y="4000500"/>
            <a:ext cx="428625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79" name="Line 137"/>
          <p:cNvSpPr>
            <a:spLocks noChangeShapeType="1"/>
          </p:cNvSpPr>
          <p:nvPr/>
        </p:nvSpPr>
        <p:spPr bwMode="auto">
          <a:xfrm flipV="1">
            <a:off x="2571750" y="3929063"/>
            <a:ext cx="1143000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13" y="2571750"/>
            <a:ext cx="1285875" cy="103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群組 355"/>
          <p:cNvGrpSpPr>
            <a:grpSpLocks/>
          </p:cNvGrpSpPr>
          <p:nvPr/>
        </p:nvGrpSpPr>
        <p:grpSpPr bwMode="auto">
          <a:xfrm>
            <a:off x="7072313" y="5072063"/>
            <a:ext cx="1714500" cy="782637"/>
            <a:chOff x="12593637" y="8316912"/>
            <a:chExt cx="2600325" cy="1590675"/>
          </a:xfrm>
        </p:grpSpPr>
        <p:pic>
          <p:nvPicPr>
            <p:cNvPr id="16413" name="Picture 55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593637" y="8316912"/>
              <a:ext cx="2600325" cy="159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8" name="矩形 77"/>
            <p:cNvSpPr/>
            <p:nvPr/>
          </p:nvSpPr>
          <p:spPr>
            <a:xfrm>
              <a:off x="12593637" y="8316912"/>
              <a:ext cx="2590694" cy="1584222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51" grpId="0"/>
      <p:bldP spid="55" grpId="0"/>
      <p:bldP spid="56" grpId="0"/>
      <p:bldP spid="57" grpId="0"/>
      <p:bldP spid="60" grpId="0" animBg="1"/>
      <p:bldP spid="61" grpId="0" animBg="1"/>
      <p:bldP spid="62" grpId="0" animBg="1"/>
      <p:bldP spid="65" grpId="0" animBg="1"/>
      <p:bldP spid="73" grpId="0" animBg="1"/>
      <p:bldP spid="74" grpId="0"/>
      <p:bldP spid="75" grpId="0" animBg="1"/>
      <p:bldP spid="69" grpId="0" animBg="1"/>
      <p:bldP spid="7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Outline</a:t>
            </a:r>
          </a:p>
        </p:txBody>
      </p:sp>
      <p:sp>
        <p:nvSpPr>
          <p:cNvPr id="1523716" name="Rectangle 4"/>
          <p:cNvSpPr>
            <a:spLocks noChangeArrowheads="1"/>
          </p:cNvSpPr>
          <p:nvPr/>
        </p:nvSpPr>
        <p:spPr bwMode="auto">
          <a:xfrm>
            <a:off x="1849904" y="1071563"/>
            <a:ext cx="504000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>
                <a:ea typeface="新細明體" pitchFamily="18" charset="-120"/>
              </a:rPr>
              <a:t>Introduction</a:t>
            </a:r>
          </a:p>
        </p:txBody>
      </p:sp>
      <p:sp>
        <p:nvSpPr>
          <p:cNvPr id="1523717" name="Rectangle 5"/>
          <p:cNvSpPr>
            <a:spLocks noChangeArrowheads="1"/>
          </p:cNvSpPr>
          <p:nvPr/>
        </p:nvSpPr>
        <p:spPr bwMode="auto">
          <a:xfrm>
            <a:off x="1848316" y="2173288"/>
            <a:ext cx="504000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 smtClean="0">
                <a:ea typeface="新細明體" pitchFamily="18" charset="-120"/>
              </a:rPr>
              <a:t>Routability-Driven Droplet Routing </a:t>
            </a:r>
          </a:p>
          <a:p>
            <a:pPr algn="ctr" defTabSz="942975">
              <a:defRPr/>
            </a:pPr>
            <a:r>
              <a:rPr lang="en-US" altLang="zh-TW" sz="1800" b="1" dirty="0" smtClean="0">
                <a:solidFill>
                  <a:srgbClr val="000099"/>
                </a:solidFill>
                <a:ea typeface="新細明體" pitchFamily="18" charset="-120"/>
              </a:rPr>
              <a:t>[ICCD’09]</a:t>
            </a:r>
            <a:endParaRPr lang="en-US" altLang="zh-TW" sz="1800" b="1" dirty="0">
              <a:solidFill>
                <a:srgbClr val="000099"/>
              </a:solidFill>
              <a:ea typeface="新細明體" pitchFamily="18" charset="-120"/>
            </a:endParaRPr>
          </a:p>
        </p:txBody>
      </p:sp>
      <p:sp>
        <p:nvSpPr>
          <p:cNvPr id="1523718" name="Rectangle 6"/>
          <p:cNvSpPr>
            <a:spLocks noChangeArrowheads="1"/>
          </p:cNvSpPr>
          <p:nvPr/>
        </p:nvSpPr>
        <p:spPr bwMode="auto">
          <a:xfrm>
            <a:off x="1849104" y="3244850"/>
            <a:ext cx="5040000" cy="684213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 smtClean="0">
                <a:ea typeface="新細明體" pitchFamily="18" charset="-120"/>
              </a:rPr>
              <a:t>Contamination-Aware Droplet Routing </a:t>
            </a:r>
          </a:p>
          <a:p>
            <a:pPr algn="ctr" defTabSz="942975">
              <a:defRPr/>
            </a:pPr>
            <a:r>
              <a:rPr lang="en-US" altLang="zh-TW" sz="1800" b="1" dirty="0" smtClean="0">
                <a:solidFill>
                  <a:srgbClr val="000099"/>
                </a:solidFill>
                <a:ea typeface="新細明體" pitchFamily="18" charset="-120"/>
              </a:rPr>
              <a:t>[ICCAD’09 and TCAD]</a:t>
            </a:r>
            <a:endParaRPr lang="en-US" altLang="zh-TW" sz="1800" b="1" dirty="0">
              <a:solidFill>
                <a:srgbClr val="000099"/>
              </a:solidFill>
              <a:ea typeface="新細明體" pitchFamily="18" charset="-120"/>
            </a:endParaRPr>
          </a:p>
        </p:txBody>
      </p:sp>
      <p:sp>
        <p:nvSpPr>
          <p:cNvPr id="1523719" name="Rectangle 7"/>
          <p:cNvSpPr>
            <a:spLocks noChangeArrowheads="1"/>
          </p:cNvSpPr>
          <p:nvPr/>
        </p:nvSpPr>
        <p:spPr bwMode="auto">
          <a:xfrm>
            <a:off x="1848316" y="4316413"/>
            <a:ext cx="504000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 smtClean="0"/>
              <a:t>Pin-Constrained Droplet Routing</a:t>
            </a:r>
          </a:p>
          <a:p>
            <a:pPr algn="ctr" defTabSz="942975">
              <a:defRPr/>
            </a:pPr>
            <a:r>
              <a:rPr lang="en-US" altLang="zh-TW" sz="1800" b="1" dirty="0" smtClean="0">
                <a:solidFill>
                  <a:srgbClr val="000099"/>
                </a:solidFill>
                <a:ea typeface="新細明體" pitchFamily="18" charset="-120"/>
              </a:rPr>
              <a:t>[ISPD’10]</a:t>
            </a:r>
          </a:p>
        </p:txBody>
      </p:sp>
      <p:sp>
        <p:nvSpPr>
          <p:cNvPr id="1523720" name="Rectangle 8"/>
          <p:cNvSpPr>
            <a:spLocks noChangeArrowheads="1"/>
          </p:cNvSpPr>
          <p:nvPr/>
        </p:nvSpPr>
        <p:spPr bwMode="auto">
          <a:xfrm>
            <a:off x="1848316" y="5395913"/>
            <a:ext cx="504000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sz="1800" dirty="0">
                <a:ea typeface="新細明體" pitchFamily="18" charset="-120"/>
              </a:rPr>
              <a:t>Conclusion</a:t>
            </a:r>
          </a:p>
        </p:txBody>
      </p:sp>
      <p:sp>
        <p:nvSpPr>
          <p:cNvPr id="15368" name="向下箭號 383"/>
          <p:cNvSpPr>
            <a:spLocks noChangeArrowheads="1"/>
          </p:cNvSpPr>
          <p:nvPr/>
        </p:nvSpPr>
        <p:spPr bwMode="auto">
          <a:xfrm>
            <a:off x="4071938" y="1857375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1800"/>
          </a:p>
        </p:txBody>
      </p:sp>
      <p:sp>
        <p:nvSpPr>
          <p:cNvPr id="15369" name="向下箭號 384"/>
          <p:cNvSpPr>
            <a:spLocks noChangeArrowheads="1"/>
          </p:cNvSpPr>
          <p:nvPr/>
        </p:nvSpPr>
        <p:spPr bwMode="auto">
          <a:xfrm>
            <a:off x="4071938" y="2928938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1800"/>
          </a:p>
        </p:txBody>
      </p:sp>
      <p:sp>
        <p:nvSpPr>
          <p:cNvPr id="15370" name="向下箭號 385"/>
          <p:cNvSpPr>
            <a:spLocks noChangeArrowheads="1"/>
          </p:cNvSpPr>
          <p:nvPr/>
        </p:nvSpPr>
        <p:spPr bwMode="auto">
          <a:xfrm>
            <a:off x="4071938" y="4000500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1800"/>
          </a:p>
        </p:txBody>
      </p:sp>
      <p:sp>
        <p:nvSpPr>
          <p:cNvPr id="15371" name="向下箭號 386"/>
          <p:cNvSpPr>
            <a:spLocks noChangeArrowheads="1"/>
          </p:cNvSpPr>
          <p:nvPr/>
        </p:nvSpPr>
        <p:spPr bwMode="auto">
          <a:xfrm>
            <a:off x="4071938" y="5072063"/>
            <a:ext cx="642937" cy="28575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237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1143000"/>
            <a:ext cx="8215064" cy="4953000"/>
          </a:xfrm>
        </p:spPr>
        <p:txBody>
          <a:bodyPr/>
          <a:lstStyle/>
          <a:p>
            <a:pPr algn="just"/>
            <a:r>
              <a:rPr lang="en-US" altLang="zh-TW" sz="2000" dirty="0" smtClean="0"/>
              <a:t>In </a:t>
            </a:r>
            <a:r>
              <a:rPr lang="en-US" altLang="zh-TW" sz="2000" dirty="0" smtClean="0"/>
              <a:t>my undergraduate study</a:t>
            </a:r>
            <a:r>
              <a:rPr lang="en-US" altLang="zh-TW" sz="2000" dirty="0" smtClean="0"/>
              <a:t>, I </a:t>
            </a:r>
            <a:r>
              <a:rPr lang="en-US" altLang="zh-TW" sz="2000" dirty="0" smtClean="0"/>
              <a:t>target on three practical and crucial issues posed by </a:t>
            </a:r>
            <a:r>
              <a:rPr lang="en-US" altLang="zh-TW" sz="2000" dirty="0" smtClean="0">
                <a:solidFill>
                  <a:srgbClr val="FF0000"/>
                </a:solidFill>
              </a:rPr>
              <a:t>routability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FF0000"/>
                </a:solidFill>
              </a:rPr>
              <a:t>contamination avoidance</a:t>
            </a:r>
            <a:r>
              <a:rPr lang="en-US" altLang="zh-TW" sz="2000" dirty="0" smtClean="0"/>
              <a:t>, and </a:t>
            </a:r>
            <a:r>
              <a:rPr lang="en-US" altLang="zh-TW" sz="2000" dirty="0" smtClean="0">
                <a:solidFill>
                  <a:srgbClr val="FF0000"/>
                </a:solidFill>
              </a:rPr>
              <a:t>control pin minimization</a:t>
            </a:r>
            <a:r>
              <a:rPr lang="en-US" altLang="zh-TW" sz="2000" dirty="0" smtClean="0"/>
              <a:t> for droplet routing problems</a:t>
            </a:r>
          </a:p>
          <a:p>
            <a:pPr algn="just"/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We propose a fast routability- and performance-driven algorithm for basic droplet routing, which has been published in </a:t>
            </a:r>
            <a:r>
              <a:rPr lang="en-US" altLang="zh-TW" sz="2000" b="1" i="1" dirty="0" smtClean="0">
                <a:solidFill>
                  <a:srgbClr val="000099"/>
                </a:solidFill>
              </a:rPr>
              <a:t>IEEE ICCD’09</a:t>
            </a:r>
            <a:endParaRPr lang="en-US" altLang="zh-TW" sz="2000" dirty="0" smtClean="0"/>
          </a:p>
          <a:p>
            <a:pPr algn="just"/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We propose a minimum-cost-circulation flow-based droplet routing algorithm for cross-contamination avoidance, which has been published in </a:t>
            </a:r>
            <a:r>
              <a:rPr lang="en-US" altLang="zh-TW" sz="2000" b="1" i="1" dirty="0" smtClean="0">
                <a:solidFill>
                  <a:srgbClr val="000099"/>
                </a:solidFill>
              </a:rPr>
              <a:t>ACM/IEEE ICCAD’09</a:t>
            </a:r>
            <a:r>
              <a:rPr lang="en-US" altLang="zh-TW" sz="2000" i="1" dirty="0" smtClean="0"/>
              <a:t> </a:t>
            </a:r>
            <a:r>
              <a:rPr lang="en-US" altLang="zh-TW" sz="2000" dirty="0" smtClean="0"/>
              <a:t>and accepted in </a:t>
            </a:r>
            <a:r>
              <a:rPr lang="en-US" altLang="zh-TW" sz="2000" b="1" i="1" dirty="0" smtClean="0">
                <a:solidFill>
                  <a:srgbClr val="000099"/>
                </a:solidFill>
              </a:rPr>
              <a:t>IEEE TCAD</a:t>
            </a:r>
            <a:r>
              <a:rPr lang="en-US" altLang="zh-TW" sz="2000" i="1" dirty="0" smtClean="0"/>
              <a:t> </a:t>
            </a:r>
            <a:endParaRPr lang="en-US" altLang="zh-TW" sz="2000" b="1" i="1" dirty="0" smtClean="0">
              <a:solidFill>
                <a:srgbClr val="000099"/>
              </a:solidFill>
            </a:endParaRPr>
          </a:p>
          <a:p>
            <a:pPr algn="just"/>
            <a:endParaRPr lang="en-US" altLang="zh-TW" sz="2000" b="1" i="1" dirty="0" smtClean="0">
              <a:solidFill>
                <a:srgbClr val="000099"/>
              </a:solidFill>
            </a:endParaRPr>
          </a:p>
          <a:p>
            <a:pPr algn="just"/>
            <a:r>
              <a:rPr lang="en-US" altLang="zh-TW" sz="2000" dirty="0" smtClean="0"/>
              <a:t>We propose an ILP-based droplet routing algorithm for simultaneous minimizations of control pins, used cells, and routing time, which has been published in </a:t>
            </a:r>
            <a:r>
              <a:rPr lang="en-US" altLang="zh-TW" sz="2000" b="1" i="1" dirty="0" smtClean="0">
                <a:solidFill>
                  <a:srgbClr val="000099"/>
                </a:solidFill>
              </a:rPr>
              <a:t>ACM ISPD’10</a:t>
            </a:r>
            <a:endParaRPr lang="zh-TW" altLang="en-US" sz="2000" b="1" i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Future 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1143000"/>
            <a:ext cx="8215064" cy="4953000"/>
          </a:xfrm>
        </p:spPr>
        <p:txBody>
          <a:bodyPr/>
          <a:lstStyle/>
          <a:p>
            <a:pPr algn="just"/>
            <a:r>
              <a:rPr lang="en-US" altLang="zh-TW" sz="2000" dirty="0" smtClean="0"/>
              <a:t>Integrate the broadcast addressing with the actual wiring issue</a:t>
            </a:r>
          </a:p>
          <a:p>
            <a:pPr lvl="1" algn="just"/>
            <a:r>
              <a:rPr lang="en-US" altLang="zh-TW" sz="1600" dirty="0" smtClean="0"/>
              <a:t>Minimize the pin count</a:t>
            </a:r>
          </a:p>
          <a:p>
            <a:pPr lvl="1" algn="just"/>
            <a:r>
              <a:rPr lang="en-US" altLang="zh-TW" sz="1600" dirty="0" smtClean="0"/>
              <a:t>Minimize the wire length</a:t>
            </a:r>
          </a:p>
          <a:p>
            <a:pPr lvl="1" algn="just"/>
            <a:endParaRPr lang="en-US" altLang="zh-TW" sz="1600" dirty="0" smtClean="0"/>
          </a:p>
          <a:p>
            <a:pPr lvl="1" algn="just"/>
            <a:endParaRPr lang="en-US" altLang="zh-TW" sz="1600" dirty="0" smtClean="0"/>
          </a:p>
          <a:p>
            <a:pPr lvl="1" algn="just"/>
            <a:endParaRPr lang="en-US" altLang="zh-TW" sz="1600" dirty="0" smtClean="0"/>
          </a:p>
          <a:p>
            <a:pPr lvl="1" algn="just"/>
            <a:endParaRPr lang="en-US" altLang="zh-TW" sz="1600" dirty="0" smtClean="0"/>
          </a:p>
          <a:p>
            <a:pPr lvl="1" algn="just"/>
            <a:endParaRPr lang="en-US" altLang="zh-TW" sz="1600" dirty="0" smtClean="0"/>
          </a:p>
          <a:p>
            <a:pPr lvl="1" algn="just"/>
            <a:endParaRPr lang="en-US" altLang="zh-TW" sz="1600" dirty="0" smtClean="0"/>
          </a:p>
          <a:p>
            <a:pPr lvl="1" algn="just"/>
            <a:endParaRPr lang="en-US" altLang="zh-TW" sz="1600" dirty="0" smtClean="0"/>
          </a:p>
          <a:p>
            <a:pPr lvl="1" algn="just"/>
            <a:endParaRPr lang="en-US" altLang="zh-TW" sz="1600" dirty="0" smtClean="0"/>
          </a:p>
          <a:p>
            <a:pPr lvl="1" algn="just"/>
            <a:endParaRPr lang="en-US" altLang="zh-TW" sz="1600" dirty="0" smtClean="0"/>
          </a:p>
          <a:p>
            <a:pPr algn="just">
              <a:buNone/>
            </a:pPr>
            <a:endParaRPr lang="en-US" altLang="zh-TW" dirty="0" smtClean="0"/>
          </a:p>
          <a:p>
            <a:pPr algn="just"/>
            <a:r>
              <a:rPr lang="en-US" altLang="zh-TW" sz="2000" dirty="0" smtClean="0"/>
              <a:t>Adopt the broadcast addressing by minimizing the relay count with </a:t>
            </a:r>
            <a:r>
              <a:rPr lang="en-US" altLang="zh-TW" sz="2000" dirty="0" smtClean="0"/>
              <a:t>inverter </a:t>
            </a:r>
            <a:r>
              <a:rPr lang="en-US" altLang="zh-TW" sz="2000" dirty="0" smtClean="0"/>
              <a:t>circuit</a:t>
            </a:r>
          </a:p>
          <a:p>
            <a:pPr algn="just"/>
            <a:r>
              <a:rPr lang="en-US" altLang="zh-TW" sz="2000" dirty="0" smtClean="0"/>
              <a:t>Co-design with fluidic-level synthesis and electrical routing</a:t>
            </a:r>
          </a:p>
          <a:p>
            <a:pPr algn="just"/>
            <a:endParaRPr lang="en-US" altLang="zh-TW" sz="2000" dirty="0" smtClean="0"/>
          </a:p>
          <a:p>
            <a:pPr algn="just"/>
            <a:endParaRPr lang="en-US" altLang="zh-TW" sz="1800" b="1" i="1" dirty="0" smtClean="0">
              <a:solidFill>
                <a:srgbClr val="000099"/>
              </a:solidFill>
            </a:endParaRPr>
          </a:p>
          <a:p>
            <a:pPr algn="just"/>
            <a:endParaRPr lang="zh-TW" altLang="en-US" sz="2000" b="1" i="1" dirty="0">
              <a:solidFill>
                <a:srgbClr val="000099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92248" y="4762112"/>
            <a:ext cx="2922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(a) Infeasible routing solution</a:t>
            </a:r>
            <a:endParaRPr lang="zh-TW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857752" y="4762112"/>
            <a:ext cx="2928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(b) Feasible routing solution</a:t>
            </a:r>
            <a:endParaRPr lang="zh-TW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群組 197"/>
          <p:cNvGrpSpPr/>
          <p:nvPr/>
        </p:nvGrpSpPr>
        <p:grpSpPr>
          <a:xfrm>
            <a:off x="4357687" y="2172882"/>
            <a:ext cx="3571899" cy="2562743"/>
            <a:chOff x="4357686" y="1428736"/>
            <a:chExt cx="3571899" cy="2562743"/>
          </a:xfrm>
        </p:grpSpPr>
        <p:sp>
          <p:nvSpPr>
            <p:cNvPr id="8" name="Line 40"/>
            <p:cNvSpPr>
              <a:spLocks noChangeShapeType="1"/>
            </p:cNvSpPr>
            <p:nvPr/>
          </p:nvSpPr>
          <p:spPr bwMode="auto">
            <a:xfrm rot="5400000">
              <a:off x="6413090" y="3725178"/>
              <a:ext cx="14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9" name="Line 40"/>
            <p:cNvSpPr>
              <a:spLocks noChangeShapeType="1"/>
            </p:cNvSpPr>
            <p:nvPr/>
          </p:nvSpPr>
          <p:spPr bwMode="auto">
            <a:xfrm rot="10800000">
              <a:off x="7076341" y="2884398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0" name="橢圓 9"/>
            <p:cNvSpPr/>
            <p:nvPr/>
          </p:nvSpPr>
          <p:spPr>
            <a:xfrm>
              <a:off x="5673276" y="19136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1" name="橢圓 10"/>
            <p:cNvSpPr/>
            <p:nvPr/>
          </p:nvSpPr>
          <p:spPr>
            <a:xfrm>
              <a:off x="5672272" y="238454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2" name="橢圓 11"/>
            <p:cNvSpPr/>
            <p:nvPr/>
          </p:nvSpPr>
          <p:spPr>
            <a:xfrm>
              <a:off x="5670897" y="284521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3" name="橢圓 12"/>
            <p:cNvSpPr/>
            <p:nvPr/>
          </p:nvSpPr>
          <p:spPr>
            <a:xfrm>
              <a:off x="5669492" y="33148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" name="橢圓 13"/>
            <p:cNvSpPr/>
            <p:nvPr/>
          </p:nvSpPr>
          <p:spPr>
            <a:xfrm>
              <a:off x="5672660" y="37705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5" name="橢圓 14"/>
            <p:cNvSpPr/>
            <p:nvPr/>
          </p:nvSpPr>
          <p:spPr>
            <a:xfrm>
              <a:off x="6454626" y="190839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6" name="橢圓 15"/>
            <p:cNvSpPr/>
            <p:nvPr/>
          </p:nvSpPr>
          <p:spPr>
            <a:xfrm>
              <a:off x="6453622" y="2389904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7" name="橢圓 16"/>
            <p:cNvSpPr/>
            <p:nvPr/>
          </p:nvSpPr>
          <p:spPr>
            <a:xfrm>
              <a:off x="6452247" y="285058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8" name="橢圓 17"/>
            <p:cNvSpPr/>
            <p:nvPr/>
          </p:nvSpPr>
          <p:spPr>
            <a:xfrm>
              <a:off x="6450842" y="3320226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9" name="橢圓 18"/>
            <p:cNvSpPr/>
            <p:nvPr/>
          </p:nvSpPr>
          <p:spPr>
            <a:xfrm>
              <a:off x="6454010" y="3775926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20" name="橢圓 19"/>
            <p:cNvSpPr/>
            <p:nvPr/>
          </p:nvSpPr>
          <p:spPr>
            <a:xfrm>
              <a:off x="5277241" y="284759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21" name="文字方塊 20"/>
            <p:cNvSpPr txBox="1"/>
            <p:nvPr/>
          </p:nvSpPr>
          <p:spPr>
            <a:xfrm flipH="1">
              <a:off x="5442927" y="1826322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 flipH="1">
              <a:off x="6228272" y="1826322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 flipH="1">
              <a:off x="5430933" y="2302121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 flipH="1">
              <a:off x="6229926" y="2302121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 flipH="1">
              <a:off x="5444581" y="2755008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 flipH="1">
              <a:off x="6229926" y="2765641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 flipH="1">
              <a:off x="5444581" y="3230815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 flipH="1">
              <a:off x="6229926" y="3230815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 flipH="1">
              <a:off x="5455214" y="3683702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 flipH="1">
              <a:off x="6240559" y="3683702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橢圓 30"/>
            <p:cNvSpPr/>
            <p:nvPr/>
          </p:nvSpPr>
          <p:spPr>
            <a:xfrm>
              <a:off x="6041179" y="190540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32" name="橢圓 31"/>
            <p:cNvSpPr/>
            <p:nvPr/>
          </p:nvSpPr>
          <p:spPr>
            <a:xfrm>
              <a:off x="6040175" y="2386911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33" name="橢圓 32"/>
            <p:cNvSpPr/>
            <p:nvPr/>
          </p:nvSpPr>
          <p:spPr>
            <a:xfrm>
              <a:off x="6038800" y="284759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34" name="橢圓 33"/>
            <p:cNvSpPr/>
            <p:nvPr/>
          </p:nvSpPr>
          <p:spPr>
            <a:xfrm>
              <a:off x="6037395" y="331723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35" name="橢圓 34"/>
            <p:cNvSpPr/>
            <p:nvPr/>
          </p:nvSpPr>
          <p:spPr>
            <a:xfrm>
              <a:off x="6040563" y="377293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36" name="橢圓 35"/>
            <p:cNvSpPr/>
            <p:nvPr/>
          </p:nvSpPr>
          <p:spPr>
            <a:xfrm>
              <a:off x="6823327" y="190540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37" name="橢圓 36"/>
            <p:cNvSpPr/>
            <p:nvPr/>
          </p:nvSpPr>
          <p:spPr>
            <a:xfrm>
              <a:off x="6822323" y="2386911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38" name="橢圓 37"/>
            <p:cNvSpPr/>
            <p:nvPr/>
          </p:nvSpPr>
          <p:spPr>
            <a:xfrm>
              <a:off x="6820948" y="284759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39" name="橢圓 38"/>
            <p:cNvSpPr/>
            <p:nvPr/>
          </p:nvSpPr>
          <p:spPr>
            <a:xfrm>
              <a:off x="6819543" y="331723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40" name="橢圓 39"/>
            <p:cNvSpPr/>
            <p:nvPr/>
          </p:nvSpPr>
          <p:spPr>
            <a:xfrm>
              <a:off x="6822711" y="377293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41" name="橢圓 40"/>
            <p:cNvSpPr/>
            <p:nvPr/>
          </p:nvSpPr>
          <p:spPr>
            <a:xfrm>
              <a:off x="5281138" y="190540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42" name="橢圓 41"/>
            <p:cNvSpPr/>
            <p:nvPr/>
          </p:nvSpPr>
          <p:spPr>
            <a:xfrm>
              <a:off x="5280134" y="2386911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43" name="橢圓 42"/>
            <p:cNvSpPr/>
            <p:nvPr/>
          </p:nvSpPr>
          <p:spPr>
            <a:xfrm>
              <a:off x="5277354" y="331723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44" name="橢圓 43"/>
            <p:cNvSpPr/>
            <p:nvPr/>
          </p:nvSpPr>
          <p:spPr>
            <a:xfrm>
              <a:off x="5280522" y="377293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5698148" y="1811555"/>
              <a:ext cx="2160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 rot="5400000">
              <a:off x="5653782" y="1859058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 rot="5400000">
              <a:off x="6437098" y="1862865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>
              <a:off x="5725696" y="2288706"/>
              <a:ext cx="2160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49" name="Line 40"/>
            <p:cNvSpPr>
              <a:spLocks noChangeShapeType="1"/>
            </p:cNvSpPr>
            <p:nvPr/>
          </p:nvSpPr>
          <p:spPr bwMode="auto">
            <a:xfrm rot="5400000">
              <a:off x="5672546" y="2328894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0" name="Line 40"/>
            <p:cNvSpPr>
              <a:spLocks noChangeShapeType="1"/>
            </p:cNvSpPr>
            <p:nvPr/>
          </p:nvSpPr>
          <p:spPr bwMode="auto">
            <a:xfrm rot="5400000">
              <a:off x="6437914" y="2329383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1" name="Line 40"/>
            <p:cNvSpPr>
              <a:spLocks noChangeShapeType="1"/>
            </p:cNvSpPr>
            <p:nvPr/>
          </p:nvSpPr>
          <p:spPr bwMode="auto">
            <a:xfrm>
              <a:off x="4370386" y="2753421"/>
              <a:ext cx="212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2" name="Line 40"/>
            <p:cNvSpPr>
              <a:spLocks noChangeShapeType="1"/>
            </p:cNvSpPr>
            <p:nvPr/>
          </p:nvSpPr>
          <p:spPr bwMode="auto">
            <a:xfrm rot="5400000">
              <a:off x="5659030" y="2794574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3" name="Line 40"/>
            <p:cNvSpPr>
              <a:spLocks noChangeShapeType="1"/>
            </p:cNvSpPr>
            <p:nvPr/>
          </p:nvSpPr>
          <p:spPr bwMode="auto">
            <a:xfrm rot="5400000">
              <a:off x="6437098" y="2795063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4" name="Line 40"/>
            <p:cNvSpPr>
              <a:spLocks noChangeShapeType="1"/>
            </p:cNvSpPr>
            <p:nvPr/>
          </p:nvSpPr>
          <p:spPr bwMode="auto">
            <a:xfrm>
              <a:off x="5726341" y="3210086"/>
              <a:ext cx="2160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5" name="Line 40"/>
            <p:cNvSpPr>
              <a:spLocks noChangeShapeType="1"/>
            </p:cNvSpPr>
            <p:nvPr/>
          </p:nvSpPr>
          <p:spPr bwMode="auto">
            <a:xfrm rot="5400000">
              <a:off x="5669348" y="3257589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6" name="Line 40"/>
            <p:cNvSpPr>
              <a:spLocks noChangeShapeType="1"/>
            </p:cNvSpPr>
            <p:nvPr/>
          </p:nvSpPr>
          <p:spPr bwMode="auto">
            <a:xfrm rot="5400000">
              <a:off x="6434716" y="3258078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7" name="Line 40"/>
            <p:cNvSpPr>
              <a:spLocks noChangeShapeType="1"/>
            </p:cNvSpPr>
            <p:nvPr/>
          </p:nvSpPr>
          <p:spPr bwMode="auto">
            <a:xfrm>
              <a:off x="4364036" y="3666010"/>
              <a:ext cx="212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8" name="Line 40"/>
            <p:cNvSpPr>
              <a:spLocks noChangeShapeType="1"/>
            </p:cNvSpPr>
            <p:nvPr/>
          </p:nvSpPr>
          <p:spPr bwMode="auto">
            <a:xfrm rot="5400000">
              <a:off x="5672546" y="3713513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59" name="Line 40"/>
            <p:cNvSpPr>
              <a:spLocks noChangeShapeType="1"/>
            </p:cNvSpPr>
            <p:nvPr/>
          </p:nvSpPr>
          <p:spPr bwMode="auto">
            <a:xfrm rot="5400000">
              <a:off x="6780317" y="2586224"/>
              <a:ext cx="612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 rot="16200000">
              <a:off x="4692685" y="3275125"/>
              <a:ext cx="792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61" name="橢圓 60"/>
            <p:cNvSpPr/>
            <p:nvPr/>
          </p:nvSpPr>
          <p:spPr>
            <a:xfrm>
              <a:off x="4875512" y="2850354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62" name="文字方塊 61"/>
            <p:cNvSpPr txBox="1"/>
            <p:nvPr/>
          </p:nvSpPr>
          <p:spPr>
            <a:xfrm flipH="1">
              <a:off x="4646101" y="2779068"/>
              <a:ext cx="203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橢圓 62"/>
            <p:cNvSpPr/>
            <p:nvPr/>
          </p:nvSpPr>
          <p:spPr>
            <a:xfrm>
              <a:off x="4879409" y="1908164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64" name="橢圓 63"/>
            <p:cNvSpPr/>
            <p:nvPr/>
          </p:nvSpPr>
          <p:spPr>
            <a:xfrm>
              <a:off x="4878405" y="2389675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65" name="橢圓 64"/>
            <p:cNvSpPr/>
            <p:nvPr/>
          </p:nvSpPr>
          <p:spPr>
            <a:xfrm>
              <a:off x="4875625" y="3319997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66" name="橢圓 65"/>
            <p:cNvSpPr/>
            <p:nvPr/>
          </p:nvSpPr>
          <p:spPr>
            <a:xfrm>
              <a:off x="4878793" y="3775697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67" name="Line 40"/>
            <p:cNvSpPr>
              <a:spLocks noChangeShapeType="1"/>
            </p:cNvSpPr>
            <p:nvPr/>
          </p:nvSpPr>
          <p:spPr bwMode="auto">
            <a:xfrm rot="10800000">
              <a:off x="4954259" y="2889246"/>
              <a:ext cx="14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68" name="文字方塊 67"/>
            <p:cNvSpPr txBox="1"/>
            <p:nvPr/>
          </p:nvSpPr>
          <p:spPr>
            <a:xfrm flipH="1">
              <a:off x="7225721" y="2771291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橢圓 68"/>
            <p:cNvSpPr/>
            <p:nvPr/>
          </p:nvSpPr>
          <p:spPr>
            <a:xfrm>
              <a:off x="7190728" y="190340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70" name="橢圓 69"/>
            <p:cNvSpPr/>
            <p:nvPr/>
          </p:nvSpPr>
          <p:spPr>
            <a:xfrm>
              <a:off x="7189724" y="238491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71" name="橢圓 70"/>
            <p:cNvSpPr/>
            <p:nvPr/>
          </p:nvSpPr>
          <p:spPr>
            <a:xfrm>
              <a:off x="7188349" y="284559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72" name="橢圓 71"/>
            <p:cNvSpPr/>
            <p:nvPr/>
          </p:nvSpPr>
          <p:spPr>
            <a:xfrm>
              <a:off x="7186944" y="3315235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73" name="橢圓 72"/>
            <p:cNvSpPr/>
            <p:nvPr/>
          </p:nvSpPr>
          <p:spPr>
            <a:xfrm>
              <a:off x="7190112" y="3770935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74" name="矩形 73"/>
            <p:cNvSpPr/>
            <p:nvPr/>
          </p:nvSpPr>
          <p:spPr>
            <a:xfrm>
              <a:off x="4357686" y="1428736"/>
              <a:ext cx="285752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7573578" y="1517636"/>
              <a:ext cx="356007" cy="2428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6" name="群組 196"/>
          <p:cNvGrpSpPr/>
          <p:nvPr/>
        </p:nvGrpSpPr>
        <p:grpSpPr>
          <a:xfrm>
            <a:off x="1156560" y="2126744"/>
            <a:ext cx="3027953" cy="2624110"/>
            <a:chOff x="1071538" y="1382598"/>
            <a:chExt cx="3027953" cy="2624110"/>
          </a:xfrm>
        </p:grpSpPr>
        <p:sp>
          <p:nvSpPr>
            <p:cNvPr id="77" name="Line 40"/>
            <p:cNvSpPr>
              <a:spLocks noChangeShapeType="1"/>
            </p:cNvSpPr>
            <p:nvPr/>
          </p:nvSpPr>
          <p:spPr bwMode="auto">
            <a:xfrm rot="5400000">
              <a:off x="3673444" y="2992939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78" name="橢圓 77"/>
            <p:cNvSpPr/>
            <p:nvPr/>
          </p:nvSpPr>
          <p:spPr>
            <a:xfrm>
              <a:off x="2011951" y="1928891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79" name="橢圓 78"/>
            <p:cNvSpPr/>
            <p:nvPr/>
          </p:nvSpPr>
          <p:spPr>
            <a:xfrm>
              <a:off x="2010947" y="239976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0" name="橢圓 79"/>
            <p:cNvSpPr/>
            <p:nvPr/>
          </p:nvSpPr>
          <p:spPr>
            <a:xfrm>
              <a:off x="2009572" y="2860448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1" name="橢圓 80"/>
            <p:cNvSpPr/>
            <p:nvPr/>
          </p:nvSpPr>
          <p:spPr>
            <a:xfrm>
              <a:off x="2008167" y="3330091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2" name="橢圓 81"/>
            <p:cNvSpPr/>
            <p:nvPr/>
          </p:nvSpPr>
          <p:spPr>
            <a:xfrm>
              <a:off x="2011335" y="3785791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3" name="橢圓 82"/>
            <p:cNvSpPr/>
            <p:nvPr/>
          </p:nvSpPr>
          <p:spPr>
            <a:xfrm>
              <a:off x="2878365" y="192362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4" name="橢圓 83"/>
            <p:cNvSpPr/>
            <p:nvPr/>
          </p:nvSpPr>
          <p:spPr>
            <a:xfrm>
              <a:off x="2877361" y="2405133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5" name="橢圓 84"/>
            <p:cNvSpPr/>
            <p:nvPr/>
          </p:nvSpPr>
          <p:spPr>
            <a:xfrm>
              <a:off x="2875986" y="286581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6" name="橢圓 85"/>
            <p:cNvSpPr/>
            <p:nvPr/>
          </p:nvSpPr>
          <p:spPr>
            <a:xfrm>
              <a:off x="2874581" y="3335455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7" name="橢圓 86"/>
            <p:cNvSpPr/>
            <p:nvPr/>
          </p:nvSpPr>
          <p:spPr>
            <a:xfrm>
              <a:off x="2877749" y="378384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8" name="橢圓 87"/>
            <p:cNvSpPr/>
            <p:nvPr/>
          </p:nvSpPr>
          <p:spPr>
            <a:xfrm>
              <a:off x="1552118" y="286281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89" name="文字方塊 88"/>
            <p:cNvSpPr txBox="1"/>
            <p:nvPr/>
          </p:nvSpPr>
          <p:spPr>
            <a:xfrm flipH="1">
              <a:off x="1808898" y="1841551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文字方塊 89"/>
            <p:cNvSpPr txBox="1"/>
            <p:nvPr/>
          </p:nvSpPr>
          <p:spPr>
            <a:xfrm flipH="1">
              <a:off x="2897225" y="1827903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文字方塊 90"/>
            <p:cNvSpPr txBox="1"/>
            <p:nvPr/>
          </p:nvSpPr>
          <p:spPr>
            <a:xfrm flipH="1">
              <a:off x="1810552" y="2317350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文字方塊 91"/>
            <p:cNvSpPr txBox="1"/>
            <p:nvPr/>
          </p:nvSpPr>
          <p:spPr>
            <a:xfrm flipH="1">
              <a:off x="2898879" y="2317350"/>
              <a:ext cx="25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文字方塊 92"/>
            <p:cNvSpPr txBox="1"/>
            <p:nvPr/>
          </p:nvSpPr>
          <p:spPr>
            <a:xfrm flipH="1">
              <a:off x="1810552" y="2770237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4" name="文字方塊 93"/>
            <p:cNvSpPr txBox="1"/>
            <p:nvPr/>
          </p:nvSpPr>
          <p:spPr>
            <a:xfrm flipH="1">
              <a:off x="2679743" y="2643798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文字方塊 94"/>
            <p:cNvSpPr txBox="1"/>
            <p:nvPr/>
          </p:nvSpPr>
          <p:spPr>
            <a:xfrm flipH="1">
              <a:off x="1810552" y="3246044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文字方塊 95"/>
            <p:cNvSpPr txBox="1"/>
            <p:nvPr/>
          </p:nvSpPr>
          <p:spPr>
            <a:xfrm flipH="1">
              <a:off x="2667313" y="3246044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文字方塊 96"/>
            <p:cNvSpPr txBox="1"/>
            <p:nvPr/>
          </p:nvSpPr>
          <p:spPr>
            <a:xfrm flipH="1">
              <a:off x="1821185" y="3698931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文字方塊 97"/>
            <p:cNvSpPr txBox="1"/>
            <p:nvPr/>
          </p:nvSpPr>
          <p:spPr>
            <a:xfrm flipH="1">
              <a:off x="2677946" y="3698931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文字方塊 98"/>
            <p:cNvSpPr txBox="1"/>
            <p:nvPr/>
          </p:nvSpPr>
          <p:spPr>
            <a:xfrm flipH="1">
              <a:off x="1071538" y="2635146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橢圓 99"/>
            <p:cNvSpPr/>
            <p:nvPr/>
          </p:nvSpPr>
          <p:spPr>
            <a:xfrm>
              <a:off x="2457603" y="192062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1" name="橢圓 100"/>
            <p:cNvSpPr/>
            <p:nvPr/>
          </p:nvSpPr>
          <p:spPr>
            <a:xfrm>
              <a:off x="2456599" y="240214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2455224" y="286281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3" name="橢圓 102"/>
            <p:cNvSpPr/>
            <p:nvPr/>
          </p:nvSpPr>
          <p:spPr>
            <a:xfrm>
              <a:off x="2453819" y="33324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4" name="橢圓 103"/>
            <p:cNvSpPr/>
            <p:nvPr/>
          </p:nvSpPr>
          <p:spPr>
            <a:xfrm>
              <a:off x="2456987" y="37881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5" name="橢圓 104"/>
            <p:cNvSpPr/>
            <p:nvPr/>
          </p:nvSpPr>
          <p:spPr>
            <a:xfrm>
              <a:off x="3294786" y="192062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6" name="橢圓 105"/>
            <p:cNvSpPr/>
            <p:nvPr/>
          </p:nvSpPr>
          <p:spPr>
            <a:xfrm>
              <a:off x="3293782" y="240214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7" name="橢圓 106"/>
            <p:cNvSpPr/>
            <p:nvPr/>
          </p:nvSpPr>
          <p:spPr>
            <a:xfrm>
              <a:off x="3292407" y="286281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8" name="橢圓 107"/>
            <p:cNvSpPr/>
            <p:nvPr/>
          </p:nvSpPr>
          <p:spPr>
            <a:xfrm>
              <a:off x="3291002" y="33324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09" name="橢圓 108"/>
            <p:cNvSpPr/>
            <p:nvPr/>
          </p:nvSpPr>
          <p:spPr>
            <a:xfrm>
              <a:off x="3294170" y="37881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10" name="橢圓 109"/>
            <p:cNvSpPr/>
            <p:nvPr/>
          </p:nvSpPr>
          <p:spPr>
            <a:xfrm>
              <a:off x="1556015" y="192062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11" name="橢圓 110"/>
            <p:cNvSpPr/>
            <p:nvPr/>
          </p:nvSpPr>
          <p:spPr>
            <a:xfrm>
              <a:off x="1555011" y="240214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12" name="橢圓 111"/>
            <p:cNvSpPr/>
            <p:nvPr/>
          </p:nvSpPr>
          <p:spPr>
            <a:xfrm>
              <a:off x="1552231" y="33324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13" name="橢圓 112"/>
            <p:cNvSpPr/>
            <p:nvPr/>
          </p:nvSpPr>
          <p:spPr>
            <a:xfrm>
              <a:off x="1555399" y="378816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14" name="Line 40"/>
            <p:cNvSpPr>
              <a:spLocks noChangeShapeType="1"/>
            </p:cNvSpPr>
            <p:nvPr/>
          </p:nvSpPr>
          <p:spPr bwMode="auto">
            <a:xfrm rot="10800000">
              <a:off x="2099813" y="1970478"/>
              <a:ext cx="252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15" name="Line 40"/>
            <p:cNvSpPr>
              <a:spLocks noChangeShapeType="1"/>
            </p:cNvSpPr>
            <p:nvPr/>
          </p:nvSpPr>
          <p:spPr bwMode="auto">
            <a:xfrm rot="5400000">
              <a:off x="1711128" y="2603848"/>
              <a:ext cx="1296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16" name="Line 40"/>
            <p:cNvSpPr>
              <a:spLocks noChangeShapeType="1"/>
            </p:cNvSpPr>
            <p:nvPr/>
          </p:nvSpPr>
          <p:spPr bwMode="auto">
            <a:xfrm rot="10800000">
              <a:off x="2346193" y="3241732"/>
              <a:ext cx="720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17" name="Line 40"/>
            <p:cNvSpPr>
              <a:spLocks noChangeShapeType="1"/>
            </p:cNvSpPr>
            <p:nvPr/>
          </p:nvSpPr>
          <p:spPr bwMode="auto">
            <a:xfrm rot="5400000">
              <a:off x="2862002" y="3281102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18" name="Line 40"/>
            <p:cNvSpPr>
              <a:spLocks noChangeShapeType="1"/>
            </p:cNvSpPr>
            <p:nvPr/>
          </p:nvSpPr>
          <p:spPr bwMode="auto">
            <a:xfrm rot="10800000">
              <a:off x="2093035" y="2450310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19" name="Line 40"/>
            <p:cNvSpPr>
              <a:spLocks noChangeShapeType="1"/>
            </p:cNvSpPr>
            <p:nvPr/>
          </p:nvSpPr>
          <p:spPr bwMode="auto">
            <a:xfrm rot="5400000">
              <a:off x="1571622" y="3071284"/>
              <a:ext cx="1260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0" name="Line 40"/>
            <p:cNvSpPr>
              <a:spLocks noChangeShapeType="1"/>
            </p:cNvSpPr>
            <p:nvPr/>
          </p:nvSpPr>
          <p:spPr bwMode="auto">
            <a:xfrm rot="10800000">
              <a:off x="2195743" y="3684990"/>
              <a:ext cx="10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1" name="Line 40"/>
            <p:cNvSpPr>
              <a:spLocks noChangeShapeType="1"/>
            </p:cNvSpPr>
            <p:nvPr/>
          </p:nvSpPr>
          <p:spPr bwMode="auto">
            <a:xfrm rot="5400000">
              <a:off x="2860290" y="3731688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2" name="Line 40"/>
            <p:cNvSpPr>
              <a:spLocks noChangeShapeType="1"/>
            </p:cNvSpPr>
            <p:nvPr/>
          </p:nvSpPr>
          <p:spPr bwMode="auto">
            <a:xfrm rot="5400000">
              <a:off x="2863124" y="3361069"/>
              <a:ext cx="64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3" name="Line 40"/>
            <p:cNvSpPr>
              <a:spLocks noChangeShapeType="1"/>
            </p:cNvSpPr>
            <p:nvPr/>
          </p:nvSpPr>
          <p:spPr bwMode="auto">
            <a:xfrm rot="10800000">
              <a:off x="3171934" y="3039837"/>
              <a:ext cx="900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4" name="Line 40"/>
            <p:cNvSpPr>
              <a:spLocks noChangeShapeType="1"/>
            </p:cNvSpPr>
            <p:nvPr/>
          </p:nvSpPr>
          <p:spPr bwMode="auto">
            <a:xfrm rot="10800000">
              <a:off x="1852846" y="2770939"/>
              <a:ext cx="216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5" name="Line 40"/>
            <p:cNvSpPr>
              <a:spLocks noChangeShapeType="1"/>
            </p:cNvSpPr>
            <p:nvPr/>
          </p:nvSpPr>
          <p:spPr bwMode="auto">
            <a:xfrm rot="5400000">
              <a:off x="2007531" y="2810309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6" name="Line 40"/>
            <p:cNvSpPr>
              <a:spLocks noChangeShapeType="1"/>
            </p:cNvSpPr>
            <p:nvPr/>
          </p:nvSpPr>
          <p:spPr bwMode="auto">
            <a:xfrm rot="5400000">
              <a:off x="959049" y="2462096"/>
              <a:ext cx="158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7" name="Line 40"/>
            <p:cNvSpPr>
              <a:spLocks noChangeShapeType="1"/>
            </p:cNvSpPr>
            <p:nvPr/>
          </p:nvSpPr>
          <p:spPr bwMode="auto">
            <a:xfrm rot="5400000">
              <a:off x="1364035" y="2291657"/>
              <a:ext cx="972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8" name="Line 40"/>
            <p:cNvSpPr>
              <a:spLocks noChangeShapeType="1"/>
            </p:cNvSpPr>
            <p:nvPr/>
          </p:nvSpPr>
          <p:spPr bwMode="auto">
            <a:xfrm rot="10800000">
              <a:off x="1845565" y="1812972"/>
              <a:ext cx="792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29" name="Line 40"/>
            <p:cNvSpPr>
              <a:spLocks noChangeShapeType="1"/>
            </p:cNvSpPr>
            <p:nvPr/>
          </p:nvSpPr>
          <p:spPr bwMode="auto">
            <a:xfrm rot="5400000">
              <a:off x="2079565" y="2363657"/>
              <a:ext cx="1116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0" name="Line 40"/>
            <p:cNvSpPr>
              <a:spLocks noChangeShapeType="1"/>
            </p:cNvSpPr>
            <p:nvPr/>
          </p:nvSpPr>
          <p:spPr bwMode="auto">
            <a:xfrm rot="10800000">
              <a:off x="2627427" y="2912090"/>
              <a:ext cx="252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1" name="Line 40"/>
            <p:cNvSpPr>
              <a:spLocks noChangeShapeType="1"/>
            </p:cNvSpPr>
            <p:nvPr/>
          </p:nvSpPr>
          <p:spPr bwMode="auto">
            <a:xfrm rot="10800000">
              <a:off x="1743748" y="3241745"/>
              <a:ext cx="32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2" name="Line 40"/>
            <p:cNvSpPr>
              <a:spLocks noChangeShapeType="1"/>
            </p:cNvSpPr>
            <p:nvPr/>
          </p:nvSpPr>
          <p:spPr bwMode="auto">
            <a:xfrm rot="5400000">
              <a:off x="1999118" y="3281115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3" name="Line 40"/>
            <p:cNvSpPr>
              <a:spLocks noChangeShapeType="1"/>
            </p:cNvSpPr>
            <p:nvPr/>
          </p:nvSpPr>
          <p:spPr bwMode="auto">
            <a:xfrm rot="10800000">
              <a:off x="1750488" y="1684726"/>
              <a:ext cx="104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4" name="Line 40"/>
            <p:cNvSpPr>
              <a:spLocks noChangeShapeType="1"/>
            </p:cNvSpPr>
            <p:nvPr/>
          </p:nvSpPr>
          <p:spPr bwMode="auto">
            <a:xfrm rot="5400000">
              <a:off x="2642044" y="1814096"/>
              <a:ext cx="28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5" name="Line 40"/>
            <p:cNvSpPr>
              <a:spLocks noChangeShapeType="1"/>
            </p:cNvSpPr>
            <p:nvPr/>
          </p:nvSpPr>
          <p:spPr bwMode="auto">
            <a:xfrm rot="10800000">
              <a:off x="2771414" y="1956349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6" name="Line 40"/>
            <p:cNvSpPr>
              <a:spLocks noChangeShapeType="1"/>
            </p:cNvSpPr>
            <p:nvPr/>
          </p:nvSpPr>
          <p:spPr bwMode="auto">
            <a:xfrm rot="5400000">
              <a:off x="2814193" y="3003199"/>
              <a:ext cx="50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7" name="Line 40"/>
            <p:cNvSpPr>
              <a:spLocks noChangeShapeType="1"/>
            </p:cNvSpPr>
            <p:nvPr/>
          </p:nvSpPr>
          <p:spPr bwMode="auto">
            <a:xfrm rot="10800000">
              <a:off x="3063934" y="2769214"/>
              <a:ext cx="10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8" name="Line 40"/>
            <p:cNvSpPr>
              <a:spLocks noChangeShapeType="1"/>
            </p:cNvSpPr>
            <p:nvPr/>
          </p:nvSpPr>
          <p:spPr bwMode="auto">
            <a:xfrm rot="10800000">
              <a:off x="2631934" y="2633653"/>
              <a:ext cx="1440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39" name="Line 40"/>
            <p:cNvSpPr>
              <a:spLocks noChangeShapeType="1"/>
            </p:cNvSpPr>
            <p:nvPr/>
          </p:nvSpPr>
          <p:spPr bwMode="auto">
            <a:xfrm rot="10800000">
              <a:off x="1471491" y="2263545"/>
              <a:ext cx="262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40" name="Line 40"/>
            <p:cNvSpPr>
              <a:spLocks noChangeShapeType="1"/>
            </p:cNvSpPr>
            <p:nvPr/>
          </p:nvSpPr>
          <p:spPr bwMode="auto">
            <a:xfrm rot="10800000">
              <a:off x="1214828" y="2905601"/>
              <a:ext cx="252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41" name="Line 40"/>
            <p:cNvSpPr>
              <a:spLocks noChangeShapeType="1"/>
            </p:cNvSpPr>
            <p:nvPr/>
          </p:nvSpPr>
          <p:spPr bwMode="auto">
            <a:xfrm rot="5400000">
              <a:off x="745297" y="2965492"/>
              <a:ext cx="1440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42" name="Line 40"/>
            <p:cNvSpPr>
              <a:spLocks noChangeShapeType="1"/>
            </p:cNvSpPr>
            <p:nvPr/>
          </p:nvSpPr>
          <p:spPr bwMode="auto">
            <a:xfrm rot="10800000">
              <a:off x="1454614" y="3684990"/>
              <a:ext cx="612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43" name="Line 40"/>
            <p:cNvSpPr>
              <a:spLocks noChangeShapeType="1"/>
            </p:cNvSpPr>
            <p:nvPr/>
          </p:nvSpPr>
          <p:spPr bwMode="auto">
            <a:xfrm rot="5400000">
              <a:off x="2004746" y="3729976"/>
              <a:ext cx="10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44" name="橢圓 143"/>
            <p:cNvSpPr/>
            <p:nvPr/>
          </p:nvSpPr>
          <p:spPr>
            <a:xfrm>
              <a:off x="1141867" y="286035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1145764" y="191816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1144760" y="239968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7" name="橢圓 146"/>
            <p:cNvSpPr/>
            <p:nvPr/>
          </p:nvSpPr>
          <p:spPr>
            <a:xfrm>
              <a:off x="1141980" y="333000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8" name="橢圓 147"/>
            <p:cNvSpPr/>
            <p:nvPr/>
          </p:nvSpPr>
          <p:spPr>
            <a:xfrm>
              <a:off x="1145148" y="378570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49" name="文字方塊 148"/>
            <p:cNvSpPr txBox="1"/>
            <p:nvPr/>
          </p:nvSpPr>
          <p:spPr>
            <a:xfrm flipH="1">
              <a:off x="3726600" y="2771428"/>
              <a:ext cx="323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TW" altLang="en-US" sz="1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橢圓 149"/>
            <p:cNvSpPr/>
            <p:nvPr/>
          </p:nvSpPr>
          <p:spPr>
            <a:xfrm>
              <a:off x="3690625" y="191816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51" name="橢圓 150"/>
            <p:cNvSpPr/>
            <p:nvPr/>
          </p:nvSpPr>
          <p:spPr>
            <a:xfrm>
              <a:off x="3689621" y="2399680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52" name="橢圓 151"/>
            <p:cNvSpPr/>
            <p:nvPr/>
          </p:nvSpPr>
          <p:spPr>
            <a:xfrm>
              <a:off x="3688246" y="2860359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53" name="橢圓 152"/>
            <p:cNvSpPr/>
            <p:nvPr/>
          </p:nvSpPr>
          <p:spPr>
            <a:xfrm>
              <a:off x="3686841" y="333000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54" name="橢圓 153"/>
            <p:cNvSpPr/>
            <p:nvPr/>
          </p:nvSpPr>
          <p:spPr>
            <a:xfrm>
              <a:off x="3690009" y="3785702"/>
              <a:ext cx="79762" cy="82559"/>
            </a:xfrm>
            <a:prstGeom prst="ellipse">
              <a:avLst/>
            </a:prstGeom>
            <a:solidFill>
              <a:schemeClr val="tx1">
                <a:lumMod val="65000"/>
                <a:lumOff val="35000"/>
                <a:alpha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000"/>
            </a:p>
          </p:txBody>
        </p:sp>
        <p:sp>
          <p:nvSpPr>
            <p:cNvPr id="155" name="Line 40"/>
            <p:cNvSpPr>
              <a:spLocks noChangeShapeType="1"/>
            </p:cNvSpPr>
            <p:nvPr/>
          </p:nvSpPr>
          <p:spPr bwMode="auto">
            <a:xfrm rot="5400000">
              <a:off x="2149299" y="1526598"/>
              <a:ext cx="288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  <p:sp>
          <p:nvSpPr>
            <p:cNvPr id="156" name="Line 40"/>
            <p:cNvSpPr>
              <a:spLocks noChangeShapeType="1"/>
            </p:cNvSpPr>
            <p:nvPr/>
          </p:nvSpPr>
          <p:spPr bwMode="auto">
            <a:xfrm rot="5400000">
              <a:off x="2836693" y="2320293"/>
              <a:ext cx="144000" cy="0"/>
            </a:xfrm>
            <a:prstGeom prst="line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My Publication in Undergraduate Study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980728"/>
            <a:ext cx="8143056" cy="5238328"/>
          </a:xfrm>
        </p:spPr>
        <p:txBody>
          <a:bodyPr/>
          <a:lstStyle/>
          <a:p>
            <a:pPr algn="just">
              <a:buNone/>
            </a:pPr>
            <a:r>
              <a:rPr lang="en-US" altLang="zh-TW" sz="1600" dirty="0" smtClean="0"/>
              <a:t>[1] </a:t>
            </a:r>
            <a:r>
              <a:rPr lang="en-US" altLang="zh-TW" sz="1600" b="1" dirty="0" smtClean="0"/>
              <a:t>T.-W. Huang </a:t>
            </a:r>
            <a:r>
              <a:rPr lang="en-US" altLang="zh-TW" sz="1600" dirty="0" smtClean="0"/>
              <a:t>and T.-Y. Ho, “A Fast Routability- and Performance-Driven Droplet Routing Algorithm for Digital Microfluidic Biochips,” </a:t>
            </a:r>
            <a:r>
              <a:rPr lang="en-US" altLang="zh-TW" sz="1600" b="1" i="1" dirty="0" smtClean="0"/>
              <a:t>Proc. of IEEE ICCD</a:t>
            </a:r>
            <a:r>
              <a:rPr lang="en-US" altLang="zh-TW" sz="1600" dirty="0" smtClean="0"/>
              <a:t>, Oct. 2009</a:t>
            </a:r>
          </a:p>
          <a:p>
            <a:pPr algn="just">
              <a:buNone/>
            </a:pPr>
            <a:endParaRPr lang="en-US" altLang="zh-TW" sz="1600" dirty="0" smtClean="0"/>
          </a:p>
          <a:p>
            <a:pPr algn="just">
              <a:buNone/>
            </a:pPr>
            <a:r>
              <a:rPr lang="en-US" altLang="zh-TW" sz="1600" dirty="0" smtClean="0"/>
              <a:t>[2] </a:t>
            </a:r>
            <a:r>
              <a:rPr lang="en-US" altLang="zh-TW" sz="1600" b="1" dirty="0" smtClean="0"/>
              <a:t>T.-W. Huang </a:t>
            </a:r>
            <a:r>
              <a:rPr lang="en-US" altLang="zh-TW" sz="1600" dirty="0" smtClean="0"/>
              <a:t>and T.-Y. Ho, “Contamination Aware Droplet Routing for Digital Microfluidic Biochips,” </a:t>
            </a:r>
            <a:r>
              <a:rPr lang="en-US" altLang="zh-TW" sz="1600" b="1" i="1" dirty="0" smtClean="0"/>
              <a:t>Proc. of IWBDA</a:t>
            </a:r>
            <a:r>
              <a:rPr lang="en-US" altLang="zh-TW" sz="1600" dirty="0" smtClean="0"/>
              <a:t>, July, 2009.</a:t>
            </a:r>
          </a:p>
          <a:p>
            <a:pPr algn="just">
              <a:buNone/>
            </a:pPr>
            <a:endParaRPr lang="en-US" altLang="zh-TW" sz="1600" dirty="0" smtClean="0"/>
          </a:p>
          <a:p>
            <a:pPr algn="just">
              <a:buNone/>
            </a:pPr>
            <a:r>
              <a:rPr lang="en-US" altLang="zh-TW" sz="1600" dirty="0" smtClean="0"/>
              <a:t>[3] </a:t>
            </a:r>
            <a:r>
              <a:rPr lang="en-US" altLang="zh-TW" sz="1600" b="1" dirty="0" smtClean="0"/>
              <a:t>T.-W. Huang</a:t>
            </a:r>
            <a:r>
              <a:rPr lang="en-US" altLang="zh-TW" sz="1600" dirty="0" smtClean="0"/>
              <a:t>, C.-H. Lin, and T.-Y. Ho, “A Contamination Aware Droplet Routing Algorithm for Digital Microfluidic Biochips,” </a:t>
            </a:r>
            <a:r>
              <a:rPr lang="en-US" altLang="zh-TW" sz="1600" b="1" i="1" dirty="0" smtClean="0"/>
              <a:t>Proc. of ACM/IEEE ICCAD</a:t>
            </a:r>
            <a:r>
              <a:rPr lang="en-US" altLang="zh-TW" sz="1600" dirty="0" smtClean="0"/>
              <a:t>, Nov. 2009</a:t>
            </a:r>
          </a:p>
          <a:p>
            <a:pPr algn="just">
              <a:buNone/>
            </a:pPr>
            <a:endParaRPr lang="en-US" altLang="zh-TW" sz="1600" dirty="0" smtClean="0"/>
          </a:p>
          <a:p>
            <a:pPr algn="just">
              <a:buNone/>
            </a:pPr>
            <a:r>
              <a:rPr lang="en-US" altLang="zh-TW" sz="1600" dirty="0" smtClean="0"/>
              <a:t>[4] </a:t>
            </a:r>
            <a:r>
              <a:rPr lang="en-US" altLang="zh-TW" sz="1600" b="1" dirty="0" smtClean="0"/>
              <a:t>T.-W. Huang </a:t>
            </a:r>
            <a:r>
              <a:rPr lang="en-US" altLang="zh-TW" sz="1600" dirty="0" smtClean="0"/>
              <a:t>and T.-Y. Ho, “A Two-Stage ILP-Based Droplet Routing Algorithm for Pin-Constrained Digital Microfluidic Biochips,” </a:t>
            </a:r>
            <a:r>
              <a:rPr lang="en-US" altLang="zh-TW" sz="1600" b="1" i="1" dirty="0" smtClean="0"/>
              <a:t>Proc. of ACM ISPD</a:t>
            </a:r>
            <a:r>
              <a:rPr lang="en-US" altLang="zh-TW" sz="1600" dirty="0" smtClean="0"/>
              <a:t>, Mar. 2010</a:t>
            </a:r>
          </a:p>
          <a:p>
            <a:pPr algn="just">
              <a:buNone/>
            </a:pPr>
            <a:endParaRPr lang="en-US" altLang="zh-TW" sz="1600" dirty="0" smtClean="0"/>
          </a:p>
          <a:p>
            <a:pPr algn="just">
              <a:buNone/>
            </a:pPr>
            <a:r>
              <a:rPr lang="en-US" altLang="zh-TW" sz="1600" dirty="0" smtClean="0"/>
              <a:t>[5] </a:t>
            </a:r>
            <a:r>
              <a:rPr lang="en-US" altLang="zh-TW" sz="1600" b="1" dirty="0" smtClean="0"/>
              <a:t>T.-W. Huang</a:t>
            </a:r>
            <a:r>
              <a:rPr lang="en-US" altLang="zh-TW" sz="1600" dirty="0" smtClean="0"/>
              <a:t>, C.-H. Lin, and T.-Y. Ho, “A Contamination Aware Droplet Routing Algorithm for the Synthesis of Digital Microfluidic Biochips, “</a:t>
            </a:r>
            <a:r>
              <a:rPr lang="en-US" altLang="zh-TW" sz="1600" b="1" dirty="0" smtClean="0"/>
              <a:t> </a:t>
            </a:r>
            <a:r>
              <a:rPr lang="en-US" altLang="zh-TW" sz="1600" b="1" i="1" dirty="0" smtClean="0"/>
              <a:t>IEEE Trans. on CAD</a:t>
            </a:r>
            <a:r>
              <a:rPr lang="en-US" altLang="zh-TW" sz="1600" dirty="0" smtClean="0"/>
              <a:t>, 2010</a:t>
            </a:r>
          </a:p>
          <a:p>
            <a:pPr algn="just">
              <a:buNone/>
            </a:pPr>
            <a:endParaRPr lang="en-US" altLang="zh-TW" sz="1600" dirty="0" smtClean="0"/>
          </a:p>
          <a:p>
            <a:pPr algn="just">
              <a:buNone/>
            </a:pPr>
            <a:r>
              <a:rPr lang="en-US" altLang="zh-TW" sz="1600" dirty="0" smtClean="0"/>
              <a:t>[6] </a:t>
            </a:r>
            <a:r>
              <a:rPr lang="en-US" altLang="zh-TW" sz="1600" b="1" dirty="0" smtClean="0"/>
              <a:t>T.-W. Huang </a:t>
            </a:r>
            <a:r>
              <a:rPr lang="en-US" altLang="zh-TW" sz="1600" dirty="0" smtClean="0"/>
              <a:t>and T.-Y. Ho, “A Two-Stage ILP-Based Droplet Routing Algorithm for Pin-Constrained Digital Microfluidic Biochips,” submitted to </a:t>
            </a:r>
            <a:r>
              <a:rPr lang="en-US" altLang="zh-TW" sz="1600" b="1" i="1" dirty="0" smtClean="0"/>
              <a:t>IEEE Trans. on CAD</a:t>
            </a:r>
            <a:r>
              <a:rPr lang="en-US" altLang="zh-TW" sz="1600" dirty="0" smtClean="0"/>
              <a:t>, 2010</a:t>
            </a:r>
            <a:endParaRPr lang="zh-TW" altLang="en-US" sz="1600" dirty="0" smtClean="0"/>
          </a:p>
          <a:p>
            <a:pPr>
              <a:buNone/>
            </a:pPr>
            <a:endParaRPr lang="zh-TW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19"/>
          <p:cNvSpPr>
            <a:spLocks noChangeArrowheads="1" noChangeShapeType="1" noTextEdit="1"/>
          </p:cNvSpPr>
          <p:nvPr/>
        </p:nvSpPr>
        <p:spPr bwMode="gray">
          <a:xfrm>
            <a:off x="319760" y="2492896"/>
            <a:ext cx="8497888" cy="20002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 Very Much </a:t>
            </a:r>
          </a:p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for Attention</a:t>
            </a:r>
            <a:endParaRPr lang="zh-TW" altLang="en-US" sz="28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Digital Microfluidic Biochips (DMFBs) (2/2)</a:t>
            </a:r>
            <a:endParaRPr lang="zh-TW" altLang="en-US" smtClean="0"/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638300" y="3549650"/>
            <a:ext cx="14398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Side view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1722438" y="5643563"/>
            <a:ext cx="14398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Top view</a:t>
            </a:r>
          </a:p>
        </p:txBody>
      </p:sp>
      <p:sp>
        <p:nvSpPr>
          <p:cNvPr id="20485" name="Oval 8"/>
          <p:cNvSpPr>
            <a:spLocks noChangeArrowheads="1"/>
          </p:cNvSpPr>
          <p:nvPr/>
        </p:nvSpPr>
        <p:spPr bwMode="auto">
          <a:xfrm>
            <a:off x="771525" y="2470150"/>
            <a:ext cx="1741488" cy="601663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400" b="1" dirty="0">
                <a:solidFill>
                  <a:schemeClr val="accent3"/>
                </a:solidFill>
              </a:rPr>
              <a:t>Droplet</a:t>
            </a:r>
          </a:p>
        </p:txBody>
      </p:sp>
      <p:sp>
        <p:nvSpPr>
          <p:cNvPr id="17414" name="Rectangle 9"/>
          <p:cNvSpPr>
            <a:spLocks noChangeArrowheads="1"/>
          </p:cNvSpPr>
          <p:nvPr/>
        </p:nvSpPr>
        <p:spPr bwMode="auto">
          <a:xfrm>
            <a:off x="144463" y="3228975"/>
            <a:ext cx="4097337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dirty="0"/>
              <a:t>Bottom plate</a:t>
            </a:r>
          </a:p>
        </p:txBody>
      </p:sp>
      <p:sp>
        <p:nvSpPr>
          <p:cNvPr id="17415" name="Rectangle 10"/>
          <p:cNvSpPr>
            <a:spLocks noChangeArrowheads="1"/>
          </p:cNvSpPr>
          <p:nvPr/>
        </p:nvSpPr>
        <p:spPr bwMode="auto">
          <a:xfrm>
            <a:off x="144463" y="2393950"/>
            <a:ext cx="4097337" cy="112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16" name="Rectangle 11"/>
          <p:cNvSpPr>
            <a:spLocks noChangeArrowheads="1"/>
          </p:cNvSpPr>
          <p:nvPr/>
        </p:nvSpPr>
        <p:spPr bwMode="auto">
          <a:xfrm>
            <a:off x="144463" y="2116138"/>
            <a:ext cx="4097337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TW" sz="1400" dirty="0"/>
              <a:t>Top plate</a:t>
            </a:r>
          </a:p>
        </p:txBody>
      </p:sp>
      <p:sp>
        <p:nvSpPr>
          <p:cNvPr id="17417" name="Rectangle 12"/>
          <p:cNvSpPr>
            <a:spLocks noChangeArrowheads="1"/>
          </p:cNvSpPr>
          <p:nvPr/>
        </p:nvSpPr>
        <p:spPr bwMode="auto">
          <a:xfrm>
            <a:off x="144463" y="2506663"/>
            <a:ext cx="4097337" cy="1095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144463" y="3005138"/>
            <a:ext cx="4097337" cy="11271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19" name="Rectangle 14"/>
          <p:cNvSpPr>
            <a:spLocks noChangeArrowheads="1"/>
          </p:cNvSpPr>
          <p:nvPr/>
        </p:nvSpPr>
        <p:spPr bwMode="auto">
          <a:xfrm>
            <a:off x="3438525" y="3117850"/>
            <a:ext cx="80327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20" name="Text Box 15"/>
          <p:cNvSpPr txBox="1">
            <a:spLocks noChangeArrowheads="1"/>
          </p:cNvSpPr>
          <p:nvPr/>
        </p:nvSpPr>
        <p:spPr bwMode="auto">
          <a:xfrm>
            <a:off x="1677988" y="1443038"/>
            <a:ext cx="11477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Ground </a:t>
            </a:r>
            <a:br>
              <a:rPr lang="en-US" altLang="zh-TW" sz="1400" dirty="0"/>
            </a:br>
            <a:r>
              <a:rPr lang="en-US" altLang="zh-TW" sz="1400" dirty="0"/>
              <a:t>electrode</a:t>
            </a:r>
          </a:p>
        </p:txBody>
      </p:sp>
      <p:sp>
        <p:nvSpPr>
          <p:cNvPr id="17421" name="Line 16"/>
          <p:cNvSpPr>
            <a:spLocks noChangeShapeType="1"/>
          </p:cNvSpPr>
          <p:nvPr/>
        </p:nvSpPr>
        <p:spPr bwMode="auto">
          <a:xfrm flipH="1">
            <a:off x="1668463" y="2014538"/>
            <a:ext cx="60325" cy="38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3376613" y="1357313"/>
            <a:ext cx="1338262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Control </a:t>
            </a:r>
            <a:br>
              <a:rPr lang="en-US" altLang="zh-TW" sz="1400" dirty="0"/>
            </a:br>
            <a:r>
              <a:rPr lang="en-US" altLang="zh-TW" sz="1400" dirty="0"/>
              <a:t>electrodes (cells)</a:t>
            </a:r>
          </a:p>
        </p:txBody>
      </p:sp>
      <p:sp>
        <p:nvSpPr>
          <p:cNvPr id="17423" name="Line 18"/>
          <p:cNvSpPr>
            <a:spLocks noChangeShapeType="1"/>
          </p:cNvSpPr>
          <p:nvPr/>
        </p:nvSpPr>
        <p:spPr bwMode="auto">
          <a:xfrm flipH="1">
            <a:off x="3097213" y="2000250"/>
            <a:ext cx="271462" cy="1114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424" name="Text Box 19"/>
          <p:cNvSpPr txBox="1">
            <a:spLocks noChangeArrowheads="1"/>
          </p:cNvSpPr>
          <p:nvPr/>
        </p:nvSpPr>
        <p:spPr bwMode="auto">
          <a:xfrm>
            <a:off x="158750" y="1474788"/>
            <a:ext cx="17097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Hydrophobic insulation</a:t>
            </a:r>
          </a:p>
        </p:txBody>
      </p:sp>
      <p:sp>
        <p:nvSpPr>
          <p:cNvPr id="17425" name="Line 20"/>
          <p:cNvSpPr>
            <a:spLocks noChangeShapeType="1"/>
          </p:cNvSpPr>
          <p:nvPr/>
        </p:nvSpPr>
        <p:spPr bwMode="auto">
          <a:xfrm flipH="1">
            <a:off x="636588" y="2043113"/>
            <a:ext cx="46037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426" name="Line 21"/>
          <p:cNvSpPr>
            <a:spLocks noChangeShapeType="1"/>
          </p:cNvSpPr>
          <p:nvPr/>
        </p:nvSpPr>
        <p:spPr bwMode="auto">
          <a:xfrm flipH="1">
            <a:off x="482600" y="2043113"/>
            <a:ext cx="200025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00" name="Rectangle 23"/>
          <p:cNvSpPr>
            <a:spLocks noChangeArrowheads="1"/>
          </p:cNvSpPr>
          <p:nvPr/>
        </p:nvSpPr>
        <p:spPr bwMode="auto">
          <a:xfrm>
            <a:off x="2346325" y="3109913"/>
            <a:ext cx="80327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28" name="Rectangle 24"/>
          <p:cNvSpPr>
            <a:spLocks noChangeArrowheads="1"/>
          </p:cNvSpPr>
          <p:nvPr/>
        </p:nvSpPr>
        <p:spPr bwMode="auto">
          <a:xfrm>
            <a:off x="1223963" y="3109913"/>
            <a:ext cx="801687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29" name="Rectangle 25"/>
          <p:cNvSpPr>
            <a:spLocks noChangeArrowheads="1"/>
          </p:cNvSpPr>
          <p:nvPr/>
        </p:nvSpPr>
        <p:spPr bwMode="auto">
          <a:xfrm>
            <a:off x="141288" y="3121025"/>
            <a:ext cx="801687" cy="112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30" name="Rectangle 27"/>
          <p:cNvSpPr>
            <a:spLocks noChangeArrowheads="1"/>
          </p:cNvSpPr>
          <p:nvPr/>
        </p:nvSpPr>
        <p:spPr bwMode="auto">
          <a:xfrm>
            <a:off x="188913" y="4578350"/>
            <a:ext cx="3978275" cy="1058863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31" name="Rectangle 28"/>
          <p:cNvSpPr>
            <a:spLocks noChangeArrowheads="1"/>
          </p:cNvSpPr>
          <p:nvPr/>
        </p:nvSpPr>
        <p:spPr bwMode="auto">
          <a:xfrm>
            <a:off x="309563" y="4740275"/>
            <a:ext cx="833437" cy="768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32" name="Rectangle 29"/>
          <p:cNvSpPr>
            <a:spLocks noChangeArrowheads="1"/>
          </p:cNvSpPr>
          <p:nvPr/>
        </p:nvSpPr>
        <p:spPr bwMode="auto">
          <a:xfrm>
            <a:off x="3200400" y="4741863"/>
            <a:ext cx="831850" cy="7699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0507" name="Rectangle 30"/>
          <p:cNvSpPr>
            <a:spLocks noChangeArrowheads="1"/>
          </p:cNvSpPr>
          <p:nvPr/>
        </p:nvSpPr>
        <p:spPr bwMode="auto">
          <a:xfrm>
            <a:off x="2225675" y="4741863"/>
            <a:ext cx="833438" cy="7699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34" name="Rectangle 31"/>
          <p:cNvSpPr>
            <a:spLocks noChangeArrowheads="1"/>
          </p:cNvSpPr>
          <p:nvPr/>
        </p:nvSpPr>
        <p:spPr bwMode="auto">
          <a:xfrm>
            <a:off x="1270000" y="4741863"/>
            <a:ext cx="831850" cy="76993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2" name="群組 103"/>
          <p:cNvGrpSpPr>
            <a:grpSpLocks/>
          </p:cNvGrpSpPr>
          <p:nvPr/>
        </p:nvGrpSpPr>
        <p:grpSpPr bwMode="auto">
          <a:xfrm>
            <a:off x="2327275" y="2811463"/>
            <a:ext cx="801688" cy="2332037"/>
            <a:chOff x="2327275" y="2811463"/>
            <a:chExt cx="801688" cy="2332037"/>
          </a:xfrm>
        </p:grpSpPr>
        <p:sp>
          <p:nvSpPr>
            <p:cNvPr id="17517" name="Line 26"/>
            <p:cNvSpPr>
              <a:spLocks noChangeShapeType="1"/>
            </p:cNvSpPr>
            <p:nvPr/>
          </p:nvSpPr>
          <p:spPr bwMode="auto">
            <a:xfrm>
              <a:off x="2547938" y="2811463"/>
              <a:ext cx="581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518" name="Line 33"/>
            <p:cNvSpPr>
              <a:spLocks noChangeShapeType="1"/>
            </p:cNvSpPr>
            <p:nvPr/>
          </p:nvSpPr>
          <p:spPr bwMode="auto">
            <a:xfrm>
              <a:off x="2327275" y="5143500"/>
              <a:ext cx="600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群組 104"/>
          <p:cNvGrpSpPr>
            <a:grpSpLocks/>
          </p:cNvGrpSpPr>
          <p:nvPr/>
        </p:nvGrpSpPr>
        <p:grpSpPr bwMode="auto">
          <a:xfrm>
            <a:off x="368300" y="4121150"/>
            <a:ext cx="1787525" cy="1444625"/>
            <a:chOff x="368300" y="4121150"/>
            <a:chExt cx="1787525" cy="1444625"/>
          </a:xfrm>
        </p:grpSpPr>
        <p:sp>
          <p:nvSpPr>
            <p:cNvPr id="17514" name="Oval 32"/>
            <p:cNvSpPr>
              <a:spLocks noChangeArrowheads="1"/>
            </p:cNvSpPr>
            <p:nvPr/>
          </p:nvSpPr>
          <p:spPr bwMode="auto">
            <a:xfrm>
              <a:off x="1195388" y="4689475"/>
              <a:ext cx="960437" cy="876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7515" name="Text Box 34"/>
            <p:cNvSpPr txBox="1">
              <a:spLocks noChangeArrowheads="1"/>
            </p:cNvSpPr>
            <p:nvPr/>
          </p:nvSpPr>
          <p:spPr bwMode="auto">
            <a:xfrm>
              <a:off x="368300" y="4121150"/>
              <a:ext cx="1135063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Droplet</a:t>
              </a:r>
            </a:p>
          </p:txBody>
        </p:sp>
        <p:cxnSp>
          <p:nvCxnSpPr>
            <p:cNvPr id="17516" name="AutoShape 35"/>
            <p:cNvCxnSpPr>
              <a:cxnSpLocks noChangeShapeType="1"/>
              <a:stCxn id="17515" idx="2"/>
              <a:endCxn id="17514" idx="0"/>
            </p:cNvCxnSpPr>
            <p:nvPr/>
          </p:nvCxnSpPr>
          <p:spPr bwMode="auto">
            <a:xfrm rot="16200000" flipH="1">
              <a:off x="1174751" y="4189412"/>
              <a:ext cx="260350" cy="7397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437" name="Line 36"/>
          <p:cNvSpPr>
            <a:spLocks noChangeShapeType="1"/>
          </p:cNvSpPr>
          <p:nvPr/>
        </p:nvSpPr>
        <p:spPr bwMode="auto">
          <a:xfrm>
            <a:off x="3071813" y="4465638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438" name="Line 37"/>
          <p:cNvSpPr>
            <a:spLocks noChangeShapeType="1"/>
          </p:cNvSpPr>
          <p:nvPr/>
        </p:nvSpPr>
        <p:spPr bwMode="auto">
          <a:xfrm>
            <a:off x="3186113" y="4465638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439" name="Text Box 38"/>
          <p:cNvSpPr txBox="1">
            <a:spLocks noChangeArrowheads="1"/>
          </p:cNvSpPr>
          <p:nvPr/>
        </p:nvSpPr>
        <p:spPr bwMode="auto">
          <a:xfrm>
            <a:off x="2674938" y="4098925"/>
            <a:ext cx="1346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Spacing</a:t>
            </a:r>
          </a:p>
        </p:txBody>
      </p:sp>
      <p:sp>
        <p:nvSpPr>
          <p:cNvPr id="17440" name="Line 39"/>
          <p:cNvSpPr>
            <a:spLocks noChangeShapeType="1"/>
          </p:cNvSpPr>
          <p:nvPr/>
        </p:nvSpPr>
        <p:spPr bwMode="auto">
          <a:xfrm flipH="1">
            <a:off x="3270250" y="457835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441" name="Line 40"/>
          <p:cNvSpPr>
            <a:spLocks noChangeShapeType="1"/>
          </p:cNvSpPr>
          <p:nvPr/>
        </p:nvSpPr>
        <p:spPr bwMode="auto">
          <a:xfrm flipH="1">
            <a:off x="2641600" y="4578350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7442" name="AutoShape 60"/>
          <p:cNvSpPr>
            <a:spLocks noChangeArrowheads="1"/>
          </p:cNvSpPr>
          <p:nvPr/>
        </p:nvSpPr>
        <p:spPr bwMode="auto">
          <a:xfrm>
            <a:off x="5060950" y="3228975"/>
            <a:ext cx="3273425" cy="968375"/>
          </a:xfrm>
          <a:prstGeom prst="cube">
            <a:avLst>
              <a:gd name="adj" fmla="val 91014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43" name="AutoShape 5"/>
          <p:cNvSpPr>
            <a:spLocks noChangeArrowheads="1"/>
          </p:cNvSpPr>
          <p:nvPr/>
        </p:nvSpPr>
        <p:spPr bwMode="auto">
          <a:xfrm>
            <a:off x="4298950" y="2974975"/>
            <a:ext cx="4786313" cy="1676400"/>
          </a:xfrm>
          <a:prstGeom prst="cube">
            <a:avLst>
              <a:gd name="adj" fmla="val 93986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308600" y="4032250"/>
            <a:ext cx="625475" cy="536575"/>
            <a:chOff x="2037" y="2962"/>
            <a:chExt cx="394" cy="338"/>
          </a:xfrm>
        </p:grpSpPr>
        <p:sp>
          <p:nvSpPr>
            <p:cNvPr id="17512" name="AutoShape 7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7513" name="AutoShape 8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049963" y="4025900"/>
            <a:ext cx="625475" cy="536575"/>
            <a:chOff x="2037" y="2962"/>
            <a:chExt cx="394" cy="338"/>
          </a:xfrm>
        </p:grpSpPr>
        <p:sp>
          <p:nvSpPr>
            <p:cNvPr id="17510" name="AutoShape 10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7511" name="AutoShape 11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17446" name="AutoShape 12"/>
          <p:cNvSpPr>
            <a:spLocks noChangeArrowheads="1"/>
          </p:cNvSpPr>
          <p:nvPr/>
        </p:nvSpPr>
        <p:spPr bwMode="auto">
          <a:xfrm>
            <a:off x="5265738" y="39624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47" name="AutoShape 13"/>
          <p:cNvSpPr>
            <a:spLocks noChangeArrowheads="1"/>
          </p:cNvSpPr>
          <p:nvPr/>
        </p:nvSpPr>
        <p:spPr bwMode="auto">
          <a:xfrm>
            <a:off x="5626100" y="39624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48" name="AutoShape 14"/>
          <p:cNvSpPr>
            <a:spLocks noChangeArrowheads="1"/>
          </p:cNvSpPr>
          <p:nvPr/>
        </p:nvSpPr>
        <p:spPr bwMode="auto">
          <a:xfrm>
            <a:off x="5984875" y="39624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49" name="AutoShape 15"/>
          <p:cNvSpPr>
            <a:spLocks noChangeArrowheads="1"/>
          </p:cNvSpPr>
          <p:nvPr/>
        </p:nvSpPr>
        <p:spPr bwMode="auto">
          <a:xfrm>
            <a:off x="5400675" y="3827463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0" name="AutoShape 16"/>
          <p:cNvSpPr>
            <a:spLocks noChangeArrowheads="1"/>
          </p:cNvSpPr>
          <p:nvPr/>
        </p:nvSpPr>
        <p:spPr bwMode="auto">
          <a:xfrm>
            <a:off x="5761038" y="3827463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1" name="AutoShape 17"/>
          <p:cNvSpPr>
            <a:spLocks noChangeArrowheads="1"/>
          </p:cNvSpPr>
          <p:nvPr/>
        </p:nvSpPr>
        <p:spPr bwMode="auto">
          <a:xfrm>
            <a:off x="6121400" y="3827463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2" name="AutoShape 18"/>
          <p:cNvSpPr>
            <a:spLocks noChangeArrowheads="1"/>
          </p:cNvSpPr>
          <p:nvPr/>
        </p:nvSpPr>
        <p:spPr bwMode="auto">
          <a:xfrm>
            <a:off x="6345238" y="39624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3" name="AutoShape 19"/>
          <p:cNvSpPr>
            <a:spLocks noChangeArrowheads="1"/>
          </p:cNvSpPr>
          <p:nvPr/>
        </p:nvSpPr>
        <p:spPr bwMode="auto">
          <a:xfrm>
            <a:off x="6480175" y="3827463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4" name="AutoShape 20"/>
          <p:cNvSpPr>
            <a:spLocks noChangeArrowheads="1"/>
          </p:cNvSpPr>
          <p:nvPr/>
        </p:nvSpPr>
        <p:spPr bwMode="auto">
          <a:xfrm>
            <a:off x="6707188" y="39624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5" name="AutoShape 21"/>
          <p:cNvSpPr>
            <a:spLocks noChangeArrowheads="1"/>
          </p:cNvSpPr>
          <p:nvPr/>
        </p:nvSpPr>
        <p:spPr bwMode="auto">
          <a:xfrm>
            <a:off x="6842125" y="3827463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6" name="AutoShape 22"/>
          <p:cNvSpPr>
            <a:spLocks noChangeArrowheads="1"/>
          </p:cNvSpPr>
          <p:nvPr/>
        </p:nvSpPr>
        <p:spPr bwMode="auto">
          <a:xfrm>
            <a:off x="7046913" y="39624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7" name="AutoShape 23"/>
          <p:cNvSpPr>
            <a:spLocks noChangeArrowheads="1"/>
          </p:cNvSpPr>
          <p:nvPr/>
        </p:nvSpPr>
        <p:spPr bwMode="auto">
          <a:xfrm>
            <a:off x="7188200" y="3827463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8" name="AutoShape 24"/>
          <p:cNvSpPr>
            <a:spLocks noChangeArrowheads="1"/>
          </p:cNvSpPr>
          <p:nvPr/>
        </p:nvSpPr>
        <p:spPr bwMode="auto">
          <a:xfrm>
            <a:off x="5511800" y="37036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59" name="AutoShape 25"/>
          <p:cNvSpPr>
            <a:spLocks noChangeArrowheads="1"/>
          </p:cNvSpPr>
          <p:nvPr/>
        </p:nvSpPr>
        <p:spPr bwMode="auto">
          <a:xfrm>
            <a:off x="5872163" y="37036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0" name="AutoShape 26"/>
          <p:cNvSpPr>
            <a:spLocks noChangeArrowheads="1"/>
          </p:cNvSpPr>
          <p:nvPr/>
        </p:nvSpPr>
        <p:spPr bwMode="auto">
          <a:xfrm>
            <a:off x="6230938" y="37036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1" name="AutoShape 27"/>
          <p:cNvSpPr>
            <a:spLocks noChangeArrowheads="1"/>
          </p:cNvSpPr>
          <p:nvPr/>
        </p:nvSpPr>
        <p:spPr bwMode="auto">
          <a:xfrm>
            <a:off x="5646738" y="354965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2" name="AutoShape 28"/>
          <p:cNvSpPr>
            <a:spLocks noChangeArrowheads="1"/>
          </p:cNvSpPr>
          <p:nvPr/>
        </p:nvSpPr>
        <p:spPr bwMode="auto">
          <a:xfrm>
            <a:off x="6007100" y="354965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3" name="AutoShape 29"/>
          <p:cNvSpPr>
            <a:spLocks noChangeArrowheads="1"/>
          </p:cNvSpPr>
          <p:nvPr/>
        </p:nvSpPr>
        <p:spPr bwMode="auto">
          <a:xfrm>
            <a:off x="6367463" y="354965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4" name="AutoShape 30"/>
          <p:cNvSpPr>
            <a:spLocks noChangeArrowheads="1"/>
          </p:cNvSpPr>
          <p:nvPr/>
        </p:nvSpPr>
        <p:spPr bwMode="auto">
          <a:xfrm>
            <a:off x="6591300" y="37036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5" name="AutoShape 31"/>
          <p:cNvSpPr>
            <a:spLocks noChangeArrowheads="1"/>
          </p:cNvSpPr>
          <p:nvPr/>
        </p:nvSpPr>
        <p:spPr bwMode="auto">
          <a:xfrm>
            <a:off x="6704013" y="3546475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6" name="AutoShape 32"/>
          <p:cNvSpPr>
            <a:spLocks noChangeArrowheads="1"/>
          </p:cNvSpPr>
          <p:nvPr/>
        </p:nvSpPr>
        <p:spPr bwMode="auto">
          <a:xfrm>
            <a:off x="6953250" y="37036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7" name="AutoShape 33"/>
          <p:cNvSpPr>
            <a:spLocks noChangeArrowheads="1"/>
          </p:cNvSpPr>
          <p:nvPr/>
        </p:nvSpPr>
        <p:spPr bwMode="auto">
          <a:xfrm>
            <a:off x="7088188" y="35687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8" name="AutoShape 34"/>
          <p:cNvSpPr>
            <a:spLocks noChangeArrowheads="1"/>
          </p:cNvSpPr>
          <p:nvPr/>
        </p:nvSpPr>
        <p:spPr bwMode="auto">
          <a:xfrm>
            <a:off x="7292975" y="37036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69" name="AutoShape 35"/>
          <p:cNvSpPr>
            <a:spLocks noChangeArrowheads="1"/>
          </p:cNvSpPr>
          <p:nvPr/>
        </p:nvSpPr>
        <p:spPr bwMode="auto">
          <a:xfrm>
            <a:off x="7427913" y="35687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0" name="AutoShape 36"/>
          <p:cNvSpPr>
            <a:spLocks noChangeArrowheads="1"/>
          </p:cNvSpPr>
          <p:nvPr/>
        </p:nvSpPr>
        <p:spPr bwMode="auto">
          <a:xfrm>
            <a:off x="5778500" y="34369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1" name="AutoShape 37"/>
          <p:cNvSpPr>
            <a:spLocks noChangeArrowheads="1"/>
          </p:cNvSpPr>
          <p:nvPr/>
        </p:nvSpPr>
        <p:spPr bwMode="auto">
          <a:xfrm>
            <a:off x="6138863" y="34369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2" name="AutoShape 38"/>
          <p:cNvSpPr>
            <a:spLocks noChangeArrowheads="1"/>
          </p:cNvSpPr>
          <p:nvPr/>
        </p:nvSpPr>
        <p:spPr bwMode="auto">
          <a:xfrm>
            <a:off x="6497638" y="3436938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3" name="AutoShape 39"/>
          <p:cNvSpPr>
            <a:spLocks noChangeArrowheads="1"/>
          </p:cNvSpPr>
          <p:nvPr/>
        </p:nvSpPr>
        <p:spPr bwMode="auto">
          <a:xfrm>
            <a:off x="5913438" y="33020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4" name="AutoShape 40"/>
          <p:cNvSpPr>
            <a:spLocks noChangeArrowheads="1"/>
          </p:cNvSpPr>
          <p:nvPr/>
        </p:nvSpPr>
        <p:spPr bwMode="auto">
          <a:xfrm>
            <a:off x="6273800" y="3302000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5" name="AutoShape 41"/>
          <p:cNvSpPr>
            <a:spLocks noChangeArrowheads="1"/>
          </p:cNvSpPr>
          <p:nvPr/>
        </p:nvSpPr>
        <p:spPr bwMode="auto">
          <a:xfrm>
            <a:off x="6634163" y="33020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6" name="AutoShape 42"/>
          <p:cNvSpPr>
            <a:spLocks noChangeArrowheads="1"/>
          </p:cNvSpPr>
          <p:nvPr/>
        </p:nvSpPr>
        <p:spPr bwMode="auto">
          <a:xfrm>
            <a:off x="6858000" y="34369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7" name="AutoShape 43"/>
          <p:cNvSpPr>
            <a:spLocks noChangeArrowheads="1"/>
          </p:cNvSpPr>
          <p:nvPr/>
        </p:nvSpPr>
        <p:spPr bwMode="auto">
          <a:xfrm>
            <a:off x="6992938" y="33020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8" name="AutoShape 44"/>
          <p:cNvSpPr>
            <a:spLocks noChangeArrowheads="1"/>
          </p:cNvSpPr>
          <p:nvPr/>
        </p:nvSpPr>
        <p:spPr bwMode="auto">
          <a:xfrm>
            <a:off x="7219950" y="34369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79" name="AutoShape 45"/>
          <p:cNvSpPr>
            <a:spLocks noChangeArrowheads="1"/>
          </p:cNvSpPr>
          <p:nvPr/>
        </p:nvSpPr>
        <p:spPr bwMode="auto">
          <a:xfrm>
            <a:off x="7354888" y="33020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80" name="AutoShape 46"/>
          <p:cNvSpPr>
            <a:spLocks noChangeArrowheads="1"/>
          </p:cNvSpPr>
          <p:nvPr/>
        </p:nvSpPr>
        <p:spPr bwMode="auto">
          <a:xfrm>
            <a:off x="7559675" y="3436938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81" name="AutoShape 47"/>
          <p:cNvSpPr>
            <a:spLocks noChangeArrowheads="1"/>
          </p:cNvSpPr>
          <p:nvPr/>
        </p:nvSpPr>
        <p:spPr bwMode="auto">
          <a:xfrm>
            <a:off x="7694613" y="3302000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82" name="Text Box 48"/>
          <p:cNvSpPr txBox="1">
            <a:spLocks noChangeArrowheads="1"/>
          </p:cNvSpPr>
          <p:nvPr/>
        </p:nvSpPr>
        <p:spPr bwMode="auto">
          <a:xfrm>
            <a:off x="4344988" y="4860925"/>
            <a:ext cx="34782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dirty="0"/>
              <a:t>Reservoirs/Dispensing ports</a:t>
            </a:r>
          </a:p>
        </p:txBody>
      </p:sp>
      <p:cxnSp>
        <p:nvCxnSpPr>
          <p:cNvPr id="17483" name="AutoShape 49"/>
          <p:cNvCxnSpPr>
            <a:cxnSpLocks noChangeShapeType="1"/>
          </p:cNvCxnSpPr>
          <p:nvPr/>
        </p:nvCxnSpPr>
        <p:spPr bwMode="auto">
          <a:xfrm rot="16200000" flipV="1">
            <a:off x="5442744" y="4615656"/>
            <a:ext cx="292100" cy="198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484" name="AutoShape 50"/>
          <p:cNvCxnSpPr>
            <a:cxnSpLocks noChangeShapeType="1"/>
          </p:cNvCxnSpPr>
          <p:nvPr/>
        </p:nvCxnSpPr>
        <p:spPr bwMode="auto">
          <a:xfrm rot="5400000" flipH="1" flipV="1">
            <a:off x="5810251" y="4440237"/>
            <a:ext cx="29845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485" name="Text Box 51"/>
          <p:cNvSpPr txBox="1">
            <a:spLocks noChangeArrowheads="1"/>
          </p:cNvSpPr>
          <p:nvPr/>
        </p:nvSpPr>
        <p:spPr bwMode="auto">
          <a:xfrm>
            <a:off x="8569325" y="4156075"/>
            <a:ext cx="1139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grpSp>
        <p:nvGrpSpPr>
          <p:cNvPr id="6" name="群組 110"/>
          <p:cNvGrpSpPr>
            <a:grpSpLocks/>
          </p:cNvGrpSpPr>
          <p:nvPr/>
        </p:nvGrpSpPr>
        <p:grpSpPr bwMode="auto">
          <a:xfrm>
            <a:off x="7272338" y="2357438"/>
            <a:ext cx="2016125" cy="855662"/>
            <a:chOff x="7272338" y="2416175"/>
            <a:chExt cx="2016125" cy="855663"/>
          </a:xfrm>
        </p:grpSpPr>
        <p:sp>
          <p:nvSpPr>
            <p:cNvPr id="17503" name="Text Box 52"/>
            <p:cNvSpPr txBox="1">
              <a:spLocks noChangeArrowheads="1"/>
            </p:cNvSpPr>
            <p:nvPr/>
          </p:nvSpPr>
          <p:spPr bwMode="auto">
            <a:xfrm>
              <a:off x="7272338" y="2416175"/>
              <a:ext cx="201612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Photodiode</a:t>
              </a:r>
            </a:p>
          </p:txBody>
        </p:sp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7750175" y="3060700"/>
              <a:ext cx="722313" cy="211138"/>
              <a:chOff x="3473" y="3150"/>
              <a:chExt cx="455" cy="133"/>
            </a:xfrm>
          </p:grpSpPr>
          <p:sp>
            <p:nvSpPr>
              <p:cNvPr id="17506" name="AutoShape 62"/>
              <p:cNvSpPr>
                <a:spLocks noChangeArrowheads="1"/>
              </p:cNvSpPr>
              <p:nvPr/>
            </p:nvSpPr>
            <p:spPr bwMode="auto">
              <a:xfrm>
                <a:off x="3473" y="3150"/>
                <a:ext cx="340" cy="133"/>
              </a:xfrm>
              <a:prstGeom prst="cube">
                <a:avLst>
                  <a:gd name="adj" fmla="val 68667"/>
                </a:avLst>
              </a:prstGeom>
              <a:solidFill>
                <a:srgbClr val="33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 sz="1400"/>
              </a:p>
            </p:txBody>
          </p:sp>
          <p:sp>
            <p:nvSpPr>
              <p:cNvPr id="17507" name="Line 63"/>
              <p:cNvSpPr>
                <a:spLocks noChangeShapeType="1"/>
              </p:cNvSpPr>
              <p:nvPr/>
            </p:nvSpPr>
            <p:spPr bwMode="auto">
              <a:xfrm>
                <a:off x="3769" y="3200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508" name="Line 64"/>
              <p:cNvSpPr>
                <a:spLocks noChangeShapeType="1"/>
              </p:cNvSpPr>
              <p:nvPr/>
            </p:nvSpPr>
            <p:spPr bwMode="auto">
              <a:xfrm>
                <a:off x="3747" y="3223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7509" name="Line 65"/>
              <p:cNvSpPr>
                <a:spLocks noChangeShapeType="1"/>
              </p:cNvSpPr>
              <p:nvPr/>
            </p:nvSpPr>
            <p:spPr bwMode="auto">
              <a:xfrm>
                <a:off x="3747" y="3250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7505" name="Line 70"/>
            <p:cNvSpPr>
              <a:spLocks noChangeShapeType="1"/>
            </p:cNvSpPr>
            <p:nvPr/>
          </p:nvSpPr>
          <p:spPr bwMode="auto">
            <a:xfrm>
              <a:off x="8020050" y="2728913"/>
              <a:ext cx="0" cy="3571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7487" name="Text Box 71"/>
          <p:cNvSpPr txBox="1">
            <a:spLocks noChangeArrowheads="1"/>
          </p:cNvSpPr>
          <p:nvPr/>
        </p:nvSpPr>
        <p:spPr bwMode="auto">
          <a:xfrm>
            <a:off x="6089650" y="2043113"/>
            <a:ext cx="2413000" cy="2762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5000"/>
              </a:lnSpc>
              <a:spcBef>
                <a:spcPct val="50000"/>
              </a:spcBef>
            </a:pPr>
            <a:r>
              <a:rPr kumimoji="0" lang="en-US" altLang="zh-TW" sz="1400" dirty="0"/>
              <a:t>2D microfluidic array</a:t>
            </a:r>
          </a:p>
        </p:txBody>
      </p:sp>
      <p:sp>
        <p:nvSpPr>
          <p:cNvPr id="17488" name="Line 72"/>
          <p:cNvSpPr>
            <a:spLocks noChangeShapeType="1"/>
          </p:cNvSpPr>
          <p:nvPr/>
        </p:nvSpPr>
        <p:spPr bwMode="auto">
          <a:xfrm flipH="1">
            <a:off x="6891338" y="2314575"/>
            <a:ext cx="0" cy="957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8" name="群組 109"/>
          <p:cNvGrpSpPr>
            <a:grpSpLocks/>
          </p:cNvGrpSpPr>
          <p:nvPr/>
        </p:nvGrpSpPr>
        <p:grpSpPr bwMode="auto">
          <a:xfrm>
            <a:off x="5011738" y="2620963"/>
            <a:ext cx="1689100" cy="1460500"/>
            <a:chOff x="5072066" y="2620959"/>
            <a:chExt cx="1688465" cy="1460498"/>
          </a:xfrm>
        </p:grpSpPr>
        <p:sp>
          <p:nvSpPr>
            <p:cNvPr id="17498" name="Text Box 53"/>
            <p:cNvSpPr txBox="1">
              <a:spLocks noChangeArrowheads="1"/>
            </p:cNvSpPr>
            <p:nvPr/>
          </p:nvSpPr>
          <p:spPr bwMode="auto">
            <a:xfrm>
              <a:off x="5072066" y="2620959"/>
              <a:ext cx="11382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Droplets</a:t>
              </a:r>
            </a:p>
          </p:txBody>
        </p:sp>
        <p:sp>
          <p:nvSpPr>
            <p:cNvPr id="17499" name="Oval 57"/>
            <p:cNvSpPr>
              <a:spLocks noChangeArrowheads="1"/>
            </p:cNvSpPr>
            <p:nvPr/>
          </p:nvSpPr>
          <p:spPr bwMode="auto">
            <a:xfrm>
              <a:off x="5716598" y="3868742"/>
              <a:ext cx="355600" cy="203200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7500" name="Oval 59"/>
            <p:cNvSpPr>
              <a:spLocks noChangeArrowheads="1"/>
            </p:cNvSpPr>
            <p:nvPr/>
          </p:nvSpPr>
          <p:spPr bwMode="auto">
            <a:xfrm>
              <a:off x="6404931" y="3884607"/>
              <a:ext cx="355600" cy="196850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17501" name="Line 66"/>
            <p:cNvSpPr>
              <a:spLocks noChangeShapeType="1"/>
            </p:cNvSpPr>
            <p:nvPr/>
          </p:nvSpPr>
          <p:spPr bwMode="auto">
            <a:xfrm>
              <a:off x="5618167" y="2936868"/>
              <a:ext cx="954098" cy="99219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7502" name="Line 66"/>
            <p:cNvSpPr>
              <a:spLocks noChangeShapeType="1"/>
            </p:cNvSpPr>
            <p:nvPr/>
          </p:nvSpPr>
          <p:spPr bwMode="auto">
            <a:xfrm>
              <a:off x="5618166" y="2909882"/>
              <a:ext cx="311156" cy="10191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9" name="群組 108"/>
          <p:cNvGrpSpPr>
            <a:grpSpLocks/>
          </p:cNvGrpSpPr>
          <p:nvPr/>
        </p:nvGrpSpPr>
        <p:grpSpPr bwMode="auto">
          <a:xfrm>
            <a:off x="6578600" y="3816350"/>
            <a:ext cx="2179638" cy="1671638"/>
            <a:chOff x="6578600" y="3816350"/>
            <a:chExt cx="2179638" cy="1671638"/>
          </a:xfrm>
        </p:grpSpPr>
        <p:sp>
          <p:nvSpPr>
            <p:cNvPr id="17495" name="Text Box 54"/>
            <p:cNvSpPr txBox="1">
              <a:spLocks noChangeArrowheads="1"/>
            </p:cNvSpPr>
            <p:nvPr/>
          </p:nvSpPr>
          <p:spPr bwMode="auto">
            <a:xfrm>
              <a:off x="6578600" y="5180013"/>
              <a:ext cx="2179638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Control electrodes</a:t>
              </a:r>
            </a:p>
          </p:txBody>
        </p:sp>
        <p:cxnSp>
          <p:nvCxnSpPr>
            <p:cNvPr id="17496" name="AutoShape 55"/>
            <p:cNvCxnSpPr>
              <a:cxnSpLocks noChangeShapeType="1"/>
            </p:cNvCxnSpPr>
            <p:nvPr/>
          </p:nvCxnSpPr>
          <p:spPr bwMode="auto">
            <a:xfrm rot="16200000" flipV="1">
              <a:off x="6800850" y="4530726"/>
              <a:ext cx="1271587" cy="1111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</p:spPr>
        </p:cxnSp>
        <p:sp>
          <p:nvSpPr>
            <p:cNvPr id="17497" name="AutoShape 60"/>
            <p:cNvSpPr>
              <a:spLocks noChangeArrowheads="1"/>
            </p:cNvSpPr>
            <p:nvPr/>
          </p:nvSpPr>
          <p:spPr bwMode="auto">
            <a:xfrm>
              <a:off x="7205663" y="3816350"/>
              <a:ext cx="430212" cy="103188"/>
            </a:xfrm>
            <a:prstGeom prst="cube">
              <a:avLst>
                <a:gd name="adj" fmla="val 91014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2214563" y="5972175"/>
            <a:ext cx="3143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TW" sz="1400" dirty="0"/>
              <a:t>High voltage to generate an </a:t>
            </a:r>
            <a:br>
              <a:rPr lang="en-US" altLang="zh-TW" sz="1400" dirty="0"/>
            </a:br>
            <a:r>
              <a:rPr lang="en-US" altLang="zh-TW" sz="1400" dirty="0"/>
              <a:t>electric field</a:t>
            </a:r>
          </a:p>
        </p:txBody>
      </p:sp>
      <p:cxnSp>
        <p:nvCxnSpPr>
          <p:cNvPr id="107" name="AutoShape 24"/>
          <p:cNvCxnSpPr>
            <a:cxnSpLocks noChangeShapeType="1"/>
            <a:stCxn id="106" idx="0"/>
          </p:cNvCxnSpPr>
          <p:nvPr/>
        </p:nvCxnSpPr>
        <p:spPr bwMode="auto">
          <a:xfrm rot="16200000" flipV="1">
            <a:off x="3028950" y="5214938"/>
            <a:ext cx="471487" cy="1042988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  <p:sp>
        <p:nvSpPr>
          <p:cNvPr id="109" name="Oval 59"/>
          <p:cNvSpPr>
            <a:spLocks noChangeArrowheads="1"/>
          </p:cNvSpPr>
          <p:nvPr/>
        </p:nvSpPr>
        <p:spPr bwMode="auto">
          <a:xfrm>
            <a:off x="6894513" y="3725863"/>
            <a:ext cx="355600" cy="196850"/>
          </a:xfrm>
          <a:prstGeom prst="ellipse">
            <a:avLst/>
          </a:prstGeom>
          <a:solidFill>
            <a:srgbClr val="CC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7494" name="Text Box 4"/>
          <p:cNvSpPr txBox="1">
            <a:spLocks noChangeArrowheads="1"/>
          </p:cNvSpPr>
          <p:nvPr/>
        </p:nvSpPr>
        <p:spPr bwMode="auto">
          <a:xfrm>
            <a:off x="4675188" y="5478463"/>
            <a:ext cx="41830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 b="1" dirty="0">
                <a:solidFill>
                  <a:srgbClr val="008000"/>
                </a:solidFill>
              </a:rPr>
              <a:t>The schematic view of a biochip (</a:t>
            </a:r>
            <a:r>
              <a:rPr lang="en-US" altLang="zh-TW" sz="1400" b="1" dirty="0">
                <a:solidFill>
                  <a:srgbClr val="FF0000"/>
                </a:solidFill>
              </a:rPr>
              <a:t>Duke Univ.</a:t>
            </a:r>
            <a:r>
              <a:rPr lang="en-US" altLang="zh-TW" sz="1400" b="1" dirty="0">
                <a:solidFill>
                  <a:srgbClr val="008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2362 3.7037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0504 -0.00162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1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1.11111E-6 L 0.03975 1.11111E-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5" grpId="1" animBg="1"/>
      <p:bldP spid="106" grpId="0"/>
      <p:bldP spid="10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0"/>
            <a:ext cx="8031163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Droplet Routing vs. VLSI Routing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Droplet routing</a:t>
            </a:r>
          </a:p>
          <a:p>
            <a:pPr lvl="1" eaLnBrk="1" hangingPunct="1"/>
            <a:r>
              <a:rPr lang="en-US" altLang="zh-TW" dirty="0" smtClean="0"/>
              <a:t>Droplets transportation from one location to another for reaction</a:t>
            </a:r>
          </a:p>
          <a:p>
            <a:pPr lvl="1" eaLnBrk="1" hangingPunct="1"/>
            <a:r>
              <a:rPr lang="en-US" altLang="zh-TW" dirty="0" smtClean="0"/>
              <a:t>Time-multiplexed routing manner</a:t>
            </a:r>
          </a:p>
          <a:p>
            <a:pPr eaLnBrk="1" hangingPunct="1"/>
            <a:r>
              <a:rPr lang="en-US" altLang="zh-TW" dirty="0" smtClean="0"/>
              <a:t>Difference from traditional VLSI routing</a:t>
            </a:r>
          </a:p>
          <a:p>
            <a:pPr lvl="1" eaLnBrk="1" hangingPunct="1"/>
            <a:r>
              <a:rPr lang="en-US" altLang="zh-TW" dirty="0" smtClean="0"/>
              <a:t>Cells can be </a:t>
            </a:r>
            <a:r>
              <a:rPr lang="en-US" altLang="zh-TW" dirty="0" smtClean="0">
                <a:solidFill>
                  <a:srgbClr val="FF0000"/>
                </a:solidFill>
              </a:rPr>
              <a:t>temporally</a:t>
            </a:r>
            <a:r>
              <a:rPr lang="en-US" altLang="zh-TW" dirty="0" smtClean="0"/>
              <a:t> shared by droplets - no </a:t>
            </a:r>
            <a:r>
              <a:rPr lang="en-US" altLang="zh-TW" dirty="0" smtClean="0">
                <a:solidFill>
                  <a:srgbClr val="FF0000"/>
                </a:solidFill>
              </a:rPr>
              <a:t>permanent</a:t>
            </a:r>
            <a:r>
              <a:rPr lang="en-US" altLang="zh-TW" dirty="0" smtClean="0"/>
              <a:t> wires on a biochip</a:t>
            </a:r>
          </a:p>
          <a:p>
            <a:pPr lvl="1" eaLnBrk="1" hangingPunct="1"/>
            <a:r>
              <a:rPr lang="en-US" altLang="zh-TW" dirty="0" smtClean="0"/>
              <a:t>Droplet routing and scheduling; </a:t>
            </a:r>
            <a:r>
              <a:rPr lang="en-US" altLang="zh-TW" dirty="0" smtClean="0">
                <a:solidFill>
                  <a:srgbClr val="FF0000"/>
                </a:solidFill>
              </a:rPr>
              <a:t>scheduling</a:t>
            </a:r>
            <a:r>
              <a:rPr lang="en-US" altLang="zh-TW" dirty="0" smtClean="0"/>
              <a:t> is to determine droplets’ locations at each time step</a:t>
            </a:r>
          </a:p>
          <a:p>
            <a:pPr lvl="1" eaLnBrk="1" hangingPunct="1"/>
            <a:r>
              <a:rPr lang="en-US" altLang="zh-TW" dirty="0" smtClean="0"/>
              <a:t>Unique </a:t>
            </a:r>
            <a:r>
              <a:rPr lang="en-US" altLang="zh-TW" dirty="0" smtClean="0">
                <a:solidFill>
                  <a:srgbClr val="FF0000"/>
                </a:solidFill>
              </a:rPr>
              <a:t>fluidic properties </a:t>
            </a:r>
            <a:r>
              <a:rPr lang="en-US" altLang="zh-TW" dirty="0" smtClean="0"/>
              <a:t>for correct droplet movement</a:t>
            </a:r>
          </a:p>
          <a:p>
            <a:pPr eaLnBrk="1" hangingPunct="1"/>
            <a:endParaRPr lang="en-US" altLang="zh-TW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55925" y="4929188"/>
          <a:ext cx="6096000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3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" name="橢圓 3"/>
          <p:cNvSpPr/>
          <p:nvPr/>
        </p:nvSpPr>
        <p:spPr bwMode="auto">
          <a:xfrm>
            <a:off x="2075923" y="5023496"/>
            <a:ext cx="428628" cy="3571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/>
          <a:lstStyle/>
          <a:p>
            <a:pPr algn="ctr">
              <a:defRPr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D</a:t>
            </a:r>
            <a:r>
              <a:rPr lang="en-US" altLang="zh-TW" sz="1800" baseline="-25000" dirty="0">
                <a:solidFill>
                  <a:schemeClr val="tx1"/>
                </a:solidFill>
                <a:latin typeface="+mj-lt"/>
              </a:rPr>
              <a:t>i</a:t>
            </a:r>
            <a:endParaRPr lang="zh-TW" altLang="en-US" sz="1800" baseline="-25000" dirty="0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955925" y="5629275"/>
          <a:ext cx="6096000" cy="51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51371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9511" name="矩形 6"/>
          <p:cNvSpPr>
            <a:spLocks noChangeArrowheads="1"/>
          </p:cNvSpPr>
          <p:nvPr/>
        </p:nvSpPr>
        <p:spPr bwMode="auto">
          <a:xfrm>
            <a:off x="2384550" y="5794375"/>
            <a:ext cx="5214937" cy="142875"/>
          </a:xfrm>
          <a:prstGeom prst="rect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9512" name="文字方塊 7"/>
          <p:cNvSpPr txBox="1">
            <a:spLocks noChangeArrowheads="1"/>
          </p:cNvSpPr>
          <p:nvPr/>
        </p:nvSpPr>
        <p:spPr bwMode="auto">
          <a:xfrm>
            <a:off x="179512" y="5059363"/>
            <a:ext cx="19192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dirty="0"/>
              <a:t>Droplet Routing</a:t>
            </a:r>
            <a:endParaRPr lang="zh-TW" altLang="en-US" sz="1800"/>
          </a:p>
        </p:txBody>
      </p:sp>
      <p:sp>
        <p:nvSpPr>
          <p:cNvPr id="19513" name="文字方塊 8"/>
          <p:cNvSpPr txBox="1">
            <a:spLocks noChangeArrowheads="1"/>
          </p:cNvSpPr>
          <p:nvPr/>
        </p:nvSpPr>
        <p:spPr bwMode="auto">
          <a:xfrm>
            <a:off x="179512" y="5715000"/>
            <a:ext cx="1919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dirty="0"/>
              <a:t>VLSI Routing</a:t>
            </a:r>
            <a:endParaRPr lang="zh-TW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33333E-6 L 0.59844 -3.33333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General Constraints for Droplet Routing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Fluidic constraint</a:t>
            </a:r>
          </a:p>
          <a:p>
            <a:pPr lvl="1" eaLnBrk="1" hangingPunct="1"/>
            <a:r>
              <a:rPr lang="en-US" altLang="zh-TW" dirty="0" smtClean="0"/>
              <a:t>For the correctness of droplet transportation</a:t>
            </a:r>
          </a:p>
          <a:p>
            <a:pPr lvl="1" eaLnBrk="1" hangingPunct="1"/>
            <a:r>
              <a:rPr lang="en-US" altLang="zh-TW" dirty="0" smtClean="0"/>
              <a:t>No unexpected mixing among droplets of different nets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</a:rPr>
              <a:t>Static</a:t>
            </a:r>
            <a:r>
              <a:rPr lang="en-US" altLang="zh-TW" dirty="0" smtClean="0"/>
              <a:t> and </a:t>
            </a:r>
            <a:r>
              <a:rPr lang="en-US" altLang="zh-TW" dirty="0" smtClean="0">
                <a:solidFill>
                  <a:srgbClr val="FF0000"/>
                </a:solidFill>
              </a:rPr>
              <a:t>dynamic</a:t>
            </a:r>
            <a:r>
              <a:rPr lang="en-US" altLang="zh-TW" dirty="0" smtClean="0"/>
              <a:t> fluidic constraints</a:t>
            </a:r>
          </a:p>
          <a:p>
            <a:pPr eaLnBrk="1" hangingPunct="1"/>
            <a:r>
              <a:rPr lang="en-US" altLang="zh-TW" dirty="0" smtClean="0"/>
              <a:t>Timing constraint</a:t>
            </a:r>
          </a:p>
          <a:p>
            <a:pPr lvl="1" eaLnBrk="1" hangingPunct="1"/>
            <a:r>
              <a:rPr lang="en-US" altLang="zh-TW" dirty="0" smtClean="0"/>
              <a:t>Maximum transportation time of droplets</a:t>
            </a:r>
          </a:p>
          <a:p>
            <a:pPr eaLnBrk="1" hangingPunct="1"/>
            <a:endParaRPr lang="zh-TW" altLang="en-US" smtClean="0"/>
          </a:p>
        </p:txBody>
      </p:sp>
      <p:graphicFrame>
        <p:nvGraphicFramePr>
          <p:cNvPr id="862212" name="Group 4"/>
          <p:cNvGraphicFramePr>
            <a:graphicFrameLocks noGrp="1"/>
          </p:cNvGraphicFramePr>
          <p:nvPr/>
        </p:nvGraphicFramePr>
        <p:xfrm>
          <a:off x="1543050" y="3675063"/>
          <a:ext cx="1744663" cy="1225552"/>
        </p:xfrm>
        <a:graphic>
          <a:graphicData uri="http://schemas.openxmlformats.org/drawingml/2006/table">
            <a:tbl>
              <a:tblPr/>
              <a:tblGrid>
                <a:gridCol w="436563"/>
                <a:gridCol w="436562"/>
                <a:gridCol w="434975"/>
                <a:gridCol w="436563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63" name="Oval 31"/>
          <p:cNvSpPr>
            <a:spLocks noChangeArrowheads="1"/>
          </p:cNvSpPr>
          <p:nvPr/>
        </p:nvSpPr>
        <p:spPr bwMode="auto">
          <a:xfrm>
            <a:off x="1903413" y="4214813"/>
            <a:ext cx="584200" cy="44926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1079500" y="4937125"/>
            <a:ext cx="2835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Static</a:t>
            </a:r>
            <a:r>
              <a:rPr lang="en-US" altLang="zh-TW" sz="2000" dirty="0"/>
              <a:t> fluidic constraint</a:t>
            </a:r>
          </a:p>
        </p:txBody>
      </p:sp>
      <p:sp>
        <p:nvSpPr>
          <p:cNvPr id="18465" name="AutoShape 33"/>
          <p:cNvSpPr>
            <a:spLocks/>
          </p:cNvSpPr>
          <p:nvPr/>
        </p:nvSpPr>
        <p:spPr bwMode="auto">
          <a:xfrm rot="5400000">
            <a:off x="2502694" y="3559969"/>
            <a:ext cx="320675" cy="909637"/>
          </a:xfrm>
          <a:prstGeom prst="leftBrace">
            <a:avLst>
              <a:gd name="adj1" fmla="val 2363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90500" y="3643313"/>
            <a:ext cx="1214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/>
              <a:t>Minimum spacing</a:t>
            </a:r>
          </a:p>
        </p:txBody>
      </p:sp>
      <p:cxnSp>
        <p:nvCxnSpPr>
          <p:cNvPr id="18467" name="AutoShape 35"/>
          <p:cNvCxnSpPr>
            <a:cxnSpLocks noChangeShapeType="1"/>
            <a:stCxn id="18466" idx="3"/>
            <a:endCxn id="18465" idx="1"/>
          </p:cNvCxnSpPr>
          <p:nvPr/>
        </p:nvCxnSpPr>
        <p:spPr bwMode="auto">
          <a:xfrm flipV="1">
            <a:off x="1404938" y="3841750"/>
            <a:ext cx="1258887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8468" name="Oval 36"/>
          <p:cNvSpPr>
            <a:spLocks noChangeArrowheads="1"/>
          </p:cNvSpPr>
          <p:nvPr/>
        </p:nvSpPr>
        <p:spPr bwMode="auto">
          <a:xfrm>
            <a:off x="2803525" y="4214813"/>
            <a:ext cx="584200" cy="449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 dirty="0"/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4705350" y="4929188"/>
            <a:ext cx="35099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000" dirty="0">
                <a:solidFill>
                  <a:srgbClr val="FF0000"/>
                </a:solidFill>
              </a:rPr>
              <a:t>Dynamic</a:t>
            </a:r>
            <a:r>
              <a:rPr lang="en-US" altLang="zh-TW" sz="2000" dirty="0"/>
              <a:t> fluidic constraint</a:t>
            </a:r>
          </a:p>
        </p:txBody>
      </p:sp>
      <p:graphicFrame>
        <p:nvGraphicFramePr>
          <p:cNvPr id="862246" name="Group 38"/>
          <p:cNvGraphicFramePr>
            <a:graphicFrameLocks noGrp="1"/>
          </p:cNvGraphicFramePr>
          <p:nvPr/>
        </p:nvGraphicFramePr>
        <p:xfrm>
          <a:off x="6699250" y="3675063"/>
          <a:ext cx="1744663" cy="1225552"/>
        </p:xfrm>
        <a:graphic>
          <a:graphicData uri="http://schemas.openxmlformats.org/drawingml/2006/table">
            <a:tbl>
              <a:tblPr/>
              <a:tblGrid>
                <a:gridCol w="436563"/>
                <a:gridCol w="436562"/>
                <a:gridCol w="434975"/>
                <a:gridCol w="436563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62273" name="Group 65"/>
          <p:cNvGraphicFramePr>
            <a:graphicFrameLocks noGrp="1"/>
          </p:cNvGraphicFramePr>
          <p:nvPr/>
        </p:nvGraphicFramePr>
        <p:xfrm>
          <a:off x="4257675" y="3675063"/>
          <a:ext cx="1744663" cy="1225552"/>
        </p:xfrm>
        <a:graphic>
          <a:graphicData uri="http://schemas.openxmlformats.org/drawingml/2006/table">
            <a:tbl>
              <a:tblPr/>
              <a:tblGrid>
                <a:gridCol w="436563"/>
                <a:gridCol w="436562"/>
                <a:gridCol w="434975"/>
                <a:gridCol w="436563"/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en-US" altLang="zh-TW" sz="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20000"/>
                        <a:buFont typeface="標楷體" pitchFamily="65" charset="-120"/>
                        <a:buNone/>
                        <a:tabLst/>
                      </a:pPr>
                      <a:endParaRPr kumimoji="1" lang="zh-TW" altLang="en-US" sz="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24" name="Oval 92"/>
          <p:cNvSpPr>
            <a:spLocks noChangeArrowheads="1"/>
          </p:cNvSpPr>
          <p:nvPr/>
        </p:nvSpPr>
        <p:spPr bwMode="auto">
          <a:xfrm>
            <a:off x="6643688" y="4214813"/>
            <a:ext cx="584200" cy="44926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25" name="Oval 93"/>
          <p:cNvSpPr>
            <a:spLocks noChangeArrowheads="1"/>
          </p:cNvSpPr>
          <p:nvPr/>
        </p:nvSpPr>
        <p:spPr bwMode="auto">
          <a:xfrm>
            <a:off x="4606925" y="4214813"/>
            <a:ext cx="584200" cy="449262"/>
          </a:xfrm>
          <a:prstGeom prst="ellipse">
            <a:avLst/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26" name="Oval 94"/>
          <p:cNvSpPr>
            <a:spLocks noChangeArrowheads="1"/>
          </p:cNvSpPr>
          <p:nvPr/>
        </p:nvSpPr>
        <p:spPr bwMode="auto">
          <a:xfrm>
            <a:off x="7497763" y="3944938"/>
            <a:ext cx="584200" cy="449262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 dirty="0"/>
          </a:p>
        </p:txBody>
      </p:sp>
      <p:sp>
        <p:nvSpPr>
          <p:cNvPr id="18527" name="Oval 95"/>
          <p:cNvSpPr>
            <a:spLocks noChangeArrowheads="1"/>
          </p:cNvSpPr>
          <p:nvPr/>
        </p:nvSpPr>
        <p:spPr bwMode="auto">
          <a:xfrm>
            <a:off x="5507038" y="3898900"/>
            <a:ext cx="584200" cy="44926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zh-TW" dirty="0"/>
          </a:p>
        </p:txBody>
      </p:sp>
      <p:sp>
        <p:nvSpPr>
          <p:cNvPr id="18528" name="AutoShape 96"/>
          <p:cNvSpPr>
            <a:spLocks noChangeArrowheads="1"/>
          </p:cNvSpPr>
          <p:nvPr/>
        </p:nvSpPr>
        <p:spPr bwMode="auto">
          <a:xfrm rot="10800000">
            <a:off x="5254625" y="4033838"/>
            <a:ext cx="398463" cy="179387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29" name="AutoShape 97"/>
          <p:cNvSpPr>
            <a:spLocks noChangeArrowheads="1"/>
          </p:cNvSpPr>
          <p:nvPr/>
        </p:nvSpPr>
        <p:spPr bwMode="auto">
          <a:xfrm>
            <a:off x="7092950" y="4349750"/>
            <a:ext cx="398463" cy="179388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113338" y="3854450"/>
            <a:ext cx="450850" cy="539750"/>
            <a:chOff x="2542" y="2472"/>
            <a:chExt cx="365" cy="482"/>
          </a:xfrm>
        </p:grpSpPr>
        <p:sp>
          <p:nvSpPr>
            <p:cNvPr id="18555" name="Line 99"/>
            <p:cNvSpPr>
              <a:spLocks noChangeShapeType="1"/>
            </p:cNvSpPr>
            <p:nvPr/>
          </p:nvSpPr>
          <p:spPr bwMode="auto">
            <a:xfrm>
              <a:off x="2542" y="2472"/>
              <a:ext cx="365" cy="4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56" name="Line 100"/>
            <p:cNvSpPr>
              <a:spLocks noChangeShapeType="1"/>
            </p:cNvSpPr>
            <p:nvPr/>
          </p:nvSpPr>
          <p:spPr bwMode="auto">
            <a:xfrm flipH="1">
              <a:off x="2542" y="2472"/>
              <a:ext cx="365" cy="4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Group 101"/>
          <p:cNvGrpSpPr>
            <a:grpSpLocks/>
          </p:cNvGrpSpPr>
          <p:nvPr/>
        </p:nvGrpSpPr>
        <p:grpSpPr bwMode="auto">
          <a:xfrm>
            <a:off x="7138988" y="4170363"/>
            <a:ext cx="450850" cy="539750"/>
            <a:chOff x="2542" y="2472"/>
            <a:chExt cx="365" cy="482"/>
          </a:xfrm>
        </p:grpSpPr>
        <p:sp>
          <p:nvSpPr>
            <p:cNvPr id="18553" name="Line 102"/>
            <p:cNvSpPr>
              <a:spLocks noChangeShapeType="1"/>
            </p:cNvSpPr>
            <p:nvPr/>
          </p:nvSpPr>
          <p:spPr bwMode="auto">
            <a:xfrm>
              <a:off x="2542" y="2472"/>
              <a:ext cx="365" cy="4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54" name="Line 103"/>
            <p:cNvSpPr>
              <a:spLocks noChangeShapeType="1"/>
            </p:cNvSpPr>
            <p:nvPr/>
          </p:nvSpPr>
          <p:spPr bwMode="auto">
            <a:xfrm flipH="1">
              <a:off x="2542" y="2472"/>
              <a:ext cx="365" cy="48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8532" name="AutoShape 104"/>
          <p:cNvSpPr>
            <a:spLocks noChangeArrowheads="1"/>
          </p:cNvSpPr>
          <p:nvPr/>
        </p:nvSpPr>
        <p:spPr bwMode="auto">
          <a:xfrm rot="10800000">
            <a:off x="4273550" y="4354513"/>
            <a:ext cx="398463" cy="179387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533" name="AutoShape 105"/>
          <p:cNvSpPr>
            <a:spLocks noChangeArrowheads="1"/>
          </p:cNvSpPr>
          <p:nvPr/>
        </p:nvSpPr>
        <p:spPr bwMode="auto">
          <a:xfrm>
            <a:off x="7997825" y="4060825"/>
            <a:ext cx="398463" cy="179388"/>
          </a:xfrm>
          <a:prstGeom prst="rightArrow">
            <a:avLst>
              <a:gd name="adj1" fmla="val 50000"/>
              <a:gd name="adj2" fmla="val 555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216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5429250"/>
            <a:ext cx="26797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60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75" y="5300663"/>
            <a:ext cx="2466975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群組 47"/>
          <p:cNvGrpSpPr>
            <a:grpSpLocks/>
          </p:cNvGrpSpPr>
          <p:nvPr/>
        </p:nvGrpSpPr>
        <p:grpSpPr bwMode="auto">
          <a:xfrm>
            <a:off x="6786563" y="2184400"/>
            <a:ext cx="1689100" cy="1530350"/>
            <a:chOff x="6557963" y="3046413"/>
            <a:chExt cx="2132012" cy="1931987"/>
          </a:xfrm>
        </p:grpSpPr>
        <p:sp>
          <p:nvSpPr>
            <p:cNvPr id="18537" name="Line 76"/>
            <p:cNvSpPr>
              <a:spLocks noChangeShapeType="1"/>
            </p:cNvSpPr>
            <p:nvPr/>
          </p:nvSpPr>
          <p:spPr bwMode="auto">
            <a:xfrm flipV="1">
              <a:off x="6657975" y="3429000"/>
              <a:ext cx="1512888" cy="13731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38" name="Line 77"/>
            <p:cNvSpPr>
              <a:spLocks noChangeShapeType="1"/>
            </p:cNvSpPr>
            <p:nvPr/>
          </p:nvSpPr>
          <p:spPr bwMode="auto">
            <a:xfrm>
              <a:off x="6670675" y="4799013"/>
              <a:ext cx="1657350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539" name="Line 78"/>
            <p:cNvSpPr>
              <a:spLocks noChangeShapeType="1"/>
            </p:cNvSpPr>
            <p:nvPr/>
          </p:nvSpPr>
          <p:spPr bwMode="auto">
            <a:xfrm flipV="1">
              <a:off x="6670675" y="3360738"/>
              <a:ext cx="0" cy="14224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TW" altLang="en-US"/>
            </a:p>
          </p:txBody>
        </p:sp>
        <p:grpSp>
          <p:nvGrpSpPr>
            <p:cNvPr id="5" name="Group 79"/>
            <p:cNvGrpSpPr>
              <a:grpSpLocks/>
            </p:cNvGrpSpPr>
            <p:nvPr/>
          </p:nvGrpSpPr>
          <p:grpSpPr bwMode="auto">
            <a:xfrm>
              <a:off x="6905625" y="3559175"/>
              <a:ext cx="1150938" cy="1147763"/>
              <a:chOff x="3866" y="3024"/>
              <a:chExt cx="768" cy="864"/>
            </a:xfrm>
          </p:grpSpPr>
          <p:sp>
            <p:nvSpPr>
              <p:cNvPr id="18548" name="AutoShape 80"/>
              <p:cNvSpPr>
                <a:spLocks noChangeArrowheads="1"/>
              </p:cNvSpPr>
              <p:nvPr/>
            </p:nvSpPr>
            <p:spPr bwMode="auto">
              <a:xfrm>
                <a:off x="3866" y="3024"/>
                <a:ext cx="768" cy="864"/>
              </a:xfrm>
              <a:prstGeom prst="cube">
                <a:avLst>
                  <a:gd name="adj" fmla="val 25000"/>
                </a:avLst>
              </a:prstGeom>
              <a:solidFill>
                <a:srgbClr val="FFCC00"/>
              </a:solidFill>
              <a:ln w="28575">
                <a:solidFill>
                  <a:srgbClr val="D9AE17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3866" y="3024"/>
                <a:ext cx="768" cy="864"/>
                <a:chOff x="3456" y="2976"/>
                <a:chExt cx="768" cy="864"/>
              </a:xfrm>
            </p:grpSpPr>
            <p:sp>
              <p:nvSpPr>
                <p:cNvPr id="18550" name="Line 82"/>
                <p:cNvSpPr>
                  <a:spLocks noChangeShapeType="1"/>
                </p:cNvSpPr>
                <p:nvPr/>
              </p:nvSpPr>
              <p:spPr bwMode="auto">
                <a:xfrm>
                  <a:off x="3648" y="2976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D9AE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51" name="Line 83"/>
                <p:cNvSpPr>
                  <a:spLocks noChangeShapeType="1"/>
                </p:cNvSpPr>
                <p:nvPr/>
              </p:nvSpPr>
              <p:spPr bwMode="auto">
                <a:xfrm>
                  <a:off x="3648" y="3648"/>
                  <a:ext cx="576" cy="0"/>
                </a:xfrm>
                <a:prstGeom prst="line">
                  <a:avLst/>
                </a:prstGeom>
                <a:noFill/>
                <a:ln w="28575">
                  <a:solidFill>
                    <a:srgbClr val="D9AE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8552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3456" y="3648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D9AE17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</p:grpSp>
        <p:sp>
          <p:nvSpPr>
            <p:cNvPr id="18541" name="Text Box 85"/>
            <p:cNvSpPr txBox="1">
              <a:spLocks noChangeArrowheads="1"/>
            </p:cNvSpPr>
            <p:nvPr/>
          </p:nvSpPr>
          <p:spPr bwMode="auto">
            <a:xfrm>
              <a:off x="8335963" y="4627563"/>
              <a:ext cx="354012" cy="3508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2000" dirty="0"/>
                <a:t>X</a:t>
              </a:r>
            </a:p>
          </p:txBody>
        </p:sp>
        <p:sp>
          <p:nvSpPr>
            <p:cNvPr id="18542" name="Text Box 86"/>
            <p:cNvSpPr txBox="1">
              <a:spLocks noChangeArrowheads="1"/>
            </p:cNvSpPr>
            <p:nvPr/>
          </p:nvSpPr>
          <p:spPr bwMode="auto">
            <a:xfrm>
              <a:off x="8104188" y="3159125"/>
              <a:ext cx="354012" cy="3508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2000" dirty="0"/>
                <a:t>Y</a:t>
              </a:r>
            </a:p>
          </p:txBody>
        </p:sp>
        <p:sp>
          <p:nvSpPr>
            <p:cNvPr id="18543" name="Text Box 87"/>
            <p:cNvSpPr txBox="1">
              <a:spLocks noChangeArrowheads="1"/>
            </p:cNvSpPr>
            <p:nvPr/>
          </p:nvSpPr>
          <p:spPr bwMode="auto">
            <a:xfrm>
              <a:off x="6557963" y="3046413"/>
              <a:ext cx="339725" cy="35083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2000" dirty="0"/>
                <a:t>T</a:t>
              </a:r>
            </a:p>
          </p:txBody>
        </p:sp>
        <p:sp>
          <p:nvSpPr>
            <p:cNvPr id="18544" name="AutoShape 88"/>
            <p:cNvSpPr>
              <a:spLocks noChangeArrowheads="1"/>
            </p:cNvSpPr>
            <p:nvPr/>
          </p:nvSpPr>
          <p:spPr bwMode="auto">
            <a:xfrm>
              <a:off x="6905625" y="3559175"/>
              <a:ext cx="1150938" cy="263525"/>
            </a:xfrm>
            <a:prstGeom prst="parallelogram">
              <a:avLst>
                <a:gd name="adj" fmla="val 109713"/>
              </a:avLst>
            </a:prstGeom>
            <a:solidFill>
              <a:srgbClr val="00CC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5" name="AutoShape 89"/>
            <p:cNvSpPr>
              <a:spLocks noChangeArrowheads="1"/>
            </p:cNvSpPr>
            <p:nvPr/>
          </p:nvSpPr>
          <p:spPr bwMode="auto">
            <a:xfrm>
              <a:off x="6910388" y="4011613"/>
              <a:ext cx="1149350" cy="265112"/>
            </a:xfrm>
            <a:prstGeom prst="parallelogram">
              <a:avLst>
                <a:gd name="adj" fmla="val 108905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6" name="AutoShape 90"/>
            <p:cNvSpPr>
              <a:spLocks noChangeArrowheads="1"/>
            </p:cNvSpPr>
            <p:nvPr/>
          </p:nvSpPr>
          <p:spPr bwMode="auto">
            <a:xfrm>
              <a:off x="6910388" y="4440238"/>
              <a:ext cx="1149350" cy="265112"/>
            </a:xfrm>
            <a:prstGeom prst="parallelogram">
              <a:avLst>
                <a:gd name="adj" fmla="val 108905"/>
              </a:avLst>
            </a:prstGeom>
            <a:solidFill>
              <a:srgbClr val="FF66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8547" name="Oval 153"/>
            <p:cNvSpPr>
              <a:spLocks noChangeArrowheads="1"/>
            </p:cNvSpPr>
            <p:nvPr/>
          </p:nvSpPr>
          <p:spPr bwMode="auto">
            <a:xfrm>
              <a:off x="7337425" y="4068763"/>
              <a:ext cx="222250" cy="157162"/>
            </a:xfrm>
            <a:prstGeom prst="ellipse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General Objectives for Droplet Routing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15064" cy="4953000"/>
          </a:xfrm>
        </p:spPr>
        <p:txBody>
          <a:bodyPr/>
          <a:lstStyle/>
          <a:p>
            <a:pPr algn="just" eaLnBrk="1" hangingPunct="1"/>
            <a:r>
              <a:rPr lang="en-US" altLang="zh-TW" dirty="0" smtClean="0"/>
              <a:t>Minimize the routing time for </a:t>
            </a:r>
            <a:r>
              <a:rPr lang="en-US" altLang="zh-TW" dirty="0" smtClean="0">
                <a:solidFill>
                  <a:srgbClr val="FF0000"/>
                </a:solidFill>
              </a:rPr>
              <a:t>high reliability</a:t>
            </a:r>
          </a:p>
          <a:p>
            <a:pPr lvl="1" algn="just" eaLnBrk="1" hangingPunct="1"/>
            <a:r>
              <a:rPr lang="en-US" altLang="zh-TW" dirty="0" smtClean="0">
                <a:solidFill>
                  <a:srgbClr val="FF0000"/>
                </a:solidFill>
              </a:rPr>
              <a:t>Real-time response </a:t>
            </a:r>
            <a:r>
              <a:rPr lang="en-US" altLang="zh-TW" dirty="0" smtClean="0"/>
              <a:t>for bio-medical applications</a:t>
            </a:r>
          </a:p>
          <a:p>
            <a:pPr lvl="1" algn="just" eaLnBrk="1" hangingPunct="1"/>
            <a:r>
              <a:rPr lang="en-US" altLang="zh-TW" dirty="0" smtClean="0"/>
              <a:t>Fewer time-to-result problems of bioassay</a:t>
            </a:r>
          </a:p>
          <a:p>
            <a:pPr lvl="1" algn="just" eaLnBrk="1" hangingPunct="1"/>
            <a:r>
              <a:rPr lang="en-US" altLang="zh-TW" dirty="0" smtClean="0"/>
              <a:t>Shorter actuation time for driving electrodes with less possibilities of electrode defects</a:t>
            </a:r>
          </a:p>
          <a:p>
            <a:pPr lvl="1" algn="just" eaLnBrk="1" hangingPunct="1">
              <a:buNone/>
            </a:pPr>
            <a:endParaRPr lang="en-US" altLang="zh-TW" dirty="0" smtClean="0"/>
          </a:p>
          <a:p>
            <a:pPr algn="just" eaLnBrk="1" hangingPunct="1"/>
            <a:r>
              <a:rPr lang="en-US" altLang="zh-TW" dirty="0" smtClean="0"/>
              <a:t>Minimize the # of used cells for </a:t>
            </a:r>
            <a:r>
              <a:rPr lang="en-US" altLang="zh-TW" dirty="0" smtClean="0">
                <a:solidFill>
                  <a:srgbClr val="FF0000"/>
                </a:solidFill>
              </a:rPr>
              <a:t>better fault tolerance</a:t>
            </a:r>
          </a:p>
          <a:p>
            <a:pPr lvl="1" algn="just" eaLnBrk="1" hangingPunct="1"/>
            <a:r>
              <a:rPr lang="en-US" altLang="zh-TW" dirty="0" smtClean="0"/>
              <a:t>Free more spare cells </a:t>
            </a:r>
          </a:p>
          <a:p>
            <a:pPr lvl="1" algn="just" eaLnBrk="1" hangingPunct="1"/>
            <a:r>
              <a:rPr lang="en-US" altLang="zh-TW" dirty="0" smtClean="0"/>
              <a:t>Replace faulty cells by spare cells</a:t>
            </a:r>
          </a:p>
          <a:p>
            <a:pPr algn="just" eaLnBrk="1" hangingPunct="1"/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" y="304800"/>
            <a:ext cx="9001125" cy="838200"/>
          </a:xfrm>
        </p:spPr>
        <p:txBody>
          <a:bodyPr anchor="t"/>
          <a:lstStyle/>
          <a:p>
            <a:r>
              <a:rPr lang="en-US" altLang="zh-TW" dirty="0" smtClean="0"/>
              <a:t>General Problem Formulation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450" y="928688"/>
            <a:ext cx="8686800" cy="3357567"/>
          </a:xfrm>
        </p:spPr>
        <p:txBody>
          <a:bodyPr/>
          <a:lstStyle/>
          <a:p>
            <a:pPr algn="just">
              <a:defRPr/>
            </a:pPr>
            <a:r>
              <a:rPr lang="en-US" altLang="zh-TW" sz="2200" b="1" dirty="0" smtClean="0">
                <a:solidFill>
                  <a:srgbClr val="FF0000"/>
                </a:solidFill>
              </a:rPr>
              <a:t>Input: </a:t>
            </a:r>
            <a:r>
              <a:rPr lang="en-US" altLang="zh-TW" sz="2200" dirty="0" smtClean="0"/>
              <a:t>A netlist of </a:t>
            </a:r>
            <a:r>
              <a:rPr lang="en-US" altLang="zh-TW" sz="2200" i="1" dirty="0" smtClean="0"/>
              <a:t>n droplets D = </a:t>
            </a:r>
            <a:r>
              <a:rPr lang="en-US" altLang="zh-TW" sz="2200" dirty="0" smtClean="0"/>
              <a:t>{</a:t>
            </a:r>
            <a:r>
              <a:rPr lang="en-US" altLang="zh-TW" sz="2200" i="1" dirty="0" smtClean="0"/>
              <a:t>d</a:t>
            </a:r>
            <a:r>
              <a:rPr lang="en-US" altLang="zh-TW" sz="2200" i="1" baseline="-25000" dirty="0" smtClean="0"/>
              <a:t>1</a:t>
            </a:r>
            <a:r>
              <a:rPr lang="en-US" altLang="zh-TW" sz="2200" i="1" dirty="0" smtClean="0"/>
              <a:t>, d</a:t>
            </a:r>
            <a:r>
              <a:rPr lang="en-US" altLang="zh-TW" sz="2200" i="1" baseline="-25000" dirty="0" smtClean="0"/>
              <a:t>2</a:t>
            </a:r>
            <a:r>
              <a:rPr lang="en-US" altLang="zh-TW" sz="2200" i="1" dirty="0" smtClean="0"/>
              <a:t>,…, </a:t>
            </a:r>
            <a:r>
              <a:rPr lang="en-US" altLang="zh-TW" sz="2200" i="1" dirty="0" err="1" smtClean="0"/>
              <a:t>d</a:t>
            </a:r>
            <a:r>
              <a:rPr lang="en-US" altLang="zh-TW" sz="2200" i="1" baseline="-25000" dirty="0" err="1" smtClean="0"/>
              <a:t>n</a:t>
            </a:r>
            <a:r>
              <a:rPr lang="en-US" altLang="zh-TW" sz="2200" dirty="0" smtClean="0"/>
              <a:t>}</a:t>
            </a:r>
            <a:r>
              <a:rPr lang="en-US" altLang="zh-TW" sz="2200" i="1" dirty="0" smtClean="0"/>
              <a:t>, the </a:t>
            </a:r>
            <a:r>
              <a:rPr lang="en-US" altLang="zh-TW" sz="2200" dirty="0" smtClean="0"/>
              <a:t>locations of modules and obstacles</a:t>
            </a:r>
            <a:endParaRPr lang="en-US" altLang="zh-TW" sz="2200" i="1" dirty="0" smtClean="0"/>
          </a:p>
          <a:p>
            <a:pPr algn="just">
              <a:defRPr/>
            </a:pPr>
            <a:r>
              <a:rPr lang="en-US" altLang="zh-TW" sz="2200" b="1" dirty="0" smtClean="0">
                <a:solidFill>
                  <a:srgbClr val="FF0000"/>
                </a:solidFill>
              </a:rPr>
              <a:t>Objective: </a:t>
            </a:r>
            <a:r>
              <a:rPr lang="en-US" altLang="zh-TW" sz="2200" dirty="0" smtClean="0"/>
              <a:t>Route all droplets from their source cells to their target cells while</a:t>
            </a:r>
            <a:r>
              <a:rPr lang="en-US" altLang="zh-TW" sz="2200" i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# of used cells, and routing time </a:t>
            </a:r>
            <a:r>
              <a:rPr lang="en-US" altLang="zh-TW" sz="2200" dirty="0" smtClean="0"/>
              <a:t>for better fault tolerance and high reliability</a:t>
            </a:r>
          </a:p>
          <a:p>
            <a:pPr algn="just">
              <a:defRPr/>
            </a:pPr>
            <a:r>
              <a:rPr lang="en-US" altLang="zh-TW" sz="2200" b="1" dirty="0" smtClean="0">
                <a:solidFill>
                  <a:srgbClr val="FF0000"/>
                </a:solidFill>
              </a:rPr>
              <a:t>Constraint: </a:t>
            </a:r>
            <a:r>
              <a:rPr lang="en-US" altLang="zh-TW" sz="2200" dirty="0" smtClean="0"/>
              <a:t>Fluidic and timing constraints should be satisfied.</a:t>
            </a:r>
          </a:p>
        </p:txBody>
      </p:sp>
      <p:sp>
        <p:nvSpPr>
          <p:cNvPr id="18" name="AutoShape 60"/>
          <p:cNvSpPr>
            <a:spLocks noChangeArrowheads="1"/>
          </p:cNvSpPr>
          <p:nvPr/>
        </p:nvSpPr>
        <p:spPr bwMode="auto">
          <a:xfrm>
            <a:off x="844581" y="4257673"/>
            <a:ext cx="3273425" cy="968375"/>
          </a:xfrm>
          <a:prstGeom prst="cube">
            <a:avLst>
              <a:gd name="adj" fmla="val 91014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137173" y="4003673"/>
            <a:ext cx="4560885" cy="1676400"/>
          </a:xfrm>
          <a:prstGeom prst="cube">
            <a:avLst>
              <a:gd name="adj" fmla="val 93986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92231" y="5060948"/>
            <a:ext cx="625475" cy="536575"/>
            <a:chOff x="2037" y="2962"/>
            <a:chExt cx="394" cy="338"/>
          </a:xfrm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833594" y="5054598"/>
            <a:ext cx="625475" cy="536575"/>
            <a:chOff x="2037" y="2962"/>
            <a:chExt cx="394" cy="338"/>
          </a:xfrm>
        </p:grpSpPr>
        <p:sp>
          <p:nvSpPr>
            <p:cNvPr id="24" name="AutoShape 10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25" name="AutoShape 11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</p:grpSp>
      <p:sp>
        <p:nvSpPr>
          <p:cNvPr id="26" name="AutoShape 12"/>
          <p:cNvSpPr>
            <a:spLocks noChangeArrowheads="1"/>
          </p:cNvSpPr>
          <p:nvPr/>
        </p:nvSpPr>
        <p:spPr bwMode="auto">
          <a:xfrm>
            <a:off x="1049369" y="49910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7" name="AutoShape 13"/>
          <p:cNvSpPr>
            <a:spLocks noChangeArrowheads="1"/>
          </p:cNvSpPr>
          <p:nvPr/>
        </p:nvSpPr>
        <p:spPr bwMode="auto">
          <a:xfrm>
            <a:off x="1409731" y="4991098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1768506" y="4991098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29" name="AutoShape 15"/>
          <p:cNvSpPr>
            <a:spLocks noChangeArrowheads="1"/>
          </p:cNvSpPr>
          <p:nvPr/>
        </p:nvSpPr>
        <p:spPr bwMode="auto">
          <a:xfrm>
            <a:off x="1184306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1544669" y="4856161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1" name="AutoShape 17"/>
          <p:cNvSpPr>
            <a:spLocks noChangeArrowheads="1"/>
          </p:cNvSpPr>
          <p:nvPr/>
        </p:nvSpPr>
        <p:spPr bwMode="auto">
          <a:xfrm>
            <a:off x="1905031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2128869" y="49910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3" name="AutoShape 19"/>
          <p:cNvSpPr>
            <a:spLocks noChangeArrowheads="1"/>
          </p:cNvSpPr>
          <p:nvPr/>
        </p:nvSpPr>
        <p:spPr bwMode="auto">
          <a:xfrm>
            <a:off x="2263806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4" name="AutoShape 20"/>
          <p:cNvSpPr>
            <a:spLocks noChangeArrowheads="1"/>
          </p:cNvSpPr>
          <p:nvPr/>
        </p:nvSpPr>
        <p:spPr bwMode="auto">
          <a:xfrm>
            <a:off x="2490819" y="49910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auto">
          <a:xfrm>
            <a:off x="2625756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2830544" y="49910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7" name="AutoShape 23"/>
          <p:cNvSpPr>
            <a:spLocks noChangeArrowheads="1"/>
          </p:cNvSpPr>
          <p:nvPr/>
        </p:nvSpPr>
        <p:spPr bwMode="auto">
          <a:xfrm>
            <a:off x="2971831" y="4856161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8" name="AutoShape 24"/>
          <p:cNvSpPr>
            <a:spLocks noChangeArrowheads="1"/>
          </p:cNvSpPr>
          <p:nvPr/>
        </p:nvSpPr>
        <p:spPr bwMode="auto">
          <a:xfrm>
            <a:off x="1295431" y="47323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39" name="AutoShape 25"/>
          <p:cNvSpPr>
            <a:spLocks noChangeArrowheads="1"/>
          </p:cNvSpPr>
          <p:nvPr/>
        </p:nvSpPr>
        <p:spPr bwMode="auto">
          <a:xfrm>
            <a:off x="1655794" y="4732336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0" name="AutoShape 26"/>
          <p:cNvSpPr>
            <a:spLocks noChangeArrowheads="1"/>
          </p:cNvSpPr>
          <p:nvPr/>
        </p:nvSpPr>
        <p:spPr bwMode="auto">
          <a:xfrm>
            <a:off x="2014569" y="4732336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1" name="AutoShape 27"/>
          <p:cNvSpPr>
            <a:spLocks noChangeArrowheads="1"/>
          </p:cNvSpPr>
          <p:nvPr/>
        </p:nvSpPr>
        <p:spPr bwMode="auto">
          <a:xfrm>
            <a:off x="1430369" y="4591996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2" name="AutoShape 28"/>
          <p:cNvSpPr>
            <a:spLocks noChangeArrowheads="1"/>
          </p:cNvSpPr>
          <p:nvPr/>
        </p:nvSpPr>
        <p:spPr bwMode="auto">
          <a:xfrm>
            <a:off x="1790731" y="4591996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3" name="AutoShape 29"/>
          <p:cNvSpPr>
            <a:spLocks noChangeArrowheads="1"/>
          </p:cNvSpPr>
          <p:nvPr/>
        </p:nvSpPr>
        <p:spPr bwMode="auto">
          <a:xfrm>
            <a:off x="2151094" y="4591996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4" name="AutoShape 30"/>
          <p:cNvSpPr>
            <a:spLocks noChangeArrowheads="1"/>
          </p:cNvSpPr>
          <p:nvPr/>
        </p:nvSpPr>
        <p:spPr bwMode="auto">
          <a:xfrm>
            <a:off x="2374931" y="47323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5" name="AutoShape 31"/>
          <p:cNvSpPr>
            <a:spLocks noChangeArrowheads="1"/>
          </p:cNvSpPr>
          <p:nvPr/>
        </p:nvSpPr>
        <p:spPr bwMode="auto">
          <a:xfrm>
            <a:off x="2487644" y="4588821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6" name="AutoShape 32"/>
          <p:cNvSpPr>
            <a:spLocks noChangeArrowheads="1"/>
          </p:cNvSpPr>
          <p:nvPr/>
        </p:nvSpPr>
        <p:spPr bwMode="auto">
          <a:xfrm>
            <a:off x="2736881" y="47323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7" name="AutoShape 33"/>
          <p:cNvSpPr>
            <a:spLocks noChangeArrowheads="1"/>
          </p:cNvSpPr>
          <p:nvPr/>
        </p:nvSpPr>
        <p:spPr bwMode="auto">
          <a:xfrm>
            <a:off x="2871819" y="45973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8" name="AutoShape 34"/>
          <p:cNvSpPr>
            <a:spLocks noChangeArrowheads="1"/>
          </p:cNvSpPr>
          <p:nvPr/>
        </p:nvSpPr>
        <p:spPr bwMode="auto">
          <a:xfrm>
            <a:off x="3076606" y="47323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49" name="AutoShape 35"/>
          <p:cNvSpPr>
            <a:spLocks noChangeArrowheads="1"/>
          </p:cNvSpPr>
          <p:nvPr/>
        </p:nvSpPr>
        <p:spPr bwMode="auto">
          <a:xfrm>
            <a:off x="3211544" y="45973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0" name="AutoShape 36"/>
          <p:cNvSpPr>
            <a:spLocks noChangeArrowheads="1"/>
          </p:cNvSpPr>
          <p:nvPr/>
        </p:nvSpPr>
        <p:spPr bwMode="auto">
          <a:xfrm>
            <a:off x="1562131" y="44656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1" name="AutoShape 37"/>
          <p:cNvSpPr>
            <a:spLocks noChangeArrowheads="1"/>
          </p:cNvSpPr>
          <p:nvPr/>
        </p:nvSpPr>
        <p:spPr bwMode="auto">
          <a:xfrm>
            <a:off x="1922494" y="4465636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2" name="AutoShape 38"/>
          <p:cNvSpPr>
            <a:spLocks noChangeArrowheads="1"/>
          </p:cNvSpPr>
          <p:nvPr/>
        </p:nvSpPr>
        <p:spPr bwMode="auto">
          <a:xfrm>
            <a:off x="2281269" y="4465636"/>
            <a:ext cx="449262" cy="90487"/>
          </a:xfrm>
          <a:prstGeom prst="parallelogram">
            <a:avLst>
              <a:gd name="adj" fmla="val 124123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1697069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4" name="AutoShape 40"/>
          <p:cNvSpPr>
            <a:spLocks noChangeArrowheads="1"/>
          </p:cNvSpPr>
          <p:nvPr/>
        </p:nvSpPr>
        <p:spPr bwMode="auto">
          <a:xfrm>
            <a:off x="2057431" y="4330698"/>
            <a:ext cx="449263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5" name="AutoShape 41"/>
          <p:cNvSpPr>
            <a:spLocks noChangeArrowheads="1"/>
          </p:cNvSpPr>
          <p:nvPr/>
        </p:nvSpPr>
        <p:spPr bwMode="auto">
          <a:xfrm>
            <a:off x="2417794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6" name="AutoShape 42"/>
          <p:cNvSpPr>
            <a:spLocks noChangeArrowheads="1"/>
          </p:cNvSpPr>
          <p:nvPr/>
        </p:nvSpPr>
        <p:spPr bwMode="auto">
          <a:xfrm>
            <a:off x="2641631" y="44656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7" name="AutoShape 43"/>
          <p:cNvSpPr>
            <a:spLocks noChangeArrowheads="1"/>
          </p:cNvSpPr>
          <p:nvPr/>
        </p:nvSpPr>
        <p:spPr bwMode="auto">
          <a:xfrm>
            <a:off x="2776569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8" name="AutoShape 44"/>
          <p:cNvSpPr>
            <a:spLocks noChangeArrowheads="1"/>
          </p:cNvSpPr>
          <p:nvPr/>
        </p:nvSpPr>
        <p:spPr bwMode="auto">
          <a:xfrm>
            <a:off x="3003581" y="44656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59" name="AutoShape 45"/>
          <p:cNvSpPr>
            <a:spLocks noChangeArrowheads="1"/>
          </p:cNvSpPr>
          <p:nvPr/>
        </p:nvSpPr>
        <p:spPr bwMode="auto">
          <a:xfrm>
            <a:off x="3138519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60" name="AutoShape 46"/>
          <p:cNvSpPr>
            <a:spLocks noChangeArrowheads="1"/>
          </p:cNvSpPr>
          <p:nvPr/>
        </p:nvSpPr>
        <p:spPr bwMode="auto">
          <a:xfrm>
            <a:off x="3343306" y="4465636"/>
            <a:ext cx="449263" cy="90487"/>
          </a:xfrm>
          <a:prstGeom prst="parallelogram">
            <a:avLst>
              <a:gd name="adj" fmla="val 124124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61" name="AutoShape 47"/>
          <p:cNvSpPr>
            <a:spLocks noChangeArrowheads="1"/>
          </p:cNvSpPr>
          <p:nvPr/>
        </p:nvSpPr>
        <p:spPr bwMode="auto">
          <a:xfrm>
            <a:off x="3478244" y="4330698"/>
            <a:ext cx="449262" cy="90488"/>
          </a:xfrm>
          <a:prstGeom prst="parallelogram">
            <a:avLst>
              <a:gd name="adj" fmla="val 124122"/>
            </a:avLst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656638" y="4030660"/>
            <a:ext cx="722313" cy="211138"/>
            <a:chOff x="3473" y="3150"/>
            <a:chExt cx="455" cy="133"/>
          </a:xfrm>
        </p:grpSpPr>
        <p:sp>
          <p:nvSpPr>
            <p:cNvPr id="68" name="AutoShape 62"/>
            <p:cNvSpPr>
              <a:spLocks noChangeArrowheads="1"/>
            </p:cNvSpPr>
            <p:nvPr/>
          </p:nvSpPr>
          <p:spPr bwMode="auto">
            <a:xfrm>
              <a:off x="3473" y="3150"/>
              <a:ext cx="340" cy="133"/>
            </a:xfrm>
            <a:prstGeom prst="cube">
              <a:avLst>
                <a:gd name="adj" fmla="val 68667"/>
              </a:avLst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400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3769" y="320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Line 64"/>
            <p:cNvSpPr>
              <a:spLocks noChangeShapeType="1"/>
            </p:cNvSpPr>
            <p:nvPr/>
          </p:nvSpPr>
          <p:spPr bwMode="auto">
            <a:xfrm>
              <a:off x="3747" y="3223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Line 65"/>
            <p:cNvSpPr>
              <a:spLocks noChangeShapeType="1"/>
            </p:cNvSpPr>
            <p:nvPr/>
          </p:nvSpPr>
          <p:spPr bwMode="auto">
            <a:xfrm>
              <a:off x="3747" y="325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76" name="Oval 57"/>
          <p:cNvSpPr>
            <a:spLocks noChangeArrowheads="1"/>
          </p:cNvSpPr>
          <p:nvPr/>
        </p:nvSpPr>
        <p:spPr bwMode="auto">
          <a:xfrm>
            <a:off x="1440143" y="4875223"/>
            <a:ext cx="355734" cy="203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77" name="Oval 59"/>
          <p:cNvSpPr>
            <a:spLocks noChangeArrowheads="1"/>
          </p:cNvSpPr>
          <p:nvPr/>
        </p:nvSpPr>
        <p:spPr bwMode="auto">
          <a:xfrm>
            <a:off x="2128735" y="4891088"/>
            <a:ext cx="355734" cy="19685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80" name="Oval 59"/>
          <p:cNvSpPr>
            <a:spLocks noChangeArrowheads="1"/>
          </p:cNvSpPr>
          <p:nvPr/>
        </p:nvSpPr>
        <p:spPr bwMode="auto">
          <a:xfrm>
            <a:off x="2678144" y="4754561"/>
            <a:ext cx="355600" cy="196850"/>
          </a:xfrm>
          <a:prstGeom prst="ellipse">
            <a:avLst/>
          </a:prstGeom>
          <a:solidFill>
            <a:srgbClr val="CC00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sp>
        <p:nvSpPr>
          <p:cNvPr id="81" name="AutoShape 60"/>
          <p:cNvSpPr>
            <a:spLocks noChangeArrowheads="1"/>
          </p:cNvSpPr>
          <p:nvPr/>
        </p:nvSpPr>
        <p:spPr bwMode="auto">
          <a:xfrm>
            <a:off x="3226770" y="4581203"/>
            <a:ext cx="430212" cy="103188"/>
          </a:xfrm>
          <a:prstGeom prst="cube">
            <a:avLst>
              <a:gd name="adj" fmla="val 91014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400"/>
          </a:p>
        </p:txBody>
      </p:sp>
      <p:grpSp>
        <p:nvGrpSpPr>
          <p:cNvPr id="7" name="群組 89"/>
          <p:cNvGrpSpPr/>
          <p:nvPr/>
        </p:nvGrpSpPr>
        <p:grpSpPr>
          <a:xfrm>
            <a:off x="795369" y="3627438"/>
            <a:ext cx="3857402" cy="2016141"/>
            <a:chOff x="866779" y="4056065"/>
            <a:chExt cx="3857402" cy="2016141"/>
          </a:xfrm>
        </p:grpSpPr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1944691" y="4059246"/>
              <a:ext cx="2413000" cy="276225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kumimoji="0" lang="en-US" altLang="zh-TW" sz="1400" dirty="0"/>
                <a:t>2D microfluidic array</a:t>
              </a:r>
            </a:p>
          </p:txBody>
        </p:sp>
        <p:sp>
          <p:nvSpPr>
            <p:cNvPr id="73" name="Line 72"/>
            <p:cNvSpPr>
              <a:spLocks noChangeShapeType="1"/>
            </p:cNvSpPr>
            <p:nvPr/>
          </p:nvSpPr>
          <p:spPr bwMode="auto">
            <a:xfrm flipH="1">
              <a:off x="2746379" y="4349119"/>
              <a:ext cx="0" cy="360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5" name="Text Box 53"/>
            <p:cNvSpPr txBox="1">
              <a:spLocks noChangeArrowheads="1"/>
            </p:cNvSpPr>
            <p:nvPr/>
          </p:nvSpPr>
          <p:spPr bwMode="auto">
            <a:xfrm>
              <a:off x="866779" y="4056065"/>
              <a:ext cx="113866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/>
                <a:t>Droplets</a:t>
              </a:r>
            </a:p>
          </p:txBody>
        </p:sp>
        <p:sp>
          <p:nvSpPr>
            <p:cNvPr id="78" name="Line 66"/>
            <p:cNvSpPr>
              <a:spLocks noChangeShapeType="1"/>
            </p:cNvSpPr>
            <p:nvPr/>
          </p:nvSpPr>
          <p:spPr bwMode="auto">
            <a:xfrm>
              <a:off x="1413085" y="4371974"/>
              <a:ext cx="954457" cy="992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79" name="Line 66"/>
            <p:cNvSpPr>
              <a:spLocks noChangeShapeType="1"/>
            </p:cNvSpPr>
            <p:nvPr/>
          </p:nvSpPr>
          <p:spPr bwMode="auto">
            <a:xfrm>
              <a:off x="1413084" y="4344988"/>
              <a:ext cx="311273" cy="1019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2" name="Line 72"/>
            <p:cNvSpPr>
              <a:spLocks noChangeShapeType="1"/>
            </p:cNvSpPr>
            <p:nvPr/>
          </p:nvSpPr>
          <p:spPr bwMode="auto">
            <a:xfrm>
              <a:off x="3571868" y="5049852"/>
              <a:ext cx="357190" cy="7858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3" name="Text Box 53"/>
            <p:cNvSpPr txBox="1">
              <a:spLocks noChangeArrowheads="1"/>
            </p:cNvSpPr>
            <p:nvPr/>
          </p:nvSpPr>
          <p:spPr bwMode="auto">
            <a:xfrm>
              <a:off x="3585516" y="5764231"/>
              <a:ext cx="1138665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1400" dirty="0" smtClean="0"/>
                <a:t>Target</a:t>
              </a:r>
              <a:endParaRPr lang="en-US" altLang="zh-TW" sz="1400" dirty="0"/>
            </a:p>
          </p:txBody>
        </p:sp>
      </p:grpSp>
      <p:grpSp>
        <p:nvGrpSpPr>
          <p:cNvPr id="8" name="群組 7"/>
          <p:cNvGrpSpPr>
            <a:grpSpLocks/>
          </p:cNvGrpSpPr>
          <p:nvPr/>
        </p:nvGrpSpPr>
        <p:grpSpPr bwMode="auto">
          <a:xfrm>
            <a:off x="4857780" y="3470858"/>
            <a:ext cx="4000500" cy="2262398"/>
            <a:chOff x="5214942" y="3898572"/>
            <a:chExt cx="4000528" cy="2262413"/>
          </a:xfrm>
        </p:grpSpPr>
        <p:sp>
          <p:nvSpPr>
            <p:cNvPr id="5" name="文字方塊 4"/>
            <p:cNvSpPr txBox="1"/>
            <p:nvPr/>
          </p:nvSpPr>
          <p:spPr>
            <a:xfrm>
              <a:off x="5214942" y="3898572"/>
              <a:ext cx="2214579" cy="33813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TW" sz="1600" b="1" dirty="0">
                  <a:solidFill>
                    <a:srgbClr val="000099"/>
                  </a:solidFill>
                  <a:latin typeface="+mj-lt"/>
                  <a:ea typeface="新細明體" charset="-120"/>
                </a:rPr>
                <a:t> Fluidic constraint</a:t>
              </a:r>
              <a:endParaRPr lang="zh-TW" altLang="en-US" sz="1600" b="1" dirty="0">
                <a:solidFill>
                  <a:srgbClr val="000099"/>
                </a:solidFill>
                <a:latin typeface="+mj-lt"/>
                <a:ea typeface="新細明體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5214942" y="5576206"/>
              <a:ext cx="4000528" cy="5847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Font typeface="Arial" pitchFamily="34" charset="0"/>
                <a:buChar char="•"/>
                <a:defRPr/>
              </a:pPr>
              <a:r>
                <a:rPr lang="en-US" altLang="zh-TW" sz="1600" b="1" dirty="0">
                  <a:solidFill>
                    <a:srgbClr val="000099"/>
                  </a:solidFill>
                  <a:latin typeface="+mj-lt"/>
                  <a:ea typeface="新細明體" charset="-120"/>
                </a:rPr>
                <a:t> Timing </a:t>
              </a:r>
              <a:r>
                <a:rPr lang="en-US" altLang="zh-TW" sz="1600" b="1" dirty="0" smtClean="0">
                  <a:solidFill>
                    <a:srgbClr val="000099"/>
                  </a:solidFill>
                  <a:latin typeface="+mj-lt"/>
                  <a:ea typeface="新細明體" charset="-120"/>
                </a:rPr>
                <a:t>constraint</a:t>
              </a:r>
            </a:p>
            <a:p>
              <a:pPr>
                <a:defRPr/>
              </a:pPr>
              <a:r>
                <a:rPr lang="en-US" altLang="zh-TW" sz="1600" b="1" dirty="0" smtClean="0">
                  <a:solidFill>
                    <a:srgbClr val="000099"/>
                  </a:solidFill>
                  <a:latin typeface="+mj-lt"/>
                  <a:ea typeface="新細明體" charset="-120"/>
                </a:rPr>
                <a:t>     - </a:t>
              </a:r>
              <a:r>
                <a:rPr lang="en-US" altLang="zh-TW" sz="1600" b="1" dirty="0" smtClean="0">
                  <a:latin typeface="+mj-lt"/>
                  <a:ea typeface="新細明體" charset="-120"/>
                </a:rPr>
                <a:t>Maximum available executed time</a:t>
              </a:r>
              <a:endParaRPr lang="zh-TW" altLang="en-US" sz="1600" b="1" dirty="0">
                <a:latin typeface="+mj-lt"/>
                <a:ea typeface="新細明體" charset="-120"/>
              </a:endParaRPr>
            </a:p>
          </p:txBody>
        </p:sp>
        <p:pic>
          <p:nvPicPr>
            <p:cNvPr id="2479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391231" y="4214820"/>
              <a:ext cx="3681362" cy="12554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7"/>
          <p:cNvSpPr>
            <a:spLocks noChangeArrowheads="1"/>
          </p:cNvSpPr>
          <p:nvPr/>
        </p:nvSpPr>
        <p:spPr bwMode="auto">
          <a:xfrm>
            <a:off x="0" y="4388817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Tsung-Wei </a:t>
            </a:r>
            <a:r>
              <a:rPr lang="en-US" altLang="zh-TW" sz="2000" dirty="0" smtClean="0">
                <a:latin typeface="Arial" charset="0"/>
              </a:rPr>
              <a:t>Huang and Tsung-Yi Ho (advisor)</a:t>
            </a:r>
            <a:endParaRPr lang="en-US" altLang="zh-TW" sz="200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endParaRPr lang="en-US" altLang="zh-TW" sz="2000" dirty="0">
              <a:latin typeface="Arial" charset="0"/>
            </a:endParaRP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Department of Computer Science and Information Engineering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National Cheng Kung University</a:t>
            </a:r>
          </a:p>
          <a:p>
            <a:pPr algn="ctr">
              <a:lnSpc>
                <a:spcPct val="6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 dirty="0">
                <a:latin typeface="Arial" charset="0"/>
              </a:rPr>
              <a:t>Tainan, Taiwan</a:t>
            </a:r>
          </a:p>
        </p:txBody>
      </p:sp>
      <p:pic>
        <p:nvPicPr>
          <p:cNvPr id="14339" name="Picture 18" descr="ncku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638" y="5786438"/>
            <a:ext cx="7207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WordArt 19"/>
          <p:cNvSpPr>
            <a:spLocks noChangeArrowheads="1" noChangeShapeType="1" noTextEdit="1"/>
          </p:cNvSpPr>
          <p:nvPr/>
        </p:nvSpPr>
        <p:spPr bwMode="gray">
          <a:xfrm>
            <a:off x="288925" y="857250"/>
            <a:ext cx="8497888" cy="200025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A Fast Routability- and Performance-Driven</a:t>
            </a:r>
          </a:p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Droplet Routing Algorithm for </a:t>
            </a:r>
          </a:p>
          <a:p>
            <a:pPr algn="ctr"/>
            <a:r>
              <a:rPr lang="en-US" altLang="zh-TW" sz="2800" b="1" kern="10" dirty="0" smtClean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Digital Microfluidic Biochips</a:t>
            </a:r>
            <a:endParaRPr lang="zh-TW" altLang="en-US" sz="2800" b="1" kern="10" dirty="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14341" name="Rectangle 17"/>
          <p:cNvSpPr>
            <a:spLocks noChangeArrowheads="1"/>
          </p:cNvSpPr>
          <p:nvPr/>
        </p:nvSpPr>
        <p:spPr bwMode="auto">
          <a:xfrm>
            <a:off x="0" y="3452713"/>
            <a:ext cx="9144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b="1" dirty="0" smtClean="0">
                <a:latin typeface="Times New Roman" pitchFamily="18" charset="0"/>
                <a:ea typeface="標楷體" pitchFamily="65" charset="-120"/>
              </a:rPr>
              <a:t>2009 IEEE International Conference on Computer Design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b="1" dirty="0" smtClean="0">
                <a:solidFill>
                  <a:srgbClr val="000099"/>
                </a:solidFill>
                <a:latin typeface="Times New Roman" pitchFamily="18" charset="0"/>
                <a:ea typeface="標楷體" pitchFamily="65" charset="-120"/>
              </a:rPr>
              <a:t>(ICCD’09)</a:t>
            </a:r>
            <a:endParaRPr lang="en-US" altLang="zh-TW" b="1" dirty="0">
              <a:solidFill>
                <a:srgbClr val="000099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27272</TotalTime>
  <Words>3640</Words>
  <Application>Microsoft Office PowerPoint</Application>
  <PresentationFormat>如螢幕大小 (4:3)</PresentationFormat>
  <Paragraphs>1659</Paragraphs>
  <Slides>34</Slides>
  <Notes>17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6" baseType="lpstr">
      <vt:lpstr>1_Blends</vt:lpstr>
      <vt:lpstr>Equation</vt:lpstr>
      <vt:lpstr>投影片 1</vt:lpstr>
      <vt:lpstr>Outline</vt:lpstr>
      <vt:lpstr>Digital Microfluidic Biochips (DMFBs) (1/2)</vt:lpstr>
      <vt:lpstr>Digital Microfluidic Biochips (DMFBs) (2/2)</vt:lpstr>
      <vt:lpstr>Droplet Routing vs. VLSI Routing</vt:lpstr>
      <vt:lpstr>General Constraints for Droplet Routing</vt:lpstr>
      <vt:lpstr>General Objectives for Droplet Routing</vt:lpstr>
      <vt:lpstr>General Problem Formulation</vt:lpstr>
      <vt:lpstr>投影片 9</vt:lpstr>
      <vt:lpstr>Related Work</vt:lpstr>
      <vt:lpstr>Preferred Routing Track Construction</vt:lpstr>
      <vt:lpstr>Routing Ordering by Entropy Equation</vt:lpstr>
      <vt:lpstr>Routing Compaction by Dynamic Programming</vt:lpstr>
      <vt:lpstr>Experimental Results</vt:lpstr>
      <vt:lpstr>投影片 15</vt:lpstr>
      <vt:lpstr>投影片 16</vt:lpstr>
      <vt:lpstr>投影片 17</vt:lpstr>
      <vt:lpstr>Cross-Contamination Problem</vt:lpstr>
      <vt:lpstr>Contaminated Spots Minimization by k-shortest Path</vt:lpstr>
      <vt:lpstr>Scheduling Wash Operations by Minimum Cost Circulation flow network (MCC)</vt:lpstr>
      <vt:lpstr>Experimental Results</vt:lpstr>
      <vt:lpstr>投影片 22</vt:lpstr>
      <vt:lpstr>Pin-Constrained Digital Microfluidic Biochips</vt:lpstr>
      <vt:lpstr>Previous Method – Broadcast Addressing</vt:lpstr>
      <vt:lpstr>Ours</vt:lpstr>
      <vt:lpstr>Constraints and Objective Function in the ILP formulation</vt:lpstr>
      <vt:lpstr>Two-Stage ILP-Based Routing Algorithm</vt:lpstr>
      <vt:lpstr>Experimental Results</vt:lpstr>
      <vt:lpstr>投影片 29</vt:lpstr>
      <vt:lpstr>Outline</vt:lpstr>
      <vt:lpstr>Conclusion</vt:lpstr>
      <vt:lpstr>Future Work</vt:lpstr>
      <vt:lpstr>My Publication in Undergraduate Study</vt:lpstr>
      <vt:lpstr>投影片 34</vt:lpstr>
    </vt:vector>
  </TitlesOfParts>
  <Company>dep. of comp. &amp; inf.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Traveling Salesman Problem (TSP)</dc:title>
  <dc:creator>jarvis</dc:creator>
  <cp:lastModifiedBy>electron</cp:lastModifiedBy>
  <cp:revision>1823</cp:revision>
  <cp:lastPrinted>1601-01-01T00:00:00Z</cp:lastPrinted>
  <dcterms:created xsi:type="dcterms:W3CDTF">2001-08-18T06:21:00Z</dcterms:created>
  <dcterms:modified xsi:type="dcterms:W3CDTF">2010-06-16T20:14:21Z</dcterms:modified>
</cp:coreProperties>
</file>