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1"/>
    <p:sldMasterId id="2147483665" r:id="rId2"/>
  </p:sldMasterIdLst>
  <p:notesMasterIdLst>
    <p:notesMasterId r:id="rId31"/>
  </p:notesMasterIdLst>
  <p:handoutMasterIdLst>
    <p:handoutMasterId r:id="rId32"/>
  </p:handoutMasterIdLst>
  <p:sldIdLst>
    <p:sldId id="260" r:id="rId3"/>
    <p:sldId id="298" r:id="rId4"/>
    <p:sldId id="299" r:id="rId5"/>
    <p:sldId id="309" r:id="rId6"/>
    <p:sldId id="300" r:id="rId7"/>
    <p:sldId id="301" r:id="rId8"/>
    <p:sldId id="303" r:id="rId9"/>
    <p:sldId id="302" r:id="rId10"/>
    <p:sldId id="304" r:id="rId11"/>
    <p:sldId id="307" r:id="rId12"/>
    <p:sldId id="318" r:id="rId13"/>
    <p:sldId id="319" r:id="rId14"/>
    <p:sldId id="320" r:id="rId15"/>
    <p:sldId id="321" r:id="rId16"/>
    <p:sldId id="322" r:id="rId17"/>
    <p:sldId id="323" r:id="rId18"/>
    <p:sldId id="324" r:id="rId19"/>
    <p:sldId id="325" r:id="rId20"/>
    <p:sldId id="326" r:id="rId21"/>
    <p:sldId id="327" r:id="rId22"/>
    <p:sldId id="328" r:id="rId23"/>
    <p:sldId id="329" r:id="rId24"/>
    <p:sldId id="330" r:id="rId25"/>
    <p:sldId id="331" r:id="rId26"/>
    <p:sldId id="332" r:id="rId27"/>
    <p:sldId id="333" r:id="rId28"/>
    <p:sldId id="316" r:id="rId29"/>
    <p:sldId id="317" r:id="rId30"/>
  </p:sldIdLst>
  <p:sldSz cx="10058400" cy="7772400"/>
  <p:notesSz cx="6858000" cy="9144000"/>
  <p:defaultTextStyle>
    <a:defPPr>
      <a:defRPr lang="en-US"/>
    </a:defPPr>
    <a:lvl1pPr marL="0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50941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448">
          <p15:clr>
            <a:srgbClr val="A4A3A4"/>
          </p15:clr>
        </p15:guide>
        <p15:guide id="2" pos="3168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2958"/>
    <a:srgbClr val="F163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3" autoAdjust="0"/>
    <p:restoredTop sz="94660"/>
  </p:normalViewPr>
  <p:slideViewPr>
    <p:cSldViewPr snapToGrid="0" snapToObjects="1">
      <p:cViewPr>
        <p:scale>
          <a:sx n="90" d="100"/>
          <a:sy n="90" d="100"/>
        </p:scale>
        <p:origin x="-1902" y="-204"/>
      </p:cViewPr>
      <p:guideLst>
        <p:guide orient="horz" pos="2448"/>
        <p:guide pos="316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1" d="100"/>
          <a:sy n="91" d="100"/>
        </p:scale>
        <p:origin x="-4280" y="-33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ECE_handoutmaster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7" y="8450729"/>
            <a:ext cx="6858000" cy="705971"/>
          </a:xfrm>
          <a:prstGeom prst="rect">
            <a:avLst/>
          </a:prstGeom>
        </p:spPr>
      </p:pic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solidFill>
                <a:srgbClr val="142958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7356FF-FEF1-EF48-BD73-4B95B2E46E83}" type="datetimeFigureOut">
              <a:rPr lang="en-US" smtClean="0">
                <a:solidFill>
                  <a:srgbClr val="F16322"/>
                </a:solidFill>
              </a:rPr>
              <a:pPr/>
              <a:t>11/5/2014</a:t>
            </a:fld>
            <a:endParaRPr lang="en-US" dirty="0">
              <a:solidFill>
                <a:srgbClr val="F1632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476999" y="8889999"/>
            <a:ext cx="379413" cy="252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CEFB91-0E46-0049-83A0-416CE6334971}" type="slidenum">
              <a:rPr lang="en-US" smtClean="0">
                <a:solidFill>
                  <a:schemeClr val="bg1"/>
                </a:solidFill>
                <a:latin typeface="OfficinaSansITCStd Book"/>
                <a:cs typeface="OfficinaSansITCStd Book"/>
              </a:rPr>
              <a:pPr/>
              <a:t>‹#›</a:t>
            </a:fld>
            <a:endParaRPr lang="en-US" dirty="0">
              <a:solidFill>
                <a:schemeClr val="bg1"/>
              </a:solidFill>
              <a:latin typeface="OfficinaSansITCStd Book"/>
              <a:cs typeface="OfficinaSansITCStd Book"/>
            </a:endParaRPr>
          </a:p>
        </p:txBody>
      </p:sp>
    </p:spTree>
    <p:extLst>
      <p:ext uri="{BB962C8B-B14F-4D97-AF65-F5344CB8AC3E}">
        <p14:creationId xmlns:p14="http://schemas.microsoft.com/office/powerpoint/2010/main" val="20048813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rgbClr val="142958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rgbClr val="F16322"/>
                </a:solidFill>
              </a:defRPr>
            </a:lvl1pPr>
          </a:lstStyle>
          <a:p>
            <a:fld id="{DBF7D493-8EEB-7E45-916B-5FBC49ABC710}" type="datetimeFigureOut">
              <a:rPr lang="en-US" smtClean="0"/>
              <a:pPr/>
              <a:t>11/5/2014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9675" y="685800"/>
            <a:ext cx="4438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8" name="Picture 7" descr="ECE_handoutmaster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7" y="8450729"/>
            <a:ext cx="6858000" cy="705971"/>
          </a:xfrm>
          <a:prstGeom prst="rect">
            <a:avLst/>
          </a:prstGeom>
        </p:spPr>
      </p:pic>
      <p:sp>
        <p:nvSpPr>
          <p:cNvPr id="9" name="Slide Number Placeholder 4"/>
          <p:cNvSpPr>
            <a:spLocks noGrp="1"/>
          </p:cNvSpPr>
          <p:nvPr>
            <p:ph type="sldNum" sz="quarter" idx="5"/>
          </p:nvPr>
        </p:nvSpPr>
        <p:spPr>
          <a:xfrm>
            <a:off x="6476999" y="8889999"/>
            <a:ext cx="379413" cy="252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CEFB91-0E46-0049-83A0-416CE6334971}" type="slidenum">
              <a:rPr lang="en-US" smtClean="0">
                <a:solidFill>
                  <a:schemeClr val="bg1"/>
                </a:solidFill>
                <a:latin typeface="OfficinaSansITCStd Book"/>
                <a:cs typeface="OfficinaSansITCStd Book"/>
              </a:rPr>
              <a:pPr/>
              <a:t>‹#›</a:t>
            </a:fld>
            <a:endParaRPr lang="en-US" dirty="0">
              <a:solidFill>
                <a:schemeClr val="bg1"/>
              </a:solidFill>
              <a:latin typeface="OfficinaSansITCStd Book"/>
              <a:cs typeface="OfficinaSansITCStd Book"/>
            </a:endParaRPr>
          </a:p>
        </p:txBody>
      </p:sp>
    </p:spTree>
    <p:extLst>
      <p:ext uri="{BB962C8B-B14F-4D97-AF65-F5344CB8AC3E}">
        <p14:creationId xmlns:p14="http://schemas.microsoft.com/office/powerpoint/2010/main" val="3356410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5094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ECE Main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EFB91-0E46-0049-83A0-416CE6334971}" type="slidenum">
              <a:rPr lang="en-US" smtClean="0">
                <a:solidFill>
                  <a:schemeClr val="bg1"/>
                </a:solidFill>
                <a:latin typeface="OfficinaSansITCStd Book"/>
                <a:cs typeface="OfficinaSansITCStd Book"/>
              </a:rPr>
              <a:pPr/>
              <a:t>1</a:t>
            </a:fld>
            <a:endParaRPr lang="en-US" dirty="0">
              <a:solidFill>
                <a:schemeClr val="bg1"/>
              </a:solidFill>
              <a:latin typeface="OfficinaSansITCStd Book"/>
              <a:cs typeface="OfficinaSansITCStd Book"/>
            </a:endParaRPr>
          </a:p>
        </p:txBody>
      </p:sp>
    </p:spTree>
    <p:extLst>
      <p:ext uri="{BB962C8B-B14F-4D97-AF65-F5344CB8AC3E}">
        <p14:creationId xmlns:p14="http://schemas.microsoft.com/office/powerpoint/2010/main" val="2124632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EFB91-0E46-0049-83A0-416CE6334971}" type="slidenum">
              <a:rPr lang="en-US" smtClean="0">
                <a:solidFill>
                  <a:schemeClr val="bg1"/>
                </a:solidFill>
                <a:latin typeface="OfficinaSansITCStd Book"/>
                <a:cs typeface="OfficinaSansITCStd Book"/>
              </a:rPr>
              <a:pPr/>
              <a:t>3</a:t>
            </a:fld>
            <a:endParaRPr lang="en-US" dirty="0">
              <a:solidFill>
                <a:schemeClr val="bg1"/>
              </a:solidFill>
              <a:latin typeface="OfficinaSansITCStd Book"/>
              <a:cs typeface="OfficinaSansITCStd Book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619125"/>
            <a:ext cx="4673600" cy="7429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000" b="1" baseline="0">
                <a:solidFill>
                  <a:srgbClr val="142958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 smtClean="0"/>
              <a:t>ECE OVERVIEW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44500" y="1387191"/>
            <a:ext cx="4673600" cy="32731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700" baseline="0">
                <a:solidFill>
                  <a:srgbClr val="F16322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 smtClean="0"/>
              <a:t>Brad Petersen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44500" y="1620796"/>
            <a:ext cx="4673600" cy="25090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 b="0" i="0" baseline="0">
                <a:solidFill>
                  <a:srgbClr val="F16322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</a:lstStyle>
          <a:p>
            <a:pPr lvl="0"/>
            <a:r>
              <a:rPr lang="en-US" dirty="0" smtClean="0"/>
              <a:t>Director of Communications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460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9592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w/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527475"/>
            <a:ext cx="4673600" cy="7429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 b="1" baseline="0">
                <a:solidFill>
                  <a:srgbClr val="142958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 smtClean="0"/>
              <a:t>TITLE OF SLIDE</a:t>
            </a: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444500" y="1520042"/>
            <a:ext cx="9245600" cy="5223658"/>
          </a:xfrm>
          <a:prstGeom prst="rect">
            <a:avLst/>
          </a:prstGeom>
        </p:spPr>
        <p:txBody>
          <a:bodyPr vert="horz"/>
          <a:lstStyle>
            <a:lvl1pPr marL="382059" indent="-382059">
              <a:buFont typeface="Wingdings" panose="05000000000000000000" pitchFamily="2" charset="2"/>
              <a:buChar char="§"/>
              <a:defRPr sz="2400" b="0" i="0">
                <a:solidFill>
                  <a:srgbClr val="00206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  <a:lvl2pPr>
              <a:defRPr sz="2000" b="0" i="0">
                <a:solidFill>
                  <a:srgbClr val="00206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2pPr>
            <a:lvl3pPr>
              <a:defRPr sz="1800" b="0" i="0">
                <a:solidFill>
                  <a:srgbClr val="00206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3pPr>
            <a:lvl4pPr>
              <a:defRPr sz="1600" b="0" i="0">
                <a:solidFill>
                  <a:srgbClr val="00206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4pPr>
            <a:lvl5pPr>
              <a:defRPr b="0" i="0">
                <a:solidFill>
                  <a:srgbClr val="00206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cxnSp>
        <p:nvCxnSpPr>
          <p:cNvPr id="8" name="直線接點 7"/>
          <p:cNvCxnSpPr/>
          <p:nvPr userDrawn="1"/>
        </p:nvCxnSpPr>
        <p:spPr>
          <a:xfrm>
            <a:off x="444500" y="1270425"/>
            <a:ext cx="9245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8340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527475"/>
            <a:ext cx="4673600" cy="7429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 b="1" baseline="0">
                <a:solidFill>
                  <a:srgbClr val="142958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 smtClean="0"/>
              <a:t>TITLE OF SLIDE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444500" y="1520042"/>
            <a:ext cx="9245600" cy="5223658"/>
          </a:xfrm>
          <a:prstGeom prst="rect">
            <a:avLst/>
          </a:prstGeom>
        </p:spPr>
        <p:txBody>
          <a:bodyPr vert="horz"/>
          <a:lstStyle>
            <a:lvl1pPr marL="382059" indent="-382059">
              <a:buFont typeface="Wingdings" panose="05000000000000000000" pitchFamily="2" charset="2"/>
              <a:buChar char="§"/>
              <a:defRPr sz="2400" b="0" i="0">
                <a:solidFill>
                  <a:srgbClr val="00206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  <a:lvl2pPr>
              <a:defRPr sz="2000" b="0" i="0">
                <a:solidFill>
                  <a:srgbClr val="00206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2pPr>
            <a:lvl3pPr>
              <a:defRPr sz="1800" b="0" i="0">
                <a:solidFill>
                  <a:srgbClr val="00206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3pPr>
            <a:lvl4pPr>
              <a:defRPr sz="1600" b="0" i="0">
                <a:solidFill>
                  <a:srgbClr val="00206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4pPr>
            <a:lvl5pPr>
              <a:defRPr b="0" i="0">
                <a:solidFill>
                  <a:srgbClr val="00206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cxnSp>
        <p:nvCxnSpPr>
          <p:cNvPr id="5" name="直線接點 4"/>
          <p:cNvCxnSpPr/>
          <p:nvPr userDrawn="1"/>
        </p:nvCxnSpPr>
        <p:spPr>
          <a:xfrm>
            <a:off x="444500" y="1270425"/>
            <a:ext cx="9245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7746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w/Text &amp;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527475"/>
            <a:ext cx="4673600" cy="7429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 b="1" baseline="0">
                <a:solidFill>
                  <a:srgbClr val="142958"/>
                </a:solidFill>
                <a:latin typeface="Arial Narrow" panose="020B0606020202030204" pitchFamily="34" charset="0"/>
                <a:cs typeface="Arial Narrow" panose="020B0606020202030204" pitchFamily="34" charset="0"/>
              </a:defRPr>
            </a:lvl1pPr>
          </a:lstStyle>
          <a:p>
            <a:pPr lvl="0"/>
            <a:r>
              <a:rPr lang="en-US" dirty="0" smtClean="0"/>
              <a:t>TITLE OF SLIDE</a:t>
            </a: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444500" y="1520042"/>
            <a:ext cx="9245600" cy="5223658"/>
          </a:xfrm>
          <a:prstGeom prst="rect">
            <a:avLst/>
          </a:prstGeom>
        </p:spPr>
        <p:txBody>
          <a:bodyPr vert="horz"/>
          <a:lstStyle>
            <a:lvl1pPr marL="382059" indent="-382059">
              <a:buFont typeface="Wingdings" panose="05000000000000000000" pitchFamily="2" charset="2"/>
              <a:buChar char="§"/>
              <a:defRPr sz="2400" b="0" i="0">
                <a:solidFill>
                  <a:srgbClr val="00206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1pPr>
            <a:lvl2pPr>
              <a:defRPr sz="2000" b="0" i="0">
                <a:solidFill>
                  <a:srgbClr val="00206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2pPr>
            <a:lvl3pPr>
              <a:defRPr sz="1800" b="0" i="0">
                <a:solidFill>
                  <a:srgbClr val="00206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3pPr>
            <a:lvl4pPr>
              <a:defRPr sz="1600" b="0" i="0">
                <a:solidFill>
                  <a:srgbClr val="00206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4pPr>
            <a:lvl5pPr>
              <a:defRPr b="0" i="0">
                <a:solidFill>
                  <a:srgbClr val="002060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cxnSp>
        <p:nvCxnSpPr>
          <p:cNvPr id="8" name="直線接點 7"/>
          <p:cNvCxnSpPr/>
          <p:nvPr userDrawn="1"/>
        </p:nvCxnSpPr>
        <p:spPr>
          <a:xfrm>
            <a:off x="444500" y="1270425"/>
            <a:ext cx="9245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1666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5322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emf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aster_bluesidebar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7400"/>
            <a:ext cx="101600" cy="1041400"/>
          </a:xfrm>
          <a:prstGeom prst="rect">
            <a:avLst/>
          </a:prstGeom>
        </p:spPr>
      </p:pic>
      <p:pic>
        <p:nvPicPr>
          <p:cNvPr id="6" name="Picture 5" descr="master_bottom2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19600"/>
            <a:ext cx="10058400" cy="3352800"/>
          </a:xfrm>
          <a:prstGeom prst="rect">
            <a:avLst/>
          </a:prstGeom>
        </p:spPr>
      </p:pic>
      <p:pic>
        <p:nvPicPr>
          <p:cNvPr id="7" name="Picture 6" descr="Cover_BuildingCrop.jpg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23" y="4534703"/>
            <a:ext cx="10100798" cy="150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756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7" r:id="rId2"/>
  </p:sldLayoutIdLst>
  <p:txStyles>
    <p:titleStyle>
      <a:lvl1pPr algn="ctr" defTabSz="509412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2059" indent="-382059" algn="l" defTabSz="509412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7795" indent="-318383" algn="l" defTabSz="509412" rtl="0" eaLnBrk="1" latinLnBrk="0" hangingPunct="1">
        <a:spcBef>
          <a:spcPct val="20000"/>
        </a:spcBef>
        <a:buFont typeface="Arial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73531" indent="-254706" algn="l" defTabSz="509412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82943" indent="-254706" algn="l" defTabSz="509412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92355" indent="-254706" algn="l" defTabSz="509412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01767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1180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0592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30004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412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824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237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649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7061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473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886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5298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nd_bottom.eps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85000"/>
            <a:ext cx="100584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328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66" r:id="rId2"/>
    <p:sldLayoutId id="2147483669" r:id="rId3"/>
    <p:sldLayoutId id="2147483668" r:id="rId4"/>
  </p:sldLayoutIdLst>
  <p:txStyles>
    <p:titleStyle>
      <a:lvl1pPr algn="ctr" defTabSz="509412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2059" indent="-382059" algn="l" defTabSz="509412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7795" indent="-318383" algn="l" defTabSz="509412" rtl="0" eaLnBrk="1" latinLnBrk="0" hangingPunct="1">
        <a:spcBef>
          <a:spcPct val="20000"/>
        </a:spcBef>
        <a:buFont typeface="Arial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73531" indent="-254706" algn="l" defTabSz="509412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82943" indent="-254706" algn="l" defTabSz="509412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92355" indent="-254706" algn="l" defTabSz="509412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01767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1180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0592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30004" indent="-254706" algn="l" defTabSz="50941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412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824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237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649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7061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473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886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5298" algn="l" defTabSz="50941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 txBox="1">
            <a:spLocks/>
          </p:cNvSpPr>
          <p:nvPr/>
        </p:nvSpPr>
        <p:spPr>
          <a:xfrm>
            <a:off x="444499" y="619124"/>
            <a:ext cx="9251043" cy="1456417"/>
          </a:xfrm>
          <a:prstGeom prst="rect">
            <a:avLst/>
          </a:prstGeom>
        </p:spPr>
        <p:txBody>
          <a:bodyPr vert="horz"/>
          <a:lstStyle>
            <a:lvl1pPr marL="0" indent="0" algn="l" defTabSz="509412" rtl="0" eaLnBrk="1" latinLnBrk="0" hangingPunct="1">
              <a:spcBef>
                <a:spcPct val="20000"/>
              </a:spcBef>
              <a:buFont typeface="Arial"/>
              <a:buNone/>
              <a:defRPr sz="4000" kern="1200" baseline="0">
                <a:solidFill>
                  <a:srgbClr val="142958"/>
                </a:solidFill>
                <a:latin typeface="Vinyl OT Regular"/>
                <a:ea typeface="+mn-ea"/>
                <a:cs typeface="Vinyl OT Regular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b="1" dirty="0" smtClean="0">
                <a:latin typeface="Arial Narrow" panose="020B0606020202030204" pitchFamily="34" charset="0"/>
              </a:rPr>
              <a:t>UI-Timer: An Ultra-Fast Clock Network Pessimism Removal Algorithm</a:t>
            </a:r>
            <a:endParaRPr lang="en-US" b="1" dirty="0">
              <a:latin typeface="Arial Narrow" panose="020B0606020202030204" pitchFamily="34" charset="0"/>
            </a:endParaRPr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444500" y="2187498"/>
            <a:ext cx="8917214" cy="1266909"/>
          </a:xfrm>
          <a:prstGeom prst="rect">
            <a:avLst/>
          </a:prstGeom>
        </p:spPr>
        <p:txBody>
          <a:bodyPr vert="horz"/>
          <a:lstStyle>
            <a:lvl1pPr marL="0" indent="0" algn="l" defTabSz="509412" rtl="0" eaLnBrk="1" latinLnBrk="0" hangingPunct="1">
              <a:spcBef>
                <a:spcPct val="20000"/>
              </a:spcBef>
              <a:buFont typeface="Arial"/>
              <a:buNone/>
              <a:defRPr sz="1200" b="0" i="0" kern="1200" baseline="0">
                <a:solidFill>
                  <a:srgbClr val="F16322"/>
                </a:solidFill>
                <a:latin typeface="OfficinaSansITCStd Book"/>
                <a:ea typeface="+mn-ea"/>
                <a:cs typeface="OfficinaSansITCStd Book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200" u="sng" dirty="0" err="1" smtClean="0">
                <a:solidFill>
                  <a:schemeClr val="tx1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Tsung</a:t>
            </a:r>
            <a:r>
              <a:rPr lang="en-US" altLang="zh-TW" sz="2200" u="sng" dirty="0" smtClean="0">
                <a:solidFill>
                  <a:schemeClr val="tx1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-Wei Huang</a:t>
            </a:r>
            <a:r>
              <a:rPr lang="en-US" altLang="zh-TW" sz="2200" dirty="0" smtClean="0">
                <a:solidFill>
                  <a:schemeClr val="tx1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, Pei-</a:t>
            </a:r>
            <a:r>
              <a:rPr lang="en-US" altLang="zh-TW" sz="2200" dirty="0" err="1" smtClean="0">
                <a:solidFill>
                  <a:schemeClr val="tx1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Ci</a:t>
            </a:r>
            <a:r>
              <a:rPr lang="en-US" altLang="zh-TW" sz="2200" dirty="0" smtClean="0">
                <a:solidFill>
                  <a:schemeClr val="tx1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 Wu, and Martin D. F. Wong</a:t>
            </a:r>
          </a:p>
          <a:p>
            <a:r>
              <a:rPr lang="en-US" sz="2200" dirty="0" smtClean="0">
                <a:solidFill>
                  <a:schemeClr val="tx1"/>
                </a:solidFill>
                <a:latin typeface="Droid Sans"/>
                <a:ea typeface="Droid Sans" panose="020B0606030804020204" pitchFamily="34" charset="0"/>
                <a:cs typeface="Droid Sans" panose="020B0606030804020204" pitchFamily="34" charset="0"/>
              </a:rPr>
              <a:t>Department of Electrical and Computer Engineering (ECE)</a:t>
            </a:r>
          </a:p>
          <a:p>
            <a:r>
              <a:rPr lang="en-US" sz="2200" dirty="0" smtClean="0">
                <a:solidFill>
                  <a:schemeClr val="tx1"/>
                </a:solidFill>
                <a:latin typeface="Droid Sans"/>
              </a:rPr>
              <a:t>University of Illinois at Urbana-Champaign (UIUC), IL, USA</a:t>
            </a:r>
            <a:endParaRPr lang="en-US" sz="2200" dirty="0">
              <a:solidFill>
                <a:schemeClr val="tx1"/>
              </a:solidFill>
              <a:latin typeface="Droid Sans"/>
              <a:ea typeface="Droid Sans" panose="020B0606030804020204" pitchFamily="34" charset="0"/>
              <a:cs typeface="Droid Sans" panose="020B0606030804020204" pitchFamily="34" charset="0"/>
            </a:endParaRPr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444500" y="3730170"/>
            <a:ext cx="8917214" cy="415747"/>
          </a:xfrm>
          <a:prstGeom prst="rect">
            <a:avLst/>
          </a:prstGeom>
        </p:spPr>
        <p:txBody>
          <a:bodyPr vert="horz"/>
          <a:lstStyle>
            <a:lvl1pPr marL="0" indent="0" algn="l" defTabSz="509412" rtl="0" eaLnBrk="1" latinLnBrk="0" hangingPunct="1">
              <a:spcBef>
                <a:spcPct val="20000"/>
              </a:spcBef>
              <a:buFont typeface="Arial"/>
              <a:buNone/>
              <a:defRPr sz="1200" b="0" i="0" kern="1200" baseline="0">
                <a:solidFill>
                  <a:srgbClr val="F16322"/>
                </a:solidFill>
                <a:latin typeface="OfficinaSansITCStd Book"/>
                <a:ea typeface="+mn-ea"/>
                <a:cs typeface="OfficinaSansITCStd Book"/>
              </a:defRPr>
            </a:lvl1pPr>
            <a:lvl2pPr marL="827795" indent="-318383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509412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509412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509412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200" dirty="0" smtClean="0">
                <a:solidFill>
                  <a:schemeClr val="tx1"/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2014 IEEE/ACM International Conference on Computer-Aided Design</a:t>
            </a:r>
            <a:endParaRPr lang="en-US" sz="2200" dirty="0">
              <a:solidFill>
                <a:schemeClr val="tx1"/>
              </a:solidFill>
              <a:latin typeface="Droid Sans"/>
              <a:ea typeface="Droid Sans" panose="020B0606030804020204" pitchFamily="34" charset="0"/>
              <a:cs typeface="Droid Sans" panose="020B06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594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44500" y="527475"/>
            <a:ext cx="9245600" cy="742950"/>
          </a:xfrm>
        </p:spPr>
        <p:txBody>
          <a:bodyPr/>
          <a:lstStyle/>
          <a:p>
            <a:r>
              <a:rPr lang="en-US" dirty="0" smtClean="0"/>
              <a:t>Problem Formulation</a:t>
            </a:r>
            <a:endParaRPr lang="en-US" dirty="0"/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2"/>
          <a:srcRect l="16574" t="28222" r="21574" b="16667"/>
          <a:stretch>
            <a:fillRect/>
          </a:stretch>
        </p:blipFill>
        <p:spPr bwMode="auto">
          <a:xfrm>
            <a:off x="50800" y="3708400"/>
            <a:ext cx="4851400" cy="306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3"/>
          <a:srcRect l="16574" t="28667" r="19815" b="18000"/>
          <a:stretch>
            <a:fillRect/>
          </a:stretch>
        </p:blipFill>
        <p:spPr bwMode="auto">
          <a:xfrm>
            <a:off x="5054600" y="3708399"/>
            <a:ext cx="4826001" cy="30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文字版面配置區 4"/>
          <p:cNvSpPr>
            <a:spLocks noGrp="1"/>
          </p:cNvSpPr>
          <p:nvPr>
            <p:ph type="body" sz="quarter" idx="12"/>
          </p:nvPr>
        </p:nvSpPr>
        <p:spPr>
          <a:xfrm>
            <a:off x="444500" y="1520042"/>
            <a:ext cx="9245600" cy="5223658"/>
          </a:xfrm>
        </p:spPr>
        <p:txBody>
          <a:bodyPr/>
          <a:lstStyle/>
          <a:p>
            <a:r>
              <a:rPr lang="en-US" altLang="zh-TW" dirty="0" smtClean="0"/>
              <a:t>Input file</a:t>
            </a:r>
          </a:p>
          <a:p>
            <a:pPr lvl="1"/>
            <a:r>
              <a:rPr lang="en-US" altLang="zh-TW" dirty="0" smtClean="0"/>
              <a:t>Delay file for circuit topology and tests</a:t>
            </a:r>
          </a:p>
          <a:p>
            <a:pPr lvl="1"/>
            <a:r>
              <a:rPr lang="en-US" altLang="zh-TW" dirty="0" smtClean="0"/>
              <a:t>Timing file for assertion and clock properties</a:t>
            </a:r>
          </a:p>
          <a:p>
            <a:r>
              <a:rPr lang="en-US" altLang="zh-TW" dirty="0" smtClean="0">
                <a:solidFill>
                  <a:srgbClr val="142958"/>
                </a:solidFill>
              </a:rPr>
              <a:t>Goal</a:t>
            </a:r>
          </a:p>
          <a:p>
            <a:pPr lvl="1"/>
            <a:r>
              <a:rPr lang="en-US" altLang="zh-TW" dirty="0" smtClean="0">
                <a:solidFill>
                  <a:srgbClr val="142958"/>
                </a:solidFill>
              </a:rPr>
              <a:t>Identify the top </a:t>
            </a:r>
            <a:r>
              <a:rPr lang="en-US" altLang="zh-TW" i="1" dirty="0" smtClean="0">
                <a:solidFill>
                  <a:srgbClr val="142958"/>
                </a:solidFill>
              </a:rPr>
              <a:t>k</a:t>
            </a:r>
            <a:r>
              <a:rPr lang="en-US" altLang="zh-TW" dirty="0" smtClean="0">
                <a:solidFill>
                  <a:srgbClr val="142958"/>
                </a:solidFill>
              </a:rPr>
              <a:t> critical paths with CPPR (i.e., post-CPPR critical paths)</a:t>
            </a:r>
          </a:p>
        </p:txBody>
      </p:sp>
      <p:pic>
        <p:nvPicPr>
          <p:cNvPr id="24581" name="Picture 5"/>
          <p:cNvPicPr>
            <a:picLocks noChangeAspect="1" noChangeArrowheads="1"/>
          </p:cNvPicPr>
          <p:nvPr/>
        </p:nvPicPr>
        <p:blipFill>
          <a:blip r:embed="rId4"/>
          <a:srcRect l="53810" t="32000" r="18381" b="40741"/>
          <a:stretch>
            <a:fillRect/>
          </a:stretch>
        </p:blipFill>
        <p:spPr bwMode="auto">
          <a:xfrm>
            <a:off x="7099297" y="1418444"/>
            <a:ext cx="2692401" cy="1649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6085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44500" y="527475"/>
            <a:ext cx="9245600" cy="742950"/>
          </a:xfrm>
        </p:spPr>
        <p:txBody>
          <a:bodyPr/>
          <a:lstStyle/>
          <a:p>
            <a:r>
              <a:rPr lang="en-US" dirty="0" smtClean="0"/>
              <a:t>Algorithm - Overview</a:t>
            </a:r>
            <a:endParaRPr lang="en-US" dirty="0"/>
          </a:p>
        </p:txBody>
      </p:sp>
      <p:sp>
        <p:nvSpPr>
          <p:cNvPr id="10" name="文字版面配置區 4"/>
          <p:cNvSpPr>
            <a:spLocks noGrp="1"/>
          </p:cNvSpPr>
          <p:nvPr>
            <p:ph type="body" sz="quarter" idx="12"/>
          </p:nvPr>
        </p:nvSpPr>
        <p:spPr>
          <a:xfrm>
            <a:off x="444500" y="1520042"/>
            <a:ext cx="9245600" cy="5223658"/>
          </a:xfrm>
        </p:spPr>
        <p:txBody>
          <a:bodyPr/>
          <a:lstStyle/>
          <a:p>
            <a:r>
              <a:rPr lang="en-US" altLang="zh-TW" dirty="0" smtClean="0"/>
              <a:t>Step 1: look-up-table preprocessing</a:t>
            </a:r>
          </a:p>
          <a:p>
            <a:pPr lvl="1"/>
            <a:r>
              <a:rPr lang="en-US" altLang="zh-TW" dirty="0" smtClean="0"/>
              <a:t>Tabulate the common path for quick pessimism lookup</a:t>
            </a:r>
          </a:p>
          <a:p>
            <a:endParaRPr lang="en-US" altLang="zh-TW" dirty="0" smtClean="0">
              <a:solidFill>
                <a:srgbClr val="142958"/>
              </a:solidFill>
            </a:endParaRPr>
          </a:p>
          <a:p>
            <a:r>
              <a:rPr lang="en-US" altLang="zh-TW" dirty="0" smtClean="0">
                <a:solidFill>
                  <a:srgbClr val="142958"/>
                </a:solidFill>
              </a:rPr>
              <a:t>Step 2: pessimism-free graph formulation</a:t>
            </a:r>
          </a:p>
          <a:p>
            <a:pPr lvl="1"/>
            <a:r>
              <a:rPr lang="en-US" altLang="zh-TW" dirty="0" smtClean="0">
                <a:solidFill>
                  <a:srgbClr val="142958"/>
                </a:solidFill>
              </a:rPr>
              <a:t>Facilitate the search on true post-CPPR slack</a:t>
            </a:r>
          </a:p>
          <a:p>
            <a:endParaRPr lang="en-US" altLang="zh-TW" dirty="0" smtClean="0">
              <a:solidFill>
                <a:srgbClr val="142958"/>
              </a:solidFill>
            </a:endParaRPr>
          </a:p>
          <a:p>
            <a:r>
              <a:rPr lang="en-US" altLang="zh-TW" dirty="0" smtClean="0">
                <a:solidFill>
                  <a:srgbClr val="142958"/>
                </a:solidFill>
              </a:rPr>
              <a:t>Step 3: path extraction</a:t>
            </a:r>
          </a:p>
          <a:p>
            <a:pPr lvl="1"/>
            <a:r>
              <a:rPr lang="en-US" altLang="zh-TW" dirty="0" smtClean="0">
                <a:solidFill>
                  <a:srgbClr val="142958"/>
                </a:solidFill>
              </a:rPr>
              <a:t>Search the top </a:t>
            </a:r>
            <a:r>
              <a:rPr lang="en-US" altLang="zh-TW" i="1" dirty="0" smtClean="0">
                <a:solidFill>
                  <a:srgbClr val="142958"/>
                </a:solidFill>
              </a:rPr>
              <a:t>k</a:t>
            </a:r>
            <a:r>
              <a:rPr lang="en-US" altLang="zh-TW" dirty="0" smtClean="0">
                <a:solidFill>
                  <a:srgbClr val="142958"/>
                </a:solidFill>
              </a:rPr>
              <a:t> critical paths in the pessimism-free graph</a:t>
            </a:r>
          </a:p>
        </p:txBody>
      </p:sp>
    </p:spTree>
    <p:extLst>
      <p:ext uri="{BB962C8B-B14F-4D97-AF65-F5344CB8AC3E}">
        <p14:creationId xmlns:p14="http://schemas.microsoft.com/office/powerpoint/2010/main" val="166085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44500" y="527475"/>
            <a:ext cx="9245600" cy="742950"/>
          </a:xfrm>
        </p:spPr>
        <p:txBody>
          <a:bodyPr/>
          <a:lstStyle/>
          <a:p>
            <a:r>
              <a:rPr lang="en-US" dirty="0" smtClean="0"/>
              <a:t>Algorithm – Step 1: Lookup Table Preprocessing</a:t>
            </a:r>
            <a:endParaRPr lang="en-US" dirty="0"/>
          </a:p>
        </p:txBody>
      </p:sp>
      <p:sp>
        <p:nvSpPr>
          <p:cNvPr id="4" name="文字版面配置區 4"/>
          <p:cNvSpPr>
            <a:spLocks noGrp="1"/>
          </p:cNvSpPr>
          <p:nvPr>
            <p:ph type="body" sz="quarter" idx="12"/>
          </p:nvPr>
        </p:nvSpPr>
        <p:spPr>
          <a:xfrm>
            <a:off x="444500" y="1520042"/>
            <a:ext cx="9245600" cy="2143603"/>
          </a:xfrm>
        </p:spPr>
        <p:txBody>
          <a:bodyPr/>
          <a:lstStyle/>
          <a:p>
            <a:r>
              <a:rPr lang="en-US" altLang="zh-TW" dirty="0" smtClean="0"/>
              <a:t>Pessimism incurs on a clock </a:t>
            </a:r>
            <a:r>
              <a:rPr lang="en-US" altLang="zh-TW" dirty="0" smtClean="0"/>
              <a:t>re-converging </a:t>
            </a:r>
            <a:r>
              <a:rPr lang="en-US" altLang="zh-TW" dirty="0" smtClean="0"/>
              <a:t>node</a:t>
            </a:r>
          </a:p>
          <a:p>
            <a:pPr lvl="1"/>
            <a:r>
              <a:rPr lang="en-US" altLang="zh-TW" dirty="0" smtClean="0"/>
              <a:t>Equivalently finding the lowest common ancestor (LCA) in the clock tree</a:t>
            </a:r>
          </a:p>
          <a:p>
            <a:pPr lvl="1"/>
            <a:r>
              <a:rPr lang="en-US" altLang="zh-TW" dirty="0" smtClean="0"/>
              <a:t>Range minimum query with dynamic programming</a:t>
            </a:r>
          </a:p>
          <a:p>
            <a:pPr lvl="1"/>
            <a:r>
              <a:rPr lang="en-US" altLang="zh-TW" dirty="0" smtClean="0"/>
              <a:t>O(</a:t>
            </a:r>
            <a:r>
              <a:rPr lang="en-US" altLang="zh-TW" dirty="0" err="1" smtClean="0"/>
              <a:t>nlogn</a:t>
            </a:r>
            <a:r>
              <a:rPr lang="en-US" altLang="zh-TW" dirty="0" smtClean="0"/>
              <a:t>) preprocessing and O(1) per LCA query</a:t>
            </a: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23582" y="3368011"/>
            <a:ext cx="7945698" cy="3209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6085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44500" y="527475"/>
            <a:ext cx="9245600" cy="742950"/>
          </a:xfrm>
        </p:spPr>
        <p:txBody>
          <a:bodyPr/>
          <a:lstStyle/>
          <a:p>
            <a:r>
              <a:rPr lang="en-US" dirty="0" smtClean="0"/>
              <a:t>Algorithm – Step 2: Pessimism-Free Graph Formulation</a:t>
            </a:r>
            <a:endParaRPr lang="en-US" dirty="0"/>
          </a:p>
        </p:txBody>
      </p:sp>
      <p:sp>
        <p:nvSpPr>
          <p:cNvPr id="4" name="文字版面配置區 4"/>
          <p:cNvSpPr>
            <a:spLocks noGrp="1"/>
          </p:cNvSpPr>
          <p:nvPr>
            <p:ph type="body" sz="quarter" idx="12"/>
          </p:nvPr>
        </p:nvSpPr>
        <p:spPr>
          <a:xfrm>
            <a:off x="444500" y="1520042"/>
            <a:ext cx="9245600" cy="2143603"/>
          </a:xfrm>
        </p:spPr>
        <p:txBody>
          <a:bodyPr/>
          <a:lstStyle/>
          <a:p>
            <a:r>
              <a:rPr lang="en-US" altLang="zh-TW" dirty="0" smtClean="0"/>
              <a:t>Pessimism-free graph formulation</a:t>
            </a:r>
          </a:p>
          <a:p>
            <a:pPr lvl="1"/>
            <a:r>
              <a:rPr lang="en-US" altLang="zh-TW" dirty="0" smtClean="0"/>
              <a:t>Isolate the constant part of numerical slack value</a:t>
            </a:r>
          </a:p>
          <a:p>
            <a:pPr lvl="2"/>
            <a:r>
              <a:rPr lang="en-US" altLang="zh-TW" dirty="0" smtClean="0"/>
              <a:t>Offset weight for required arrival time and common-path pessimism</a:t>
            </a:r>
          </a:p>
          <a:p>
            <a:pPr lvl="1"/>
            <a:r>
              <a:rPr lang="en-US" altLang="zh-TW" dirty="0" smtClean="0"/>
              <a:t>Facilitate the search</a:t>
            </a:r>
          </a:p>
          <a:p>
            <a:pPr lvl="2"/>
            <a:r>
              <a:rPr lang="en-US" altLang="zh-TW" dirty="0" smtClean="0"/>
              <a:t>The cost of path is equivalent to post-CPPR slack</a:t>
            </a:r>
          </a:p>
        </p:txBody>
      </p:sp>
      <p:pic>
        <p:nvPicPr>
          <p:cNvPr id="1740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9908" y="3530076"/>
            <a:ext cx="4499872" cy="2896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文字方塊 5"/>
          <p:cNvSpPr txBox="1"/>
          <p:nvPr/>
        </p:nvSpPr>
        <p:spPr>
          <a:xfrm>
            <a:off x="567332" y="6456762"/>
            <a:ext cx="3909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latin typeface="Droid Sans"/>
              </a:rPr>
              <a:t>Pessimism-free graph</a:t>
            </a:r>
            <a:endParaRPr lang="zh-TW" altLang="en-US" dirty="0">
              <a:latin typeface="Droid Sans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5125681" y="3540813"/>
            <a:ext cx="4113855" cy="116955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 err="1" smtClean="0">
                <a:latin typeface="Droid Sans"/>
              </a:rPr>
              <a:t>slack</a:t>
            </a:r>
            <a:r>
              <a:rPr lang="en-US" altLang="zh-TW" baseline="-25000" dirty="0" err="1" smtClean="0">
                <a:latin typeface="Droid Sans"/>
              </a:rPr>
              <a:t>hold</a:t>
            </a:r>
            <a:r>
              <a:rPr lang="en-US" altLang="zh-TW" dirty="0" smtClean="0">
                <a:latin typeface="Droid Sans"/>
              </a:rPr>
              <a:t> = </a:t>
            </a:r>
            <a:r>
              <a:rPr lang="en-US" altLang="zh-TW" dirty="0" err="1" smtClean="0">
                <a:latin typeface="Droid Sans"/>
              </a:rPr>
              <a:t>at</a:t>
            </a:r>
            <a:r>
              <a:rPr lang="en-US" altLang="zh-TW" baseline="-25000" dirty="0" err="1" smtClean="0">
                <a:latin typeface="Droid Sans"/>
              </a:rPr>
              <a:t>d</a:t>
            </a:r>
            <a:r>
              <a:rPr lang="en-US" altLang="zh-TW" baseline="30000" dirty="0" err="1" smtClean="0">
                <a:latin typeface="Droid Sans"/>
              </a:rPr>
              <a:t>early</a:t>
            </a:r>
            <a:r>
              <a:rPr lang="en-US" altLang="zh-TW" dirty="0" smtClean="0">
                <a:latin typeface="Droid Sans"/>
              </a:rPr>
              <a:t> – </a:t>
            </a:r>
            <a:r>
              <a:rPr lang="en-US" altLang="zh-TW" b="1" dirty="0" err="1" smtClean="0">
                <a:solidFill>
                  <a:srgbClr val="FF0000"/>
                </a:solidFill>
                <a:latin typeface="Droid Sans"/>
              </a:rPr>
              <a:t>rat</a:t>
            </a:r>
            <a:r>
              <a:rPr lang="en-US" altLang="zh-TW" b="1" baseline="-25000" dirty="0" err="1" smtClean="0">
                <a:solidFill>
                  <a:srgbClr val="FF0000"/>
                </a:solidFill>
                <a:latin typeface="Droid Sans"/>
              </a:rPr>
              <a:t>t</a:t>
            </a:r>
            <a:r>
              <a:rPr lang="en-US" altLang="zh-TW" b="1" baseline="30000" dirty="0" err="1" smtClean="0">
                <a:solidFill>
                  <a:srgbClr val="FF0000"/>
                </a:solidFill>
                <a:latin typeface="Droid Sans"/>
              </a:rPr>
              <a:t>early</a:t>
            </a:r>
            <a:r>
              <a:rPr lang="en-US" altLang="zh-TW" dirty="0" smtClean="0">
                <a:latin typeface="Droid Sans"/>
              </a:rPr>
              <a:t> + </a:t>
            </a:r>
            <a:r>
              <a:rPr lang="en-US" altLang="zh-TW" b="1" dirty="0" err="1" smtClean="0">
                <a:solidFill>
                  <a:srgbClr val="FF0000"/>
                </a:solidFill>
                <a:latin typeface="Droid Sans"/>
              </a:rPr>
              <a:t>CPP</a:t>
            </a:r>
            <a:r>
              <a:rPr lang="en-US" altLang="zh-TW" b="1" baseline="-25000" dirty="0" err="1" smtClean="0">
                <a:solidFill>
                  <a:srgbClr val="FF0000"/>
                </a:solidFill>
                <a:latin typeface="Droid Sans"/>
              </a:rPr>
              <a:t>d</a:t>
            </a:r>
            <a:r>
              <a:rPr lang="en-US" altLang="zh-TW" b="1" baseline="30000" dirty="0" err="1" smtClean="0">
                <a:solidFill>
                  <a:srgbClr val="FF0000"/>
                </a:solidFill>
                <a:latin typeface="Droid Sans"/>
              </a:rPr>
              <a:t>s</a:t>
            </a:r>
            <a:endParaRPr lang="en-US" altLang="zh-TW" b="1" baseline="30000" dirty="0" smtClean="0">
              <a:solidFill>
                <a:srgbClr val="FF0000"/>
              </a:solidFill>
              <a:latin typeface="Droid Sans"/>
            </a:endParaRPr>
          </a:p>
          <a:p>
            <a:pPr>
              <a:lnSpc>
                <a:spcPct val="200000"/>
              </a:lnSpc>
            </a:pPr>
            <a:r>
              <a:rPr lang="en-US" altLang="zh-TW" dirty="0" err="1" smtClean="0">
                <a:latin typeface="Droid Sans"/>
              </a:rPr>
              <a:t>slack</a:t>
            </a:r>
            <a:r>
              <a:rPr lang="en-US" altLang="zh-TW" baseline="-25000" dirty="0" err="1" smtClean="0">
                <a:latin typeface="Droid Sans"/>
              </a:rPr>
              <a:t>setup</a:t>
            </a:r>
            <a:r>
              <a:rPr lang="en-US" altLang="zh-TW" dirty="0" smtClean="0">
                <a:latin typeface="Droid Sans"/>
              </a:rPr>
              <a:t> = </a:t>
            </a:r>
            <a:r>
              <a:rPr lang="en-US" altLang="zh-TW" b="1" dirty="0" err="1" smtClean="0">
                <a:solidFill>
                  <a:srgbClr val="FF0000"/>
                </a:solidFill>
                <a:latin typeface="Droid Sans"/>
              </a:rPr>
              <a:t>rat</a:t>
            </a:r>
            <a:r>
              <a:rPr lang="en-US" altLang="zh-TW" b="1" baseline="-25000" dirty="0" err="1" smtClean="0">
                <a:solidFill>
                  <a:srgbClr val="FF0000"/>
                </a:solidFill>
                <a:latin typeface="Droid Sans"/>
              </a:rPr>
              <a:t>t</a:t>
            </a:r>
            <a:r>
              <a:rPr lang="en-US" altLang="zh-TW" b="1" baseline="30000" dirty="0" err="1" smtClean="0">
                <a:solidFill>
                  <a:srgbClr val="FF0000"/>
                </a:solidFill>
                <a:latin typeface="Droid Sans"/>
              </a:rPr>
              <a:t>late</a:t>
            </a:r>
            <a:r>
              <a:rPr lang="en-US" altLang="zh-TW" dirty="0" smtClean="0">
                <a:latin typeface="Droid Sans"/>
              </a:rPr>
              <a:t> – </a:t>
            </a:r>
            <a:r>
              <a:rPr lang="en-US" altLang="zh-TW" dirty="0" err="1" smtClean="0">
                <a:latin typeface="Droid Sans"/>
              </a:rPr>
              <a:t>at</a:t>
            </a:r>
            <a:r>
              <a:rPr lang="en-US" altLang="zh-TW" baseline="-25000" dirty="0" err="1" smtClean="0">
                <a:latin typeface="Droid Sans"/>
              </a:rPr>
              <a:t>d</a:t>
            </a:r>
            <a:r>
              <a:rPr lang="en-US" altLang="zh-TW" baseline="30000" dirty="0" err="1" smtClean="0">
                <a:latin typeface="Droid Sans"/>
              </a:rPr>
              <a:t>late</a:t>
            </a:r>
            <a:r>
              <a:rPr lang="en-US" altLang="zh-TW" dirty="0" smtClean="0">
                <a:latin typeface="Droid Sans"/>
              </a:rPr>
              <a:t> + </a:t>
            </a:r>
            <a:r>
              <a:rPr lang="en-US" altLang="zh-TW" b="1" dirty="0" err="1" smtClean="0">
                <a:solidFill>
                  <a:srgbClr val="FF0000"/>
                </a:solidFill>
                <a:latin typeface="Droid Sans"/>
              </a:rPr>
              <a:t>CPP</a:t>
            </a:r>
            <a:r>
              <a:rPr lang="en-US" altLang="zh-TW" b="1" baseline="-25000" dirty="0" err="1" smtClean="0">
                <a:solidFill>
                  <a:srgbClr val="FF0000"/>
                </a:solidFill>
                <a:latin typeface="Droid Sans"/>
              </a:rPr>
              <a:t>d</a:t>
            </a:r>
            <a:r>
              <a:rPr lang="en-US" altLang="zh-TW" b="1" baseline="30000" dirty="0" err="1" smtClean="0">
                <a:solidFill>
                  <a:srgbClr val="FF0000"/>
                </a:solidFill>
                <a:latin typeface="Droid Sans"/>
              </a:rPr>
              <a:t>s</a:t>
            </a:r>
            <a:endParaRPr lang="en-US" altLang="zh-TW" b="1" dirty="0" smtClean="0">
              <a:solidFill>
                <a:srgbClr val="FF0000"/>
              </a:solidFill>
              <a:latin typeface="Droid Sans"/>
            </a:endParaRPr>
          </a:p>
        </p:txBody>
      </p:sp>
      <p:cxnSp>
        <p:nvCxnSpPr>
          <p:cNvPr id="12" name="直線單箭頭接點 11"/>
          <p:cNvCxnSpPr/>
          <p:nvPr/>
        </p:nvCxnSpPr>
        <p:spPr>
          <a:xfrm flipV="1">
            <a:off x="6651335" y="4537098"/>
            <a:ext cx="0" cy="539867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5308981" y="5093230"/>
            <a:ext cx="29752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  <a:latin typeface="Droid Sans"/>
              </a:rPr>
              <a:t>Constant per test</a:t>
            </a:r>
            <a:endParaRPr lang="zh-TW" altLang="en-US" b="1" dirty="0">
              <a:solidFill>
                <a:srgbClr val="FF0000"/>
              </a:solidFill>
              <a:latin typeface="Droid Sans"/>
            </a:endParaRPr>
          </a:p>
        </p:txBody>
      </p:sp>
      <p:cxnSp>
        <p:nvCxnSpPr>
          <p:cNvPr id="15" name="直線單箭頭接點 14"/>
          <p:cNvCxnSpPr/>
          <p:nvPr/>
        </p:nvCxnSpPr>
        <p:spPr>
          <a:xfrm flipV="1">
            <a:off x="6651335" y="4537098"/>
            <a:ext cx="1851222" cy="539867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>
            <a:off x="8679978" y="3193574"/>
            <a:ext cx="0" cy="547294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 flipH="1">
            <a:off x="7547215" y="3193574"/>
            <a:ext cx="1132763" cy="447266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7178724" y="2702256"/>
            <a:ext cx="29752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  <a:latin typeface="Droid Sans"/>
              </a:rPr>
              <a:t>Constant per test</a:t>
            </a:r>
            <a:endParaRPr lang="zh-TW" altLang="en-US" b="1" dirty="0">
              <a:solidFill>
                <a:srgbClr val="FF0000"/>
              </a:solidFill>
              <a:latin typeface="Droid Sans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5121796" y="5550841"/>
            <a:ext cx="4113855" cy="116955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dirty="0" err="1" smtClean="0">
                <a:latin typeface="Droid Sans"/>
              </a:rPr>
              <a:t>W</a:t>
            </a:r>
            <a:r>
              <a:rPr lang="en-US" altLang="zh-TW" baseline="-25000" dirty="0" err="1" smtClean="0">
                <a:latin typeface="Droid Sans"/>
              </a:rPr>
              <a:t>hold</a:t>
            </a:r>
            <a:r>
              <a:rPr lang="en-US" altLang="zh-TW" baseline="30000" dirty="0" err="1" smtClean="0">
                <a:latin typeface="Droid Sans"/>
              </a:rPr>
              <a:t>offset</a:t>
            </a:r>
            <a:r>
              <a:rPr lang="en-US" altLang="zh-TW" dirty="0" smtClean="0">
                <a:latin typeface="Droid Sans"/>
              </a:rPr>
              <a:t> = – </a:t>
            </a:r>
            <a:r>
              <a:rPr lang="en-US" altLang="zh-TW" dirty="0" err="1" smtClean="0">
                <a:latin typeface="Droid Sans"/>
              </a:rPr>
              <a:t>rat</a:t>
            </a:r>
            <a:r>
              <a:rPr lang="en-US" altLang="zh-TW" baseline="-25000" dirty="0" err="1" smtClean="0">
                <a:latin typeface="Droid Sans"/>
              </a:rPr>
              <a:t>t</a:t>
            </a:r>
            <a:r>
              <a:rPr lang="en-US" altLang="zh-TW" baseline="30000" dirty="0" err="1" smtClean="0">
                <a:latin typeface="Droid Sans"/>
              </a:rPr>
              <a:t>early</a:t>
            </a:r>
            <a:r>
              <a:rPr lang="en-US" altLang="zh-TW" dirty="0" smtClean="0">
                <a:latin typeface="Droid Sans"/>
              </a:rPr>
              <a:t> + </a:t>
            </a:r>
            <a:r>
              <a:rPr lang="en-US" altLang="zh-TW" dirty="0" err="1" smtClean="0">
                <a:latin typeface="Droid Sans"/>
              </a:rPr>
              <a:t>CPP</a:t>
            </a:r>
            <a:r>
              <a:rPr lang="en-US" altLang="zh-TW" baseline="-25000" dirty="0" err="1" smtClean="0">
                <a:latin typeface="Droid Sans"/>
              </a:rPr>
              <a:t>d</a:t>
            </a:r>
            <a:r>
              <a:rPr lang="en-US" altLang="zh-TW" baseline="30000" dirty="0" err="1" smtClean="0">
                <a:latin typeface="Droid Sans"/>
              </a:rPr>
              <a:t>s</a:t>
            </a:r>
            <a:endParaRPr lang="en-US" altLang="zh-TW" baseline="30000" dirty="0" smtClean="0">
              <a:latin typeface="Droid Sans"/>
            </a:endParaRPr>
          </a:p>
          <a:p>
            <a:pPr algn="ctr">
              <a:lnSpc>
                <a:spcPct val="200000"/>
              </a:lnSpc>
            </a:pPr>
            <a:r>
              <a:rPr lang="en-US" altLang="zh-TW" dirty="0" err="1" smtClean="0">
                <a:latin typeface="Droid Sans"/>
              </a:rPr>
              <a:t>W</a:t>
            </a:r>
            <a:r>
              <a:rPr lang="en-US" altLang="zh-TW" baseline="-25000" dirty="0" err="1" smtClean="0">
                <a:latin typeface="Droid Sans"/>
              </a:rPr>
              <a:t>setup</a:t>
            </a:r>
            <a:r>
              <a:rPr lang="en-US" altLang="zh-TW" baseline="30000" dirty="0" err="1" smtClean="0">
                <a:latin typeface="Droid Sans"/>
              </a:rPr>
              <a:t>offset</a:t>
            </a:r>
            <a:r>
              <a:rPr lang="en-US" altLang="zh-TW" dirty="0" smtClean="0">
                <a:latin typeface="Droid Sans"/>
              </a:rPr>
              <a:t> = </a:t>
            </a:r>
            <a:r>
              <a:rPr lang="en-US" altLang="zh-TW" dirty="0" err="1" smtClean="0">
                <a:latin typeface="Droid Sans"/>
              </a:rPr>
              <a:t>rat</a:t>
            </a:r>
            <a:r>
              <a:rPr lang="en-US" altLang="zh-TW" baseline="-25000" dirty="0" err="1" smtClean="0">
                <a:latin typeface="Droid Sans"/>
              </a:rPr>
              <a:t>t</a:t>
            </a:r>
            <a:r>
              <a:rPr lang="en-US" altLang="zh-TW" baseline="30000" dirty="0" err="1" smtClean="0">
                <a:latin typeface="Droid Sans"/>
              </a:rPr>
              <a:t>late</a:t>
            </a:r>
            <a:r>
              <a:rPr lang="en-US" altLang="zh-TW" dirty="0" smtClean="0">
                <a:latin typeface="Droid Sans"/>
              </a:rPr>
              <a:t>  + </a:t>
            </a:r>
            <a:r>
              <a:rPr lang="en-US" altLang="zh-TW" dirty="0" err="1" smtClean="0">
                <a:latin typeface="Droid Sans"/>
              </a:rPr>
              <a:t>CPP</a:t>
            </a:r>
            <a:r>
              <a:rPr lang="en-US" altLang="zh-TW" baseline="-25000" dirty="0" err="1" smtClean="0">
                <a:latin typeface="Droid Sans"/>
              </a:rPr>
              <a:t>d</a:t>
            </a:r>
            <a:r>
              <a:rPr lang="en-US" altLang="zh-TW" baseline="30000" dirty="0" err="1" smtClean="0">
                <a:latin typeface="Droid Sans"/>
              </a:rPr>
              <a:t>s</a:t>
            </a:r>
            <a:endParaRPr lang="en-US" altLang="zh-TW" dirty="0" smtClean="0">
              <a:latin typeface="Droid Sans"/>
            </a:endParaRPr>
          </a:p>
        </p:txBody>
      </p:sp>
      <p:sp>
        <p:nvSpPr>
          <p:cNvPr id="29" name="弧形箭號 (左彎) 28"/>
          <p:cNvSpPr/>
          <p:nvPr/>
        </p:nvSpPr>
        <p:spPr>
          <a:xfrm>
            <a:off x="9235651" y="4339986"/>
            <a:ext cx="549985" cy="1692322"/>
          </a:xfrm>
          <a:prstGeom prst="curved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85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44500" y="527475"/>
            <a:ext cx="9245600" cy="742950"/>
          </a:xfrm>
        </p:spPr>
        <p:txBody>
          <a:bodyPr/>
          <a:lstStyle/>
          <a:p>
            <a:r>
              <a:rPr lang="en-US" dirty="0" smtClean="0"/>
              <a:t>Algorithm – Step 3: Extraction of Top </a:t>
            </a:r>
            <a:r>
              <a:rPr lang="en-US" i="1" dirty="0" smtClean="0"/>
              <a:t>k</a:t>
            </a:r>
            <a:r>
              <a:rPr lang="en-US" dirty="0" smtClean="0"/>
              <a:t> Critical Paths (I)</a:t>
            </a:r>
            <a:endParaRPr lang="en-US" dirty="0"/>
          </a:p>
        </p:txBody>
      </p:sp>
      <p:sp>
        <p:nvSpPr>
          <p:cNvPr id="4" name="文字版面配置區 4"/>
          <p:cNvSpPr>
            <a:spLocks noGrp="1"/>
          </p:cNvSpPr>
          <p:nvPr>
            <p:ph type="body" sz="quarter" idx="12"/>
          </p:nvPr>
        </p:nvSpPr>
        <p:spPr>
          <a:xfrm>
            <a:off x="444500" y="1520042"/>
            <a:ext cx="9245600" cy="5223658"/>
          </a:xfrm>
        </p:spPr>
        <p:txBody>
          <a:bodyPr/>
          <a:lstStyle/>
          <a:p>
            <a:r>
              <a:rPr lang="en-US" altLang="zh-TW" dirty="0" smtClean="0"/>
              <a:t>O(N) explicit path representation</a:t>
            </a:r>
          </a:p>
          <a:p>
            <a:pPr lvl="1"/>
            <a:r>
              <a:rPr lang="en-US" altLang="zh-TW" dirty="0" smtClean="0"/>
              <a:t>Path = &lt;</a:t>
            </a:r>
            <a:r>
              <a:rPr lang="en-US" altLang="zh-TW" i="1" dirty="0" smtClean="0"/>
              <a:t>v</a:t>
            </a:r>
            <a:r>
              <a:rPr lang="en-US" altLang="zh-TW" i="1" baseline="-25000" dirty="0" smtClean="0"/>
              <a:t>1</a:t>
            </a:r>
            <a:r>
              <a:rPr lang="en-US" altLang="zh-TW" i="1" dirty="0" smtClean="0"/>
              <a:t>, v</a:t>
            </a:r>
            <a:r>
              <a:rPr lang="en-US" altLang="zh-TW" i="1" baseline="-25000" dirty="0" smtClean="0"/>
              <a:t>2</a:t>
            </a:r>
            <a:r>
              <a:rPr lang="en-US" altLang="zh-TW" i="1" dirty="0" smtClean="0"/>
              <a:t>, v</a:t>
            </a:r>
            <a:r>
              <a:rPr lang="en-US" altLang="zh-TW" i="1" baseline="-25000" dirty="0" smtClean="0"/>
              <a:t>3</a:t>
            </a:r>
            <a:r>
              <a:rPr lang="en-US" altLang="zh-TW" i="1" dirty="0" smtClean="0"/>
              <a:t>, … </a:t>
            </a:r>
            <a:r>
              <a:rPr lang="en-US" altLang="zh-TW" i="1" dirty="0" err="1" smtClean="0"/>
              <a:t>v</a:t>
            </a:r>
            <a:r>
              <a:rPr lang="en-US" altLang="zh-TW" i="1" baseline="-25000" dirty="0" err="1" smtClean="0"/>
              <a:t>n</a:t>
            </a:r>
            <a:r>
              <a:rPr lang="en-US" altLang="zh-TW" dirty="0" smtClean="0"/>
              <a:t>&gt; or &lt;</a:t>
            </a:r>
            <a:r>
              <a:rPr lang="en-US" altLang="zh-TW" i="1" dirty="0" smtClean="0"/>
              <a:t>e</a:t>
            </a:r>
            <a:r>
              <a:rPr lang="en-US" altLang="zh-TW" i="1" baseline="-25000" dirty="0" smtClean="0"/>
              <a:t>1</a:t>
            </a:r>
            <a:r>
              <a:rPr lang="en-US" altLang="zh-TW" i="1" dirty="0" smtClean="0"/>
              <a:t>, e</a:t>
            </a:r>
            <a:r>
              <a:rPr lang="en-US" altLang="zh-TW" i="1" baseline="-25000" dirty="0" smtClean="0"/>
              <a:t>2</a:t>
            </a:r>
            <a:r>
              <a:rPr lang="en-US" altLang="zh-TW" i="1" dirty="0" smtClean="0"/>
              <a:t>, e</a:t>
            </a:r>
            <a:r>
              <a:rPr lang="en-US" altLang="zh-TW" i="1" baseline="-25000" dirty="0" smtClean="0"/>
              <a:t>3</a:t>
            </a:r>
            <a:r>
              <a:rPr lang="en-US" altLang="zh-TW" i="1" dirty="0" smtClean="0"/>
              <a:t>, … </a:t>
            </a:r>
            <a:r>
              <a:rPr lang="en-US" altLang="zh-TW" i="1" dirty="0" err="1" smtClean="0"/>
              <a:t>e</a:t>
            </a:r>
            <a:r>
              <a:rPr lang="en-US" altLang="zh-TW" i="1" baseline="-25000" dirty="0" err="1" smtClean="0"/>
              <a:t>m</a:t>
            </a:r>
            <a:r>
              <a:rPr lang="en-US" altLang="zh-TW" dirty="0" smtClean="0"/>
              <a:t>&gt;</a:t>
            </a:r>
          </a:p>
          <a:p>
            <a:pPr>
              <a:lnSpc>
                <a:spcPct val="150000"/>
              </a:lnSpc>
            </a:pPr>
            <a:r>
              <a:rPr lang="en-US" altLang="zh-TW" dirty="0" smtClean="0"/>
              <a:t>O(1) implicit path representation</a:t>
            </a:r>
          </a:p>
          <a:p>
            <a:pPr lvl="1"/>
            <a:r>
              <a:rPr lang="en-US" altLang="zh-TW" dirty="0" smtClean="0"/>
              <a:t>Path = &lt;</a:t>
            </a:r>
            <a:r>
              <a:rPr lang="en-US" altLang="zh-TW" i="1" dirty="0" err="1" smtClean="0"/>
              <a:t>e</a:t>
            </a:r>
            <a:r>
              <a:rPr lang="en-US" altLang="zh-TW" i="1" baseline="-25000" dirty="0" err="1" smtClean="0"/>
              <a:t>i</a:t>
            </a:r>
            <a:r>
              <a:rPr lang="en-US" altLang="zh-TW" dirty="0" smtClean="0"/>
              <a:t>&gt;</a:t>
            </a: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35040" y="3716029"/>
            <a:ext cx="7924800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文字方塊 12"/>
          <p:cNvSpPr txBox="1"/>
          <p:nvPr/>
        </p:nvSpPr>
        <p:spPr>
          <a:xfrm>
            <a:off x="5240736" y="2856433"/>
            <a:ext cx="4544704" cy="7078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latin typeface="Droid Sans"/>
              </a:rPr>
              <a:t>Referencing to the shortest path tree</a:t>
            </a:r>
          </a:p>
          <a:p>
            <a:pPr algn="ctr"/>
            <a:r>
              <a:rPr lang="en-US" altLang="zh-TW" dirty="0" smtClean="0">
                <a:latin typeface="Droid Sans"/>
              </a:rPr>
              <a:t>=&gt; edge as “</a:t>
            </a:r>
            <a:r>
              <a:rPr lang="en-US" altLang="zh-TW" dirty="0" smtClean="0">
                <a:solidFill>
                  <a:srgbClr val="FF0000"/>
                </a:solidFill>
                <a:latin typeface="Droid Sans"/>
              </a:rPr>
              <a:t>Deviation</a:t>
            </a:r>
            <a:r>
              <a:rPr lang="en-US" altLang="zh-TW" dirty="0" smtClean="0">
                <a:latin typeface="Droid San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6085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44500" y="527475"/>
            <a:ext cx="9245600" cy="742950"/>
          </a:xfrm>
        </p:spPr>
        <p:txBody>
          <a:bodyPr/>
          <a:lstStyle/>
          <a:p>
            <a:r>
              <a:rPr lang="en-US" dirty="0" smtClean="0"/>
              <a:t>Algorithm – Step 3: Extraction of Top </a:t>
            </a:r>
            <a:r>
              <a:rPr lang="en-US" i="1" dirty="0" smtClean="0"/>
              <a:t>k</a:t>
            </a:r>
            <a:r>
              <a:rPr lang="en-US" dirty="0" smtClean="0"/>
              <a:t> Critical Paths (II)</a:t>
            </a:r>
            <a:endParaRPr lang="en-US" dirty="0"/>
          </a:p>
        </p:txBody>
      </p:sp>
      <p:sp>
        <p:nvSpPr>
          <p:cNvPr id="4" name="文字版面配置區 4"/>
          <p:cNvSpPr>
            <a:spLocks noGrp="1"/>
          </p:cNvSpPr>
          <p:nvPr>
            <p:ph type="body" sz="quarter" idx="12"/>
          </p:nvPr>
        </p:nvSpPr>
        <p:spPr>
          <a:xfrm>
            <a:off x="444500" y="1520042"/>
            <a:ext cx="9245600" cy="5223658"/>
          </a:xfrm>
        </p:spPr>
        <p:txBody>
          <a:bodyPr/>
          <a:lstStyle/>
          <a:p>
            <a:r>
              <a:rPr lang="en-US" altLang="zh-TW" dirty="0" smtClean="0"/>
              <a:t>Deviation cost</a:t>
            </a:r>
          </a:p>
          <a:p>
            <a:pPr lvl="1"/>
            <a:r>
              <a:rPr lang="en-US" altLang="zh-TW" i="1" dirty="0" smtClean="0"/>
              <a:t>dist</a:t>
            </a:r>
            <a:r>
              <a:rPr lang="en-US" altLang="zh-TW" dirty="0" smtClean="0"/>
              <a:t>[</a:t>
            </a:r>
            <a:r>
              <a:rPr lang="en-US" altLang="zh-TW" i="1" dirty="0" smtClean="0"/>
              <a:t>v</a:t>
            </a:r>
            <a:r>
              <a:rPr lang="en-US" altLang="zh-TW" dirty="0" smtClean="0"/>
              <a:t>]: the shortest path distance from node </a:t>
            </a:r>
            <a:r>
              <a:rPr lang="en-US" altLang="zh-TW" i="1" dirty="0" smtClean="0"/>
              <a:t>v</a:t>
            </a:r>
            <a:r>
              <a:rPr lang="en-US" altLang="zh-TW" dirty="0" smtClean="0"/>
              <a:t> to the target</a:t>
            </a:r>
          </a:p>
          <a:p>
            <a:pPr lvl="1"/>
            <a:r>
              <a:rPr lang="en-US" altLang="zh-TW" i="1" dirty="0" err="1" smtClean="0"/>
              <a:t>devi</a:t>
            </a:r>
            <a:r>
              <a:rPr lang="en-US" altLang="zh-TW" dirty="0" smtClean="0"/>
              <a:t>[</a:t>
            </a:r>
            <a:r>
              <a:rPr lang="en-US" altLang="zh-TW" i="1" dirty="0" smtClean="0"/>
              <a:t>e</a:t>
            </a:r>
            <a:r>
              <a:rPr lang="en-US" altLang="zh-TW" dirty="0" smtClean="0"/>
              <a:t>]: the distance loss by deviating on the edge “e”</a:t>
            </a:r>
          </a:p>
          <a:p>
            <a:pPr lvl="2"/>
            <a:r>
              <a:rPr lang="en-US" altLang="zh-TW" i="1" dirty="0" smtClean="0"/>
              <a:t>head</a:t>
            </a:r>
            <a:r>
              <a:rPr lang="en-US" altLang="zh-TW" dirty="0" smtClean="0"/>
              <a:t>[</a:t>
            </a:r>
            <a:r>
              <a:rPr lang="en-US" altLang="zh-TW" i="1" dirty="0" smtClean="0"/>
              <a:t>e</a:t>
            </a:r>
            <a:r>
              <a:rPr lang="en-US" altLang="zh-TW" dirty="0" smtClean="0"/>
              <a:t>] = </a:t>
            </a:r>
            <a:r>
              <a:rPr lang="en-US" altLang="zh-TW" i="1" dirty="0" smtClean="0"/>
              <a:t>v</a:t>
            </a:r>
            <a:r>
              <a:rPr lang="en-US" altLang="zh-TW" dirty="0" smtClean="0"/>
              <a:t>, </a:t>
            </a:r>
            <a:r>
              <a:rPr lang="en-US" altLang="zh-TW" i="1" dirty="0" smtClean="0"/>
              <a:t>tail</a:t>
            </a:r>
            <a:r>
              <a:rPr lang="en-US" altLang="zh-TW" dirty="0" smtClean="0"/>
              <a:t>[</a:t>
            </a:r>
            <a:r>
              <a:rPr lang="en-US" altLang="zh-TW" i="1" dirty="0" smtClean="0"/>
              <a:t>e</a:t>
            </a:r>
            <a:r>
              <a:rPr lang="en-US" altLang="zh-TW" dirty="0" smtClean="0"/>
              <a:t>] = </a:t>
            </a:r>
            <a:r>
              <a:rPr lang="en-US" altLang="zh-TW" i="1" dirty="0" smtClean="0"/>
              <a:t>u</a:t>
            </a:r>
          </a:p>
          <a:p>
            <a:pPr lvl="2"/>
            <a:r>
              <a:rPr lang="en-US" altLang="zh-TW" i="1" dirty="0" err="1" smtClean="0"/>
              <a:t>devi</a:t>
            </a:r>
            <a:r>
              <a:rPr lang="en-US" altLang="zh-TW" dirty="0" smtClean="0"/>
              <a:t>[</a:t>
            </a:r>
            <a:r>
              <a:rPr lang="en-US" altLang="zh-TW" i="1" dirty="0" smtClean="0"/>
              <a:t>e</a:t>
            </a:r>
            <a:r>
              <a:rPr lang="en-US" altLang="zh-TW" dirty="0" smtClean="0"/>
              <a:t>] = </a:t>
            </a:r>
            <a:r>
              <a:rPr lang="en-US" altLang="zh-TW" i="1" dirty="0" smtClean="0"/>
              <a:t>dist</a:t>
            </a:r>
            <a:r>
              <a:rPr lang="en-US" altLang="zh-TW" dirty="0" smtClean="0"/>
              <a:t>[</a:t>
            </a:r>
            <a:r>
              <a:rPr lang="en-US" altLang="zh-TW" i="1" dirty="0" smtClean="0"/>
              <a:t>v</a:t>
            </a:r>
            <a:r>
              <a:rPr lang="en-US" altLang="zh-TW" dirty="0" smtClean="0"/>
              <a:t>] + </a:t>
            </a:r>
            <a:r>
              <a:rPr lang="en-US" altLang="zh-TW" i="1" dirty="0" smtClean="0"/>
              <a:t>w</a:t>
            </a:r>
            <a:r>
              <a:rPr lang="en-US" altLang="zh-TW" i="1" baseline="-25000" dirty="0" smtClean="0"/>
              <a:t>e</a:t>
            </a:r>
            <a:r>
              <a:rPr lang="en-US" altLang="zh-TW" dirty="0" smtClean="0"/>
              <a:t> – </a:t>
            </a:r>
            <a:r>
              <a:rPr lang="en-US" altLang="zh-TW" i="1" dirty="0" smtClean="0"/>
              <a:t>dist</a:t>
            </a:r>
            <a:r>
              <a:rPr lang="en-US" altLang="zh-TW" dirty="0" smtClean="0"/>
              <a:t>[</a:t>
            </a:r>
            <a:r>
              <a:rPr lang="en-US" altLang="zh-TW" i="1" dirty="0" smtClean="0"/>
              <a:t>u</a:t>
            </a:r>
            <a:r>
              <a:rPr lang="en-US" altLang="zh-TW" dirty="0" smtClean="0"/>
              <a:t>]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97978" y="3605431"/>
            <a:ext cx="6019800" cy="299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文字方塊 6"/>
          <p:cNvSpPr txBox="1"/>
          <p:nvPr/>
        </p:nvSpPr>
        <p:spPr>
          <a:xfrm>
            <a:off x="232008" y="3605431"/>
            <a:ext cx="3125341" cy="4001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latin typeface="Droid Sans"/>
              </a:rPr>
              <a:t>Intuition: distance loss</a:t>
            </a:r>
          </a:p>
        </p:txBody>
      </p:sp>
      <p:sp>
        <p:nvSpPr>
          <p:cNvPr id="8" name="橢圓 7"/>
          <p:cNvSpPr/>
          <p:nvPr/>
        </p:nvSpPr>
        <p:spPr>
          <a:xfrm>
            <a:off x="444500" y="5032692"/>
            <a:ext cx="720000" cy="72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i="1" dirty="0" smtClean="0">
                <a:solidFill>
                  <a:schemeClr val="tx1"/>
                </a:solidFill>
              </a:rPr>
              <a:t>v</a:t>
            </a:r>
            <a:endParaRPr lang="zh-TW" altLang="en-US" i="1" dirty="0">
              <a:solidFill>
                <a:schemeClr val="tx1"/>
              </a:solidFill>
            </a:endParaRPr>
          </a:p>
        </p:txBody>
      </p:sp>
      <p:sp>
        <p:nvSpPr>
          <p:cNvPr id="9" name="橢圓 8"/>
          <p:cNvSpPr/>
          <p:nvPr/>
        </p:nvSpPr>
        <p:spPr>
          <a:xfrm>
            <a:off x="2191413" y="4244452"/>
            <a:ext cx="720000" cy="72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i="1" dirty="0" smtClean="0">
                <a:solidFill>
                  <a:schemeClr val="tx1"/>
                </a:solidFill>
              </a:rPr>
              <a:t>u</a:t>
            </a:r>
            <a:endParaRPr lang="zh-TW" altLang="en-US" i="1" dirty="0">
              <a:solidFill>
                <a:schemeClr val="tx1"/>
              </a:solidFill>
            </a:endParaRPr>
          </a:p>
        </p:txBody>
      </p:sp>
      <p:sp>
        <p:nvSpPr>
          <p:cNvPr id="10" name="向右箭號 9"/>
          <p:cNvSpPr/>
          <p:nvPr/>
        </p:nvSpPr>
        <p:spPr>
          <a:xfrm>
            <a:off x="6059606" y="5032692"/>
            <a:ext cx="409433" cy="31723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右箭號 10"/>
          <p:cNvSpPr/>
          <p:nvPr/>
        </p:nvSpPr>
        <p:spPr>
          <a:xfrm>
            <a:off x="7915701" y="5349922"/>
            <a:ext cx="409433" cy="31723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單箭頭接點 11"/>
          <p:cNvCxnSpPr>
            <a:stCxn id="9" idx="3"/>
            <a:endCxn id="8" idx="6"/>
          </p:cNvCxnSpPr>
          <p:nvPr/>
        </p:nvCxnSpPr>
        <p:spPr>
          <a:xfrm flipH="1">
            <a:off x="1164500" y="4859011"/>
            <a:ext cx="1132355" cy="533681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232008" y="5996116"/>
            <a:ext cx="3125341" cy="707886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i="1" dirty="0" err="1" smtClean="0"/>
              <a:t>devi</a:t>
            </a:r>
            <a:r>
              <a:rPr lang="en-US" altLang="zh-TW" dirty="0" smtClean="0"/>
              <a:t>[</a:t>
            </a:r>
            <a:r>
              <a:rPr lang="en-US" altLang="zh-TW" i="1" dirty="0" smtClean="0"/>
              <a:t>e</a:t>
            </a:r>
            <a:r>
              <a:rPr lang="en-US" altLang="zh-TW" dirty="0" smtClean="0"/>
              <a:t>] = </a:t>
            </a:r>
            <a:r>
              <a:rPr lang="en-US" altLang="zh-TW" i="1" dirty="0" smtClean="0"/>
              <a:t>dist</a:t>
            </a:r>
            <a:r>
              <a:rPr lang="en-US" altLang="zh-TW" dirty="0" smtClean="0"/>
              <a:t>[</a:t>
            </a:r>
            <a:r>
              <a:rPr lang="en-US" altLang="zh-TW" i="1" dirty="0" smtClean="0"/>
              <a:t>v</a:t>
            </a:r>
            <a:r>
              <a:rPr lang="en-US" altLang="zh-TW" dirty="0" smtClean="0"/>
              <a:t>] + </a:t>
            </a:r>
            <a:r>
              <a:rPr lang="en-US" altLang="zh-TW" i="1" dirty="0" smtClean="0"/>
              <a:t>w</a:t>
            </a:r>
            <a:r>
              <a:rPr lang="en-US" altLang="zh-TW" i="1" baseline="-25000" dirty="0" smtClean="0"/>
              <a:t>e</a:t>
            </a:r>
            <a:r>
              <a:rPr lang="en-US" altLang="zh-TW" dirty="0" smtClean="0"/>
              <a:t> – </a:t>
            </a:r>
            <a:r>
              <a:rPr lang="en-US" altLang="zh-TW" i="1" dirty="0" smtClean="0"/>
              <a:t>dist</a:t>
            </a:r>
            <a:r>
              <a:rPr lang="en-US" altLang="zh-TW" dirty="0" smtClean="0"/>
              <a:t>[</a:t>
            </a:r>
            <a:r>
              <a:rPr lang="en-US" altLang="zh-TW" i="1" dirty="0" smtClean="0"/>
              <a:t>u</a:t>
            </a:r>
            <a:r>
              <a:rPr lang="en-US" altLang="zh-TW" dirty="0" smtClean="0"/>
              <a:t>]</a:t>
            </a:r>
          </a:p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(</a:t>
            </a:r>
            <a:r>
              <a:rPr lang="en-US" altLang="zh-TW" b="1" i="1" dirty="0" smtClean="0">
                <a:solidFill>
                  <a:srgbClr val="FF0000"/>
                </a:solidFill>
              </a:rPr>
              <a:t>always non-negative</a:t>
            </a:r>
            <a:r>
              <a:rPr lang="en-US" altLang="zh-TW" b="1" dirty="0" smtClean="0">
                <a:solidFill>
                  <a:srgbClr val="FF0000"/>
                </a:solidFill>
              </a:rPr>
              <a:t>!)</a:t>
            </a:r>
          </a:p>
        </p:txBody>
      </p:sp>
      <p:sp>
        <p:nvSpPr>
          <p:cNvPr id="18" name="文字方塊 17"/>
          <p:cNvSpPr txBox="1"/>
          <p:nvPr/>
        </p:nvSpPr>
        <p:spPr>
          <a:xfrm>
            <a:off x="1433015" y="4632582"/>
            <a:ext cx="423085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i="1" dirty="0" smtClean="0"/>
              <a:t>e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66085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44500" y="527475"/>
            <a:ext cx="9245600" cy="742950"/>
          </a:xfrm>
        </p:spPr>
        <p:txBody>
          <a:bodyPr/>
          <a:lstStyle/>
          <a:p>
            <a:r>
              <a:rPr lang="en-US" dirty="0" smtClean="0"/>
              <a:t>Algorithm – Step 3: Extraction of Top </a:t>
            </a:r>
            <a:r>
              <a:rPr lang="en-US" i="1" dirty="0" smtClean="0"/>
              <a:t>k</a:t>
            </a:r>
            <a:r>
              <a:rPr lang="en-US" dirty="0" smtClean="0"/>
              <a:t> Critical Paths (III)</a:t>
            </a:r>
            <a:endParaRPr lang="en-US" dirty="0"/>
          </a:p>
        </p:txBody>
      </p:sp>
      <p:sp>
        <p:nvSpPr>
          <p:cNvPr id="4" name="文字版面配置區 4"/>
          <p:cNvSpPr>
            <a:spLocks noGrp="1"/>
          </p:cNvSpPr>
          <p:nvPr>
            <p:ph type="body" sz="quarter" idx="12"/>
          </p:nvPr>
        </p:nvSpPr>
        <p:spPr>
          <a:xfrm>
            <a:off x="444500" y="1410858"/>
            <a:ext cx="9245600" cy="522365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 smtClean="0"/>
              <a:t>Spur procedure</a:t>
            </a:r>
          </a:p>
          <a:p>
            <a:pPr lvl="1"/>
            <a:r>
              <a:rPr lang="en-US" altLang="zh-TW" dirty="0" smtClean="0"/>
              <a:t>Growth of the prefix tree (neighboring expansion)</a:t>
            </a:r>
          </a:p>
          <a:p>
            <a:pPr lvl="1"/>
            <a:r>
              <a:rPr lang="en-US" altLang="zh-TW" dirty="0" smtClean="0"/>
              <a:t>Take a path </a:t>
            </a:r>
            <a:r>
              <a:rPr lang="en-US" altLang="zh-TW" i="1" dirty="0" smtClean="0"/>
              <a:t>p</a:t>
            </a:r>
            <a:r>
              <a:rPr lang="en-US" altLang="zh-TW" dirty="0" smtClean="0"/>
              <a:t> and generate all other paths deviated from this path </a:t>
            </a:r>
            <a:r>
              <a:rPr lang="en-US" altLang="zh-TW" i="1" dirty="0" smtClean="0"/>
              <a:t>p</a:t>
            </a:r>
          </a:p>
          <a:p>
            <a:pPr lvl="1"/>
            <a:r>
              <a:rPr lang="en-US" altLang="zh-TW" dirty="0" smtClean="0"/>
              <a:t>Mark the deviation cost</a:t>
            </a:r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73708" y="3337242"/>
            <a:ext cx="7888592" cy="3236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6085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44500" y="527475"/>
            <a:ext cx="9245600" cy="742950"/>
          </a:xfrm>
        </p:spPr>
        <p:txBody>
          <a:bodyPr/>
          <a:lstStyle/>
          <a:p>
            <a:r>
              <a:rPr lang="en-US" dirty="0" smtClean="0"/>
              <a:t>Algorithm – Step 3: Extraction of Top </a:t>
            </a:r>
            <a:r>
              <a:rPr lang="en-US" i="1" dirty="0" smtClean="0"/>
              <a:t>k</a:t>
            </a:r>
            <a:r>
              <a:rPr lang="en-US" dirty="0" smtClean="0"/>
              <a:t> Critical Paths (IV)</a:t>
            </a:r>
            <a:endParaRPr lang="en-US" dirty="0"/>
          </a:p>
        </p:txBody>
      </p:sp>
      <p:sp>
        <p:nvSpPr>
          <p:cNvPr id="4" name="文字版面配置區 4"/>
          <p:cNvSpPr>
            <a:spLocks noGrp="1"/>
          </p:cNvSpPr>
          <p:nvPr>
            <p:ph type="body" sz="quarter" idx="12"/>
          </p:nvPr>
        </p:nvSpPr>
        <p:spPr>
          <a:xfrm>
            <a:off x="444500" y="1410858"/>
            <a:ext cx="9245600" cy="522365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 smtClean="0"/>
              <a:t>Suffix Tree</a:t>
            </a:r>
          </a:p>
          <a:p>
            <a:pPr lvl="1"/>
            <a:r>
              <a:rPr lang="en-US" altLang="zh-TW" dirty="0" smtClean="0"/>
              <a:t>Shortest path tree rooted at destination node (static)</a:t>
            </a:r>
          </a:p>
          <a:p>
            <a:pPr>
              <a:lnSpc>
                <a:spcPct val="150000"/>
              </a:lnSpc>
            </a:pPr>
            <a:r>
              <a:rPr lang="en-US" altLang="zh-TW" dirty="0" smtClean="0"/>
              <a:t>Prefix Tree</a:t>
            </a:r>
          </a:p>
          <a:p>
            <a:pPr lvl="1"/>
            <a:r>
              <a:rPr lang="en-US" altLang="zh-TW" dirty="0" smtClean="0"/>
              <a:t>Tree order of non-suffix-tree nodes (path deviation)</a:t>
            </a:r>
          </a:p>
          <a:p>
            <a:pPr lvl="1"/>
            <a:endParaRPr lang="en-US" altLang="zh-TW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1136" y="3610213"/>
            <a:ext cx="7322687" cy="304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6085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44500" y="527475"/>
            <a:ext cx="9245600" cy="742950"/>
          </a:xfrm>
        </p:spPr>
        <p:txBody>
          <a:bodyPr/>
          <a:lstStyle/>
          <a:p>
            <a:r>
              <a:rPr lang="en-US" dirty="0" smtClean="0"/>
              <a:t>Algorithm – Step 3: Extraction of Top </a:t>
            </a:r>
            <a:r>
              <a:rPr lang="en-US" i="1" dirty="0" smtClean="0"/>
              <a:t>k</a:t>
            </a:r>
            <a:r>
              <a:rPr lang="en-US" dirty="0" smtClean="0"/>
              <a:t> Critical Paths (V)</a:t>
            </a:r>
            <a:endParaRPr lang="en-US" dirty="0"/>
          </a:p>
        </p:txBody>
      </p:sp>
      <p:sp>
        <p:nvSpPr>
          <p:cNvPr id="4" name="文字版面配置區 4"/>
          <p:cNvSpPr>
            <a:spLocks noGrp="1"/>
          </p:cNvSpPr>
          <p:nvPr>
            <p:ph type="body" sz="quarter" idx="12"/>
          </p:nvPr>
        </p:nvSpPr>
        <p:spPr>
          <a:xfrm>
            <a:off x="444500" y="1410858"/>
            <a:ext cx="9245600" cy="522365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 smtClean="0"/>
              <a:t>Priority search</a:t>
            </a:r>
          </a:p>
          <a:p>
            <a:pPr marL="966612" lvl="1" indent="-457200">
              <a:buFont typeface="+mj-lt"/>
              <a:buAutoNum type="arabicPeriod"/>
            </a:pPr>
            <a:r>
              <a:rPr lang="en-US" altLang="zh-TW" dirty="0" smtClean="0"/>
              <a:t>Pick up a prefix-tree node with the minimum cost</a:t>
            </a:r>
          </a:p>
          <a:p>
            <a:pPr marL="966612" lvl="1" indent="-457200">
              <a:buFont typeface="+mj-lt"/>
              <a:buAutoNum type="arabicPeriod"/>
            </a:pPr>
            <a:r>
              <a:rPr lang="en-US" altLang="zh-TW" dirty="0" smtClean="0"/>
              <a:t>Recover the path and mark it as the current most critical path</a:t>
            </a:r>
          </a:p>
          <a:p>
            <a:pPr marL="966612" lvl="1" indent="-457200">
              <a:buFont typeface="+mj-lt"/>
              <a:buAutoNum type="arabicPeriod"/>
            </a:pPr>
            <a:r>
              <a:rPr lang="en-US" altLang="zh-TW" dirty="0" smtClean="0"/>
              <a:t>Perform the spur operation on this path</a:t>
            </a:r>
            <a:endParaRPr lang="en-US" altLang="zh-TW" i="1" dirty="0" smtClean="0"/>
          </a:p>
          <a:p>
            <a:pPr marL="966612" lvl="1" indent="-457200">
              <a:buFont typeface="+mj-lt"/>
              <a:buAutoNum type="arabicPeriod"/>
            </a:pPr>
            <a:r>
              <a:rPr lang="en-US" altLang="zh-TW" dirty="0" smtClean="0"/>
              <a:t>Repeat until the top </a:t>
            </a:r>
            <a:r>
              <a:rPr lang="en-US" altLang="zh-TW" i="1" dirty="0" smtClean="0"/>
              <a:t>k</a:t>
            </a:r>
            <a:r>
              <a:rPr lang="en-US" altLang="zh-TW" dirty="0" smtClean="0"/>
              <a:t> critical paths have been found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Optimality </a:t>
            </a:r>
          </a:p>
          <a:p>
            <a:pPr lvl="1"/>
            <a:r>
              <a:rPr lang="en-US" altLang="zh-TW" dirty="0" smtClean="0"/>
              <a:t>Analogy to typical graph search</a:t>
            </a:r>
          </a:p>
          <a:p>
            <a:pPr lvl="1"/>
            <a:endParaRPr lang="en-US" altLang="zh-TW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38" y="4913907"/>
            <a:ext cx="6486525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文字方塊 5"/>
          <p:cNvSpPr txBox="1"/>
          <p:nvPr/>
        </p:nvSpPr>
        <p:spPr>
          <a:xfrm>
            <a:off x="5240736" y="3985146"/>
            <a:ext cx="4544704" cy="7078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latin typeface="Droid Sans"/>
              </a:rPr>
              <a:t>Iterative expansion from the frontier node with the least cost</a:t>
            </a:r>
          </a:p>
        </p:txBody>
      </p:sp>
      <p:sp>
        <p:nvSpPr>
          <p:cNvPr id="7" name="向右箭號 6"/>
          <p:cNvSpPr/>
          <p:nvPr/>
        </p:nvSpPr>
        <p:spPr>
          <a:xfrm>
            <a:off x="4612943" y="5486400"/>
            <a:ext cx="805218" cy="54591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4374297" y="5086290"/>
            <a:ext cx="1043864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latin typeface="Droid Sans"/>
              </a:rPr>
              <a:t>Spur</a:t>
            </a:r>
          </a:p>
        </p:txBody>
      </p:sp>
    </p:spTree>
    <p:extLst>
      <p:ext uri="{BB962C8B-B14F-4D97-AF65-F5344CB8AC3E}">
        <p14:creationId xmlns:p14="http://schemas.microsoft.com/office/powerpoint/2010/main" val="166085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444500" y="527475"/>
            <a:ext cx="9245600" cy="742950"/>
          </a:xfrm>
        </p:spPr>
        <p:txBody>
          <a:bodyPr/>
          <a:lstStyle/>
          <a:p>
            <a:r>
              <a:rPr lang="en-US" altLang="zh-TW" dirty="0" smtClean="0"/>
              <a:t>Algorithm – Exemplification (I)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2"/>
          </p:nvPr>
        </p:nvSpPr>
        <p:spPr>
          <a:xfrm>
            <a:off x="444500" y="1410858"/>
            <a:ext cx="9245600" cy="522365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 smtClean="0"/>
              <a:t>Build the suffix tree </a:t>
            </a:r>
          </a:p>
          <a:p>
            <a:pPr lvl="1"/>
            <a:r>
              <a:rPr lang="en-US" altLang="zh-TW" dirty="0" smtClean="0"/>
              <a:t>Find the shortest distances of all nodes to the target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80000" y="2880000"/>
            <a:ext cx="5886316" cy="36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0171" y="3143042"/>
            <a:ext cx="3019425" cy="294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pPr lvl="1"/>
            <a:r>
              <a:rPr lang="en-US" dirty="0" smtClean="0"/>
              <a:t>Static timing analysis (STA)</a:t>
            </a:r>
          </a:p>
          <a:p>
            <a:pPr lvl="1"/>
            <a:r>
              <a:rPr lang="en-US" dirty="0" smtClean="0"/>
              <a:t>Importance of clock network pessimism removal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Problem formulation</a:t>
            </a:r>
          </a:p>
          <a:p>
            <a:pPr lvl="1"/>
            <a:r>
              <a:rPr lang="en-US" dirty="0" smtClean="0"/>
              <a:t>2014 TAU timing analysis contest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Experimental result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Conclusion</a:t>
            </a:r>
          </a:p>
        </p:txBody>
      </p:sp>
      <p:sp>
        <p:nvSpPr>
          <p:cNvPr id="21508" name="AutoShape 4" descr="data:image/jpeg;base64,/9j/4AAQSkZJRgABAQAAAQABAAD/2wCEAAkGBhQSERUUExQWFBUVGR0ZFxgWGB0YFhgbGBgcFxgXFRwYHiYeGBokGhUcHy8gIycpLSwsGB4xNTAqNSYrLCkBCQoKDgwOGg8PGiwkHyQwLCwvLCwsKSksLCwsLCopLCwsLCwtNCw0LCwtLCwsLCosKSkvLCwsKSwsLCwpKSwsLP/AABEIANoA5wMBIgACEQEDEQH/xAAcAAABBQEBAQAAAAAAAAAAAAAAAwQFBggCAQf/xABMEAABAgMEBQYJCgYBAgcBAAABAhEAAyEEBRIxBiJBUWETMnGRkqEHFBVSU4Gx0fAWIzNCVHOCsrPBFzVictLhQyQ0JYOitMLD8WP/xAAaAQACAwEBAAAAAAAAAAAAAAAAAQIDBAUG/8QANREAAgECBAMFBgYCAwAAAAAAAAECAxEEEiExQVHwEyJhcZFSgaHB0eEUIzJCsfEFUzNi0v/aAAwDAQACEQMRAD8AviLnmlYV9Q1zG1Ibia12euHPkhe7vHvh7NVLIlhYUWCQ4FAVgAOxcVAqKDbHarRJmKMrFrINU1GQY1IrRVWMaVXaKHSTI/yQvd3j3wKudbUHeIe3fa5M1K5cvEyNVTpUk6z1GKuw1gsU+TyqkICgpOIF3bVKcQFWzUnYOGRhqvJ8BdgiPFzTOHd74PI03h3e+JOZLlcoQXxFiakBywALNUvR46EyXMeUDzaMKcyhYnNiWP8AsOfiGHYIivIs3h3e+PPI03h3e+HomWfl/Fy4mYQoBWIBSctQksohqgZND61oQSnHmSycxUgnZwB6jB275B2KIXyNN4d3vgFzTNw7vfErItMpEwyUll0OEvVxRiaZDKOrHekuapSUEkoLF0kcHSTzg+6D8RLkg7BER5Fm8O73weRZvDu98TQt8szOTxp5TzX1ssTHjhq2bVygkW6WtRSlaVKTmAagHIkbjvyMHby5B2EeZC+RpvDu3dO+A3NM3Du98S3laVy3IYxyjPh9Tt0tVt0KTbchKsBJxMCwBNFKwA0/qEJ4lrew1QT2uQvkaZw7vfHYude7vESiLyQZnJ62JyMqEpDli+4bo6mXggTUyiddQKgG2DOBYhvkDw6W9yJ8jr83vHvg8jr83vHviXk21KlqQDrIzpxb2wmm9ZZCyFPyaghTCuIkAAb3JYHJ33GD8Q/AXYIjPJCvN7x7488jr3fl9e2J2RNC0hSclBxCFgvKXOBMtQUAWLPmwVt4KEHbS5D7FDi45ZTJAOYUr8xh/Dawc0/3K/MYcxnk7u5clZWCCCCEMIIIIACCCCAAggggAhpdnQrA4Lsj6xAoxDgFix3iCzWEkCaBLClhyyC+sxNcY3Cu1ojZl6qQtCQCRhTUIJAcJCXISRvdzQAHbE/dp+Zlf2p/LE5RsRTuNbNdSpb4OTTiOJWoXJ3kmY5jyXc5SszAJYWqhVgU5cuf+XeI6sF2SlpUpUtCiZkxyUgn6VY28IcC5ZHoZfYHuiu7LXGKdr/D7iKruWVBR5PEMjyZfa3/ACf1HrMcIukhZmASwsggqCCCXZ3+crzRXgIc+RpHoZfYHug8jSPQy+wPdDuxWjz+H3Gk+5ccxExQllct8Cigul6FvnIWmWBaiCeTOEuHlmh3j5zOFfI0j0MvsD3QG5ZHoZfYHuguwtHn8PuIKu1RUFkSypOSuTqOg8pHFnucyySjACXfVVtLnObSu6HXkaR6GX2B7oPI0j0MvsD3QXYWjz+H3EvElu/zb7+Truz5R8oEWFYy5MPm0tuNWmQt5Gkehl9ge6PPIsj0MvsD3QXYWjz+H3GiblaZyoTK5TzuTL1DH/k3CO5l1qUcShLJYBzLLsk4gPpMnLwneNns8kIJkSmWtKOakNjLPlv9sPPI0j0MvsD3Qtx2S1u+veNE3OQvlNTHWuFW2hYcqwfoju0XUpeErEtRSQpJMsuCkuCDyjisOPIsj0MvsD3QeRpHoZfYHug1F3eb6942N1HGJjS8YBAVyZxMpnBPKVGqM9whGVo4lKZiUy5ITNLzAJR1ydq/nKniYfm5ZHoZfYHuhva7vloVKKJaEnlAHSkA5HdBdjSi9E+vUQlWDxaUlMpKAgKYS0IKWxKrhdZAqXbLohkLwlyFJlplplmZkAyXKUhgw3J7h0RPWrJP3g/NEDpBaOTnycUorlzFYVKSFFaF0CCwGEJY1NCGMWRa4lUr8CeuxTofeonrMO4a3clkEblK9ph1EWSQQQQQgCCCCAAggggAIIIIAK8ZE0rlFAQUNLxOEvmysw/NYxK3d9DK/tT7Ij5FgeZKm4iwlpTgqxOYVnmH3RIXf9DK/tT7IbC9wurmH7yb+suHkM7q5h+8m/rLh2DEVsSn+pnsVPSDxkzNQqSCGAAcUUoO/EFB9bbDFsiMv22plyyo4iQlRAwkpLA0UQlQT64U1oEajp95W95xcylplAzZgNVPiYMMRYO+5s48tekaErKE1Iwa31NdYTmM2dzuimWC2InLTMwqBM1OSg1Et6MbOP8Av6KqzJPTSu2hcd4hReZCUrpTa315cWN7XacSFcioKUCnI/1B3Z6MD3whincrkcGPf9XkhTLLE/Qd+UMb80jNnmlkYtTaSMgpWwGFtHtKZdpTrFCFuRgx6xbaxY90PMr2BtKy5/18icggjibOSkEqISBmTQRIRX9JrSJaVqxIUpJlqShSi4OIJxYX/qegEVu99KJqFJLpUavhK0MxS2ICYQp+OzZUGLbaeTtCHJxArSkoxOkgTWqnKrPvhr5BlYm5CVgGTioDVYZZ9EaKDpLWavv7+XEoqRnrl30t4c9PErSfCTaAPo5fUr/KI626WTZqsSk1d2SpQAZqBjTLpqa1i6zrglYtWzSSGzIatfXu2bY9laPSn1rPJA4Ak94jX2uE/wBfXqZ1TxKd1Pr0KXJ0uWmYJglJxCtVzSKhuaZmHbuh3P8ACDPXheXL1VBQorMP/Vxi3/J2zegl9mD5O2b0EvswdrhP9fXqJUsStp9ehWUaa2mYkEIkUU7EkFwQdqsqworS6158nI6MVaO+S+EWL5O2b0EvswfJyzegl9kQu2w3sdepLsq/tdehXZWl9rSGEuRUk8/ef798do03tRfUs4YA1UaggqDMpsh6tsT/AMnLN6CX2RB8nLN6CX2RC7bD+x16h2Vf2uvQqv8AEq0ejldSv8oP4lWj0crqV/lFq+Ttm9BL7MHyds3oJfZifbYX/W+veR7LE+316FV/iVaPRyupX+UH8SrR6OV1K/yi1fJ2zegl9mD5O2b0EvswdthfYfXvDssT7fXoVYeEm0ejldSv8oeI0ztZUUmXJSQH1kzBmW3/AOonfk7ZvQS+zB8nrP6CX2Yi62G4Q69SSpV+MuvQrlo0+tKJSZplySlWQGJ/XrU/frgiYva4LOJKiJKBl9X+oQQ4zw7/AGdepFwrr93XoOJvL4rPyY+b1Svmv9UEHEcsKlGgd0j1yt3fQyv7U+yIA3otMxKNbDhSxCXDtUKLMNmZ2mJ+7T8zK/tT+WOfKNkjcpXPLq5h+8m/rLijImr8YWHmBJz12SdUFzjOHjXPMbGvN1cw/eTf1lxQFTAifMUWATUkEPUJH1iQC53dT0zT2RthbLV8mWvR+Sp3Z0+cSgseHJ/vC+kV2TJwAQHGEjMhidvOHsMc6NXsiZLSlJUS5+qSPWpKQgRORNK6MCSlE+cyLhnWdUpM1SazARrKJOw7CBs3euPoFnQcLKJL8X72EU+/7dy0+SyG5OYUuSKuElwxyq0XRGQ6IIWS0LLLLG3J/wAspWlNj+cbGBqGpK35qtwUe+Je5dG0IRLWlanKUk6qNagNXl4q8S8RulV3zJk8YJRmauVQC6SGJBDAmjuOmLVd0opky0lOEpQkFLuxCQCHcu2TvCteTbCUV3fL5sWWKGKVotdcxEyWJksp1CC6T5x2npHXF1mIcEOQ+0ZjiHiJs92lTrdSFgqAJSgvrFiSUYtgPrpEmtUxrj5W69BK/LSmQUqUQiWgFS1FKiAlK0LUSoUADPXo2iKrd2nN3S5sxarzQtKicKVKWQkE4toanNDbBxiW06kTBdlrVMU55CaGpkXILjgkRk6G4p2bISim1fh9/qafPhBsAtAmpvGSUEYVy1YmAALKQwzxM4OwnI5lj8IdglrW94SFoUHTixBQU5cHVIKSCK5uNuzL8ESJGkZWnNlFmwKvOzKnYyoKaZgYvqn6xqSrPYBkIkv4jWBVnwLt8hM1UvCVIK2CilipLpfOtYy5BCWgGlzppd/ICV5TQ4UDjxLxMMgSzmu812uIeTPCFdxs5l+UZQWUYeUD4sWFsfNZ3rGXIIdw2NMzNN7vMkS/KcsKCsWN1u1WBo5AJGebVpDqf4QruVIMsXjKCyjDygfE7MV81n2xlyCC4PU0zO03u8yUyxecsKCicbqfbhGVWJGeeGucPpnhHu4yigXhKSvDhC9YkFmxMw212eqMsQQXFY03O07sJkJli9pYmJLmbhU6g5o2zMbTzQ7uYXtPhDsCpspSbylJQh8aK67pIH1d5B9QZqxl2CC4WNRyfCHd4nrmG8pRlqSAmXrMkjMin7VfgIefxOuz7bJ61f4xlCCC4zVc/TuwWhJlSbVKmTFc1CXcscRZxsAJ9UEZ98Gf8zkfj/SXHkXU9ime5qmyyxhRQc1OzgIWu/6GV/an2QnZOaj+1PsEKXf9DK/tT7IpZagurmH7yb+suKvO0LmrM11S046JdL01S57J9vCLRdXMP3k39ZcPIrcVJalspNZo8yr3DoxOs6k68kpBLslYUQcwNfD/AOmLOssDHsBESSsrIpjFRVkfOEXkpapauU508uHOwACgdsgWPTH0VGQ6IZG45DAcmAxcM4Y5uGNDDG9bkmrWFSpgCQGKVKW5qci9KGIxTitScV3Yxvt9WyI0ttSkT9VeFkE9SFHcRE5oo/iyAVYm2niArdxhyq5JalYlgrOWucVKhq5UMOrPZky04UAJSMgMoMrzXIy1a8Fb4tisJWq0CWhSy5CQSWzoHo8Kwxvv/t5v9ivYYk9geiKpp3pEiZdtoSlKxylnmEPhp82VVZRLtueMqxoTSOY9hLAf9rN2uaSlDfXpjPcKDbjdkrd2L5r5sIIIIkIIIUkyFLISkEk7BE5ZtF2YzFBsyB7H3RONOUtiEpxjuV+O5UvEWh9eF0LlzFAoUhIJYkEBtmfCPbuswmr5NJwhiSpnJaKqksl78C+jTlXmoU9W9EMptnI4j2dUJRYbyuxpSDKQSpPPKASdzqb+rfvh1c2j8qckJXMBnrAUEOEBIKkpSFKUNZasaSEhmFSdgjTnnWYsxlB4Sr2Und6ba7q+vkVSCLNeuh5lJxkqQlnGIOC4CgyhnQg+sRDWi55qEhapaglVUqKSEnoJAB9UTuZm0txlBHqkkZho8hjCCCCAC0eDP+ZyPx/pLgg8Gf8AM5H4/wBJcEX09iqe5peRfqQlIwHIDPMgV9kKWW/glCElB1QBnuDQiq7kJwHDMUSH1TlQPQ0rihe02JCADhWXLMKn2Q4qn+4Us/7Tyx38EJIKSdZas/OWpQ7lQjK0lnMrEiW/1WKm/E4pXc8KCyoduTm9LBumOp9jQkgYVqfzW2epu+HlpeInKq77DVOkExg6hXNgKOQdXgA4rveHFm0lI57GmylXNT6m7458Sl+imdSYURdcspJwKDPQgOaPBal4heqK/KhHmnrEHypR5p6xDNFklkPyMzoZO+OhYpfopnZT8bYdqQr1B38qEeaesQfKdHmnrEIpuyWUk4FBnoQATTZTbCIskv0UzaCwDPufdTo64VqQfmDv5Uo809YiGtFtxT1LCmSZakpSrXKVqIJmDEctUDDlSJDxKX6KZ1CFFXZLw4sCifNpir6uMDjRe471PApOlwWbFNxTUqwyZz/NJSVPKW2sCSGf1tGco1HptZkJu+1FMtYPIzKkAAfNqFeuMuRTOMV+gsg5WtLgEP7tuhc4uNVO1R9g3mPLnsXKTACzJ1iDtAIp63i6ScFATg9VAOApQRbRpZtXsV1auXRbiF3XWlGrLSST61KYP+2Qiz2K6BKZS2K6MAQMJLNiLHBVQOKqmZQAGIwvYxKloJllK9qlu6QzEkKYYiKF6JDApDvFU0j0vIJRLNQQ5PAFWHfRS1U2EqoDWCpXt3YEY0v3THmlV8iWiiQalmcJBCsNASopcOpieDnDFFsdqXyuNIdZfc1Qz0DAbYsFpmy5tnSl8Sm5x5wLJTXsfDvDWRZwkMB7z0xTUu1lk7ovoycJ54XTXHZk3dV7TAjkUqRJSrEtc0AhVE4mcVJUolALOAEgM5McWrRFWLlEOQDUyyJiKKO7Iah4MBsaI+Wc+gx3ItSkF0kpObpLGhBGXEA+oRFu6SfAUacYSlKK1k7t834n0HRnTWRIkJkTpCkBIZS5bKSptq0Lq7f3REaSaZGehfi8tRkk4cSEEhXOGEghkhkg1zxCjUNYvK85s5ASqZltwjERhSkBSmchkb8yo1JjhGl8xEuWhAl8lLIdJDYgCWQpiMSThBURUk12CK6cIU5OV2r8iqvRlVy5Yxk737z28V4ndy3dLlrC58pM4VeUVFKA+x01JD574dX3o/YZkors6J0mbslqWFyjvAU2IFnZw3GFrPpVY5rCbKmSCdqDyiOytlgdBMPbNYZdoANnnImH0eIJmjpQpnPRHQUMLUtZtP0+xRJ4qDzPVev3PnM+71JzBT/cG6jkYQVII2fv7I+i26yeLpK7QChI+qQylnYhAOZO+oArFasejKkETLSrkZIGIlxjO0S0JP8AyHjlU7DGevCFOahGV79blkMR3M01b+X7txTwZ/zOR+P9JcEOfB9NBvWUADheZhKgMbcmtnO9oIlS2LZ7mlCuY6AnE3zdMIKCkgBblnBDk5/VFC8EqbaMcwKSkIZXJkM7iiH1i7ipcBuMOkAlKGIGqMxiGQo379MJ+NJqDMkjoHBW99uHqMV2LRC5ps5QXyyVBmw4gkE0OLm7HbvgsMyfyyxMB5PWwkhDc4YAkpOI6rviG6ucPZVsk1xLlGtGbLYIU8ekedL7oLgRc+ZaPGUhIaS+sWSXGHIOXGs7noYQ/nrWCjCHBVr5USxqK5u3qeOLbbZWEYVIdxkRlEeq1KKCETEJXTWdIAzc4VEvspCUbJsJS8BadOn+NISlPzDOpTDNjQk1d2yjm+J9pSuWJEsKSSOUJIoHAIrlSrh4cptgKE4lywpg+sCkHDWj1Dx6LWmnzkjjTPd3Q7AMyq0eNABzIKiDqpYDkiQXbF9Iwz37IcW+ZOTMlmWkKl0ExIbHVQGIYiKAFy1aHOgLuVbZLDEuWS1WbPbHfjsjzpfdCAZCZOE9il5SgWIbUIAIxOcVaigNWyeG0m1Wk+MPKw4T8w5Q6xUFmVuAIxtVTZCHN422XTk1IyO4gGjOHD7YJVsTh56BU5kbto6eEO2lxX1sQGldomLui1GbLVLXyM0FKsJNEqYuglLEMeugjK0ar07tAN3WsY5J+YmMEjWJwK9nvjMEqzpPEbGIcno2CE9EFzy756kKxJYbC4o26LTdduVPRMVySyiWNZSUKWnoOEHCWrUxUJ0wksQzbMmj7voX4SLpVIlSCFWFSEhOsHlEgVVjTtJqSoJcwRqzhsKVOMtz47atJFFHJoGCWMTAbArPoevaMMJQJqASNvRH23wg2G78BVMTKWuZqypssVUpYOFZKDVANSVONUs+R+faNzLMpAQoqlTCWJbEliqWkFQGtmtZfckMHMVylmdyxU1a7GEgpUHQabssv/0QoUxMT9GuUTjQAsEDWlF1Bwg1Ar/yJHS42GIS2zhJUxUTiJYebTb2gW4CHexLKtkzsH46aR4TEnojdQt84y+URJYOCs5mrJTk5p7YX0s0CtljQpZSlcoCsxChQdBYim56PEHVgna+pB6OzKvbbU2rv+GHv/3EdNrlQbNnX3R6maR7sx3xO3ZdWS1pAOwfuQdvCDVsgpN6IRue5WSTMriFEnrc7jC83R0E6iiMsIzYvmIlgIsFyXMszMCPpfrK2SQf/sI2bODF5Sairsti2tim3VaUi0hFsmKaTiTLTMKilEwKAOb4cn3ZRzpjfvjChIlB0JLuK4izBuDHPa/Wx0ku7kbTMllQm4VllJDBZbc+e/NmzMR05XJgpzWrnnd/TUZ8Yy9nGU1Pd8OXmU1KcXVzIsvg8mBN4yEJrz8St/zSywpQAwQ08Gf8zkfj/SXBHSoq0SM9zSFpTMM+QpE4CWko5VGJSSQE/VwgghyCUlnws4jKd6fTzfvFfmMaw8XBmIGJOJTMmr0QFHZkARXKoGZAjJ96fTzfvFfmPGIySWxam3uNYBHo+O7jAD8dXGIDPItNxXHKn2dThSVAhlUrqqBY4XbE1H3RVwfjq4xaNCc5nq/aM2Kk4UnJGfFTdOlKcd0d/Ikek+OqOV6GJH/J7P3EWmEZN4IxEJKVLS5CVZEprR6Eg97RyaeKrSkry0ODS/yGJlJK+nkvoVdeiaQ+vlxTuUf/AIw5l6DBWUzvTxH7RLz9IsTVUkrGsgywU4lYqHEljUjgITu+7FiYpsSgFoIoSQEhWbEpUqgyD8RlGtTqSss9vcdqU55E27Pws/kQU3RiUl8U7C2+ntHCE/IMj7QnrHuieveSFTShnSpcp2SwGoQXGI1feF9IyhzZrnkukhKWFMgU9KqVLH2QTrZJWc3bnoUSxcYJXctddMv/AJIS6LolIUtaJhWRJtA5pb/t5oNcLd8VJ4+rW2ShPLAcmSJM8DC1GkTBRsj7zvMfKI14aeeF731NGFquqpN8G1rb5C6bWclAKHH9jsjrChWRKDuNR15jvhtBF+Xkax/LnqQGKQpOJKjtScLs/aPXE3O0gkzpaUrkyuVNOUQjkyC1CUpOFdWyAMVqQtTgJd+ETVyJlrm4VAFWHnJpVxqpbMs9ereXFSbyriQqRi2py4crrz2+K4hYL1XJIIUUrYsxOrhAaoL4mSEs5b2RuByXzZ33k7waiLEnRyW9VLDM2TJrWn1i2xxXbEXel1Kl6zpIoB5xISHYZsNpy3UhTpThui6nOEk9n8Ph80gslyTloxpIQkNmTrKrkwL02ltrO0Sc29rwlyjKM5S5WeeIDDwUCQGzGRFIaWLSRThKtdICQHoUsACE8HrxqdsWnRy12eYXWoJVslzKetzqq4B4jaL33Ft+nYp9ktkgTFLUDztRIAYAk1Y7qUeLBJtKFgFKgX2Gh6jHunNisksMhAE4sdUslI3qGWWwNs4AttFrkTOlgmWnAX1lAlSjlq7kD274TnGH6nZcyNSShBzkvuS1qtCbIjEpuWPNSfqDeR5x3HICoIIji7dNbQbL4vLAGMKUqc+skGYrEGbMgc4l2O+sQN8SJcwrSlasckHFLUc0y6HCpmLM7PUA7QAWs63hFnlgAawKiGqTjUADvlhKU9JJzESkoZ7T1Xh6rrpCmp0rwVm+a+XHrhuhaVCUSFhplU6tcIydlbT6oipgD0L8cuuPJkwqJJLk1JMcw4xsBaPBn/M5H4/0lwQeDP8Amcj8f6S4I009iqe5opdrlJtUskJE7CkBWMgtRIS2JtatGrgq+ERlm9D8/N+8V+Y8Y1mQrlZYErEhQRiVrUdwdrUZ/WN9MmXp9PN+8V+YxXJplii1uNQfjq4x6D8dXGPBAPjuiAz0H46uMWjQn/k9X7RXrMjWSXFSCBV82/aLRoqC81lkuKHdmAQFZsR3Rmxcb0WYcbJOjKPW5Z7Nz0557GJ9T0gk2BC1TFTCEgUQlSUlRASqpIyJJZh5w2iiMmcE4cSkrKcyWGIjMkA06Ii9ILaUzJWAJSFqZQADMAQwd255qOG4Rx6GknHf+jg4a6l2adt9deCfl63JC8JalHPDgUFHM5hnLbNY1/pgs19BKmOA0yOIgUCi3R07IQRfqDiCwQUpJB1tYvzcixoeEcSLxBlrdIwhJDK5ysTBQS6XJoS703xbClk0aat5HapYelky1IrT/s9+uVx9YUCeXqy6PiISWTUVA4d3r8TdaJKlJQ4BILBRwg4RUcSM4iPLfIDAmWSkMAASWaubPV+874YTtJycRGqac4rNKDJ6fu8SVKo07J68fDrwK3g6s21TkkuS10t1uy32iyyhKnFKEJVyU8unNWKTMJKiSS8fJIuly32ZvLJUsk8hOYMQD8xMfNZ9kUxo6GEpzpwanvf6G6hTcE1Le/XFnkEetA0ajQKCeyWAZ8ztPDgILLaTLWlac0lw4cU3gwm0DQAWuxaYIUwnIY+cmo9Y5wrWhPRCs3SCQrHLJdJBALHAf3GzZFPaBo0LETtZlDoQuOMCFZHAeNR7x3x00xHFPaT/AK7oatHcucpORIjI4s0E/ozdgtk0hdEoGJQBOtUADeBX274tmkN/oscsIQ2MhkpFABlsyA+NrfPbPb8KgoOhQyUg4T3Q6nEzlGYtXKOHUo0P9oCaD174x1MPnmnL9K4GWrSc5pyenITkr501bsol3NZhOaRTKteqGE+eVqKjmeroA2CFbdPxKLc0USBkAMobtGuMbas0JHkEetA0WDLP4M/5nI/H+kuCPfBn/M5H4/0lx5F9PYqnuags8iZyyFY/muTSMO3GDnllhNa7BGQ70+nm/eK/MY2FJmkGWAHBCNhpvJOW6nTGPb0Hz837xX5jFLLRqIB8d0AHx1QAfHVCAcSudL+PrGLPofzl/H1jFbkSnwFxRukutqb4tmh1mHJrXtCgltlSo/Ff3jNjV+RLrkYMZ/xS64kdpYDy/Xt2corIY8ugAcNpZJtS1lAUpwkhgoO3rfhElpFZiu14RR3JOwALU6icIoN7q6dkPrTdstBIQslkuSSjcg0Zjmr1MdzjNQaywjxsSk4uye9vsIXhbeRCuTqzhklWEJxzRTDOOWIbtm+FrhvU2grejNkpT1UrN5hJDraJWRZhMKxRYBVztYVVMBfWPncO+GliuNMhahyRxAA4mehOTEnIgFxl64zQdOUGmu8UV8U0501e62svBDq0yWclZGs5JWoAOR/WN0QVuu0DlClcoAIDJxhzQEsHLk1Ofuiy2uyLCXIbiSAKEvVw2R2jKKffavnDV6I2v9TpPt/1HDXbtt/ZDB1alSnmk9U36WJHwb2BEy87OhaQtKytKkmoUFSlhQI2ggtH3r+GV2/YZPZMZyuRXz6GO0+w8D7IlJ1sUUzmWs4Ze8liFronVLUbc0dWNW101t8zoU5Ox95/hldv2GT2TDVfg5sPKAC7ZJRtVk2dWdyzAevhHx3RBalpSCoknHUvnRvqg98I6YzVoDBSgyEihIyJH7RD8Wu0yW4kXXtNQtufYZvg7sv1bss5qcx9WmE87M1f1dBkv4Y3b9hk9kxljyjN9JM7SuEAvGb6SZ2lRs0NBpy0eDqwpWkJu6SpBYFTMzts4Bz3Z5ofw8sjj/w2zs+sdwxZjWrT37MJ+O+B20qmXxZkrUpaTyrpUSpJaRMIcGhrWNAXjovLmT0THwBGHUShGFWEk1dLh3YscgIT8BNtbIY/wzu37FJ7P+4b2rwcWAEYLBIUGL0Y8Gc7ajq4xarDd0oorLRzlfUT56uEOPJkr0UvsJ90PQepR5fg9sZCnuyQkhLpqFOpnw0Zq0d47keDuxFQCrukAOpyA7Acwirknbupvi6+TJXopfYT7oPJkr0UvsJ90GgalV/hpdv2KT2f9wfw0u37FJ7P+4tXkyV6KX2E+6DyZK9FL7CfdBoGpVf4aXb9ik9n/cH8NLt+xSez/uLV5Mleil9hPug8mSvRS+wn3QaBqU2ZoXYpDzJNklyloGqsJIIJISWPQoj1x5Fz8mSvRo7CfdBE4zSISi2RyZczlJCkqHJgNMScy6RhIpVjscZ7YyFeg+fm/eK/MeEapn2uembLCCCgkYiSQUAAZAc4mjbAxeMrXp9PN+8V+Y8Ii1YmNQPjq4R6B8dXCAfHdwgHx3cIiMcShrS/j6x4RY9GJhCZrbEkjpc1yPsMV2QHKKinXzn3cYsmi8h+UBILhixBzJ3cDGfGL8l+75GDFtKnK/WojpDaVFQBOYLh2ymLzYA9aU9AhhY7exagdkmm8gtlwiz2+4hNIOIpYEUqC6iroHO2RFW64USglZUpWsBQBw/X8GMNCvTSUOJXHF0pzyQer4WZY5NrAKmLEYio4sxjmbHyoYTtFoK1l5qsLDJYbECsGhcPQ7NkJaPTkLSpctISkaqRhLgJAcHfWYT64YWy3rTbEyEhISplPhDnEkrGYLc48ang2aFPvOK3S/sjLCqdWUmpJ+at8yRtKlc3lQQlhgfzaOddnGLY3dFavsfOHW2I3H6m+vx3TtnX/wBUEKwlJD80A1D7neg2xJJuGzEF0gMKAOXzz3ROFVU5d530638hOrTw6UNXfXhyt4FPuVXz6HbM+w8IfTpoUJ9CGlgVDOylVFC4qP8AUTsmwyUrwJAT9YsHUKgUUepoLxsGNCkpI1hhc7tj8M4f4mLk9N7fUcMZBOKel7+7QY6HkYE9EzLPZwEL6W2QGyrmM7BAB3Oct1XPVC1yXSuSkJNaKYjaVMwD+vqhHSq1DxaZLxVZBarFlAEijU/eKozjLFaPQHLNXi49ev8AZ87A+OrhAB8dXCAfHdwgHx3cI9AdUuPggLXxZmp9J+hMjSqZrmWFTACQ4TiZayn1uUgVIGe2lDmjwRj/AMXs3/mfoTI0RaLLJMyQqYVhWrhICuTJSsmWFqCSEnGugxJcqAL0EWRWhHiWCwcz8S/zqhzDa7+Z+Jf51Q5itkgggggAIIIIACCCCAAggggApVo0sMu0y7OEpJODMsQDtZq5ZcDlty7en0837xX5jGu0TJIXLQpsagkinQK9J+KiMiXp9PN+8V+Yw2yuF9bsaj4+GgHx3cIBAPjuhFh1KWxB3H3cItOhxSrlRhooMQS4INCMtxiqfHsizaGzUp5TEQMsyB7Yy4xvsXYyY1fkya3+5a5csJSEpDJSGA3CBchXKS2DlEwEh8J2jbxIhMW2X56O0PfDm0W1C1TOTKVElwHBOeTDpbqjhxUr5n8zzNFyjUU5cyIRbihR+cTLKyU8mU8oohwXcHM8A9ITVcoXPRaAshylwUkhgkDVpzWceow1TIWZyVE2kBOBlckCQwZXOKstlK95sMu0ZJQFqSkDWmSkoJz37egHPMbdlWUoRzRa8etzu1nTox7lnpq+mV2/LVyNrCkqSWAzBANCGdqdPwJCYkzxjCFFCEgkFJOspYSQaEApSCX3KOWcIX7KxrwYASUlQ1UuTrk1amT7qV4N/E50hSgEEAsVfNoqEzHcbRVLZbDuo40+0hGS3Q6dGhVpxlZqSVv71LBZdGZa31QEgE1arEAgUz1hCabjkEkADElizDaWByycHqhe6b5E1ONinZkG2E0TTcx+A5E5O/PNk1p6+EYp1HG6bd+vAx0J0oQlGq+95/fme2i3qlUSCeUJGSSTXY7AB922kU2/LWVpmbsAIdOEh1gkKo79PsIe3XguWBLJSpT4mAcqck5NkMNM895oazpHMlmS0sNhlsaFI56WAB/pEacO9Yp+A8NJupGWurflumUsfHdwgHx3cIB8d0A+O6O6d4ungclYr5soy+l/QmRoi8bRyc6zSTLRMEwllKXhUkyxypITgL8xJGsHLO2cZ68Cv86sv/m/+3mRpS13pLRMEtSwFKZh/ccKX3YlApD5kMKxZB+FxMe3fzPxL/OqHMNrBzPxL/OqHMVsYQQQQAEEEEABBBBAAQQQQAQJtCUzJIKAVEICVba0Oz4eMjXp9PN+8V+Yxqy06RKlpDSwpmHOw0CTWozp3wyu22yyVk2aXUvUI6qJz2wcxNrgjKwj0fHdGtvHJP2aV2U/4weOSfs0rsp/xgGZJHx3RYbuVJTZVEhZViDHVDHApwDiBKXb3RoyXe8sqwmySszUBBAAJDnVfMd8OfHZX2aV2U/4xGUVNWFuZaVbkF6Lc0JxZ1fzoVk3yE1BmAsxViqavtPCNQeOSfs0rsp/xg8ck/ZpXZT/AIxB0otWY3rozN9l0xwAgpK6u6jXozyhQ6a//wA+/wD3H35F+SzTxKU7tTAR+V8no2z1w9TbZX2aUPwp/wAYpeCot3aMssJQm7uC/j+DPqNNU40zFSQCAU6rhTMRQuRmXyiUmeEaS1JU1y7uzB8m35x9v8dlfZpXZT/jDNYlkk8hJqfRp90Rl/jsNP8AUviy6MXCOWOxn6zaR4aIlqXiJVlVznk26FrVpYUKIMs+uj98fbPHUZeKySWdglFXqwp09UeptKa/9GjP0aPd8b4seDw7d/qZPwdF7w/k+FTNMEqDGU/r9W/cYWRfcmfKmJVLKS2aUpYAEHaoVoacOEfc5U1JLGyS0jeZaN3AeqH9nnykA/8ATyj+BIy/DD/CUltw8yyGGpRacY2t4v6mUpiQFEDIGlR+xaOB8d0atst7y1Z2OUN5GAh91E+7ZDrxyT9mldlP+MaNzY4uOjM+eB2cEXxZlHICblU/9vM2Ro61XqBNlIEqYrlqlQTqpCKjGcqEuxILFw7Fo9NoliZjTJlpIDUCRsbMJeHUy/yASEAsKDEzsMsqQ+BEnLv5n4l/nVDmGd0zMUpKt5UetRMPIQwggggAIIIIACCCCAAggggArZuOXMSMT1Ys/ujqTo9LQGS4Gfx1Qzl2pbDXVlvMdeOL89XaMSykLj7yKjeYPIqN5hj44vz1doweOL89XaMOw8w8RcEsHM7du8ue+GnIIZRZeqop2VwoK36NUp6Y88cX56u0YPHF+ertGFlC45kXahScWsMwxbYSNmyjw0lIQW1JgJSVMWFQopwP52qT0Nvjrxxfnq7Rg8cX56u0YeULjaz2CSqaByU4KcjEoUGb1fKncd0OVSUAOUzBzqUzQcLesux203iDxxfnq7Rg8cX56u0YMoXOJAQpYTyc4OWdSWAzz3Zdyt0LWizy0EhphKSl2DhlEh34Ya9I3iOPHF+ertGPPHF+ertGDKFxCdZpSFAcnOLZFNU0xAF36fUSYdrs0sDKZQIUQ2QWWHrDFxnTojjxxfnq7Rjzxxfnq7RhZQuJTFywSOTnFnqACCxNQciKO+59xh1bLEhCEnDMVizCRrAYcRccADCfji/PV2jHnji/PV2jBlC4nZrLJTQJmgdB2DjlQZRJi5UbzDDx2Z56u0Y98bX56u0YMo3K+4+8io3mErRdctIqTXIQ28cX56u0Y88ZX5yusw8orliuuUEygkZJKgOgKIHsh3DK51PJSTUur85h7EGSQQQQQAEEEEABBBBAAQQQQAf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1510" name="AutoShape 6" descr="data:image/jpeg;base64,/9j/4AAQSkZJRgABAQAAAQABAAD/2wCEAAkGBhQSERUUExQWFBUVGR0ZFxgWGB0YFhgbGBgcFxgXFRwYHiYeGBokGhUcHy8gIycpLSwsGB4xNTAqNSYrLCkBCQoKDgwOGg8PGiwkHyQwLCwvLCwsKSksLCwsLCopLCwsLCwtNCw0LCwtLCwsLCosKSkvLCwsKSwsLCwpKSwsLP/AABEIANoA5wMBIgACEQEDEQH/xAAcAAABBQEBAQAAAAAAAAAAAAAAAwQFBggCAQf/xABMEAABAgMEBQYJCgYBAgcBAAABAhEAAyEEBRIxBiJBUWETMnGRkqEHFBVSU4Gx0fAWIzNCVHOCsrPBFzVictLhQyQ0JYOitMLD8WP/xAAaAQACAwEBAAAAAAAAAAAAAAAAAQIDBAUG/8QANREAAgECBAMFBgYCAwAAAAAAAAECAxEEEiExQVHwEyJhcZFSgaHB0eEUIzJCsfEFUzNi0v/aAAwDAQACEQMRAD8AviLnmlYV9Q1zG1Ibia12euHPkhe7vHvh7NVLIlhYUWCQ4FAVgAOxcVAqKDbHarRJmKMrFrINU1GQY1IrRVWMaVXaKHSTI/yQvd3j3wKudbUHeIe3fa5M1K5cvEyNVTpUk6z1GKuw1gsU+TyqkICgpOIF3bVKcQFWzUnYOGRhqvJ8BdgiPFzTOHd74PI03h3e+JOZLlcoQXxFiakBywALNUvR46EyXMeUDzaMKcyhYnNiWP8AsOfiGHYIivIs3h3e+PPI03h3e+HomWfl/Fy4mYQoBWIBSctQksohqgZND61oQSnHmSycxUgnZwB6jB275B2KIXyNN4d3vgFzTNw7vfErItMpEwyUll0OEvVxRiaZDKOrHekuapSUEkoLF0kcHSTzg+6D8RLkg7BER5Fm8O73weRZvDu98TQt8szOTxp5TzX1ssTHjhq2bVygkW6WtRSlaVKTmAagHIkbjvyMHby5B2EeZC+RpvDu3dO+A3NM3Du98S3laVy3IYxyjPh9Tt0tVt0KTbchKsBJxMCwBNFKwA0/qEJ4lrew1QT2uQvkaZw7vfHYude7vESiLyQZnJ62JyMqEpDli+4bo6mXggTUyiddQKgG2DOBYhvkDw6W9yJ8jr83vHvg8jr83vHviXk21KlqQDrIzpxb2wmm9ZZCyFPyaghTCuIkAAb3JYHJ33GD8Q/AXYIjPJCvN7x7488jr3fl9e2J2RNC0hSclBxCFgvKXOBMtQUAWLPmwVt4KEHbS5D7FDi45ZTJAOYUr8xh/Dawc0/3K/MYcxnk7u5clZWCCCCEMIIIIACCCCAAggggAhpdnQrA4Lsj6xAoxDgFix3iCzWEkCaBLClhyyC+sxNcY3Cu1ojZl6qQtCQCRhTUIJAcJCXISRvdzQAHbE/dp+Zlf2p/LE5RsRTuNbNdSpb4OTTiOJWoXJ3kmY5jyXc5SszAJYWqhVgU5cuf+XeI6sF2SlpUpUtCiZkxyUgn6VY28IcC5ZHoZfYHuiu7LXGKdr/D7iKruWVBR5PEMjyZfa3/ACf1HrMcIukhZmASwsggqCCCXZ3+crzRXgIc+RpHoZfYHug8jSPQy+wPdDuxWjz+H3Gk+5ccxExQllct8Cigul6FvnIWmWBaiCeTOEuHlmh3j5zOFfI0j0MvsD3QG5ZHoZfYHuguwtHn8PuIKu1RUFkSypOSuTqOg8pHFnucyySjACXfVVtLnObSu6HXkaR6GX2B7oPI0j0MvsD3QXYWjz+H3EvElu/zb7+Truz5R8oEWFYy5MPm0tuNWmQt5Gkehl9ge6PPIsj0MvsD3QXYWjz+H3GiblaZyoTK5TzuTL1DH/k3CO5l1qUcShLJYBzLLsk4gPpMnLwneNns8kIJkSmWtKOakNjLPlv9sPPI0j0MvsD3Qtx2S1u+veNE3OQvlNTHWuFW2hYcqwfoju0XUpeErEtRSQpJMsuCkuCDyjisOPIsj0MvsD3QeRpHoZfYHug1F3eb6942N1HGJjS8YBAVyZxMpnBPKVGqM9whGVo4lKZiUy5ITNLzAJR1ydq/nKniYfm5ZHoZfYHuhva7vloVKKJaEnlAHSkA5HdBdjSi9E+vUQlWDxaUlMpKAgKYS0IKWxKrhdZAqXbLohkLwlyFJlplplmZkAyXKUhgw3J7h0RPWrJP3g/NEDpBaOTnycUorlzFYVKSFFaF0CCwGEJY1NCGMWRa4lUr8CeuxTofeonrMO4a3clkEblK9ph1EWSQQQQQgCCCCAAggggAIIIIAK8ZE0rlFAQUNLxOEvmysw/NYxK3d9DK/tT7Ij5FgeZKm4iwlpTgqxOYVnmH3RIXf9DK/tT7IbC9wurmH7yb+suHkM7q5h+8m/rLh2DEVsSn+pnsVPSDxkzNQqSCGAAcUUoO/EFB9bbDFsiMv22plyyo4iQlRAwkpLA0UQlQT64U1oEajp95W95xcylplAzZgNVPiYMMRYO+5s48tekaErKE1Iwa31NdYTmM2dzuimWC2InLTMwqBM1OSg1Et6MbOP8Av6KqzJPTSu2hcd4hReZCUrpTa315cWN7XacSFcioKUCnI/1B3Z6MD3whincrkcGPf9XkhTLLE/Qd+UMb80jNnmlkYtTaSMgpWwGFtHtKZdpTrFCFuRgx6xbaxY90PMr2BtKy5/18icggjibOSkEqISBmTQRIRX9JrSJaVqxIUpJlqShSi4OIJxYX/qegEVu99KJqFJLpUavhK0MxS2ICYQp+OzZUGLbaeTtCHJxArSkoxOkgTWqnKrPvhr5BlYm5CVgGTioDVYZZ9EaKDpLWavv7+XEoqRnrl30t4c9PErSfCTaAPo5fUr/KI626WTZqsSk1d2SpQAZqBjTLpqa1i6zrglYtWzSSGzIatfXu2bY9laPSn1rPJA4Ak94jX2uE/wBfXqZ1TxKd1Pr0KXJ0uWmYJglJxCtVzSKhuaZmHbuh3P8ACDPXheXL1VBQorMP/Vxi3/J2zegl9mD5O2b0EvswdrhP9fXqJUsStp9ehWUaa2mYkEIkUU7EkFwQdqsqworS6158nI6MVaO+S+EWL5O2b0EvswfJyzegl9kQu2w3sdepLsq/tdehXZWl9rSGEuRUk8/ef798do03tRfUs4YA1UaggqDMpsh6tsT/AMnLN6CX2RB8nLN6CX2RC7bD+x16h2Vf2uvQqv8AEq0ejldSv8oP4lWj0crqV/lFq+Ttm9BL7MHyds3oJfZifbYX/W+veR7LE+316FV/iVaPRyupX+UH8SrR6OV1K/yi1fJ2zegl9mD5O2b0EvswdthfYfXvDssT7fXoVYeEm0ejldSv8oeI0ztZUUmXJSQH1kzBmW3/AOonfk7ZvQS+zB8nrP6CX2Yi62G4Q69SSpV+MuvQrlo0+tKJSZplySlWQGJ/XrU/frgiYva4LOJKiJKBl9X+oQQ4zw7/AGdepFwrr93XoOJvL4rPyY+b1Svmv9UEHEcsKlGgd0j1yt3fQyv7U+yIA3otMxKNbDhSxCXDtUKLMNmZ2mJ+7T8zK/tT+WOfKNkjcpXPLq5h+8m/rLijImr8YWHmBJz12SdUFzjOHjXPMbGvN1cw/eTf1lxQFTAifMUWATUkEPUJH1iQC53dT0zT2RthbLV8mWvR+Sp3Z0+cSgseHJ/vC+kV2TJwAQHGEjMhidvOHsMc6NXsiZLSlJUS5+qSPWpKQgRORNK6MCSlE+cyLhnWdUpM1SazARrKJOw7CBs3euPoFnQcLKJL8X72EU+/7dy0+SyG5OYUuSKuElwxyq0XRGQ6IIWS0LLLLG3J/wAspWlNj+cbGBqGpK35qtwUe+Je5dG0IRLWlanKUk6qNagNXl4q8S8RulV3zJk8YJRmauVQC6SGJBDAmjuOmLVd0opky0lOEpQkFLuxCQCHcu2TvCteTbCUV3fL5sWWKGKVotdcxEyWJksp1CC6T5x2npHXF1mIcEOQ+0ZjiHiJs92lTrdSFgqAJSgvrFiSUYtgPrpEmtUxrj5W69BK/LSmQUqUQiWgFS1FKiAlK0LUSoUADPXo2iKrd2nN3S5sxarzQtKicKVKWQkE4toanNDbBxiW06kTBdlrVMU55CaGpkXILjgkRk6G4p2bISim1fh9/qafPhBsAtAmpvGSUEYVy1YmAALKQwzxM4OwnI5lj8IdglrW94SFoUHTixBQU5cHVIKSCK5uNuzL8ESJGkZWnNlFmwKvOzKnYyoKaZgYvqn6xqSrPYBkIkv4jWBVnwLt8hM1UvCVIK2CilipLpfOtYy5BCWgGlzppd/ICV5TQ4UDjxLxMMgSzmu812uIeTPCFdxs5l+UZQWUYeUD4sWFsfNZ3rGXIIdw2NMzNN7vMkS/KcsKCsWN1u1WBo5AJGebVpDqf4QruVIMsXjKCyjDygfE7MV81n2xlyCC4PU0zO03u8yUyxecsKCicbqfbhGVWJGeeGucPpnhHu4yigXhKSvDhC9YkFmxMw212eqMsQQXFY03O07sJkJli9pYmJLmbhU6g5o2zMbTzQ7uYXtPhDsCpspSbylJQh8aK67pIH1d5B9QZqxl2CC4WNRyfCHd4nrmG8pRlqSAmXrMkjMin7VfgIefxOuz7bJ61f4xlCCC4zVc/TuwWhJlSbVKmTFc1CXcscRZxsAJ9UEZ98Gf8zkfj/SXHkXU9ime5qmyyxhRQc1OzgIWu/6GV/an2QnZOaj+1PsEKXf9DK/tT7IpZagurmH7yb+suKvO0LmrM11S046JdL01S57J9vCLRdXMP3k39ZcPIrcVJalspNZo8yr3DoxOs6k68kpBLslYUQcwNfD/AOmLOssDHsBESSsrIpjFRVkfOEXkpapauU508uHOwACgdsgWPTH0VGQ6IZG45DAcmAxcM4Y5uGNDDG9bkmrWFSpgCQGKVKW5qci9KGIxTitScV3Yxvt9WyI0ttSkT9VeFkE9SFHcRE5oo/iyAVYm2niArdxhyq5JalYlgrOWucVKhq5UMOrPZky04UAJSMgMoMrzXIy1a8Fb4tisJWq0CWhSy5CQSWzoHo8Kwxvv/t5v9ivYYk9geiKpp3pEiZdtoSlKxylnmEPhp82VVZRLtueMqxoTSOY9hLAf9rN2uaSlDfXpjPcKDbjdkrd2L5r5sIIIIkIIIUkyFLISkEk7BE5ZtF2YzFBsyB7H3RONOUtiEpxjuV+O5UvEWh9eF0LlzFAoUhIJYkEBtmfCPbuswmr5NJwhiSpnJaKqksl78C+jTlXmoU9W9EMptnI4j2dUJRYbyuxpSDKQSpPPKASdzqb+rfvh1c2j8qckJXMBnrAUEOEBIKkpSFKUNZasaSEhmFSdgjTnnWYsxlB4Sr2Und6ba7q+vkVSCLNeuh5lJxkqQlnGIOC4CgyhnQg+sRDWi55qEhapaglVUqKSEnoJAB9UTuZm0txlBHqkkZho8hjCCCCAC0eDP+ZyPx/pLgg8Gf8AM5H4/wBJcEX09iqe5peRfqQlIwHIDPMgV9kKWW/glCElB1QBnuDQiq7kJwHDMUSH1TlQPQ0rihe02JCADhWXLMKn2Q4qn+4Us/7Tyx38EJIKSdZas/OWpQ7lQjK0lnMrEiW/1WKm/E4pXc8KCyoduTm9LBumOp9jQkgYVqfzW2epu+HlpeInKq77DVOkExg6hXNgKOQdXgA4rveHFm0lI57GmylXNT6m7458Sl+imdSYURdcspJwKDPQgOaPBal4heqK/KhHmnrEHypR5p6xDNFklkPyMzoZO+OhYpfopnZT8bYdqQr1B38qEeaesQfKdHmnrEIpuyWUk4FBnoQATTZTbCIskv0UzaCwDPufdTo64VqQfmDv5Uo809YiGtFtxT1LCmSZakpSrXKVqIJmDEctUDDlSJDxKX6KZ1CFFXZLw4sCifNpir6uMDjRe471PApOlwWbFNxTUqwyZz/NJSVPKW2sCSGf1tGco1HptZkJu+1FMtYPIzKkAAfNqFeuMuRTOMV+gsg5WtLgEP7tuhc4uNVO1R9g3mPLnsXKTACzJ1iDtAIp63i6ScFATg9VAOApQRbRpZtXsV1auXRbiF3XWlGrLSST61KYP+2Qiz2K6BKZS2K6MAQMJLNiLHBVQOKqmZQAGIwvYxKloJllK9qlu6QzEkKYYiKF6JDApDvFU0j0vIJRLNQQ5PAFWHfRS1U2EqoDWCpXt3YEY0v3THmlV8iWiiQalmcJBCsNASopcOpieDnDFFsdqXyuNIdZfc1Qz0DAbYsFpmy5tnSl8Sm5x5wLJTXsfDvDWRZwkMB7z0xTUu1lk7ovoycJ54XTXHZk3dV7TAjkUqRJSrEtc0AhVE4mcVJUolALOAEgM5McWrRFWLlEOQDUyyJiKKO7Iah4MBsaI+Wc+gx3ItSkF0kpObpLGhBGXEA+oRFu6SfAUacYSlKK1k7t834n0HRnTWRIkJkTpCkBIZS5bKSptq0Lq7f3REaSaZGehfi8tRkk4cSEEhXOGEghkhkg1zxCjUNYvK85s5ASqZltwjERhSkBSmchkb8yo1JjhGl8xEuWhAl8lLIdJDYgCWQpiMSThBURUk12CK6cIU5OV2r8iqvRlVy5Yxk737z28V4ndy3dLlrC58pM4VeUVFKA+x01JD574dX3o/YZkors6J0mbslqWFyjvAU2IFnZw3GFrPpVY5rCbKmSCdqDyiOytlgdBMPbNYZdoANnnImH0eIJmjpQpnPRHQUMLUtZtP0+xRJ4qDzPVev3PnM+71JzBT/cG6jkYQVII2fv7I+i26yeLpK7QChI+qQylnYhAOZO+oArFasejKkETLSrkZIGIlxjO0S0JP8AyHjlU7DGevCFOahGV79blkMR3M01b+X7txTwZ/zOR+P9JcEOfB9NBvWUADheZhKgMbcmtnO9oIlS2LZ7mlCuY6AnE3zdMIKCkgBblnBDk5/VFC8EqbaMcwKSkIZXJkM7iiH1i7ipcBuMOkAlKGIGqMxiGQo379MJ+NJqDMkjoHBW99uHqMV2LRC5ps5QXyyVBmw4gkE0OLm7HbvgsMyfyyxMB5PWwkhDc4YAkpOI6rviG6ucPZVsk1xLlGtGbLYIU8ekedL7oLgRc+ZaPGUhIaS+sWSXGHIOXGs7noYQ/nrWCjCHBVr5USxqK5u3qeOLbbZWEYVIdxkRlEeq1KKCETEJXTWdIAzc4VEvspCUbJsJS8BadOn+NISlPzDOpTDNjQk1d2yjm+J9pSuWJEsKSSOUJIoHAIrlSrh4cptgKE4lywpg+sCkHDWj1Dx6LWmnzkjjTPd3Q7AMyq0eNABzIKiDqpYDkiQXbF9Iwz37IcW+ZOTMlmWkKl0ExIbHVQGIYiKAFy1aHOgLuVbZLDEuWS1WbPbHfjsjzpfdCAZCZOE9il5SgWIbUIAIxOcVaigNWyeG0m1Wk+MPKw4T8w5Q6xUFmVuAIxtVTZCHN422XTk1IyO4gGjOHD7YJVsTh56BU5kbto6eEO2lxX1sQGldomLui1GbLVLXyM0FKsJNEqYuglLEMeugjK0ar07tAN3WsY5J+YmMEjWJwK9nvjMEqzpPEbGIcno2CE9EFzy756kKxJYbC4o26LTdduVPRMVySyiWNZSUKWnoOEHCWrUxUJ0wksQzbMmj7voX4SLpVIlSCFWFSEhOsHlEgVVjTtJqSoJcwRqzhsKVOMtz47atJFFHJoGCWMTAbArPoevaMMJQJqASNvRH23wg2G78BVMTKWuZqypssVUpYOFZKDVANSVONUs+R+faNzLMpAQoqlTCWJbEliqWkFQGtmtZfckMHMVylmdyxU1a7GEgpUHQabssv/0QoUxMT9GuUTjQAsEDWlF1Bwg1Ar/yJHS42GIS2zhJUxUTiJYebTb2gW4CHexLKtkzsH46aR4TEnojdQt84y+URJYOCs5mrJTk5p7YX0s0CtljQpZSlcoCsxChQdBYim56PEHVgna+pB6OzKvbbU2rv+GHv/3EdNrlQbNnX3R6maR7sx3xO3ZdWS1pAOwfuQdvCDVsgpN6IRue5WSTMriFEnrc7jC83R0E6iiMsIzYvmIlgIsFyXMszMCPpfrK2SQf/sI2bODF5Sairsti2tim3VaUi0hFsmKaTiTLTMKilEwKAOb4cn3ZRzpjfvjChIlB0JLuK4izBuDHPa/Wx0ku7kbTMllQm4VllJDBZbc+e/NmzMR05XJgpzWrnnd/TUZ8Yy9nGU1Pd8OXmU1KcXVzIsvg8mBN4yEJrz8St/zSywpQAwQ08Gf8zkfj/SXBHSoq0SM9zSFpTMM+QpE4CWko5VGJSSQE/VwgghyCUlnws4jKd6fTzfvFfmMaw8XBmIGJOJTMmr0QFHZkARXKoGZAjJ96fTzfvFfmPGIySWxam3uNYBHo+O7jAD8dXGIDPItNxXHKn2dThSVAhlUrqqBY4XbE1H3RVwfjq4xaNCc5nq/aM2Kk4UnJGfFTdOlKcd0d/Ikek+OqOV6GJH/J7P3EWmEZN4IxEJKVLS5CVZEprR6Eg97RyaeKrSkry0ODS/yGJlJK+nkvoVdeiaQ+vlxTuUf/AIw5l6DBWUzvTxH7RLz9IsTVUkrGsgywU4lYqHEljUjgITu+7FiYpsSgFoIoSQEhWbEpUqgyD8RlGtTqSss9vcdqU55E27Pws/kQU3RiUl8U7C2+ntHCE/IMj7QnrHuieveSFTShnSpcp2SwGoQXGI1feF9IyhzZrnkukhKWFMgU9KqVLH2QTrZJWc3bnoUSxcYJXctddMv/AJIS6LolIUtaJhWRJtA5pb/t5oNcLd8VJ4+rW2ShPLAcmSJM8DC1GkTBRsj7zvMfKI14aeeF731NGFquqpN8G1rb5C6bWclAKHH9jsjrChWRKDuNR15jvhtBF+Xkax/LnqQGKQpOJKjtScLs/aPXE3O0gkzpaUrkyuVNOUQjkyC1CUpOFdWyAMVqQtTgJd+ETVyJlrm4VAFWHnJpVxqpbMs9ereXFSbyriQqRi2py4crrz2+K4hYL1XJIIUUrYsxOrhAaoL4mSEs5b2RuByXzZ33k7waiLEnRyW9VLDM2TJrWn1i2xxXbEXel1Kl6zpIoB5xISHYZsNpy3UhTpThui6nOEk9n8Ph80gslyTloxpIQkNmTrKrkwL02ltrO0Sc29rwlyjKM5S5WeeIDDwUCQGzGRFIaWLSRThKtdICQHoUsACE8HrxqdsWnRy12eYXWoJVslzKetzqq4B4jaL33Ft+nYp9ktkgTFLUDztRIAYAk1Y7qUeLBJtKFgFKgX2Gh6jHunNisksMhAE4sdUslI3qGWWwNs4AttFrkTOlgmWnAX1lAlSjlq7kD274TnGH6nZcyNSShBzkvuS1qtCbIjEpuWPNSfqDeR5x3HICoIIji7dNbQbL4vLAGMKUqc+skGYrEGbMgc4l2O+sQN8SJcwrSlasckHFLUc0y6HCpmLM7PUA7QAWs63hFnlgAawKiGqTjUADvlhKU9JJzESkoZ7T1Xh6rrpCmp0rwVm+a+XHrhuhaVCUSFhplU6tcIydlbT6oipgD0L8cuuPJkwqJJLk1JMcw4xsBaPBn/M5H4/0lwQeDP8Amcj8f6S4I009iqe5opdrlJtUskJE7CkBWMgtRIS2JtatGrgq+ERlm9D8/N+8V+Y8Y1mQrlZYErEhQRiVrUdwdrUZ/WN9MmXp9PN+8V+YxXJplii1uNQfjq4x6D8dXGPBAPjuiAz0H46uMWjQn/k9X7RXrMjWSXFSCBV82/aLRoqC81lkuKHdmAQFZsR3Rmxcb0WYcbJOjKPW5Z7Nz0557GJ9T0gk2BC1TFTCEgUQlSUlRASqpIyJJZh5w2iiMmcE4cSkrKcyWGIjMkA06Ii9ILaUzJWAJSFqZQADMAQwd255qOG4Rx6GknHf+jg4a6l2adt9deCfl63JC8JalHPDgUFHM5hnLbNY1/pgs19BKmOA0yOIgUCi3R07IQRfqDiCwQUpJB1tYvzcixoeEcSLxBlrdIwhJDK5ysTBQS6XJoS703xbClk0aat5HapYelky1IrT/s9+uVx9YUCeXqy6PiISWTUVA4d3r8TdaJKlJQ4BILBRwg4RUcSM4iPLfIDAmWSkMAASWaubPV+874YTtJycRGqac4rNKDJ6fu8SVKo07J68fDrwK3g6s21TkkuS10t1uy32iyyhKnFKEJVyU8unNWKTMJKiSS8fJIuly32ZvLJUsk8hOYMQD8xMfNZ9kUxo6GEpzpwanvf6G6hTcE1Le/XFnkEetA0ajQKCeyWAZ8ztPDgILLaTLWlac0lw4cU3gwm0DQAWuxaYIUwnIY+cmo9Y5wrWhPRCs3SCQrHLJdJBALHAf3GzZFPaBo0LETtZlDoQuOMCFZHAeNR7x3x00xHFPaT/AK7oatHcucpORIjI4s0E/ozdgtk0hdEoGJQBOtUADeBX274tmkN/oscsIQ2MhkpFABlsyA+NrfPbPb8KgoOhQyUg4T3Q6nEzlGYtXKOHUo0P9oCaD174x1MPnmnL9K4GWrSc5pyenITkr501bsol3NZhOaRTKteqGE+eVqKjmeroA2CFbdPxKLc0USBkAMobtGuMbas0JHkEetA0WDLP4M/5nI/H+kuCPfBn/M5H4/0lx5F9PYqnuags8iZyyFY/muTSMO3GDnllhNa7BGQ70+nm/eK/MY2FJmkGWAHBCNhpvJOW6nTGPb0Hz837xX5jFLLRqIB8d0AHx1QAfHVCAcSudL+PrGLPofzl/H1jFbkSnwFxRukutqb4tmh1mHJrXtCgltlSo/Ff3jNjV+RLrkYMZ/xS64kdpYDy/Xt2corIY8ugAcNpZJtS1lAUpwkhgoO3rfhElpFZiu14RR3JOwALU6icIoN7q6dkPrTdstBIQslkuSSjcg0Zjmr1MdzjNQaywjxsSk4uye9vsIXhbeRCuTqzhklWEJxzRTDOOWIbtm+FrhvU2grejNkpT1UrN5hJDraJWRZhMKxRYBVztYVVMBfWPncO+GliuNMhahyRxAA4mehOTEnIgFxl64zQdOUGmu8UV8U0501e62svBDq0yWclZGs5JWoAOR/WN0QVuu0DlClcoAIDJxhzQEsHLk1Ofuiy2uyLCXIbiSAKEvVw2R2jKKffavnDV6I2v9TpPt/1HDXbtt/ZDB1alSnmk9U36WJHwb2BEy87OhaQtKytKkmoUFSlhQI2ggtH3r+GV2/YZPZMZyuRXz6GO0+w8D7IlJ1sUUzmWs4Ze8liFronVLUbc0dWNW101t8zoU5Ox95/hldv2GT2TDVfg5sPKAC7ZJRtVk2dWdyzAevhHx3RBalpSCoknHUvnRvqg98I6YzVoDBSgyEihIyJH7RD8Wu0yW4kXXtNQtufYZvg7sv1bss5qcx9WmE87M1f1dBkv4Y3b9hk9kxljyjN9JM7SuEAvGb6SZ2lRs0NBpy0eDqwpWkJu6SpBYFTMzts4Bz3Z5ofw8sjj/w2zs+sdwxZjWrT37MJ+O+B20qmXxZkrUpaTyrpUSpJaRMIcGhrWNAXjovLmT0THwBGHUShGFWEk1dLh3YscgIT8BNtbIY/wzu37FJ7P+4b2rwcWAEYLBIUGL0Y8Gc7ajq4xarDd0oorLRzlfUT56uEOPJkr0UvsJ90PQepR5fg9sZCnuyQkhLpqFOpnw0Zq0d47keDuxFQCrukAOpyA7Acwirknbupvi6+TJXopfYT7oPJkr0UvsJ90GgalV/hpdv2KT2f9wfw0u37FJ7P+4tXkyV6KX2E+6DyZK9FL7CfdBoGpVf4aXb9ik9n/cH8NLt+xSez/uLV5Mleil9hPug8mSvRS+wn3QaBqU2ZoXYpDzJNklyloGqsJIIJISWPQoj1x5Fz8mSvRo7CfdBE4zSISi2RyZczlJCkqHJgNMScy6RhIpVjscZ7YyFeg+fm/eK/MeEapn2uembLCCCgkYiSQUAAZAc4mjbAxeMrXp9PN+8V+Y8Ii1YmNQPjq4R6B8dXCAfHdwgHx3cIiMcShrS/j6x4RY9GJhCZrbEkjpc1yPsMV2QHKKinXzn3cYsmi8h+UBILhixBzJ3cDGfGL8l+75GDFtKnK/WojpDaVFQBOYLh2ymLzYA9aU9AhhY7exagdkmm8gtlwiz2+4hNIOIpYEUqC6iroHO2RFW64USglZUpWsBQBw/X8GMNCvTSUOJXHF0pzyQer4WZY5NrAKmLEYio4sxjmbHyoYTtFoK1l5qsLDJYbECsGhcPQ7NkJaPTkLSpctISkaqRhLgJAcHfWYT64YWy3rTbEyEhISplPhDnEkrGYLc48ang2aFPvOK3S/sjLCqdWUmpJ+at8yRtKlc3lQQlhgfzaOddnGLY3dFavsfOHW2I3H6m+vx3TtnX/wBUEKwlJD80A1D7neg2xJJuGzEF0gMKAOXzz3ROFVU5d530638hOrTw6UNXfXhyt4FPuVXz6HbM+w8IfTpoUJ9CGlgVDOylVFC4qP8AUTsmwyUrwJAT9YsHUKgUUepoLxsGNCkpI1hhc7tj8M4f4mLk9N7fUcMZBOKel7+7QY6HkYE9EzLPZwEL6W2QGyrmM7BAB3Oct1XPVC1yXSuSkJNaKYjaVMwD+vqhHSq1DxaZLxVZBarFlAEijU/eKozjLFaPQHLNXi49ev8AZ87A+OrhAB8dXCAfHdwgHx3cI9AdUuPggLXxZmp9J+hMjSqZrmWFTACQ4TiZayn1uUgVIGe2lDmjwRj/AMXs3/mfoTI0RaLLJMyQqYVhWrhICuTJSsmWFqCSEnGugxJcqAL0EWRWhHiWCwcz8S/zqhzDa7+Z+Jf51Q5itkgggggAIIIIACCCCAAggggApVo0sMu0y7OEpJODMsQDtZq5ZcDlty7en0837xX5jGu0TJIXLQpsagkinQK9J+KiMiXp9PN+8V+Yw2yuF9bsaj4+GgHx3cIBAPjuhFh1KWxB3H3cItOhxSrlRhooMQS4INCMtxiqfHsizaGzUp5TEQMsyB7Yy4xvsXYyY1fkya3+5a5csJSEpDJSGA3CBchXKS2DlEwEh8J2jbxIhMW2X56O0PfDm0W1C1TOTKVElwHBOeTDpbqjhxUr5n8zzNFyjUU5cyIRbihR+cTLKyU8mU8oohwXcHM8A9ITVcoXPRaAshylwUkhgkDVpzWceow1TIWZyVE2kBOBlckCQwZXOKstlK95sMu0ZJQFqSkDWmSkoJz37egHPMbdlWUoRzRa8etzu1nTox7lnpq+mV2/LVyNrCkqSWAzBANCGdqdPwJCYkzxjCFFCEgkFJOspYSQaEApSCX3KOWcIX7KxrwYASUlQ1UuTrk1amT7qV4N/E50hSgEEAsVfNoqEzHcbRVLZbDuo40+0hGS3Q6dGhVpxlZqSVv71LBZdGZa31QEgE1arEAgUz1hCabjkEkADElizDaWByycHqhe6b5E1ONinZkG2E0TTcx+A5E5O/PNk1p6+EYp1HG6bd+vAx0J0oQlGq+95/fme2i3qlUSCeUJGSSTXY7AB922kU2/LWVpmbsAIdOEh1gkKo79PsIe3XguWBLJSpT4mAcqck5NkMNM895oazpHMlmS0sNhlsaFI56WAB/pEacO9Yp+A8NJupGWurflumUsfHdwgHx3cIB8d0A+O6O6d4ungclYr5soy+l/QmRoi8bRyc6zSTLRMEwllKXhUkyxypITgL8xJGsHLO2cZ68Cv86sv/m/+3mRpS13pLRMEtSwFKZh/ccKX3YlApD5kMKxZB+FxMe3fzPxL/OqHMNrBzPxL/OqHMVsYQQQQAEEEEABBBBAAQQQQAQJtCUzJIKAVEICVba0Oz4eMjXp9PN+8V+Yxqy06RKlpDSwpmHOw0CTWozp3wyu22yyVk2aXUvUI6qJz2wcxNrgjKwj0fHdGtvHJP2aV2U/4weOSfs0rsp/xgGZJHx3RYbuVJTZVEhZViDHVDHApwDiBKXb3RoyXe8sqwmySszUBBAAJDnVfMd8OfHZX2aV2U/4xGUVNWFuZaVbkF6Lc0JxZ1fzoVk3yE1BmAsxViqavtPCNQeOSfs0rsp/xg8ck/ZpXZT/AIxB0otWY3rozN9l0xwAgpK6u6jXozyhQ6a//wA+/wD3H35F+SzTxKU7tTAR+V8no2z1w9TbZX2aUPwp/wAYpeCot3aMssJQm7uC/j+DPqNNU40zFSQCAU6rhTMRQuRmXyiUmeEaS1JU1y7uzB8m35x9v8dlfZpXZT/jDNYlkk8hJqfRp90Rl/jsNP8AUviy6MXCOWOxn6zaR4aIlqXiJVlVznk26FrVpYUKIMs+uj98fbPHUZeKySWdglFXqwp09UeptKa/9GjP0aPd8b4seDw7d/qZPwdF7w/k+FTNMEqDGU/r9W/cYWRfcmfKmJVLKS2aUpYAEHaoVoacOEfc5U1JLGyS0jeZaN3AeqH9nnykA/8ATyj+BIy/DD/CUltw8yyGGpRacY2t4v6mUpiQFEDIGlR+xaOB8d0atst7y1Z2OUN5GAh91E+7ZDrxyT9mldlP+MaNzY4uOjM+eB2cEXxZlHICblU/9vM2Ro61XqBNlIEqYrlqlQTqpCKjGcqEuxILFw7Fo9NoliZjTJlpIDUCRsbMJeHUy/yASEAsKDEzsMsqQ+BEnLv5n4l/nVDmGd0zMUpKt5UetRMPIQwggggAIIIIACCCCAAggggArZuOXMSMT1Ys/ujqTo9LQGS4Gfx1Qzl2pbDXVlvMdeOL89XaMSykLj7yKjeYPIqN5hj44vz1doweOL89XaMOw8w8RcEsHM7du8ue+GnIIZRZeqop2VwoK36NUp6Y88cX56u0YPHF+ertGFlC45kXahScWsMwxbYSNmyjw0lIQW1JgJSVMWFQopwP52qT0Nvjrxxfnq7Rg8cX56u0YeULjaz2CSqaByU4KcjEoUGb1fKncd0OVSUAOUzBzqUzQcLesux203iDxxfnq7Rg8cX56u0YMoXOJAQpYTyc4OWdSWAzz3Zdyt0LWizy0EhphKSl2DhlEh34Ya9I3iOPHF+ertGPPHF+ertGDKFxCdZpSFAcnOLZFNU0xAF36fUSYdrs0sDKZQIUQ2QWWHrDFxnTojjxxfnq7Rjzxxfnq7RhZQuJTFywSOTnFnqACCxNQciKO+59xh1bLEhCEnDMVizCRrAYcRccADCfji/PV2jHnji/PV2jBlC4nZrLJTQJmgdB2DjlQZRJi5UbzDDx2Z56u0Y98bX56u0YMo3K+4+8io3mErRdctIqTXIQ28cX56u0Y88ZX5yusw8orliuuUEygkZJKgOgKIHsh3DK51PJSTUur85h7EGSQQQQQAEEEEABBBBAAQQQQAf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085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444500" y="527475"/>
            <a:ext cx="9245600" cy="742950"/>
          </a:xfrm>
        </p:spPr>
        <p:txBody>
          <a:bodyPr/>
          <a:lstStyle/>
          <a:p>
            <a:r>
              <a:rPr lang="en-US" altLang="zh-TW" dirty="0" smtClean="0"/>
              <a:t>Algorithm – Exemplification (II)</a:t>
            </a:r>
            <a:endParaRPr lang="zh-TW" alt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80000" y="2880000"/>
            <a:ext cx="6012632" cy="36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0171" y="3143042"/>
            <a:ext cx="3019425" cy="294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文字版面配置區 4"/>
          <p:cNvSpPr>
            <a:spLocks noGrp="1"/>
          </p:cNvSpPr>
          <p:nvPr>
            <p:ph type="body" sz="quarter" idx="12"/>
          </p:nvPr>
        </p:nvSpPr>
        <p:spPr>
          <a:xfrm>
            <a:off x="444500" y="1410858"/>
            <a:ext cx="9245600" cy="522365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 smtClean="0"/>
              <a:t>Perform the spur procedure</a:t>
            </a:r>
          </a:p>
          <a:p>
            <a:pPr lvl="1"/>
            <a:r>
              <a:rPr lang="en-US" altLang="zh-TW" dirty="0" smtClean="0"/>
              <a:t>Spur along the first critical path (k=1)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444500" y="527475"/>
            <a:ext cx="9245600" cy="742950"/>
          </a:xfrm>
        </p:spPr>
        <p:txBody>
          <a:bodyPr/>
          <a:lstStyle/>
          <a:p>
            <a:r>
              <a:rPr lang="en-US" altLang="zh-TW" dirty="0" smtClean="0"/>
              <a:t>Algorithm – Exemplification (III)</a:t>
            </a:r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88000" y="2879999"/>
            <a:ext cx="5444211" cy="36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0171" y="3143042"/>
            <a:ext cx="3019425" cy="294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文字版面配置區 4"/>
          <p:cNvSpPr>
            <a:spLocks noGrp="1"/>
          </p:cNvSpPr>
          <p:nvPr>
            <p:ph type="body" sz="quarter" idx="12"/>
          </p:nvPr>
        </p:nvSpPr>
        <p:spPr>
          <a:xfrm>
            <a:off x="444500" y="1410858"/>
            <a:ext cx="9245600" cy="522365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 smtClean="0"/>
              <a:t>Perform the spur procedure</a:t>
            </a:r>
          </a:p>
          <a:p>
            <a:pPr lvl="1"/>
            <a:r>
              <a:rPr lang="en-US" altLang="zh-TW" dirty="0" smtClean="0"/>
              <a:t>Spur along the second critical path (k=2)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444500" y="527475"/>
            <a:ext cx="9245600" cy="742950"/>
          </a:xfrm>
        </p:spPr>
        <p:txBody>
          <a:bodyPr/>
          <a:lstStyle/>
          <a:p>
            <a:r>
              <a:rPr lang="en-US" altLang="zh-TW" dirty="0" smtClean="0"/>
              <a:t>Algorithm – Exemplification (IV)</a:t>
            </a:r>
            <a:endParaRPr lang="zh-TW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80000" y="2880000"/>
            <a:ext cx="5924211" cy="36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0171" y="3143042"/>
            <a:ext cx="3019425" cy="294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文字版面配置區 4"/>
          <p:cNvSpPr>
            <a:spLocks noGrp="1"/>
          </p:cNvSpPr>
          <p:nvPr>
            <p:ph type="body" sz="quarter" idx="12"/>
          </p:nvPr>
        </p:nvSpPr>
        <p:spPr>
          <a:xfrm>
            <a:off x="444500" y="1410858"/>
            <a:ext cx="9245600" cy="522365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 smtClean="0"/>
              <a:t>Perform the spur procedure</a:t>
            </a:r>
          </a:p>
          <a:p>
            <a:pPr lvl="1"/>
            <a:r>
              <a:rPr lang="en-US" altLang="zh-TW" dirty="0" smtClean="0"/>
              <a:t>Spur along the third critical path (k=3)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444500" y="527475"/>
            <a:ext cx="9245600" cy="742950"/>
          </a:xfrm>
        </p:spPr>
        <p:txBody>
          <a:bodyPr/>
          <a:lstStyle/>
          <a:p>
            <a:r>
              <a:rPr lang="en-US" altLang="zh-TW" dirty="0" smtClean="0"/>
              <a:t>Algorithm – Exemplification (V)</a:t>
            </a:r>
            <a:endParaRPr lang="zh-TW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80000" y="2880000"/>
            <a:ext cx="5393684" cy="36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0171" y="3143042"/>
            <a:ext cx="3019425" cy="294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文字版面配置區 4"/>
          <p:cNvSpPr>
            <a:spLocks noGrp="1"/>
          </p:cNvSpPr>
          <p:nvPr>
            <p:ph type="body" sz="quarter" idx="12"/>
          </p:nvPr>
        </p:nvSpPr>
        <p:spPr>
          <a:xfrm>
            <a:off x="444500" y="1410858"/>
            <a:ext cx="9245600" cy="522365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 smtClean="0"/>
              <a:t>Perform the spur procedure</a:t>
            </a:r>
          </a:p>
          <a:p>
            <a:pPr lvl="1"/>
            <a:r>
              <a:rPr lang="en-US" altLang="zh-TW" dirty="0" smtClean="0"/>
              <a:t>Spur along the forth critical path (k=4)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>
          <a:xfrm>
            <a:off x="444500" y="527475"/>
            <a:ext cx="9245600" cy="742950"/>
          </a:xfrm>
        </p:spPr>
        <p:txBody>
          <a:bodyPr/>
          <a:lstStyle/>
          <a:p>
            <a:r>
              <a:rPr lang="en-US" altLang="zh-TW" dirty="0" smtClean="0"/>
              <a:t>Algorithm – Exemplification (VI)</a:t>
            </a:r>
            <a:endParaRPr lang="zh-TW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80000" y="2880000"/>
            <a:ext cx="5393684" cy="36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文字版面配置區 4"/>
          <p:cNvSpPr>
            <a:spLocks noGrp="1"/>
          </p:cNvSpPr>
          <p:nvPr>
            <p:ph type="body" sz="quarter" idx="12"/>
          </p:nvPr>
        </p:nvSpPr>
        <p:spPr>
          <a:xfrm>
            <a:off x="444500" y="1410858"/>
            <a:ext cx="9245600" cy="11180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 smtClean="0"/>
              <a:t>Perform the spur procedure</a:t>
            </a:r>
          </a:p>
          <a:p>
            <a:pPr lvl="1"/>
            <a:r>
              <a:rPr lang="en-US" altLang="zh-TW" dirty="0" smtClean="0"/>
              <a:t>Spur along the sixth critical path (k=6)</a:t>
            </a:r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0171" y="3143042"/>
            <a:ext cx="3019425" cy="294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Experimental Results – (I)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TW" dirty="0" smtClean="0"/>
              <a:t>Environment</a:t>
            </a:r>
          </a:p>
          <a:p>
            <a:pPr lvl="1"/>
            <a:r>
              <a:rPr lang="en-US" altLang="zh-TW" dirty="0" smtClean="0"/>
              <a:t>C++ implementation</a:t>
            </a:r>
          </a:p>
          <a:p>
            <a:pPr lvl="1"/>
            <a:r>
              <a:rPr lang="en-US" altLang="zh-TW" dirty="0" err="1" smtClean="0"/>
              <a:t>Ubuntu</a:t>
            </a:r>
            <a:r>
              <a:rPr lang="en-US" altLang="zh-TW" dirty="0" smtClean="0"/>
              <a:t> 10.4 Linux system </a:t>
            </a:r>
          </a:p>
          <a:p>
            <a:pPr lvl="1"/>
            <a:r>
              <a:rPr lang="en-US" altLang="zh-TW" dirty="0" smtClean="0"/>
              <a:t>4 Intel i7 cores and 8GB memory</a:t>
            </a:r>
          </a:p>
          <a:p>
            <a:pPr lvl="1"/>
            <a:endParaRPr lang="en-US" altLang="zh-TW" dirty="0" smtClean="0"/>
          </a:p>
          <a:p>
            <a:r>
              <a:rPr lang="en-US" altLang="zh-TW" dirty="0" smtClean="0"/>
              <a:t>Benchmark from TAU 2014 Contest</a:t>
            </a:r>
          </a:p>
          <a:p>
            <a:pPr lvl="1"/>
            <a:r>
              <a:rPr lang="en-US" altLang="zh-TW" dirty="0" smtClean="0"/>
              <a:t>Sequential circuits</a:t>
            </a:r>
          </a:p>
          <a:p>
            <a:pPr lvl="1"/>
            <a:r>
              <a:rPr lang="en-US" altLang="zh-TW" dirty="0" smtClean="0"/>
              <a:t>Open core circuits</a:t>
            </a:r>
          </a:p>
          <a:p>
            <a:pPr lvl="1"/>
            <a:r>
              <a:rPr lang="en-US" altLang="zh-TW" dirty="0" smtClean="0"/>
              <a:t>Combo series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Baseline timers </a:t>
            </a:r>
          </a:p>
          <a:p>
            <a:pPr lvl="1"/>
            <a:r>
              <a:rPr lang="en-US" altLang="zh-TW" dirty="0" err="1" smtClean="0"/>
              <a:t>LightSpeed</a:t>
            </a:r>
            <a:r>
              <a:rPr lang="en-US" altLang="zh-TW" dirty="0" smtClean="0"/>
              <a:t> (2</a:t>
            </a:r>
            <a:r>
              <a:rPr lang="en-US" altLang="zh-TW" baseline="30000" dirty="0" smtClean="0"/>
              <a:t>nd</a:t>
            </a:r>
            <a:r>
              <a:rPr lang="en-US" altLang="zh-TW" dirty="0" smtClean="0"/>
              <a:t> place timer)</a:t>
            </a:r>
          </a:p>
          <a:p>
            <a:pPr lvl="1"/>
            <a:r>
              <a:rPr lang="en-US" altLang="zh-TW" dirty="0" err="1" smtClean="0"/>
              <a:t>iTimerC</a:t>
            </a:r>
            <a:r>
              <a:rPr lang="en-US" altLang="zh-TW" dirty="0" smtClean="0"/>
              <a:t> (3</a:t>
            </a:r>
            <a:r>
              <a:rPr lang="en-US" altLang="zh-TW" baseline="30000" dirty="0" smtClean="0"/>
              <a:t>rd</a:t>
            </a:r>
            <a:r>
              <a:rPr lang="en-US" altLang="zh-TW" dirty="0" smtClean="0"/>
              <a:t> place timer)</a:t>
            </a:r>
          </a:p>
          <a:p>
            <a:endParaRPr lang="en-US" altLang="zh-TW" dirty="0" smtClean="0"/>
          </a:p>
          <a:p>
            <a:pPr lvl="1"/>
            <a:endParaRPr lang="zh-TW" altLang="en-US" dirty="0"/>
          </a:p>
        </p:txBody>
      </p:sp>
      <p:pic>
        <p:nvPicPr>
          <p:cNvPr id="5" name="Picture 23"/>
          <p:cNvPicPr>
            <a:picLocks noChangeAspect="1" noChangeArrowheads="1"/>
          </p:cNvPicPr>
          <p:nvPr/>
        </p:nvPicPr>
        <p:blipFill>
          <a:blip r:embed="rId2"/>
          <a:srcRect l="2733" r="3085"/>
          <a:stretch>
            <a:fillRect/>
          </a:stretch>
        </p:blipFill>
        <p:spPr bwMode="auto">
          <a:xfrm>
            <a:off x="6943725" y="1520042"/>
            <a:ext cx="2746375" cy="158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6970712" y="5520542"/>
            <a:ext cx="2703513" cy="1136650"/>
            <a:chOff x="802" y="3334"/>
            <a:chExt cx="1703" cy="716"/>
          </a:xfrm>
        </p:grpSpPr>
        <p:pic>
          <p:nvPicPr>
            <p:cNvPr id="7" name="Picture 25"/>
            <p:cNvPicPr>
              <a:picLocks noChangeAspect="1" noChangeArrowheads="1"/>
            </p:cNvPicPr>
            <p:nvPr/>
          </p:nvPicPr>
          <p:blipFill>
            <a:blip r:embed="rId2"/>
            <a:srcRect l="2733" r="3085" b="81894"/>
            <a:stretch>
              <a:fillRect/>
            </a:stretch>
          </p:blipFill>
          <p:spPr bwMode="auto">
            <a:xfrm>
              <a:off x="802" y="3334"/>
              <a:ext cx="1703" cy="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" name="Picture 26"/>
            <p:cNvPicPr>
              <a:picLocks noChangeAspect="1" noChangeArrowheads="1"/>
            </p:cNvPicPr>
            <p:nvPr/>
          </p:nvPicPr>
          <p:blipFill>
            <a:blip r:embed="rId3"/>
            <a:srcRect l="1270" r="1270"/>
            <a:stretch>
              <a:fillRect/>
            </a:stretch>
          </p:blipFill>
          <p:spPr bwMode="auto">
            <a:xfrm>
              <a:off x="803" y="3509"/>
              <a:ext cx="1697" cy="5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6" name="Group 29"/>
          <p:cNvGrpSpPr>
            <a:grpSpLocks/>
          </p:cNvGrpSpPr>
          <p:nvPr/>
        </p:nvGrpSpPr>
        <p:grpSpPr bwMode="auto">
          <a:xfrm>
            <a:off x="6950075" y="3386942"/>
            <a:ext cx="2728912" cy="1846262"/>
            <a:chOff x="789" y="1944"/>
            <a:chExt cx="1719" cy="1163"/>
          </a:xfrm>
        </p:grpSpPr>
        <p:pic>
          <p:nvPicPr>
            <p:cNvPr id="10" name="Picture 30"/>
            <p:cNvPicPr>
              <a:picLocks noChangeAspect="1" noChangeArrowheads="1"/>
            </p:cNvPicPr>
            <p:nvPr/>
          </p:nvPicPr>
          <p:blipFill>
            <a:blip r:embed="rId2"/>
            <a:srcRect l="2733" r="3085" b="81894"/>
            <a:stretch>
              <a:fillRect/>
            </a:stretch>
          </p:blipFill>
          <p:spPr bwMode="auto">
            <a:xfrm>
              <a:off x="793" y="1944"/>
              <a:ext cx="1715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" name="Picture 31"/>
            <p:cNvPicPr>
              <a:picLocks noChangeAspect="1" noChangeArrowheads="1"/>
            </p:cNvPicPr>
            <p:nvPr/>
          </p:nvPicPr>
          <p:blipFill>
            <a:blip r:embed="rId4"/>
            <a:srcRect l="938" r="938"/>
            <a:stretch>
              <a:fillRect/>
            </a:stretch>
          </p:blipFill>
          <p:spPr bwMode="auto">
            <a:xfrm>
              <a:off x="789" y="2121"/>
              <a:ext cx="1715" cy="9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5741988" y="1512887"/>
            <a:ext cx="1201737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 b="1" i="1" dirty="0" smtClean="0">
                <a:solidFill>
                  <a:srgbClr val="FF0000"/>
                </a:solidFill>
              </a:rPr>
              <a:t>Sequential circuits</a:t>
            </a:r>
          </a:p>
          <a:p>
            <a:pPr>
              <a:spcBef>
                <a:spcPct val="50000"/>
              </a:spcBef>
            </a:pPr>
            <a:r>
              <a:rPr lang="en-US" altLang="en-US" sz="1600" b="1" i="1" dirty="0" smtClean="0">
                <a:solidFill>
                  <a:srgbClr val="FF0000"/>
                </a:solidFill>
              </a:rPr>
              <a:t>(6-42 tests)</a:t>
            </a:r>
            <a:endParaRPr lang="en-US" altLang="en-US" sz="1400" i="1" dirty="0"/>
          </a:p>
        </p:txBody>
      </p:sp>
      <p:sp>
        <p:nvSpPr>
          <p:cNvPr id="15" name="Text Box 21"/>
          <p:cNvSpPr txBox="1">
            <a:spLocks noChangeArrowheads="1"/>
          </p:cNvSpPr>
          <p:nvPr/>
        </p:nvSpPr>
        <p:spPr bwMode="auto">
          <a:xfrm>
            <a:off x="5741988" y="3386942"/>
            <a:ext cx="1201737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 b="1" i="1" dirty="0" smtClean="0">
                <a:solidFill>
                  <a:srgbClr val="FF0000"/>
                </a:solidFill>
              </a:rPr>
              <a:t>Open core</a:t>
            </a:r>
          </a:p>
          <a:p>
            <a:pPr>
              <a:spcBef>
                <a:spcPct val="50000"/>
              </a:spcBef>
            </a:pPr>
            <a:r>
              <a:rPr lang="en-US" altLang="en-US" sz="1600" b="1" i="1" dirty="0" smtClean="0">
                <a:solidFill>
                  <a:srgbClr val="FF0000"/>
                </a:solidFill>
              </a:rPr>
              <a:t>(380-50K tests)</a:t>
            </a:r>
            <a:endParaRPr lang="en-US" altLang="en-US" sz="1400" i="1" dirty="0"/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5741988" y="5520542"/>
            <a:ext cx="1230312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 b="1" i="1" dirty="0" smtClean="0">
                <a:solidFill>
                  <a:srgbClr val="FF0000"/>
                </a:solidFill>
              </a:rPr>
              <a:t>Combo series</a:t>
            </a:r>
          </a:p>
          <a:p>
            <a:pPr>
              <a:spcBef>
                <a:spcPct val="50000"/>
              </a:spcBef>
            </a:pPr>
            <a:r>
              <a:rPr lang="en-US" altLang="en-US" sz="1600" b="1" i="1" dirty="0" smtClean="0">
                <a:solidFill>
                  <a:srgbClr val="FF0000"/>
                </a:solidFill>
              </a:rPr>
              <a:t>(8K-110K tests)</a:t>
            </a:r>
            <a:endParaRPr lang="en-US" altLang="en-US" sz="1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Experimental Results – (II)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3684" y="1352313"/>
            <a:ext cx="8980748" cy="5582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3"/>
          <p:cNvSpPr/>
          <p:nvPr/>
        </p:nvSpPr>
        <p:spPr>
          <a:xfrm>
            <a:off x="553684" y="6045958"/>
            <a:ext cx="8980748" cy="5595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553684" y="3862292"/>
            <a:ext cx="8980748" cy="2183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Experimental Results – (III)</a:t>
            </a:r>
            <a:endParaRPr lang="zh-TW" altLang="en-US" dirty="0"/>
          </a:p>
        </p:txBody>
      </p:sp>
      <p:sp>
        <p:nvSpPr>
          <p:cNvPr id="5" name="文字版面配置區 2"/>
          <p:cNvSpPr>
            <a:spLocks noGrp="1"/>
          </p:cNvSpPr>
          <p:nvPr>
            <p:ph type="body" sz="quarter" idx="12"/>
          </p:nvPr>
        </p:nvSpPr>
        <p:spPr>
          <a:xfrm>
            <a:off x="444500" y="1520042"/>
            <a:ext cx="9245600" cy="5223658"/>
          </a:xfrm>
        </p:spPr>
        <p:txBody>
          <a:bodyPr/>
          <a:lstStyle/>
          <a:p>
            <a:r>
              <a:rPr lang="en-US" altLang="zh-TW" dirty="0" smtClean="0"/>
              <a:t>Circuits</a:t>
            </a:r>
          </a:p>
          <a:p>
            <a:pPr lvl="1"/>
            <a:r>
              <a:rPr lang="en-US" altLang="zh-TW" dirty="0" smtClean="0"/>
              <a:t>tv80</a:t>
            </a:r>
          </a:p>
          <a:p>
            <a:pPr lvl="1"/>
            <a:r>
              <a:rPr lang="en-US" altLang="zh-TW" dirty="0" err="1" smtClean="0"/>
              <a:t>systemcaes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Runtime plot</a:t>
            </a:r>
          </a:p>
          <a:p>
            <a:pPr lvl="1"/>
            <a:r>
              <a:rPr lang="en-US" altLang="zh-TW" dirty="0" smtClean="0"/>
              <a:t>1</a:t>
            </a:r>
            <a:r>
              <a:rPr lang="en-US" altLang="zh-TW" baseline="30000" dirty="0" smtClean="0"/>
              <a:t>st</a:t>
            </a:r>
            <a:r>
              <a:rPr lang="en-US" altLang="zh-TW" dirty="0" smtClean="0"/>
              <a:t>: UI-Timer</a:t>
            </a:r>
          </a:p>
          <a:p>
            <a:pPr lvl="1"/>
            <a:r>
              <a:rPr lang="en-US" altLang="zh-TW" dirty="0" smtClean="0"/>
              <a:t>2</a:t>
            </a:r>
            <a:r>
              <a:rPr lang="en-US" altLang="zh-TW" baseline="30000" dirty="0" smtClean="0"/>
              <a:t>nd</a:t>
            </a:r>
            <a:r>
              <a:rPr lang="en-US" altLang="zh-TW" dirty="0" smtClean="0"/>
              <a:t>: </a:t>
            </a:r>
            <a:r>
              <a:rPr lang="en-US" altLang="zh-TW" dirty="0" err="1" smtClean="0"/>
              <a:t>LightSpeed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3</a:t>
            </a:r>
            <a:r>
              <a:rPr lang="en-US" altLang="zh-TW" baseline="30000" dirty="0" smtClean="0"/>
              <a:t>rd</a:t>
            </a:r>
            <a:r>
              <a:rPr lang="en-US" altLang="zh-TW" dirty="0" smtClean="0"/>
              <a:t>: </a:t>
            </a:r>
            <a:r>
              <a:rPr lang="en-US" altLang="zh-TW" dirty="0" err="1" smtClean="0"/>
              <a:t>iTimerC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Accuracy plot</a:t>
            </a:r>
          </a:p>
          <a:p>
            <a:pPr lvl="1"/>
            <a:r>
              <a:rPr lang="en-US" altLang="zh-TW" dirty="0" smtClean="0"/>
              <a:t>1</a:t>
            </a:r>
            <a:r>
              <a:rPr lang="en-US" altLang="zh-TW" baseline="30000" dirty="0" smtClean="0"/>
              <a:t>st</a:t>
            </a:r>
            <a:r>
              <a:rPr lang="en-US" altLang="zh-TW" dirty="0" smtClean="0"/>
              <a:t>: UI-Timer</a:t>
            </a:r>
          </a:p>
          <a:p>
            <a:pPr lvl="1"/>
            <a:r>
              <a:rPr lang="en-US" altLang="zh-TW" dirty="0" smtClean="0"/>
              <a:t>2</a:t>
            </a:r>
            <a:r>
              <a:rPr lang="en-US" altLang="zh-TW" baseline="30000" dirty="0" smtClean="0"/>
              <a:t>nd</a:t>
            </a:r>
            <a:r>
              <a:rPr lang="en-US" altLang="zh-TW" dirty="0" smtClean="0"/>
              <a:t>: </a:t>
            </a:r>
            <a:r>
              <a:rPr lang="en-US" altLang="zh-TW" dirty="0" err="1" smtClean="0"/>
              <a:t>iTimerC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3</a:t>
            </a:r>
            <a:r>
              <a:rPr lang="en-US" altLang="zh-TW" baseline="30000" dirty="0" smtClean="0"/>
              <a:t>rd</a:t>
            </a:r>
            <a:r>
              <a:rPr lang="en-US" altLang="zh-TW" dirty="0" smtClean="0"/>
              <a:t>: </a:t>
            </a:r>
            <a:r>
              <a:rPr lang="en-US" altLang="zh-TW" dirty="0" err="1" smtClean="0"/>
              <a:t>LightSpeed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50047" y="1578463"/>
            <a:ext cx="6349237" cy="5162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/>
              <a:t>Conclusion</a:t>
            </a:r>
            <a:endParaRPr lang="zh-TW" altLang="en-US" dirty="0"/>
          </a:p>
        </p:txBody>
      </p:sp>
      <p:sp>
        <p:nvSpPr>
          <p:cNvPr id="5" name="文字版面配置區 2"/>
          <p:cNvSpPr>
            <a:spLocks noGrp="1"/>
          </p:cNvSpPr>
          <p:nvPr>
            <p:ph type="body" sz="quarter" idx="12"/>
          </p:nvPr>
        </p:nvSpPr>
        <p:spPr>
          <a:xfrm>
            <a:off x="444500" y="1520042"/>
            <a:ext cx="9245600" cy="5223658"/>
          </a:xfrm>
        </p:spPr>
        <p:txBody>
          <a:bodyPr/>
          <a:lstStyle/>
          <a:p>
            <a:r>
              <a:rPr lang="en-US" altLang="zh-TW" dirty="0" smtClean="0"/>
              <a:t>A fast and exact algorithm for CPPR</a:t>
            </a:r>
          </a:p>
          <a:p>
            <a:pPr lvl="1"/>
            <a:r>
              <a:rPr lang="en-US" altLang="zh-TW" dirty="0" smtClean="0"/>
              <a:t>Lookup table for clock network pessimism</a:t>
            </a:r>
          </a:p>
          <a:p>
            <a:pPr lvl="1"/>
            <a:r>
              <a:rPr lang="en-US" altLang="zh-TW" dirty="0" smtClean="0"/>
              <a:t>Efficient data structure for path representation</a:t>
            </a:r>
          </a:p>
          <a:p>
            <a:pPr lvl="1"/>
            <a:endParaRPr lang="en-US" altLang="zh-TW" dirty="0" smtClean="0"/>
          </a:p>
          <a:p>
            <a:r>
              <a:rPr lang="en-US" altLang="zh-TW" dirty="0" smtClean="0"/>
              <a:t>Evaluation</a:t>
            </a:r>
          </a:p>
          <a:p>
            <a:pPr lvl="1"/>
            <a:r>
              <a:rPr lang="en-US" altLang="zh-TW" dirty="0" smtClean="0"/>
              <a:t>1</a:t>
            </a:r>
            <a:r>
              <a:rPr lang="en-US" altLang="zh-TW" baseline="30000" dirty="0" smtClean="0"/>
              <a:t>st</a:t>
            </a:r>
            <a:r>
              <a:rPr lang="en-US" altLang="zh-TW" dirty="0" smtClean="0"/>
              <a:t> place timer in TAU 2014 CAD contest for timing analysis</a:t>
            </a:r>
          </a:p>
          <a:p>
            <a:pPr lvl="1"/>
            <a:r>
              <a:rPr lang="en-US" altLang="zh-TW" dirty="0" smtClean="0"/>
              <a:t>Handled million-scale graph within 1 hr</a:t>
            </a:r>
          </a:p>
          <a:p>
            <a:pPr lvl="2"/>
            <a:r>
              <a:rPr lang="en-US" altLang="zh-TW" dirty="0" smtClean="0"/>
              <a:t>Other timers either crashed or ran over 3 hrs</a:t>
            </a:r>
          </a:p>
          <a:p>
            <a:pPr lvl="2"/>
            <a:endParaRPr lang="en-US" altLang="zh-TW" dirty="0" smtClean="0"/>
          </a:p>
          <a:p>
            <a:r>
              <a:rPr lang="en-US" altLang="zh-TW" dirty="0" smtClean="0"/>
              <a:t>Future work</a:t>
            </a:r>
          </a:p>
          <a:p>
            <a:pPr lvl="1"/>
            <a:r>
              <a:rPr lang="en-US" altLang="zh-TW" dirty="0" smtClean="0"/>
              <a:t>Incremental timing and CPPR</a:t>
            </a:r>
          </a:p>
          <a:p>
            <a:pPr lvl="1"/>
            <a:r>
              <a:rPr lang="en-US" altLang="zh-TW" dirty="0" smtClean="0"/>
              <a:t>Distributed computing for path-based analysis</a:t>
            </a:r>
          </a:p>
          <a:p>
            <a:pPr lvl="1"/>
            <a:endParaRPr lang="en-US" altLang="zh-TW" dirty="0" smtClean="0"/>
          </a:p>
          <a:p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44500" y="527475"/>
            <a:ext cx="9245600" cy="742950"/>
          </a:xfrm>
        </p:spPr>
        <p:txBody>
          <a:bodyPr/>
          <a:lstStyle/>
          <a:p>
            <a:r>
              <a:rPr lang="en-US" dirty="0" smtClean="0"/>
              <a:t>Static Timing Analysis (STA)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Static Timing analysis</a:t>
            </a:r>
          </a:p>
          <a:p>
            <a:pPr lvl="1"/>
            <a:r>
              <a:rPr lang="en-US" dirty="0" smtClean="0"/>
              <a:t>Verify the expected timing characteristics of integrated circuits</a:t>
            </a:r>
          </a:p>
          <a:p>
            <a:pPr lvl="1"/>
            <a:r>
              <a:rPr lang="en-US" dirty="0" smtClean="0"/>
              <a:t>Keep track of path slacks and identify the critical path with negative slack</a:t>
            </a:r>
          </a:p>
          <a:p>
            <a:r>
              <a:rPr lang="en-US" dirty="0" smtClean="0"/>
              <a:t>Increasing significance of variance</a:t>
            </a:r>
          </a:p>
          <a:p>
            <a:pPr lvl="1"/>
            <a:r>
              <a:rPr lang="en-US" dirty="0" smtClean="0"/>
              <a:t>On-chip variation such as temperature change and voltage drop</a:t>
            </a:r>
          </a:p>
          <a:p>
            <a:pPr lvl="1"/>
            <a:r>
              <a:rPr lang="en-US" dirty="0" smtClean="0"/>
              <a:t>Perform </a:t>
            </a:r>
            <a:r>
              <a:rPr lang="en-US" b="1" dirty="0" smtClean="0">
                <a:solidFill>
                  <a:srgbClr val="FF0000"/>
                </a:solidFill>
              </a:rPr>
              <a:t>dual-mode (min-max) </a:t>
            </a:r>
            <a:r>
              <a:rPr lang="en-US" dirty="0" smtClean="0"/>
              <a:t>conservative or pessimistic analysis </a:t>
            </a:r>
          </a:p>
          <a:p>
            <a:pPr lvl="1"/>
            <a:r>
              <a:rPr lang="en-US" dirty="0" smtClean="0"/>
              <a:t>Degrades the quality of signoff timing report</a:t>
            </a:r>
          </a:p>
        </p:txBody>
      </p:sp>
      <p:pic>
        <p:nvPicPr>
          <p:cNvPr id="3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2925" y="4296681"/>
            <a:ext cx="8972550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6085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44500" y="527475"/>
            <a:ext cx="9245600" cy="742950"/>
          </a:xfrm>
        </p:spPr>
        <p:txBody>
          <a:bodyPr/>
          <a:lstStyle/>
          <a:p>
            <a:r>
              <a:rPr lang="en-US" dirty="0" smtClean="0"/>
              <a:t>Timing Test and Verification of Setup/Hold Check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Sequential timing test</a:t>
            </a:r>
          </a:p>
          <a:p>
            <a:pPr lvl="1"/>
            <a:r>
              <a:rPr lang="en-US" dirty="0" smtClean="0"/>
              <a:t>Setup time check</a:t>
            </a:r>
          </a:p>
          <a:p>
            <a:pPr lvl="2"/>
            <a:r>
              <a:rPr lang="en-US" sz="2000" dirty="0" smtClean="0"/>
              <a:t>“Latest” arrival time (at) </a:t>
            </a:r>
            <a:r>
              <a:rPr lang="en-US" sz="2000" dirty="0" err="1" smtClean="0"/>
              <a:t>v.s</a:t>
            </a:r>
            <a:r>
              <a:rPr lang="en-US" sz="2000" dirty="0" smtClean="0"/>
              <a:t>. “Earliest” required arrival time (rat)</a:t>
            </a:r>
          </a:p>
          <a:p>
            <a:pPr lvl="1"/>
            <a:r>
              <a:rPr lang="en-US" dirty="0" smtClean="0"/>
              <a:t>Hold time check</a:t>
            </a:r>
          </a:p>
          <a:p>
            <a:pPr lvl="2"/>
            <a:r>
              <a:rPr lang="en-US" sz="2000" dirty="0" smtClean="0"/>
              <a:t>“</a:t>
            </a:r>
            <a:r>
              <a:rPr lang="en-US" altLang="zh-TW" sz="2000" dirty="0" smtClean="0"/>
              <a:t>Earliest</a:t>
            </a:r>
            <a:r>
              <a:rPr lang="en-US" sz="2000" dirty="0" smtClean="0"/>
              <a:t>” arrival time (at) </a:t>
            </a:r>
            <a:r>
              <a:rPr lang="en-US" sz="2000" dirty="0" err="1" smtClean="0"/>
              <a:t>v.s</a:t>
            </a:r>
            <a:r>
              <a:rPr lang="en-US" sz="2000" dirty="0" smtClean="0"/>
              <a:t>. “Latest” required arrival time (rat)</a:t>
            </a:r>
          </a:p>
          <a:p>
            <a:pPr lvl="1"/>
            <a:endParaRPr lang="en-US" dirty="0" smtClean="0"/>
          </a:p>
        </p:txBody>
      </p:sp>
      <p:grpSp>
        <p:nvGrpSpPr>
          <p:cNvPr id="8" name="群組 7"/>
          <p:cNvGrpSpPr/>
          <p:nvPr/>
        </p:nvGrpSpPr>
        <p:grpSpPr>
          <a:xfrm>
            <a:off x="4213678" y="1432958"/>
            <a:ext cx="5505450" cy="771525"/>
            <a:chOff x="4213678" y="1461986"/>
            <a:chExt cx="5505450" cy="771525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213678" y="1461986"/>
              <a:ext cx="5505450" cy="771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矩形 6"/>
            <p:cNvSpPr/>
            <p:nvPr/>
          </p:nvSpPr>
          <p:spPr>
            <a:xfrm>
              <a:off x="4213678" y="1461986"/>
              <a:ext cx="5505450" cy="771525"/>
            </a:xfrm>
            <a:prstGeom prst="rect">
              <a:avLst/>
            </a:prstGeom>
            <a:noFill/>
            <a:ln>
              <a:solidFill>
                <a:srgbClr val="142958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10" name="直線接點 9"/>
          <p:cNvCxnSpPr/>
          <p:nvPr/>
        </p:nvCxnSpPr>
        <p:spPr>
          <a:xfrm>
            <a:off x="957943" y="5109013"/>
            <a:ext cx="7924800" cy="0"/>
          </a:xfrm>
          <a:prstGeom prst="line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2775404" y="4381485"/>
            <a:ext cx="4087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latin typeface="Droid Sans"/>
              </a:rPr>
              <a:t>Passing (positive slack)</a:t>
            </a:r>
            <a:endParaRPr lang="zh-TW" altLang="en-US" dirty="0">
              <a:latin typeface="Droid Sans"/>
            </a:endParaRPr>
          </a:p>
        </p:txBody>
      </p:sp>
      <p:cxnSp>
        <p:nvCxnSpPr>
          <p:cNvPr id="14" name="直線單箭頭接點 13"/>
          <p:cNvCxnSpPr/>
          <p:nvPr/>
        </p:nvCxnSpPr>
        <p:spPr>
          <a:xfrm>
            <a:off x="2632529" y="4366970"/>
            <a:ext cx="0" cy="61200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1567543" y="3673598"/>
            <a:ext cx="21045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latin typeface="Droid Sans"/>
              </a:rPr>
              <a:t>Earliest rat </a:t>
            </a:r>
          </a:p>
          <a:p>
            <a:pPr algn="ctr"/>
            <a:r>
              <a:rPr lang="en-US" altLang="zh-TW" dirty="0" smtClean="0">
                <a:latin typeface="Droid Sans"/>
              </a:rPr>
              <a:t>(hold test)</a:t>
            </a:r>
            <a:endParaRPr lang="zh-TW" altLang="en-US" dirty="0">
              <a:latin typeface="Droid Sans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8882743" y="4908958"/>
            <a:ext cx="8218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latin typeface="Droid Sans"/>
              </a:rPr>
              <a:t>time</a:t>
            </a:r>
            <a:endParaRPr lang="zh-TW" altLang="en-US" dirty="0">
              <a:latin typeface="Droid Sans"/>
            </a:endParaRPr>
          </a:p>
        </p:txBody>
      </p:sp>
      <p:sp>
        <p:nvSpPr>
          <p:cNvPr id="21" name="橢圓 20"/>
          <p:cNvSpPr/>
          <p:nvPr/>
        </p:nvSpPr>
        <p:spPr>
          <a:xfrm>
            <a:off x="2496071" y="4958031"/>
            <a:ext cx="252000" cy="25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/>
          <p:cNvSpPr txBox="1"/>
          <p:nvPr/>
        </p:nvSpPr>
        <p:spPr>
          <a:xfrm>
            <a:off x="5945414" y="3673598"/>
            <a:ext cx="21045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latin typeface="Droid Sans"/>
              </a:rPr>
              <a:t>Latest rat </a:t>
            </a:r>
          </a:p>
          <a:p>
            <a:pPr algn="ctr"/>
            <a:r>
              <a:rPr lang="en-US" altLang="zh-TW" dirty="0" smtClean="0">
                <a:latin typeface="Droid Sans"/>
              </a:rPr>
              <a:t>(setup test)</a:t>
            </a:r>
            <a:endParaRPr lang="zh-TW" altLang="en-US" dirty="0">
              <a:latin typeface="Droid Sans"/>
            </a:endParaRPr>
          </a:p>
        </p:txBody>
      </p:sp>
      <p:sp>
        <p:nvSpPr>
          <p:cNvPr id="27" name="橢圓 26"/>
          <p:cNvSpPr/>
          <p:nvPr/>
        </p:nvSpPr>
        <p:spPr>
          <a:xfrm>
            <a:off x="6873942" y="4958031"/>
            <a:ext cx="252000" cy="25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8" name="直線單箭頭接點 27"/>
          <p:cNvCxnSpPr/>
          <p:nvPr/>
        </p:nvCxnSpPr>
        <p:spPr>
          <a:xfrm flipV="1">
            <a:off x="2719615" y="4836388"/>
            <a:ext cx="4154327" cy="1"/>
          </a:xfrm>
          <a:prstGeom prst="straightConnector1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 flipV="1">
            <a:off x="957943" y="5588003"/>
            <a:ext cx="1088572" cy="1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>
            <a:off x="7019082" y="4366970"/>
            <a:ext cx="0" cy="61200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 flipV="1">
            <a:off x="957943" y="5979889"/>
            <a:ext cx="3759200" cy="1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 flipV="1">
            <a:off x="957943" y="6386289"/>
            <a:ext cx="6662057" cy="2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文字方塊 42"/>
          <p:cNvSpPr txBox="1"/>
          <p:nvPr/>
        </p:nvSpPr>
        <p:spPr>
          <a:xfrm>
            <a:off x="2046515" y="5387949"/>
            <a:ext cx="23803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Droid Sans"/>
              </a:rPr>
              <a:t>Hold violation </a:t>
            </a:r>
            <a:r>
              <a:rPr lang="en-US" altLang="zh-TW" dirty="0" smtClean="0">
                <a:latin typeface="Droid Sans"/>
                <a:sym typeface="Wingdings" pitchFamily="2" charset="2"/>
              </a:rPr>
              <a:t></a:t>
            </a:r>
            <a:endParaRPr lang="zh-TW" altLang="en-US" dirty="0">
              <a:latin typeface="Droid Sans"/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4755243" y="5779834"/>
            <a:ext cx="23803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Droid Sans"/>
              </a:rPr>
              <a:t>No violation </a:t>
            </a:r>
            <a:r>
              <a:rPr lang="en-US" altLang="zh-TW" dirty="0" smtClean="0">
                <a:latin typeface="Droid Sans"/>
                <a:sym typeface="Wingdings" pitchFamily="2" charset="2"/>
              </a:rPr>
              <a:t></a:t>
            </a:r>
            <a:endParaRPr lang="zh-TW" altLang="en-US" dirty="0">
              <a:latin typeface="Droid Sans"/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7672621" y="6179944"/>
            <a:ext cx="23803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Droid Sans"/>
              </a:rPr>
              <a:t>Setup violation </a:t>
            </a:r>
            <a:r>
              <a:rPr lang="en-US" altLang="zh-TW" dirty="0" smtClean="0">
                <a:latin typeface="Droid Sans"/>
                <a:sym typeface="Wingdings" pitchFamily="2" charset="2"/>
              </a:rPr>
              <a:t></a:t>
            </a:r>
            <a:endParaRPr lang="zh-TW" altLang="en-US" dirty="0">
              <a:latin typeface="Droid Sans"/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957943" y="4636334"/>
            <a:ext cx="1538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latin typeface="Droid Sans"/>
              </a:rPr>
              <a:t>Failing</a:t>
            </a:r>
            <a:endParaRPr lang="zh-TW" altLang="en-US" dirty="0">
              <a:latin typeface="Droid Sans"/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7280921" y="4636334"/>
            <a:ext cx="1538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latin typeface="Droid Sans"/>
              </a:rPr>
              <a:t>Failing</a:t>
            </a:r>
            <a:endParaRPr lang="zh-TW" altLang="en-US" dirty="0">
              <a:latin typeface="Droid Sans"/>
            </a:endParaRPr>
          </a:p>
        </p:txBody>
      </p:sp>
    </p:spTree>
    <p:extLst>
      <p:ext uri="{BB962C8B-B14F-4D97-AF65-F5344CB8AC3E}">
        <p14:creationId xmlns:p14="http://schemas.microsoft.com/office/powerpoint/2010/main" val="166085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44500" y="527475"/>
            <a:ext cx="9245600" cy="742950"/>
          </a:xfrm>
        </p:spPr>
        <p:txBody>
          <a:bodyPr/>
          <a:lstStyle/>
          <a:p>
            <a:r>
              <a:rPr lang="en-US" dirty="0" smtClean="0"/>
              <a:t>Clock Network (Common Path) Pessimism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Common path pessimism (CPP)</a:t>
            </a:r>
          </a:p>
          <a:p>
            <a:pPr lvl="1"/>
            <a:r>
              <a:rPr lang="en-US" dirty="0" smtClean="0"/>
              <a:t>Simultaneous min-max variation along the common clock paths</a:t>
            </a:r>
          </a:p>
          <a:p>
            <a:pPr lvl="2"/>
            <a:r>
              <a:rPr lang="en-US" dirty="0" smtClean="0"/>
              <a:t>Impossible in reality</a:t>
            </a:r>
          </a:p>
          <a:p>
            <a:pPr lvl="1"/>
            <a:r>
              <a:rPr lang="en-US" dirty="0" smtClean="0"/>
              <a:t>Unnecessary pessimism is included into the path slack</a:t>
            </a:r>
          </a:p>
          <a:p>
            <a:pPr lvl="2"/>
            <a:r>
              <a:rPr lang="en-US" dirty="0" smtClean="0"/>
              <a:t>Test marking failing might be passing in actuality</a:t>
            </a: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6537" y="3669619"/>
            <a:ext cx="7411350" cy="2858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6085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44500" y="527475"/>
            <a:ext cx="9245600" cy="742950"/>
          </a:xfrm>
        </p:spPr>
        <p:txBody>
          <a:bodyPr/>
          <a:lstStyle/>
          <a:p>
            <a:r>
              <a:rPr lang="en-US" dirty="0" smtClean="0"/>
              <a:t>Example – Data Path Slack with </a:t>
            </a:r>
            <a:r>
              <a:rPr lang="en-US" dirty="0" smtClean="0"/>
              <a:t>CPPR </a:t>
            </a:r>
            <a:r>
              <a:rPr lang="en-US" dirty="0" smtClean="0">
                <a:solidFill>
                  <a:srgbClr val="FF0000"/>
                </a:solidFill>
              </a:rPr>
              <a:t>Off</a:t>
            </a:r>
            <a:endParaRPr 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TW" dirty="0" smtClean="0"/>
              <a:t>Pre common-path-pessimism-removal (CPPR) slack</a:t>
            </a:r>
          </a:p>
          <a:p>
            <a:pPr lvl="1"/>
            <a:r>
              <a:rPr lang="en-US" altLang="zh-TW" dirty="0" smtClean="0"/>
              <a:t>Data path 1: ((120+(20+10+10))-30) – (25+30+40+50) = -15 (critical)</a:t>
            </a:r>
          </a:p>
          <a:p>
            <a:pPr lvl="1"/>
            <a:r>
              <a:rPr lang="en-US" altLang="zh-TW" dirty="0" smtClean="0"/>
              <a:t>Data path 2: ((120+(20+10+10))-30) –(25+45+40+50) = -30 (critical)</a:t>
            </a:r>
            <a:endParaRPr lang="zh-TW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04380" y="2816225"/>
            <a:ext cx="7444358" cy="39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6085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44500" y="527475"/>
            <a:ext cx="9245600" cy="742950"/>
          </a:xfrm>
        </p:spPr>
        <p:txBody>
          <a:bodyPr/>
          <a:lstStyle/>
          <a:p>
            <a:r>
              <a:rPr lang="en-US" altLang="zh-TW" dirty="0" smtClean="0"/>
              <a:t>Example – Data Path Slack with CPPR </a:t>
            </a:r>
            <a:r>
              <a:rPr lang="en-US" altLang="zh-TW" dirty="0" smtClean="0">
                <a:solidFill>
                  <a:srgbClr val="FF0000"/>
                </a:solidFill>
              </a:rPr>
              <a:t>On</a:t>
            </a:r>
            <a:endParaRPr lang="en-US" altLang="zh-TW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04380" y="2816225"/>
            <a:ext cx="7444358" cy="39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文字版面配置區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TW" dirty="0" smtClean="0"/>
              <a:t>Post common-path-pessimism-removal (CPPR) slack</a:t>
            </a:r>
          </a:p>
          <a:p>
            <a:pPr lvl="1"/>
            <a:r>
              <a:rPr lang="en-US" altLang="zh-TW" dirty="0" smtClean="0"/>
              <a:t>Data path 1: ((120+(20+10+10))-30) – (25+30+40+50)</a:t>
            </a:r>
            <a:r>
              <a:rPr lang="en-US" altLang="zh-TW" b="1" dirty="0" smtClean="0">
                <a:solidFill>
                  <a:srgbClr val="FF0000"/>
                </a:solidFill>
              </a:rPr>
              <a:t>+5</a:t>
            </a:r>
            <a:r>
              <a:rPr lang="en-US" altLang="zh-TW" dirty="0" smtClean="0"/>
              <a:t> = </a:t>
            </a:r>
            <a:r>
              <a:rPr lang="en-US" altLang="zh-TW" b="1" dirty="0" smtClean="0">
                <a:solidFill>
                  <a:srgbClr val="FF0000"/>
                </a:solidFill>
              </a:rPr>
              <a:t>-10 </a:t>
            </a:r>
            <a:r>
              <a:rPr lang="en-US" altLang="zh-TW" dirty="0" smtClean="0"/>
              <a:t>(critical)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pPr lvl="1"/>
            <a:r>
              <a:rPr lang="en-US" altLang="zh-TW" dirty="0" smtClean="0"/>
              <a:t>Data path 2: ((120+(20+10+10))-30) –(25+45+40+50)</a:t>
            </a:r>
            <a:r>
              <a:rPr lang="en-US" altLang="zh-TW" b="1" dirty="0" smtClean="0">
                <a:solidFill>
                  <a:srgbClr val="FF0000"/>
                </a:solidFill>
              </a:rPr>
              <a:t>+40</a:t>
            </a:r>
            <a:r>
              <a:rPr lang="en-US" altLang="zh-TW" dirty="0" smtClean="0"/>
              <a:t> = </a:t>
            </a:r>
            <a:r>
              <a:rPr lang="en-US" altLang="zh-TW" b="1" dirty="0" smtClean="0">
                <a:solidFill>
                  <a:srgbClr val="FF0000"/>
                </a:solidFill>
              </a:rPr>
              <a:t>10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6" name="直線單箭頭接點 5"/>
          <p:cNvCxnSpPr/>
          <p:nvPr/>
        </p:nvCxnSpPr>
        <p:spPr>
          <a:xfrm flipV="1">
            <a:off x="1839807" y="5718628"/>
            <a:ext cx="1048534" cy="2"/>
          </a:xfrm>
          <a:prstGeom prst="straightConnector1">
            <a:avLst/>
          </a:prstGeom>
          <a:ln w="571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>
            <a:off x="1839807" y="6776227"/>
            <a:ext cx="1962936" cy="0"/>
          </a:xfrm>
          <a:prstGeom prst="straightConnector1">
            <a:avLst/>
          </a:prstGeom>
          <a:ln w="571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1970433" y="5309068"/>
            <a:ext cx="8218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  <a:latin typeface="Droid Sans"/>
              </a:rPr>
              <a:t>+5</a:t>
            </a:r>
            <a:endParaRPr lang="zh-TW" altLang="en-US" b="1" dirty="0">
              <a:solidFill>
                <a:srgbClr val="FF0000"/>
              </a:solidFill>
              <a:latin typeface="Droid Sans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701145" y="6587187"/>
            <a:ext cx="8218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  <a:latin typeface="Droid Sans"/>
              </a:rPr>
              <a:t>+40</a:t>
            </a:r>
            <a:endParaRPr lang="zh-TW" altLang="en-US" b="1" dirty="0">
              <a:solidFill>
                <a:srgbClr val="FF0000"/>
              </a:solidFill>
              <a:latin typeface="Droid Sans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67656" y="5518575"/>
            <a:ext cx="11721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  <a:latin typeface="Droid Sans"/>
              </a:rPr>
              <a:t>CPP1</a:t>
            </a:r>
            <a:endParaRPr lang="zh-TW" altLang="en-US" b="1" dirty="0">
              <a:solidFill>
                <a:srgbClr val="FF0000"/>
              </a:solidFill>
              <a:latin typeface="Droid Sans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67656" y="6576170"/>
            <a:ext cx="11721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  <a:latin typeface="Droid Sans"/>
              </a:rPr>
              <a:t>CPP 2</a:t>
            </a:r>
            <a:endParaRPr lang="zh-TW" altLang="en-US" b="1" dirty="0">
              <a:solidFill>
                <a:srgbClr val="FF0000"/>
              </a:solidFill>
              <a:latin typeface="Droid Sans"/>
            </a:endParaRPr>
          </a:p>
        </p:txBody>
      </p:sp>
    </p:spTree>
    <p:extLst>
      <p:ext uri="{BB962C8B-B14F-4D97-AF65-F5344CB8AC3E}">
        <p14:creationId xmlns:p14="http://schemas.microsoft.com/office/powerpoint/2010/main" val="166085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44500" y="527475"/>
            <a:ext cx="9245600" cy="742950"/>
          </a:xfrm>
        </p:spPr>
        <p:txBody>
          <a:bodyPr/>
          <a:lstStyle/>
          <a:p>
            <a:r>
              <a:rPr lang="en-US" dirty="0" smtClean="0"/>
              <a:t>Impact of Clock Network Pessimism – (I)</a:t>
            </a:r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9014" y="1508580"/>
            <a:ext cx="9157528" cy="513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6085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44500" y="527475"/>
            <a:ext cx="9245600" cy="742950"/>
          </a:xfrm>
        </p:spPr>
        <p:txBody>
          <a:bodyPr/>
          <a:lstStyle/>
          <a:p>
            <a:r>
              <a:rPr lang="en-US" dirty="0" smtClean="0"/>
              <a:t>Importance of Clock Network Pessimism Removal</a:t>
            </a:r>
            <a:endParaRPr lang="en-US" dirty="0"/>
          </a:p>
        </p:txBody>
      </p:sp>
      <p:sp>
        <p:nvSpPr>
          <p:cNvPr id="4" name="文字版面配置區 4"/>
          <p:cNvSpPr>
            <a:spLocks noGrp="1"/>
          </p:cNvSpPr>
          <p:nvPr>
            <p:ph type="body" sz="quarter" idx="12"/>
          </p:nvPr>
        </p:nvSpPr>
        <p:spPr>
          <a:xfrm>
            <a:off x="444500" y="1520042"/>
            <a:ext cx="9245600" cy="5223658"/>
          </a:xfrm>
        </p:spPr>
        <p:txBody>
          <a:bodyPr/>
          <a:lstStyle/>
          <a:p>
            <a:r>
              <a:rPr lang="en-US" altLang="zh-TW" dirty="0" smtClean="0"/>
              <a:t>Over-pessimistic timing report</a:t>
            </a:r>
          </a:p>
          <a:p>
            <a:pPr lvl="1"/>
            <a:r>
              <a:rPr lang="en-US" altLang="zh-TW" dirty="0" smtClean="0"/>
              <a:t>Report failure paths but in actuality passing </a:t>
            </a:r>
          </a:p>
          <a:p>
            <a:pPr lvl="1"/>
            <a:r>
              <a:rPr lang="en-US" altLang="zh-TW" dirty="0" smtClean="0"/>
              <a:t>Mislead designer into an inaccurate timing result</a:t>
            </a:r>
          </a:p>
          <a:p>
            <a:pPr lvl="1"/>
            <a:r>
              <a:rPr lang="en-US" altLang="zh-TW" dirty="0" smtClean="0"/>
              <a:t>Decrease the productivity and legality of turnaround</a:t>
            </a:r>
          </a:p>
          <a:p>
            <a:pPr lvl="1"/>
            <a:r>
              <a:rPr lang="en-US" altLang="zh-TW" dirty="0" smtClean="0"/>
              <a:t>Most critical pre-CPPR path(s) could be positive post-CPPR path(s)</a:t>
            </a:r>
          </a:p>
          <a:p>
            <a:pPr lvl="1"/>
            <a:r>
              <a:rPr lang="en-US" altLang="zh-TW" dirty="0" smtClean="0"/>
              <a:t>Mislead CAD tools and result in wastage of optimization efforts</a:t>
            </a:r>
          </a:p>
          <a:p>
            <a:pPr lvl="1"/>
            <a:r>
              <a:rPr lang="en-US" altLang="zh-TW" dirty="0" smtClean="0"/>
              <a:t>Leaving performance on Table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Increasing significance in deep sub-micro era</a:t>
            </a:r>
          </a:p>
          <a:p>
            <a:pPr lvl="1"/>
            <a:r>
              <a:rPr lang="en-US" altLang="zh-TW" dirty="0" smtClean="0"/>
              <a:t>Industry people seek novel ideas for CPPR algorithm</a:t>
            </a:r>
          </a:p>
          <a:p>
            <a:pPr lvl="1"/>
            <a:r>
              <a:rPr lang="en-US" altLang="zh-TW" dirty="0" smtClean="0"/>
              <a:t>2014 TAU CAD Contest on CPPR</a:t>
            </a:r>
          </a:p>
          <a:p>
            <a:pPr lvl="2"/>
            <a:r>
              <a:rPr lang="en-US" altLang="zh-TW" dirty="0" smtClean="0"/>
              <a:t>Worldwide teams participated in the contest</a:t>
            </a:r>
          </a:p>
          <a:p>
            <a:pPr lvl="2"/>
            <a:r>
              <a:rPr lang="en-US" altLang="zh-TW" b="1" dirty="0" smtClean="0">
                <a:solidFill>
                  <a:srgbClr val="FF0000"/>
                </a:solidFill>
              </a:rPr>
              <a:t>1</a:t>
            </a:r>
            <a:r>
              <a:rPr lang="en-US" altLang="zh-TW" b="1" baseline="30000" dirty="0" smtClean="0">
                <a:solidFill>
                  <a:srgbClr val="FF0000"/>
                </a:solidFill>
              </a:rPr>
              <a:t>st</a:t>
            </a:r>
            <a:r>
              <a:rPr lang="en-US" altLang="zh-TW" b="1" dirty="0" smtClean="0">
                <a:solidFill>
                  <a:srgbClr val="FF0000"/>
                </a:solidFill>
              </a:rPr>
              <a:t> place winner – UI-Timer</a:t>
            </a:r>
            <a:endParaRPr lang="en-US" altLang="zh-TW" b="1" dirty="0" smtClean="0">
              <a:solidFill>
                <a:schemeClr val="tx1"/>
              </a:solidFill>
            </a:endParaRPr>
          </a:p>
        </p:txBody>
      </p:sp>
      <p:pic>
        <p:nvPicPr>
          <p:cNvPr id="6" name="Picture 2" descr="tau2014-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4950" y="5168021"/>
            <a:ext cx="1835150" cy="1290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6085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Secondary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3319</TotalTime>
  <Words>1235</Words>
  <Application>Microsoft Office PowerPoint</Application>
  <PresentationFormat>Custom</PresentationFormat>
  <Paragraphs>217</Paragraphs>
  <Slides>28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0" baseType="lpstr">
      <vt:lpstr>Cover Slide</vt:lpstr>
      <vt:lpstr>Secondary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WINTERAVEN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Debby Winter</dc:creator>
  <cp:lastModifiedBy>Guest</cp:lastModifiedBy>
  <cp:revision>388</cp:revision>
  <dcterms:created xsi:type="dcterms:W3CDTF">2013-03-29T19:51:49Z</dcterms:created>
  <dcterms:modified xsi:type="dcterms:W3CDTF">2014-11-05T19:53:35Z</dcterms:modified>
</cp:coreProperties>
</file>