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heme/theme4.xml" ContentType="application/vnd.openxmlformats-officedocument.theme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emf" ContentType="image/x-emf"/>
  <Default Extension="jpeg" ContentType="image/jpeg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2" r:id="rId1"/>
    <p:sldMasterId id="2147483665" r:id="rId2"/>
  </p:sldMasterIdLst>
  <p:notesMasterIdLst>
    <p:notesMasterId r:id="rId21"/>
  </p:notesMasterIdLst>
  <p:handoutMasterIdLst>
    <p:handoutMasterId r:id="rId22"/>
  </p:handoutMasterIdLst>
  <p:sldIdLst>
    <p:sldId id="260" r:id="rId3"/>
    <p:sldId id="298" r:id="rId4"/>
    <p:sldId id="299" r:id="rId5"/>
    <p:sldId id="301" r:id="rId6"/>
    <p:sldId id="300" r:id="rId7"/>
    <p:sldId id="302" r:id="rId8"/>
    <p:sldId id="303" r:id="rId9"/>
    <p:sldId id="306" r:id="rId10"/>
    <p:sldId id="307" r:id="rId11"/>
    <p:sldId id="308" r:id="rId12"/>
    <p:sldId id="309" r:id="rId13"/>
    <p:sldId id="310" r:id="rId14"/>
    <p:sldId id="311" r:id="rId15"/>
    <p:sldId id="304" r:id="rId16"/>
    <p:sldId id="313" r:id="rId17"/>
    <p:sldId id="312" r:id="rId18"/>
    <p:sldId id="314" r:id="rId19"/>
    <p:sldId id="305" r:id="rId20"/>
  </p:sldIdLst>
  <p:sldSz cx="10058400" cy="7772400"/>
  <p:notesSz cx="6858000" cy="9144000"/>
  <p:defaultTextStyle>
    <a:defPPr>
      <a:defRPr lang="en-US"/>
    </a:defPPr>
    <a:lvl1pPr marL="0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412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824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8237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7649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7061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6473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5886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5298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448">
          <p15:clr>
            <a:srgbClr val="A4A3A4"/>
          </p15:clr>
        </p15:guide>
        <p15:guide id="2" pos="3168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6322"/>
    <a:srgbClr val="142958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66" d="100"/>
          <a:sy n="66" d="100"/>
        </p:scale>
        <p:origin x="-942" y="360"/>
      </p:cViewPr>
      <p:guideLst>
        <p:guide orient="horz" pos="2448"/>
        <p:guide pos="316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1" d="100"/>
          <a:sy n="91" d="100"/>
        </p:scale>
        <p:origin x="-4280" y="-336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image" Target="../media/image6.emf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ECE_handoutmaster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87" y="8450729"/>
            <a:ext cx="6858000" cy="705971"/>
          </a:xfrm>
          <a:prstGeom prst="rect">
            <a:avLst/>
          </a:prstGeom>
        </p:spPr>
      </p:pic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solidFill>
                <a:srgbClr val="142958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7356FF-FEF1-EF48-BD73-4B95B2E46E83}" type="datetimeFigureOut">
              <a:rPr lang="en-US" smtClean="0">
                <a:solidFill>
                  <a:srgbClr val="F16322"/>
                </a:solidFill>
              </a:rPr>
              <a:pPr/>
              <a:t>6/1/2014</a:t>
            </a:fld>
            <a:endParaRPr lang="en-US" dirty="0">
              <a:solidFill>
                <a:srgbClr val="F1632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476999" y="8889999"/>
            <a:ext cx="379413" cy="252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CEFB91-0E46-0049-83A0-416CE6334971}" type="slidenum">
              <a:rPr lang="en-US" smtClean="0">
                <a:solidFill>
                  <a:schemeClr val="bg1"/>
                </a:solidFill>
                <a:latin typeface="OfficinaSansITCStd Book"/>
                <a:cs typeface="OfficinaSansITCStd Book"/>
              </a:rPr>
              <a:pPr/>
              <a:t>‹#›</a:t>
            </a:fld>
            <a:endParaRPr lang="en-US" dirty="0">
              <a:solidFill>
                <a:schemeClr val="bg1"/>
              </a:solidFill>
              <a:latin typeface="OfficinaSansITCStd Book"/>
              <a:cs typeface="OfficinaSansITCStd Book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048813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rgbClr val="142958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rgbClr val="F16322"/>
                </a:solidFill>
              </a:defRPr>
            </a:lvl1pPr>
          </a:lstStyle>
          <a:p>
            <a:fld id="{DBF7D493-8EEB-7E45-916B-5FBC49ABC710}" type="datetimeFigureOut">
              <a:rPr lang="en-US" smtClean="0"/>
              <a:pPr/>
              <a:t>6/1/2014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9675" y="685800"/>
            <a:ext cx="4438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8" name="Picture 7" descr="ECE_handoutmaster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87" y="8450729"/>
            <a:ext cx="6858000" cy="705971"/>
          </a:xfrm>
          <a:prstGeom prst="rect">
            <a:avLst/>
          </a:prstGeom>
        </p:spPr>
      </p:pic>
      <p:sp>
        <p:nvSpPr>
          <p:cNvPr id="9" name="Slide Number Placeholder 4"/>
          <p:cNvSpPr>
            <a:spLocks noGrp="1"/>
          </p:cNvSpPr>
          <p:nvPr>
            <p:ph type="sldNum" sz="quarter" idx="5"/>
          </p:nvPr>
        </p:nvSpPr>
        <p:spPr>
          <a:xfrm>
            <a:off x="6476999" y="8889999"/>
            <a:ext cx="379413" cy="252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CEFB91-0E46-0049-83A0-416CE6334971}" type="slidenum">
              <a:rPr lang="en-US" smtClean="0">
                <a:solidFill>
                  <a:schemeClr val="bg1"/>
                </a:solidFill>
                <a:latin typeface="OfficinaSansITCStd Book"/>
                <a:cs typeface="OfficinaSansITCStd Book"/>
              </a:rPr>
              <a:pPr/>
              <a:t>‹#›</a:t>
            </a:fld>
            <a:endParaRPr lang="en-US" dirty="0">
              <a:solidFill>
                <a:schemeClr val="bg1"/>
              </a:solidFill>
              <a:latin typeface="OfficinaSansITCStd Book"/>
              <a:cs typeface="OfficinaSansITCStd Book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564108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509412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1018824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528237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2037649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547061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3056473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565886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4075298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ECE Main Slide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CEFB91-0E46-0049-83A0-416CE6334971}" type="slidenum">
              <a:rPr lang="en-US" smtClean="0">
                <a:solidFill>
                  <a:schemeClr val="bg1"/>
                </a:solidFill>
                <a:latin typeface="OfficinaSansITCStd Book"/>
                <a:cs typeface="OfficinaSansITCStd Book"/>
              </a:rPr>
              <a:pPr/>
              <a:t>1</a:t>
            </a:fld>
            <a:endParaRPr lang="en-US" dirty="0">
              <a:solidFill>
                <a:schemeClr val="bg1"/>
              </a:solidFill>
              <a:latin typeface="OfficinaSansITCStd Book"/>
              <a:cs typeface="OfficinaSansITCStd Book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246325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w/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619125"/>
            <a:ext cx="4673600" cy="74295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4000" b="1" baseline="0">
                <a:solidFill>
                  <a:srgbClr val="142958"/>
                </a:solidFill>
                <a:latin typeface="Arial Narrow" panose="020B0606020202030204" pitchFamily="34" charset="0"/>
                <a:cs typeface="Arial Narrow" panose="020B0606020202030204" pitchFamily="34" charset="0"/>
              </a:defRPr>
            </a:lvl1pPr>
          </a:lstStyle>
          <a:p>
            <a:pPr lvl="0"/>
            <a:r>
              <a:rPr lang="en-US" dirty="0" smtClean="0"/>
              <a:t>ECE OVERVIEW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44500" y="1387191"/>
            <a:ext cx="4673600" cy="32731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700" baseline="0">
                <a:solidFill>
                  <a:srgbClr val="F16322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defRPr>
            </a:lvl1pPr>
          </a:lstStyle>
          <a:p>
            <a:pPr lvl="0"/>
            <a:r>
              <a:rPr lang="en-US" dirty="0" smtClean="0"/>
              <a:t>Brad Petersen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444500" y="1620796"/>
            <a:ext cx="4673600" cy="250908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 b="0" i="0" baseline="0">
                <a:solidFill>
                  <a:srgbClr val="F16322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defRPr>
            </a:lvl1pPr>
          </a:lstStyle>
          <a:p>
            <a:pPr lvl="0"/>
            <a:r>
              <a:rPr lang="en-US" dirty="0" smtClean="0"/>
              <a:t>Director of Communications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797460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2629592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ondary Slide w/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527475"/>
            <a:ext cx="4673600" cy="74295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 b="1" baseline="0">
                <a:solidFill>
                  <a:srgbClr val="142958"/>
                </a:solidFill>
                <a:latin typeface="Arial Narrow" panose="020B0606020202030204" pitchFamily="34" charset="0"/>
                <a:cs typeface="Arial Narrow" panose="020B0606020202030204" pitchFamily="34" charset="0"/>
              </a:defRPr>
            </a:lvl1pPr>
          </a:lstStyle>
          <a:p>
            <a:pPr lvl="0"/>
            <a:r>
              <a:rPr lang="en-US" dirty="0" smtClean="0"/>
              <a:t>TITLE OF SLIDE</a:t>
            </a: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444500" y="1520042"/>
            <a:ext cx="9245600" cy="5223658"/>
          </a:xfrm>
          <a:prstGeom prst="rect">
            <a:avLst/>
          </a:prstGeom>
        </p:spPr>
        <p:txBody>
          <a:bodyPr vert="horz"/>
          <a:lstStyle>
            <a:lvl1pPr marL="382059" indent="-382059">
              <a:buFont typeface="Wingdings" panose="05000000000000000000" pitchFamily="2" charset="2"/>
              <a:buChar char="§"/>
              <a:defRPr sz="2400" b="0" i="0">
                <a:solidFill>
                  <a:srgbClr val="002060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defRPr>
            </a:lvl1pPr>
            <a:lvl2pPr>
              <a:defRPr sz="2000" b="0" i="0">
                <a:solidFill>
                  <a:srgbClr val="002060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defRPr>
            </a:lvl2pPr>
            <a:lvl3pPr>
              <a:defRPr sz="1800" b="0" i="0">
                <a:solidFill>
                  <a:srgbClr val="002060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defRPr>
            </a:lvl3pPr>
            <a:lvl4pPr>
              <a:defRPr sz="1600" b="0" i="0">
                <a:solidFill>
                  <a:srgbClr val="002060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defRPr>
            </a:lvl4pPr>
            <a:lvl5pPr>
              <a:defRPr b="0" i="0">
                <a:solidFill>
                  <a:srgbClr val="002060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cxnSp>
        <p:nvCxnSpPr>
          <p:cNvPr id="8" name="直線接點 7"/>
          <p:cNvCxnSpPr/>
          <p:nvPr userDrawn="1"/>
        </p:nvCxnSpPr>
        <p:spPr>
          <a:xfrm>
            <a:off x="444500" y="1270425"/>
            <a:ext cx="92456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278340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ondary Slide w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527475"/>
            <a:ext cx="4673600" cy="74295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 b="1" baseline="0">
                <a:solidFill>
                  <a:srgbClr val="142958"/>
                </a:solidFill>
                <a:latin typeface="Arial Narrow" panose="020B0606020202030204" pitchFamily="34" charset="0"/>
                <a:cs typeface="Arial Narrow" panose="020B0606020202030204" pitchFamily="34" charset="0"/>
              </a:defRPr>
            </a:lvl1pPr>
          </a:lstStyle>
          <a:p>
            <a:pPr lvl="0"/>
            <a:r>
              <a:rPr lang="en-US" dirty="0" smtClean="0"/>
              <a:t>TITLE OF SLIDE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444500" y="1520042"/>
            <a:ext cx="9245600" cy="5223658"/>
          </a:xfrm>
          <a:prstGeom prst="rect">
            <a:avLst/>
          </a:prstGeom>
        </p:spPr>
        <p:txBody>
          <a:bodyPr vert="horz"/>
          <a:lstStyle>
            <a:lvl1pPr marL="382059" indent="-382059">
              <a:buFont typeface="Wingdings" panose="05000000000000000000" pitchFamily="2" charset="2"/>
              <a:buChar char="§"/>
              <a:defRPr sz="2400" b="0" i="0">
                <a:solidFill>
                  <a:srgbClr val="002060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defRPr>
            </a:lvl1pPr>
            <a:lvl2pPr>
              <a:defRPr sz="2000" b="0" i="0">
                <a:solidFill>
                  <a:srgbClr val="002060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defRPr>
            </a:lvl2pPr>
            <a:lvl3pPr>
              <a:defRPr sz="1800" b="0" i="0">
                <a:solidFill>
                  <a:srgbClr val="002060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defRPr>
            </a:lvl3pPr>
            <a:lvl4pPr>
              <a:defRPr sz="1600" b="0" i="0">
                <a:solidFill>
                  <a:srgbClr val="002060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defRPr>
            </a:lvl4pPr>
            <a:lvl5pPr>
              <a:defRPr b="0" i="0">
                <a:solidFill>
                  <a:srgbClr val="002060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cxnSp>
        <p:nvCxnSpPr>
          <p:cNvPr id="5" name="直線接點 4"/>
          <p:cNvCxnSpPr/>
          <p:nvPr userDrawn="1"/>
        </p:nvCxnSpPr>
        <p:spPr>
          <a:xfrm>
            <a:off x="444500" y="1270425"/>
            <a:ext cx="92456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937746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ondary Slide w/Text &amp; 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527475"/>
            <a:ext cx="4673600" cy="74295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 b="1" baseline="0">
                <a:solidFill>
                  <a:srgbClr val="142958"/>
                </a:solidFill>
                <a:latin typeface="Arial Narrow" panose="020B0606020202030204" pitchFamily="34" charset="0"/>
                <a:cs typeface="Arial Narrow" panose="020B0606020202030204" pitchFamily="34" charset="0"/>
              </a:defRPr>
            </a:lvl1pPr>
          </a:lstStyle>
          <a:p>
            <a:pPr lvl="0"/>
            <a:r>
              <a:rPr lang="en-US" dirty="0" smtClean="0"/>
              <a:t>TITLE OF SLIDE</a:t>
            </a: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444500" y="1520042"/>
            <a:ext cx="9245600" cy="5223658"/>
          </a:xfrm>
          <a:prstGeom prst="rect">
            <a:avLst/>
          </a:prstGeom>
        </p:spPr>
        <p:txBody>
          <a:bodyPr vert="horz"/>
          <a:lstStyle>
            <a:lvl1pPr marL="382059" indent="-382059">
              <a:buFont typeface="Wingdings" panose="05000000000000000000" pitchFamily="2" charset="2"/>
              <a:buChar char="§"/>
              <a:defRPr sz="2400" b="0" i="0">
                <a:solidFill>
                  <a:srgbClr val="002060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defRPr>
            </a:lvl1pPr>
            <a:lvl2pPr>
              <a:defRPr sz="2000" b="0" i="0">
                <a:solidFill>
                  <a:srgbClr val="002060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defRPr>
            </a:lvl2pPr>
            <a:lvl3pPr>
              <a:defRPr sz="1800" b="0" i="0">
                <a:solidFill>
                  <a:srgbClr val="002060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defRPr>
            </a:lvl3pPr>
            <a:lvl4pPr>
              <a:defRPr sz="1600" b="0" i="0">
                <a:solidFill>
                  <a:srgbClr val="002060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defRPr>
            </a:lvl4pPr>
            <a:lvl5pPr>
              <a:defRPr b="0" i="0">
                <a:solidFill>
                  <a:srgbClr val="002060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cxnSp>
        <p:nvCxnSpPr>
          <p:cNvPr id="8" name="直線接點 7"/>
          <p:cNvCxnSpPr/>
          <p:nvPr userDrawn="1"/>
        </p:nvCxnSpPr>
        <p:spPr>
          <a:xfrm>
            <a:off x="444500" y="1270425"/>
            <a:ext cx="92456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531666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ondary Slid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465322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eg"/><Relationship Id="rId5" Type="http://schemas.openxmlformats.org/officeDocument/2006/relationships/image" Target="../media/image2.emf"/><Relationship Id="rId4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emf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master_bluesidebar.eps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7400"/>
            <a:ext cx="101600" cy="1041400"/>
          </a:xfrm>
          <a:prstGeom prst="rect">
            <a:avLst/>
          </a:prstGeom>
        </p:spPr>
      </p:pic>
      <p:pic>
        <p:nvPicPr>
          <p:cNvPr id="6" name="Picture 5" descr="master_bottom2.eps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19600"/>
            <a:ext cx="10058400" cy="3352800"/>
          </a:xfrm>
          <a:prstGeom prst="rect">
            <a:avLst/>
          </a:prstGeom>
        </p:spPr>
      </p:pic>
      <p:pic>
        <p:nvPicPr>
          <p:cNvPr id="7" name="Picture 6" descr="Cover_BuildingCrop.jpg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323" y="4534703"/>
            <a:ext cx="10100798" cy="150165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550756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7" r:id="rId2"/>
  </p:sldLayoutIdLst>
  <p:txStyles>
    <p:titleStyle>
      <a:lvl1pPr algn="ctr" defTabSz="509412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82059" indent="-382059" algn="l" defTabSz="509412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827795" indent="-318383" algn="l" defTabSz="509412" rtl="0" eaLnBrk="1" latinLnBrk="0" hangingPunct="1">
        <a:spcBef>
          <a:spcPct val="20000"/>
        </a:spcBef>
        <a:buFont typeface="Arial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73531" indent="-254706" algn="l" defTabSz="509412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782943" indent="-254706" algn="l" defTabSz="509412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92355" indent="-254706" algn="l" defTabSz="509412" rtl="0" eaLnBrk="1" latinLnBrk="0" hangingPunct="1">
        <a:spcBef>
          <a:spcPct val="20000"/>
        </a:spcBef>
        <a:buFont typeface="Arial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801767" indent="-254706" algn="l" defTabSz="50941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11180" indent="-254706" algn="l" defTabSz="50941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20592" indent="-254706" algn="l" defTabSz="50941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30004" indent="-254706" algn="l" defTabSz="50941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9412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8824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8237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7649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47061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56473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65886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75298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nd_bottom.eps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985000"/>
            <a:ext cx="10058400" cy="8001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527328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66" r:id="rId2"/>
    <p:sldLayoutId id="2147483669" r:id="rId3"/>
    <p:sldLayoutId id="2147483668" r:id="rId4"/>
  </p:sldLayoutIdLst>
  <p:txStyles>
    <p:titleStyle>
      <a:lvl1pPr algn="ctr" defTabSz="509412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82059" indent="-382059" algn="l" defTabSz="509412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827795" indent="-318383" algn="l" defTabSz="509412" rtl="0" eaLnBrk="1" latinLnBrk="0" hangingPunct="1">
        <a:spcBef>
          <a:spcPct val="20000"/>
        </a:spcBef>
        <a:buFont typeface="Arial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73531" indent="-254706" algn="l" defTabSz="509412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782943" indent="-254706" algn="l" defTabSz="509412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92355" indent="-254706" algn="l" defTabSz="509412" rtl="0" eaLnBrk="1" latinLnBrk="0" hangingPunct="1">
        <a:spcBef>
          <a:spcPct val="20000"/>
        </a:spcBef>
        <a:buFont typeface="Arial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801767" indent="-254706" algn="l" defTabSz="50941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11180" indent="-254706" algn="l" defTabSz="50941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20592" indent="-254706" algn="l" defTabSz="50941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30004" indent="-254706" algn="l" defTabSz="50941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9412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8824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8237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7649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47061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56473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65886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75298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6" Type="http://schemas.openxmlformats.org/officeDocument/2006/relationships/oleObject" Target="file:///C:\electron\PhD%20Life%20in%20UIUC\Research\2014%20SLIP%20-%20UI-Route\Fig\WGR_intro.vsd\&#32362;&#22294;\~&#38913;-1\Sheet.20" TargetMode="External"/><Relationship Id="rId5" Type="http://schemas.openxmlformats.org/officeDocument/2006/relationships/image" Target="../media/image9.png"/><Relationship Id="rId4" Type="http://schemas.openxmlformats.org/officeDocument/2006/relationships/oleObject" Target="file:///C:\electron\PhD%20Life%20in%20UIUC\Research\2014%20SLIP%20-%20UI-Route\Fig\WGR_intro.vsd\&#32362;&#22294;\~&#38913;-1\Sheet.598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 txBox="1">
            <a:spLocks/>
          </p:cNvSpPr>
          <p:nvPr/>
        </p:nvSpPr>
        <p:spPr>
          <a:xfrm>
            <a:off x="444499" y="619124"/>
            <a:ext cx="9251043" cy="1456417"/>
          </a:xfrm>
          <a:prstGeom prst="rect">
            <a:avLst/>
          </a:prstGeom>
        </p:spPr>
        <p:txBody>
          <a:bodyPr vert="horz"/>
          <a:lstStyle>
            <a:lvl1pPr marL="0" indent="0" algn="l" defTabSz="509412" rtl="0" eaLnBrk="1" latinLnBrk="0" hangingPunct="1">
              <a:spcBef>
                <a:spcPct val="20000"/>
              </a:spcBef>
              <a:buFont typeface="Arial"/>
              <a:buNone/>
              <a:defRPr sz="4000" kern="1200" baseline="0">
                <a:solidFill>
                  <a:srgbClr val="142958"/>
                </a:solidFill>
                <a:latin typeface="Vinyl OT Regular"/>
                <a:ea typeface="+mn-ea"/>
                <a:cs typeface="Vinyl OT Regular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b="1" dirty="0" smtClean="0">
                <a:latin typeface="Arial Narrow" panose="020B0606020202030204" pitchFamily="34" charset="0"/>
              </a:rPr>
              <a:t>UI-Route: An Ultra-Fast Incremental Maze Routing Algorithm</a:t>
            </a:r>
            <a:endParaRPr lang="en-US" b="1" dirty="0">
              <a:latin typeface="Arial Narrow" panose="020B0606020202030204" pitchFamily="34" charset="0"/>
            </a:endParaRPr>
          </a:p>
        </p:txBody>
      </p:sp>
      <p:sp>
        <p:nvSpPr>
          <p:cNvPr id="10" name="Text Placeholder 7"/>
          <p:cNvSpPr txBox="1">
            <a:spLocks/>
          </p:cNvSpPr>
          <p:nvPr/>
        </p:nvSpPr>
        <p:spPr>
          <a:xfrm>
            <a:off x="444500" y="2187498"/>
            <a:ext cx="8917214" cy="1266909"/>
          </a:xfrm>
          <a:prstGeom prst="rect">
            <a:avLst/>
          </a:prstGeom>
        </p:spPr>
        <p:txBody>
          <a:bodyPr vert="horz"/>
          <a:lstStyle>
            <a:lvl1pPr marL="0" indent="0" algn="l" defTabSz="509412" rtl="0" eaLnBrk="1" latinLnBrk="0" hangingPunct="1">
              <a:spcBef>
                <a:spcPct val="20000"/>
              </a:spcBef>
              <a:buFont typeface="Arial"/>
              <a:buNone/>
              <a:defRPr sz="1200" b="0" i="0" kern="1200" baseline="0">
                <a:solidFill>
                  <a:srgbClr val="F16322"/>
                </a:solidFill>
                <a:latin typeface="OfficinaSansITCStd Book"/>
                <a:ea typeface="+mn-ea"/>
                <a:cs typeface="OfficinaSansITCStd Book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200" u="sng" dirty="0" err="1" smtClean="0">
                <a:solidFill>
                  <a:schemeClr val="tx1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Tsung</a:t>
            </a:r>
            <a:r>
              <a:rPr lang="en-US" altLang="zh-TW" sz="2200" u="sng" dirty="0" smtClean="0">
                <a:solidFill>
                  <a:schemeClr val="tx1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-Wei Huang</a:t>
            </a:r>
            <a:r>
              <a:rPr lang="en-US" altLang="zh-TW" sz="2200" dirty="0" smtClean="0">
                <a:solidFill>
                  <a:schemeClr val="tx1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, Pei-</a:t>
            </a:r>
            <a:r>
              <a:rPr lang="en-US" altLang="zh-TW" sz="2200" dirty="0" err="1" smtClean="0">
                <a:solidFill>
                  <a:schemeClr val="tx1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Ci</a:t>
            </a:r>
            <a:r>
              <a:rPr lang="en-US" altLang="zh-TW" sz="2200" dirty="0" smtClean="0">
                <a:solidFill>
                  <a:schemeClr val="tx1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 Wu, and Martin D. F. Wong</a:t>
            </a:r>
          </a:p>
          <a:p>
            <a:r>
              <a:rPr lang="en-US" sz="2200" dirty="0" smtClean="0">
                <a:solidFill>
                  <a:schemeClr val="tx1"/>
                </a:solidFill>
                <a:latin typeface="Droid Sans"/>
                <a:ea typeface="Droid Sans" panose="020B0606030804020204" pitchFamily="34" charset="0"/>
                <a:cs typeface="Droid Sans" panose="020B0606030804020204" pitchFamily="34" charset="0"/>
              </a:rPr>
              <a:t>Department of Electrical and Computer Engineering (ECE)</a:t>
            </a:r>
          </a:p>
          <a:p>
            <a:r>
              <a:rPr lang="en-US" sz="2200" dirty="0" smtClean="0">
                <a:solidFill>
                  <a:schemeClr val="tx1"/>
                </a:solidFill>
                <a:latin typeface="Droid Sans"/>
              </a:rPr>
              <a:t>University of Illinois at Urbana-Champaign (UIUC), IL, USA</a:t>
            </a:r>
            <a:endParaRPr lang="en-US" sz="2200" dirty="0">
              <a:solidFill>
                <a:schemeClr val="tx1"/>
              </a:solidFill>
              <a:latin typeface="Droid Sans"/>
              <a:ea typeface="Droid Sans" panose="020B0606030804020204" pitchFamily="34" charset="0"/>
              <a:cs typeface="Droid Sans" panose="020B0606030804020204" pitchFamily="34" charset="0"/>
            </a:endParaRPr>
          </a:p>
        </p:txBody>
      </p:sp>
      <p:sp>
        <p:nvSpPr>
          <p:cNvPr id="5" name="Text Placeholder 7"/>
          <p:cNvSpPr txBox="1">
            <a:spLocks/>
          </p:cNvSpPr>
          <p:nvPr/>
        </p:nvSpPr>
        <p:spPr>
          <a:xfrm>
            <a:off x="444500" y="3730170"/>
            <a:ext cx="8917214" cy="415747"/>
          </a:xfrm>
          <a:prstGeom prst="rect">
            <a:avLst/>
          </a:prstGeom>
        </p:spPr>
        <p:txBody>
          <a:bodyPr vert="horz"/>
          <a:lstStyle>
            <a:lvl1pPr marL="0" indent="0" algn="l" defTabSz="509412" rtl="0" eaLnBrk="1" latinLnBrk="0" hangingPunct="1">
              <a:spcBef>
                <a:spcPct val="20000"/>
              </a:spcBef>
              <a:buFont typeface="Arial"/>
              <a:buNone/>
              <a:defRPr sz="1200" b="0" i="0" kern="1200" baseline="0">
                <a:solidFill>
                  <a:srgbClr val="F16322"/>
                </a:solidFill>
                <a:latin typeface="OfficinaSansITCStd Book"/>
                <a:ea typeface="+mn-ea"/>
                <a:cs typeface="OfficinaSansITCStd Book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200" dirty="0" smtClean="0">
                <a:solidFill>
                  <a:schemeClr val="tx1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2014 IEEE/ACM System Level Interconnect Prediction Workshop</a:t>
            </a:r>
            <a:endParaRPr lang="en-US" sz="2200" dirty="0">
              <a:solidFill>
                <a:schemeClr val="tx1"/>
              </a:solidFill>
              <a:latin typeface="Droid Sans"/>
              <a:ea typeface="Droid Sans" panose="020B0606030804020204" pitchFamily="34" charset="0"/>
              <a:cs typeface="Droid Sans" panose="020B0606030804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55948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44500" y="527475"/>
            <a:ext cx="9245600" cy="742950"/>
          </a:xfrm>
        </p:spPr>
        <p:txBody>
          <a:bodyPr/>
          <a:lstStyle/>
          <a:p>
            <a:r>
              <a:rPr lang="en-US" dirty="0" smtClean="0"/>
              <a:t>Algorithm – Vertical Breaking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algn="just"/>
            <a:r>
              <a:rPr lang="en-US" sz="2200" b="1" dirty="0" smtClean="0"/>
              <a:t>Vertical Breaking</a:t>
            </a:r>
            <a:r>
              <a:rPr lang="en-US" sz="2200" dirty="0" smtClean="0"/>
              <a:t>: </a:t>
            </a:r>
            <a:r>
              <a:rPr lang="en-US" sz="2200" i="1" dirty="0" smtClean="0"/>
              <a:t>Given a node g and its present direction d in vertical, the node </a:t>
            </a:r>
            <a:r>
              <a:rPr lang="en-US" sz="2200" i="1" dirty="0" err="1" smtClean="0"/>
              <a:t>g</a:t>
            </a:r>
            <a:r>
              <a:rPr lang="en-US" sz="2200" i="1" baseline="-25000" dirty="0" err="1" smtClean="0"/>
              <a:t>V</a:t>
            </a:r>
            <a:r>
              <a:rPr lang="en-US" sz="2200" i="1" dirty="0" smtClean="0"/>
              <a:t> is a vertical breaking node from g if </a:t>
            </a:r>
            <a:r>
              <a:rPr lang="en-US" sz="2200" i="1" dirty="0" err="1" smtClean="0"/>
              <a:t>g</a:t>
            </a:r>
            <a:r>
              <a:rPr lang="en-US" sz="2200" i="1" baseline="-25000" dirty="0" err="1" smtClean="0"/>
              <a:t>V</a:t>
            </a:r>
            <a:r>
              <a:rPr lang="en-US" sz="2200" i="1" dirty="0" smtClean="0"/>
              <a:t> is reachable from g and is the nearest such node to satisfy the following condition</a:t>
            </a:r>
          </a:p>
          <a:p>
            <a:pPr lvl="1" algn="just"/>
            <a:r>
              <a:rPr lang="en-US" i="1" dirty="0" smtClean="0"/>
              <a:t>At least a horizontal breaking </a:t>
            </a:r>
            <a:r>
              <a:rPr lang="en-US" i="1" smtClean="0"/>
              <a:t>node </a:t>
            </a:r>
            <a:r>
              <a:rPr lang="en-US" i="1" smtClean="0"/>
              <a:t>of cases 3-6 </a:t>
            </a:r>
            <a:r>
              <a:rPr lang="en-US" i="1" dirty="0" smtClean="0"/>
              <a:t>(blocked nodes and out-of-boundary nodes) exists from </a:t>
            </a:r>
            <a:r>
              <a:rPr lang="en-US" i="1" dirty="0" err="1" smtClean="0"/>
              <a:t>g</a:t>
            </a:r>
            <a:r>
              <a:rPr lang="en-US" i="1" baseline="-25000" dirty="0" err="1" smtClean="0"/>
              <a:t>V</a:t>
            </a:r>
            <a:endParaRPr lang="en-US" i="1" baseline="-25000" dirty="0" smtClean="0"/>
          </a:p>
          <a:p>
            <a:pPr algn="just"/>
            <a:endParaRPr lang="en-US" dirty="0" smtClean="0"/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4372427" y="4060100"/>
            <a:ext cx="4978400" cy="697324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/>
          <a:lstStyle/>
          <a:p>
            <a:pPr marL="382059" marR="0" lvl="0" indent="-382059" algn="l" defTabSz="50941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b="0" i="1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Droid Sans"/>
                <a:ea typeface="Droid Sans" panose="020B0606030804020204" pitchFamily="34" charset="0"/>
                <a:cs typeface="Droid Sans" panose="020B0606030804020204" pitchFamily="34" charset="0"/>
              </a:rPr>
              <a:t>g</a:t>
            </a:r>
            <a:r>
              <a:rPr kumimoji="0" lang="en-US" b="0" i="1" u="none" strike="noStrike" kern="1200" cap="none" spc="0" normalizeH="0" baseline="-2500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Droid Sans"/>
                <a:ea typeface="Droid Sans" panose="020B0606030804020204" pitchFamily="34" charset="0"/>
                <a:cs typeface="Droid Sans" panose="020B0606030804020204" pitchFamily="34" charset="0"/>
              </a:rPr>
              <a:t>V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Droid Sans"/>
                <a:ea typeface="Droid Sans" panose="020B0606030804020204" pitchFamily="34" charset="0"/>
                <a:cs typeface="Droid Sans" panose="020B0606030804020204" pitchFamily="34" charset="0"/>
              </a:rPr>
              <a:t> is a vertical breaking node from S</a:t>
            </a:r>
          </a:p>
        </p:txBody>
      </p:sp>
      <p:sp>
        <p:nvSpPr>
          <p:cNvPr id="7" name="Text Placeholder 3"/>
          <p:cNvSpPr txBox="1">
            <a:spLocks/>
          </p:cNvSpPr>
          <p:nvPr/>
        </p:nvSpPr>
        <p:spPr>
          <a:xfrm>
            <a:off x="4372427" y="4757424"/>
            <a:ext cx="5433785" cy="198627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/>
          <a:lstStyle/>
          <a:p>
            <a:pPr marL="382059" marR="0" lvl="0" indent="-382059" algn="l" defTabSz="50941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Concept behind</a:t>
            </a:r>
          </a:p>
          <a:p>
            <a:pPr marL="827795" marR="0" lvl="1" indent="-318383" algn="just" defTabSz="50941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/>
            </a:pPr>
            <a:r>
              <a:rPr lang="en-US" noProof="0" dirty="0" smtClean="0">
                <a:solidFill>
                  <a:srgbClr val="002060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Constitute the definition 2 with horizontal breaking nodes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Droid Sans" panose="020B0606030804020204" pitchFamily="34" charset="0"/>
              <a:ea typeface="Droid Sans" panose="020B0606030804020204" pitchFamily="34" charset="0"/>
              <a:cs typeface="Droid Sans" panose="020B0606030804020204" pitchFamily="34" charset="0"/>
            </a:endParaRPr>
          </a:p>
          <a:p>
            <a:pPr marL="827795" marR="0" lvl="1" indent="-318383" algn="just" defTabSz="50941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/>
            </a:pPr>
            <a:r>
              <a:rPr lang="en-US" noProof="0" dirty="0" smtClean="0">
                <a:solidFill>
                  <a:srgbClr val="002060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Online definition with respect to present search direction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Droid Sans" panose="020B0606030804020204" pitchFamily="34" charset="0"/>
              <a:ea typeface="Droid Sans" panose="020B0606030804020204" pitchFamily="34" charset="0"/>
              <a:cs typeface="Droid Sans" panose="020B0606030804020204" pitchFamily="34" charset="0"/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18697" y="3990756"/>
            <a:ext cx="3288846" cy="2473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660853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 smtClean="0"/>
              <a:t>Algorithm – Route Query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2"/>
          </p:nvPr>
        </p:nvSpPr>
        <p:spPr>
          <a:xfrm>
            <a:off x="444500" y="1520042"/>
            <a:ext cx="9245600" cy="1934358"/>
          </a:xfrm>
        </p:spPr>
        <p:txBody>
          <a:bodyPr/>
          <a:lstStyle/>
          <a:p>
            <a:r>
              <a:rPr lang="en-US" altLang="zh-TW" dirty="0" smtClean="0"/>
              <a:t>Research route over horizontal/vertical breaking nodes</a:t>
            </a:r>
          </a:p>
          <a:p>
            <a:pPr lvl="1"/>
            <a:r>
              <a:rPr lang="en-US" altLang="zh-TW" dirty="0" smtClean="0"/>
              <a:t>Each horizontal expansion traces the horizontal breaking nodes</a:t>
            </a:r>
          </a:p>
          <a:p>
            <a:pPr lvl="1"/>
            <a:r>
              <a:rPr lang="en-US" altLang="zh-TW" dirty="0" smtClean="0"/>
              <a:t>Each vertical expansion traces the vertical breaking nodes</a:t>
            </a:r>
          </a:p>
          <a:p>
            <a:pPr lvl="1"/>
            <a:r>
              <a:rPr lang="en-US" altLang="zh-TW" dirty="0" smtClean="0"/>
              <a:t>Update the table if necessary</a:t>
            </a:r>
          </a:p>
          <a:p>
            <a:pPr lvl="1"/>
            <a:r>
              <a:rPr lang="en-US" altLang="zh-TW" dirty="0" smtClean="0"/>
              <a:t>Framed in generic A* search – Optimality and Completeness</a:t>
            </a:r>
            <a:endParaRPr lang="zh-TW" altLang="en-US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4500" y="3629882"/>
            <a:ext cx="9284435" cy="316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 smtClean="0"/>
              <a:t>Algorithm – Graph Update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2"/>
          </p:nvPr>
        </p:nvSpPr>
        <p:spPr>
          <a:xfrm>
            <a:off x="313874" y="1520042"/>
            <a:ext cx="9245600" cy="5287158"/>
          </a:xfrm>
        </p:spPr>
        <p:txBody>
          <a:bodyPr/>
          <a:lstStyle/>
          <a:p>
            <a:r>
              <a:rPr lang="en-US" altLang="zh-TW" dirty="0" smtClean="0"/>
              <a:t>Graph update can be quickly reflected on satellite table</a:t>
            </a:r>
          </a:p>
          <a:p>
            <a:pPr lvl="1"/>
            <a:r>
              <a:rPr lang="en-US" altLang="zh-TW" dirty="0" smtClean="0"/>
              <a:t>Satellite table states one-to-one mapping</a:t>
            </a:r>
          </a:p>
          <a:p>
            <a:pPr lvl="1"/>
            <a:r>
              <a:rPr lang="en-US" altLang="zh-TW" dirty="0" smtClean="0"/>
              <a:t>Shrink the satellite field of the horizontal breaking</a:t>
            </a:r>
          </a:p>
          <a:p>
            <a:pPr lvl="1"/>
            <a:endParaRPr lang="en-US" altLang="zh-TW" dirty="0" smtClean="0"/>
          </a:p>
          <a:p>
            <a:r>
              <a:rPr lang="en-US" altLang="zh-TW" dirty="0" smtClean="0"/>
              <a:t>Graph update operations</a:t>
            </a:r>
          </a:p>
          <a:p>
            <a:pPr lvl="1"/>
            <a:r>
              <a:rPr lang="en-US" altLang="zh-TW" dirty="0" smtClean="0"/>
              <a:t>Block a grid node</a:t>
            </a:r>
          </a:p>
          <a:p>
            <a:pPr lvl="2"/>
            <a:r>
              <a:rPr lang="en-US" altLang="zh-TW" dirty="0" smtClean="0"/>
              <a:t>Case 1: Consistent</a:t>
            </a:r>
          </a:p>
          <a:p>
            <a:pPr lvl="2"/>
            <a:r>
              <a:rPr lang="en-US" altLang="zh-TW" dirty="0" smtClean="0"/>
              <a:t>Case 2: Vanish</a:t>
            </a:r>
          </a:p>
          <a:p>
            <a:pPr lvl="2"/>
            <a:r>
              <a:rPr lang="en-US" altLang="zh-TW" dirty="0" smtClean="0"/>
              <a:t>Case 3: Cutoff</a:t>
            </a:r>
          </a:p>
          <a:p>
            <a:pPr lvl="1"/>
            <a:r>
              <a:rPr lang="en-US" altLang="zh-TW" dirty="0" smtClean="0"/>
              <a:t>Unblock a grid node</a:t>
            </a:r>
          </a:p>
          <a:p>
            <a:pPr lvl="2"/>
            <a:r>
              <a:rPr lang="en-US" altLang="zh-TW" dirty="0" smtClean="0"/>
              <a:t>Case 1: Consistent</a:t>
            </a:r>
          </a:p>
          <a:p>
            <a:pPr lvl="2"/>
            <a:r>
              <a:rPr lang="en-US" altLang="zh-TW" dirty="0" smtClean="0"/>
              <a:t>Case 2: Vanish</a:t>
            </a:r>
          </a:p>
          <a:p>
            <a:pPr lvl="2"/>
            <a:r>
              <a:rPr lang="en-US" altLang="zh-TW" dirty="0" smtClean="0"/>
              <a:t>Case 3: Cutoff</a:t>
            </a:r>
            <a:endParaRPr lang="zh-TW" altLang="en-US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02992" y="3568700"/>
            <a:ext cx="5724525" cy="1228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02992" y="5337175"/>
            <a:ext cx="5724525" cy="1228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 Placeholder 3"/>
          <p:cNvSpPr txBox="1">
            <a:spLocks/>
          </p:cNvSpPr>
          <p:nvPr/>
        </p:nvSpPr>
        <p:spPr>
          <a:xfrm>
            <a:off x="7061200" y="2956648"/>
            <a:ext cx="2921000" cy="481424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/>
          <a:lstStyle/>
          <a:p>
            <a:pPr marL="382059" marR="0" lvl="0" indent="-382059" algn="l" defTabSz="50941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b="0" i="1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Droid Sans"/>
                <a:ea typeface="Droid Sans" panose="020B0606030804020204" pitchFamily="34" charset="0"/>
                <a:cs typeface="Droid Sans" panose="020B0606030804020204" pitchFamily="34" charset="0"/>
              </a:rPr>
              <a:t>Shrink the satellite field</a:t>
            </a:r>
            <a:endParaRPr kumimoji="0" lang="en-US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Droid Sans"/>
              <a:ea typeface="Droid Sans" panose="020B0606030804020204" pitchFamily="34" charset="0"/>
              <a:cs typeface="Droid Sans" panose="020B0606030804020204" pitchFamily="34" charset="0"/>
            </a:endParaRPr>
          </a:p>
        </p:txBody>
      </p:sp>
      <p:cxnSp>
        <p:nvCxnSpPr>
          <p:cNvPr id="9" name="直線單箭頭接點 8"/>
          <p:cNvCxnSpPr/>
          <p:nvPr/>
        </p:nvCxnSpPr>
        <p:spPr>
          <a:xfrm flipH="1">
            <a:off x="8503554" y="3352800"/>
            <a:ext cx="254000" cy="8001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/>
          <p:nvPr/>
        </p:nvCxnSpPr>
        <p:spPr>
          <a:xfrm>
            <a:off x="8757554" y="3352800"/>
            <a:ext cx="635000" cy="8001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 smtClean="0"/>
              <a:t>Algorithm – Graph Update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2"/>
          </p:nvPr>
        </p:nvSpPr>
        <p:spPr>
          <a:xfrm>
            <a:off x="444500" y="1520042"/>
            <a:ext cx="9245600" cy="1934358"/>
          </a:xfrm>
        </p:spPr>
        <p:txBody>
          <a:bodyPr/>
          <a:lstStyle/>
          <a:p>
            <a:r>
              <a:rPr lang="en-US" altLang="zh-TW" dirty="0" smtClean="0"/>
              <a:t>Graph update example</a:t>
            </a:r>
          </a:p>
          <a:p>
            <a:pPr lvl="1"/>
            <a:r>
              <a:rPr lang="en-US" altLang="zh-TW" dirty="0" smtClean="0"/>
              <a:t>Examine the three cases per grid update</a:t>
            </a:r>
          </a:p>
          <a:p>
            <a:pPr lvl="1"/>
            <a:r>
              <a:rPr lang="en-US" altLang="zh-TW" dirty="0" smtClean="0"/>
              <a:t>Examination takes constant time</a:t>
            </a:r>
          </a:p>
          <a:p>
            <a:pPr lvl="1"/>
            <a:r>
              <a:rPr lang="en-US" altLang="zh-TW" dirty="0" smtClean="0"/>
              <a:t>Shrink the satellite field if necessary</a:t>
            </a:r>
          </a:p>
          <a:p>
            <a:pPr lvl="1"/>
            <a:r>
              <a:rPr lang="en-US" altLang="zh-TW" dirty="0" smtClean="0"/>
              <a:t>Incrementally fill in the tables in the next route query</a:t>
            </a:r>
            <a:endParaRPr lang="zh-TW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9162" y="3615359"/>
            <a:ext cx="9284436" cy="316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44499" y="527475"/>
            <a:ext cx="9047843" cy="742950"/>
          </a:xfrm>
        </p:spPr>
        <p:txBody>
          <a:bodyPr/>
          <a:lstStyle/>
          <a:p>
            <a:r>
              <a:rPr lang="en-US" dirty="0" smtClean="0"/>
              <a:t>Experimental Results – (I)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UI-Route is implemented in C++ language on a 2.67GHz 64-bit Linux machine with 8GB memory</a:t>
            </a:r>
          </a:p>
          <a:p>
            <a:endParaRPr lang="en-US" dirty="0" smtClean="0"/>
          </a:p>
          <a:p>
            <a:r>
              <a:rPr lang="en-US" dirty="0" smtClean="0"/>
              <a:t>Benchmarks from ISPD placement contests</a:t>
            </a:r>
          </a:p>
          <a:p>
            <a:pPr lvl="1"/>
            <a:r>
              <a:rPr lang="en-US" dirty="0" smtClean="0"/>
              <a:t>Scale the layout into a grid graph with maximum dimension being 2048</a:t>
            </a:r>
          </a:p>
          <a:p>
            <a:pPr lvl="1"/>
            <a:r>
              <a:rPr lang="en-US" dirty="0" smtClean="0"/>
              <a:t>Randomly generate 1000 route queries subject to graph updates</a:t>
            </a:r>
          </a:p>
          <a:p>
            <a:pPr lvl="1"/>
            <a:r>
              <a:rPr lang="en-US" dirty="0" smtClean="0"/>
              <a:t>Simulate the rip-up and reroute procedure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Baseline</a:t>
            </a:r>
          </a:p>
          <a:p>
            <a:pPr lvl="1"/>
            <a:r>
              <a:rPr lang="en-US" dirty="0" smtClean="0"/>
              <a:t>Lee’s algorithm</a:t>
            </a:r>
          </a:p>
          <a:p>
            <a:pPr lvl="1"/>
            <a:r>
              <a:rPr lang="en-US" dirty="0" smtClean="0"/>
              <a:t>A* search algorithm</a:t>
            </a:r>
          </a:p>
          <a:p>
            <a:pPr lvl="1"/>
            <a:r>
              <a:rPr lang="en-US" dirty="0" err="1" smtClean="0"/>
              <a:t>Soukup’s</a:t>
            </a:r>
            <a:r>
              <a:rPr lang="en-US" dirty="0" smtClean="0"/>
              <a:t> algorithm</a:t>
            </a:r>
          </a:p>
        </p:txBody>
      </p:sp>
    </p:spTree>
    <p:extLst>
      <p:ext uri="{BB962C8B-B14F-4D97-AF65-F5344CB8AC3E}">
        <p14:creationId xmlns="" xmlns:p14="http://schemas.microsoft.com/office/powerpoint/2010/main" val="1660853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5600" y="2939511"/>
            <a:ext cx="9284775" cy="357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44499" y="527475"/>
            <a:ext cx="9047843" cy="742950"/>
          </a:xfrm>
        </p:spPr>
        <p:txBody>
          <a:bodyPr/>
          <a:lstStyle/>
          <a:p>
            <a:r>
              <a:rPr lang="en-US" dirty="0" smtClean="0"/>
              <a:t>Experimental Results – (II)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Performance comparison</a:t>
            </a:r>
          </a:p>
          <a:p>
            <a:pPr lvl="1"/>
            <a:r>
              <a:rPr lang="en-US" dirty="0" smtClean="0"/>
              <a:t>Only measure the runtime taken on search</a:t>
            </a:r>
          </a:p>
          <a:p>
            <a:pPr lvl="1"/>
            <a:r>
              <a:rPr lang="en-US" dirty="0" smtClean="0"/>
              <a:t>Storage initialization is not included 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7416800" y="3425371"/>
            <a:ext cx="1088571" cy="2946400"/>
          </a:xfrm>
          <a:prstGeom prst="rect">
            <a:avLst/>
          </a:prstGeom>
          <a:noFill/>
          <a:ln w="38100" cap="sq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/>
          <a:lstStyle/>
          <a:p>
            <a:pPr marL="382059" marR="0" lvl="0" indent="-382059" algn="l" defTabSz="50941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Droid Sans" panose="020B0606030804020204" pitchFamily="34" charset="0"/>
              <a:ea typeface="Droid Sans" panose="020B0606030804020204" pitchFamily="34" charset="0"/>
              <a:cs typeface="Droid Sans" panose="020B0606030804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60853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44500" y="527475"/>
            <a:ext cx="9245600" cy="742950"/>
          </a:xfrm>
        </p:spPr>
        <p:txBody>
          <a:bodyPr/>
          <a:lstStyle/>
          <a:p>
            <a:r>
              <a:rPr lang="en-US" dirty="0" smtClean="0"/>
              <a:t>Experimental Results – (III)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Runtime value including storage initialization</a:t>
            </a:r>
          </a:p>
          <a:p>
            <a:pPr lvl="1"/>
            <a:r>
              <a:rPr lang="en-US" dirty="0" smtClean="0"/>
              <a:t>Naïve initialization prior to each search</a:t>
            </a:r>
          </a:p>
          <a:p>
            <a:pPr lvl="1"/>
            <a:r>
              <a:rPr lang="en-US" dirty="0" smtClean="0"/>
              <a:t>Clear the all data structure (e.g., queue, distance table, etc.)</a:t>
            </a:r>
          </a:p>
          <a:p>
            <a:pPr lvl="1"/>
            <a:endParaRPr lang="en-US" dirty="0" smtClean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5600" y="2942436"/>
            <a:ext cx="9334500" cy="357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660853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 smtClean="0"/>
              <a:t>Experimental Results – (IV)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2"/>
          </p:nvPr>
        </p:nvSpPr>
        <p:spPr>
          <a:xfrm>
            <a:off x="444500" y="1520042"/>
            <a:ext cx="5143500" cy="5223658"/>
          </a:xfrm>
        </p:spPr>
        <p:txBody>
          <a:bodyPr/>
          <a:lstStyle/>
          <a:p>
            <a:r>
              <a:rPr lang="en-US" altLang="zh-TW" dirty="0" smtClean="0"/>
              <a:t>Snapshot 1</a:t>
            </a:r>
          </a:p>
          <a:p>
            <a:pPr lvl="1"/>
            <a:r>
              <a:rPr lang="en-US" altLang="zh-TW" dirty="0" smtClean="0"/>
              <a:t>Lee’s algorithm</a:t>
            </a:r>
          </a:p>
          <a:p>
            <a:pPr lvl="1"/>
            <a:r>
              <a:rPr lang="en-US" altLang="zh-TW" dirty="0" smtClean="0"/>
              <a:t>A* search </a:t>
            </a:r>
          </a:p>
          <a:p>
            <a:pPr lvl="1"/>
            <a:r>
              <a:rPr lang="en-US" altLang="zh-TW" dirty="0" smtClean="0"/>
              <a:t>UI-Route</a:t>
            </a:r>
          </a:p>
          <a:p>
            <a:pPr lvl="1"/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endParaRPr lang="en-US" altLang="zh-TW" dirty="0" smtClean="0"/>
          </a:p>
          <a:p>
            <a:r>
              <a:rPr lang="en-US" altLang="zh-TW" dirty="0" smtClean="0"/>
              <a:t>Snapshot 2</a:t>
            </a:r>
          </a:p>
          <a:p>
            <a:pPr lvl="1"/>
            <a:r>
              <a:rPr lang="en-US" altLang="zh-TW" dirty="0" smtClean="0"/>
              <a:t>A* search</a:t>
            </a:r>
          </a:p>
          <a:p>
            <a:pPr lvl="1"/>
            <a:r>
              <a:rPr lang="en-US" altLang="zh-TW" dirty="0" err="1" smtClean="0"/>
              <a:t>Soukup’s</a:t>
            </a:r>
            <a:r>
              <a:rPr lang="en-US" altLang="zh-TW" dirty="0" smtClean="0"/>
              <a:t> algorithm</a:t>
            </a:r>
          </a:p>
          <a:p>
            <a:pPr lvl="1"/>
            <a:r>
              <a:rPr lang="en-US" altLang="zh-TW" dirty="0" smtClean="0"/>
              <a:t>UI-Route</a:t>
            </a:r>
          </a:p>
          <a:p>
            <a:pPr lvl="1"/>
            <a:endParaRPr lang="zh-TW" alt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31646" y="1520042"/>
            <a:ext cx="4696727" cy="234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31646" y="4240896"/>
            <a:ext cx="4695825" cy="2343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 Placeholder 3"/>
          <p:cNvSpPr txBox="1">
            <a:spLocks/>
          </p:cNvSpPr>
          <p:nvPr/>
        </p:nvSpPr>
        <p:spPr>
          <a:xfrm>
            <a:off x="749300" y="3150104"/>
            <a:ext cx="3634014" cy="858678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/>
          <a:lstStyle/>
          <a:p>
            <a:pPr marL="382059" marR="0" lvl="0" indent="-382059" algn="l" defTabSz="50941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b="0" i="1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Droid Sans"/>
                <a:ea typeface="Droid Sans" panose="020B0606030804020204" pitchFamily="34" charset="0"/>
                <a:cs typeface="Droid Sans" panose="020B0606030804020204" pitchFamily="34" charset="0"/>
              </a:rPr>
              <a:t>A* search </a:t>
            </a:r>
            <a:r>
              <a:rPr lang="en-US" i="1" dirty="0" smtClean="0">
                <a:solidFill>
                  <a:srgbClr val="FF0000"/>
                </a:solidFill>
                <a:latin typeface="Droid Sans"/>
                <a:ea typeface="Droid Sans" panose="020B0606030804020204" pitchFamily="34" charset="0"/>
                <a:cs typeface="Droid Sans" panose="020B0606030804020204" pitchFamily="34" charset="0"/>
              </a:rPr>
              <a:t>has x0.4 speedup</a:t>
            </a:r>
          </a:p>
          <a:p>
            <a:pPr marL="382059" marR="0" lvl="0" indent="-382059" algn="l" defTabSz="50941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b="0" i="1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Droid Sans"/>
                <a:ea typeface="Droid Sans" panose="020B0606030804020204" pitchFamily="34" charset="0"/>
                <a:cs typeface="Droid Sans" panose="020B0606030804020204" pitchFamily="34" charset="0"/>
              </a:rPr>
              <a:t>UI-Route has x6</a:t>
            </a:r>
            <a:r>
              <a:rPr lang="en-US" i="1" dirty="0" smtClean="0">
                <a:solidFill>
                  <a:srgbClr val="FF0000"/>
                </a:solidFill>
                <a:latin typeface="Droid Sans"/>
                <a:ea typeface="Droid Sans" panose="020B0606030804020204" pitchFamily="34" charset="0"/>
                <a:cs typeface="Droid Sans" panose="020B0606030804020204" pitchFamily="34" charset="0"/>
              </a:rPr>
              <a:t>.0 speedup</a:t>
            </a:r>
            <a:endParaRPr kumimoji="0" lang="en-US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Droid Sans"/>
              <a:ea typeface="Droid Sans" panose="020B0606030804020204" pitchFamily="34" charset="0"/>
              <a:cs typeface="Droid Sans" panose="020B0606030804020204" pitchFamily="34" charset="0"/>
            </a:endParaRPr>
          </a:p>
        </p:txBody>
      </p:sp>
      <p:sp>
        <p:nvSpPr>
          <p:cNvPr id="9" name="Text Placeholder 3"/>
          <p:cNvSpPr txBox="1">
            <a:spLocks/>
          </p:cNvSpPr>
          <p:nvPr/>
        </p:nvSpPr>
        <p:spPr>
          <a:xfrm>
            <a:off x="749300" y="5797938"/>
            <a:ext cx="3634014" cy="858678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/>
          <a:lstStyle/>
          <a:p>
            <a:pPr marL="382059" marR="0" lvl="0" indent="-382059" algn="l" defTabSz="50941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b="0" i="1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Droid Sans"/>
                <a:ea typeface="Droid Sans" panose="020B0606030804020204" pitchFamily="34" charset="0"/>
                <a:cs typeface="Droid Sans" panose="020B0606030804020204" pitchFamily="34" charset="0"/>
              </a:rPr>
              <a:t>Soukup</a:t>
            </a:r>
            <a:r>
              <a:rPr kumimoji="0" lang="en-US" b="0" i="1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Droid Sans"/>
                <a:ea typeface="Droid Sans" panose="020B0606030804020204" pitchFamily="34" charset="0"/>
                <a:cs typeface="Droid Sans" panose="020B0606030804020204" pitchFamily="34" charset="0"/>
              </a:rPr>
              <a:t> </a:t>
            </a:r>
            <a:r>
              <a:rPr lang="en-US" i="1" dirty="0" smtClean="0">
                <a:solidFill>
                  <a:srgbClr val="FF0000"/>
                </a:solidFill>
                <a:latin typeface="Droid Sans"/>
                <a:ea typeface="Droid Sans" panose="020B0606030804020204" pitchFamily="34" charset="0"/>
                <a:cs typeface="Droid Sans" panose="020B0606030804020204" pitchFamily="34" charset="0"/>
              </a:rPr>
              <a:t>has x1.5 speedup</a:t>
            </a:r>
          </a:p>
          <a:p>
            <a:pPr marL="382059" marR="0" lvl="0" indent="-382059" algn="l" defTabSz="50941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b="0" i="1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Droid Sans"/>
                <a:ea typeface="Droid Sans" panose="020B0606030804020204" pitchFamily="34" charset="0"/>
                <a:cs typeface="Droid Sans" panose="020B0606030804020204" pitchFamily="34" charset="0"/>
              </a:rPr>
              <a:t>UI-Route has x9</a:t>
            </a:r>
            <a:r>
              <a:rPr lang="en-US" i="1" dirty="0" smtClean="0">
                <a:solidFill>
                  <a:srgbClr val="FF0000"/>
                </a:solidFill>
                <a:latin typeface="Droid Sans"/>
                <a:ea typeface="Droid Sans" panose="020B0606030804020204" pitchFamily="34" charset="0"/>
                <a:cs typeface="Droid Sans" panose="020B0606030804020204" pitchFamily="34" charset="0"/>
              </a:rPr>
              <a:t>.0 speedup</a:t>
            </a:r>
            <a:endParaRPr kumimoji="0" lang="en-US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Droid Sans"/>
              <a:ea typeface="Droid Sans" panose="020B0606030804020204" pitchFamily="34" charset="0"/>
              <a:cs typeface="Droid Sans" panose="020B0606030804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Concluding Remark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An incremental maze routing algorithm is introduced</a:t>
            </a:r>
          </a:p>
          <a:p>
            <a:pPr lvl="1"/>
            <a:r>
              <a:rPr lang="en-US" dirty="0" smtClean="0"/>
              <a:t>Incremental processing of route queries and graph updates</a:t>
            </a:r>
          </a:p>
          <a:p>
            <a:pPr lvl="1"/>
            <a:r>
              <a:rPr lang="en-US" dirty="0" smtClean="0"/>
              <a:t>Reutilization of search knowledge among routing queries</a:t>
            </a:r>
          </a:p>
          <a:p>
            <a:pPr lvl="1"/>
            <a:r>
              <a:rPr lang="en-US" dirty="0" smtClean="0"/>
              <a:t>Reduce overlapped search efforts for speedup</a:t>
            </a:r>
          </a:p>
          <a:p>
            <a:pPr lvl="1"/>
            <a:r>
              <a:rPr lang="en-US" dirty="0" smtClean="0"/>
              <a:t>Ease of coding, simple data structure, orthogonal to many routers</a:t>
            </a:r>
          </a:p>
          <a:p>
            <a:endParaRPr lang="en-US" dirty="0" smtClean="0"/>
          </a:p>
          <a:p>
            <a:r>
              <a:rPr lang="en-US" dirty="0" smtClean="0"/>
              <a:t>Take-home message</a:t>
            </a:r>
          </a:p>
          <a:p>
            <a:pPr lvl="1"/>
            <a:r>
              <a:rPr lang="en-US" dirty="0" smtClean="0"/>
              <a:t>UI-Route is superior when the grid graph is highly sparse</a:t>
            </a:r>
          </a:p>
          <a:p>
            <a:pPr lvl="1"/>
            <a:r>
              <a:rPr lang="en-US" dirty="0" smtClean="0"/>
              <a:t>Clever data structure matters (binary heap </a:t>
            </a:r>
            <a:r>
              <a:rPr lang="en-US" dirty="0" err="1" smtClean="0"/>
              <a:t>v.s</a:t>
            </a:r>
            <a:r>
              <a:rPr lang="en-US" dirty="0" smtClean="0"/>
              <a:t>. array heap)</a:t>
            </a:r>
          </a:p>
          <a:p>
            <a:pPr lvl="1"/>
            <a:r>
              <a:rPr lang="en-US" dirty="0" smtClean="0"/>
              <a:t>Non-algorithmic speedup technique contributes to further speedup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Future work</a:t>
            </a:r>
          </a:p>
          <a:p>
            <a:pPr lvl="1"/>
            <a:r>
              <a:rPr lang="en-US" dirty="0" smtClean="0"/>
              <a:t>Apply to weighted grid graph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1660853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Introduction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Problem formulation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Algorithm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Experimental result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Remark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660853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Maze routing</a:t>
            </a:r>
          </a:p>
          <a:p>
            <a:pPr lvl="1"/>
            <a:r>
              <a:rPr lang="en-US" altLang="zh-TW" dirty="0" smtClean="0"/>
              <a:t>Trace a shortest connection between two specified grid points</a:t>
            </a:r>
            <a:endParaRPr lang="en-US" dirty="0" smtClean="0"/>
          </a:p>
          <a:p>
            <a:pPr lvl="1"/>
            <a:r>
              <a:rPr lang="en-US" dirty="0" smtClean="0"/>
              <a:t>A </a:t>
            </a:r>
            <a:r>
              <a:rPr lang="en-US" dirty="0" smtClean="0"/>
              <a:t>primary problem in many science/engineering </a:t>
            </a:r>
            <a:r>
              <a:rPr lang="en-US" dirty="0" smtClean="0"/>
              <a:t>disciplines</a:t>
            </a:r>
          </a:p>
          <a:p>
            <a:pPr lvl="1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r>
              <a:rPr lang="en-US" dirty="0" smtClean="0"/>
              <a:t>Electronic-design-automation </a:t>
            </a:r>
            <a:r>
              <a:rPr lang="en-US" dirty="0" smtClean="0"/>
              <a:t>(EDA) applications</a:t>
            </a:r>
          </a:p>
          <a:p>
            <a:pPr lvl="1"/>
            <a:r>
              <a:rPr lang="en-US" dirty="0" smtClean="0"/>
              <a:t>IC routing (e.g., global/detailed routing)</a:t>
            </a:r>
          </a:p>
          <a:p>
            <a:pPr lvl="1"/>
            <a:r>
              <a:rPr lang="en-US" dirty="0" smtClean="0"/>
              <a:t>PCB routing (e.g., escape routing)</a:t>
            </a:r>
          </a:p>
          <a:p>
            <a:pPr lvl="1"/>
            <a:r>
              <a:rPr lang="en-US" dirty="0" smtClean="0"/>
              <a:t>FPGA routing (e.g., negotiation-based routing)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59017" y="2927350"/>
            <a:ext cx="5536047" cy="18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7091363" y="2927350"/>
          <a:ext cx="268287" cy="303213"/>
        </p:xfrm>
        <a:graphic>
          <a:graphicData uri="http://schemas.openxmlformats.org/presentationml/2006/ole">
            <p:oleObj spid="_x0000_s1027" name="Visio" r:id="rId4" imgW="268920" imgH="303003" progId="Visio.Drawing.11">
              <p:link updateAutomatic="1"/>
            </p:oleObj>
          </a:graphicData>
        </a:graphic>
      </p:graphicFrame>
      <p:sp>
        <p:nvSpPr>
          <p:cNvPr id="6" name="文字方塊 5"/>
          <p:cNvSpPr txBox="1"/>
          <p:nvPr/>
        </p:nvSpPr>
        <p:spPr>
          <a:xfrm>
            <a:off x="7359650" y="2871787"/>
            <a:ext cx="1130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Source </a:t>
            </a:r>
            <a:endParaRPr lang="zh-TW" alt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104063" y="3813175"/>
            <a:ext cx="24765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029" name="Object 5"/>
          <p:cNvGraphicFramePr>
            <a:graphicFrameLocks noChangeAspect="1"/>
          </p:cNvGraphicFramePr>
          <p:nvPr/>
        </p:nvGraphicFramePr>
        <p:xfrm>
          <a:off x="7091363" y="3335337"/>
          <a:ext cx="268287" cy="303213"/>
        </p:xfrm>
        <a:graphic>
          <a:graphicData uri="http://schemas.openxmlformats.org/presentationml/2006/ole">
            <p:oleObj spid="_x0000_s1029" name="Visio" r:id="rId6" imgW="268920" imgH="303003" progId="Visio.Drawing.11">
              <p:link updateAutomatic="1"/>
            </p:oleObj>
          </a:graphicData>
        </a:graphic>
      </p:graphicFrame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7104063" y="4244975"/>
            <a:ext cx="24765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文字方塊 9"/>
          <p:cNvSpPr txBox="1"/>
          <p:nvPr/>
        </p:nvSpPr>
        <p:spPr>
          <a:xfrm>
            <a:off x="7359650" y="3284597"/>
            <a:ext cx="977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Target</a:t>
            </a:r>
            <a:endParaRPr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7359649" y="3722807"/>
            <a:ext cx="18133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Blocked node</a:t>
            </a:r>
            <a:endParaRPr lang="zh-TW" altLang="en-US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7359650" y="4153535"/>
            <a:ext cx="20764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Unblocked node</a:t>
            </a:r>
            <a:endParaRPr lang="zh-TW" altLang="en-US" dirty="0"/>
          </a:p>
        </p:txBody>
      </p:sp>
    </p:spTree>
    <p:extLst>
      <p:ext uri="{BB962C8B-B14F-4D97-AF65-F5344CB8AC3E}">
        <p14:creationId xmlns="" xmlns:p14="http://schemas.microsoft.com/office/powerpoint/2010/main" val="1660853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Existing Approaches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Breadth-first-propagation (</a:t>
            </a:r>
            <a:r>
              <a:rPr lang="en-US" b="1" dirty="0" smtClean="0"/>
              <a:t>BFP</a:t>
            </a:r>
            <a:r>
              <a:rPr lang="en-US" dirty="0" smtClean="0"/>
              <a:t>) style</a:t>
            </a:r>
          </a:p>
          <a:p>
            <a:pPr lvl="1"/>
            <a:r>
              <a:rPr lang="en-US" dirty="0" smtClean="0"/>
              <a:t>Maintain the optimal substructure of shortest path</a:t>
            </a:r>
          </a:p>
          <a:p>
            <a:pPr lvl="1"/>
            <a:r>
              <a:rPr lang="en-US" dirty="0" smtClean="0"/>
              <a:t>Search from nodes having shortest routes already</a:t>
            </a:r>
          </a:p>
          <a:p>
            <a:pPr lvl="1"/>
            <a:r>
              <a:rPr lang="en-US" dirty="0" smtClean="0"/>
              <a:t>Optimal and complete but slow</a:t>
            </a:r>
          </a:p>
          <a:p>
            <a:pPr lvl="1"/>
            <a:r>
              <a:rPr lang="en-US" dirty="0" smtClean="0"/>
              <a:t>Lee’s algorithm, A* search, etc.</a:t>
            </a:r>
          </a:p>
          <a:p>
            <a:pPr lvl="1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Depth-first-line-search (</a:t>
            </a:r>
            <a:r>
              <a:rPr lang="en-US" b="1" dirty="0" smtClean="0"/>
              <a:t>DFL</a:t>
            </a:r>
            <a:r>
              <a:rPr lang="en-US" dirty="0" smtClean="0"/>
              <a:t>) style</a:t>
            </a:r>
          </a:p>
          <a:p>
            <a:pPr lvl="1"/>
            <a:r>
              <a:rPr lang="en-US" dirty="0" smtClean="0"/>
              <a:t>Neglect the optimal substructure of shortest path</a:t>
            </a:r>
          </a:p>
          <a:p>
            <a:pPr lvl="1"/>
            <a:r>
              <a:rPr lang="en-US" dirty="0" smtClean="0"/>
              <a:t>Search in greedy manner</a:t>
            </a:r>
          </a:p>
          <a:p>
            <a:pPr lvl="1"/>
            <a:r>
              <a:rPr lang="en-US" dirty="0" smtClean="0"/>
              <a:t>Suboptimal and incomplete but fast</a:t>
            </a:r>
          </a:p>
          <a:p>
            <a:pPr lvl="1"/>
            <a:r>
              <a:rPr lang="en-US" dirty="0" smtClean="0"/>
              <a:t>Hightower’s algorithm, </a:t>
            </a:r>
            <a:r>
              <a:rPr lang="en-US" dirty="0" err="1" smtClean="0"/>
              <a:t>Soukup’s</a:t>
            </a:r>
            <a:r>
              <a:rPr lang="en-US" dirty="0" smtClean="0"/>
              <a:t> algorithm, etc.</a:t>
            </a:r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12023" y="2126797"/>
            <a:ext cx="2266950" cy="3867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660853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Pros and cons between BFP and DFL variants</a:t>
            </a:r>
          </a:p>
          <a:p>
            <a:pPr lvl="1"/>
            <a:r>
              <a:rPr lang="en-US" dirty="0" smtClean="0"/>
              <a:t>BFP variants are optimal and complete but usually slow</a:t>
            </a:r>
          </a:p>
          <a:p>
            <a:pPr lvl="1"/>
            <a:r>
              <a:rPr lang="en-US" dirty="0" smtClean="0"/>
              <a:t>DFL variants trade optimality and completeness </a:t>
            </a:r>
            <a:r>
              <a:rPr lang="en-US" smtClean="0"/>
              <a:t>for speedup</a:t>
            </a:r>
            <a:endParaRPr lang="en-US" dirty="0" smtClean="0"/>
          </a:p>
          <a:p>
            <a:pPr>
              <a:lnSpc>
                <a:spcPct val="200000"/>
              </a:lnSpc>
            </a:pPr>
            <a:r>
              <a:rPr lang="en-US" i="1" dirty="0" smtClean="0"/>
              <a:t>A</a:t>
            </a:r>
            <a:r>
              <a:rPr lang="en-US" dirty="0" smtClean="0"/>
              <a:t> </a:t>
            </a:r>
            <a:r>
              <a:rPr lang="en-US" i="1" dirty="0" smtClean="0"/>
              <a:t>common</a:t>
            </a:r>
            <a:r>
              <a:rPr lang="en-US" dirty="0" smtClean="0"/>
              <a:t> </a:t>
            </a:r>
            <a:r>
              <a:rPr lang="en-US" i="1" dirty="0" smtClean="0"/>
              <a:t>shortcoming</a:t>
            </a:r>
            <a:r>
              <a:rPr lang="en-US" dirty="0" smtClean="0"/>
              <a:t> of existing approaches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Focus on a </a:t>
            </a:r>
            <a:r>
              <a:rPr lang="en-US" i="1" dirty="0" smtClean="0">
                <a:solidFill>
                  <a:srgbClr val="FF0000"/>
                </a:solidFill>
              </a:rPr>
              <a:t>single</a:t>
            </a:r>
            <a:r>
              <a:rPr lang="en-US" dirty="0" smtClean="0"/>
              <a:t> route query </a:t>
            </a:r>
            <a:r>
              <a:rPr lang="en-US" i="1" dirty="0" smtClean="0">
                <a:solidFill>
                  <a:srgbClr val="FF0000"/>
                </a:solidFill>
              </a:rPr>
              <a:t>at one time</a:t>
            </a:r>
          </a:p>
          <a:p>
            <a:pPr lvl="1"/>
            <a:r>
              <a:rPr lang="en-US" dirty="0" smtClean="0"/>
              <a:t>However, practical applications require incremental processing</a:t>
            </a:r>
          </a:p>
          <a:p>
            <a:pPr lvl="2"/>
            <a:r>
              <a:rPr lang="en-US" dirty="0" smtClean="0"/>
              <a:t>Route queries</a:t>
            </a:r>
          </a:p>
          <a:p>
            <a:pPr lvl="2"/>
            <a:r>
              <a:rPr lang="en-US" dirty="0" smtClean="0"/>
              <a:t>Graph updates</a:t>
            </a:r>
          </a:p>
          <a:p>
            <a:pPr lvl="1"/>
            <a:r>
              <a:rPr lang="en-US" dirty="0" smtClean="0"/>
              <a:t>Deal with each route query </a:t>
            </a:r>
            <a:r>
              <a:rPr lang="en-US" i="1" dirty="0" smtClean="0">
                <a:solidFill>
                  <a:srgbClr val="FF0000"/>
                </a:solidFill>
              </a:rPr>
              <a:t>independently</a:t>
            </a:r>
          </a:p>
          <a:p>
            <a:pPr lvl="2"/>
            <a:r>
              <a:rPr lang="en-US" dirty="0" smtClean="0"/>
              <a:t>Overlapped and redundant search efforts </a:t>
            </a:r>
            <a:r>
              <a:rPr lang="en-US" dirty="0" smtClean="0">
                <a:sym typeface="Wingdings" pitchFamily="2" charset="2"/>
              </a:rPr>
              <a:t></a:t>
            </a:r>
          </a:p>
          <a:p>
            <a:pPr lvl="2"/>
            <a:r>
              <a:rPr lang="en-US" dirty="0" smtClean="0">
                <a:sym typeface="Wingdings" pitchFamily="2" charset="2"/>
              </a:rPr>
              <a:t>No reutilization of search knowledge </a:t>
            </a:r>
            <a:endParaRPr lang="en-US" dirty="0" smtClean="0"/>
          </a:p>
          <a:p>
            <a:pPr lvl="2"/>
            <a:r>
              <a:rPr lang="en-US" dirty="0" smtClean="0"/>
              <a:t>Runtime and speedup bottleneck </a:t>
            </a:r>
            <a:r>
              <a:rPr lang="en-US" dirty="0" smtClean="0">
                <a:sym typeface="Wingdings" pitchFamily="2" charset="2"/>
              </a:rPr>
              <a:t>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Unknown acceleration challenges 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1660853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Problem Formulation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Incremental maze routing problem</a:t>
            </a:r>
          </a:p>
          <a:p>
            <a:pPr lvl="1"/>
            <a:r>
              <a:rPr lang="en-US" dirty="0" smtClean="0"/>
              <a:t>Solve route queries subject to graph updates</a:t>
            </a:r>
          </a:p>
          <a:p>
            <a:pPr lvl="1"/>
            <a:r>
              <a:rPr lang="en-US" i="1" dirty="0" smtClean="0"/>
              <a:t>Query</a:t>
            </a:r>
            <a:r>
              <a:rPr lang="en-US" dirty="0" smtClean="0"/>
              <a:t> (</a:t>
            </a:r>
            <a:r>
              <a:rPr lang="en-US" i="1" dirty="0" smtClean="0"/>
              <a:t>S</a:t>
            </a:r>
            <a:r>
              <a:rPr lang="en-US" dirty="0" smtClean="0"/>
              <a:t>, </a:t>
            </a:r>
            <a:r>
              <a:rPr lang="en-US" i="1" dirty="0" smtClean="0"/>
              <a:t>T</a:t>
            </a:r>
            <a:r>
              <a:rPr lang="en-US" dirty="0" smtClean="0"/>
              <a:t>): </a:t>
            </a:r>
            <a:r>
              <a:rPr lang="en-US" i="1" dirty="0" smtClean="0"/>
              <a:t>Find the shortest connection between S and T</a:t>
            </a:r>
          </a:p>
          <a:p>
            <a:pPr lvl="1"/>
            <a:r>
              <a:rPr lang="en-US" i="1" dirty="0" smtClean="0"/>
              <a:t>Update</a:t>
            </a:r>
            <a:r>
              <a:rPr lang="en-US" dirty="0" smtClean="0"/>
              <a:t> (</a:t>
            </a:r>
            <a:r>
              <a:rPr lang="en-US" i="1" dirty="0" smtClean="0"/>
              <a:t>x</a:t>
            </a:r>
            <a:r>
              <a:rPr lang="en-US" dirty="0" smtClean="0"/>
              <a:t>, </a:t>
            </a:r>
            <a:r>
              <a:rPr lang="en-US" i="1" dirty="0" smtClean="0"/>
              <a:t>y</a:t>
            </a:r>
            <a:r>
              <a:rPr lang="en-US" dirty="0" smtClean="0"/>
              <a:t>): </a:t>
            </a:r>
            <a:r>
              <a:rPr lang="en-US" i="1" dirty="0" smtClean="0"/>
              <a:t>Block/Unblock the grid node at </a:t>
            </a:r>
            <a:r>
              <a:rPr lang="en-US" dirty="0" smtClean="0"/>
              <a:t>(</a:t>
            </a:r>
            <a:r>
              <a:rPr lang="en-US" i="1" dirty="0" smtClean="0"/>
              <a:t>x</a:t>
            </a:r>
            <a:r>
              <a:rPr lang="en-US" dirty="0" smtClean="0"/>
              <a:t>, </a:t>
            </a:r>
            <a:r>
              <a:rPr lang="en-US" i="1" dirty="0" smtClean="0"/>
              <a:t>y</a:t>
            </a:r>
            <a:r>
              <a:rPr lang="en-US" dirty="0" smtClean="0"/>
              <a:t>)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3314700"/>
            <a:ext cx="5038725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Placeholder 3"/>
          <p:cNvSpPr txBox="1">
            <a:spLocks/>
          </p:cNvSpPr>
          <p:nvPr/>
        </p:nvSpPr>
        <p:spPr>
          <a:xfrm>
            <a:off x="6032500" y="3283157"/>
            <a:ext cx="3657600" cy="1637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/>
          <a:lstStyle/>
          <a:p>
            <a:pPr marL="382059" marR="0" lvl="0" indent="-382059" algn="l" defTabSz="50941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Goal</a:t>
            </a:r>
          </a:p>
          <a:p>
            <a:pPr marL="827795" marR="0" lvl="1" indent="-318383" algn="l" defTabSz="50941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Optimality</a:t>
            </a:r>
          </a:p>
          <a:p>
            <a:pPr marL="827795" marR="0" lvl="1" indent="-318383" algn="l" defTabSz="50941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/>
            </a:pPr>
            <a:r>
              <a:rPr lang="en-US" dirty="0" smtClean="0">
                <a:solidFill>
                  <a:srgbClr val="002060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Completeness</a:t>
            </a:r>
          </a:p>
          <a:p>
            <a:pPr marL="827795" marR="0" lvl="1" indent="-318383" algn="l" defTabSz="50941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Speedup</a:t>
            </a:r>
          </a:p>
        </p:txBody>
      </p:sp>
      <p:sp>
        <p:nvSpPr>
          <p:cNvPr id="9" name="Text Placeholder 3"/>
          <p:cNvSpPr txBox="1">
            <a:spLocks/>
          </p:cNvSpPr>
          <p:nvPr/>
        </p:nvSpPr>
        <p:spPr>
          <a:xfrm>
            <a:off x="6032500" y="5131624"/>
            <a:ext cx="3657600" cy="672688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/>
          <a:lstStyle/>
          <a:p>
            <a:pPr marL="382059" marR="0" lvl="0" indent="-382059" algn="l" defTabSz="50941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*Optimality</a:t>
            </a:r>
            <a:r>
              <a:rPr lang="en-US" sz="1600" dirty="0" smtClean="0">
                <a:solidFill>
                  <a:srgbClr val="002060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: the route is the shortest</a:t>
            </a:r>
          </a:p>
          <a:p>
            <a:pPr marL="382059" marR="0" lvl="0" indent="-382059" algn="l" defTabSz="50941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*Completeness: find</a:t>
            </a:r>
            <a:r>
              <a:rPr kumimoji="0" lang="en-US" sz="1600" b="0" i="0" u="none" strike="noStrike" kern="1200" cap="none" spc="0" normalizeH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 a route if exists</a:t>
            </a: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Droid Sans" panose="020B0606030804020204" pitchFamily="34" charset="0"/>
              <a:ea typeface="Droid Sans" panose="020B0606030804020204" pitchFamily="34" charset="0"/>
              <a:cs typeface="Droid Sans" panose="020B0606030804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60853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44500" y="527475"/>
            <a:ext cx="9245600" cy="742950"/>
          </a:xfrm>
        </p:spPr>
        <p:txBody>
          <a:bodyPr/>
          <a:lstStyle/>
          <a:p>
            <a:r>
              <a:rPr lang="en-US" dirty="0" smtClean="0"/>
              <a:t>Algorithm – Breaking the Equivalent Routes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algn="just"/>
            <a:r>
              <a:rPr lang="en-US" sz="2200" b="1" dirty="0" smtClean="0"/>
              <a:t>Definition 1</a:t>
            </a:r>
            <a:r>
              <a:rPr lang="en-US" sz="2200" dirty="0" smtClean="0"/>
              <a:t>: </a:t>
            </a:r>
            <a:r>
              <a:rPr lang="en-US" sz="2200" i="1" dirty="0" smtClean="0"/>
              <a:t>Given two distinct grid nodes g</a:t>
            </a:r>
            <a:r>
              <a:rPr lang="en-US" sz="2200" i="1" baseline="-25000" dirty="0" smtClean="0"/>
              <a:t>1</a:t>
            </a:r>
            <a:r>
              <a:rPr lang="en-US" sz="2200" i="1" dirty="0" smtClean="0"/>
              <a:t> and g</a:t>
            </a:r>
            <a:r>
              <a:rPr lang="en-US" sz="2200" i="1" baseline="-25000" dirty="0" smtClean="0"/>
              <a:t>2</a:t>
            </a:r>
            <a:r>
              <a:rPr lang="en-US" sz="2200" i="1" dirty="0" smtClean="0"/>
              <a:t>, two routes r</a:t>
            </a:r>
            <a:r>
              <a:rPr lang="en-US" sz="2200" i="1" baseline="-25000" dirty="0" smtClean="0"/>
              <a:t>1</a:t>
            </a:r>
            <a:r>
              <a:rPr lang="en-US" sz="2200" i="1" dirty="0" smtClean="0"/>
              <a:t> from g</a:t>
            </a:r>
            <a:r>
              <a:rPr lang="en-US" sz="2200" i="1" baseline="-25000" dirty="0" smtClean="0"/>
              <a:t>1</a:t>
            </a:r>
            <a:r>
              <a:rPr lang="en-US" sz="2200" i="1" dirty="0" smtClean="0"/>
              <a:t> and r</a:t>
            </a:r>
            <a:r>
              <a:rPr lang="en-US" sz="2200" i="1" baseline="-25000" dirty="0" smtClean="0"/>
              <a:t>2</a:t>
            </a:r>
            <a:r>
              <a:rPr lang="en-US" sz="2200" i="1" dirty="0" smtClean="0"/>
              <a:t> from g</a:t>
            </a:r>
            <a:r>
              <a:rPr lang="en-US" sz="2200" i="1" baseline="-25000" dirty="0" smtClean="0"/>
              <a:t>2</a:t>
            </a:r>
            <a:r>
              <a:rPr lang="en-US" sz="2200" i="1" dirty="0" smtClean="0"/>
              <a:t> are equivalent, if they have identical route lengths</a:t>
            </a:r>
            <a:endParaRPr lang="en-US" sz="2200" dirty="0" smtClean="0"/>
          </a:p>
          <a:p>
            <a:pPr algn="just"/>
            <a:r>
              <a:rPr lang="en-US" sz="2200" b="1" dirty="0" smtClean="0"/>
              <a:t>Definition 2</a:t>
            </a:r>
            <a:r>
              <a:rPr lang="en-US" sz="2200" dirty="0" smtClean="0"/>
              <a:t>: </a:t>
            </a:r>
            <a:r>
              <a:rPr lang="en-US" sz="2200" i="1" dirty="0" smtClean="0"/>
              <a:t>Given two distinct grid nodes g</a:t>
            </a:r>
            <a:r>
              <a:rPr lang="en-US" sz="2200" i="1" baseline="-25000" dirty="0" smtClean="0"/>
              <a:t>1</a:t>
            </a:r>
            <a:r>
              <a:rPr lang="en-US" sz="2200" i="1" dirty="0" smtClean="0"/>
              <a:t> and g</a:t>
            </a:r>
            <a:r>
              <a:rPr lang="en-US" sz="2200" i="1" baseline="-25000" dirty="0" smtClean="0"/>
              <a:t>2</a:t>
            </a:r>
            <a:r>
              <a:rPr lang="en-US" sz="2200" i="1" dirty="0" smtClean="0"/>
              <a:t>, g</a:t>
            </a:r>
            <a:r>
              <a:rPr lang="en-US" sz="2200" i="1" baseline="-25000" dirty="0" smtClean="0"/>
              <a:t>2</a:t>
            </a:r>
            <a:r>
              <a:rPr lang="en-US" sz="2200" i="1" dirty="0" smtClean="0"/>
              <a:t> is a breaking node from g</a:t>
            </a:r>
            <a:r>
              <a:rPr lang="en-US" sz="2200" i="1" baseline="-25000" dirty="0" smtClean="0"/>
              <a:t>1</a:t>
            </a:r>
            <a:r>
              <a:rPr lang="en-US" sz="2200" i="1" dirty="0" smtClean="0"/>
              <a:t> if g</a:t>
            </a:r>
            <a:r>
              <a:rPr lang="en-US" sz="2200" i="1" baseline="-25000" dirty="0" smtClean="0"/>
              <a:t>2</a:t>
            </a:r>
            <a:r>
              <a:rPr lang="en-US" sz="2200" i="1" dirty="0" smtClean="0"/>
              <a:t> has a neighbor n such that g</a:t>
            </a:r>
            <a:r>
              <a:rPr lang="en-US" sz="2200" i="1" baseline="-25000" dirty="0" smtClean="0"/>
              <a:t>2</a:t>
            </a:r>
            <a:r>
              <a:rPr lang="en-US" sz="2200" i="1" dirty="0" smtClean="0"/>
              <a:t> is a must intermediate on the optimal route from g</a:t>
            </a:r>
            <a:r>
              <a:rPr lang="en-US" sz="2200" i="1" baseline="-25000" dirty="0" smtClean="0"/>
              <a:t>1</a:t>
            </a:r>
            <a:r>
              <a:rPr lang="en-US" sz="2200" i="1" dirty="0" smtClean="0"/>
              <a:t> to n</a:t>
            </a:r>
          </a:p>
          <a:p>
            <a:pPr algn="just"/>
            <a:endParaRPr lang="en-US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11374" y="4125912"/>
            <a:ext cx="6110969" cy="2376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Placeholder 3"/>
          <p:cNvSpPr txBox="1">
            <a:spLocks/>
          </p:cNvSpPr>
          <p:nvPr/>
        </p:nvSpPr>
        <p:spPr>
          <a:xfrm>
            <a:off x="4813300" y="3733800"/>
            <a:ext cx="4064000" cy="344076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/>
          <a:lstStyle/>
          <a:p>
            <a:pPr marL="382059" marR="0" lvl="0" indent="-382059" algn="l" defTabSz="50941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B is a breaking node from the left </a:t>
            </a:r>
            <a:r>
              <a:rPr kumimoji="0" lang="en-US" sz="16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red dot</a:t>
            </a: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Droid Sans" panose="020B0606030804020204" pitchFamily="34" charset="0"/>
              <a:ea typeface="Droid Sans" panose="020B0606030804020204" pitchFamily="34" charset="0"/>
              <a:cs typeface="Droid Sans" panose="020B0606030804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60853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44500" y="527475"/>
            <a:ext cx="9245600" cy="742950"/>
          </a:xfrm>
        </p:spPr>
        <p:txBody>
          <a:bodyPr/>
          <a:lstStyle/>
          <a:p>
            <a:r>
              <a:rPr lang="en-US" dirty="0" smtClean="0"/>
              <a:t>Algorithm – Horizontal Breaking (I)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algn="just"/>
            <a:r>
              <a:rPr lang="en-US" sz="2200" b="1" dirty="0" smtClean="0"/>
              <a:t>Horizontal Breaking</a:t>
            </a:r>
            <a:r>
              <a:rPr lang="en-US" sz="2200" dirty="0" smtClean="0"/>
              <a:t>: </a:t>
            </a:r>
            <a:r>
              <a:rPr lang="en-US" sz="2200" i="1" dirty="0" smtClean="0"/>
              <a:t>Given a node g and its present direction d in horizontal, the node </a:t>
            </a:r>
            <a:r>
              <a:rPr lang="en-US" sz="2200" i="1" dirty="0" err="1" smtClean="0"/>
              <a:t>g</a:t>
            </a:r>
            <a:r>
              <a:rPr lang="en-US" sz="2200" i="1" baseline="-25000" dirty="0" err="1" smtClean="0"/>
              <a:t>H</a:t>
            </a:r>
            <a:r>
              <a:rPr lang="en-US" sz="2200" i="1" dirty="0" smtClean="0"/>
              <a:t> is a horizontal breaking node from g if </a:t>
            </a:r>
            <a:r>
              <a:rPr lang="en-US" sz="2200" i="1" dirty="0" err="1" smtClean="0"/>
              <a:t>g</a:t>
            </a:r>
            <a:r>
              <a:rPr lang="en-US" sz="2200" i="1" baseline="-25000" dirty="0" err="1" smtClean="0"/>
              <a:t>H</a:t>
            </a:r>
            <a:r>
              <a:rPr lang="en-US" sz="2200" i="1" dirty="0" smtClean="0"/>
              <a:t> is reachable from g by heading along direction d and is the nearest such node to satisfy one of the following conditions</a:t>
            </a:r>
          </a:p>
          <a:p>
            <a:pPr lvl="1" algn="just"/>
            <a:r>
              <a:rPr lang="en-US" i="1" dirty="0" err="1" smtClean="0"/>
              <a:t>g</a:t>
            </a:r>
            <a:r>
              <a:rPr lang="en-US" i="1" baseline="-25000" dirty="0" err="1" smtClean="0"/>
              <a:t>H</a:t>
            </a:r>
            <a:r>
              <a:rPr lang="en-US" i="1" dirty="0" smtClean="0"/>
              <a:t> </a:t>
            </a:r>
            <a:r>
              <a:rPr lang="en-US" dirty="0" smtClean="0"/>
              <a:t>is blocked or out of boundary</a:t>
            </a:r>
          </a:p>
          <a:p>
            <a:pPr lvl="1" algn="just"/>
            <a:r>
              <a:rPr lang="en-US" i="1" dirty="0" err="1" smtClean="0"/>
              <a:t>g</a:t>
            </a:r>
            <a:r>
              <a:rPr lang="en-US" i="1" baseline="-25000" dirty="0" err="1" smtClean="0"/>
              <a:t>H</a:t>
            </a:r>
            <a:r>
              <a:rPr lang="en-US" dirty="0" smtClean="0"/>
              <a:t> has a vertically adjacent neighbor whose optimal route from </a:t>
            </a:r>
            <a:r>
              <a:rPr lang="en-US" i="1" dirty="0" smtClean="0"/>
              <a:t>g </a:t>
            </a:r>
            <a:r>
              <a:rPr lang="en-US" dirty="0" smtClean="0"/>
              <a:t>must pass </a:t>
            </a:r>
            <a:r>
              <a:rPr lang="en-US" i="1" dirty="0" err="1" smtClean="0"/>
              <a:t>g</a:t>
            </a:r>
            <a:r>
              <a:rPr lang="en-US" i="1" baseline="-25000" dirty="0" err="1" smtClean="0"/>
              <a:t>H</a:t>
            </a:r>
            <a:endParaRPr lang="en-US" i="1" baseline="-25000" dirty="0" smtClean="0"/>
          </a:p>
          <a:p>
            <a:pPr algn="just"/>
            <a:endParaRPr lang="en-US" dirty="0" smtClean="0"/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4372427" y="4187100"/>
            <a:ext cx="4978400" cy="697324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/>
          <a:lstStyle/>
          <a:p>
            <a:pPr marL="382059" marR="0" lvl="0" indent="-382059" algn="l" defTabSz="50941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Droid Sans"/>
                <a:ea typeface="Droid Sans" panose="020B0606030804020204" pitchFamily="34" charset="0"/>
                <a:cs typeface="Droid Sans" panose="020B0606030804020204" pitchFamily="34" charset="0"/>
              </a:rPr>
              <a:t>B is a horizontal breaking node from S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18697" y="4187100"/>
            <a:ext cx="3288846" cy="24459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Placeholder 3"/>
          <p:cNvSpPr txBox="1">
            <a:spLocks/>
          </p:cNvSpPr>
          <p:nvPr/>
        </p:nvSpPr>
        <p:spPr>
          <a:xfrm>
            <a:off x="4372427" y="4826368"/>
            <a:ext cx="5433785" cy="15998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/>
          <a:lstStyle/>
          <a:p>
            <a:pPr marL="382059" marR="0" lvl="0" indent="-382059" algn="l" defTabSz="50941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Concept behind</a:t>
            </a:r>
          </a:p>
          <a:p>
            <a:pPr marL="827795" marR="0" lvl="1" indent="-318383" algn="just" defTabSz="50941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/>
            </a:pPr>
            <a:r>
              <a:rPr lang="en-US" noProof="0" dirty="0" smtClean="0">
                <a:solidFill>
                  <a:srgbClr val="002060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A dimensional rephrase of definition 2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Droid Sans" panose="020B0606030804020204" pitchFamily="34" charset="0"/>
              <a:ea typeface="Droid Sans" panose="020B0606030804020204" pitchFamily="34" charset="0"/>
              <a:cs typeface="Droid Sans" panose="020B0606030804020204" pitchFamily="34" charset="0"/>
            </a:endParaRPr>
          </a:p>
          <a:p>
            <a:pPr marL="827795" marR="0" lvl="1" indent="-318383" algn="just" defTabSz="50941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/>
            </a:pPr>
            <a:r>
              <a:rPr lang="en-US" noProof="0" dirty="0" smtClean="0">
                <a:solidFill>
                  <a:srgbClr val="002060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Online definition with respect to present search direction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Droid Sans" panose="020B0606030804020204" pitchFamily="34" charset="0"/>
              <a:ea typeface="Droid Sans" panose="020B0606030804020204" pitchFamily="34" charset="0"/>
              <a:cs typeface="Droid Sans" panose="020B0606030804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60853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44500" y="527475"/>
            <a:ext cx="9245600" cy="742950"/>
          </a:xfrm>
        </p:spPr>
        <p:txBody>
          <a:bodyPr/>
          <a:lstStyle/>
          <a:p>
            <a:r>
              <a:rPr lang="en-US" dirty="0" smtClean="0"/>
              <a:t>Algorithm – Horizontal Breaking (II)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59461" y="2458362"/>
            <a:ext cx="5275041" cy="8500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文字版面配置區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zh-TW" dirty="0" smtClean="0"/>
              <a:t>Uniform grid graph</a:t>
            </a:r>
          </a:p>
          <a:p>
            <a:pPr lvl="1"/>
            <a:r>
              <a:rPr lang="en-US" altLang="zh-TW" dirty="0" smtClean="0"/>
              <a:t>Totally six cases of horizontal breaking nodes from either direction</a:t>
            </a:r>
          </a:p>
          <a:p>
            <a:pPr lvl="1"/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>
              <a:buNone/>
            </a:pPr>
            <a:endParaRPr lang="en-US" altLang="zh-TW" dirty="0" smtClean="0"/>
          </a:p>
          <a:p>
            <a:r>
              <a:rPr lang="en-US" altLang="zh-TW" dirty="0" smtClean="0"/>
              <a:t>Table lookup</a:t>
            </a:r>
          </a:p>
          <a:p>
            <a:pPr lvl="1"/>
            <a:r>
              <a:rPr lang="en-US" altLang="zh-TW" b="1" i="1" dirty="0" smtClean="0">
                <a:solidFill>
                  <a:srgbClr val="FF0000"/>
                </a:solidFill>
              </a:rPr>
              <a:t>Successor</a:t>
            </a:r>
            <a:r>
              <a:rPr lang="en-US" altLang="zh-TW" dirty="0" smtClean="0"/>
              <a:t> table maps grid nodes to horizontal breaking nodes</a:t>
            </a:r>
          </a:p>
          <a:p>
            <a:pPr lvl="1"/>
            <a:r>
              <a:rPr lang="en-US" altLang="zh-TW" b="1" i="1" dirty="0" smtClean="0">
                <a:solidFill>
                  <a:srgbClr val="FF0000"/>
                </a:solidFill>
              </a:rPr>
              <a:t>Satellite</a:t>
            </a:r>
            <a:r>
              <a:rPr lang="en-US" altLang="zh-TW" dirty="0" smtClean="0"/>
              <a:t> table keeps track of the furthest mapping</a:t>
            </a:r>
            <a:endParaRPr lang="zh-TW" alt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1830" y="4769732"/>
            <a:ext cx="5619750" cy="189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 Placeholder 3"/>
          <p:cNvSpPr txBox="1">
            <a:spLocks/>
          </p:cNvSpPr>
          <p:nvPr/>
        </p:nvSpPr>
        <p:spPr>
          <a:xfrm>
            <a:off x="3800208" y="5029200"/>
            <a:ext cx="2273300" cy="1371600"/>
          </a:xfrm>
          <a:prstGeom prst="rect">
            <a:avLst/>
          </a:prstGeom>
          <a:noFill/>
          <a:ln w="38100" cap="sq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/>
          <a:lstStyle/>
          <a:p>
            <a:pPr marL="382059" marR="0" lvl="0" indent="-382059" algn="l" defTabSz="50941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Droid Sans" panose="020B0606030804020204" pitchFamily="34" charset="0"/>
              <a:ea typeface="Droid Sans" panose="020B0606030804020204" pitchFamily="34" charset="0"/>
              <a:cs typeface="Droid Sans" panose="020B0606030804020204" pitchFamily="34" charset="0"/>
            </a:endParaRPr>
          </a:p>
        </p:txBody>
      </p:sp>
      <p:sp>
        <p:nvSpPr>
          <p:cNvPr id="12" name="Text Placeholder 3"/>
          <p:cNvSpPr txBox="1">
            <a:spLocks/>
          </p:cNvSpPr>
          <p:nvPr/>
        </p:nvSpPr>
        <p:spPr>
          <a:xfrm>
            <a:off x="6582227" y="5029200"/>
            <a:ext cx="3107873" cy="697324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/>
          <a:lstStyle/>
          <a:p>
            <a:pPr marL="382059" marR="0" lvl="0" indent="-382059" algn="l" defTabSz="50941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Droid Sans"/>
                <a:ea typeface="Droid Sans" panose="020B0606030804020204" pitchFamily="34" charset="0"/>
                <a:cs typeface="Droid Sans" panose="020B0606030804020204" pitchFamily="34" charset="0"/>
              </a:rPr>
              <a:t>Both tables can be filled</a:t>
            </a:r>
            <a:r>
              <a:rPr kumimoji="0" lang="en-US" sz="18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Droid Sans"/>
                <a:ea typeface="Droid Sans" panose="020B0606030804020204" pitchFamily="34" charset="0"/>
                <a:cs typeface="Droid Sans" panose="020B0606030804020204" pitchFamily="34" charset="0"/>
              </a:rPr>
              <a:t> out </a:t>
            </a:r>
          </a:p>
          <a:p>
            <a:pPr marL="382059" marR="0" lvl="0" indent="-382059" algn="l" defTabSz="50941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800" dirty="0" smtClean="0">
                <a:solidFill>
                  <a:srgbClr val="FF0000"/>
                </a:solidFill>
                <a:latin typeface="Droid Sans"/>
                <a:ea typeface="Droid Sans" panose="020B0606030804020204" pitchFamily="34" charset="0"/>
                <a:cs typeface="Droid Sans" panose="020B0606030804020204" pitchFamily="34" charset="0"/>
              </a:rPr>
              <a:t>in </a:t>
            </a:r>
            <a:r>
              <a:rPr kumimoji="0" lang="en-US" sz="18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Droid Sans"/>
                <a:ea typeface="Droid Sans" panose="020B0606030804020204" pitchFamily="34" charset="0"/>
                <a:cs typeface="Droid Sans" panose="020B0606030804020204" pitchFamily="34" charset="0"/>
              </a:rPr>
              <a:t>recursive manner!</a:t>
            </a: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Droid Sans"/>
              <a:ea typeface="Droid Sans" panose="020B0606030804020204" pitchFamily="34" charset="0"/>
              <a:cs typeface="Droid Sans" panose="020B0606030804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60853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 Sl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Secondary Sl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1207</TotalTime>
  <Words>1021</Words>
  <Application>Microsoft Office PowerPoint</Application>
  <PresentationFormat>自訂</PresentationFormat>
  <Paragraphs>177</Paragraphs>
  <Slides>18</Slides>
  <Notes>1</Notes>
  <HiddenSlides>0</HiddenSlides>
  <MMClips>0</MMClips>
  <ScaleCrop>false</ScaleCrop>
  <HeadingPairs>
    <vt:vector size="6" baseType="variant">
      <vt:variant>
        <vt:lpstr>佈景主題</vt:lpstr>
      </vt:variant>
      <vt:variant>
        <vt:i4>2</vt:i4>
      </vt:variant>
      <vt:variant>
        <vt:lpstr>連結</vt:lpstr>
      </vt:variant>
      <vt:variant>
        <vt:i4>2</vt:i4>
      </vt:variant>
      <vt:variant>
        <vt:lpstr>投影片標題</vt:lpstr>
      </vt:variant>
      <vt:variant>
        <vt:i4>18</vt:i4>
      </vt:variant>
    </vt:vector>
  </HeadingPairs>
  <TitlesOfParts>
    <vt:vector size="22" baseType="lpstr">
      <vt:lpstr>Cover Slide</vt:lpstr>
      <vt:lpstr>Secondary Slide</vt:lpstr>
      <vt:lpstr>C:\electron\PhD Life in UIUC\Research\2014 SLIP - UI-Route\Fig\WGR_intro.vsd\繪圖\~頁-1\Sheet.598</vt:lpstr>
      <vt:lpstr>C:\electron\PhD Life in UIUC\Research\2014 SLIP - UI-Route\Fig\WGR_intro.vsd\繪圖\~頁-1\Sheet.20</vt:lpstr>
      <vt:lpstr>投影片 1</vt:lpstr>
      <vt:lpstr>投影片 2</vt:lpstr>
      <vt:lpstr>投影片 3</vt:lpstr>
      <vt:lpstr>投影片 4</vt:lpstr>
      <vt:lpstr>投影片 5</vt:lpstr>
      <vt:lpstr>投影片 6</vt:lpstr>
      <vt:lpstr>投影片 7</vt:lpstr>
      <vt:lpstr>投影片 8</vt:lpstr>
      <vt:lpstr>投影片 9</vt:lpstr>
      <vt:lpstr>投影片 10</vt:lpstr>
      <vt:lpstr>投影片 11</vt:lpstr>
      <vt:lpstr>投影片 12</vt:lpstr>
      <vt:lpstr>投影片 13</vt:lpstr>
      <vt:lpstr>投影片 14</vt:lpstr>
      <vt:lpstr>投影片 15</vt:lpstr>
      <vt:lpstr>投影片 16</vt:lpstr>
      <vt:lpstr>投影片 17</vt:lpstr>
      <vt:lpstr>投影片 18</vt:lpstr>
    </vt:vector>
  </TitlesOfParts>
  <Company>WINTERAVEN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Debby Winter</dc:creator>
  <cp:lastModifiedBy>Electron</cp:lastModifiedBy>
  <cp:revision>205</cp:revision>
  <dcterms:created xsi:type="dcterms:W3CDTF">2013-03-29T19:51:49Z</dcterms:created>
  <dcterms:modified xsi:type="dcterms:W3CDTF">2014-06-01T19:43:39Z</dcterms:modified>
</cp:coreProperties>
</file>