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658" r:id="rId2"/>
    <p:sldId id="659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26525A"/>
    <a:srgbClr val="BDDAE1"/>
    <a:srgbClr val="FFFFFF"/>
    <a:srgbClr val="D7E9ED"/>
    <a:srgbClr val="95C5CF"/>
    <a:srgbClr val="4A94A4"/>
    <a:srgbClr val="428592"/>
    <a:srgbClr val="26525B"/>
    <a:srgbClr val="468D9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268"/>
    <p:restoredTop sz="76577"/>
  </p:normalViewPr>
  <p:slideViewPr>
    <p:cSldViewPr snapToGrid="0">
      <p:cViewPr varScale="1">
        <p:scale>
          <a:sx n="172" d="100"/>
          <a:sy n="172" d="100"/>
        </p:scale>
        <p:origin x="2016" y="192"/>
      </p:cViewPr>
      <p:guideLst/>
    </p:cSldViewPr>
  </p:slideViewPr>
  <p:outlineViewPr>
    <p:cViewPr>
      <p:scale>
        <a:sx n="33" d="100"/>
        <a:sy n="33" d="100"/>
      </p:scale>
      <p:origin x="0" y="-5056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99" d="100"/>
          <a:sy n="99" d="100"/>
        </p:scale>
        <p:origin x="4272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2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A546CD-0611-7545-8F55-072F0299D807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3A3637-B08E-7B43-A90A-62B08360F3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3746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4953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85800" y="4400550"/>
            <a:ext cx="5486400" cy="410765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E3A3637-B08E-7B43-A90A-62B08360F3F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076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81775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6B3B-2EE8-413C-AEA9-00A7F5B04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7D52A2-4981-453B-8E40-3889973814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96B23-F8EC-4AF7-860F-1B81BEA00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451F13-26D7-4F75-A69F-318D3808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451EE4-67A6-4519-A097-EBE2D9EE88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7888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2BCC41-7250-4AB4-B8F3-B870458CF3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9BD655-0285-45AF-B586-88C5C117D4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7C908-D48E-477D-BD83-D17831A8B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1E4267-80A7-4BD6-9D8A-3B8E0D015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702BE3-BAA5-4467-A768-40AA633BC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35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97418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570B6B-A3DD-445F-B3AD-713250EF5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F9CC-3B71-43C8-9C61-1625ECC20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DE658-772C-4C1A-9320-5ADBBF245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087A3-385C-4E4C-BE8D-86A29799B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6E31D-5A28-412B-A42B-151E38583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913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C80881-F277-4A4F-99FC-BB81FC79E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E642-6C27-43DA-8F2A-AA0DE0379D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4E5B62-6FF7-4867-8A4B-DA2245A45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7D40964-CEB0-41E0-938F-45F795FB0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8AE6C7-DC66-45B7-8C47-539EE759D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C33A2-1CB9-4FA0-A57F-A2C6B21FF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655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4FA06-9A5E-4F69-BB47-F6F782F22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C07E60-BF84-4F02-B48F-E47252646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77017-E975-4C86-A998-CBE8BA8D6D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E6722-AA3A-4DA3-8B7E-7E1461363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BACFAF-81EB-4E48-A140-B998C5B26A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4466816-E31F-4CFF-9425-5A2DF34DB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3/20/22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569C1-09A8-44CF-BF37-8438D2483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7C1EEC0-A903-44CA-A137-A025A64C7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641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41E3D-53FE-4E14-911B-1FD1767F3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DB257E-1EF7-47FA-AFDF-02522B412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3/20/22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EC39A-33A7-44F0-BB90-58D79BE13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8F787F-858B-48DE-B005-40B2D6685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4022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13D3A-3C17-493D-9D6B-38590483B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3/20/22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EC6B2-EFEF-4325-9347-421330B6A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44B540-2BFA-4DB0-B445-01FA7785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626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EF9B-1E8A-4145-BD80-65C32FCD7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91F1F-DE67-4D48-AAEF-F07261665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779707-49DB-4FFA-9EE0-7D506E0DE3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974BF2-494E-47DC-9EA2-57BD686D9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0D2759-2D89-447E-A96D-AC148179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9E77C4-09CB-42A0-B7FF-689DF1176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064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A3526-62C5-4413-BA99-66C2973444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791C0C-975F-4D26-9315-CBAF7FEF7E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505C5D-FAAB-4342-BB7F-4A04A914F0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9552DD-2F27-47AC-951B-A6EA84CD9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369C-CB3F-4260-86E8-FD3F54C73225}" type="datetimeFigureOut">
              <a:rPr lang="en-US" smtClean="0"/>
              <a:t>3/20/22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DEDCFE-FA9C-4188-AAC4-FBBCA9C60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AD5D0-9FF2-4617-A44F-64927DDBF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190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C16CA-149A-4554-A7AC-6378DFDBA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925"/>
            <a:ext cx="10515600" cy="10064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CD363A-813E-4BB3-889B-1C499FDAA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400179"/>
            <a:ext cx="10515600" cy="4776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EBF87A-DE19-4D5C-9AE2-525B279B13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CA369C-CB3F-4260-86E8-FD3F54C73225}" type="datetimeFigureOut">
              <a:rPr lang="en-US" smtClean="0"/>
              <a:t>3/20/22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780B64-0FEF-47A9-B912-97DDB82F3F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C032B-1D13-4647-9C70-987EDB3CB7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4A56C3-0575-495C-8ADB-1C1A5EF7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376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Shape 4">
            <a:extLst>
              <a:ext uri="{FF2B5EF4-FFF2-40B4-BE49-F238E27FC236}">
                <a16:creationId xmlns:a16="http://schemas.microsoft.com/office/drawing/2014/main" id="{F49A015C-884C-1E4C-8B9B-0C5C5AEDF852}"/>
              </a:ext>
            </a:extLst>
          </p:cNvPr>
          <p:cNvSpPr txBox="1"/>
          <p:nvPr/>
        </p:nvSpPr>
        <p:spPr>
          <a:xfrm>
            <a:off x="4413575" y="2165399"/>
            <a:ext cx="11583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Productivity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6" name="Shape 4">
            <a:extLst>
              <a:ext uri="{FF2B5EF4-FFF2-40B4-BE49-F238E27FC236}">
                <a16:creationId xmlns:a16="http://schemas.microsoft.com/office/drawing/2014/main" id="{CB0517EC-3A58-024F-BE5E-7830954B2AC2}"/>
              </a:ext>
            </a:extLst>
          </p:cNvPr>
          <p:cNvSpPr txBox="1"/>
          <p:nvPr/>
        </p:nvSpPr>
        <p:spPr>
          <a:xfrm>
            <a:off x="7284609" y="2925545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Performance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7" name="Shape 4">
            <a:extLst>
              <a:ext uri="{FF2B5EF4-FFF2-40B4-BE49-F238E27FC236}">
                <a16:creationId xmlns:a16="http://schemas.microsoft.com/office/drawing/2014/main" id="{17D0256C-59C7-594F-AED1-F5EBB50CB131}"/>
              </a:ext>
            </a:extLst>
          </p:cNvPr>
          <p:cNvSpPr txBox="1"/>
          <p:nvPr/>
        </p:nvSpPr>
        <p:spPr>
          <a:xfrm>
            <a:off x="4502706" y="4561331"/>
            <a:ext cx="1282260" cy="26994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36830" tIns="36830" rIns="36830" bIns="36830" numCol="1" spcCol="1270" anchor="ctr" anchorCtr="0">
            <a:noAutofit/>
          </a:bodyPr>
          <a:lstStyle/>
          <a:p>
            <a:pPr marL="0" lvl="0" indent="0" algn="ctr" defTabSz="128905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  <a:buNone/>
            </a:pPr>
            <a:r>
              <a:rPr lang="en-US" sz="1700" b="1" dirty="0">
                <a:solidFill>
                  <a:schemeClr val="tx1"/>
                </a:solidFill>
              </a:rPr>
              <a:t>Portability</a:t>
            </a:r>
            <a:endParaRPr lang="en-US" sz="1700" b="1" kern="1200" dirty="0">
              <a:solidFill>
                <a:schemeClr val="tx1"/>
              </a:solidFill>
            </a:endParaRPr>
          </a:p>
        </p:txBody>
      </p:sp>
      <p:sp>
        <p:nvSpPr>
          <p:cNvPr id="48" name="Rounded Rectangular Callout 47">
            <a:extLst>
              <a:ext uri="{FF2B5EF4-FFF2-40B4-BE49-F238E27FC236}">
                <a16:creationId xmlns:a16="http://schemas.microsoft.com/office/drawing/2014/main" id="{5691C444-5CF4-9448-A567-F25E64F3E59D}"/>
              </a:ext>
            </a:extLst>
          </p:cNvPr>
          <p:cNvSpPr/>
          <p:nvPr/>
        </p:nvSpPr>
        <p:spPr>
          <a:xfrm>
            <a:off x="838200" y="3891906"/>
            <a:ext cx="3262670" cy="160879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E3A515C-7A5A-2E4B-9302-01302AD5E743}"/>
              </a:ext>
            </a:extLst>
          </p:cNvPr>
          <p:cNvSpPr txBox="1"/>
          <p:nvPr/>
        </p:nvSpPr>
        <p:spPr>
          <a:xfrm>
            <a:off x="858560" y="3957640"/>
            <a:ext cx="324231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4">
                    <a:lumMod val="75000"/>
                  </a:schemeClr>
                </a:solidFill>
              </a:rPr>
              <a:t>Research #3</a:t>
            </a:r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Leverage machine learning techniques to achieve performance portability by learning complex parameters in a computing environment</a:t>
            </a:r>
            <a:endParaRPr lang="en-US" i="1" dirty="0"/>
          </a:p>
        </p:txBody>
      </p:sp>
      <p:sp>
        <p:nvSpPr>
          <p:cNvPr id="50" name="Rounded Rectangular Callout 49">
            <a:extLst>
              <a:ext uri="{FF2B5EF4-FFF2-40B4-BE49-F238E27FC236}">
                <a16:creationId xmlns:a16="http://schemas.microsoft.com/office/drawing/2014/main" id="{23119DDF-817B-2A42-B9DB-1A3FD0EC8598}"/>
              </a:ext>
            </a:extLst>
          </p:cNvPr>
          <p:cNvSpPr/>
          <p:nvPr/>
        </p:nvSpPr>
        <p:spPr>
          <a:xfrm>
            <a:off x="838200" y="1338707"/>
            <a:ext cx="3118192" cy="1339486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493D265-8A72-ED4F-8E09-29F7622269CA}"/>
              </a:ext>
            </a:extLst>
          </p:cNvPr>
          <p:cNvSpPr txBox="1"/>
          <p:nvPr/>
        </p:nvSpPr>
        <p:spPr>
          <a:xfrm>
            <a:off x="934714" y="1406613"/>
            <a:ext cx="29251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accent6">
                    <a:lumMod val="75000"/>
                  </a:schemeClr>
                </a:solidFill>
              </a:rPr>
              <a:t>Research #1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Establish open-source parallel programming environments for productive heterogeneous computing</a:t>
            </a:r>
          </a:p>
        </p:txBody>
      </p:sp>
      <p:sp>
        <p:nvSpPr>
          <p:cNvPr id="52" name="Rounded Rectangular Callout 51">
            <a:extLst>
              <a:ext uri="{FF2B5EF4-FFF2-40B4-BE49-F238E27FC236}">
                <a16:creationId xmlns:a16="http://schemas.microsoft.com/office/drawing/2014/main" id="{200F8B9E-9DA6-6940-BD62-7964D822560F}"/>
              </a:ext>
            </a:extLst>
          </p:cNvPr>
          <p:cNvSpPr/>
          <p:nvPr/>
        </p:nvSpPr>
        <p:spPr>
          <a:xfrm>
            <a:off x="7379490" y="4422714"/>
            <a:ext cx="3974308" cy="138839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62172A9-1099-1E44-B270-5A44DE80B808}"/>
              </a:ext>
            </a:extLst>
          </p:cNvPr>
          <p:cNvSpPr txBox="1"/>
          <p:nvPr/>
        </p:nvSpPr>
        <p:spPr>
          <a:xfrm>
            <a:off x="7479724" y="4546200"/>
            <a:ext cx="3827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rgbClr val="467263"/>
                </a:solidFill>
              </a:rPr>
              <a:t>Research #2</a:t>
            </a:r>
            <a:r>
              <a:rPr lang="en-US" b="1" dirty="0">
                <a:solidFill>
                  <a:srgbClr val="467263"/>
                </a:solidFill>
              </a:rPr>
              <a:t>: </a:t>
            </a:r>
            <a:r>
              <a:rPr lang="en-US" dirty="0">
                <a:solidFill>
                  <a:srgbClr val="467263"/>
                </a:solidFill>
              </a:rPr>
              <a:t>Design efficient and scalable runtime systems to achieve transparent scheduling and hardware mapping</a:t>
            </a:r>
            <a:endParaRPr lang="en-US" i="1" dirty="0"/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18030" y="3078736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" name="Rounded Rectangular Callout 54">
            <a:extLst>
              <a:ext uri="{FF2B5EF4-FFF2-40B4-BE49-F238E27FC236}">
                <a16:creationId xmlns:a16="http://schemas.microsoft.com/office/drawing/2014/main" id="{8EAB5911-C8C9-9341-A3BB-E3C721E0F244}"/>
              </a:ext>
            </a:extLst>
          </p:cNvPr>
          <p:cNvSpPr/>
          <p:nvPr/>
        </p:nvSpPr>
        <p:spPr>
          <a:xfrm>
            <a:off x="8957387" y="1295635"/>
            <a:ext cx="2396411" cy="2992074"/>
          </a:xfrm>
          <a:prstGeom prst="wedgeRoundRectCallout">
            <a:avLst>
              <a:gd name="adj1" fmla="val 49656"/>
              <a:gd name="adj2" fmla="val -13634"/>
              <a:gd name="adj3" fmla="val 16667"/>
            </a:avLst>
          </a:prstGeom>
          <a:solidFill>
            <a:srgbClr val="9EFDDA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1"/>
                </a:solidFill>
              </a:rPr>
              <a:t>Applications</a:t>
            </a: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  <a:p>
            <a:pPr algn="ctr"/>
            <a:endParaRPr lang="en-US" dirty="0">
              <a:solidFill>
                <a:srgbClr val="97F4D4"/>
              </a:solidFill>
            </a:endParaRP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290B4575-01EE-7746-A070-4CF15AA6FD57}"/>
              </a:ext>
            </a:extLst>
          </p:cNvPr>
          <p:cNvGrpSpPr/>
          <p:nvPr/>
        </p:nvGrpSpPr>
        <p:grpSpPr>
          <a:xfrm>
            <a:off x="9128180" y="1774828"/>
            <a:ext cx="962627" cy="1316015"/>
            <a:chOff x="10199359" y="1422677"/>
            <a:chExt cx="962627" cy="1316015"/>
          </a:xfrm>
        </p:grpSpPr>
        <p:pic>
          <p:nvPicPr>
            <p:cNvPr id="57" name="Picture 6" descr="Gear with Circuit Silhouette Style Icon Vector Design Stock Vector -  Illustration of style, inspiration: 187448893">
              <a:extLst>
                <a:ext uri="{FF2B5EF4-FFF2-40B4-BE49-F238E27FC236}">
                  <a16:creationId xmlns:a16="http://schemas.microsoft.com/office/drawing/2014/main" id="{C5F33F9E-AAF7-F645-964D-5B003AA4203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1876" t="13026" r="12355" b="11945"/>
            <a:stretch/>
          </p:blipFill>
          <p:spPr bwMode="auto">
            <a:xfrm>
              <a:off x="10199359" y="1422677"/>
              <a:ext cx="962627" cy="95321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6DCC52D-F1E0-084A-8DA2-C7D866456847}"/>
                </a:ext>
              </a:extLst>
            </p:cNvPr>
            <p:cNvSpPr txBox="1"/>
            <p:nvPr/>
          </p:nvSpPr>
          <p:spPr>
            <a:xfrm>
              <a:off x="10199359" y="2369360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CAD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02C74FA-2535-384B-A57C-CEB3E4B8F0DC}"/>
              </a:ext>
            </a:extLst>
          </p:cNvPr>
          <p:cNvGrpSpPr/>
          <p:nvPr/>
        </p:nvGrpSpPr>
        <p:grpSpPr>
          <a:xfrm>
            <a:off x="10281427" y="1829478"/>
            <a:ext cx="962627" cy="1262328"/>
            <a:chOff x="8435171" y="1477327"/>
            <a:chExt cx="962627" cy="1262328"/>
          </a:xfrm>
        </p:grpSpPr>
        <p:pic>
          <p:nvPicPr>
            <p:cNvPr id="60" name="Picture 2" descr="Machine learning icon artificial intelligence Vector Image">
              <a:extLst>
                <a:ext uri="{FF2B5EF4-FFF2-40B4-BE49-F238E27FC236}">
                  <a16:creationId xmlns:a16="http://schemas.microsoft.com/office/drawing/2014/main" id="{9EAA7670-BEF0-994A-8CD8-C532D45BE0F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clrChange>
                <a:clrFrom>
                  <a:srgbClr val="F9FAFB"/>
                </a:clrFrom>
                <a:clrTo>
                  <a:srgbClr val="F9FAFB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3174" t="13701" r="22855" b="39652"/>
            <a:stretch/>
          </p:blipFill>
          <p:spPr bwMode="auto">
            <a:xfrm>
              <a:off x="8435171" y="1477327"/>
              <a:ext cx="962627" cy="898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F80B28FA-7819-264B-972C-D508695E6770}"/>
                </a:ext>
              </a:extLst>
            </p:cNvPr>
            <p:cNvSpPr txBox="1"/>
            <p:nvPr/>
          </p:nvSpPr>
          <p:spPr>
            <a:xfrm>
              <a:off x="8435171" y="2370323"/>
              <a:ext cx="9626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latin typeface="Arial" panose="020B0604020202020204" pitchFamily="34" charset="0"/>
                  <a:cs typeface="Arial" panose="020B0604020202020204" pitchFamily="34" charset="0"/>
                </a:rPr>
                <a:t>ML</a:t>
              </a:r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70C26A94-8877-7148-8EC3-90DA0440E070}"/>
              </a:ext>
            </a:extLst>
          </p:cNvPr>
          <p:cNvSpPr txBox="1"/>
          <p:nvPr/>
        </p:nvSpPr>
        <p:spPr>
          <a:xfrm>
            <a:off x="8950650" y="3863018"/>
            <a:ext cx="2422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Scientific Computing</a:t>
            </a:r>
          </a:p>
        </p:txBody>
      </p:sp>
      <p:pic>
        <p:nvPicPr>
          <p:cNvPr id="1026" name="Picture 2" descr="Theory - Free education icons">
            <a:extLst>
              <a:ext uri="{FF2B5EF4-FFF2-40B4-BE49-F238E27FC236}">
                <a16:creationId xmlns:a16="http://schemas.microsoft.com/office/drawing/2014/main" id="{A5638617-D6B1-2849-B6F4-601757EBAE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5255" y="3027402"/>
            <a:ext cx="840849" cy="840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216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Shape 36">
            <a:extLst>
              <a:ext uri="{FF2B5EF4-FFF2-40B4-BE49-F238E27FC236}">
                <a16:creationId xmlns:a16="http://schemas.microsoft.com/office/drawing/2014/main" id="{8B1A79DB-2972-B446-96B4-ACAB69414712}"/>
              </a:ext>
            </a:extLst>
          </p:cNvPr>
          <p:cNvSpPr/>
          <p:nvPr/>
        </p:nvSpPr>
        <p:spPr>
          <a:xfrm>
            <a:off x="5325458" y="2579640"/>
            <a:ext cx="1884044" cy="1884045"/>
          </a:xfrm>
          <a:prstGeom prst="gear6">
            <a:avLst/>
          </a:prstGeom>
          <a:solidFill>
            <a:schemeClr val="accent5">
              <a:lumMod val="75000"/>
            </a:schemeClr>
          </a:solidFill>
          <a:ln>
            <a:solidFill>
              <a:srgbClr val="0070C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440570D-815A-5441-A7FF-CB7B8AFAC389}"/>
              </a:ext>
            </a:extLst>
          </p:cNvPr>
          <p:cNvSpPr/>
          <p:nvPr/>
        </p:nvSpPr>
        <p:spPr>
          <a:xfrm>
            <a:off x="5725504" y="2996970"/>
            <a:ext cx="1079406" cy="1049384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Shape 38">
            <a:extLst>
              <a:ext uri="{FF2B5EF4-FFF2-40B4-BE49-F238E27FC236}">
                <a16:creationId xmlns:a16="http://schemas.microsoft.com/office/drawing/2014/main" id="{B021503E-7006-3B48-A6D3-3911579188B6}"/>
              </a:ext>
            </a:extLst>
          </p:cNvPr>
          <p:cNvSpPr/>
          <p:nvPr/>
        </p:nvSpPr>
        <p:spPr>
          <a:xfrm>
            <a:off x="4203002" y="3759913"/>
            <a:ext cx="1884046" cy="1884046"/>
          </a:xfrm>
          <a:prstGeom prst="gear6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ED45F55-1DD4-794A-BEC1-AA0AD47CB1CA}"/>
              </a:ext>
            </a:extLst>
          </p:cNvPr>
          <p:cNvSpPr/>
          <p:nvPr/>
        </p:nvSpPr>
        <p:spPr>
          <a:xfrm>
            <a:off x="4602461" y="4169986"/>
            <a:ext cx="1082750" cy="1052636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1" name="Shape 40">
            <a:extLst>
              <a:ext uri="{FF2B5EF4-FFF2-40B4-BE49-F238E27FC236}">
                <a16:creationId xmlns:a16="http://schemas.microsoft.com/office/drawing/2014/main" id="{887CD730-BB3C-A043-B4E6-24FAA7F6B7DB}"/>
              </a:ext>
            </a:extLst>
          </p:cNvPr>
          <p:cNvSpPr/>
          <p:nvPr/>
        </p:nvSpPr>
        <p:spPr>
          <a:xfrm>
            <a:off x="3986405" y="1273222"/>
            <a:ext cx="2069850" cy="2037904"/>
          </a:xfrm>
          <a:prstGeom prst="gear6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A7D288-0451-3447-8629-CDC993E3FE42}"/>
              </a:ext>
            </a:extLst>
          </p:cNvPr>
          <p:cNvSpPr/>
          <p:nvPr/>
        </p:nvSpPr>
        <p:spPr>
          <a:xfrm>
            <a:off x="4392555" y="1703477"/>
            <a:ext cx="1214038" cy="118027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Shape 42">
            <a:extLst>
              <a:ext uri="{FF2B5EF4-FFF2-40B4-BE49-F238E27FC236}">
                <a16:creationId xmlns:a16="http://schemas.microsoft.com/office/drawing/2014/main" id="{4AFD8F62-01C6-B445-BC0C-B0397148D5A5}"/>
              </a:ext>
            </a:extLst>
          </p:cNvPr>
          <p:cNvSpPr/>
          <p:nvPr/>
        </p:nvSpPr>
        <p:spPr>
          <a:xfrm>
            <a:off x="6898464" y="2008450"/>
            <a:ext cx="2037904" cy="2037904"/>
          </a:xfrm>
          <a:prstGeom prst="gear6">
            <a:avLst/>
          </a:prstGeom>
          <a:solidFill>
            <a:srgbClr val="83CDAE"/>
          </a:solidFill>
          <a:ln>
            <a:solidFill>
              <a:srgbClr val="83CDAE"/>
            </a:solidFill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87C4A8CE-F9EC-5745-AA49-19EF3B0E6807}"/>
              </a:ext>
            </a:extLst>
          </p:cNvPr>
          <p:cNvSpPr/>
          <p:nvPr/>
        </p:nvSpPr>
        <p:spPr>
          <a:xfrm>
            <a:off x="7305629" y="2437873"/>
            <a:ext cx="1224963" cy="1190892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4" name="Picture 4" descr="Hammer Icon Graphic by rudezstudio · Creative Fabrica">
            <a:extLst>
              <a:ext uri="{FF2B5EF4-FFF2-40B4-BE49-F238E27FC236}">
                <a16:creationId xmlns:a16="http://schemas.microsoft.com/office/drawing/2014/main" id="{0BC5CB8B-1AF9-2047-93D6-BC570EF7E57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89" t="11088" r="25309" b="8246"/>
          <a:stretch/>
        </p:blipFill>
        <p:spPr bwMode="auto">
          <a:xfrm>
            <a:off x="5808766" y="3079003"/>
            <a:ext cx="856011" cy="9135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 descr="Gear with Circuit Silhouette Style Icon Vector Design Stock Vector -  Illustration of style, inspiration: 187448893">
            <a:extLst>
              <a:ext uri="{FF2B5EF4-FFF2-40B4-BE49-F238E27FC236}">
                <a16:creationId xmlns:a16="http://schemas.microsoft.com/office/drawing/2014/main" id="{F588CD6A-C8D0-6F40-AE24-CC5E10C27DA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76" t="13026" r="12355" b="11945"/>
          <a:stretch/>
        </p:blipFill>
        <p:spPr bwMode="auto">
          <a:xfrm>
            <a:off x="4595975" y="1813269"/>
            <a:ext cx="807198" cy="799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Machine learning icon artificial intelligence Vector Image">
            <a:extLst>
              <a:ext uri="{FF2B5EF4-FFF2-40B4-BE49-F238E27FC236}">
                <a16:creationId xmlns:a16="http://schemas.microsoft.com/office/drawing/2014/main" id="{D9F65A68-07AF-2846-8871-24D24E705D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clrChange>
              <a:clrFrom>
                <a:srgbClr val="F9FAFB"/>
              </a:clrFrom>
              <a:clrTo>
                <a:srgbClr val="F9FAFB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74" t="13701" r="22855" b="39652"/>
          <a:stretch/>
        </p:blipFill>
        <p:spPr bwMode="auto">
          <a:xfrm>
            <a:off x="7486146" y="2551020"/>
            <a:ext cx="848732" cy="79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 descr="Theory - Free education icons">
            <a:extLst>
              <a:ext uri="{FF2B5EF4-FFF2-40B4-BE49-F238E27FC236}">
                <a16:creationId xmlns:a16="http://schemas.microsoft.com/office/drawing/2014/main" id="{6A55995A-8818-F941-B483-EFD2D73D1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4564" y="4253929"/>
            <a:ext cx="658543" cy="658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8F180F-60EA-774C-B2DD-4586FAA50B5E}"/>
              </a:ext>
            </a:extLst>
          </p:cNvPr>
          <p:cNvSpPr txBox="1"/>
          <p:nvPr/>
        </p:nvSpPr>
        <p:spPr>
          <a:xfrm>
            <a:off x="7692690" y="3281567"/>
            <a:ext cx="479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3597D37-C974-A64E-9CEC-3C2EAF199379}"/>
              </a:ext>
            </a:extLst>
          </p:cNvPr>
          <p:cNvSpPr txBox="1"/>
          <p:nvPr/>
        </p:nvSpPr>
        <p:spPr>
          <a:xfrm>
            <a:off x="4729423" y="2527560"/>
            <a:ext cx="583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5BEBE98-FB29-D341-BF2D-5D412DAFC5DE}"/>
              </a:ext>
            </a:extLst>
          </p:cNvPr>
          <p:cNvSpPr txBox="1"/>
          <p:nvPr/>
        </p:nvSpPr>
        <p:spPr>
          <a:xfrm>
            <a:off x="4936887" y="4888603"/>
            <a:ext cx="413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</a:t>
            </a:r>
          </a:p>
        </p:txBody>
      </p:sp>
    </p:spTree>
    <p:extLst>
      <p:ext uri="{BB962C8B-B14F-4D97-AF65-F5344CB8AC3E}">
        <p14:creationId xmlns:p14="http://schemas.microsoft.com/office/powerpoint/2010/main" val="86418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9837</TotalTime>
  <Words>63</Words>
  <Application>Microsoft Macintosh PowerPoint</Application>
  <PresentationFormat>Widescreen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Pao-I Chen</dc:creator>
  <cp:lastModifiedBy>Huang, Tsung-Wei</cp:lastModifiedBy>
  <cp:revision>3222</cp:revision>
  <cp:lastPrinted>2022-02-06T20:28:57Z</cp:lastPrinted>
  <dcterms:created xsi:type="dcterms:W3CDTF">2021-01-05T18:50:35Z</dcterms:created>
  <dcterms:modified xsi:type="dcterms:W3CDTF">2022-03-21T00:39:18Z</dcterms:modified>
</cp:coreProperties>
</file>