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</p:sldIdLst>
  <p:sldSz cx="6858000" cy="9906000" type="A4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37" autoAdjust="0"/>
    <p:restoredTop sz="94660"/>
  </p:normalViewPr>
  <p:slideViewPr>
    <p:cSldViewPr snapToGrid="0">
      <p:cViewPr varScale="1">
        <p:scale>
          <a:sx n="73" d="100"/>
          <a:sy n="73" d="100"/>
        </p:scale>
        <p:origin x="29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EA7B8-3A6B-45AF-B269-CB28530DD423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1F336-FC32-4614-9E4E-7FB56B95DC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4761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EA7B8-3A6B-45AF-B269-CB28530DD423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1F336-FC32-4614-9E4E-7FB56B95DC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0642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EA7B8-3A6B-45AF-B269-CB28530DD423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1F336-FC32-4614-9E4E-7FB56B95DC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5979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EA7B8-3A6B-45AF-B269-CB28530DD423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1F336-FC32-4614-9E4E-7FB56B95DCA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3"/>
          </p:nvPr>
        </p:nvSpPr>
        <p:spPr>
          <a:xfrm>
            <a:off x="1465263" y="7853363"/>
            <a:ext cx="914400" cy="9144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145585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EA7B8-3A6B-45AF-B269-CB28530DD423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1F336-FC32-4614-9E4E-7FB56B95DC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7407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EA7B8-3A6B-45AF-B269-CB28530DD423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1F336-FC32-4614-9E4E-7FB56B95DC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1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EA7B8-3A6B-45AF-B269-CB28530DD423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1F336-FC32-4614-9E4E-7FB56B95DC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6852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EA7B8-3A6B-45AF-B269-CB28530DD423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1F336-FC32-4614-9E4E-7FB56B95DC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11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EA7B8-3A6B-45AF-B269-CB28530DD423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1F336-FC32-4614-9E4E-7FB56B95DC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5250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EA7B8-3A6B-45AF-B269-CB28530DD423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1F336-FC32-4614-9E4E-7FB56B95DC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4030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EA7B8-3A6B-45AF-B269-CB28530DD423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1F336-FC32-4614-9E4E-7FB56B95DC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4384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EA7B8-3A6B-45AF-B269-CB28530DD423}" type="datetimeFigureOut">
              <a:rPr lang="zh-TW" altLang="en-US" smtClean="0"/>
              <a:t>2019/3/7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1F336-FC32-4614-9E4E-7FB56B95DC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8359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https://admissions.utah.edu/international/_images/ucampus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B58557"/>
              </a:clrFrom>
              <a:clrTo>
                <a:srgbClr val="B5855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25" b="16694"/>
          <a:stretch/>
        </p:blipFill>
        <p:spPr bwMode="auto">
          <a:xfrm>
            <a:off x="155821" y="7987554"/>
            <a:ext cx="6532324" cy="169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twhuang.ece.illinois.edu/img/twhuan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21" y="1321718"/>
            <a:ext cx="1364009" cy="166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159329" y="136238"/>
            <a:ext cx="6528816" cy="10492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/>
            <a:endParaRPr lang="zh-TW" altLang="en-US" sz="2000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1686651" y="1274798"/>
            <a:ext cx="5001494" cy="17609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TW" sz="1400" b="1" dirty="0"/>
              <a:t>Assistant Professor</a:t>
            </a:r>
          </a:p>
          <a:p>
            <a:pPr algn="just">
              <a:lnSpc>
                <a:spcPct val="110000"/>
              </a:lnSpc>
            </a:pPr>
            <a:r>
              <a:rPr lang="en-US" altLang="zh-TW" sz="1400" dirty="0"/>
              <a:t>Dr. Tsung-Wei Huang received his PhD from the Department of ECE at the University of Illinois at Urbana-Champaign (UIUC). He was a Research Assistant Professor in the ECE Department and CSL at UIUC. He has published more than 40 papers and patents, and created many successful open-source research projects that are widely used in both academic and industrial tools.</a:t>
            </a:r>
            <a:endParaRPr lang="zh-TW" altLang="en-US" sz="1400" u="sng" dirty="0"/>
          </a:p>
        </p:txBody>
      </p:sp>
      <p:sp>
        <p:nvSpPr>
          <p:cNvPr id="13" name="矩形 12"/>
          <p:cNvSpPr/>
          <p:nvPr/>
        </p:nvSpPr>
        <p:spPr>
          <a:xfrm>
            <a:off x="162838" y="7177414"/>
            <a:ext cx="6532324" cy="632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/>
            <a:endParaRPr lang="zh-TW" altLang="en-US" sz="1600" b="1" u="sng" dirty="0">
              <a:solidFill>
                <a:srgbClr val="C00000"/>
              </a:solidFill>
            </a:endParaRPr>
          </a:p>
        </p:txBody>
      </p:sp>
      <p:pic>
        <p:nvPicPr>
          <p:cNvPr id="1028" name="Picture 4" descr="ãuniversity of utahãçåçæå°çµæ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11" y="234064"/>
            <a:ext cx="1357078" cy="853568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字方塊 10"/>
          <p:cNvSpPr txBox="1"/>
          <p:nvPr/>
        </p:nvSpPr>
        <p:spPr>
          <a:xfrm>
            <a:off x="1793181" y="150837"/>
            <a:ext cx="45110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 PH.D./POSTDOC POSITIONS</a:t>
            </a:r>
          </a:p>
          <a:p>
            <a:pPr algn="ctr"/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 of ECE/CS</a:t>
            </a:r>
          </a:p>
          <a:p>
            <a:pPr algn="ctr"/>
            <a:r>
              <a:rPr lang="en-US" altLang="zh-TW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</a:t>
            </a:r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://</a:t>
            </a:r>
            <a:r>
              <a:rPr lang="en-US" altLang="zh-TW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tsung-wei-huang.github.io</a:t>
            </a:r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155821" y="3125069"/>
            <a:ext cx="2981826" cy="16632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1600" b="1" dirty="0">
                <a:solidFill>
                  <a:schemeClr val="accent6">
                    <a:lumMod val="50000"/>
                  </a:schemeClr>
                </a:solidFill>
              </a:rPr>
              <a:t>Research interests/topics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TW" sz="1400" dirty="0">
                <a:solidFill>
                  <a:schemeClr val="accent6">
                    <a:lumMod val="50000"/>
                  </a:schemeClr>
                </a:solidFill>
              </a:rPr>
              <a:t>Software and Computer Systems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TW" sz="1400" dirty="0">
                <a:solidFill>
                  <a:schemeClr val="accent6">
                    <a:lumMod val="50000"/>
                  </a:schemeClr>
                </a:solidFill>
              </a:rPr>
              <a:t>Parallel/Distributed Systems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TW" sz="1400" dirty="0">
                <a:solidFill>
                  <a:schemeClr val="accent6">
                    <a:lumMod val="50000"/>
                  </a:schemeClr>
                </a:solidFill>
              </a:rPr>
              <a:t>Machine Learning Frameworks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TW" sz="1400" dirty="0">
                <a:solidFill>
                  <a:schemeClr val="accent6">
                    <a:lumMod val="50000"/>
                  </a:schemeClr>
                </a:solidFill>
              </a:rPr>
              <a:t>Electronic Design Automation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TW" sz="1400" dirty="0">
                <a:solidFill>
                  <a:schemeClr val="accent6">
                    <a:lumMod val="50000"/>
                  </a:schemeClr>
                </a:solidFill>
              </a:rPr>
              <a:t>Programming Language/Model</a:t>
            </a:r>
          </a:p>
        </p:txBody>
      </p:sp>
      <p:sp>
        <p:nvSpPr>
          <p:cNvPr id="30" name="文字方塊 29"/>
          <p:cNvSpPr txBox="1"/>
          <p:nvPr/>
        </p:nvSpPr>
        <p:spPr>
          <a:xfrm>
            <a:off x="159329" y="4877621"/>
            <a:ext cx="6528816" cy="25926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TW" sz="1600" b="1" dirty="0">
                <a:solidFill>
                  <a:schemeClr val="accent6">
                    <a:lumMod val="50000"/>
                  </a:schemeClr>
                </a:solidFill>
              </a:rPr>
              <a:t>Why Join us?</a:t>
            </a:r>
          </a:p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en-US" altLang="zh-TW" sz="1400" dirty="0">
                <a:solidFill>
                  <a:schemeClr val="accent6">
                    <a:lumMod val="50000"/>
                  </a:schemeClr>
                </a:solidFill>
              </a:rPr>
              <a:t>Our group is very supportive for each other. We solve </a:t>
            </a:r>
            <a:r>
              <a:rPr lang="en-US" altLang="zh-TW" sz="1400" i="1" dirty="0">
                <a:solidFill>
                  <a:schemeClr val="accent6">
                    <a:lumMod val="50000"/>
                  </a:schemeClr>
                </a:solidFill>
              </a:rPr>
              <a:t>real-world</a:t>
            </a:r>
            <a:r>
              <a:rPr lang="en-US" altLang="zh-TW" sz="1400" dirty="0">
                <a:solidFill>
                  <a:schemeClr val="accent6">
                    <a:lumMod val="50000"/>
                  </a:schemeClr>
                </a:solidFill>
              </a:rPr>
              <a:t> problems that matter to the society. When you start with real problems, you will find plenty of research challenges and topics worth a MS/PhD thesis. Specifically, you will learn: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TW" sz="1400" dirty="0">
                <a:solidFill>
                  <a:schemeClr val="accent6">
                    <a:lumMod val="50000"/>
                  </a:schemeClr>
                </a:solidFill>
              </a:rPr>
              <a:t>How to become a </a:t>
            </a:r>
            <a:r>
              <a:rPr lang="en-US" altLang="zh-TW" sz="1400" i="1" dirty="0">
                <a:solidFill>
                  <a:schemeClr val="accent6">
                    <a:lumMod val="50000"/>
                  </a:schemeClr>
                </a:solidFill>
              </a:rPr>
              <a:t>good</a:t>
            </a:r>
            <a:r>
              <a:rPr lang="en-US" altLang="zh-TW" sz="1400" dirty="0">
                <a:solidFill>
                  <a:schemeClr val="accent6">
                    <a:lumMod val="50000"/>
                  </a:schemeClr>
                </a:solidFill>
              </a:rPr>
              <a:t> programmer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TW" sz="1400" dirty="0">
                <a:solidFill>
                  <a:schemeClr val="accent6">
                    <a:lumMod val="50000"/>
                  </a:schemeClr>
                </a:solidFill>
              </a:rPr>
              <a:t>How to become an </a:t>
            </a:r>
            <a:r>
              <a:rPr lang="en-US" altLang="zh-TW" sz="1400" i="1" dirty="0">
                <a:solidFill>
                  <a:schemeClr val="accent6">
                    <a:lumMod val="50000"/>
                  </a:schemeClr>
                </a:solidFill>
              </a:rPr>
              <a:t>independent</a:t>
            </a:r>
            <a:r>
              <a:rPr lang="en-US" altLang="zh-TW" sz="1400" dirty="0">
                <a:solidFill>
                  <a:schemeClr val="accent6">
                    <a:lumMod val="50000"/>
                  </a:schemeClr>
                </a:solidFill>
              </a:rPr>
              <a:t> researcher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TW" sz="1400" dirty="0">
                <a:solidFill>
                  <a:schemeClr val="accent6">
                    <a:lumMod val="50000"/>
                  </a:schemeClr>
                </a:solidFill>
              </a:rPr>
              <a:t>How to apply ECE/CS knowledge to solve </a:t>
            </a:r>
            <a:r>
              <a:rPr lang="en-US" altLang="zh-TW" sz="1400" i="1" dirty="0">
                <a:solidFill>
                  <a:schemeClr val="accent6">
                    <a:lumMod val="50000"/>
                  </a:schemeClr>
                </a:solidFill>
              </a:rPr>
              <a:t>practical</a:t>
            </a:r>
            <a:r>
              <a:rPr lang="en-US" altLang="zh-TW" sz="1400" dirty="0">
                <a:solidFill>
                  <a:schemeClr val="accent6">
                    <a:lumMod val="50000"/>
                  </a:schemeClr>
                </a:solidFill>
              </a:rPr>
              <a:t> problems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altLang="zh-TW" sz="1400" dirty="0">
                <a:solidFill>
                  <a:schemeClr val="accent6">
                    <a:lumMod val="50000"/>
                  </a:schemeClr>
                </a:solidFill>
              </a:rPr>
              <a:t>Your graduate life is much more than just research. In Utah, you can enjoy a variety of outdoor activities such as camping, hiking trails, rock hounding, fishing, skiing and more. </a:t>
            </a:r>
          </a:p>
        </p:txBody>
      </p:sp>
      <p:sp>
        <p:nvSpPr>
          <p:cNvPr id="31" name="文字方塊 30"/>
          <p:cNvSpPr txBox="1"/>
          <p:nvPr/>
        </p:nvSpPr>
        <p:spPr>
          <a:xfrm>
            <a:off x="3232230" y="3125069"/>
            <a:ext cx="3455915" cy="16632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1600" b="1" dirty="0">
                <a:solidFill>
                  <a:schemeClr val="accent6">
                    <a:lumMod val="50000"/>
                  </a:schemeClr>
                </a:solidFill>
              </a:rPr>
              <a:t>Minimum Requirement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TW" sz="1400" dirty="0">
                <a:solidFill>
                  <a:schemeClr val="accent6">
                    <a:lumMod val="50000"/>
                  </a:schemeClr>
                </a:solidFill>
              </a:rPr>
              <a:t>Strong </a:t>
            </a:r>
            <a:r>
              <a:rPr lang="en-US" altLang="zh-TW" sz="1400" i="1" dirty="0">
                <a:solidFill>
                  <a:schemeClr val="accent6">
                    <a:lumMod val="50000"/>
                  </a:schemeClr>
                </a:solidFill>
              </a:rPr>
              <a:t>motivation</a:t>
            </a:r>
            <a:r>
              <a:rPr lang="en-US" altLang="zh-TW" sz="1400" dirty="0">
                <a:solidFill>
                  <a:schemeClr val="accent6">
                    <a:lumMod val="50000"/>
                  </a:schemeClr>
                </a:solidFill>
              </a:rPr>
              <a:t> and research interest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TW" sz="1400" dirty="0">
                <a:solidFill>
                  <a:schemeClr val="accent6">
                    <a:lumMod val="50000"/>
                  </a:schemeClr>
                </a:solidFill>
              </a:rPr>
              <a:t>Good communication and writing skills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TW" sz="1400" dirty="0">
                <a:solidFill>
                  <a:schemeClr val="accent6">
                    <a:lumMod val="50000"/>
                  </a:schemeClr>
                </a:solidFill>
              </a:rPr>
              <a:t>Willing to </a:t>
            </a:r>
            <a:r>
              <a:rPr lang="en-US" altLang="zh-TW" sz="1400" i="1" dirty="0">
                <a:solidFill>
                  <a:schemeClr val="accent6">
                    <a:lumMod val="50000"/>
                  </a:schemeClr>
                </a:solidFill>
              </a:rPr>
              <a:t>collaborate</a:t>
            </a:r>
            <a:r>
              <a:rPr lang="en-US" altLang="zh-TW" sz="1400" dirty="0">
                <a:solidFill>
                  <a:schemeClr val="accent6">
                    <a:lumMod val="50000"/>
                  </a:schemeClr>
                </a:solidFill>
              </a:rPr>
              <a:t> with people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TW" sz="1400" dirty="0">
                <a:solidFill>
                  <a:schemeClr val="accent6">
                    <a:lumMod val="50000"/>
                  </a:schemeClr>
                </a:solidFill>
              </a:rPr>
              <a:t>C++/Python programming experience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TW" sz="1400" dirty="0">
                <a:solidFill>
                  <a:schemeClr val="accent6">
                    <a:lumMod val="50000"/>
                  </a:schemeClr>
                </a:solidFill>
              </a:rPr>
              <a:t>Experience with Linux systems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159329" y="7559658"/>
            <a:ext cx="6528816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rgbClr val="FF0000"/>
                </a:solidFill>
              </a:rPr>
              <a:t>Email me (twh760812@gmail.com) your CV if you are interested.</a:t>
            </a:r>
          </a:p>
        </p:txBody>
      </p:sp>
    </p:spTree>
    <p:extLst>
      <p:ext uri="{BB962C8B-B14F-4D97-AF65-F5344CB8AC3E}">
        <p14:creationId xmlns:p14="http://schemas.microsoft.com/office/powerpoint/2010/main" val="73795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1254</TotalTime>
  <Words>263</Words>
  <Application>Microsoft Macintosh PowerPoint</Application>
  <PresentationFormat>A4 Paper (210x297 mm)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yi Po</dc:creator>
  <cp:lastModifiedBy>Huang, Tsung-Wei</cp:lastModifiedBy>
  <cp:revision>76</cp:revision>
  <cp:lastPrinted>2019-03-07T21:47:05Z</cp:lastPrinted>
  <dcterms:created xsi:type="dcterms:W3CDTF">2019-02-28T20:55:51Z</dcterms:created>
  <dcterms:modified xsi:type="dcterms:W3CDTF">2019-03-07T21:47:22Z</dcterms:modified>
</cp:coreProperties>
</file>