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0:08:02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2855 1 24575,'-1243'0'0,"1215"1"0,0 2 0,-33 7 0,31-4 0,-49 2 0,-497-6 0,277-4 0,-96 2 0,391-1 0,0 1 0,0 0 0,0 1 0,0-1 0,0 1 0,0 0 0,0-1 0,0 2 0,0-1 0,0 0 0,1 1 0,-1 0 0,1 0 0,-7 4 0,8-3 0,-1 0 0,1 0 0,0 0 0,0 0 0,0 0 0,0 1 0,1-1 0,-1 0 0,1 1 0,0 0 0,0-1 0,0 1 0,0 0 0,1-1 0,0 1 0,0 5 0,-3 30 0,-8 49 0,4-32 0,2 0 0,3 0 0,4 58 0,1-10 0,-3 997 0,1-1078 0,2 1 0,10 43 0,-2-12 0,1 3 0,-7-35 0,0 1 0,1 39 0,-6 333 0,1-374 0,1-1 0,9 37 0,-6-35 0,-1 0 0,1 27 0,-3-24 0,10 46 0,-7-47 0,4 50 0,-6-35 0,8 42 0,-5-45 0,3 57 0,-12 28 0,5 95 0,12-149 0,-9-51 0,-2 0 0,3 24 0,-5 45 0,-3-63 0,2 1 0,1-1 0,1 0 0,8 40 0,-3-30 0,-2 0 0,-1 0 0,-2 1 0,-4 65 0,4 46 0,0-130 0,1-1 0,0 1 0,2-1 0,9 24 0,-8-25 0,-1 0 0,0 1 0,-2-1 0,1 1 0,2 21 0,-5 282 0,-3-154 0,3-113 0,0-26 0,-1 0 0,0 0 0,-2 1 0,-9 43 0,5-40 0,1-1 0,2 1 0,1 0 0,2 47 0,-2 31 0,-11-37 0,8-51 0,2 0 0,-3 20 0,6-26 0,0-1 0,-1 1 0,-1-1 0,0 1 0,-1-1 0,0 0 0,0 0 0,-1 0 0,-1 0 0,-6 11 0,10-21 0,0 0 0,0 1 0,0-1 0,1 0 0,-1 0 0,0 1 0,1-1 0,-1 0 0,1 1 0,-1-1 0,1 1 0,0-1 0,-1 1 0,1-1 0,0 1 0,0-1 0,0 0 0,0 1 0,0-1 0,1 1 0,-1-1 0,0 1 0,1-1 0,-1 1 0,1-1 0,-1 0 0,1 1 0,0-1 0,-1 0 0,1 0 0,0 1 0,0-1 0,0 0 0,0 0 0,1 1 0,4 2 0,0-1 0,0 0 0,0 0 0,1-1 0,-1 0 0,11 2 0,-1 1 0,16 3 0,34 3 0,6 2 0,-30-6 0,-1-3 0,1-1 0,76-5 0,-33 0 0,-58-1 0,0 0 0,-1-2 0,0-2 0,0 0 0,0-1 0,39-20 0,-28 8 0,-30 15 0,1 1 0,-1 0 0,1 0 0,0 1 0,11-4 0,24-4-1365,-26 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5:15:46.5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24575,'5'0'0,"1"1"0,0-1 0,-1 1 0,1 0 0,0 1 0,-1-1 0,1 1 0,-1 0 0,0 0 0,9 6 0,0 1 0,0 1 0,16 16 0,-25-22 0,76 59 0,-51-40 0,46 41 0,-69-58 0,0 0 0,0-1 0,1 0 0,0 0 0,0-1 0,14 6 0,-11-6 0,-1 1 0,1 1 0,15 10 0,-17-8 0,1-1 0,-1-1 0,1 1 0,21 8 0,19 11 0,-37-19 0,1 0 0,18 8 0,76 31 0,12 4 0,-67-29 0,15 4 0,98 27 114,-5-1-1750,-77-28 1636,90 21 0,136 28 0,-274-65 0,0-1 0,0-2 0,0-1 0,53-4 0,-44 1 0,1 1 0,50 8 0,7 3 0,1-5 0,135-7 0,-94-2 0,-119 2-22,101 0-989,132-17 0,-61 7 492,-71 7-26,-54-4 412,111-27 0,-113 18 159,107-9 1,-116 20-27,-1-2 0,0-3 0,83-24 0,8 0-164,-105 25 79,1-2 0,59-21 0,-80 23 85,0 1 0,54-7 0,-49 10 0,52-15 0,107-28-90,-15 5 1401,193-54-171,-295 84-1140,-40 9 0,54-16 0,137-37 484,-203 51-109,1-1 1,22-9 0,35-11 914,-70 24-1485,0 0 0,0-1 0,-1 0 0,0 0 0,1-1 0,9-7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5:15:47.4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31 24575,'0'-1'0,"1"0"0,-1 0 0,0 0 0,1 0 0,-1 0 0,1 0 0,-1 1 0,1-1 0,-1 0 0,1 0 0,-1 0 0,1 0 0,0 1 0,0-1 0,-1 0 0,1 1 0,0-1 0,0 1 0,0-1 0,0 1 0,-1-1 0,1 1 0,0-1 0,0 1 0,0 0 0,0 0 0,1-1 0,31-5 0,-30 6 0,70-5 0,92 5 0,-62 2 0,-81-1 0,-1 2 0,37 7 0,-35-5 0,0 0 0,27 0 0,-24-5 0,1 2 0,-1 1 0,0 1 0,0 1 0,0 1 0,33 13 0,-18-8 0,-34-10 0,0 1 0,1 0 0,-2 0 0,1 1 0,9 4 0,-13-5 0,-1-1 0,0 1 0,1 0 0,-1 0 0,0 0 0,0 0 0,-1 0 0,1 0 0,0 1 0,-1-1 0,1 1 0,-1-1 0,0 1 0,0-1 0,0 1 0,0 0 0,0-1 0,0 5 0,0 4 0,0 0 0,0 0 0,-1 1 0,-1-1 0,0 1 0,-1-1 0,0 0 0,0 0 0,-1 0 0,-5 13 0,-9 18 0,-28 49 0,18-40 0,-11 23-1365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5T15:41:53.0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87,'1442'0,"-1421"-1,0-2,38-7,-36 4,0 2,27-1,320 4,-175 3,-174-3,0-2,38-7,-36 4,0 2,27-1,508 4,-269 3,1658-2,-1925-1,-1-2,37-7,-35 4,0 2,27-1,508 4,-269 3,699-2,-966 1,-1 1,37 9,-35-6,0-1,27 1,301-4,-165-2,-164 2,-1 1,37 9,-35-6,0-1,27 1,471-3,-251-4,-249 3,1 1,36 9,-35-6,0-1,27 1,112-7,71 5,-165 10,-51-8,0-1,23 2,120-7,18 3,-123 10,-20-3,-14-5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5T15:45:18.9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1 228,'27'0,"0"-2,0-1,42-9,-34 4,3-2,1 2,0 2,55-2,-66 8,0-2,0 0,41-10,-36 7,-1 1,0 1,65 4,36-2,-64-12,-52 8,0 1,23-2,178 6,9-1,-135-12,9-1,260 12,-186 4,-151-3,-1-2,37-7,-35 4,52-3,536 8,-295 3,500-2,-797-1,1-2,36-7,-35 4,0 2,27-1,508 4,-269 3,897-2,-1165-1,0-2,38-7,-36 4,0 2,26-1,435 4,-234 3,-226-2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5T15:45:30.0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1 115,'18'-2,"1"0,0-1,-1-1,0 0,23-9,-22 6,1 1,1 0,-1 2,22-2,75 7,20-2,-69-12,-50 8,0 2,20-3,59 4,-58 3,0-3,45-6,12-4,0 5,151 7,-98 2,556-2,-684 1,1 1,36 9,-35-6,0-1,27 1,508-3,-269-4,-177 2,-88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5T15:45:31.0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0,'651'0,"-624"2,0 1,36 7,-34-4,51 3,55 5,5 0,77 3,32-5,-13-2,-10 7,-4 0,300 22,-264-21,-101-5,-28-1,67 3,-173-15,171 11,-30 3,243-10,-214-6,-108 2,132 17,45 12,-170-20,181-6,-142-5,1801 2,-1911-1,1-1,36-9,-35 6,0 1,27-2,414 5,-222 3,-214-4,-1-1,45-10,-34 5,82-21,-76 17,23-3,-45 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0:08:03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0 24575,'1'5'0,"0"0"0,1 0 0,0 0 0,0 0 0,1-1 0,-1 1 0,6 6 0,-2-1 0,13 19 0,23 28 0,-6-10 0,-26-34 0,1 0 0,0-2 0,1 1 0,17 12 0,0 0 0,-15-10 0,0 1 0,20 29 0,-23-29 0,0-1 0,1 0 0,23 21 0,-23-23 0,0 0 0,-1 1 0,-1 0 0,0 1 0,9 17 0,-15-24 0,0 1 0,-1 0 0,0 0 0,0 1 0,-1-1 0,0 1 0,0-1 0,0 15 0,-4 75 0,0-51 0,3-2 0,0-23 0,-2 0 0,-4 35 0,4-50 0,0 0 0,-1 0 0,0 0 0,-1 0 0,0-1 0,0 1 0,0-1 0,-1 0 0,0 1 0,0-2 0,-10 12 0,2-6 0,0-1 0,-1 0 0,-18 11 0,15-11 0,0 1 0,-14 12 0,19-13 0,-2-1 0,1-1 0,-1 0 0,-15 6 0,-34 23 0,-39 32 0,47-45 34,29-14-1433,8-3-5427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5:15:18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849 0 24575,'1'18'0,"1"-1"0,0 0 0,7 22 0,-5-19 0,5 39 0,-7 153 0,-3-112 0,1-91 0,-1-1 0,0 1 0,0 0 0,-1-1 0,0 1 0,-1-1 0,0 0 0,0 0 0,-1 0 0,1 0 0,-7 8 0,-36 82 0,29-61 0,-2 15 0,15-39 0,-1 1 0,0-1 0,-1 0 0,0-1 0,-9 13 0,6-12 0,1 1 0,-11 26 0,16-31 0,-1-1 0,1 0 0,-1 0 0,-1 0 0,0 0 0,0-1 0,0 1 0,-1-1 0,0-1 0,0 1 0,-1-1 0,-8 6 0,-257 166 0,260-172 0,1 0 0,-1-1 0,0-1 0,0 0 0,-19 3 0,16-3 0,0-1 0,0 2 0,-19 8 0,-14 7 0,36-16 0,0 0 0,1 1 0,0 0 0,-13 9 0,-11 6-1365,18-13-5461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5:15:19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 0 24575,'0'7'0,"-1"0"0,-1 0 0,1 0 0,-1 0 0,0 0 0,-1-1 0,0 1 0,0-1 0,0 0 0,-1 1 0,0-2 0,0 1 0,-8 9 0,-21 34 0,26-37 0,0 0 0,-1-1 0,-12 14 0,10-14 0,1 1 0,-13 22 0,7-5 0,-13 33 0,24-50 0,0 0 0,1 0 0,0 0 0,1 1 0,-2 23 0,4-32 0,1 0 0,-1 0 0,1 0 0,0-1 0,0 1 0,1 0 0,-1-1 0,1 1 0,0-1 0,0 1 0,0-1 0,0 0 0,0 0 0,1 0 0,0 0 0,-1 0 0,1-1 0,0 1 0,0-1 0,1 1 0,-1-1 0,0 0 0,5 1 0,11 6 0,0 0 0,1-2 0,23 7 0,-14-5 0,21 3 0,-41-11 0,1 1 0,0 1 0,-1-1 0,0 2 0,0-1 0,15 9 0,-8-2 0,-1-1 0,1 0 0,1-2 0,-1 1 0,1-2 0,23 6 0,48 12-1365,-67-21-5461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5:15:20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1274 1606 24575,'-18'1'0,"0"-2"0,0 0 0,1-1 0,-1 0 0,1-2 0,-1 0 0,1-1 0,-31-14 0,-94-39 0,106 43 0,25 11 0,0 0 0,0-1 0,1 0 0,-1 0 0,1-2 0,1 1 0,-12-10 0,15 11 0,0 1 0,0-1 0,0 2 0,-14-7 0,13 6 0,0 1 0,0-1 0,1 0 0,-10-8 0,10 8 0,0-1 0,0 2 0,0-1 0,0 1 0,-1-1 0,1 2 0,-11-4 0,10 4 0,0-1 0,0 0 0,0 0 0,0-1 0,-11-7 0,-29-20 0,35 24 0,1 0 0,-1-1 0,2 0 0,-13-12 0,10 7 0,-1 1 0,-29-20 0,28 22 0,1 0 0,0-2 0,-16-16 0,-103-117 0,108 116 0,2-1 0,1 0 0,-25-47 0,30 34 0,1 0 0,-14-60 0,26 83 0,1 0 0,1 0 0,1-36 0,1 36 0,-1 0 0,0 0 0,-8-37 0,1 14-21,2-1-1,1 0 0,3 0 1,5-69-1,-1 23-1235,-2 66-5569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5:15:20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 0 24575,'-3'0'0,"0"1"0,0-1 0,1 1 0,-1 0 0,0 0 0,1 0 0,-1 0 0,0 0 0,1 0 0,0 1 0,-1-1 0,1 1 0,0 0 0,0-1 0,0 1 0,0 0 0,0 0 0,-3 5 0,-4 5 0,1 1 0,-9 19 0,7-13 0,6-9 0,-1-1 0,2 1 0,0 0 0,-3 11 0,4-12 0,0 1 0,-1-1 0,-1 0 0,1 0 0,-7 11 0,-6 6-273,1 1 0,2 0 0,0 1 0,-10 38 0,18-47-6553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5:15:21.3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24575,'5'1'0,"0"1"0,0-1 0,0 1 0,0 0 0,8 4 0,7 3 0,-6-4 0,0 2 0,-1 0 0,23 14 0,-26-13 0,0-2 0,1 0 0,0 0 0,0-1 0,1 0 0,19 5 0,191 50 0,-206-56 0,1 2 0,-2 0 0,1 1 0,18 11 0,5 2 0,-28-15-341,-1-1 0,2 0-1,18 4 1,-9-5-6485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5:15:38.4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10332 5984 24575,'0'-509'0,"-1"491"0,-1 0 0,-1 1 0,-5-21 0,3 17 0,-4-37 0,7 35 0,-1 0 0,-1 0 0,-2 0 0,0 1 0,-1 0 0,-1 0 0,-19-34 0,21 41 0,0 0 0,-8-32 0,10 31 0,-1 0 0,-11-27 0,9 26 0,1 1 0,0-1 0,-3-18 0,5 18 0,-1 0 0,0 1 0,-9-18 0,7 16 0,0 0 0,-8-32 0,12 37 0,0 0 0,-1 0 0,-1 0 0,0 0 0,-1 1 0,0 0 0,-12-17 0,13 21 0,0 1 0,1-1 0,0 0 0,0-1 0,1 1 0,0-1 0,-2-9 0,3 8 0,-2 0 0,1 0 0,-1 0 0,-8-14 0,3 8 0,1-1 0,-10-27 0,13 30 0,0 0 0,-1 1 0,-1 0 0,0 0 0,-10-13 0,-54-76 0,54 69 0,15 26 0,-1 1 0,0 0 0,0 0 0,-1 0 0,0 1 0,0-1 0,-7-7 0,-2 0 0,1-1 0,0-1 0,1 0 0,-14-25 0,4 5 0,15 27 0,1 1 0,-1 0 0,0 1 0,-1-1 0,-12-9 0,-4-2 0,19 13 0,0 1 0,0-1 0,1 0 0,-1 0 0,-2-6 0,-16-20 0,-94-106 0,77 96 0,20 19 0,-1 2 0,-1 0 0,-40-28 0,12 7 0,5 4 0,-100-74 0,25 5 0,79 76 0,-43-25 0,27 28 0,44 22 0,1-1 0,-1 1 0,1-2 0,0 0 0,-16-12 0,-13-14 0,-2 3 0,-2 1 0,-47-23 0,15 8 0,19 15 0,35 18 0,-36-24 0,19 10 0,-70-32 0,64 34 0,-45-29 0,61 36 0,0 1 0,0 1 0,-36-11 0,2 0 0,35 14 0,14 6 0,1-1 0,-1 0 0,-12-9 0,9 6 0,-1 0 0,0 1 0,0 1 0,-32-9 0,-17-6 0,-15-4 11,59 20-108,1 0-1,-1-2 1,1-1 0,-20-12-1,18 10 80,0 0 0,-1 1 0,0 2 0,-35-8 0,4 2 13,-178-75 5,214 82 0,-1 0 0,-38-6 0,-19-6 0,-233-76 0,85 40 0,196 47 0,-37-4 0,43 9 0,1-1 0,0-1 0,-34-13 0,20 1 0,23 11 0,1-1 0,-1 2 0,-1 0 0,1 0 0,-23-3 0,-5 2 5,-60-19 0,-2 0-123,83 20 30,0-1 1,0-2 0,-30-14-1,31 13 40,1 1 1,-1 0-1,-36-7 0,11 5-99,-43-15 0,39 10 49,-91-15 66,124 27 32,-10-3 0,0 0 0,0-2 0,-27-12 0,36 14 0,1 1 0,-1 0 0,1 1 0,-1 1 0,0 1 0,-22 0 0,-36-6 0,-73-26 0,119 28 0,-36-3 0,-28-5 0,10-9 124,43 11-298,-1 2-1,0 2 0,0 1 1,-42-1-1,50 6 66,1-2 0,0-2 0,0-1 0,-47-16 1,47 12 67,-1 2 0,-1 1 0,-62-6 1,28 8-96,0-4 1,-88-23 0,50 9 48,68 18 12,-61-2-1,69 7 23,0-2 0,0 0 0,-50-13 0,72 13 53,-33-10 0,-1 1 0,-1 1 0,1 3 0,-71-5 0,73 11 0,1-2 0,0-1 0,-50-15 0,52 12 0,0 2 0,-54-2 0,52 5 0,10-2 0,1 0 0,0-2 0,-46-18 0,28 10 0,17 7 0,-1 1 0,-59-5 0,68 10 0,-9-3 39,-58-16 0,63 13 408,0 2 1,-1 0-1,-34-2 0,34 5-179,1-1 0,-1-1-1,-42-15 1,-14-3 107,-31-5 268,102 25-643,-1-1 0,1 0 0,1 0 0,-19-11 0,-15-8 0,41 22 0,0 0 0,0 0 0,0-1 0,1 1 0,-1-1 0,1 0 0,0 0 0,-1 0 0,1 0 0,0 0 0,0-1 0,0 1 0,0-1 0,-2-3 0,-11-40 0,13 40 0,1-1 0,-1 1 0,0 0 0,0 0 0,-1 0 0,0 0 0,0 1 0,0-1 0,-5-6 0,-9-6 0,-1 0 0,-1 1 0,0 1 0,-29-19 0,39 29 0,0-1 0,1 0 0,0-1 0,-13-14 0,15 14 0,-1 0 0,0 1 0,-1 0 0,1 1 0,-1 0 0,-14-9 0,2 3 0,0-1 0,-33-28 0,32 24 0,-32-43 0,29 35 0,20 20 0,-1 0 0,0 0 0,0 1 0,0-1 0,0 1 0,-1 0 0,-10-5 0,4 2 0,1 0 0,-1 0 0,1-1 0,1-1 0,-14-13 0,16 11 0,1 1 0,1-1 0,0 0 0,0 0 0,1-1 0,1 1 0,0-1 0,-4-19 0,-4-9 0,7 25 0,3 7 0,0 1 0,-1-1 0,0 1 0,0 0 0,-1 0 0,-6-10 0,8 16 0,0-1 0,0 0 0,0 0 0,0 1 0,0-1 0,0 1 0,0-1 0,0 1 0,-1 0 0,1 0 0,0 0 0,-1 0 0,1 0 0,-1 1 0,1-1 0,-1 1 0,0 0 0,1 0 0,-1 0 0,1 0 0,-1 0 0,0 0 0,1 0 0,-4 2 0,-1 0 0,1 0 0,-1 1 0,1 0 0,0 0 0,-1 0 0,2 1 0,-1 0 0,0 0 0,1 0 0,-8 9 0,-18 12 0,23-19 9,1 0-1,0 1 1,0 0-1,0 0 1,1 0 0,0 1-1,0 0 1,1 0-1,0 0 1,1 1-1,0 0 1,0 0-1,-3 12 1,1-1-257,2 1 1,1 0-1,0 0 1,1 0-1,2 21 1,0-18-6579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5:15:39.1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24575,'454'0'0,"-436"2"22,1 0-1,-1 1 1,0 1 0,0 0-1,25 11 1,-24-8-321,0-1 0,1-1 0,0-1 0,21 2 0,-18-5-6527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8AA7-BEA5-46F1-90F3-813DD0BAD7E1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2484-521F-410D-BF09-89D079FCE3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552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8AA7-BEA5-46F1-90F3-813DD0BAD7E1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2484-521F-410D-BF09-89D079FCE3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2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8AA7-BEA5-46F1-90F3-813DD0BAD7E1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2484-521F-410D-BF09-89D079FCE3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85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8AA7-BEA5-46F1-90F3-813DD0BAD7E1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2484-521F-410D-BF09-89D079FCE3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08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8AA7-BEA5-46F1-90F3-813DD0BAD7E1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2484-521F-410D-BF09-89D079FCE3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544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8AA7-BEA5-46F1-90F3-813DD0BAD7E1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2484-521F-410D-BF09-89D079FCE3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96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8AA7-BEA5-46F1-90F3-813DD0BAD7E1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2484-521F-410D-BF09-89D079FCE3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2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8AA7-BEA5-46F1-90F3-813DD0BAD7E1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2484-521F-410D-BF09-89D079FCE3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39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8AA7-BEA5-46F1-90F3-813DD0BAD7E1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2484-521F-410D-BF09-89D079FCE3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72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8AA7-BEA5-46F1-90F3-813DD0BAD7E1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2484-521F-410D-BF09-89D079FCE3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17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B1F8AA7-BEA5-46F1-90F3-813DD0BAD7E1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2484-521F-410D-BF09-89D079FCE3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44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B1F8AA7-BEA5-46F1-90F3-813DD0BAD7E1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F502484-521F-410D-BF09-89D079FCE3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98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" Type="http://schemas.openxmlformats.org/officeDocument/2006/relationships/image" Target="../media/image4.tmp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6.tmp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7C944F-D1CF-98F6-213E-DF20C9043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of Chord Implementation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BFA4DA-275F-9514-5C65-FED9EB64F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張琮渝 </a:t>
            </a:r>
            <a:r>
              <a:rPr lang="en-US" altLang="zh-TW" sz="3200" dirty="0"/>
              <a:t>Chang, Tsung-Yu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238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34B92-0A3A-EF7A-A4EF-C963F8EF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66944" cy="1188720"/>
          </a:xfrm>
        </p:spPr>
        <p:txBody>
          <a:bodyPr/>
          <a:lstStyle/>
          <a:p>
            <a:r>
              <a:rPr lang="en-US" altLang="zh-TW" dirty="0"/>
              <a:t>How to start the code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4B9284-579B-BB20-32DD-B9B7D41B5C1D}"/>
              </a:ext>
            </a:extLst>
          </p:cNvPr>
          <p:cNvSpPr txBox="1"/>
          <p:nvPr/>
        </p:nvSpPr>
        <p:spPr>
          <a:xfrm>
            <a:off x="1971040" y="2651760"/>
            <a:ext cx="10698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800" dirty="0"/>
              <a:t>docker-compose up --build -d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/>
              <a:t>docker exec -it chordimplementation-chord-1 </a:t>
            </a:r>
            <a:r>
              <a:rPr lang="en-US" altLang="zh-TW" sz="2800" dirty="0" err="1"/>
              <a:t>sh</a:t>
            </a:r>
            <a:endParaRPr lang="en-US" altLang="zh-TW" sz="2800" dirty="0"/>
          </a:p>
          <a:p>
            <a:pPr marL="342900" indent="-342900">
              <a:buFont typeface="+mj-lt"/>
              <a:buAutoNum type="arabicPeriod"/>
            </a:pPr>
            <a:endParaRPr lang="en-US" altLang="zh-TW" sz="2800" dirty="0"/>
          </a:p>
          <a:p>
            <a:r>
              <a:rPr lang="en-US" altLang="zh-TW" sz="2800" dirty="0"/>
              <a:t>-----NOW,  WE’RE INSIDE THE CONTAINER-----</a:t>
            </a:r>
          </a:p>
          <a:p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917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2B56198-E228-A67F-FF80-D407DB4F1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511"/>
            <a:ext cx="12192000" cy="317979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DFA0B09-58F5-75B8-0E5A-F7D0430D18AE}"/>
              </a:ext>
            </a:extLst>
          </p:cNvPr>
          <p:cNvSpPr txBox="1"/>
          <p:nvPr/>
        </p:nvSpPr>
        <p:spPr>
          <a:xfrm>
            <a:off x="2580640" y="460494"/>
            <a:ext cx="6675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3.</a:t>
            </a:r>
            <a:r>
              <a:rPr lang="zh-TW" altLang="en-US" sz="3200" dirty="0"/>
              <a:t> </a:t>
            </a:r>
            <a:r>
              <a:rPr lang="en-US" altLang="zh-TW" sz="3200" dirty="0"/>
              <a:t>type “netstat -</a:t>
            </a:r>
            <a:r>
              <a:rPr lang="en-US" altLang="zh-TW" sz="3200" dirty="0" err="1"/>
              <a:t>tlunp</a:t>
            </a:r>
            <a:r>
              <a:rPr lang="en-US" altLang="zh-TW" sz="3200" dirty="0"/>
              <a:t>”, and you’ll see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3CCE77-C9AE-8C62-E46F-022044C52C99}"/>
              </a:ext>
            </a:extLst>
          </p:cNvPr>
          <p:cNvSpPr txBox="1"/>
          <p:nvPr/>
        </p:nvSpPr>
        <p:spPr>
          <a:xfrm>
            <a:off x="182880" y="4758174"/>
            <a:ext cx="120091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In this project, each process listen on a unique port(5057-5063) represents a “node” in the chord ring. These processes will collaborate with each other to maintain the DHT (Distributed Hash Table).</a:t>
            </a:r>
          </a:p>
        </p:txBody>
      </p:sp>
    </p:spTree>
    <p:extLst>
      <p:ext uri="{BB962C8B-B14F-4D97-AF65-F5344CB8AC3E}">
        <p14:creationId xmlns:p14="http://schemas.microsoft.com/office/powerpoint/2010/main" val="75248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EFD5024-16F9-371A-987B-0E1731B7D82E}"/>
              </a:ext>
            </a:extLst>
          </p:cNvPr>
          <p:cNvSpPr txBox="1"/>
          <p:nvPr/>
        </p:nvSpPr>
        <p:spPr>
          <a:xfrm>
            <a:off x="548640" y="135374"/>
            <a:ext cx="1140968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4.</a:t>
            </a:r>
            <a:r>
              <a:rPr lang="zh-TW" altLang="en-US" sz="3200" dirty="0"/>
              <a:t> </a:t>
            </a:r>
            <a:r>
              <a:rPr lang="en-US" altLang="zh-TW" sz="3200" dirty="0"/>
              <a:t>cd ../</a:t>
            </a:r>
            <a:r>
              <a:rPr lang="en-US" altLang="zh-TW" sz="3200" dirty="0" err="1"/>
              <a:t>test_scripts</a:t>
            </a:r>
            <a:endParaRPr lang="en-US" altLang="zh-TW" sz="3200" dirty="0"/>
          </a:p>
          <a:p>
            <a:r>
              <a:rPr lang="en-US" altLang="zh-TW" sz="3200" dirty="0"/>
              <a:t>There’re 3 python programs for testing. They are test_part_1.py, test_part_3-1.py, test_part_3-2.py.  You can execute these files to test the accuracy of the chord ring.</a:t>
            </a:r>
          </a:p>
          <a:p>
            <a:endParaRPr lang="en-US" altLang="zh-TW" sz="3200" dirty="0"/>
          </a:p>
          <a:p>
            <a:r>
              <a:rPr lang="en-US" altLang="zh-TW" sz="3200" dirty="0"/>
              <a:t>5. python3 test_part_1.py</a:t>
            </a:r>
          </a:p>
          <a:p>
            <a:endParaRPr lang="en-US" altLang="zh-TW" sz="3200" dirty="0"/>
          </a:p>
          <a:p>
            <a:endParaRPr lang="en-US" altLang="zh-TW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ACA0F9-D52E-92A0-61B0-E6389EC01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180" y="3200400"/>
            <a:ext cx="598814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7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78BB4E4-CCA9-5837-B924-88CC495D4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3315" r="10077" b="11695"/>
          <a:stretch/>
        </p:blipFill>
        <p:spPr>
          <a:xfrm>
            <a:off x="1554481" y="82174"/>
            <a:ext cx="9276080" cy="66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0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84B3212-96B5-C89C-8860-55DC40DE24A7}"/>
              </a:ext>
            </a:extLst>
          </p:cNvPr>
          <p:cNvSpPr txBox="1"/>
          <p:nvPr/>
        </p:nvSpPr>
        <p:spPr>
          <a:xfrm>
            <a:off x="340995" y="2090172"/>
            <a:ext cx="118510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/>
              <a:t>One sentence to describe Chord: </a:t>
            </a:r>
            <a:r>
              <a:rPr lang="en-US" altLang="zh-TW" sz="2800" b="1" dirty="0">
                <a:solidFill>
                  <a:srgbClr val="FF0000"/>
                </a:solidFill>
              </a:rPr>
              <a:t>Given a key, it maps the key onto a node. Distributed Hash Table (DHT)!!!!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/>
              <a:t>Chord uses </a:t>
            </a:r>
            <a:r>
              <a:rPr lang="en-US" altLang="zh-TW" sz="2800" b="1" dirty="0">
                <a:solidFill>
                  <a:srgbClr val="FF0000"/>
                </a:solidFill>
              </a:rPr>
              <a:t>consistent hashing </a:t>
            </a:r>
            <a:r>
              <a:rPr lang="en-US" altLang="zh-TW" sz="2800" dirty="0"/>
              <a:t>to make sure that keys are uniformly distributed to every node. </a:t>
            </a:r>
            <a:r>
              <a:rPr lang="en-US" altLang="zh-TW" sz="2800" b="1" dirty="0">
                <a:solidFill>
                  <a:srgbClr val="FF0000"/>
                </a:solidFill>
              </a:rPr>
              <a:t>Node’s id</a:t>
            </a:r>
            <a:r>
              <a:rPr lang="en-US" altLang="zh-TW" sz="2800" dirty="0"/>
              <a:t>: hashed by IP. </a:t>
            </a:r>
            <a:r>
              <a:rPr lang="en-US" altLang="zh-TW" sz="2800" b="1" dirty="0">
                <a:solidFill>
                  <a:srgbClr val="FF0000"/>
                </a:solidFill>
              </a:rPr>
              <a:t>Key’s id</a:t>
            </a:r>
            <a:r>
              <a:rPr lang="en-US" altLang="zh-TW" sz="2800" dirty="0"/>
              <a:t>: hashed by key.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/>
              <a:t>Each node maintains only </a:t>
            </a:r>
            <a:r>
              <a:rPr lang="en-US" altLang="zh-TW" sz="2800" b="1" dirty="0">
                <a:solidFill>
                  <a:srgbClr val="FF0000"/>
                </a:solidFill>
              </a:rPr>
              <a:t>O(</a:t>
            </a:r>
            <a:r>
              <a:rPr lang="en-US" altLang="zh-TW" sz="2800" b="1" dirty="0" err="1">
                <a:solidFill>
                  <a:srgbClr val="FF0000"/>
                </a:solidFill>
              </a:rPr>
              <a:t>logN</a:t>
            </a:r>
            <a:r>
              <a:rPr lang="en-US" altLang="zh-TW" sz="2800" b="1" dirty="0">
                <a:solidFill>
                  <a:srgbClr val="FF0000"/>
                </a:solidFill>
              </a:rPr>
              <a:t>) </a:t>
            </a:r>
            <a:r>
              <a:rPr lang="en-US" altLang="zh-TW" sz="2800" dirty="0"/>
              <a:t>routing information about other nodes. Resolve all lookups via </a:t>
            </a:r>
            <a:r>
              <a:rPr lang="en-US" altLang="zh-TW" sz="2800" b="1" dirty="0">
                <a:solidFill>
                  <a:srgbClr val="FF0000"/>
                </a:solidFill>
              </a:rPr>
              <a:t>O(</a:t>
            </a:r>
            <a:r>
              <a:rPr lang="en-US" altLang="zh-TW" sz="2800" b="1" dirty="0" err="1">
                <a:solidFill>
                  <a:srgbClr val="FF0000"/>
                </a:solidFill>
              </a:rPr>
              <a:t>logN</a:t>
            </a:r>
            <a:r>
              <a:rPr lang="en-US" altLang="zh-TW" sz="2800" b="1" dirty="0">
                <a:solidFill>
                  <a:srgbClr val="FF0000"/>
                </a:solidFill>
              </a:rPr>
              <a:t>) </a:t>
            </a:r>
            <a:r>
              <a:rPr lang="en-US" altLang="zh-TW" sz="2800" dirty="0"/>
              <a:t>messages to other nodes.</a:t>
            </a:r>
            <a:endParaRPr lang="zh-TW" altLang="en-US" sz="2800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851B64CF-7DDA-D558-38F1-7313CE26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94320" cy="1188720"/>
          </a:xfrm>
        </p:spPr>
        <p:txBody>
          <a:bodyPr>
            <a:normAutofit/>
          </a:bodyPr>
          <a:lstStyle/>
          <a:p>
            <a:r>
              <a:rPr lang="en-US" altLang="zh-TW" dirty="0"/>
              <a:t>Basic introduction of chord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097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4EC6DF9-8284-22A5-1880-4A8F56142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0" y="1188720"/>
            <a:ext cx="6927396" cy="56281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5FBC3C4-9F2F-7A07-52D4-DDB9E807BF4C}"/>
              </a:ext>
            </a:extLst>
          </p:cNvPr>
          <p:cNvSpPr txBox="1"/>
          <p:nvPr/>
        </p:nvSpPr>
        <p:spPr>
          <a:xfrm>
            <a:off x="7457440" y="1244292"/>
            <a:ext cx="4734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Key K is assigned to node N when node </a:t>
            </a:r>
            <a:r>
              <a:rPr lang="en-US" altLang="zh-TW" sz="2800" b="1" dirty="0">
                <a:solidFill>
                  <a:srgbClr val="FF0000"/>
                </a:solidFill>
              </a:rPr>
              <a:t>N is the successor node </a:t>
            </a:r>
            <a:r>
              <a:rPr lang="en-US" altLang="zh-TW" sz="2800" dirty="0"/>
              <a:t>of key 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When a node N’ joins the chord ring, certain keys previously assigned to the successor of N’ must be reassigned. The similar </a:t>
            </a:r>
            <a:r>
              <a:rPr lang="en-US" altLang="zh-TW" sz="2800" b="1" dirty="0">
                <a:solidFill>
                  <a:srgbClr val="FF0000"/>
                </a:solidFill>
              </a:rPr>
              <a:t>reassignment</a:t>
            </a:r>
            <a:r>
              <a:rPr lang="en-US" altLang="zh-TW" sz="2800" dirty="0"/>
              <a:t> occurs when a node leave the chord ring.</a:t>
            </a:r>
          </a:p>
          <a:p>
            <a:endParaRPr lang="zh-TW" altLang="en-US" sz="2800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ABA94D1B-83F6-8AB2-0491-57AD52B3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94320" cy="1188720"/>
          </a:xfrm>
        </p:spPr>
        <p:txBody>
          <a:bodyPr>
            <a:normAutofit/>
          </a:bodyPr>
          <a:lstStyle/>
          <a:p>
            <a:r>
              <a:rPr lang="en-US" altLang="zh-TW" dirty="0"/>
              <a:t>How are the keys stored?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581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AD178-8C50-2F18-AD36-5967DC40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68"/>
            <a:ext cx="3962400" cy="1188720"/>
          </a:xfrm>
        </p:spPr>
        <p:txBody>
          <a:bodyPr/>
          <a:lstStyle/>
          <a:p>
            <a:r>
              <a:rPr lang="en-US" altLang="zh-TW" dirty="0"/>
              <a:t>Routing table (Finger table)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1F3EC0-7B82-B524-B875-2E181AA05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9388"/>
            <a:ext cx="7414106" cy="56479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75D2875-56B5-7915-563A-33F550317936}"/>
                  </a:ext>
                </a:extLst>
              </p:cNvPr>
              <p:cNvSpPr txBox="1"/>
              <p:nvPr/>
            </p:nvSpPr>
            <p:spPr>
              <a:xfrm>
                <a:off x="7414106" y="605028"/>
                <a:ext cx="4734560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/>
                  <a:t>Each node keeps its own private routing table (finger table).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/>
                  <a:t>The </a:t>
                </a:r>
                <a:r>
                  <a:rPr lang="en-US" altLang="zh-TW" sz="2800" dirty="0" err="1"/>
                  <a:t>i-th</a:t>
                </a:r>
                <a:r>
                  <a:rPr lang="en-US" altLang="zh-TW" sz="2800" dirty="0"/>
                  <a:t> entry of the finger table of node n, denoted by </a:t>
                </a:r>
                <a:r>
                  <a:rPr lang="en-US" altLang="zh-TW" sz="2800" b="1" dirty="0" err="1">
                    <a:solidFill>
                      <a:srgbClr val="FF0000"/>
                    </a:solidFill>
                  </a:rPr>
                  <a:t>n.finger</a:t>
                </a:r>
                <a:r>
                  <a:rPr lang="en-US" altLang="zh-TW" sz="2800" b="1" dirty="0">
                    <a:solidFill>
                      <a:srgbClr val="FF0000"/>
                    </a:solidFill>
                  </a:rPr>
                  <a:t>[</a:t>
                </a:r>
                <a:r>
                  <a:rPr lang="en-US" altLang="zh-TW" sz="2800" b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TW" sz="2800" b="1" dirty="0">
                    <a:solidFill>
                      <a:srgbClr val="FF0000"/>
                    </a:solidFill>
                  </a:rPr>
                  <a:t>]</a:t>
                </a:r>
                <a:r>
                  <a:rPr lang="en-US" altLang="zh-TW" sz="2800" dirty="0"/>
                  <a:t>, stores the address of </a:t>
                </a:r>
                <a:r>
                  <a:rPr lang="en-US" altLang="zh-TW" sz="2800" b="1" dirty="0">
                    <a:solidFill>
                      <a:srgbClr val="FF0000"/>
                    </a:solidFill>
                  </a:rPr>
                  <a:t>successor(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TW" sz="2400" b="1" dirty="0">
                    <a:solidFill>
                      <a:srgbClr val="FF0000"/>
                    </a:solidFill>
                  </a:rPr>
                  <a:t> 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altLang="zh-TW" sz="2800" b="1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zh-TW" sz="2800" dirty="0"/>
                  <a:t>.</a:t>
                </a:r>
                <a:r>
                  <a:rPr lang="en-US" altLang="zh-TW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sz="2800" dirty="0"/>
                  <a:t> is the number of bits of the result after our pre-defined consistent hashing function.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b="1" dirty="0" err="1">
                    <a:solidFill>
                      <a:srgbClr val="FF0000"/>
                    </a:solidFill>
                  </a:rPr>
                  <a:t>n.finger</a:t>
                </a:r>
                <a:r>
                  <a:rPr lang="en-US" altLang="zh-TW" sz="2800" b="1" dirty="0">
                    <a:solidFill>
                      <a:srgbClr val="FF0000"/>
                    </a:solidFill>
                  </a:rPr>
                  <a:t>[</a:t>
                </a:r>
                <a:r>
                  <a:rPr lang="en-US" altLang="zh-TW" sz="2800" b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TW" sz="2800" b="1" dirty="0">
                    <a:solidFill>
                      <a:srgbClr val="FF0000"/>
                    </a:solidFill>
                  </a:rPr>
                  <a:t>] </a:t>
                </a:r>
                <a:r>
                  <a:rPr lang="en-US" altLang="zh-TW" sz="2800" dirty="0"/>
                  <a:t>means the </a:t>
                </a:r>
                <a:r>
                  <a:rPr lang="en-US" altLang="zh-TW" sz="2800" b="1" dirty="0">
                    <a:solidFill>
                      <a:srgbClr val="FF0000"/>
                    </a:solidFill>
                  </a:rPr>
                  <a:t>successor of node n  </a:t>
                </a:r>
              </a:p>
              <a:p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75D2875-56B5-7915-563A-33F550317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106" y="605028"/>
                <a:ext cx="4734560" cy="6124754"/>
              </a:xfrm>
              <a:prstGeom prst="rect">
                <a:avLst/>
              </a:prstGeom>
              <a:blipFill>
                <a:blip r:embed="rId3"/>
                <a:stretch>
                  <a:fillRect l="-2317" t="-995" r="-21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21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2F362-C706-787A-50E5-B3770962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85744" cy="772160"/>
          </a:xfrm>
        </p:spPr>
        <p:txBody>
          <a:bodyPr/>
          <a:lstStyle/>
          <a:p>
            <a:r>
              <a:rPr lang="en-US" altLang="zh-TW" dirty="0"/>
              <a:t>Pseudo code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481DA1-5038-8D84-FABE-3DBF7DD364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2" r="3010" b="9638"/>
          <a:stretch/>
        </p:blipFill>
        <p:spPr>
          <a:xfrm>
            <a:off x="3962400" y="0"/>
            <a:ext cx="7213600" cy="6902860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9C71CE0F-DDE0-3672-E109-396D4369A5E4}"/>
              </a:ext>
            </a:extLst>
          </p:cNvPr>
          <p:cNvGrpSpPr/>
          <p:nvPr/>
        </p:nvGrpSpPr>
        <p:grpSpPr>
          <a:xfrm>
            <a:off x="3554000" y="2905480"/>
            <a:ext cx="1027800" cy="2273040"/>
            <a:chOff x="3554000" y="2905480"/>
            <a:chExt cx="1027800" cy="227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117829BD-453D-3964-BC02-0C0173F6D42E}"/>
                    </a:ext>
                  </a:extLst>
                </p14:cNvPr>
                <p14:cNvContentPartPr/>
                <p14:nvPr/>
              </p14:nvContentPartPr>
              <p14:xfrm>
                <a:off x="3554000" y="2905480"/>
                <a:ext cx="1027800" cy="208440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117829BD-453D-3964-BC02-0C0173F6D4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36360" y="2887840"/>
                  <a:ext cx="1063440" cy="21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6B605371-3113-82C9-1A43-95DC3FCC54C9}"/>
                    </a:ext>
                  </a:extLst>
                </p14:cNvPr>
                <p14:cNvContentPartPr/>
                <p14:nvPr/>
              </p14:nvContentPartPr>
              <p14:xfrm>
                <a:off x="3767120" y="4713760"/>
                <a:ext cx="186480" cy="46476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6B605371-3113-82C9-1A43-95DC3FCC54C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49120" y="4695760"/>
                  <a:ext cx="222120" cy="500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文字方塊 1190701824">
            <a:extLst>
              <a:ext uri="{FF2B5EF4-FFF2-40B4-BE49-F238E27FC236}">
                <a16:creationId xmlns:a16="http://schemas.microsoft.com/office/drawing/2014/main" id="{772D8110-1D40-E3D6-EAE1-0D0E323DCB16}"/>
              </a:ext>
            </a:extLst>
          </p:cNvPr>
          <p:cNvSpPr txBox="1"/>
          <p:nvPr/>
        </p:nvSpPr>
        <p:spPr>
          <a:xfrm>
            <a:off x="10835275" y="4807680"/>
            <a:ext cx="681450" cy="59744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新細明體" panose="02020500000000000000" pitchFamily="18" charset="-120"/>
              </a:rPr>
              <a:t>n</a:t>
            </a:r>
            <a:endParaRPr lang="zh-TW" sz="3200" kern="100" dirty="0">
              <a:effectLst/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10" name="文字方塊 1803183734">
            <a:extLst>
              <a:ext uri="{FF2B5EF4-FFF2-40B4-BE49-F238E27FC236}">
                <a16:creationId xmlns:a16="http://schemas.microsoft.com/office/drawing/2014/main" id="{87654798-5378-D9AC-A4A9-9E4211A82056}"/>
              </a:ext>
            </a:extLst>
          </p:cNvPr>
          <p:cNvSpPr txBox="1"/>
          <p:nvPr/>
        </p:nvSpPr>
        <p:spPr>
          <a:xfrm>
            <a:off x="8434070" y="5765800"/>
            <a:ext cx="2244090" cy="54356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新細明體" panose="02020500000000000000" pitchFamily="18" charset="-120"/>
              </a:rPr>
              <a:t>finger[</a:t>
            </a:r>
            <a:r>
              <a:rPr lang="en-US" sz="2800" b="1" kern="1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  <a:r>
              <a:rPr lang="en-US" sz="2800" b="1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新細明體" panose="02020500000000000000" pitchFamily="18" charset="-120"/>
              </a:rPr>
              <a:t>]</a:t>
            </a:r>
            <a:endParaRPr lang="zh-TW" sz="2800" kern="100" dirty="0">
              <a:effectLst/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11" name="文字方塊 462772240">
            <a:extLst>
              <a:ext uri="{FF2B5EF4-FFF2-40B4-BE49-F238E27FC236}">
                <a16:creationId xmlns:a16="http://schemas.microsoft.com/office/drawing/2014/main" id="{EE545B49-0500-95A9-8CCA-D71019D07A4F}"/>
              </a:ext>
            </a:extLst>
          </p:cNvPr>
          <p:cNvSpPr txBox="1"/>
          <p:nvPr/>
        </p:nvSpPr>
        <p:spPr>
          <a:xfrm>
            <a:off x="7599789" y="4869405"/>
            <a:ext cx="906780" cy="60579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新細明體" panose="02020500000000000000" pitchFamily="18" charset="-120"/>
              </a:rPr>
              <a:t>id</a:t>
            </a:r>
            <a:endParaRPr lang="zh-TW" sz="3200" kern="100" dirty="0">
              <a:effectLst/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72704B9-EEAA-A619-8C8C-92309D560B1B}"/>
              </a:ext>
            </a:extLst>
          </p:cNvPr>
          <p:cNvGrpSpPr/>
          <p:nvPr/>
        </p:nvGrpSpPr>
        <p:grpSpPr>
          <a:xfrm>
            <a:off x="10759760" y="5435200"/>
            <a:ext cx="376200" cy="579240"/>
            <a:chOff x="10759760" y="5435200"/>
            <a:chExt cx="376200" cy="57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C59E3D28-16BA-F418-DFBF-89F8A5858331}"/>
                    </a:ext>
                  </a:extLst>
                </p14:cNvPr>
                <p14:cNvContentPartPr/>
                <p14:nvPr/>
              </p14:nvContentPartPr>
              <p14:xfrm>
                <a:off x="10819520" y="5435200"/>
                <a:ext cx="316440" cy="486360"/>
              </p14:xfrm>
            </p:contentPart>
          </mc:Choice>
          <mc:Fallback xmlns=""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C59E3D28-16BA-F418-DFBF-89F8A585833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01520" y="5417200"/>
                  <a:ext cx="35208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27BCB388-D3BC-14DA-FFBC-148AB5F50E66}"/>
                    </a:ext>
                  </a:extLst>
                </p14:cNvPr>
                <p14:cNvContentPartPr/>
                <p14:nvPr/>
              </p14:nvContentPartPr>
              <p14:xfrm>
                <a:off x="10759760" y="5760280"/>
                <a:ext cx="201960" cy="25416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27BCB388-D3BC-14DA-FFBC-148AB5F50E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42120" y="5742280"/>
                  <a:ext cx="23760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0C79D20-9B64-9E12-4666-7D5DEC677A62}"/>
              </a:ext>
            </a:extLst>
          </p:cNvPr>
          <p:cNvGrpSpPr/>
          <p:nvPr/>
        </p:nvGrpSpPr>
        <p:grpSpPr>
          <a:xfrm>
            <a:off x="7864640" y="5547160"/>
            <a:ext cx="537840" cy="590040"/>
            <a:chOff x="7864640" y="5547160"/>
            <a:chExt cx="5378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F8FAC711-1C7A-6D0D-487E-1B586F554F9F}"/>
                    </a:ext>
                  </a:extLst>
                </p14:cNvPr>
                <p14:cNvContentPartPr/>
                <p14:nvPr/>
              </p14:nvContentPartPr>
              <p14:xfrm>
                <a:off x="7943480" y="5558320"/>
                <a:ext cx="459000" cy="578880"/>
              </p14:xfrm>
            </p:contentPart>
          </mc:Choice>
          <mc:Fallback xmlns=""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F8FAC711-1C7A-6D0D-487E-1B586F554F9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25480" y="5540320"/>
                  <a:ext cx="49464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9C9A7260-4E5E-4436-6A45-55D7DA973114}"/>
                    </a:ext>
                  </a:extLst>
                </p14:cNvPr>
                <p14:cNvContentPartPr/>
                <p14:nvPr/>
              </p14:nvContentPartPr>
              <p14:xfrm>
                <a:off x="7864640" y="5547160"/>
                <a:ext cx="80640" cy="15300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9C9A7260-4E5E-4436-6A45-55D7DA97311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000" y="5529160"/>
                  <a:ext cx="116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F76B930B-EA5C-7158-A8EA-804A580F1434}"/>
                    </a:ext>
                  </a:extLst>
                </p14:cNvPr>
                <p14:cNvContentPartPr/>
                <p14:nvPr/>
              </p14:nvContentPartPr>
              <p14:xfrm>
                <a:off x="7955000" y="5567320"/>
                <a:ext cx="243360" cy="91800"/>
              </p14:xfrm>
            </p:contentPart>
          </mc:Choice>
          <mc:Fallback xmlns=""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F76B930B-EA5C-7158-A8EA-804A580F143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37360" y="5549320"/>
                  <a:ext cx="27900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D09B01A1-D0DE-DCA5-6B91-254500220330}"/>
              </a:ext>
            </a:extLst>
          </p:cNvPr>
          <p:cNvGrpSpPr/>
          <p:nvPr/>
        </p:nvGrpSpPr>
        <p:grpSpPr>
          <a:xfrm>
            <a:off x="5769800" y="3606040"/>
            <a:ext cx="3719520" cy="2154600"/>
            <a:chOff x="5769800" y="3606040"/>
            <a:chExt cx="3719520" cy="21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8" name="筆跡 27">
                  <a:extLst>
                    <a:ext uri="{FF2B5EF4-FFF2-40B4-BE49-F238E27FC236}">
                      <a16:creationId xmlns:a16="http://schemas.microsoft.com/office/drawing/2014/main" id="{B8279095-DB08-E4AC-7640-83D229676DCC}"/>
                    </a:ext>
                  </a:extLst>
                </p14:cNvPr>
                <p14:cNvContentPartPr/>
                <p14:nvPr/>
              </p14:nvContentPartPr>
              <p14:xfrm>
                <a:off x="5769800" y="3606040"/>
                <a:ext cx="3719520" cy="2154600"/>
              </p14:xfrm>
            </p:contentPart>
          </mc:Choice>
          <mc:Fallback xmlns="">
            <p:pic>
              <p:nvPicPr>
                <p:cNvPr id="28" name="筆跡 27">
                  <a:extLst>
                    <a:ext uri="{FF2B5EF4-FFF2-40B4-BE49-F238E27FC236}">
                      <a16:creationId xmlns:a16="http://schemas.microsoft.com/office/drawing/2014/main" id="{B8279095-DB08-E4AC-7640-83D229676D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52160" y="3588400"/>
                  <a:ext cx="3755160" cy="21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9" name="筆跡 28">
                  <a:extLst>
                    <a:ext uri="{FF2B5EF4-FFF2-40B4-BE49-F238E27FC236}">
                      <a16:creationId xmlns:a16="http://schemas.microsoft.com/office/drawing/2014/main" id="{F08A1EF5-E51B-49DF-0E10-0D07C5132F6C}"/>
                    </a:ext>
                  </a:extLst>
                </p14:cNvPr>
                <p14:cNvContentPartPr/>
                <p14:nvPr/>
              </p14:nvContentPartPr>
              <p14:xfrm>
                <a:off x="5912720" y="3616480"/>
                <a:ext cx="263160" cy="21600"/>
              </p14:xfrm>
            </p:contentPart>
          </mc:Choice>
          <mc:Fallback xmlns="">
            <p:pic>
              <p:nvPicPr>
                <p:cNvPr id="29" name="筆跡 28">
                  <a:extLst>
                    <a:ext uri="{FF2B5EF4-FFF2-40B4-BE49-F238E27FC236}">
                      <a16:creationId xmlns:a16="http://schemas.microsoft.com/office/drawing/2014/main" id="{F08A1EF5-E51B-49DF-0E10-0D07C5132F6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94720" y="3598480"/>
                  <a:ext cx="29880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7653AD5C-D438-C004-D099-7D26F248D4D4}"/>
              </a:ext>
            </a:extLst>
          </p:cNvPr>
          <p:cNvGrpSpPr/>
          <p:nvPr/>
        </p:nvGrpSpPr>
        <p:grpSpPr>
          <a:xfrm>
            <a:off x="6491960" y="6471640"/>
            <a:ext cx="2490840" cy="295920"/>
            <a:chOff x="6491960" y="6471640"/>
            <a:chExt cx="249084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1" name="筆跡 30">
                  <a:extLst>
                    <a:ext uri="{FF2B5EF4-FFF2-40B4-BE49-F238E27FC236}">
                      <a16:creationId xmlns:a16="http://schemas.microsoft.com/office/drawing/2014/main" id="{E231A243-514A-3877-3F48-A1829604543D}"/>
                    </a:ext>
                  </a:extLst>
                </p14:cNvPr>
                <p14:cNvContentPartPr/>
                <p14:nvPr/>
              </p14:nvContentPartPr>
              <p14:xfrm>
                <a:off x="6491960" y="6471640"/>
                <a:ext cx="2324880" cy="295920"/>
              </p14:xfrm>
            </p:contentPart>
          </mc:Choice>
          <mc:Fallback xmlns="">
            <p:pic>
              <p:nvPicPr>
                <p:cNvPr id="31" name="筆跡 30">
                  <a:extLst>
                    <a:ext uri="{FF2B5EF4-FFF2-40B4-BE49-F238E27FC236}">
                      <a16:creationId xmlns:a16="http://schemas.microsoft.com/office/drawing/2014/main" id="{E231A243-514A-3877-3F48-A1829604543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74320" y="6453640"/>
                  <a:ext cx="2360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D9537298-EF20-2C50-1A42-B76459D4390D}"/>
                    </a:ext>
                  </a:extLst>
                </p14:cNvPr>
                <p14:cNvContentPartPr/>
                <p14:nvPr/>
              </p14:nvContentPartPr>
              <p14:xfrm>
                <a:off x="8645840" y="6480640"/>
                <a:ext cx="336960" cy="194400"/>
              </p14:xfrm>
            </p:contentPart>
          </mc:Choice>
          <mc:Fallback xmlns=""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D9537298-EF20-2C50-1A42-B76459D4390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27840" y="6463000"/>
                  <a:ext cx="372600" cy="23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599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49408-9D75-794C-2117-AC513DEA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76880" cy="1117600"/>
          </a:xfrm>
        </p:spPr>
        <p:txBody>
          <a:bodyPr>
            <a:normAutofit/>
          </a:bodyPr>
          <a:lstStyle/>
          <a:p>
            <a:r>
              <a:rPr lang="en-US" altLang="zh-TW" dirty="0"/>
              <a:t>nodes join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DEC4623-F0C6-4FE6-8F7C-622D53722913}"/>
              </a:ext>
            </a:extLst>
          </p:cNvPr>
          <p:cNvSpPr txBox="1"/>
          <p:nvPr/>
        </p:nvSpPr>
        <p:spPr>
          <a:xfrm>
            <a:off x="325120" y="2225735"/>
            <a:ext cx="11866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In Chord, every node run </a:t>
            </a:r>
            <a:r>
              <a:rPr lang="en-US" altLang="zh-TW" sz="3200" b="1" dirty="0">
                <a:solidFill>
                  <a:srgbClr val="FF0000"/>
                </a:solidFill>
              </a:rPr>
              <a:t>“stabilization” </a:t>
            </a:r>
            <a:r>
              <a:rPr lang="en-US" altLang="zh-TW" sz="2800" b="1" dirty="0">
                <a:solidFill>
                  <a:srgbClr val="FF0000"/>
                </a:solidFill>
              </a:rPr>
              <a:t>protocol (including several function introduced in the following slides) periodically in the background</a:t>
            </a:r>
            <a:r>
              <a:rPr lang="en-US" altLang="zh-TW" sz="3200" dirty="0"/>
              <a:t> to ensure that every node’s maintain the up-to-date successor information.</a:t>
            </a:r>
            <a:r>
              <a:rPr lang="zh-TW" altLang="en-US" sz="3200" dirty="0"/>
              <a:t> </a:t>
            </a:r>
            <a:r>
              <a:rPr lang="en-US" altLang="zh-TW" sz="3200" dirty="0"/>
              <a:t>(Note that keeping the up-to-date </a:t>
            </a:r>
            <a:r>
              <a:rPr lang="en-US" altLang="zh-TW" sz="3200" b="1" dirty="0">
                <a:solidFill>
                  <a:srgbClr val="FF0000"/>
                </a:solidFill>
              </a:rPr>
              <a:t>successor information </a:t>
            </a:r>
            <a:r>
              <a:rPr lang="en-US" altLang="zh-TW" sz="3200" dirty="0"/>
              <a:t>for each node is </a:t>
            </a:r>
            <a:r>
              <a:rPr lang="en-US" altLang="zh-TW" sz="3200" b="1" dirty="0">
                <a:solidFill>
                  <a:srgbClr val="FF0000"/>
                </a:solidFill>
              </a:rPr>
              <a:t>the most primary thing </a:t>
            </a:r>
            <a:r>
              <a:rPr lang="en-US" altLang="zh-TW" sz="3200" dirty="0"/>
              <a:t>since it’s related to the correctness of the Chord.)</a:t>
            </a:r>
          </a:p>
        </p:txBody>
      </p:sp>
    </p:spTree>
    <p:extLst>
      <p:ext uri="{BB962C8B-B14F-4D97-AF65-F5344CB8AC3E}">
        <p14:creationId xmlns:p14="http://schemas.microsoft.com/office/powerpoint/2010/main" val="270829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7780DFCC-DF98-0AC0-3B16-E308B4A94D7A}"/>
              </a:ext>
            </a:extLst>
          </p:cNvPr>
          <p:cNvGrpSpPr/>
          <p:nvPr/>
        </p:nvGrpSpPr>
        <p:grpSpPr>
          <a:xfrm>
            <a:off x="53640" y="458757"/>
            <a:ext cx="5854700" cy="3876556"/>
            <a:chOff x="241300" y="566169"/>
            <a:chExt cx="5854700" cy="387655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25504E4-4837-5EEB-C59D-C73B1728A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083"/>
            <a:stretch/>
          </p:blipFill>
          <p:spPr>
            <a:xfrm>
              <a:off x="241300" y="566169"/>
              <a:ext cx="5854700" cy="3527282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0283BB3-6CE3-22DD-FE4E-978A50E2DA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876"/>
            <a:stretch/>
          </p:blipFill>
          <p:spPr>
            <a:xfrm>
              <a:off x="241300" y="4050983"/>
              <a:ext cx="5854700" cy="391742"/>
            </a:xfrm>
            <a:prstGeom prst="rect">
              <a:avLst/>
            </a:prstGeom>
          </p:spPr>
        </p:pic>
      </p:grpSp>
      <p:sp>
        <p:nvSpPr>
          <p:cNvPr id="5" name="弧形 4">
            <a:extLst>
              <a:ext uri="{FF2B5EF4-FFF2-40B4-BE49-F238E27FC236}">
                <a16:creationId xmlns:a16="http://schemas.microsoft.com/office/drawing/2014/main" id="{5F36F1CA-3797-73EF-957E-AEDAA83CE392}"/>
              </a:ext>
            </a:extLst>
          </p:cNvPr>
          <p:cNvSpPr/>
          <p:nvPr/>
        </p:nvSpPr>
        <p:spPr>
          <a:xfrm rot="3466893">
            <a:off x="4270530" y="-348807"/>
            <a:ext cx="1625557" cy="2306320"/>
          </a:xfrm>
          <a:prstGeom prst="arc">
            <a:avLst>
              <a:gd name="adj1" fmla="val 16200000"/>
              <a:gd name="adj2" fmla="val 6785347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1C01F2-C945-4FA5-CB12-00E4EE83ED79}"/>
              </a:ext>
            </a:extLst>
          </p:cNvPr>
          <p:cNvSpPr txBox="1"/>
          <p:nvPr/>
        </p:nvSpPr>
        <p:spPr>
          <a:xfrm>
            <a:off x="6380479" y="16637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92D050"/>
                </a:solidFill>
              </a:rPr>
              <a:t>n</a:t>
            </a:r>
            <a:endParaRPr lang="zh-TW" altLang="en-US" sz="3200" b="1" dirty="0">
              <a:solidFill>
                <a:srgbClr val="92D05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1A3C39-B8A2-E296-91A6-5BBABE4BC133}"/>
              </a:ext>
            </a:extLst>
          </p:cNvPr>
          <p:cNvSpPr txBox="1"/>
          <p:nvPr/>
        </p:nvSpPr>
        <p:spPr>
          <a:xfrm>
            <a:off x="3108959" y="1764076"/>
            <a:ext cx="246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92D050"/>
                </a:solidFill>
              </a:rPr>
              <a:t>successor</a:t>
            </a:r>
            <a:endParaRPr lang="zh-TW" altLang="en-US" sz="3200" b="1" dirty="0">
              <a:solidFill>
                <a:srgbClr val="92D05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B6D4F2C-D087-E556-B5B5-4D081DAB3DDA}"/>
              </a:ext>
            </a:extLst>
          </p:cNvPr>
          <p:cNvSpPr txBox="1"/>
          <p:nvPr/>
        </p:nvSpPr>
        <p:spPr>
          <a:xfrm>
            <a:off x="5735319" y="1316319"/>
            <a:ext cx="645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92D050"/>
                </a:solidFill>
              </a:rPr>
              <a:t>x</a:t>
            </a:r>
            <a:endParaRPr lang="zh-TW" altLang="en-US" sz="3200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F414FDA7-A01A-F9A3-AC4E-AC7EE752DC55}"/>
                  </a:ext>
                </a:extLst>
              </p14:cNvPr>
              <p14:cNvContentPartPr/>
              <p14:nvPr/>
            </p14:nvContentPartPr>
            <p14:xfrm>
              <a:off x="728470" y="2974059"/>
              <a:ext cx="3647880" cy="5112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F414FDA7-A01A-F9A3-AC4E-AC7EE752DC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4470" y="2866419"/>
                <a:ext cx="3755520" cy="26676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B1814A9E-B1E7-3462-0DB8-B7A2ACFED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" t="12249" r="1779" b="11256"/>
          <a:stretch/>
        </p:blipFill>
        <p:spPr>
          <a:xfrm>
            <a:off x="5735319" y="2056462"/>
            <a:ext cx="6294121" cy="474638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03A1EEF-C00C-65CE-DAC6-48AD715D76F8}"/>
              </a:ext>
            </a:extLst>
          </p:cNvPr>
          <p:cNvSpPr txBox="1"/>
          <p:nvPr/>
        </p:nvSpPr>
        <p:spPr>
          <a:xfrm>
            <a:off x="108100" y="4534324"/>
            <a:ext cx="54697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stabilize(), </a:t>
            </a:r>
            <a:r>
              <a:rPr lang="en-US" altLang="zh-TW" sz="2400" b="1" dirty="0" err="1">
                <a:solidFill>
                  <a:srgbClr val="FF0000"/>
                </a:solidFill>
              </a:rPr>
              <a:t>fix_fingers</a:t>
            </a:r>
            <a:r>
              <a:rPr lang="en-US" altLang="zh-TW" sz="2400" b="1" dirty="0">
                <a:solidFill>
                  <a:srgbClr val="FF0000"/>
                </a:solidFill>
              </a:rPr>
              <a:t>(), </a:t>
            </a:r>
            <a:r>
              <a:rPr lang="en-US" altLang="zh-TW" sz="2400" b="1" dirty="0" err="1">
                <a:solidFill>
                  <a:srgbClr val="FF0000"/>
                </a:solidFill>
              </a:rPr>
              <a:t>check_predecessor</a:t>
            </a:r>
            <a:r>
              <a:rPr lang="en-US" altLang="zh-TW" sz="2400" b="1" dirty="0">
                <a:solidFill>
                  <a:srgbClr val="FF0000"/>
                </a:solidFill>
              </a:rPr>
              <a:t>() are called periodically to ensure the correctness of the Chord when nodes may join and leave.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445D9037-5B14-2293-9954-C16494FDFB9D}"/>
                  </a:ext>
                </a:extLst>
              </p14:cNvPr>
              <p14:cNvContentPartPr/>
              <p14:nvPr/>
            </p14:nvContentPartPr>
            <p14:xfrm>
              <a:off x="8158040" y="2183320"/>
              <a:ext cx="2640960" cy="8208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445D9037-5B14-2293-9954-C16494FDFB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04400" y="2075680"/>
                <a:ext cx="27486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79279710-15B6-18F4-7A84-36A17037F504}"/>
                  </a:ext>
                </a:extLst>
              </p14:cNvPr>
              <p14:cNvContentPartPr/>
              <p14:nvPr/>
            </p14:nvContentPartPr>
            <p14:xfrm>
              <a:off x="6156440" y="4560760"/>
              <a:ext cx="1218600" cy="4140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79279710-15B6-18F4-7A84-36A17037F5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02800" y="4453120"/>
                <a:ext cx="13262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ADF6C8FB-79E9-E534-B060-C8C5ABD048BC}"/>
                  </a:ext>
                </a:extLst>
              </p14:cNvPr>
              <p14:cNvContentPartPr/>
              <p14:nvPr/>
            </p14:nvContentPartPr>
            <p14:xfrm>
              <a:off x="7721360" y="4540960"/>
              <a:ext cx="3189240" cy="11304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ADF6C8FB-79E9-E534-B060-C8C5ABD048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67360" y="4432960"/>
                <a:ext cx="32968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599866-A3ED-65F6-3984-F2EFDE5759A0}"/>
                  </a:ext>
                </a:extLst>
              </p:cNvPr>
              <p:cNvSpPr txBox="1"/>
              <p:nvPr/>
            </p:nvSpPr>
            <p:spPr>
              <a:xfrm>
                <a:off x="8331200" y="3632096"/>
                <a:ext cx="358648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tx1"/>
                    </a:solidFill>
                  </a:rPr>
                  <a:t>Recall: </a:t>
                </a:r>
                <a:r>
                  <a:rPr lang="en-US" altLang="zh-TW" sz="2000" dirty="0" err="1">
                    <a:solidFill>
                      <a:schemeClr val="tx1"/>
                    </a:solidFill>
                  </a:rPr>
                  <a:t>n.finger</a:t>
                </a:r>
                <a:r>
                  <a:rPr lang="en-US" altLang="zh-TW" sz="20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zh-TW" sz="2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000" dirty="0">
                    <a:solidFill>
                      <a:schemeClr val="tx1"/>
                    </a:solidFill>
                  </a:rPr>
                  <a:t>], stores the successor of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</a:rPr>
                  <a:t>).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599866-A3ED-65F6-3984-F2EFDE575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200" y="3632096"/>
                <a:ext cx="3586480" cy="707886"/>
              </a:xfrm>
              <a:prstGeom prst="rect">
                <a:avLst/>
              </a:prstGeom>
              <a:blipFill>
                <a:blip r:embed="rId12"/>
                <a:stretch>
                  <a:fillRect l="-1695" t="-4237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66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F9592-7093-4DA0-59A7-47710705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67024" cy="1188720"/>
          </a:xfrm>
        </p:spPr>
        <p:txBody>
          <a:bodyPr/>
          <a:lstStyle/>
          <a:p>
            <a:r>
              <a:rPr lang="en-US" altLang="zh-TW" dirty="0"/>
              <a:t>Other issues...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9434F1-1A79-839C-3114-AA772307C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24" y="2668524"/>
            <a:ext cx="11503152" cy="310198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Nodes may fail: Each node should maintain a </a:t>
            </a:r>
            <a:r>
              <a:rPr lang="en-US" altLang="zh-TW" sz="2800" b="1" dirty="0">
                <a:solidFill>
                  <a:srgbClr val="FF0000"/>
                </a:solidFill>
              </a:rPr>
              <a:t>“successor list” </a:t>
            </a:r>
            <a:r>
              <a:rPr lang="en-US" altLang="zh-TW" sz="2800" dirty="0"/>
              <a:t>in case it’s successor failed to increase the robustness of the Chord.</a:t>
            </a:r>
          </a:p>
          <a:p>
            <a:r>
              <a:rPr lang="en-US" altLang="zh-TW" sz="2800" dirty="0"/>
              <a:t>Data migration: Chord needs to automatically perform data migration when a new node is added to ensure that the client can find the data right node.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1155618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252</TotalTime>
  <Words>549</Words>
  <Application>Microsoft Office PowerPoint</Application>
  <PresentationFormat>寬螢幕</PresentationFormat>
  <Paragraphs>38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Courier New</vt:lpstr>
      <vt:lpstr>Gill Sans MT</vt:lpstr>
      <vt:lpstr>包裹</vt:lpstr>
      <vt:lpstr>Project of Chord Implementation</vt:lpstr>
      <vt:lpstr>PowerPoint 簡報</vt:lpstr>
      <vt:lpstr>Basic introduction of chord</vt:lpstr>
      <vt:lpstr>How are the keys stored?</vt:lpstr>
      <vt:lpstr>Routing table (Finger table)</vt:lpstr>
      <vt:lpstr>Pseudo code</vt:lpstr>
      <vt:lpstr>nodes join</vt:lpstr>
      <vt:lpstr>PowerPoint 簡報</vt:lpstr>
      <vt:lpstr>Other issues...</vt:lpstr>
      <vt:lpstr>How to start the code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of Chord Implementation</dc:title>
  <dc:creator>琮渝 張</dc:creator>
  <cp:lastModifiedBy>琮渝 張</cp:lastModifiedBy>
  <cp:revision>32</cp:revision>
  <dcterms:created xsi:type="dcterms:W3CDTF">2023-10-15T09:22:37Z</dcterms:created>
  <dcterms:modified xsi:type="dcterms:W3CDTF">2023-10-15T16:13:45Z</dcterms:modified>
</cp:coreProperties>
</file>