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prstGeom prst="rect">
            <a:avLst/>
          </a:prstGeom>
        </p:spPr>
        <p:txBody>
          <a:bodyPr/>
          <a:lstStyle/>
          <a:p>
            <a:pPr/>
            <a:r>
              <a:t>SAS HASH OBJECT</a:t>
            </a:r>
          </a:p>
        </p:txBody>
      </p:sp>
      <p:sp>
        <p:nvSpPr>
          <p:cNvPr id="95" name="Subtitle 2"/>
          <p:cNvSpPr txBox="1"/>
          <p:nvPr>
            <p:ph type="subTitle" sz="quarter" idx="1"/>
          </p:nvPr>
        </p:nvSpPr>
        <p:spPr>
          <a:xfrm>
            <a:off x="1524000" y="3602037"/>
            <a:ext cx="9144000" cy="1655762"/>
          </a:xfrm>
          <a:prstGeom prst="rect">
            <a:avLst/>
          </a:prstGeom>
        </p:spPr>
        <p:txBody>
          <a:bodyPr/>
          <a:lstStyle/>
          <a:p>
            <a:pPr/>
            <a:r>
              <a:t>Tsunsian</a:t>
            </a:r>
          </a:p>
          <a:p>
            <a:pPr/>
            <a:r>
              <a:t>09-MAR-2022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Title 1"/>
          <p:cNvSpPr txBox="1"/>
          <p:nvPr>
            <p:ph type="title"/>
          </p:nvPr>
        </p:nvSpPr>
        <p:spPr>
          <a:xfrm>
            <a:off x="838200" y="365125"/>
            <a:ext cx="10515600" cy="1325563"/>
          </a:xfrm>
          <a:prstGeom prst="rect">
            <a:avLst/>
          </a:prstGeom>
        </p:spPr>
        <p:txBody>
          <a:bodyPr/>
          <a:lstStyle/>
          <a:p>
            <a:pPr/>
            <a:r>
              <a:t>Argument tags in the instantiation</a:t>
            </a:r>
          </a:p>
        </p:txBody>
      </p:sp>
      <p:graphicFrame>
        <p:nvGraphicFramePr>
          <p:cNvPr id="132" name="Table 4"/>
          <p:cNvGraphicFramePr/>
          <p:nvPr/>
        </p:nvGraphicFramePr>
        <p:xfrm>
          <a:off x="838200" y="1783680"/>
          <a:ext cx="10515597" cy="185420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502328"/>
                <a:gridCol w="4379054"/>
                <a:gridCol w="4634215"/>
              </a:tblGrid>
              <a:tr h="370840">
                <a:tc>
                  <a:txBody>
                    <a:bodyPr/>
                    <a:lstStyle/>
                    <a:p>
                      <a:pPr algn="l">
                        <a:defRPr b="0" sz="1800">
                          <a:solidFill>
                            <a:srgbClr val="000000"/>
                          </a:solidFill>
                        </a:defRPr>
                      </a:pPr>
                      <a:r>
                        <a:rPr b="1">
                          <a:solidFill>
                            <a:srgbClr val="FFFFFF"/>
                          </a:solidFill>
                        </a:rPr>
                        <a:t>Argument tag</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Valid argument tag values</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Description</a:t>
                      </a:r>
                    </a:p>
                  </a:txBody>
                  <a:tcPr marL="45720" marR="45720" marT="45720" marB="45720" anchor="t" anchorCtr="0" horzOverflow="overflow"/>
                </a:tc>
              </a:tr>
              <a:tr h="370840">
                <a:tc>
                  <a:txBody>
                    <a:bodyPr/>
                    <a:lstStyle/>
                    <a:p>
                      <a:pPr algn="l">
                        <a:defRPr sz="1800"/>
                      </a:pPr>
                      <a:r>
                        <a:rPr b="1" sz="1400"/>
                        <a:t>DATASET</a:t>
                      </a:r>
                    </a:p>
                  </a:txBody>
                  <a:tcPr marL="45720" marR="45720" marT="45720" marB="45720" anchor="t" anchorCtr="0" horzOverflow="overflow"/>
                </a:tc>
                <a:tc>
                  <a:txBody>
                    <a:bodyPr/>
                    <a:lstStyle/>
                    <a:p>
                      <a:pPr algn="l">
                        <a:defRPr sz="1800"/>
                      </a:pPr>
                      <a:r>
                        <a:rPr i="1" sz="1400">
                          <a:solidFill>
                            <a:srgbClr val="0070C0"/>
                          </a:solidFill>
                        </a:rPr>
                        <a:t>'dataset_name &lt;(datasetoption)&gt;'</a:t>
                      </a:r>
                    </a:p>
                  </a:txBody>
                  <a:tcPr marL="45720" marR="45720" marT="45720" marB="45720" anchor="t" anchorCtr="0" horzOverflow="overflow"/>
                </a:tc>
                <a:tc>
                  <a:txBody>
                    <a:bodyPr/>
                    <a:lstStyle/>
                    <a:p>
                      <a:pPr algn="l">
                        <a:defRPr sz="1800"/>
                      </a:pPr>
                      <a:r>
                        <a:rPr sz="1400"/>
                        <a:t>Specifies the name of a SAS data set to load into the hash object. Allows renaming variables, WHERE subsetting, etc. </a:t>
                      </a:r>
                    </a:p>
                  </a:txBody>
                  <a:tcPr marL="45720" marR="45720" marT="45720" marB="45720" anchor="t" anchorCtr="0" horzOverflow="overflow"/>
                </a:tc>
              </a:tr>
              <a:tr h="370840">
                <a:tc>
                  <a:txBody>
                    <a:bodyPr/>
                    <a:lstStyle/>
                    <a:p>
                      <a:pPr algn="l">
                        <a:defRPr sz="1800"/>
                      </a:pPr>
                      <a:r>
                        <a:rPr b="1" sz="1400"/>
                        <a:t>DUPLICATE</a:t>
                      </a:r>
                    </a:p>
                  </a:txBody>
                  <a:tcPr marL="45720" marR="45720" marT="45720" marB="45720" anchor="t" anchorCtr="0" horzOverflow="overflow"/>
                </a:tc>
                <a:tc>
                  <a:txBody>
                    <a:bodyPr/>
                    <a:lstStyle/>
                    <a:p>
                      <a:pPr algn="l">
                        <a:defRPr i="1" sz="1400">
                          <a:solidFill>
                            <a:srgbClr val="0070C0"/>
                          </a:solidFill>
                        </a:defRPr>
                      </a:pPr>
                      <a:r>
                        <a:t>'replace' | ‘r’: </a:t>
                      </a:r>
                      <a:r>
                        <a:rPr>
                          <a:solidFill>
                            <a:srgbClr val="000000"/>
                          </a:solidFill>
                        </a:rPr>
                        <a:t>stores the last duplicate key record.</a:t>
                      </a:r>
                      <a:endParaRPr>
                        <a:solidFill>
                          <a:srgbClr val="000000"/>
                        </a:solidFill>
                      </a:endParaRPr>
                    </a:p>
                    <a:p>
                      <a:pPr algn="l">
                        <a:defRPr i="1" sz="1400">
                          <a:solidFill>
                            <a:srgbClr val="0070C0"/>
                          </a:solidFill>
                        </a:defRPr>
                      </a:pPr>
                      <a:r>
                        <a:t>'error' | ‘e’: </a:t>
                      </a:r>
                      <a:r>
                        <a:rPr>
                          <a:solidFill>
                            <a:srgbClr val="000000"/>
                          </a:solidFill>
                        </a:rPr>
                        <a:t>reports an error to the log if a duplicate key is found.</a:t>
                      </a:r>
                    </a:p>
                  </a:txBody>
                  <a:tcPr marL="45720" marR="45720" marT="45720" marB="45720" anchor="t" anchorCtr="0" horzOverflow="overflow"/>
                </a:tc>
                <a:tc>
                  <a:txBody>
                    <a:bodyPr/>
                    <a:lstStyle/>
                    <a:p>
                      <a:pPr algn="l">
                        <a:defRPr sz="1800"/>
                      </a:pPr>
                      <a:r>
                        <a:rPr sz="1400"/>
                        <a:t>Determines how to handle duplicate keys if they are not allowed. The default is to store the first key and ignore subsequent duplicates.</a:t>
                      </a:r>
                    </a:p>
                  </a:txBody>
                  <a:tcPr marL="45720" marR="45720" marT="45720" marB="45720" anchor="t" anchorCtr="0" horzOverflow="overflow"/>
                </a:tc>
              </a:tr>
              <a:tr h="370840">
                <a:tc>
                  <a:txBody>
                    <a:bodyPr/>
                    <a:lstStyle/>
                    <a:p>
                      <a:pPr algn="l">
                        <a:defRPr sz="1800"/>
                      </a:pPr>
                      <a:r>
                        <a:rPr b="1" sz="1400"/>
                        <a:t>MULTIDATA</a:t>
                      </a:r>
                    </a:p>
                  </a:txBody>
                  <a:tcPr marL="45720" marR="45720" marT="45720" marB="45720" anchor="t" anchorCtr="0" horzOverflow="overflow"/>
                </a:tc>
                <a:tc>
                  <a:txBody>
                    <a:bodyPr/>
                    <a:lstStyle/>
                    <a:p>
                      <a:pPr algn="l">
                        <a:defRPr i="1" sz="1400">
                          <a:solidFill>
                            <a:srgbClr val="0070C0"/>
                          </a:solidFill>
                        </a:defRPr>
                      </a:pPr>
                      <a:r>
                        <a:t>'YES' | ‘Y’: </a:t>
                      </a:r>
                      <a:r>
                        <a:rPr>
                          <a:solidFill>
                            <a:srgbClr val="000000"/>
                          </a:solidFill>
                        </a:rPr>
                        <a:t>Multiple data items are allowed for each key.</a:t>
                      </a:r>
                      <a:endParaRPr>
                        <a:solidFill>
                          <a:srgbClr val="000000"/>
                        </a:solidFill>
                      </a:endParaRPr>
                    </a:p>
                    <a:p>
                      <a:pPr algn="l">
                        <a:defRPr i="1" sz="1400">
                          <a:solidFill>
                            <a:srgbClr val="0070C0"/>
                          </a:solidFill>
                        </a:defRPr>
                      </a:pPr>
                      <a:r>
                        <a:t>'NO' | ‘N’: </a:t>
                      </a:r>
                      <a:r>
                        <a:rPr>
                          <a:solidFill>
                            <a:srgbClr val="000000"/>
                          </a:solidFill>
                        </a:rPr>
                        <a:t>Only one data item is allowed for each key.</a:t>
                      </a:r>
                      <a:endParaRPr>
                        <a:solidFill>
                          <a:srgbClr val="000000"/>
                        </a:solidFill>
                      </a:endParaRPr>
                    </a:p>
                    <a:p>
                      <a:pPr algn="l">
                        <a:defRPr i="1" sz="1400"/>
                      </a:pPr>
                      <a:r>
                        <a:t>Default is NO. </a:t>
                      </a:r>
                    </a:p>
                  </a:txBody>
                  <a:tcPr marL="45720" marR="45720" marT="45720" marB="45720" anchor="t" anchorCtr="0" horzOverflow="overflow"/>
                </a:tc>
                <a:tc>
                  <a:txBody>
                    <a:bodyPr/>
                    <a:lstStyle/>
                    <a:p>
                      <a:pPr algn="l">
                        <a:defRPr sz="1800"/>
                      </a:pPr>
                      <a:r>
                        <a:rPr sz="1400"/>
                        <a:t>specifies whether multiple data items are allowed for each key.</a:t>
                      </a:r>
                    </a:p>
                  </a:txBody>
                  <a:tcPr marL="45720" marR="45720" marT="45720" marB="45720" anchor="t" anchorCtr="0" horzOverflow="overflow"/>
                </a:tc>
              </a:tr>
              <a:tr h="370840">
                <a:tc>
                  <a:txBody>
                    <a:bodyPr/>
                    <a:lstStyle/>
                    <a:p>
                      <a:pPr algn="l">
                        <a:defRPr sz="1800"/>
                      </a:pPr>
                      <a:r>
                        <a:rPr b="1" sz="1400"/>
                        <a:t>ORDERED</a:t>
                      </a:r>
                    </a:p>
                  </a:txBody>
                  <a:tcPr marL="45720" marR="45720" marT="45720" marB="45720" anchor="t" anchorCtr="0" horzOverflow="overflow"/>
                </a:tc>
                <a:tc>
                  <a:txBody>
                    <a:bodyPr/>
                    <a:lstStyle/>
                    <a:p>
                      <a:pPr algn="l">
                        <a:defRPr i="1" sz="1400">
                          <a:solidFill>
                            <a:srgbClr val="0070C0"/>
                          </a:solidFill>
                        </a:defRPr>
                      </a:pPr>
                      <a:r>
                        <a:t>'ascending' | ‘a’: </a:t>
                      </a:r>
                      <a:r>
                        <a:rPr>
                          <a:solidFill>
                            <a:srgbClr val="000000"/>
                          </a:solidFill>
                        </a:rPr>
                        <a:t>Data is returned in ascending key-value order. </a:t>
                      </a:r>
                      <a:endParaRPr>
                        <a:solidFill>
                          <a:srgbClr val="000000"/>
                        </a:solidFill>
                      </a:endParaRPr>
                    </a:p>
                    <a:p>
                      <a:pPr algn="l">
                        <a:defRPr i="1" sz="1400">
                          <a:solidFill>
                            <a:srgbClr val="0070C0"/>
                          </a:solidFill>
                        </a:defRPr>
                      </a:pPr>
                      <a:r>
                        <a:t>'descending' | ‘d’: </a:t>
                      </a:r>
                      <a:r>
                        <a:rPr>
                          <a:solidFill>
                            <a:srgbClr val="000000"/>
                          </a:solidFill>
                        </a:rPr>
                        <a:t>Data is returned in descending key-value order.</a:t>
                      </a:r>
                      <a:endParaRPr>
                        <a:solidFill>
                          <a:srgbClr val="000000"/>
                        </a:solidFill>
                      </a:endParaRPr>
                    </a:p>
                    <a:p>
                      <a:pPr algn="l">
                        <a:defRPr i="1" sz="1400">
                          <a:solidFill>
                            <a:srgbClr val="0070C0"/>
                          </a:solidFill>
                        </a:defRPr>
                      </a:pPr>
                      <a:r>
                        <a:t>'YES' | ‘Y’: </a:t>
                      </a:r>
                      <a:r>
                        <a:rPr>
                          <a:solidFill>
                            <a:srgbClr val="000000"/>
                          </a:solidFill>
                        </a:rPr>
                        <a:t>same as specifying 'ascending'.</a:t>
                      </a:r>
                      <a:endParaRPr>
                        <a:solidFill>
                          <a:srgbClr val="000000"/>
                        </a:solidFill>
                      </a:endParaRPr>
                    </a:p>
                    <a:p>
                      <a:pPr algn="l">
                        <a:defRPr i="1" sz="1400">
                          <a:solidFill>
                            <a:srgbClr val="0070C0"/>
                          </a:solidFill>
                        </a:defRPr>
                      </a:pPr>
                      <a:r>
                        <a:t>'NO' | ‘N’: </a:t>
                      </a:r>
                      <a:r>
                        <a:rPr>
                          <a:solidFill>
                            <a:srgbClr val="000000"/>
                          </a:solidFill>
                        </a:rPr>
                        <a:t>Data is returned in some undefined order.</a:t>
                      </a:r>
                      <a:endParaRPr>
                        <a:solidFill>
                          <a:srgbClr val="000000"/>
                        </a:solidFill>
                      </a:endParaRPr>
                    </a:p>
                    <a:p>
                      <a:pPr algn="l">
                        <a:defRPr i="1" sz="1400"/>
                      </a:pPr>
                      <a:r>
                        <a:t>Default is NO. </a:t>
                      </a:r>
                    </a:p>
                  </a:txBody>
                  <a:tcPr marL="45720" marR="45720" marT="45720" marB="45720" anchor="t" anchorCtr="0" horzOverflow="overflow"/>
                </a:tc>
                <a:tc>
                  <a:txBody>
                    <a:bodyPr/>
                    <a:lstStyle/>
                    <a:p>
                      <a:pPr algn="l">
                        <a:defRPr sz="1800"/>
                      </a:pPr>
                      <a:r>
                        <a:rPr sz="1400"/>
                        <a:t>Specifies whether or how the data is returned in key-value order if you use the hash object with a hash iterator object or if you use the hash object OUTPUT method.</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Title 1"/>
          <p:cNvSpPr txBox="1"/>
          <p:nvPr>
            <p:ph type="title"/>
          </p:nvPr>
        </p:nvSpPr>
        <p:spPr>
          <a:xfrm>
            <a:off x="838200" y="365125"/>
            <a:ext cx="10515600" cy="1325563"/>
          </a:xfrm>
          <a:prstGeom prst="rect">
            <a:avLst/>
          </a:prstGeom>
        </p:spPr>
        <p:txBody>
          <a:bodyPr/>
          <a:lstStyle/>
          <a:p>
            <a:pPr/>
            <a:r>
              <a:t>Argument tags in the instantiation (cont’d)</a:t>
            </a:r>
          </a:p>
        </p:txBody>
      </p:sp>
      <p:graphicFrame>
        <p:nvGraphicFramePr>
          <p:cNvPr id="135" name="Table 4"/>
          <p:cNvGraphicFramePr/>
          <p:nvPr/>
        </p:nvGraphicFramePr>
        <p:xfrm>
          <a:off x="838200" y="1783680"/>
          <a:ext cx="10515597" cy="148336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502328"/>
                <a:gridCol w="4379054"/>
                <a:gridCol w="4634215"/>
              </a:tblGrid>
              <a:tr h="370840">
                <a:tc>
                  <a:txBody>
                    <a:bodyPr/>
                    <a:lstStyle/>
                    <a:p>
                      <a:pPr algn="l">
                        <a:defRPr b="0" sz="1800">
                          <a:solidFill>
                            <a:srgbClr val="000000"/>
                          </a:solidFill>
                        </a:defRPr>
                      </a:pPr>
                      <a:r>
                        <a:rPr b="1">
                          <a:solidFill>
                            <a:srgbClr val="FFFFFF"/>
                          </a:solidFill>
                        </a:rPr>
                        <a:t>Argument tag</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Valid argument tag values</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Description</a:t>
                      </a:r>
                    </a:p>
                  </a:txBody>
                  <a:tcPr marL="45720" marR="45720" marT="45720" marB="45720" anchor="t" anchorCtr="0" horzOverflow="overflow"/>
                </a:tc>
              </a:tr>
              <a:tr h="370840">
                <a:tc>
                  <a:txBody>
                    <a:bodyPr/>
                    <a:lstStyle/>
                    <a:p>
                      <a:pPr algn="l">
                        <a:defRPr sz="1800"/>
                      </a:pPr>
                      <a:r>
                        <a:rPr sz="1400"/>
                        <a:t>HASHEXP</a:t>
                      </a:r>
                    </a:p>
                  </a:txBody>
                  <a:tcPr marL="45720" marR="45720" marT="45720" marB="45720" anchor="t" anchorCtr="0" horzOverflow="overflow"/>
                </a:tc>
                <a:tc>
                  <a:txBody>
                    <a:bodyPr/>
                    <a:lstStyle/>
                    <a:p>
                      <a:pPr algn="l">
                        <a:defRPr i="1" sz="1400">
                          <a:solidFill>
                            <a:srgbClr val="0070C0"/>
                          </a:solidFill>
                        </a:defRPr>
                      </a:pPr>
                      <a:r>
                        <a:t>n: </a:t>
                      </a:r>
                      <a:r>
                        <a:rPr>
                          <a:solidFill>
                            <a:srgbClr val="000000"/>
                          </a:solidFill>
                        </a:rPr>
                        <a:t>Default is 8, which equates to a hash table size of 2</a:t>
                      </a:r>
                      <a:r>
                        <a:rPr baseline="30000">
                          <a:solidFill>
                            <a:srgbClr val="000000"/>
                          </a:solidFill>
                        </a:rPr>
                        <a:t>8</a:t>
                      </a:r>
                      <a:r>
                        <a:rPr>
                          <a:solidFill>
                            <a:srgbClr val="000000"/>
                          </a:solidFill>
                        </a:rPr>
                        <a:t> or 256. The maximum value for HASHEXP is 20.</a:t>
                      </a:r>
                    </a:p>
                  </a:txBody>
                  <a:tcPr marL="45720" marR="45720" marT="45720" marB="45720" anchor="t" anchorCtr="0" horzOverflow="overflow"/>
                </a:tc>
                <a:tc>
                  <a:txBody>
                    <a:bodyPr/>
                    <a:lstStyle/>
                    <a:p>
                      <a:pPr algn="l">
                        <a:defRPr sz="1400"/>
                      </a:pPr>
                      <a:r>
                        <a:t>The hash object's internal table size, where the size of the hash table is 2</a:t>
                      </a:r>
                      <a:r>
                        <a:rPr baseline="40000"/>
                        <a:t>n</a:t>
                      </a:r>
                      <a:r>
                        <a:t>. The hash table size is not equal to the number of items that can be stored. </a:t>
                      </a:r>
                    </a:p>
                  </a:txBody>
                  <a:tcPr marL="45720" marR="45720" marT="45720" marB="45720" anchor="t" anchorCtr="0" horzOverflow="overflow"/>
                </a:tc>
              </a:tr>
              <a:tr h="370840">
                <a:tc>
                  <a:txBody>
                    <a:bodyPr/>
                    <a:lstStyle/>
                    <a:p>
                      <a:pPr algn="l">
                        <a:defRPr sz="1800"/>
                      </a:pPr>
                      <a:r>
                        <a:rPr sz="1400"/>
                        <a:t>SUMINC</a:t>
                      </a:r>
                    </a:p>
                  </a:txBody>
                  <a:tcPr marL="45720" marR="45720" marT="45720" marB="45720" anchor="t" anchorCtr="0" horzOverflow="overflow"/>
                </a:tc>
                <a:tc>
                  <a:txBody>
                    <a:bodyPr/>
                    <a:lstStyle/>
                    <a:p>
                      <a:pPr algn="l">
                        <a:defRPr sz="1800"/>
                      </a:pPr>
                      <a:r>
                        <a:rPr i="1" sz="1400">
                          <a:solidFill>
                            <a:srgbClr val="0070C0"/>
                          </a:solidFill>
                        </a:rPr>
                        <a:t>'variable_name'</a:t>
                      </a:r>
                    </a:p>
                  </a:txBody>
                  <a:tcPr marL="45720" marR="45720" marT="45720" marB="45720" anchor="t" anchorCtr="0" horzOverflow="overflow"/>
                </a:tc>
                <a:tc>
                  <a:txBody>
                    <a:bodyPr/>
                    <a:lstStyle/>
                    <a:p>
                      <a:pPr algn="l">
                        <a:defRPr sz="1800"/>
                      </a:pPr>
                      <a:r>
                        <a:rPr sz="1400"/>
                        <a:t>maintains a summary count of hash object keys (i.e. key summary). The SUMINC argument tag is given a DATA step variable, which holds the sum increment. The sum increment is how much to add to the key summary for each reference to the key.</a:t>
                      </a:r>
                    </a:p>
                  </a:txBody>
                  <a:tcPr marL="45720" marR="45720" marT="45720" marB="45720" anchor="t" anchorCtr="0" horzOverflow="overflow"/>
                </a:tc>
              </a:tr>
              <a:tr h="370840">
                <a:tc>
                  <a:txBody>
                    <a:bodyPr/>
                    <a:lstStyle/>
                    <a:p>
                      <a:pPr algn="l">
                        <a:defRPr sz="1800"/>
                      </a:pPr>
                      <a:r>
                        <a:rPr sz="1400"/>
                        <a:t>KEYSUM</a:t>
                      </a:r>
                    </a:p>
                  </a:txBody>
                  <a:tcPr marL="45720" marR="45720" marT="45720" marB="45720" anchor="t" anchorCtr="0" horzOverflow="overflow"/>
                </a:tc>
                <a:tc>
                  <a:txBody>
                    <a:bodyPr/>
                    <a:lstStyle/>
                    <a:p>
                      <a:pPr algn="l">
                        <a:defRPr sz="1800"/>
                      </a:pPr>
                      <a:r>
                        <a:rPr i="1" sz="1400">
                          <a:solidFill>
                            <a:srgbClr val="0070C0"/>
                          </a:solidFill>
                        </a:rPr>
                        <a:t>'variable_name'</a:t>
                      </a:r>
                    </a:p>
                  </a:txBody>
                  <a:tcPr marL="45720" marR="45720" marT="45720" marB="45720" anchor="t" anchorCtr="0" horzOverflow="overflow"/>
                </a:tc>
                <a:tc>
                  <a:txBody>
                    <a:bodyPr/>
                    <a:lstStyle/>
                    <a:p>
                      <a:pPr algn="l">
                        <a:defRPr sz="1800"/>
                      </a:pPr>
                      <a:r>
                        <a:rPr sz="1400"/>
                        <a:t>specifies the name of a variable that tracks the key summary for all keys. A key summary is a count of how many times a key has been referenced on a FIND method call. 
The KEYSUM variable is part of the output data set and works when one or more data items exist for a key.</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Title 1"/>
          <p:cNvSpPr txBox="1"/>
          <p:nvPr>
            <p:ph type="title"/>
          </p:nvPr>
        </p:nvSpPr>
        <p:spPr>
          <a:xfrm>
            <a:off x="838200" y="365125"/>
            <a:ext cx="10515600" cy="1325563"/>
          </a:xfrm>
          <a:prstGeom prst="rect">
            <a:avLst/>
          </a:prstGeom>
        </p:spPr>
        <p:txBody>
          <a:bodyPr/>
          <a:lstStyle/>
          <a:p>
            <a:pPr/>
            <a:r>
              <a:t>A taste of SAS Hash Object</a:t>
            </a:r>
          </a:p>
        </p:txBody>
      </p:sp>
      <p:sp>
        <p:nvSpPr>
          <p:cNvPr id="138" name="Content Placeholder 2"/>
          <p:cNvSpPr txBox="1"/>
          <p:nvPr>
            <p:ph type="body" sz="half" idx="1"/>
          </p:nvPr>
        </p:nvSpPr>
        <p:spPr>
          <a:xfrm>
            <a:off x="838200" y="1825625"/>
            <a:ext cx="5181600" cy="4351338"/>
          </a:xfrm>
          <a:prstGeom prst="rect">
            <a:avLst/>
          </a:prstGeom>
        </p:spPr>
        <p:txBody>
          <a:bodyPr/>
          <a:lstStyle/>
          <a:p>
            <a:pPr marL="0" indent="0">
              <a:lnSpc>
                <a:spcPct val="72000"/>
              </a:lnSpc>
              <a:buSzTx/>
              <a:buNone/>
              <a:defRPr b="1" sz="1800"/>
            </a:pPr>
            <a:r>
              <a:t>Construct an empty hash table and fill it later: </a:t>
            </a:r>
            <a:endParaRPr sz="1900"/>
          </a:p>
          <a:p>
            <a:pPr marL="0" indent="0">
              <a:lnSpc>
                <a:spcPct val="80000"/>
              </a:lnSpc>
              <a:buSzTx/>
              <a:buNone/>
              <a:defRPr b="1" sz="1400">
                <a:solidFill>
                  <a:srgbClr val="000080"/>
                </a:solidFill>
                <a:latin typeface="Courier New"/>
                <a:ea typeface="Courier New"/>
                <a:cs typeface="Courier New"/>
                <a:sym typeface="Courier New"/>
              </a:defRPr>
            </a:pPr>
            <a:r>
              <a:t>data</a:t>
            </a:r>
            <a:r>
              <a:rPr b="0">
                <a:solidFill>
                  <a:srgbClr val="000000"/>
                </a:solidFill>
              </a:rPr>
              <a:t> </a:t>
            </a:r>
            <a:r>
              <a:rPr b="0">
                <a:solidFill>
                  <a:srgbClr val="0000FF"/>
                </a:solidFill>
              </a:rPr>
              <a:t>_null_</a:t>
            </a:r>
            <a:r>
              <a:rPr b="0">
                <a:solidFill>
                  <a:srgbClr val="000000"/>
                </a:solidFill>
              </a:rPr>
              <a:t>; </a:t>
            </a:r>
            <a:endParaRPr sz="1900"/>
          </a:p>
          <a:p>
            <a:pPr marL="0" indent="0">
              <a:lnSpc>
                <a:spcPct val="80000"/>
              </a:lnSpc>
              <a:buSzTx/>
              <a:buNone/>
              <a:defRPr sz="1400">
                <a:latin typeface="Courier New"/>
                <a:ea typeface="Courier New"/>
                <a:cs typeface="Courier New"/>
                <a:sym typeface="Courier New"/>
              </a:defRPr>
            </a:pPr>
            <a:r>
              <a:t>  </a:t>
            </a:r>
            <a:r>
              <a:rPr>
                <a:solidFill>
                  <a:srgbClr val="0000FF"/>
                </a:solidFill>
              </a:rPr>
              <a:t>length</a:t>
            </a:r>
            <a:r>
              <a:t> k $</a:t>
            </a:r>
            <a:r>
              <a:rPr b="1">
                <a:solidFill>
                  <a:srgbClr val="008080"/>
                </a:solidFill>
              </a:rPr>
              <a:t>1</a:t>
            </a:r>
            <a:r>
              <a:t> d </a:t>
            </a:r>
            <a:r>
              <a:rPr b="1">
                <a:solidFill>
                  <a:srgbClr val="008080"/>
                </a:solidFill>
              </a:rPr>
              <a:t>8</a:t>
            </a:r>
            <a:r>
              <a:t>;</a:t>
            </a:r>
            <a:endParaRPr sz="1900"/>
          </a:p>
          <a:p>
            <a:pPr marL="0" indent="0">
              <a:lnSpc>
                <a:spcPct val="80000"/>
              </a:lnSpc>
              <a:buSzTx/>
              <a:buNone/>
              <a:defRPr sz="1400">
                <a:latin typeface="Courier New"/>
                <a:ea typeface="Courier New"/>
                <a:cs typeface="Courier New"/>
                <a:sym typeface="Courier New"/>
              </a:defRPr>
            </a:pPr>
            <a:r>
              <a:t>  </a:t>
            </a:r>
            <a:r>
              <a:rPr>
                <a:solidFill>
                  <a:srgbClr val="0000FF"/>
                </a:solidFill>
              </a:rPr>
              <a:t>DCL</a:t>
            </a:r>
            <a:r>
              <a:t> HASH h();</a:t>
            </a:r>
            <a:endParaRPr sz="1900"/>
          </a:p>
          <a:p>
            <a:pPr marL="0" indent="0">
              <a:lnSpc>
                <a:spcPct val="80000"/>
              </a:lnSpc>
              <a:buSzTx/>
              <a:buNone/>
              <a:defRPr sz="1400">
                <a:latin typeface="Courier New"/>
                <a:ea typeface="Courier New"/>
                <a:cs typeface="Courier New"/>
                <a:sym typeface="Courier New"/>
              </a:defRPr>
            </a:pPr>
            <a:r>
              <a:t>  h.DEFINEKEY(</a:t>
            </a:r>
            <a:r>
              <a:rPr>
                <a:solidFill>
                  <a:srgbClr val="800080"/>
                </a:solidFill>
              </a:rPr>
              <a:t>'k'</a:t>
            </a:r>
            <a:r>
              <a:t>);</a:t>
            </a:r>
            <a:endParaRPr sz="1900"/>
          </a:p>
          <a:p>
            <a:pPr marL="0" indent="0">
              <a:lnSpc>
                <a:spcPct val="80000"/>
              </a:lnSpc>
              <a:buSzTx/>
              <a:buNone/>
              <a:defRPr sz="1400">
                <a:latin typeface="Courier New"/>
                <a:ea typeface="Courier New"/>
                <a:cs typeface="Courier New"/>
                <a:sym typeface="Courier New"/>
              </a:defRPr>
            </a:pPr>
            <a:r>
              <a:t>  h.DEFINEDATA(</a:t>
            </a:r>
            <a:r>
              <a:rPr>
                <a:solidFill>
                  <a:srgbClr val="800080"/>
                </a:solidFill>
              </a:rPr>
              <a:t>'d'</a:t>
            </a:r>
            <a:r>
              <a:t>);</a:t>
            </a:r>
            <a:endParaRPr sz="1900"/>
          </a:p>
          <a:p>
            <a:pPr marL="0" indent="0">
              <a:lnSpc>
                <a:spcPct val="80000"/>
              </a:lnSpc>
              <a:buSzTx/>
              <a:buNone/>
              <a:defRPr sz="1400">
                <a:latin typeface="Courier New"/>
                <a:ea typeface="Courier New"/>
                <a:cs typeface="Courier New"/>
                <a:sym typeface="Courier New"/>
              </a:defRPr>
            </a:pPr>
            <a:r>
              <a:t>  h.DEFINEDONE();</a:t>
            </a:r>
            <a:endParaRPr sz="1900"/>
          </a:p>
          <a:p>
            <a:pPr marL="0" indent="0">
              <a:lnSpc>
                <a:spcPct val="80000"/>
              </a:lnSpc>
              <a:buSzTx/>
              <a:buNone/>
              <a:defRPr sz="1400">
                <a:latin typeface="Courier New"/>
                <a:ea typeface="Courier New"/>
                <a:cs typeface="Courier New"/>
                <a:sym typeface="Courier New"/>
              </a:defRPr>
            </a:pPr>
            <a:r>
              <a:t>  k=</a:t>
            </a:r>
            <a:r>
              <a:rPr>
                <a:solidFill>
                  <a:srgbClr val="800080"/>
                </a:solidFill>
              </a:rPr>
              <a:t>'A'</a:t>
            </a:r>
            <a:r>
              <a:t>; d=</a:t>
            </a:r>
            <a:r>
              <a:rPr b="1">
                <a:solidFill>
                  <a:srgbClr val="008080"/>
                </a:solidFill>
              </a:rPr>
              <a:t>100</a:t>
            </a:r>
            <a:r>
              <a:t>; h.ADD(); </a:t>
            </a:r>
            <a:endParaRPr sz="1900"/>
          </a:p>
          <a:p>
            <a:pPr marL="0" indent="0">
              <a:lnSpc>
                <a:spcPct val="80000"/>
              </a:lnSpc>
              <a:buSzTx/>
              <a:buNone/>
              <a:defRPr sz="1400">
                <a:latin typeface="Courier New"/>
                <a:ea typeface="Courier New"/>
                <a:cs typeface="Courier New"/>
                <a:sym typeface="Courier New"/>
              </a:defRPr>
            </a:pPr>
            <a:r>
              <a:t>  h.ADD(KEY:</a:t>
            </a:r>
            <a:r>
              <a:rPr>
                <a:solidFill>
                  <a:srgbClr val="800080"/>
                </a:solidFill>
              </a:rPr>
              <a:t>'B'</a:t>
            </a:r>
            <a:r>
              <a:t>,DATA:</a:t>
            </a:r>
            <a:r>
              <a:rPr b="1">
                <a:solidFill>
                  <a:srgbClr val="008080"/>
                </a:solidFill>
              </a:rPr>
              <a:t>80</a:t>
            </a:r>
            <a:r>
              <a:t>);</a:t>
            </a:r>
            <a:endParaRPr sz="1900"/>
          </a:p>
          <a:p>
            <a:pPr marL="0" indent="0">
              <a:lnSpc>
                <a:spcPct val="80000"/>
              </a:lnSpc>
              <a:buSzTx/>
              <a:buNone/>
              <a:defRPr sz="1400">
                <a:latin typeface="Courier New"/>
                <a:ea typeface="Courier New"/>
                <a:cs typeface="Courier New"/>
                <a:sym typeface="Courier New"/>
              </a:defRPr>
            </a:pPr>
            <a:r>
              <a:t>  h.OUTPUT(DATASET:</a:t>
            </a:r>
            <a:r>
              <a:rPr>
                <a:solidFill>
                  <a:srgbClr val="800080"/>
                </a:solidFill>
              </a:rPr>
              <a:t>'work.simple'</a:t>
            </a:r>
            <a:r>
              <a:t>); </a:t>
            </a:r>
            <a:endParaRPr sz="1900"/>
          </a:p>
          <a:p>
            <a:pPr marL="0" indent="0">
              <a:lnSpc>
                <a:spcPct val="80000"/>
              </a:lnSpc>
              <a:buSzTx/>
              <a:buNone/>
              <a:defRPr b="1" sz="1400">
                <a:solidFill>
                  <a:srgbClr val="000080"/>
                </a:solidFill>
                <a:latin typeface="Courier New"/>
                <a:ea typeface="Courier New"/>
                <a:cs typeface="Courier New"/>
                <a:sym typeface="Courier New"/>
              </a:defRPr>
            </a:pPr>
            <a:r>
              <a:t>run</a:t>
            </a:r>
            <a:r>
              <a:rPr b="0">
                <a:solidFill>
                  <a:srgbClr val="000000"/>
                </a:solidFill>
              </a:rPr>
              <a:t>;</a:t>
            </a:r>
          </a:p>
        </p:txBody>
      </p:sp>
      <p:sp>
        <p:nvSpPr>
          <p:cNvPr id="139" name="Content Placeholder 3"/>
          <p:cNvSpPr txBox="1"/>
          <p:nvPr/>
        </p:nvSpPr>
        <p:spPr>
          <a:xfrm>
            <a:off x="6217919" y="1825625"/>
            <a:ext cx="5090162"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72000"/>
              </a:lnSpc>
              <a:spcBef>
                <a:spcPts val="1000"/>
              </a:spcBef>
              <a:defRPr b="1"/>
            </a:pPr>
            <a:r>
              <a:t>Construct and fill a hash table with a SAS data set:</a:t>
            </a:r>
            <a:endParaRPr sz="1900"/>
          </a:p>
          <a:p>
            <a:pPr>
              <a:lnSpc>
                <a:spcPct val="80000"/>
              </a:lnSpc>
              <a:spcBef>
                <a:spcPts val="1000"/>
              </a:spcBef>
              <a:defRPr b="1" sz="1400">
                <a:solidFill>
                  <a:srgbClr val="000080"/>
                </a:solidFill>
                <a:latin typeface="Courier New"/>
                <a:ea typeface="Courier New"/>
                <a:cs typeface="Courier New"/>
                <a:sym typeface="Courier New"/>
              </a:defRPr>
            </a:pPr>
            <a:r>
              <a:t>data</a:t>
            </a:r>
            <a:r>
              <a:rPr b="0">
                <a:solidFill>
                  <a:srgbClr val="000000"/>
                </a:solidFill>
              </a:rPr>
              <a:t> ae; </a:t>
            </a:r>
            <a:endParaRPr sz="1900"/>
          </a:p>
          <a:p>
            <a:pPr>
              <a:lnSpc>
                <a:spcPct val="80000"/>
              </a:lnSpc>
              <a:spcBef>
                <a:spcPts val="1000"/>
              </a:spcBef>
              <a:defRPr sz="1400">
                <a:latin typeface="Courier New"/>
                <a:ea typeface="Courier New"/>
                <a:cs typeface="Courier New"/>
                <a:sym typeface="Courier New"/>
              </a:defRPr>
            </a:pPr>
            <a:r>
              <a:t>  </a:t>
            </a:r>
            <a:r>
              <a:rPr>
                <a:solidFill>
                  <a:srgbClr val="0000FF"/>
                </a:solidFill>
              </a:rPr>
              <a:t>if</a:t>
            </a:r>
            <a:r>
              <a:t> _n_=</a:t>
            </a:r>
            <a:r>
              <a:rPr b="1">
                <a:solidFill>
                  <a:srgbClr val="008080"/>
                </a:solidFill>
              </a:rPr>
              <a:t>1</a:t>
            </a:r>
            <a:r>
              <a:t> </a:t>
            </a:r>
            <a:r>
              <a:rPr>
                <a:solidFill>
                  <a:srgbClr val="0000FF"/>
                </a:solidFill>
              </a:rPr>
              <a:t>then</a:t>
            </a:r>
            <a:r>
              <a:t> </a:t>
            </a:r>
            <a:r>
              <a:rPr>
                <a:solidFill>
                  <a:srgbClr val="0000FF"/>
                </a:solidFill>
              </a:rPr>
              <a:t>do</a:t>
            </a:r>
            <a:r>
              <a:t>; </a:t>
            </a:r>
            <a:endParaRPr sz="1900"/>
          </a:p>
          <a:p>
            <a:pPr>
              <a:lnSpc>
                <a:spcPct val="80000"/>
              </a:lnSpc>
              <a:spcBef>
                <a:spcPts val="1000"/>
              </a:spcBef>
              <a:defRPr sz="1400">
                <a:latin typeface="Courier New"/>
                <a:ea typeface="Courier New"/>
                <a:cs typeface="Courier New"/>
                <a:sym typeface="Courier New"/>
              </a:defRPr>
            </a:pPr>
            <a:r>
              <a:t>    </a:t>
            </a:r>
            <a:r>
              <a:rPr>
                <a:solidFill>
                  <a:srgbClr val="0000FF"/>
                </a:solidFill>
              </a:rPr>
              <a:t>if</a:t>
            </a:r>
            <a:r>
              <a:t> </a:t>
            </a:r>
            <a:r>
              <a:rPr b="1">
                <a:solidFill>
                  <a:srgbClr val="008080"/>
                </a:solidFill>
              </a:rPr>
              <a:t>1</a:t>
            </a:r>
            <a:r>
              <a:t>&gt;</a:t>
            </a:r>
            <a:r>
              <a:rPr b="1">
                <a:solidFill>
                  <a:srgbClr val="008080"/>
                </a:solidFill>
              </a:rPr>
              <a:t>2</a:t>
            </a:r>
            <a:r>
              <a:t> </a:t>
            </a:r>
            <a:r>
              <a:rPr>
                <a:solidFill>
                  <a:srgbClr val="0000FF"/>
                </a:solidFill>
              </a:rPr>
              <a:t>then</a:t>
            </a:r>
            <a:r>
              <a:t> </a:t>
            </a:r>
            <a:r>
              <a:rPr>
                <a:solidFill>
                  <a:srgbClr val="0000FF"/>
                </a:solidFill>
              </a:rPr>
              <a:t>set</a:t>
            </a:r>
            <a:r>
              <a:t> sdtm.dm(keep=rfstdtc);</a:t>
            </a:r>
            <a:endParaRPr sz="1900"/>
          </a:p>
          <a:p>
            <a:pPr>
              <a:lnSpc>
                <a:spcPct val="80000"/>
              </a:lnSpc>
              <a:spcBef>
                <a:spcPts val="1000"/>
              </a:spcBef>
              <a:defRPr sz="1400">
                <a:latin typeface="Courier New"/>
                <a:ea typeface="Courier New"/>
                <a:cs typeface="Courier New"/>
                <a:sym typeface="Courier New"/>
              </a:defRPr>
            </a:pPr>
            <a:r>
              <a:t>    </a:t>
            </a:r>
            <a:r>
              <a:rPr>
                <a:solidFill>
                  <a:srgbClr val="0000FF"/>
                </a:solidFill>
              </a:rPr>
              <a:t>DCL</a:t>
            </a:r>
            <a:r>
              <a:t> HASH h(DATASET: </a:t>
            </a:r>
            <a:r>
              <a:rPr>
                <a:solidFill>
                  <a:srgbClr val="800080"/>
                </a:solidFill>
              </a:rPr>
              <a:t>'sdtm.dm'</a:t>
            </a:r>
            <a:r>
              <a:t>);</a:t>
            </a:r>
            <a:endParaRPr sz="1900"/>
          </a:p>
          <a:p>
            <a:pPr>
              <a:lnSpc>
                <a:spcPct val="80000"/>
              </a:lnSpc>
              <a:spcBef>
                <a:spcPts val="1000"/>
              </a:spcBef>
              <a:defRPr sz="1400">
                <a:latin typeface="Courier New"/>
                <a:ea typeface="Courier New"/>
                <a:cs typeface="Courier New"/>
                <a:sym typeface="Courier New"/>
              </a:defRPr>
            </a:pPr>
            <a:r>
              <a:t>    h.DEFINEKEY(</a:t>
            </a:r>
            <a:r>
              <a:rPr>
                <a:solidFill>
                  <a:srgbClr val="800080"/>
                </a:solidFill>
              </a:rPr>
              <a:t>'usubjid'</a:t>
            </a:r>
            <a:r>
              <a:t>);</a:t>
            </a:r>
            <a:endParaRPr sz="1900"/>
          </a:p>
          <a:p>
            <a:pPr>
              <a:lnSpc>
                <a:spcPct val="80000"/>
              </a:lnSpc>
              <a:spcBef>
                <a:spcPts val="1000"/>
              </a:spcBef>
              <a:defRPr sz="1400">
                <a:latin typeface="Courier New"/>
                <a:ea typeface="Courier New"/>
                <a:cs typeface="Courier New"/>
                <a:sym typeface="Courier New"/>
              </a:defRPr>
            </a:pPr>
            <a:r>
              <a:t>    h.DEFINEDATA(</a:t>
            </a:r>
            <a:r>
              <a:rPr>
                <a:solidFill>
                  <a:srgbClr val="800080"/>
                </a:solidFill>
              </a:rPr>
              <a:t>'rfstdtc'</a:t>
            </a:r>
            <a:r>
              <a:t>);</a:t>
            </a:r>
            <a:endParaRPr sz="1900"/>
          </a:p>
          <a:p>
            <a:pPr>
              <a:lnSpc>
                <a:spcPct val="80000"/>
              </a:lnSpc>
              <a:spcBef>
                <a:spcPts val="1000"/>
              </a:spcBef>
              <a:defRPr sz="1400">
                <a:latin typeface="Courier New"/>
                <a:ea typeface="Courier New"/>
                <a:cs typeface="Courier New"/>
                <a:sym typeface="Courier New"/>
              </a:defRPr>
            </a:pPr>
            <a:r>
              <a:t>    h.DEFINEDONE();</a:t>
            </a:r>
            <a:endParaRPr sz="1900"/>
          </a:p>
          <a:p>
            <a:pPr>
              <a:lnSpc>
                <a:spcPct val="80000"/>
              </a:lnSpc>
              <a:spcBef>
                <a:spcPts val="1000"/>
              </a:spcBef>
              <a:defRPr sz="1400">
                <a:latin typeface="Courier New"/>
                <a:ea typeface="Courier New"/>
                <a:cs typeface="Courier New"/>
                <a:sym typeface="Courier New"/>
              </a:defRPr>
            </a:pPr>
            <a:r>
              <a:t>  </a:t>
            </a:r>
            <a:r>
              <a:rPr>
                <a:solidFill>
                  <a:srgbClr val="0000FF"/>
                </a:solidFill>
              </a:rPr>
              <a:t>end</a:t>
            </a:r>
            <a:r>
              <a:t>; </a:t>
            </a:r>
            <a:endParaRPr sz="1900"/>
          </a:p>
          <a:p>
            <a:pPr>
              <a:lnSpc>
                <a:spcPct val="80000"/>
              </a:lnSpc>
              <a:spcBef>
                <a:spcPts val="1000"/>
              </a:spcBef>
              <a:defRPr sz="1400">
                <a:latin typeface="Courier New"/>
                <a:ea typeface="Courier New"/>
                <a:cs typeface="Courier New"/>
                <a:sym typeface="Courier New"/>
              </a:defRPr>
            </a:pPr>
            <a:r>
              <a:t>  </a:t>
            </a:r>
            <a:r>
              <a:rPr>
                <a:solidFill>
                  <a:srgbClr val="0000FF"/>
                </a:solidFill>
              </a:rPr>
              <a:t>set</a:t>
            </a:r>
            <a:r>
              <a:t> myAE; </a:t>
            </a:r>
            <a:r>
              <a:rPr>
                <a:solidFill>
                  <a:srgbClr val="008000"/>
                </a:solidFill>
              </a:rPr>
              <a:t>* assuming USUBJID is present in myAE ;</a:t>
            </a:r>
            <a:endParaRPr sz="2000"/>
          </a:p>
          <a:p>
            <a:pPr>
              <a:lnSpc>
                <a:spcPct val="80000"/>
              </a:lnSpc>
              <a:spcBef>
                <a:spcPts val="1000"/>
              </a:spcBef>
              <a:defRPr sz="1400">
                <a:latin typeface="Courier New"/>
                <a:ea typeface="Courier New"/>
                <a:cs typeface="Courier New"/>
                <a:sym typeface="Courier New"/>
              </a:defRPr>
            </a:pPr>
            <a:r>
              <a:t>  rc=h.FIND(); </a:t>
            </a:r>
            <a:endParaRPr sz="1900"/>
          </a:p>
          <a:p>
            <a:pPr>
              <a:lnSpc>
                <a:spcPct val="80000"/>
              </a:lnSpc>
              <a:spcBef>
                <a:spcPts val="1000"/>
              </a:spcBef>
              <a:defRPr sz="1400">
                <a:solidFill>
                  <a:srgbClr val="0000FF"/>
                </a:solidFill>
                <a:latin typeface="Courier New"/>
                <a:ea typeface="Courier New"/>
                <a:cs typeface="Courier New"/>
                <a:sym typeface="Courier New"/>
              </a:defRPr>
            </a:pPr>
            <a:r>
              <a:t>  if</a:t>
            </a:r>
            <a:r>
              <a:rPr>
                <a:solidFill>
                  <a:srgbClr val="000000"/>
                </a:solidFill>
              </a:rPr>
              <a:t> rc ne </a:t>
            </a:r>
            <a:r>
              <a:rPr b="1">
                <a:solidFill>
                  <a:srgbClr val="008080"/>
                </a:solidFill>
              </a:rPr>
              <a:t>0</a:t>
            </a:r>
            <a:r>
              <a:rPr>
                <a:solidFill>
                  <a:srgbClr val="000000"/>
                </a:solidFill>
              </a:rPr>
              <a:t> </a:t>
            </a:r>
            <a:r>
              <a:t>then</a:t>
            </a:r>
            <a:r>
              <a:rPr>
                <a:solidFill>
                  <a:srgbClr val="000000"/>
                </a:solidFill>
              </a:rPr>
              <a:t> </a:t>
            </a:r>
            <a:r>
              <a:t>call</a:t>
            </a:r>
            <a:r>
              <a:rPr>
                <a:solidFill>
                  <a:srgbClr val="000000"/>
                </a:solidFill>
              </a:rPr>
              <a:t> missing(rfstdtc);</a:t>
            </a:r>
            <a:endParaRPr sz="1900"/>
          </a:p>
          <a:p>
            <a:pPr>
              <a:lnSpc>
                <a:spcPct val="80000"/>
              </a:lnSpc>
              <a:spcBef>
                <a:spcPts val="1000"/>
              </a:spcBef>
              <a:defRPr b="1" sz="1400">
                <a:solidFill>
                  <a:srgbClr val="000080"/>
                </a:solidFill>
                <a:latin typeface="Courier New"/>
                <a:ea typeface="Courier New"/>
                <a:cs typeface="Courier New"/>
                <a:sym typeface="Courier New"/>
              </a:defRPr>
            </a:pPr>
            <a:r>
              <a:t>run</a:t>
            </a:r>
            <a:r>
              <a:rPr b="0">
                <a:solidFill>
                  <a:srgbClr val="000000"/>
                </a:solidFill>
              </a:rPr>
              <a:t>;</a:t>
            </a:r>
          </a:p>
        </p:txBody>
      </p:sp>
      <p:sp>
        <p:nvSpPr>
          <p:cNvPr id="140" name="TextBox 5"/>
          <p:cNvSpPr txBox="1"/>
          <p:nvPr/>
        </p:nvSpPr>
        <p:spPr>
          <a:xfrm>
            <a:off x="883919" y="5807631"/>
            <a:ext cx="9942494" cy="6251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Note: Words in ALL CAPS are reserved keywords.</a:t>
            </a:r>
          </a:p>
          <a:p>
            <a:pPr/>
            <a:r>
              <a:t>Note: </a:t>
            </a:r>
            <a:r>
              <a:rPr i="1"/>
              <a:t>rc</a:t>
            </a:r>
            <a:r>
              <a:t> is a user-defined variable to store the return code of a method call, see more details later.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Title 1"/>
          <p:cNvSpPr txBox="1"/>
          <p:nvPr>
            <p:ph type="title"/>
          </p:nvPr>
        </p:nvSpPr>
        <p:spPr>
          <a:xfrm>
            <a:off x="831850" y="1709738"/>
            <a:ext cx="10515600" cy="2852738"/>
          </a:xfrm>
          <a:prstGeom prst="rect">
            <a:avLst/>
          </a:prstGeom>
        </p:spPr>
        <p:txBody>
          <a:bodyPr/>
          <a:lstStyle/>
          <a:p>
            <a:pPr/>
            <a:r>
              <a:t>Methods and Attributes of Hash Object</a:t>
            </a:r>
          </a:p>
        </p:txBody>
      </p:sp>
      <p:sp>
        <p:nvSpPr>
          <p:cNvPr id="143" name="Text Placeholder 2"/>
          <p:cNvSpPr txBox="1"/>
          <p:nvPr>
            <p:ph type="body" sz="quarter" idx="1"/>
          </p:nvPr>
        </p:nvSpPr>
        <p:spPr>
          <a:xfrm>
            <a:off x="831850" y="4589462"/>
            <a:ext cx="10515600" cy="1500188"/>
          </a:xfrm>
          <a:prstGeom prst="rect">
            <a:avLst/>
          </a:prstGeom>
        </p:spPr>
        <p:txBody>
          <a:bodyPr/>
          <a:lstStyle/>
          <a:p>
            <a:pPr/>
            <a:r>
              <a:t>What operations can we do on a hash object?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Title 1"/>
          <p:cNvSpPr txBox="1"/>
          <p:nvPr>
            <p:ph type="title"/>
          </p:nvPr>
        </p:nvSpPr>
        <p:spPr>
          <a:xfrm>
            <a:off x="838200" y="365125"/>
            <a:ext cx="10515600" cy="1325563"/>
          </a:xfrm>
          <a:prstGeom prst="rect">
            <a:avLst/>
          </a:prstGeom>
        </p:spPr>
        <p:txBody>
          <a:bodyPr/>
          <a:lstStyle/>
          <a:p>
            <a:pPr/>
            <a:r>
              <a:t>Methods of Hash Object</a:t>
            </a:r>
          </a:p>
        </p:txBody>
      </p:sp>
      <p:sp>
        <p:nvSpPr>
          <p:cNvPr id="146" name="Content Placeholder 2"/>
          <p:cNvSpPr txBox="1"/>
          <p:nvPr>
            <p:ph type="body" sz="half" idx="1"/>
          </p:nvPr>
        </p:nvSpPr>
        <p:spPr>
          <a:xfrm>
            <a:off x="838200" y="1825625"/>
            <a:ext cx="5181600" cy="4351338"/>
          </a:xfrm>
          <a:prstGeom prst="rect">
            <a:avLst/>
          </a:prstGeom>
        </p:spPr>
        <p:txBody>
          <a:bodyPr/>
          <a:lstStyle/>
          <a:p>
            <a:pPr>
              <a:lnSpc>
                <a:spcPct val="81000"/>
              </a:lnSpc>
              <a:defRPr b="1" sz="2000"/>
            </a:pPr>
            <a:r>
              <a:t>DEFINEKEY</a:t>
            </a:r>
            <a:r>
              <a:rPr b="0"/>
              <a:t>: defines the key variables, required for the hash object constructor</a:t>
            </a:r>
            <a:endParaRPr sz="2500"/>
          </a:p>
          <a:p>
            <a:pPr>
              <a:lnSpc>
                <a:spcPct val="81000"/>
              </a:lnSpc>
              <a:defRPr b="1" sz="2000"/>
            </a:pPr>
            <a:r>
              <a:t>DEFINEDATA</a:t>
            </a:r>
            <a:r>
              <a:rPr b="0"/>
              <a:t>: defines the data variables, if omitted, are automatically assumed to the same as keys. </a:t>
            </a:r>
            <a:endParaRPr sz="2500"/>
          </a:p>
          <a:p>
            <a:pPr>
              <a:lnSpc>
                <a:spcPct val="81000"/>
              </a:lnSpc>
              <a:defRPr b="1" sz="2000"/>
            </a:pPr>
            <a:r>
              <a:t>DEFINEDONE</a:t>
            </a:r>
            <a:r>
              <a:rPr b="0"/>
              <a:t>: indicates key and data definitions are complete, required for the constructor. If the DATASET argument tag is used, this is when the dataset is loaded into the hash object. </a:t>
            </a:r>
          </a:p>
        </p:txBody>
      </p:sp>
      <p:sp>
        <p:nvSpPr>
          <p:cNvPr id="147" name="Content Placeholder 3"/>
          <p:cNvSpPr txBox="1"/>
          <p:nvPr/>
        </p:nvSpPr>
        <p:spPr>
          <a:xfrm>
            <a:off x="6217919" y="1825625"/>
            <a:ext cx="5090162"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81000"/>
              </a:lnSpc>
              <a:spcBef>
                <a:spcPts val="1000"/>
              </a:spcBef>
              <a:defRPr b="1" sz="1300">
                <a:solidFill>
                  <a:srgbClr val="000080"/>
                </a:solidFill>
                <a:latin typeface="Courier New"/>
                <a:ea typeface="Courier New"/>
                <a:cs typeface="Courier New"/>
                <a:sym typeface="Courier New"/>
              </a:defRPr>
            </a:pPr>
            <a:r>
              <a:t>data</a:t>
            </a:r>
            <a:r>
              <a:rPr>
                <a:solidFill>
                  <a:srgbClr val="000000"/>
                </a:solidFill>
              </a:rPr>
              <a:t> </a:t>
            </a:r>
            <a:r>
              <a:rPr>
                <a:solidFill>
                  <a:srgbClr val="0000FF"/>
                </a:solidFill>
              </a:rPr>
              <a:t>_null_</a:t>
            </a:r>
            <a:r>
              <a:rPr>
                <a:solidFill>
                  <a:srgbClr val="000000"/>
                </a:solidFill>
              </a:rPr>
              <a:t>; </a:t>
            </a:r>
            <a:endParaRPr sz="2900"/>
          </a:p>
          <a:p>
            <a:pPr>
              <a:lnSpc>
                <a:spcPct val="81000"/>
              </a:lnSpc>
              <a:spcBef>
                <a:spcPts val="1000"/>
              </a:spcBef>
              <a:defRPr sz="1300">
                <a:latin typeface="Courier New"/>
                <a:ea typeface="Courier New"/>
                <a:cs typeface="Courier New"/>
                <a:sym typeface="Courier New"/>
              </a:defRPr>
            </a:pPr>
            <a:r>
              <a:t>   </a:t>
            </a:r>
            <a:r>
              <a:rPr>
                <a:solidFill>
                  <a:srgbClr val="0000FF"/>
                </a:solidFill>
              </a:rPr>
              <a:t>length</a:t>
            </a:r>
            <a:r>
              <a:t> k $</a:t>
            </a:r>
            <a:r>
              <a:rPr b="1">
                <a:solidFill>
                  <a:srgbClr val="008080"/>
                </a:solidFill>
              </a:rPr>
              <a:t>1</a:t>
            </a:r>
            <a:r>
              <a:t> d </a:t>
            </a:r>
            <a:r>
              <a:rPr b="1">
                <a:solidFill>
                  <a:srgbClr val="008080"/>
                </a:solidFill>
              </a:rPr>
              <a:t>8</a:t>
            </a:r>
            <a:r>
              <a:t>;</a:t>
            </a:r>
            <a:endParaRPr sz="2900"/>
          </a:p>
          <a:p>
            <a:pPr>
              <a:lnSpc>
                <a:spcPct val="81000"/>
              </a:lnSpc>
              <a:spcBef>
                <a:spcPts val="1000"/>
              </a:spcBef>
              <a:defRPr sz="1300">
                <a:latin typeface="Courier New"/>
                <a:ea typeface="Courier New"/>
                <a:cs typeface="Courier New"/>
                <a:sym typeface="Courier New"/>
              </a:defRPr>
            </a:pPr>
            <a:r>
              <a:t>   </a:t>
            </a:r>
            <a:r>
              <a:rPr>
                <a:solidFill>
                  <a:srgbClr val="0000FF"/>
                </a:solidFill>
              </a:rPr>
              <a:t>DCL</a:t>
            </a:r>
            <a:r>
              <a:t> </a:t>
            </a:r>
            <a:r>
              <a:rPr>
                <a:solidFill>
                  <a:srgbClr val="0000FF"/>
                </a:solidFill>
              </a:rPr>
              <a:t>HASH</a:t>
            </a:r>
            <a:r>
              <a:t> h();</a:t>
            </a:r>
            <a:endParaRPr sz="2900"/>
          </a:p>
          <a:p>
            <a:pPr>
              <a:lnSpc>
                <a:spcPct val="81000"/>
              </a:lnSpc>
              <a:spcBef>
                <a:spcPts val="1000"/>
              </a:spcBef>
              <a:defRPr sz="1300">
                <a:latin typeface="Courier New"/>
                <a:ea typeface="Courier New"/>
                <a:cs typeface="Courier New"/>
                <a:sym typeface="Courier New"/>
              </a:defRPr>
            </a:pPr>
            <a:r>
              <a:t>   rc=h.DEFINEKEY(</a:t>
            </a:r>
            <a:r>
              <a:rPr>
                <a:solidFill>
                  <a:srgbClr val="800080"/>
                </a:solidFill>
              </a:rPr>
              <a:t>'k'</a:t>
            </a:r>
            <a:r>
              <a:t>);</a:t>
            </a:r>
            <a:endParaRPr sz="2900"/>
          </a:p>
          <a:p>
            <a:pPr>
              <a:lnSpc>
                <a:spcPct val="81000"/>
              </a:lnSpc>
              <a:spcBef>
                <a:spcPts val="1000"/>
              </a:spcBef>
              <a:defRPr sz="1300">
                <a:latin typeface="Courier New"/>
                <a:ea typeface="Courier New"/>
                <a:cs typeface="Courier New"/>
                <a:sym typeface="Courier New"/>
              </a:defRPr>
            </a:pPr>
            <a:r>
              <a:t>   </a:t>
            </a:r>
            <a:r>
              <a:rPr>
                <a:solidFill>
                  <a:srgbClr val="0000FF"/>
                </a:solidFill>
              </a:rPr>
              <a:t>put</a:t>
            </a:r>
            <a:r>
              <a:t> rc=; </a:t>
            </a:r>
            <a:endParaRPr sz="2900"/>
          </a:p>
          <a:p>
            <a:pPr>
              <a:lnSpc>
                <a:spcPct val="81000"/>
              </a:lnSpc>
              <a:spcBef>
                <a:spcPts val="1000"/>
              </a:spcBef>
              <a:defRPr sz="1300">
                <a:latin typeface="Courier New"/>
                <a:ea typeface="Courier New"/>
                <a:cs typeface="Courier New"/>
                <a:sym typeface="Courier New"/>
              </a:defRPr>
            </a:pPr>
            <a:r>
              <a:t>   rc=h.DEFINEDATA(</a:t>
            </a:r>
            <a:r>
              <a:rPr>
                <a:solidFill>
                  <a:srgbClr val="800080"/>
                </a:solidFill>
              </a:rPr>
              <a:t>'d'</a:t>
            </a:r>
            <a:r>
              <a:t>);</a:t>
            </a:r>
            <a:endParaRPr sz="2900"/>
          </a:p>
          <a:p>
            <a:pPr>
              <a:lnSpc>
                <a:spcPct val="81000"/>
              </a:lnSpc>
              <a:spcBef>
                <a:spcPts val="1000"/>
              </a:spcBef>
              <a:defRPr sz="1300">
                <a:latin typeface="Courier New"/>
                <a:ea typeface="Courier New"/>
                <a:cs typeface="Courier New"/>
                <a:sym typeface="Courier New"/>
              </a:defRPr>
            </a:pPr>
            <a:r>
              <a:t>   </a:t>
            </a:r>
            <a:r>
              <a:rPr>
                <a:solidFill>
                  <a:srgbClr val="0000FF"/>
                </a:solidFill>
              </a:rPr>
              <a:t>put</a:t>
            </a:r>
            <a:r>
              <a:t> rc=;</a:t>
            </a:r>
            <a:endParaRPr sz="2900"/>
          </a:p>
          <a:p>
            <a:pPr>
              <a:lnSpc>
                <a:spcPct val="81000"/>
              </a:lnSpc>
              <a:spcBef>
                <a:spcPts val="1000"/>
              </a:spcBef>
              <a:defRPr sz="1300">
                <a:latin typeface="Courier New"/>
                <a:ea typeface="Courier New"/>
                <a:cs typeface="Courier New"/>
                <a:sym typeface="Courier New"/>
              </a:defRPr>
            </a:pPr>
            <a:r>
              <a:t>   rc=h.DEFINEDONE();</a:t>
            </a:r>
            <a:endParaRPr sz="2900"/>
          </a:p>
          <a:p>
            <a:pPr>
              <a:lnSpc>
                <a:spcPct val="81000"/>
              </a:lnSpc>
              <a:spcBef>
                <a:spcPts val="1000"/>
              </a:spcBef>
              <a:defRPr sz="1300">
                <a:latin typeface="Courier New"/>
                <a:ea typeface="Courier New"/>
                <a:cs typeface="Courier New"/>
                <a:sym typeface="Courier New"/>
              </a:defRPr>
            </a:pPr>
            <a:r>
              <a:t>   </a:t>
            </a:r>
            <a:r>
              <a:rPr>
                <a:solidFill>
                  <a:srgbClr val="0000FF"/>
                </a:solidFill>
              </a:rPr>
              <a:t>put</a:t>
            </a:r>
            <a:r>
              <a:t> rc=;</a:t>
            </a:r>
            <a:endParaRPr sz="2900"/>
          </a:p>
          <a:p>
            <a:pPr>
              <a:lnSpc>
                <a:spcPct val="81000"/>
              </a:lnSpc>
              <a:spcBef>
                <a:spcPts val="1000"/>
              </a:spcBef>
              <a:defRPr sz="1300">
                <a:latin typeface="Courier New"/>
                <a:ea typeface="Courier New"/>
                <a:cs typeface="Courier New"/>
                <a:sym typeface="Courier New"/>
              </a:defRPr>
            </a:pPr>
            <a:r>
              <a:t>   </a:t>
            </a:r>
            <a:r>
              <a:rPr>
                <a:solidFill>
                  <a:srgbClr val="0000FF"/>
                </a:solidFill>
              </a:rPr>
              <a:t>call</a:t>
            </a:r>
            <a:r>
              <a:t> missing(k, d);</a:t>
            </a:r>
            <a:endParaRPr sz="2900"/>
          </a:p>
          <a:p>
            <a:pPr>
              <a:lnSpc>
                <a:spcPct val="81000"/>
              </a:lnSpc>
              <a:spcBef>
                <a:spcPts val="1000"/>
              </a:spcBef>
              <a:defRPr b="1" sz="1300">
                <a:solidFill>
                  <a:srgbClr val="000080"/>
                </a:solidFill>
                <a:latin typeface="Courier New"/>
                <a:ea typeface="Courier New"/>
                <a:cs typeface="Courier New"/>
                <a:sym typeface="Courier New"/>
              </a:defRPr>
            </a:pPr>
            <a:r>
              <a:t>run</a:t>
            </a:r>
            <a:r>
              <a:rPr>
                <a:solidFill>
                  <a:srgbClr val="000000"/>
                </a:solidFill>
              </a:rPr>
              <a:t>;</a:t>
            </a:r>
            <a:endParaRPr sz="2900"/>
          </a:p>
          <a:p>
            <a:pPr>
              <a:lnSpc>
                <a:spcPct val="81000"/>
              </a:lnSpc>
              <a:spcBef>
                <a:spcPts val="1000"/>
              </a:spcBef>
              <a:defRPr sz="1300"/>
            </a:pPr>
            <a:r>
              <a:t>rc=0</a:t>
            </a:r>
            <a:endParaRPr sz="2900"/>
          </a:p>
          <a:p>
            <a:pPr>
              <a:lnSpc>
                <a:spcPct val="81000"/>
              </a:lnSpc>
              <a:spcBef>
                <a:spcPts val="1000"/>
              </a:spcBef>
              <a:defRPr sz="1300"/>
            </a:pPr>
            <a:r>
              <a:t>rc=0</a:t>
            </a:r>
            <a:endParaRPr sz="2900"/>
          </a:p>
          <a:p>
            <a:pPr>
              <a:lnSpc>
                <a:spcPct val="81000"/>
              </a:lnSpc>
              <a:spcBef>
                <a:spcPts val="1000"/>
              </a:spcBef>
              <a:defRPr sz="1300"/>
            </a:pPr>
            <a:r>
              <a:t>rc=0</a:t>
            </a:r>
          </a:p>
        </p:txBody>
      </p:sp>
      <p:sp>
        <p:nvSpPr>
          <p:cNvPr id="148" name="TextBox 5"/>
          <p:cNvSpPr txBox="1"/>
          <p:nvPr/>
        </p:nvSpPr>
        <p:spPr>
          <a:xfrm>
            <a:off x="770039" y="4944278"/>
            <a:ext cx="5249761" cy="1204725"/>
          </a:xfrm>
          <a:prstGeom prst="rect">
            <a:avLst/>
          </a:prstGeom>
          <a:ln>
            <a:solidFill>
              <a:srgbClr val="0070C0"/>
            </a:solidFill>
          </a:ln>
          <a:extLst>
            <a:ext uri="{C572A759-6A51-4108-AA02-DFA0A04FC94B}">
              <ma14:wrappingTextBoxFlag xmlns:ma14="http://schemas.microsoft.com/office/mac/drawingml/2011/main" val="1"/>
            </a:ext>
          </a:extLst>
        </p:spPr>
        <p:txBody>
          <a:bodyPr lIns="45719" rIns="45719">
            <a:spAutoFit/>
          </a:bodyPr>
          <a:lstStyle/>
          <a:p>
            <a:pPr>
              <a:defRPr b="1" sz="1400"/>
            </a:pPr>
            <a:r>
              <a:t>Return Code</a:t>
            </a:r>
            <a:r>
              <a:rPr b="0"/>
              <a:t>:  in general, a method call has two statuses: failure and success. A method call returns 0 upon success, and nonzero otherwise. Oftentimes, we want to supply a variable to receive the return code. If we don’t supply a return code variable and the method fails, an appropriate error message will be printed to the log.</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itle 1"/>
          <p:cNvSpPr txBox="1"/>
          <p:nvPr>
            <p:ph type="title"/>
          </p:nvPr>
        </p:nvSpPr>
        <p:spPr>
          <a:xfrm>
            <a:off x="838200" y="365125"/>
            <a:ext cx="10515600" cy="1325563"/>
          </a:xfrm>
          <a:prstGeom prst="rect">
            <a:avLst/>
          </a:prstGeom>
        </p:spPr>
        <p:txBody>
          <a:bodyPr/>
          <a:lstStyle/>
          <a:p>
            <a:pPr/>
            <a:r>
              <a:t>Methods of Hash Object (cont’d)</a:t>
            </a:r>
          </a:p>
        </p:txBody>
      </p:sp>
      <p:sp>
        <p:nvSpPr>
          <p:cNvPr id="151" name="Content Placeholder 2"/>
          <p:cNvSpPr txBox="1"/>
          <p:nvPr>
            <p:ph type="body" sz="half" idx="1"/>
          </p:nvPr>
        </p:nvSpPr>
        <p:spPr>
          <a:xfrm>
            <a:off x="838200" y="1825625"/>
            <a:ext cx="5181600" cy="4351338"/>
          </a:xfrm>
          <a:prstGeom prst="rect">
            <a:avLst/>
          </a:prstGeom>
        </p:spPr>
        <p:txBody>
          <a:bodyPr/>
          <a:lstStyle/>
          <a:p>
            <a:pPr>
              <a:defRPr b="1" sz="2000"/>
            </a:pPr>
            <a:r>
              <a:t>ADD</a:t>
            </a:r>
            <a:r>
              <a:rPr b="0"/>
              <a:t>: adds data associated with the given key to the hash table. By default, however, if the given key already exists in the hash object, the data won’t be added. </a:t>
            </a:r>
            <a:endParaRPr sz="2500"/>
          </a:p>
          <a:p>
            <a:pPr>
              <a:defRPr b="1" sz="2000"/>
            </a:pPr>
            <a:r>
              <a:t>REPLACE</a:t>
            </a:r>
            <a:r>
              <a:rPr b="0"/>
              <a:t>: overwrites the data portion if the key already exists. If the key is not in the table yet, the REPLACE method inserts the key and data into the hash table.</a:t>
            </a:r>
            <a:endParaRPr sz="2500"/>
          </a:p>
          <a:p>
            <a:pPr>
              <a:defRPr b="1" sz="2000"/>
            </a:pPr>
            <a:r>
              <a:t>OUTPUT</a:t>
            </a:r>
            <a:r>
              <a:rPr b="0"/>
              <a:t>: outputs data portion of the hash table into a SAS dataset. Dataset options can be used. If the hash object has been pre-defined as an ordered one, the output dataset will be sorted accordingly.</a:t>
            </a:r>
          </a:p>
        </p:txBody>
      </p:sp>
      <p:sp>
        <p:nvSpPr>
          <p:cNvPr id="152" name="Content Placeholder 3"/>
          <p:cNvSpPr txBox="1"/>
          <p:nvPr/>
        </p:nvSpPr>
        <p:spPr>
          <a:xfrm>
            <a:off x="6217919" y="1825625"/>
            <a:ext cx="5090162"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300">
                <a:solidFill>
                  <a:srgbClr val="000080"/>
                </a:solidFill>
                <a:latin typeface="Courier New"/>
                <a:ea typeface="Courier New"/>
                <a:cs typeface="Courier New"/>
                <a:sym typeface="Courier New"/>
              </a:defRPr>
            </a:pPr>
            <a:r>
              <a:t>data</a:t>
            </a:r>
            <a:r>
              <a:rPr>
                <a:solidFill>
                  <a:srgbClr val="000000"/>
                </a:solidFill>
              </a:rPr>
              <a:t> </a:t>
            </a:r>
            <a:r>
              <a:rPr>
                <a:solidFill>
                  <a:srgbClr val="0000FF"/>
                </a:solidFill>
              </a:rPr>
              <a:t>_null_</a:t>
            </a:r>
            <a:r>
              <a:rPr>
                <a:solidFill>
                  <a:srgbClr val="000000"/>
                </a:solidFill>
              </a:rPr>
              <a:t>;</a:t>
            </a:r>
            <a:endParaRPr sz="2900"/>
          </a:p>
          <a:p>
            <a:pPr>
              <a:lnSpc>
                <a:spcPct val="90000"/>
              </a:lnSpc>
              <a:spcBef>
                <a:spcPts val="1000"/>
              </a:spcBef>
              <a:defRPr sz="1300">
                <a:latin typeface="Courier New"/>
                <a:ea typeface="Courier New"/>
                <a:cs typeface="Courier New"/>
                <a:sym typeface="Courier New"/>
              </a:defRPr>
            </a:pPr>
            <a:r>
              <a:t>  </a:t>
            </a:r>
            <a:r>
              <a:rPr>
                <a:solidFill>
                  <a:srgbClr val="0000FF"/>
                </a:solidFill>
              </a:rPr>
              <a:t>length</a:t>
            </a:r>
            <a:r>
              <a:t> k d </a:t>
            </a:r>
            <a:r>
              <a:rPr b="1">
                <a:solidFill>
                  <a:srgbClr val="008080"/>
                </a:solidFill>
              </a:rPr>
              <a:t>8</a:t>
            </a:r>
            <a:r>
              <a:t>;</a:t>
            </a:r>
            <a:endParaRPr sz="2900"/>
          </a:p>
          <a:p>
            <a:pPr>
              <a:lnSpc>
                <a:spcPct val="90000"/>
              </a:lnSpc>
              <a:spcBef>
                <a:spcPts val="1000"/>
              </a:spcBef>
              <a:defRPr sz="1300">
                <a:latin typeface="Courier New"/>
                <a:ea typeface="Courier New"/>
                <a:cs typeface="Courier New"/>
                <a:sym typeface="Courier New"/>
              </a:defRPr>
            </a:pPr>
            <a:r>
              <a:t>  </a:t>
            </a:r>
            <a:r>
              <a:rPr>
                <a:solidFill>
                  <a:srgbClr val="0000FF"/>
                </a:solidFill>
              </a:rPr>
              <a:t>dcl</a:t>
            </a:r>
            <a:r>
              <a:t> </a:t>
            </a:r>
            <a:r>
              <a:rPr>
                <a:solidFill>
                  <a:srgbClr val="0000FF"/>
                </a:solidFill>
              </a:rPr>
              <a:t>hash</a:t>
            </a:r>
            <a:r>
              <a:t> h();</a:t>
            </a:r>
            <a:endParaRPr sz="2900"/>
          </a:p>
          <a:p>
            <a:pPr>
              <a:lnSpc>
                <a:spcPct val="90000"/>
              </a:lnSpc>
              <a:spcBef>
                <a:spcPts val="1000"/>
              </a:spcBef>
              <a:defRPr sz="1300">
                <a:latin typeface="Courier New"/>
                <a:ea typeface="Courier New"/>
                <a:cs typeface="Courier New"/>
                <a:sym typeface="Courier New"/>
              </a:defRPr>
            </a:pPr>
            <a:r>
              <a:t>  h.definekey(</a:t>
            </a:r>
            <a:r>
              <a:rPr>
                <a:solidFill>
                  <a:srgbClr val="800080"/>
                </a:solidFill>
              </a:rPr>
              <a:t>'k'</a:t>
            </a:r>
            <a:r>
              <a:t>);</a:t>
            </a:r>
            <a:endParaRPr sz="2900"/>
          </a:p>
          <a:p>
            <a:pPr>
              <a:lnSpc>
                <a:spcPct val="90000"/>
              </a:lnSpc>
              <a:spcBef>
                <a:spcPts val="1000"/>
              </a:spcBef>
              <a:defRPr sz="1300">
                <a:latin typeface="Courier New"/>
                <a:ea typeface="Courier New"/>
                <a:cs typeface="Courier New"/>
                <a:sym typeface="Courier New"/>
              </a:defRPr>
            </a:pPr>
            <a:r>
              <a:t>  h.definedata(</a:t>
            </a:r>
            <a:r>
              <a:rPr>
                <a:solidFill>
                  <a:srgbClr val="800080"/>
                </a:solidFill>
              </a:rPr>
              <a:t>'k'</a:t>
            </a:r>
            <a:r>
              <a:t>,</a:t>
            </a:r>
            <a:r>
              <a:rPr>
                <a:solidFill>
                  <a:srgbClr val="800080"/>
                </a:solidFill>
              </a:rPr>
              <a:t>'d'</a:t>
            </a:r>
            <a:r>
              <a:t>); </a:t>
            </a:r>
            <a:endParaRPr sz="2900"/>
          </a:p>
          <a:p>
            <a:pPr>
              <a:lnSpc>
                <a:spcPct val="90000"/>
              </a:lnSpc>
              <a:spcBef>
                <a:spcPts val="1000"/>
              </a:spcBef>
              <a:defRPr sz="1300">
                <a:latin typeface="Courier New"/>
                <a:ea typeface="Courier New"/>
                <a:cs typeface="Courier New"/>
                <a:sym typeface="Courier New"/>
              </a:defRPr>
            </a:pPr>
            <a:r>
              <a:t>  h.definedone();</a:t>
            </a:r>
            <a:endParaRPr sz="2900"/>
          </a:p>
          <a:p>
            <a:pPr>
              <a:lnSpc>
                <a:spcPct val="90000"/>
              </a:lnSpc>
              <a:spcBef>
                <a:spcPts val="1000"/>
              </a:spcBef>
              <a:defRPr sz="1300">
                <a:latin typeface="Courier New"/>
                <a:ea typeface="Courier New"/>
                <a:cs typeface="Courier New"/>
                <a:sym typeface="Courier New"/>
              </a:defRPr>
            </a:pPr>
            <a:r>
              <a:t>  k=</a:t>
            </a:r>
            <a:r>
              <a:rPr b="1">
                <a:solidFill>
                  <a:srgbClr val="008080"/>
                </a:solidFill>
              </a:rPr>
              <a:t>1</a:t>
            </a:r>
            <a:r>
              <a:t>; d=</a:t>
            </a:r>
            <a:r>
              <a:rPr b="1">
                <a:solidFill>
                  <a:srgbClr val="008080"/>
                </a:solidFill>
              </a:rPr>
              <a:t>1</a:t>
            </a:r>
            <a:r>
              <a:t>; rc=h.ADD();</a:t>
            </a:r>
            <a:endParaRPr sz="2900"/>
          </a:p>
          <a:p>
            <a:pPr>
              <a:lnSpc>
                <a:spcPct val="90000"/>
              </a:lnSpc>
              <a:spcBef>
                <a:spcPts val="1000"/>
              </a:spcBef>
              <a:defRPr sz="1300">
                <a:latin typeface="Courier New"/>
                <a:ea typeface="Courier New"/>
                <a:cs typeface="Courier New"/>
                <a:sym typeface="Courier New"/>
              </a:defRPr>
            </a:pPr>
            <a:r>
              <a:t>  k=</a:t>
            </a:r>
            <a:r>
              <a:rPr b="1">
                <a:solidFill>
                  <a:srgbClr val="008080"/>
                </a:solidFill>
              </a:rPr>
              <a:t>1</a:t>
            </a:r>
            <a:r>
              <a:t>; d=</a:t>
            </a:r>
            <a:r>
              <a:rPr b="1">
                <a:solidFill>
                  <a:srgbClr val="008080"/>
                </a:solidFill>
              </a:rPr>
              <a:t>2</a:t>
            </a:r>
            <a:r>
              <a:t>; rc=h.ADD(); </a:t>
            </a:r>
            <a:endParaRPr sz="2900"/>
          </a:p>
          <a:p>
            <a:pPr>
              <a:lnSpc>
                <a:spcPct val="90000"/>
              </a:lnSpc>
              <a:spcBef>
                <a:spcPts val="1000"/>
              </a:spcBef>
              <a:defRPr sz="1300">
                <a:latin typeface="Courier New"/>
                <a:ea typeface="Courier New"/>
                <a:cs typeface="Courier New"/>
                <a:sym typeface="Courier New"/>
              </a:defRPr>
            </a:pPr>
            <a:r>
              <a:t>  h.OUTPUT(DATASET:</a:t>
            </a:r>
            <a:r>
              <a:rPr>
                <a:solidFill>
                  <a:srgbClr val="800080"/>
                </a:solidFill>
              </a:rPr>
              <a:t>'test'</a:t>
            </a:r>
            <a:r>
              <a:t>);</a:t>
            </a:r>
            <a:endParaRPr sz="2900"/>
          </a:p>
          <a:p>
            <a:pPr>
              <a:lnSpc>
                <a:spcPct val="90000"/>
              </a:lnSpc>
              <a:spcBef>
                <a:spcPts val="1000"/>
              </a:spcBef>
              <a:defRPr b="1" sz="1300">
                <a:solidFill>
                  <a:srgbClr val="000080"/>
                </a:solidFill>
                <a:latin typeface="Courier New"/>
                <a:ea typeface="Courier New"/>
                <a:cs typeface="Courier New"/>
                <a:sym typeface="Courier New"/>
              </a:defRPr>
            </a:pPr>
            <a:r>
              <a:t>run</a:t>
            </a:r>
            <a:r>
              <a:rPr>
                <a:solidFill>
                  <a:srgbClr val="000000"/>
                </a:solidFill>
              </a:rPr>
              <a:t>;</a:t>
            </a:r>
          </a:p>
        </p:txBody>
      </p:sp>
      <p:pic>
        <p:nvPicPr>
          <p:cNvPr id="153" name="Picture 19" descr="Picture 19"/>
          <p:cNvPicPr>
            <a:picLocks noChangeAspect="1"/>
          </p:cNvPicPr>
          <p:nvPr/>
        </p:nvPicPr>
        <p:blipFill>
          <a:blip r:embed="rId2">
            <a:extLst/>
          </a:blip>
          <a:stretch>
            <a:fillRect/>
          </a:stretch>
        </p:blipFill>
        <p:spPr>
          <a:xfrm>
            <a:off x="6391004" y="5115557"/>
            <a:ext cx="1743276" cy="921447"/>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itle 1"/>
          <p:cNvSpPr txBox="1"/>
          <p:nvPr>
            <p:ph type="title"/>
          </p:nvPr>
        </p:nvSpPr>
        <p:spPr>
          <a:xfrm>
            <a:off x="838200" y="365125"/>
            <a:ext cx="10515600" cy="1325563"/>
          </a:xfrm>
          <a:prstGeom prst="rect">
            <a:avLst/>
          </a:prstGeom>
        </p:spPr>
        <p:txBody>
          <a:bodyPr/>
          <a:lstStyle/>
          <a:p>
            <a:pPr/>
            <a:r>
              <a:t>Methods of Hash Object (cont’d)</a:t>
            </a:r>
          </a:p>
        </p:txBody>
      </p:sp>
      <p:sp>
        <p:nvSpPr>
          <p:cNvPr id="156" name="Content Placeholder 2"/>
          <p:cNvSpPr txBox="1"/>
          <p:nvPr>
            <p:ph type="body" sz="half" idx="1"/>
          </p:nvPr>
        </p:nvSpPr>
        <p:spPr>
          <a:xfrm>
            <a:off x="838200" y="1825625"/>
            <a:ext cx="5181600" cy="4351338"/>
          </a:xfrm>
          <a:prstGeom prst="rect">
            <a:avLst/>
          </a:prstGeom>
        </p:spPr>
        <p:txBody>
          <a:bodyPr/>
          <a:lstStyle/>
          <a:p>
            <a:pPr>
              <a:defRPr b="1" sz="2000"/>
            </a:pPr>
            <a:r>
              <a:t>ADD</a:t>
            </a:r>
            <a:r>
              <a:rPr b="0"/>
              <a:t>: adds data associated with the given key to the hash table. By default, however, if the given key already exists in the hash object, the data won’t be added. </a:t>
            </a:r>
            <a:endParaRPr sz="2500"/>
          </a:p>
          <a:p>
            <a:pPr>
              <a:defRPr b="1" sz="2000"/>
            </a:pPr>
            <a:r>
              <a:t>REPLACE</a:t>
            </a:r>
            <a:r>
              <a:rPr b="0"/>
              <a:t>: overwrites the data portion if the key already exists. If the key is not in the table yet, the REPLACE method inserts the key and data into the hash table.</a:t>
            </a:r>
            <a:endParaRPr sz="2500"/>
          </a:p>
          <a:p>
            <a:pPr>
              <a:defRPr b="1" sz="2000"/>
            </a:pPr>
            <a:r>
              <a:t>OUTPUT</a:t>
            </a:r>
            <a:r>
              <a:rPr b="0"/>
              <a:t>: outputs data portion of the hash table into a SAS dataset. Dataset options can be used. If the hash object has been pre-defined as an ordered one, the output dataset will be sorted accordingly.</a:t>
            </a:r>
          </a:p>
        </p:txBody>
      </p:sp>
      <p:sp>
        <p:nvSpPr>
          <p:cNvPr id="157" name="Content Placeholder 3"/>
          <p:cNvSpPr txBox="1"/>
          <p:nvPr/>
        </p:nvSpPr>
        <p:spPr>
          <a:xfrm>
            <a:off x="6217919" y="1825625"/>
            <a:ext cx="5090162"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300">
                <a:solidFill>
                  <a:srgbClr val="000080"/>
                </a:solidFill>
                <a:latin typeface="Courier New"/>
                <a:ea typeface="Courier New"/>
                <a:cs typeface="Courier New"/>
                <a:sym typeface="Courier New"/>
              </a:defRPr>
            </a:pPr>
            <a:r>
              <a:t>data</a:t>
            </a:r>
            <a:r>
              <a:rPr>
                <a:solidFill>
                  <a:srgbClr val="000000"/>
                </a:solidFill>
              </a:rPr>
              <a:t> </a:t>
            </a:r>
            <a:r>
              <a:rPr>
                <a:solidFill>
                  <a:srgbClr val="0000FF"/>
                </a:solidFill>
              </a:rPr>
              <a:t>_null_</a:t>
            </a:r>
            <a:r>
              <a:rPr>
                <a:solidFill>
                  <a:srgbClr val="000000"/>
                </a:solidFill>
              </a:rPr>
              <a:t>;</a:t>
            </a:r>
            <a:endParaRPr sz="2900"/>
          </a:p>
          <a:p>
            <a:pPr>
              <a:lnSpc>
                <a:spcPct val="90000"/>
              </a:lnSpc>
              <a:spcBef>
                <a:spcPts val="1000"/>
              </a:spcBef>
              <a:defRPr sz="1300">
                <a:latin typeface="Courier New"/>
                <a:ea typeface="Courier New"/>
                <a:cs typeface="Courier New"/>
                <a:sym typeface="Courier New"/>
              </a:defRPr>
            </a:pPr>
            <a:r>
              <a:t>  </a:t>
            </a:r>
            <a:r>
              <a:rPr>
                <a:solidFill>
                  <a:srgbClr val="0000FF"/>
                </a:solidFill>
              </a:rPr>
              <a:t>length</a:t>
            </a:r>
            <a:r>
              <a:t> k d </a:t>
            </a:r>
            <a:r>
              <a:rPr b="1">
                <a:solidFill>
                  <a:srgbClr val="008080"/>
                </a:solidFill>
              </a:rPr>
              <a:t>8</a:t>
            </a:r>
            <a:r>
              <a:t>;</a:t>
            </a:r>
            <a:endParaRPr sz="2900"/>
          </a:p>
          <a:p>
            <a:pPr>
              <a:lnSpc>
                <a:spcPct val="90000"/>
              </a:lnSpc>
              <a:spcBef>
                <a:spcPts val="1000"/>
              </a:spcBef>
              <a:defRPr sz="1300">
                <a:latin typeface="Courier New"/>
                <a:ea typeface="Courier New"/>
                <a:cs typeface="Courier New"/>
                <a:sym typeface="Courier New"/>
              </a:defRPr>
            </a:pPr>
            <a:r>
              <a:t>  </a:t>
            </a:r>
            <a:r>
              <a:rPr>
                <a:solidFill>
                  <a:srgbClr val="0000FF"/>
                </a:solidFill>
              </a:rPr>
              <a:t>dcl</a:t>
            </a:r>
            <a:r>
              <a:t> </a:t>
            </a:r>
            <a:r>
              <a:rPr>
                <a:solidFill>
                  <a:srgbClr val="0000FF"/>
                </a:solidFill>
              </a:rPr>
              <a:t>hash</a:t>
            </a:r>
            <a:r>
              <a:t> h();</a:t>
            </a:r>
            <a:endParaRPr sz="2900"/>
          </a:p>
          <a:p>
            <a:pPr>
              <a:lnSpc>
                <a:spcPct val="90000"/>
              </a:lnSpc>
              <a:spcBef>
                <a:spcPts val="1000"/>
              </a:spcBef>
              <a:defRPr sz="1300">
                <a:latin typeface="Courier New"/>
                <a:ea typeface="Courier New"/>
                <a:cs typeface="Courier New"/>
                <a:sym typeface="Courier New"/>
              </a:defRPr>
            </a:pPr>
            <a:r>
              <a:t>  h.definekey(</a:t>
            </a:r>
            <a:r>
              <a:rPr>
                <a:solidFill>
                  <a:srgbClr val="800080"/>
                </a:solidFill>
              </a:rPr>
              <a:t>'k'</a:t>
            </a:r>
            <a:r>
              <a:t>);</a:t>
            </a:r>
            <a:endParaRPr sz="2900"/>
          </a:p>
          <a:p>
            <a:pPr>
              <a:lnSpc>
                <a:spcPct val="90000"/>
              </a:lnSpc>
              <a:spcBef>
                <a:spcPts val="1000"/>
              </a:spcBef>
              <a:defRPr sz="1300">
                <a:latin typeface="Courier New"/>
                <a:ea typeface="Courier New"/>
                <a:cs typeface="Courier New"/>
                <a:sym typeface="Courier New"/>
              </a:defRPr>
            </a:pPr>
            <a:r>
              <a:t>  h.definedata(</a:t>
            </a:r>
            <a:r>
              <a:rPr>
                <a:solidFill>
                  <a:srgbClr val="800080"/>
                </a:solidFill>
              </a:rPr>
              <a:t>'k'</a:t>
            </a:r>
            <a:r>
              <a:t>,</a:t>
            </a:r>
            <a:r>
              <a:rPr>
                <a:solidFill>
                  <a:srgbClr val="800080"/>
                </a:solidFill>
              </a:rPr>
              <a:t>'d'</a:t>
            </a:r>
            <a:r>
              <a:t>); </a:t>
            </a:r>
            <a:endParaRPr sz="2900"/>
          </a:p>
          <a:p>
            <a:pPr>
              <a:lnSpc>
                <a:spcPct val="90000"/>
              </a:lnSpc>
              <a:spcBef>
                <a:spcPts val="1000"/>
              </a:spcBef>
              <a:defRPr sz="1300">
                <a:latin typeface="Courier New"/>
                <a:ea typeface="Courier New"/>
                <a:cs typeface="Courier New"/>
                <a:sym typeface="Courier New"/>
              </a:defRPr>
            </a:pPr>
            <a:r>
              <a:t>  h.definedone();</a:t>
            </a:r>
            <a:endParaRPr sz="2900"/>
          </a:p>
          <a:p>
            <a:pPr>
              <a:lnSpc>
                <a:spcPct val="90000"/>
              </a:lnSpc>
              <a:spcBef>
                <a:spcPts val="1000"/>
              </a:spcBef>
              <a:defRPr sz="1300">
                <a:latin typeface="Courier New"/>
                <a:ea typeface="Courier New"/>
                <a:cs typeface="Courier New"/>
                <a:sym typeface="Courier New"/>
              </a:defRPr>
            </a:pPr>
            <a:r>
              <a:t>  k=</a:t>
            </a:r>
            <a:r>
              <a:rPr b="1">
                <a:solidFill>
                  <a:srgbClr val="008080"/>
                </a:solidFill>
              </a:rPr>
              <a:t>2</a:t>
            </a:r>
            <a:r>
              <a:t>; d=</a:t>
            </a:r>
            <a:r>
              <a:rPr b="1">
                <a:solidFill>
                  <a:srgbClr val="008080"/>
                </a:solidFill>
              </a:rPr>
              <a:t>2</a:t>
            </a:r>
            <a:r>
              <a:t>; rc=h.ADD(); </a:t>
            </a:r>
            <a:endParaRPr sz="2900"/>
          </a:p>
          <a:p>
            <a:pPr>
              <a:lnSpc>
                <a:spcPct val="90000"/>
              </a:lnSpc>
              <a:spcBef>
                <a:spcPts val="1000"/>
              </a:spcBef>
              <a:defRPr sz="1300">
                <a:latin typeface="Courier New"/>
                <a:ea typeface="Courier New"/>
                <a:cs typeface="Courier New"/>
                <a:sym typeface="Courier New"/>
              </a:defRPr>
            </a:pPr>
            <a:r>
              <a:t>  k=</a:t>
            </a:r>
            <a:r>
              <a:rPr b="1">
                <a:solidFill>
                  <a:srgbClr val="008080"/>
                </a:solidFill>
              </a:rPr>
              <a:t>2</a:t>
            </a:r>
            <a:r>
              <a:t>; d=</a:t>
            </a:r>
            <a:r>
              <a:rPr b="1">
                <a:solidFill>
                  <a:srgbClr val="008080"/>
                </a:solidFill>
              </a:rPr>
              <a:t>3</a:t>
            </a:r>
            <a:r>
              <a:t>; rc=h.REPLACE();</a:t>
            </a:r>
            <a:endParaRPr sz="2900"/>
          </a:p>
          <a:p>
            <a:pPr>
              <a:lnSpc>
                <a:spcPct val="90000"/>
              </a:lnSpc>
              <a:spcBef>
                <a:spcPts val="1000"/>
              </a:spcBef>
              <a:defRPr sz="1300">
                <a:latin typeface="Courier New"/>
                <a:ea typeface="Courier New"/>
                <a:cs typeface="Courier New"/>
                <a:sym typeface="Courier New"/>
              </a:defRPr>
            </a:pPr>
            <a:r>
              <a:t>  k=</a:t>
            </a:r>
            <a:r>
              <a:rPr b="1">
                <a:solidFill>
                  <a:srgbClr val="008080"/>
                </a:solidFill>
              </a:rPr>
              <a:t>3</a:t>
            </a:r>
            <a:r>
              <a:t>; d=</a:t>
            </a:r>
            <a:r>
              <a:rPr b="1">
                <a:solidFill>
                  <a:srgbClr val="008080"/>
                </a:solidFill>
              </a:rPr>
              <a:t>4</a:t>
            </a:r>
            <a:r>
              <a:t>; rc=h.REPLACE();</a:t>
            </a:r>
            <a:endParaRPr sz="2900"/>
          </a:p>
          <a:p>
            <a:pPr>
              <a:lnSpc>
                <a:spcPct val="90000"/>
              </a:lnSpc>
              <a:spcBef>
                <a:spcPts val="1000"/>
              </a:spcBef>
              <a:defRPr sz="1300">
                <a:latin typeface="Courier New"/>
                <a:ea typeface="Courier New"/>
                <a:cs typeface="Courier New"/>
                <a:sym typeface="Courier New"/>
              </a:defRPr>
            </a:pPr>
            <a:r>
              <a:t>  h.OUTPUT(DATASET:</a:t>
            </a:r>
            <a:r>
              <a:rPr>
                <a:solidFill>
                  <a:srgbClr val="800080"/>
                </a:solidFill>
              </a:rPr>
              <a:t>'test'</a:t>
            </a:r>
            <a:r>
              <a:t>);</a:t>
            </a:r>
            <a:endParaRPr sz="2900"/>
          </a:p>
          <a:p>
            <a:pPr>
              <a:lnSpc>
                <a:spcPct val="90000"/>
              </a:lnSpc>
              <a:spcBef>
                <a:spcPts val="1000"/>
              </a:spcBef>
              <a:defRPr b="1" sz="1300">
                <a:solidFill>
                  <a:srgbClr val="000080"/>
                </a:solidFill>
                <a:latin typeface="Courier New"/>
                <a:ea typeface="Courier New"/>
                <a:cs typeface="Courier New"/>
                <a:sym typeface="Courier New"/>
              </a:defRPr>
            </a:pPr>
            <a:r>
              <a:t>run</a:t>
            </a:r>
            <a:r>
              <a:rPr>
                <a:solidFill>
                  <a:srgbClr val="000000"/>
                </a:solidFill>
              </a:rPr>
              <a:t>;</a:t>
            </a:r>
          </a:p>
        </p:txBody>
      </p:sp>
      <p:pic>
        <p:nvPicPr>
          <p:cNvPr id="158" name="Picture 3" descr="Picture 3"/>
          <p:cNvPicPr>
            <a:picLocks noChangeAspect="1"/>
          </p:cNvPicPr>
          <p:nvPr/>
        </p:nvPicPr>
        <p:blipFill>
          <a:blip r:embed="rId2">
            <a:extLst/>
          </a:blip>
          <a:stretch>
            <a:fillRect/>
          </a:stretch>
        </p:blipFill>
        <p:spPr>
          <a:xfrm>
            <a:off x="6559225" y="5395197"/>
            <a:ext cx="2000252" cy="981077"/>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itle 1"/>
          <p:cNvSpPr txBox="1"/>
          <p:nvPr>
            <p:ph type="title"/>
          </p:nvPr>
        </p:nvSpPr>
        <p:spPr>
          <a:xfrm>
            <a:off x="838200" y="365125"/>
            <a:ext cx="10515600" cy="1325563"/>
          </a:xfrm>
          <a:prstGeom prst="rect">
            <a:avLst/>
          </a:prstGeom>
        </p:spPr>
        <p:txBody>
          <a:bodyPr/>
          <a:lstStyle/>
          <a:p>
            <a:pPr/>
            <a:r>
              <a:t>Methods of Hash Object (cont’d)</a:t>
            </a:r>
          </a:p>
        </p:txBody>
      </p:sp>
      <p:sp>
        <p:nvSpPr>
          <p:cNvPr id="161" name="Content Placeholder 2"/>
          <p:cNvSpPr txBox="1"/>
          <p:nvPr>
            <p:ph type="body" sz="half" idx="1"/>
          </p:nvPr>
        </p:nvSpPr>
        <p:spPr>
          <a:xfrm>
            <a:off x="838200" y="1825625"/>
            <a:ext cx="5181600" cy="4351338"/>
          </a:xfrm>
          <a:prstGeom prst="rect">
            <a:avLst/>
          </a:prstGeom>
        </p:spPr>
        <p:txBody>
          <a:bodyPr/>
          <a:lstStyle/>
          <a:p>
            <a:pPr>
              <a:lnSpc>
                <a:spcPct val="72000"/>
              </a:lnSpc>
              <a:defRPr b="1" sz="2000"/>
            </a:pPr>
            <a:r>
              <a:t>CHECK</a:t>
            </a:r>
            <a:r>
              <a:rPr b="0"/>
              <a:t>: checks existence of the specified key in the hash object. Do not overwrite PDV variables. </a:t>
            </a:r>
            <a:endParaRPr sz="700"/>
          </a:p>
          <a:p>
            <a:pPr>
              <a:lnSpc>
                <a:spcPct val="72000"/>
              </a:lnSpc>
              <a:defRPr b="1" sz="2000"/>
            </a:pPr>
            <a:r>
              <a:t>FIND</a:t>
            </a:r>
            <a:r>
              <a:rPr b="0"/>
              <a:t>: determines whether the specified key is stored in the hash object and if found, updates the data variables in the PDV.</a:t>
            </a:r>
            <a:endParaRPr sz="700"/>
          </a:p>
          <a:p>
            <a:pPr>
              <a:lnSpc>
                <a:spcPct val="72000"/>
              </a:lnSpc>
              <a:defRPr b="1" sz="2000"/>
            </a:pPr>
            <a:r>
              <a:t>CLEAR</a:t>
            </a:r>
            <a:r>
              <a:rPr b="0"/>
              <a:t>: removes all items from the hash table without deleting the instance of Hash Object</a:t>
            </a:r>
            <a:endParaRPr sz="700"/>
          </a:p>
          <a:p>
            <a:pPr>
              <a:lnSpc>
                <a:spcPct val="72000"/>
              </a:lnSpc>
              <a:defRPr b="1" sz="2000"/>
            </a:pPr>
            <a:r>
              <a:t>DELETE</a:t>
            </a:r>
            <a:r>
              <a:rPr b="0"/>
              <a:t>: deletes the hash object </a:t>
            </a:r>
          </a:p>
        </p:txBody>
      </p:sp>
      <p:sp>
        <p:nvSpPr>
          <p:cNvPr id="162" name="Content Placeholder 3"/>
          <p:cNvSpPr txBox="1"/>
          <p:nvPr/>
        </p:nvSpPr>
        <p:spPr>
          <a:xfrm>
            <a:off x="6217919" y="1825625"/>
            <a:ext cx="5090162"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896111">
              <a:lnSpc>
                <a:spcPct val="72000"/>
              </a:lnSpc>
              <a:spcBef>
                <a:spcPts val="900"/>
              </a:spcBef>
              <a:defRPr b="1" sz="1372">
                <a:solidFill>
                  <a:srgbClr val="000080"/>
                </a:solidFill>
                <a:latin typeface="Courier New"/>
                <a:ea typeface="Courier New"/>
                <a:cs typeface="Courier New"/>
                <a:sym typeface="Courier New"/>
              </a:defRPr>
            </a:pPr>
            <a:r>
              <a:t>data</a:t>
            </a:r>
            <a:r>
              <a:rPr>
                <a:solidFill>
                  <a:srgbClr val="000000"/>
                </a:solidFill>
              </a:rPr>
              <a:t> </a:t>
            </a:r>
            <a:r>
              <a:rPr>
                <a:solidFill>
                  <a:srgbClr val="0000FF"/>
                </a:solidFill>
              </a:rPr>
              <a:t>_null_</a:t>
            </a:r>
            <a:r>
              <a:rPr>
                <a:solidFill>
                  <a:srgbClr val="000000"/>
                </a:solidFill>
              </a:rPr>
              <a:t>;</a:t>
            </a:r>
            <a:endParaRPr sz="686"/>
          </a:p>
          <a:p>
            <a:pPr defTabSz="896111">
              <a:lnSpc>
                <a:spcPct val="72000"/>
              </a:lnSpc>
              <a:spcBef>
                <a:spcPts val="900"/>
              </a:spcBef>
              <a:defRPr sz="1372">
                <a:solidFill>
                  <a:srgbClr val="0000FF"/>
                </a:solidFill>
                <a:latin typeface="Courier New"/>
                <a:ea typeface="Courier New"/>
                <a:cs typeface="Courier New"/>
                <a:sym typeface="Courier New"/>
              </a:defRPr>
            </a:pPr>
            <a:r>
              <a:t>  dcl</a:t>
            </a:r>
            <a:r>
              <a:rPr>
                <a:solidFill>
                  <a:srgbClr val="000000"/>
                </a:solidFill>
              </a:rPr>
              <a:t> </a:t>
            </a:r>
            <a:r>
              <a:t>hash</a:t>
            </a:r>
            <a:r>
              <a:rPr>
                <a:solidFill>
                  <a:srgbClr val="000000"/>
                </a:solidFill>
              </a:rPr>
              <a:t> h();</a:t>
            </a:r>
            <a:endParaRPr sz="686"/>
          </a:p>
          <a:p>
            <a:pPr defTabSz="896111">
              <a:lnSpc>
                <a:spcPct val="72000"/>
              </a:lnSpc>
              <a:spcBef>
                <a:spcPts val="900"/>
              </a:spcBef>
              <a:defRPr sz="1372">
                <a:latin typeface="Courier New"/>
                <a:ea typeface="Courier New"/>
                <a:cs typeface="Courier New"/>
                <a:sym typeface="Courier New"/>
              </a:defRPr>
            </a:pPr>
            <a:r>
              <a:t>  h.definekey(</a:t>
            </a:r>
            <a:r>
              <a:rPr>
                <a:solidFill>
                  <a:srgbClr val="800080"/>
                </a:solidFill>
              </a:rPr>
              <a:t>'k’</a:t>
            </a:r>
            <a:r>
              <a:t>);</a:t>
            </a:r>
            <a:endParaRPr sz="686"/>
          </a:p>
          <a:p>
            <a:pPr defTabSz="896111">
              <a:lnSpc>
                <a:spcPct val="72000"/>
              </a:lnSpc>
              <a:spcBef>
                <a:spcPts val="900"/>
              </a:spcBef>
              <a:defRPr sz="1372">
                <a:latin typeface="Courier New"/>
                <a:ea typeface="Courier New"/>
                <a:cs typeface="Courier New"/>
                <a:sym typeface="Courier New"/>
              </a:defRPr>
            </a:pPr>
            <a:r>
              <a:t>  h.definedata(</a:t>
            </a:r>
            <a:r>
              <a:rPr>
                <a:solidFill>
                  <a:srgbClr val="800080"/>
                </a:solidFill>
              </a:rPr>
              <a:t>'k'</a:t>
            </a:r>
            <a:r>
              <a:t>,</a:t>
            </a:r>
            <a:r>
              <a:rPr>
                <a:solidFill>
                  <a:srgbClr val="800080"/>
                </a:solidFill>
              </a:rPr>
              <a:t>'d'</a:t>
            </a:r>
            <a:r>
              <a:t>); </a:t>
            </a:r>
            <a:endParaRPr sz="686"/>
          </a:p>
          <a:p>
            <a:pPr defTabSz="896111">
              <a:lnSpc>
                <a:spcPct val="72000"/>
              </a:lnSpc>
              <a:spcBef>
                <a:spcPts val="900"/>
              </a:spcBef>
              <a:defRPr sz="1372">
                <a:latin typeface="Courier New"/>
                <a:ea typeface="Courier New"/>
                <a:cs typeface="Courier New"/>
                <a:sym typeface="Courier New"/>
              </a:defRPr>
            </a:pPr>
            <a:r>
              <a:t>  h.definedone();</a:t>
            </a:r>
            <a:endParaRPr sz="686"/>
          </a:p>
          <a:p>
            <a:pPr defTabSz="896111">
              <a:lnSpc>
                <a:spcPct val="72000"/>
              </a:lnSpc>
              <a:spcBef>
                <a:spcPts val="900"/>
              </a:spcBef>
              <a:defRPr sz="1372">
                <a:latin typeface="Courier New"/>
                <a:ea typeface="Courier New"/>
                <a:cs typeface="Courier New"/>
                <a:sym typeface="Courier New"/>
              </a:defRPr>
            </a:pPr>
            <a:r>
              <a:t>  k=</a:t>
            </a:r>
            <a:r>
              <a:rPr b="1">
                <a:solidFill>
                  <a:srgbClr val="008080"/>
                </a:solidFill>
              </a:rPr>
              <a:t>2</a:t>
            </a:r>
            <a:r>
              <a:t>; d=</a:t>
            </a:r>
            <a:r>
              <a:rPr b="1">
                <a:solidFill>
                  <a:srgbClr val="008080"/>
                </a:solidFill>
              </a:rPr>
              <a:t>4</a:t>
            </a:r>
            <a:r>
              <a:t>; rc=h.add(); </a:t>
            </a:r>
            <a:endParaRPr sz="686"/>
          </a:p>
          <a:p>
            <a:pPr defTabSz="896111">
              <a:lnSpc>
                <a:spcPct val="72000"/>
              </a:lnSpc>
              <a:spcBef>
                <a:spcPts val="900"/>
              </a:spcBef>
              <a:defRPr sz="1372">
                <a:latin typeface="Courier New"/>
                <a:ea typeface="Courier New"/>
                <a:cs typeface="Courier New"/>
                <a:sym typeface="Courier New"/>
              </a:defRPr>
            </a:pPr>
            <a:r>
              <a:t>  </a:t>
            </a:r>
            <a:r>
              <a:rPr>
                <a:solidFill>
                  <a:srgbClr val="0000FF"/>
                </a:solidFill>
              </a:rPr>
              <a:t>call</a:t>
            </a:r>
            <a:r>
              <a:t> missing(k, d); </a:t>
            </a:r>
            <a:endParaRPr sz="686"/>
          </a:p>
          <a:p>
            <a:pPr defTabSz="896111">
              <a:lnSpc>
                <a:spcPct val="72000"/>
              </a:lnSpc>
              <a:spcBef>
                <a:spcPts val="900"/>
              </a:spcBef>
              <a:defRPr sz="1372">
                <a:latin typeface="Courier New"/>
                <a:ea typeface="Courier New"/>
                <a:cs typeface="Courier New"/>
                <a:sym typeface="Courier New"/>
              </a:defRPr>
            </a:pPr>
            <a:r>
              <a:t>  k=</a:t>
            </a:r>
            <a:r>
              <a:rPr b="1">
                <a:solidFill>
                  <a:srgbClr val="008080"/>
                </a:solidFill>
              </a:rPr>
              <a:t>2</a:t>
            </a:r>
            <a:r>
              <a:t>; rc=h.CHECK(); </a:t>
            </a:r>
            <a:r>
              <a:rPr>
                <a:solidFill>
                  <a:srgbClr val="0000FF"/>
                </a:solidFill>
              </a:rPr>
              <a:t>put</a:t>
            </a:r>
            <a:r>
              <a:t> (k d rc) (=);</a:t>
            </a:r>
            <a:endParaRPr sz="686"/>
          </a:p>
          <a:p>
            <a:pPr defTabSz="896111">
              <a:lnSpc>
                <a:spcPct val="72000"/>
              </a:lnSpc>
              <a:spcBef>
                <a:spcPts val="900"/>
              </a:spcBef>
              <a:defRPr sz="1372">
                <a:latin typeface="Courier New"/>
                <a:ea typeface="Courier New"/>
                <a:cs typeface="Courier New"/>
                <a:sym typeface="Courier New"/>
              </a:defRPr>
            </a:pPr>
            <a:r>
              <a:t>  k=</a:t>
            </a:r>
            <a:r>
              <a:rPr b="1">
                <a:solidFill>
                  <a:srgbClr val="008080"/>
                </a:solidFill>
              </a:rPr>
              <a:t>2</a:t>
            </a:r>
            <a:r>
              <a:t>; rc=h.FIND();  </a:t>
            </a:r>
            <a:r>
              <a:rPr>
                <a:solidFill>
                  <a:srgbClr val="0000FF"/>
                </a:solidFill>
              </a:rPr>
              <a:t>put</a:t>
            </a:r>
            <a:r>
              <a:t> (k d rc) (=);</a:t>
            </a:r>
            <a:endParaRPr sz="686"/>
          </a:p>
          <a:p>
            <a:pPr defTabSz="896111">
              <a:lnSpc>
                <a:spcPct val="72000"/>
              </a:lnSpc>
              <a:spcBef>
                <a:spcPts val="900"/>
              </a:spcBef>
              <a:defRPr sz="1372">
                <a:latin typeface="Courier New"/>
                <a:ea typeface="Courier New"/>
                <a:cs typeface="Courier New"/>
                <a:sym typeface="Courier New"/>
              </a:defRPr>
            </a:pPr>
            <a:r>
              <a:t>  k=</a:t>
            </a:r>
            <a:r>
              <a:rPr b="1">
                <a:solidFill>
                  <a:srgbClr val="008080"/>
                </a:solidFill>
              </a:rPr>
              <a:t>3</a:t>
            </a:r>
            <a:r>
              <a:t>; rc=h.CHECK(); </a:t>
            </a:r>
            <a:r>
              <a:rPr>
                <a:solidFill>
                  <a:srgbClr val="0000FF"/>
                </a:solidFill>
              </a:rPr>
              <a:t>put</a:t>
            </a:r>
            <a:r>
              <a:t> (k d rc) (=);</a:t>
            </a:r>
            <a:endParaRPr sz="686"/>
          </a:p>
          <a:p>
            <a:pPr defTabSz="896111">
              <a:lnSpc>
                <a:spcPct val="72000"/>
              </a:lnSpc>
              <a:spcBef>
                <a:spcPts val="900"/>
              </a:spcBef>
              <a:defRPr sz="1372">
                <a:latin typeface="Courier New"/>
                <a:ea typeface="Courier New"/>
                <a:cs typeface="Courier New"/>
                <a:sym typeface="Courier New"/>
              </a:defRPr>
            </a:pPr>
            <a:r>
              <a:t>  k=</a:t>
            </a:r>
            <a:r>
              <a:rPr b="1">
                <a:solidFill>
                  <a:srgbClr val="008080"/>
                </a:solidFill>
              </a:rPr>
              <a:t>3</a:t>
            </a:r>
            <a:r>
              <a:t>; rc=h.FIND();  </a:t>
            </a:r>
            <a:r>
              <a:rPr>
                <a:solidFill>
                  <a:srgbClr val="0000FF"/>
                </a:solidFill>
              </a:rPr>
              <a:t>put</a:t>
            </a:r>
            <a:r>
              <a:t> (k d rc) (=); </a:t>
            </a:r>
            <a:endParaRPr sz="686"/>
          </a:p>
          <a:p>
            <a:pPr defTabSz="896111">
              <a:lnSpc>
                <a:spcPct val="72000"/>
              </a:lnSpc>
              <a:spcBef>
                <a:spcPts val="900"/>
              </a:spcBef>
              <a:defRPr b="1" sz="1372">
                <a:solidFill>
                  <a:srgbClr val="000080"/>
                </a:solidFill>
                <a:latin typeface="Courier New"/>
                <a:ea typeface="Courier New"/>
                <a:cs typeface="Courier New"/>
                <a:sym typeface="Courier New"/>
              </a:defRPr>
            </a:pPr>
            <a:r>
              <a:t>run</a:t>
            </a:r>
            <a:r>
              <a:rPr>
                <a:solidFill>
                  <a:srgbClr val="000000"/>
                </a:solidFill>
              </a:rPr>
              <a:t>;</a:t>
            </a:r>
            <a:endParaRPr sz="686"/>
          </a:p>
          <a:p>
            <a:pPr defTabSz="896111">
              <a:lnSpc>
                <a:spcPct val="72000"/>
              </a:lnSpc>
              <a:spcBef>
                <a:spcPts val="900"/>
              </a:spcBef>
              <a:defRPr sz="1372"/>
            </a:pPr>
            <a:r>
              <a:t>k=2  d=.   rc=0</a:t>
            </a:r>
            <a:endParaRPr sz="784"/>
          </a:p>
          <a:p>
            <a:pPr defTabSz="896111">
              <a:lnSpc>
                <a:spcPct val="72000"/>
              </a:lnSpc>
              <a:spcBef>
                <a:spcPts val="900"/>
              </a:spcBef>
              <a:defRPr sz="1372"/>
            </a:pPr>
            <a:r>
              <a:t>k=2  d=4  rc=0</a:t>
            </a:r>
            <a:endParaRPr sz="784"/>
          </a:p>
          <a:p>
            <a:pPr defTabSz="896111">
              <a:lnSpc>
                <a:spcPct val="72000"/>
              </a:lnSpc>
              <a:spcBef>
                <a:spcPts val="900"/>
              </a:spcBef>
              <a:defRPr sz="1372"/>
            </a:pPr>
            <a:r>
              <a:t>k=3  d=4  rc=160038</a:t>
            </a:r>
            <a:endParaRPr sz="784"/>
          </a:p>
          <a:p>
            <a:pPr defTabSz="896111">
              <a:lnSpc>
                <a:spcPct val="72000"/>
              </a:lnSpc>
              <a:spcBef>
                <a:spcPts val="900"/>
              </a:spcBef>
              <a:defRPr sz="1372"/>
            </a:pPr>
            <a:r>
              <a:t>k=3  d=4  rc=160038</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Title 1"/>
          <p:cNvSpPr txBox="1"/>
          <p:nvPr>
            <p:ph type="title"/>
          </p:nvPr>
        </p:nvSpPr>
        <p:spPr>
          <a:xfrm>
            <a:off x="838200" y="365125"/>
            <a:ext cx="10515600" cy="1325563"/>
          </a:xfrm>
          <a:prstGeom prst="rect">
            <a:avLst/>
          </a:prstGeom>
        </p:spPr>
        <p:txBody>
          <a:bodyPr/>
          <a:lstStyle/>
          <a:p>
            <a:pPr/>
            <a:r>
              <a:t>Methods of Hash Object (cont’d)</a:t>
            </a:r>
          </a:p>
        </p:txBody>
      </p:sp>
      <p:sp>
        <p:nvSpPr>
          <p:cNvPr id="165" name="Content Placeholder 2"/>
          <p:cNvSpPr txBox="1"/>
          <p:nvPr>
            <p:ph type="body" sz="half" idx="1"/>
          </p:nvPr>
        </p:nvSpPr>
        <p:spPr>
          <a:xfrm>
            <a:off x="838200" y="1825625"/>
            <a:ext cx="5181600" cy="4351338"/>
          </a:xfrm>
          <a:prstGeom prst="rect">
            <a:avLst/>
          </a:prstGeom>
        </p:spPr>
        <p:txBody>
          <a:bodyPr/>
          <a:lstStyle/>
          <a:p>
            <a:pPr>
              <a:lnSpc>
                <a:spcPct val="72000"/>
              </a:lnSpc>
              <a:defRPr b="1" sz="2000"/>
            </a:pPr>
            <a:r>
              <a:t>EQUALS</a:t>
            </a:r>
            <a:r>
              <a:rPr b="0"/>
              <a:t>: Determines whether two hash objects are equal.</a:t>
            </a:r>
            <a:endParaRPr sz="700"/>
          </a:p>
          <a:p>
            <a:pPr>
              <a:lnSpc>
                <a:spcPct val="72000"/>
              </a:lnSpc>
              <a:defRPr b="1" sz="2000"/>
            </a:pPr>
            <a:r>
              <a:t>REF</a:t>
            </a:r>
            <a:r>
              <a:rPr b="0"/>
              <a:t>: Consolidates the CHECK and ADD methods into a single method call.</a:t>
            </a:r>
            <a:endParaRPr sz="700"/>
          </a:p>
          <a:p>
            <a:pPr>
              <a:lnSpc>
                <a:spcPct val="72000"/>
              </a:lnSpc>
              <a:defRPr b="1" sz="2000"/>
            </a:pPr>
            <a:r>
              <a:t>REMOVE</a:t>
            </a:r>
            <a:r>
              <a:rPr b="0"/>
              <a:t>: Removes the data that is associated with the specified key from the hash object. The REMOVE method deletes both the key and the data from the hash object.</a:t>
            </a:r>
            <a:endParaRPr sz="700"/>
          </a:p>
          <a:p>
            <a:pPr>
              <a:lnSpc>
                <a:spcPct val="72000"/>
              </a:lnSpc>
              <a:defRPr b="1" sz="2000"/>
            </a:pPr>
            <a:r>
              <a:t>SUM</a:t>
            </a:r>
            <a:r>
              <a:rPr b="0"/>
              <a:t>: Retrieves the summary value for a given key from the hash table and stores the value in a DATA step variable.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itle 1"/>
          <p:cNvSpPr txBox="1"/>
          <p:nvPr>
            <p:ph type="title"/>
          </p:nvPr>
        </p:nvSpPr>
        <p:spPr>
          <a:xfrm>
            <a:off x="838200" y="365125"/>
            <a:ext cx="10515600" cy="1325563"/>
          </a:xfrm>
          <a:prstGeom prst="rect">
            <a:avLst/>
          </a:prstGeom>
        </p:spPr>
        <p:txBody>
          <a:bodyPr/>
          <a:lstStyle/>
          <a:p>
            <a:pPr/>
            <a:r>
              <a:t>Non-unique key:data pairs?</a:t>
            </a:r>
          </a:p>
        </p:txBody>
      </p:sp>
      <p:sp>
        <p:nvSpPr>
          <p:cNvPr id="168" name="Content Placeholder 2"/>
          <p:cNvSpPr txBox="1"/>
          <p:nvPr>
            <p:ph type="body" idx="1"/>
          </p:nvPr>
        </p:nvSpPr>
        <p:spPr>
          <a:xfrm>
            <a:off x="838200" y="1825625"/>
            <a:ext cx="10515600" cy="4351338"/>
          </a:xfrm>
          <a:prstGeom prst="rect">
            <a:avLst/>
          </a:prstGeom>
        </p:spPr>
        <p:txBody>
          <a:bodyPr/>
          <a:lstStyle/>
          <a:p>
            <a:pPr/>
            <a:r>
              <a:t>The examples we have seen so far involve only unique keys, i.e. one data value per key value. For example, ADD and REPLACE methods do not allow duplicate keys.  </a:t>
            </a:r>
          </a:p>
          <a:p>
            <a:pPr/>
            <a:r>
              <a:t>What if we need a hash table with duplicate keys, i.e. multiple data items per unique key value?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itle 1"/>
          <p:cNvSpPr txBox="1"/>
          <p:nvPr>
            <p:ph type="title"/>
          </p:nvPr>
        </p:nvSpPr>
        <p:spPr>
          <a:xfrm>
            <a:off x="838200" y="365125"/>
            <a:ext cx="10515600" cy="1325563"/>
          </a:xfrm>
          <a:prstGeom prst="rect">
            <a:avLst/>
          </a:prstGeom>
        </p:spPr>
        <p:txBody>
          <a:bodyPr/>
          <a:lstStyle/>
          <a:p>
            <a:pPr/>
            <a:r>
              <a:t>Agenda</a:t>
            </a:r>
          </a:p>
        </p:txBody>
      </p:sp>
      <p:sp>
        <p:nvSpPr>
          <p:cNvPr id="98" name="Content Placeholder 2"/>
          <p:cNvSpPr txBox="1"/>
          <p:nvPr>
            <p:ph type="body" idx="1"/>
          </p:nvPr>
        </p:nvSpPr>
        <p:spPr>
          <a:xfrm>
            <a:off x="838200" y="1825625"/>
            <a:ext cx="10515600" cy="4351338"/>
          </a:xfrm>
          <a:prstGeom prst="rect">
            <a:avLst/>
          </a:prstGeom>
        </p:spPr>
        <p:txBody>
          <a:bodyPr/>
          <a:lstStyle/>
          <a:p>
            <a:pPr/>
            <a:r>
              <a:t>Understand SAS Hash Object</a:t>
            </a:r>
          </a:p>
          <a:p>
            <a:pPr/>
            <a:r>
              <a:t>Declaration &amp; Instantiation of SAS Hash Object</a:t>
            </a:r>
          </a:p>
          <a:p>
            <a:pPr/>
            <a:r>
              <a:t>Methods and Attributes of Hash Object</a:t>
            </a:r>
          </a:p>
          <a:p>
            <a:pPr/>
            <a:r>
              <a:t>Hash Iterator Object</a:t>
            </a:r>
          </a:p>
          <a:p>
            <a:pPr/>
            <a:r>
              <a:t>Potential Applications in Clinical Trials Programming</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Title 1"/>
          <p:cNvSpPr txBox="1"/>
          <p:nvPr>
            <p:ph type="title"/>
          </p:nvPr>
        </p:nvSpPr>
        <p:spPr>
          <a:xfrm>
            <a:off x="838200" y="365125"/>
            <a:ext cx="10515600" cy="1325563"/>
          </a:xfrm>
          <a:prstGeom prst="rect">
            <a:avLst/>
          </a:prstGeom>
        </p:spPr>
        <p:txBody>
          <a:bodyPr/>
          <a:lstStyle/>
          <a:p>
            <a:pPr/>
            <a:r>
              <a:t>Non-unique key:data pairs?</a:t>
            </a:r>
          </a:p>
        </p:txBody>
      </p:sp>
      <p:sp>
        <p:nvSpPr>
          <p:cNvPr id="171" name="Content Placeholder 2"/>
          <p:cNvSpPr txBox="1"/>
          <p:nvPr>
            <p:ph type="body" idx="1"/>
          </p:nvPr>
        </p:nvSpPr>
        <p:spPr>
          <a:xfrm>
            <a:off x="838200" y="1825625"/>
            <a:ext cx="10515600" cy="4351338"/>
          </a:xfrm>
          <a:prstGeom prst="rect">
            <a:avLst/>
          </a:prstGeom>
        </p:spPr>
        <p:txBody>
          <a:bodyPr/>
          <a:lstStyle/>
          <a:p>
            <a:pPr>
              <a:defRPr sz="2400"/>
            </a:pPr>
            <a:r>
              <a:t>The hash object constructor argument tag </a:t>
            </a:r>
            <a:r>
              <a:rPr b="1"/>
              <a:t>MULTIDATA: “YES”, </a:t>
            </a:r>
            <a:r>
              <a:t>first introduced with SAS v9.2, significantly expands the usage of SAS hash object, e.g. made one-to-many and many-to-many merges much easier. (Dorfman, 2016) </a:t>
            </a:r>
          </a:p>
        </p:txBody>
      </p:sp>
      <p:sp>
        <p:nvSpPr>
          <p:cNvPr id="172" name="TextBox 4"/>
          <p:cNvSpPr txBox="1"/>
          <p:nvPr/>
        </p:nvSpPr>
        <p:spPr>
          <a:xfrm>
            <a:off x="951030" y="5899963"/>
            <a:ext cx="8784813" cy="2483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Dorfman, Paul M.. (2016). Using the SAS® Hash Object with Duplicate Key Entries.</a:t>
            </a:r>
          </a:p>
        </p:txBody>
      </p:sp>
      <p:sp>
        <p:nvSpPr>
          <p:cNvPr id="173" name="TextBox 5"/>
          <p:cNvSpPr txBox="1"/>
          <p:nvPr/>
        </p:nvSpPr>
        <p:spPr>
          <a:xfrm>
            <a:off x="1137336" y="3152688"/>
            <a:ext cx="9917327" cy="20607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000080"/>
                </a:solidFill>
                <a:latin typeface="Courier New"/>
                <a:ea typeface="Courier New"/>
                <a:cs typeface="Courier New"/>
                <a:sym typeface="Courier New"/>
              </a:defRPr>
            </a:pPr>
            <a:r>
              <a:t>data</a:t>
            </a:r>
            <a:r>
              <a:rPr>
                <a:solidFill>
                  <a:srgbClr val="000000"/>
                </a:solidFill>
              </a:rPr>
              <a:t> adsl;</a:t>
            </a:r>
            <a:endParaRPr sz="3200"/>
          </a:p>
          <a:p>
            <a:pPr>
              <a:defRPr sz="1200">
                <a:latin typeface="Courier New"/>
                <a:ea typeface="Courier New"/>
                <a:cs typeface="Courier New"/>
                <a:sym typeface="Courier New"/>
              </a:defRPr>
            </a:pPr>
            <a:r>
              <a:t>  </a:t>
            </a:r>
            <a:r>
              <a:rPr>
                <a:solidFill>
                  <a:srgbClr val="0000FF"/>
                </a:solidFill>
              </a:rPr>
              <a:t>if</a:t>
            </a:r>
            <a:r>
              <a:t> _n_=</a:t>
            </a:r>
            <a:r>
              <a:rPr b="1">
                <a:solidFill>
                  <a:srgbClr val="008080"/>
                </a:solidFill>
              </a:rPr>
              <a:t>1</a:t>
            </a:r>
            <a:r>
              <a:t> </a:t>
            </a:r>
            <a:r>
              <a:rPr>
                <a:solidFill>
                  <a:srgbClr val="0000FF"/>
                </a:solidFill>
              </a:rPr>
              <a:t>then</a:t>
            </a:r>
            <a:r>
              <a:t> </a:t>
            </a:r>
            <a:r>
              <a:rPr>
                <a:solidFill>
                  <a:srgbClr val="0000FF"/>
                </a:solidFill>
              </a:rPr>
              <a:t>do</a:t>
            </a:r>
            <a:r>
              <a:t>; </a:t>
            </a:r>
            <a:endParaRPr sz="3200"/>
          </a:p>
          <a:p>
            <a:pPr>
              <a:defRPr sz="1200">
                <a:latin typeface="Courier New"/>
                <a:ea typeface="Courier New"/>
                <a:cs typeface="Courier New"/>
                <a:sym typeface="Courier New"/>
              </a:defRPr>
            </a:pPr>
            <a:r>
              <a:t>    </a:t>
            </a:r>
            <a:r>
              <a:rPr>
                <a:solidFill>
                  <a:srgbClr val="0000FF"/>
                </a:solidFill>
              </a:rPr>
              <a:t>if</a:t>
            </a:r>
            <a:r>
              <a:t> </a:t>
            </a:r>
            <a:r>
              <a:rPr b="1">
                <a:solidFill>
                  <a:srgbClr val="008080"/>
                </a:solidFill>
              </a:rPr>
              <a:t>0</a:t>
            </a:r>
            <a:r>
              <a:t> </a:t>
            </a:r>
            <a:r>
              <a:rPr>
                <a:solidFill>
                  <a:srgbClr val="0000FF"/>
                </a:solidFill>
              </a:rPr>
              <a:t>then</a:t>
            </a:r>
            <a:r>
              <a:t> </a:t>
            </a:r>
            <a:r>
              <a:rPr>
                <a:solidFill>
                  <a:srgbClr val="0000FF"/>
                </a:solidFill>
              </a:rPr>
              <a:t>set</a:t>
            </a:r>
            <a:r>
              <a:t> sdtm.cm(</a:t>
            </a:r>
            <a:r>
              <a:rPr>
                <a:solidFill>
                  <a:srgbClr val="0000FF"/>
                </a:solidFill>
              </a:rPr>
              <a:t>keep</a:t>
            </a:r>
            <a:r>
              <a:t>=cmtrt cmstdtc cmdose);</a:t>
            </a:r>
            <a:endParaRPr sz="3200"/>
          </a:p>
          <a:p>
            <a:pPr>
              <a:defRPr sz="1200">
                <a:latin typeface="Courier New"/>
                <a:ea typeface="Courier New"/>
                <a:cs typeface="Courier New"/>
                <a:sym typeface="Courier New"/>
              </a:defRPr>
            </a:pPr>
            <a:r>
              <a:t>    </a:t>
            </a:r>
            <a:r>
              <a:rPr>
                <a:solidFill>
                  <a:srgbClr val="0000FF"/>
                </a:solidFill>
              </a:rPr>
              <a:t>dcl</a:t>
            </a:r>
            <a:r>
              <a:t> </a:t>
            </a:r>
            <a:r>
              <a:rPr>
                <a:solidFill>
                  <a:srgbClr val="0000FF"/>
                </a:solidFill>
              </a:rPr>
              <a:t>hash</a:t>
            </a:r>
            <a:r>
              <a:t> h(dataset: </a:t>
            </a:r>
            <a:r>
              <a:rPr>
                <a:solidFill>
                  <a:srgbClr val="800080"/>
                </a:solidFill>
              </a:rPr>
              <a:t>"sdtm.cm(where=(cmoccur='Y'))"</a:t>
            </a:r>
            <a:r>
              <a:t>, </a:t>
            </a:r>
            <a:r>
              <a:rPr>
                <a:solidFill>
                  <a:srgbClr val="FF0000"/>
                </a:solidFill>
              </a:rPr>
              <a:t>MULTIDATA: "y"</a:t>
            </a:r>
            <a:r>
              <a:t>);</a:t>
            </a:r>
            <a:endParaRPr sz="3200"/>
          </a:p>
          <a:p>
            <a:pPr>
              <a:defRPr sz="1200">
                <a:latin typeface="Courier New"/>
                <a:ea typeface="Courier New"/>
                <a:cs typeface="Courier New"/>
                <a:sym typeface="Courier New"/>
              </a:defRPr>
            </a:pPr>
            <a:r>
              <a:t>    h.definekey(</a:t>
            </a:r>
            <a:r>
              <a:rPr>
                <a:solidFill>
                  <a:srgbClr val="800080"/>
                </a:solidFill>
              </a:rPr>
              <a:t>'usubjid'</a:t>
            </a:r>
            <a:r>
              <a:t>);</a:t>
            </a:r>
            <a:endParaRPr sz="3200"/>
          </a:p>
          <a:p>
            <a:pPr>
              <a:defRPr sz="1200">
                <a:latin typeface="Courier New"/>
                <a:ea typeface="Courier New"/>
                <a:cs typeface="Courier New"/>
                <a:sym typeface="Courier New"/>
              </a:defRPr>
            </a:pPr>
            <a:r>
              <a:t>    h.definedata(</a:t>
            </a:r>
            <a:r>
              <a:rPr>
                <a:solidFill>
                  <a:srgbClr val="800080"/>
                </a:solidFill>
              </a:rPr>
              <a:t>'cmtrt'</a:t>
            </a:r>
            <a:r>
              <a:t>,</a:t>
            </a:r>
            <a:r>
              <a:rPr>
                <a:solidFill>
                  <a:srgbClr val="800080"/>
                </a:solidFill>
              </a:rPr>
              <a:t>'cmstdtc'</a:t>
            </a:r>
            <a:r>
              <a:t>,</a:t>
            </a:r>
            <a:r>
              <a:rPr>
                <a:solidFill>
                  <a:srgbClr val="800080"/>
                </a:solidFill>
              </a:rPr>
              <a:t>'cmdose'</a:t>
            </a:r>
            <a:r>
              <a:t>);</a:t>
            </a:r>
            <a:endParaRPr sz="3200"/>
          </a:p>
          <a:p>
            <a:pPr>
              <a:defRPr sz="1200">
                <a:latin typeface="Courier New"/>
                <a:ea typeface="Courier New"/>
                <a:cs typeface="Courier New"/>
                <a:sym typeface="Courier New"/>
              </a:defRPr>
            </a:pPr>
            <a:r>
              <a:t>    h.definedone();</a:t>
            </a:r>
            <a:endParaRPr sz="3200"/>
          </a:p>
          <a:p>
            <a:pPr>
              <a:defRPr sz="1200">
                <a:latin typeface="Courier New"/>
                <a:ea typeface="Courier New"/>
                <a:cs typeface="Courier New"/>
                <a:sym typeface="Courier New"/>
              </a:defRPr>
            </a:pPr>
            <a:r>
              <a:t>  </a:t>
            </a:r>
            <a:r>
              <a:rPr>
                <a:solidFill>
                  <a:srgbClr val="0000FF"/>
                </a:solidFill>
              </a:rPr>
              <a:t>end</a:t>
            </a:r>
            <a:r>
              <a:t>; </a:t>
            </a:r>
            <a:endParaRPr sz="3200"/>
          </a:p>
          <a:p>
            <a:pPr>
              <a:defRPr sz="1200">
                <a:latin typeface="Courier New"/>
                <a:ea typeface="Courier New"/>
                <a:cs typeface="Courier New"/>
                <a:sym typeface="Courier New"/>
              </a:defRPr>
            </a:pPr>
            <a:r>
              <a:t>  </a:t>
            </a:r>
            <a:r>
              <a:rPr>
                <a:solidFill>
                  <a:srgbClr val="0000FF"/>
                </a:solidFill>
              </a:rPr>
              <a:t>set</a:t>
            </a:r>
            <a:r>
              <a:t> dm_plus;</a:t>
            </a:r>
            <a:endParaRPr sz="3200"/>
          </a:p>
          <a:p>
            <a:pPr>
              <a:defRPr sz="1200">
                <a:latin typeface="Courier New"/>
                <a:ea typeface="Courier New"/>
                <a:cs typeface="Courier New"/>
                <a:sym typeface="Courier New"/>
              </a:defRPr>
            </a:pPr>
            <a:r>
              <a:t>  &lt;</a:t>
            </a:r>
            <a:r>
              <a:rPr i="1">
                <a:latin typeface="Arial"/>
                <a:ea typeface="Arial"/>
                <a:cs typeface="Arial"/>
                <a:sym typeface="Arial"/>
              </a:rPr>
              <a:t>operations to perform certain calculations, e.g. cumulative dose of a rescue mediation during a certain time frame</a:t>
            </a:r>
            <a:r>
              <a:t>&gt;</a:t>
            </a:r>
            <a:endParaRPr sz="3200"/>
          </a:p>
          <a:p>
            <a:pPr>
              <a:defRPr b="1" sz="1200">
                <a:solidFill>
                  <a:srgbClr val="000080"/>
                </a:solidFill>
                <a:latin typeface="Courier New"/>
                <a:ea typeface="Courier New"/>
                <a:cs typeface="Courier New"/>
                <a:sym typeface="Courier New"/>
              </a:defRPr>
            </a:pPr>
            <a:r>
              <a:t>run</a:t>
            </a:r>
            <a:r>
              <a:rPr>
                <a:solidFill>
                  <a:srgbClr val="000000"/>
                </a:solidFill>
              </a:rPr>
              <a: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itle 1"/>
          <p:cNvSpPr txBox="1"/>
          <p:nvPr>
            <p:ph type="title"/>
          </p:nvPr>
        </p:nvSpPr>
        <p:spPr>
          <a:xfrm>
            <a:off x="838200" y="365125"/>
            <a:ext cx="10515600" cy="1325563"/>
          </a:xfrm>
          <a:prstGeom prst="rect">
            <a:avLst/>
          </a:prstGeom>
        </p:spPr>
        <p:txBody>
          <a:bodyPr/>
          <a:lstStyle/>
          <a:p>
            <a:pPr/>
            <a:r>
              <a:t>Methods of Hash Object (cont’d)</a:t>
            </a:r>
          </a:p>
        </p:txBody>
      </p:sp>
      <p:sp>
        <p:nvSpPr>
          <p:cNvPr id="176" name="Content Placeholder 2"/>
          <p:cNvSpPr txBox="1"/>
          <p:nvPr>
            <p:ph type="body" sz="half" idx="1"/>
          </p:nvPr>
        </p:nvSpPr>
        <p:spPr>
          <a:xfrm>
            <a:off x="838200" y="1825625"/>
            <a:ext cx="5181600" cy="4351338"/>
          </a:xfrm>
          <a:prstGeom prst="rect">
            <a:avLst/>
          </a:prstGeom>
        </p:spPr>
        <p:txBody>
          <a:bodyPr/>
          <a:lstStyle/>
          <a:p>
            <a:pPr>
              <a:defRPr b="1" sz="2000"/>
            </a:pPr>
            <a:r>
              <a:t>REPLACEDUP</a:t>
            </a:r>
            <a:r>
              <a:rPr b="0"/>
              <a:t>: Replaces the data associated with the specified key’s current data with new data</a:t>
            </a:r>
            <a:endParaRPr b="0"/>
          </a:p>
          <a:p>
            <a:pPr>
              <a:defRPr b="1" sz="2000"/>
            </a:pPr>
            <a:r>
              <a:t>REPLACE</a:t>
            </a:r>
            <a:r>
              <a:rPr b="0"/>
              <a:t>: replaces all data values associated with the specified key (SAS v9.4)</a:t>
            </a:r>
            <a:endParaRPr b="0"/>
          </a:p>
          <a:p>
            <a:pPr>
              <a:defRPr b="1" sz="2000"/>
            </a:pPr>
            <a:r>
              <a:t>REMOVEDUP</a:t>
            </a:r>
            <a:r>
              <a:rPr b="0"/>
              <a:t>: removes the data associated with the specified key's current data item</a:t>
            </a:r>
            <a:endParaRPr b="0"/>
          </a:p>
          <a:p>
            <a:pPr>
              <a:defRPr b="1" sz="2000"/>
            </a:pPr>
            <a:r>
              <a:t>REMOVE</a:t>
            </a:r>
            <a:r>
              <a:rPr b="0"/>
              <a:t>: removes all data items for the specified key</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itle 1"/>
          <p:cNvSpPr txBox="1"/>
          <p:nvPr>
            <p:ph type="title"/>
          </p:nvPr>
        </p:nvSpPr>
        <p:spPr>
          <a:xfrm>
            <a:off x="838200" y="365125"/>
            <a:ext cx="10515600" cy="1325563"/>
          </a:xfrm>
          <a:prstGeom prst="rect">
            <a:avLst/>
          </a:prstGeom>
        </p:spPr>
        <p:txBody>
          <a:bodyPr/>
          <a:lstStyle/>
          <a:p>
            <a:pPr/>
            <a:r>
              <a:t>Methods of Hash Object (cont’d)</a:t>
            </a:r>
          </a:p>
        </p:txBody>
      </p:sp>
      <p:sp>
        <p:nvSpPr>
          <p:cNvPr id="179" name="Content Placeholder 2"/>
          <p:cNvSpPr txBox="1"/>
          <p:nvPr>
            <p:ph type="body" sz="half" idx="1"/>
          </p:nvPr>
        </p:nvSpPr>
        <p:spPr>
          <a:xfrm>
            <a:off x="838200" y="1825625"/>
            <a:ext cx="5181600" cy="4351338"/>
          </a:xfrm>
          <a:prstGeom prst="rect">
            <a:avLst/>
          </a:prstGeom>
        </p:spPr>
        <p:txBody>
          <a:bodyPr/>
          <a:lstStyle/>
          <a:p>
            <a:pPr>
              <a:defRPr b="1" sz="2000"/>
            </a:pPr>
            <a:r>
              <a:t>FIND_NEXT</a:t>
            </a:r>
            <a:r>
              <a:rPr b="0"/>
              <a:t>: determines if there’s a next item in the multiitem list of the current key, and if so, retrieves the data associated with it.</a:t>
            </a:r>
            <a:endParaRPr sz="2500"/>
          </a:p>
          <a:p>
            <a:pPr>
              <a:defRPr b="1" sz="2200"/>
            </a:pPr>
            <a:r>
              <a:t>HAS_NEXT</a:t>
            </a:r>
            <a:r>
              <a:rPr b="0"/>
              <a:t>: determines whether there is a next item in the current key's multiple data item list.</a:t>
            </a:r>
            <a:endParaRPr sz="2500"/>
          </a:p>
          <a:p>
            <a:pPr>
              <a:defRPr b="1" sz="2200"/>
            </a:pPr>
            <a:r>
              <a:t>FIND_PREV</a:t>
            </a:r>
            <a:r>
              <a:rPr b="0"/>
              <a:t>: determines if there’s a previous item for the current key, and if so, update the PDV with its data values.</a:t>
            </a:r>
            <a:endParaRPr sz="2500"/>
          </a:p>
          <a:p>
            <a:pPr>
              <a:defRPr b="1" sz="2200"/>
            </a:pPr>
            <a:r>
              <a:t>HAS_PREV</a:t>
            </a:r>
            <a:r>
              <a:rPr b="0"/>
              <a:t>: determines whether there is a previous item in the current key's multiple data item list.</a:t>
            </a:r>
          </a:p>
        </p:txBody>
      </p:sp>
      <p:sp>
        <p:nvSpPr>
          <p:cNvPr id="180" name="Content Placeholder 3"/>
          <p:cNvSpPr txBox="1"/>
          <p:nvPr/>
        </p:nvSpPr>
        <p:spPr>
          <a:xfrm>
            <a:off x="6217919" y="1825625"/>
            <a:ext cx="5090162"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300">
                <a:solidFill>
                  <a:srgbClr val="000080"/>
                </a:solidFill>
                <a:latin typeface="Courier New"/>
                <a:ea typeface="Courier New"/>
                <a:cs typeface="Courier New"/>
                <a:sym typeface="Courier New"/>
              </a:defRPr>
            </a:pPr>
            <a:r>
              <a:t>data</a:t>
            </a:r>
            <a:r>
              <a:rPr>
                <a:solidFill>
                  <a:srgbClr val="000000"/>
                </a:solidFill>
              </a:rPr>
              <a:t> </a:t>
            </a:r>
            <a:r>
              <a:rPr>
                <a:solidFill>
                  <a:srgbClr val="0000FF"/>
                </a:solidFill>
              </a:rPr>
              <a:t>_null_</a:t>
            </a:r>
            <a:r>
              <a:rPr>
                <a:solidFill>
                  <a:srgbClr val="000000"/>
                </a:solidFill>
              </a:rPr>
              <a:t>;</a:t>
            </a:r>
            <a:endParaRPr sz="2500"/>
          </a:p>
          <a:p>
            <a:pPr>
              <a:lnSpc>
                <a:spcPct val="90000"/>
              </a:lnSpc>
              <a:spcBef>
                <a:spcPts val="1000"/>
              </a:spcBef>
              <a:defRPr sz="1300">
                <a:latin typeface="Courier New"/>
                <a:ea typeface="Courier New"/>
                <a:cs typeface="Courier New"/>
                <a:sym typeface="Courier New"/>
              </a:defRPr>
            </a:pPr>
            <a:r>
              <a:t>  </a:t>
            </a:r>
            <a:r>
              <a:rPr>
                <a:solidFill>
                  <a:srgbClr val="0000FF"/>
                </a:solidFill>
              </a:rPr>
              <a:t>dcl</a:t>
            </a:r>
            <a:r>
              <a:t> </a:t>
            </a:r>
            <a:r>
              <a:rPr>
                <a:solidFill>
                  <a:srgbClr val="0000FF"/>
                </a:solidFill>
              </a:rPr>
              <a:t>hash</a:t>
            </a:r>
            <a:r>
              <a:t> h(MULTIDATA:</a:t>
            </a:r>
            <a:r>
              <a:rPr>
                <a:solidFill>
                  <a:srgbClr val="800080"/>
                </a:solidFill>
              </a:rPr>
              <a:t>'y’</a:t>
            </a:r>
            <a:r>
              <a:t>);</a:t>
            </a:r>
            <a:endParaRPr sz="2500"/>
          </a:p>
          <a:p>
            <a:pPr>
              <a:lnSpc>
                <a:spcPct val="90000"/>
              </a:lnSpc>
              <a:spcBef>
                <a:spcPts val="1000"/>
              </a:spcBef>
              <a:defRPr sz="1300">
                <a:latin typeface="Courier New"/>
                <a:ea typeface="Courier New"/>
                <a:cs typeface="Courier New"/>
                <a:sym typeface="Courier New"/>
              </a:defRPr>
            </a:pPr>
            <a:r>
              <a:t>  h.definekey(</a:t>
            </a:r>
            <a:r>
              <a:rPr>
                <a:solidFill>
                  <a:srgbClr val="800080"/>
                </a:solidFill>
              </a:rPr>
              <a:t>'k’</a:t>
            </a:r>
            <a:r>
              <a:t>);</a:t>
            </a:r>
            <a:endParaRPr sz="2500"/>
          </a:p>
          <a:p>
            <a:pPr>
              <a:lnSpc>
                <a:spcPct val="90000"/>
              </a:lnSpc>
              <a:spcBef>
                <a:spcPts val="1000"/>
              </a:spcBef>
              <a:defRPr sz="1300">
                <a:latin typeface="Courier New"/>
                <a:ea typeface="Courier New"/>
                <a:cs typeface="Courier New"/>
                <a:sym typeface="Courier New"/>
              </a:defRPr>
            </a:pPr>
            <a:r>
              <a:t>  h.definedata(</a:t>
            </a:r>
            <a:r>
              <a:rPr>
                <a:solidFill>
                  <a:srgbClr val="800080"/>
                </a:solidFill>
              </a:rPr>
              <a:t>'k'</a:t>
            </a:r>
            <a:r>
              <a:t>,</a:t>
            </a:r>
            <a:r>
              <a:rPr>
                <a:solidFill>
                  <a:srgbClr val="800080"/>
                </a:solidFill>
              </a:rPr>
              <a:t>'d’</a:t>
            </a:r>
            <a:r>
              <a:t>);</a:t>
            </a:r>
            <a:endParaRPr sz="2500"/>
          </a:p>
          <a:p>
            <a:pPr>
              <a:lnSpc>
                <a:spcPct val="90000"/>
              </a:lnSpc>
              <a:spcBef>
                <a:spcPts val="1000"/>
              </a:spcBef>
              <a:defRPr sz="1300">
                <a:latin typeface="Courier New"/>
                <a:ea typeface="Courier New"/>
                <a:cs typeface="Courier New"/>
                <a:sym typeface="Courier New"/>
              </a:defRPr>
            </a:pPr>
            <a:r>
              <a:t>  h.definedone();</a:t>
            </a:r>
            <a:endParaRPr sz="2500"/>
          </a:p>
          <a:p>
            <a:pPr>
              <a:lnSpc>
                <a:spcPct val="90000"/>
              </a:lnSpc>
              <a:spcBef>
                <a:spcPts val="1000"/>
              </a:spcBef>
              <a:defRPr sz="1300">
                <a:latin typeface="Courier New"/>
                <a:ea typeface="Courier New"/>
                <a:cs typeface="Courier New"/>
                <a:sym typeface="Courier New"/>
              </a:defRPr>
            </a:pPr>
            <a:r>
              <a:t>  </a:t>
            </a:r>
            <a:r>
              <a:rPr>
                <a:solidFill>
                  <a:srgbClr val="0000FF"/>
                </a:solidFill>
              </a:rPr>
              <a:t>do</a:t>
            </a:r>
            <a:r>
              <a:t> k=</a:t>
            </a:r>
            <a:r>
              <a:rPr b="1">
                <a:solidFill>
                  <a:srgbClr val="008080"/>
                </a:solidFill>
              </a:rPr>
              <a:t>1</a:t>
            </a:r>
            <a:r>
              <a:t> </a:t>
            </a:r>
            <a:r>
              <a:rPr>
                <a:solidFill>
                  <a:srgbClr val="0000FF"/>
                </a:solidFill>
              </a:rPr>
              <a:t>to</a:t>
            </a:r>
            <a:r>
              <a:t> </a:t>
            </a:r>
            <a:r>
              <a:rPr b="1">
                <a:solidFill>
                  <a:srgbClr val="008080"/>
                </a:solidFill>
              </a:rPr>
              <a:t>5</a:t>
            </a:r>
            <a:r>
              <a:t>;</a:t>
            </a:r>
            <a:endParaRPr sz="2500"/>
          </a:p>
          <a:p>
            <a:pPr>
              <a:lnSpc>
                <a:spcPct val="90000"/>
              </a:lnSpc>
              <a:spcBef>
                <a:spcPts val="1000"/>
              </a:spcBef>
              <a:defRPr sz="1300">
                <a:latin typeface="Courier New"/>
                <a:ea typeface="Courier New"/>
                <a:cs typeface="Courier New"/>
                <a:sym typeface="Courier New"/>
              </a:defRPr>
            </a:pPr>
            <a:r>
              <a:t>    </a:t>
            </a:r>
            <a:r>
              <a:rPr>
                <a:solidFill>
                  <a:srgbClr val="0000FF"/>
                </a:solidFill>
              </a:rPr>
              <a:t>do</a:t>
            </a:r>
            <a:r>
              <a:t> i=</a:t>
            </a:r>
            <a:r>
              <a:rPr b="1">
                <a:solidFill>
                  <a:srgbClr val="008080"/>
                </a:solidFill>
              </a:rPr>
              <a:t>1</a:t>
            </a:r>
            <a:r>
              <a:t> </a:t>
            </a:r>
            <a:r>
              <a:rPr>
                <a:solidFill>
                  <a:srgbClr val="0000FF"/>
                </a:solidFill>
              </a:rPr>
              <a:t>to</a:t>
            </a:r>
            <a:r>
              <a:t> </a:t>
            </a:r>
            <a:r>
              <a:rPr b="1">
                <a:solidFill>
                  <a:srgbClr val="008080"/>
                </a:solidFill>
              </a:rPr>
              <a:t>2</a:t>
            </a:r>
            <a:r>
              <a:t>;</a:t>
            </a:r>
            <a:endParaRPr sz="2500"/>
          </a:p>
          <a:p>
            <a:pPr>
              <a:lnSpc>
                <a:spcPct val="90000"/>
              </a:lnSpc>
              <a:spcBef>
                <a:spcPts val="1000"/>
              </a:spcBef>
              <a:defRPr sz="1300">
                <a:latin typeface="Courier New"/>
                <a:ea typeface="Courier New"/>
                <a:cs typeface="Courier New"/>
                <a:sym typeface="Courier New"/>
              </a:defRPr>
            </a:pPr>
            <a:r>
              <a:t>      d=i*k;</a:t>
            </a:r>
            <a:endParaRPr sz="2500"/>
          </a:p>
          <a:p>
            <a:pPr>
              <a:lnSpc>
                <a:spcPct val="90000"/>
              </a:lnSpc>
              <a:spcBef>
                <a:spcPts val="1000"/>
              </a:spcBef>
              <a:defRPr sz="1300">
                <a:latin typeface="Courier New"/>
                <a:ea typeface="Courier New"/>
                <a:cs typeface="Courier New"/>
                <a:sym typeface="Courier New"/>
              </a:defRPr>
            </a:pPr>
            <a:r>
              <a:t>      h.add();</a:t>
            </a:r>
            <a:endParaRPr sz="2500"/>
          </a:p>
          <a:p>
            <a:pPr>
              <a:lnSpc>
                <a:spcPct val="90000"/>
              </a:lnSpc>
              <a:spcBef>
                <a:spcPts val="1000"/>
              </a:spcBef>
              <a:defRPr sz="1300">
                <a:latin typeface="Courier New"/>
                <a:ea typeface="Courier New"/>
                <a:cs typeface="Courier New"/>
                <a:sym typeface="Courier New"/>
              </a:defRPr>
            </a:pPr>
            <a:r>
              <a:t>    </a:t>
            </a:r>
            <a:r>
              <a:rPr>
                <a:solidFill>
                  <a:srgbClr val="0000FF"/>
                </a:solidFill>
              </a:rPr>
              <a:t>end</a:t>
            </a:r>
            <a:r>
              <a:t>; </a:t>
            </a:r>
            <a:endParaRPr sz="2500"/>
          </a:p>
          <a:p>
            <a:pPr>
              <a:lnSpc>
                <a:spcPct val="90000"/>
              </a:lnSpc>
              <a:spcBef>
                <a:spcPts val="1000"/>
              </a:spcBef>
              <a:defRPr sz="1300">
                <a:solidFill>
                  <a:srgbClr val="0000FF"/>
                </a:solidFill>
                <a:latin typeface="Courier New"/>
                <a:ea typeface="Courier New"/>
                <a:cs typeface="Courier New"/>
                <a:sym typeface="Courier New"/>
              </a:defRPr>
            </a:pPr>
            <a:r>
              <a:t>  end</a:t>
            </a:r>
            <a:r>
              <a:rPr>
                <a:solidFill>
                  <a:srgbClr val="000000"/>
                </a:solidFill>
              </a:rPr>
              <a:t>; </a:t>
            </a:r>
            <a:endParaRPr sz="2500"/>
          </a:p>
          <a:p>
            <a:pPr>
              <a:lnSpc>
                <a:spcPct val="90000"/>
              </a:lnSpc>
              <a:spcBef>
                <a:spcPts val="1000"/>
              </a:spcBef>
              <a:defRPr sz="1300">
                <a:latin typeface="Courier New"/>
                <a:ea typeface="Courier New"/>
                <a:cs typeface="Courier New"/>
                <a:sym typeface="Courier New"/>
              </a:defRPr>
            </a:pPr>
            <a:r>
              <a:t>  h.output(dataset: </a:t>
            </a:r>
            <a:r>
              <a:rPr>
                <a:solidFill>
                  <a:srgbClr val="800080"/>
                </a:solidFill>
              </a:rPr>
              <a:t>'test'</a:t>
            </a:r>
            <a:r>
              <a:t>);</a:t>
            </a:r>
            <a:endParaRPr sz="2500"/>
          </a:p>
          <a:p>
            <a:pPr>
              <a:lnSpc>
                <a:spcPct val="90000"/>
              </a:lnSpc>
              <a:spcBef>
                <a:spcPts val="1000"/>
              </a:spcBef>
              <a:defRPr b="1" sz="1300">
                <a:solidFill>
                  <a:srgbClr val="000080"/>
                </a:solidFill>
                <a:latin typeface="Courier New"/>
                <a:ea typeface="Courier New"/>
                <a:cs typeface="Courier New"/>
                <a:sym typeface="Courier New"/>
              </a:defRPr>
            </a:pPr>
            <a:r>
              <a:t>run</a:t>
            </a:r>
            <a:r>
              <a:rPr>
                <a:solidFill>
                  <a:srgbClr val="000000"/>
                </a:solidFill>
              </a:rPr>
              <a:t>;</a:t>
            </a:r>
          </a:p>
        </p:txBody>
      </p:sp>
      <p:pic>
        <p:nvPicPr>
          <p:cNvPr id="181" name="Picture 15" descr="Picture 15"/>
          <p:cNvPicPr>
            <a:picLocks noChangeAspect="1"/>
          </p:cNvPicPr>
          <p:nvPr/>
        </p:nvPicPr>
        <p:blipFill>
          <a:blip r:embed="rId2">
            <a:extLst/>
          </a:blip>
          <a:stretch>
            <a:fillRect/>
          </a:stretch>
        </p:blipFill>
        <p:spPr>
          <a:xfrm>
            <a:off x="10121682" y="3176586"/>
            <a:ext cx="923927" cy="3000377"/>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itle 1"/>
          <p:cNvSpPr txBox="1"/>
          <p:nvPr>
            <p:ph type="title"/>
          </p:nvPr>
        </p:nvSpPr>
        <p:spPr>
          <a:xfrm>
            <a:off x="838200" y="365125"/>
            <a:ext cx="10515600" cy="1325563"/>
          </a:xfrm>
          <a:prstGeom prst="rect">
            <a:avLst/>
          </a:prstGeom>
        </p:spPr>
        <p:txBody>
          <a:bodyPr/>
          <a:lstStyle/>
          <a:p>
            <a:pPr/>
            <a:r>
              <a:t>Methods of Hash Object (cont’d)</a:t>
            </a:r>
          </a:p>
        </p:txBody>
      </p:sp>
      <p:sp>
        <p:nvSpPr>
          <p:cNvPr id="184" name="Content Placeholder 2"/>
          <p:cNvSpPr txBox="1"/>
          <p:nvPr>
            <p:ph type="body" sz="half" idx="1"/>
          </p:nvPr>
        </p:nvSpPr>
        <p:spPr>
          <a:xfrm>
            <a:off x="838200" y="1825625"/>
            <a:ext cx="5181600" cy="4351338"/>
          </a:xfrm>
          <a:prstGeom prst="rect">
            <a:avLst/>
          </a:prstGeom>
        </p:spPr>
        <p:txBody>
          <a:bodyPr/>
          <a:lstStyle/>
          <a:p>
            <a:pPr>
              <a:defRPr b="1" sz="2000"/>
            </a:pPr>
            <a:r>
              <a:t>FIND_NEXT</a:t>
            </a:r>
            <a:r>
              <a:rPr b="0"/>
              <a:t>: determines if there’s a next item in the multiitem list of the current key, and if so, retrieves the data associated with it.</a:t>
            </a:r>
            <a:endParaRPr sz="2500"/>
          </a:p>
          <a:p>
            <a:pPr>
              <a:defRPr b="1" sz="2200"/>
            </a:pPr>
            <a:r>
              <a:t>HAS_NEXT</a:t>
            </a:r>
            <a:r>
              <a:rPr b="0"/>
              <a:t>: determines whether there is a next item in the current key's multiple data item list.</a:t>
            </a:r>
            <a:endParaRPr sz="2500"/>
          </a:p>
          <a:p>
            <a:pPr>
              <a:defRPr b="1" sz="2200"/>
            </a:pPr>
            <a:r>
              <a:t>FIND_PREV</a:t>
            </a:r>
            <a:r>
              <a:rPr b="0"/>
              <a:t>: determines if there’s a previous item for the current key, and if so, update the PDV with its data values.</a:t>
            </a:r>
            <a:endParaRPr sz="2500"/>
          </a:p>
          <a:p>
            <a:pPr>
              <a:defRPr b="1" sz="2200"/>
            </a:pPr>
            <a:r>
              <a:t>HAS_PREV</a:t>
            </a:r>
            <a:r>
              <a:rPr b="0"/>
              <a:t>: determines whether there is a previous item in the current key's multiple data item list.</a:t>
            </a:r>
          </a:p>
        </p:txBody>
      </p:sp>
      <p:sp>
        <p:nvSpPr>
          <p:cNvPr id="185" name="TextBox 4"/>
          <p:cNvSpPr txBox="1"/>
          <p:nvPr/>
        </p:nvSpPr>
        <p:spPr>
          <a:xfrm>
            <a:off x="6217919" y="1825624"/>
            <a:ext cx="5640340" cy="44718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400">
                <a:solidFill>
                  <a:srgbClr val="000080"/>
                </a:solidFill>
                <a:latin typeface="Courier New"/>
                <a:ea typeface="Courier New"/>
                <a:cs typeface="Courier New"/>
                <a:sym typeface="Courier New"/>
              </a:defRPr>
            </a:pPr>
            <a:r>
              <a:t>data</a:t>
            </a:r>
            <a:r>
              <a:rPr>
                <a:solidFill>
                  <a:srgbClr val="000000"/>
                </a:solidFill>
              </a:rPr>
              <a:t> </a:t>
            </a:r>
            <a:r>
              <a:rPr>
                <a:solidFill>
                  <a:srgbClr val="0000FF"/>
                </a:solidFill>
              </a:rPr>
              <a:t>_null_</a:t>
            </a:r>
            <a:r>
              <a:rPr>
                <a:solidFill>
                  <a:srgbClr val="000000"/>
                </a:solidFill>
              </a:rPr>
              <a:t>; </a:t>
            </a:r>
          </a:p>
          <a:p>
            <a:pPr>
              <a:defRPr sz="1400">
                <a:latin typeface="Courier New"/>
                <a:ea typeface="Courier New"/>
                <a:cs typeface="Courier New"/>
                <a:sym typeface="Courier New"/>
              </a:defRPr>
            </a:pPr>
            <a:r>
              <a:t>  </a:t>
            </a:r>
            <a:r>
              <a:rPr>
                <a:solidFill>
                  <a:srgbClr val="0000FF"/>
                </a:solidFill>
              </a:rPr>
              <a:t>if</a:t>
            </a:r>
            <a:r>
              <a:t> </a:t>
            </a:r>
            <a:r>
              <a:rPr b="1">
                <a:solidFill>
                  <a:srgbClr val="008080"/>
                </a:solidFill>
              </a:rPr>
              <a:t>0</a:t>
            </a:r>
            <a:r>
              <a:t> </a:t>
            </a:r>
            <a:r>
              <a:rPr>
                <a:solidFill>
                  <a:srgbClr val="0000FF"/>
                </a:solidFill>
              </a:rPr>
              <a:t>then</a:t>
            </a:r>
            <a:r>
              <a:t> </a:t>
            </a:r>
            <a:r>
              <a:rPr>
                <a:solidFill>
                  <a:srgbClr val="0000FF"/>
                </a:solidFill>
              </a:rPr>
              <a:t>set</a:t>
            </a:r>
            <a:r>
              <a:t> test(</a:t>
            </a:r>
            <a:r>
              <a:rPr>
                <a:solidFill>
                  <a:srgbClr val="0000FF"/>
                </a:solidFill>
              </a:rPr>
              <a:t>keep</a:t>
            </a:r>
            <a:r>
              <a:t>=k d); </a:t>
            </a:r>
          </a:p>
          <a:p>
            <a:pPr>
              <a:defRPr sz="1400">
                <a:latin typeface="Courier New"/>
                <a:ea typeface="Courier New"/>
                <a:cs typeface="Courier New"/>
                <a:sym typeface="Courier New"/>
              </a:defRPr>
            </a:pPr>
            <a:r>
              <a:t>  </a:t>
            </a:r>
            <a:r>
              <a:rPr>
                <a:solidFill>
                  <a:srgbClr val="0000FF"/>
                </a:solidFill>
              </a:rPr>
              <a:t>dcl</a:t>
            </a:r>
            <a:r>
              <a:t> </a:t>
            </a:r>
            <a:r>
              <a:rPr>
                <a:solidFill>
                  <a:srgbClr val="0000FF"/>
                </a:solidFill>
              </a:rPr>
              <a:t>hash</a:t>
            </a:r>
            <a:r>
              <a:t> h(dataset:</a:t>
            </a:r>
            <a:r>
              <a:rPr>
                <a:solidFill>
                  <a:srgbClr val="800080"/>
                </a:solidFill>
              </a:rPr>
              <a:t>'test'</a:t>
            </a:r>
            <a:r>
              <a:t>, multidata:</a:t>
            </a:r>
            <a:r>
              <a:rPr>
                <a:solidFill>
                  <a:srgbClr val="800080"/>
                </a:solidFill>
              </a:rPr>
              <a:t>'y'</a:t>
            </a:r>
            <a:r>
              <a:t>); </a:t>
            </a:r>
          </a:p>
          <a:p>
            <a:pPr>
              <a:defRPr sz="1400">
                <a:latin typeface="Courier New"/>
                <a:ea typeface="Courier New"/>
                <a:cs typeface="Courier New"/>
                <a:sym typeface="Courier New"/>
              </a:defRPr>
            </a:pPr>
            <a:r>
              <a:t>  h.definekey(</a:t>
            </a:r>
            <a:r>
              <a:rPr>
                <a:solidFill>
                  <a:srgbClr val="800080"/>
                </a:solidFill>
              </a:rPr>
              <a:t>'k’</a:t>
            </a:r>
            <a:r>
              <a:t>);</a:t>
            </a:r>
          </a:p>
          <a:p>
            <a:pPr>
              <a:defRPr sz="1400">
                <a:latin typeface="Courier New"/>
                <a:ea typeface="Courier New"/>
                <a:cs typeface="Courier New"/>
                <a:sym typeface="Courier New"/>
              </a:defRPr>
            </a:pPr>
            <a:r>
              <a:t>  h.definedata(</a:t>
            </a:r>
            <a:r>
              <a:rPr>
                <a:solidFill>
                  <a:srgbClr val="800080"/>
                </a:solidFill>
              </a:rPr>
              <a:t>'k'</a:t>
            </a:r>
            <a:r>
              <a:t>,</a:t>
            </a:r>
            <a:r>
              <a:rPr>
                <a:solidFill>
                  <a:srgbClr val="800080"/>
                </a:solidFill>
              </a:rPr>
              <a:t>'d’</a:t>
            </a:r>
            <a:r>
              <a:t>);</a:t>
            </a:r>
          </a:p>
          <a:p>
            <a:pPr>
              <a:defRPr sz="1400">
                <a:latin typeface="Courier New"/>
                <a:ea typeface="Courier New"/>
                <a:cs typeface="Courier New"/>
                <a:sym typeface="Courier New"/>
              </a:defRPr>
            </a:pPr>
            <a:r>
              <a:t>  h.definedone();</a:t>
            </a:r>
          </a:p>
          <a:p>
            <a:pPr>
              <a:defRPr sz="1400">
                <a:latin typeface="Courier New"/>
                <a:ea typeface="Courier New"/>
                <a:cs typeface="Courier New"/>
                <a:sym typeface="Courier New"/>
              </a:defRPr>
            </a:pPr>
            <a:r>
              <a:t>  </a:t>
            </a:r>
            <a:r>
              <a:rPr>
                <a:solidFill>
                  <a:srgbClr val="0000FF"/>
                </a:solidFill>
              </a:rPr>
              <a:t>call</a:t>
            </a:r>
            <a:r>
              <a:t> missing(k, d);</a:t>
            </a:r>
          </a:p>
          <a:p>
            <a:pPr>
              <a:defRPr sz="1400">
                <a:solidFill>
                  <a:srgbClr val="008000"/>
                </a:solidFill>
                <a:latin typeface="Courier New"/>
                <a:ea typeface="Courier New"/>
                <a:cs typeface="Courier New"/>
                <a:sym typeface="Courier New"/>
              </a:defRPr>
            </a:pPr>
            <a:r>
              <a:t>  /* print out records with k=1, 2, 3 */</a:t>
            </a:r>
            <a:r>
              <a:rPr>
                <a:solidFill>
                  <a:srgbClr val="000000"/>
                </a:solidFill>
              </a:rPr>
              <a:t> </a:t>
            </a:r>
          </a:p>
          <a:p>
            <a:pPr>
              <a:defRPr sz="1400">
                <a:latin typeface="Courier New"/>
                <a:ea typeface="Courier New"/>
                <a:cs typeface="Courier New"/>
                <a:sym typeface="Courier New"/>
              </a:defRPr>
            </a:pPr>
            <a:r>
              <a:t>  </a:t>
            </a:r>
            <a:r>
              <a:rPr>
                <a:solidFill>
                  <a:srgbClr val="0000FF"/>
                </a:solidFill>
              </a:rPr>
              <a:t>do</a:t>
            </a:r>
            <a:r>
              <a:t> k=</a:t>
            </a:r>
            <a:r>
              <a:rPr b="1">
                <a:solidFill>
                  <a:srgbClr val="008080"/>
                </a:solidFill>
              </a:rPr>
              <a:t>1</a:t>
            </a:r>
            <a:r>
              <a:t> </a:t>
            </a:r>
            <a:r>
              <a:rPr>
                <a:solidFill>
                  <a:srgbClr val="0000FF"/>
                </a:solidFill>
              </a:rPr>
              <a:t>to</a:t>
            </a:r>
            <a:r>
              <a:t> </a:t>
            </a:r>
            <a:r>
              <a:rPr b="1">
                <a:solidFill>
                  <a:srgbClr val="008080"/>
                </a:solidFill>
              </a:rPr>
              <a:t>3</a:t>
            </a:r>
            <a:r>
              <a:t>;</a:t>
            </a:r>
          </a:p>
          <a:p>
            <a:pPr>
              <a:defRPr sz="1400">
                <a:latin typeface="Courier New"/>
                <a:ea typeface="Courier New"/>
                <a:cs typeface="Courier New"/>
                <a:sym typeface="Courier New"/>
              </a:defRPr>
            </a:pPr>
            <a:r>
              <a:t>    </a:t>
            </a:r>
            <a:r>
              <a:rPr>
                <a:solidFill>
                  <a:srgbClr val="0000FF"/>
                </a:solidFill>
              </a:rPr>
              <a:t>do</a:t>
            </a:r>
            <a:r>
              <a:t> rc=h.find() </a:t>
            </a:r>
            <a:r>
              <a:rPr>
                <a:solidFill>
                  <a:srgbClr val="0000FF"/>
                </a:solidFill>
              </a:rPr>
              <a:t>by</a:t>
            </a:r>
            <a:r>
              <a:t> </a:t>
            </a:r>
            <a:r>
              <a:rPr b="1">
                <a:solidFill>
                  <a:srgbClr val="008080"/>
                </a:solidFill>
              </a:rPr>
              <a:t>0</a:t>
            </a:r>
            <a:r>
              <a:t> </a:t>
            </a:r>
            <a:r>
              <a:rPr>
                <a:solidFill>
                  <a:srgbClr val="0000FF"/>
                </a:solidFill>
              </a:rPr>
              <a:t>while</a:t>
            </a:r>
            <a:r>
              <a:t>(rc=</a:t>
            </a:r>
            <a:r>
              <a:rPr b="1">
                <a:solidFill>
                  <a:srgbClr val="008080"/>
                </a:solidFill>
              </a:rPr>
              <a:t>0</a:t>
            </a:r>
            <a:r>
              <a:t>);</a:t>
            </a:r>
          </a:p>
          <a:p>
            <a:pPr>
              <a:defRPr sz="1400">
                <a:latin typeface="Courier New"/>
                <a:ea typeface="Courier New"/>
                <a:cs typeface="Courier New"/>
                <a:sym typeface="Courier New"/>
              </a:defRPr>
            </a:pPr>
            <a:r>
              <a:t>      </a:t>
            </a:r>
            <a:r>
              <a:rPr>
                <a:solidFill>
                  <a:srgbClr val="0000FF"/>
                </a:solidFill>
              </a:rPr>
              <a:t>put</a:t>
            </a:r>
            <a:r>
              <a:t> k= d=;</a:t>
            </a:r>
          </a:p>
          <a:p>
            <a:pPr>
              <a:defRPr sz="1400">
                <a:latin typeface="Courier New"/>
                <a:ea typeface="Courier New"/>
                <a:cs typeface="Courier New"/>
                <a:sym typeface="Courier New"/>
              </a:defRPr>
            </a:pPr>
            <a:r>
              <a:t>      rc=h.FIND_NEXT();</a:t>
            </a:r>
          </a:p>
          <a:p>
            <a:pPr>
              <a:defRPr sz="1400">
                <a:latin typeface="Courier New"/>
                <a:ea typeface="Courier New"/>
                <a:cs typeface="Courier New"/>
                <a:sym typeface="Courier New"/>
              </a:defRPr>
            </a:pPr>
            <a:r>
              <a:t>    </a:t>
            </a:r>
            <a:r>
              <a:rPr>
                <a:solidFill>
                  <a:srgbClr val="0000FF"/>
                </a:solidFill>
              </a:rPr>
              <a:t>end</a:t>
            </a:r>
            <a:r>
              <a:t>;</a:t>
            </a:r>
          </a:p>
          <a:p>
            <a:pPr>
              <a:defRPr sz="1400">
                <a:latin typeface="Courier New"/>
                <a:ea typeface="Courier New"/>
                <a:cs typeface="Courier New"/>
                <a:sym typeface="Courier New"/>
              </a:defRPr>
            </a:pPr>
            <a:r>
              <a:t>  </a:t>
            </a:r>
            <a:r>
              <a:rPr>
                <a:solidFill>
                  <a:srgbClr val="0000FF"/>
                </a:solidFill>
              </a:rPr>
              <a:t>end</a:t>
            </a:r>
            <a:r>
              <a:t>; </a:t>
            </a:r>
          </a:p>
          <a:p>
            <a:pPr>
              <a:defRPr b="1" sz="1400">
                <a:solidFill>
                  <a:srgbClr val="000080"/>
                </a:solidFill>
                <a:latin typeface="Courier New"/>
                <a:ea typeface="Courier New"/>
                <a:cs typeface="Courier New"/>
                <a:sym typeface="Courier New"/>
              </a:defRPr>
            </a:pPr>
            <a:r>
              <a:t>run</a:t>
            </a:r>
            <a:r>
              <a:rPr>
                <a:solidFill>
                  <a:srgbClr val="000000"/>
                </a:solidFill>
              </a:rPr>
              <a:t>;</a:t>
            </a:r>
          </a:p>
          <a:p>
            <a:pPr>
              <a:defRPr sz="1400"/>
            </a:pPr>
            <a:r>
              <a:t>k=1 d=1</a:t>
            </a:r>
          </a:p>
          <a:p>
            <a:pPr>
              <a:defRPr sz="1400"/>
            </a:pPr>
            <a:r>
              <a:t>k=1 d=2</a:t>
            </a:r>
          </a:p>
          <a:p>
            <a:pPr>
              <a:defRPr sz="1400"/>
            </a:pPr>
            <a:r>
              <a:t>k=2 d=2</a:t>
            </a:r>
          </a:p>
          <a:p>
            <a:pPr>
              <a:defRPr sz="1400"/>
            </a:pPr>
            <a:r>
              <a:t>k=2 d=4</a:t>
            </a:r>
          </a:p>
          <a:p>
            <a:pPr>
              <a:defRPr sz="1400"/>
            </a:pPr>
            <a:r>
              <a:t>k=3 d=3</a:t>
            </a:r>
          </a:p>
          <a:p>
            <a:pPr>
              <a:defRPr sz="1400"/>
            </a:pPr>
            <a:r>
              <a:t>k=3 d=6</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Title 1"/>
          <p:cNvSpPr txBox="1"/>
          <p:nvPr>
            <p:ph type="title"/>
          </p:nvPr>
        </p:nvSpPr>
        <p:spPr>
          <a:xfrm>
            <a:off x="838200" y="365125"/>
            <a:ext cx="10515600" cy="1325563"/>
          </a:xfrm>
          <a:prstGeom prst="rect">
            <a:avLst/>
          </a:prstGeom>
        </p:spPr>
        <p:txBody>
          <a:bodyPr/>
          <a:lstStyle/>
          <a:p>
            <a:pPr/>
            <a:r>
              <a:t>Methods of Hash Object (cont’d)</a:t>
            </a:r>
          </a:p>
        </p:txBody>
      </p:sp>
      <p:sp>
        <p:nvSpPr>
          <p:cNvPr id="188" name="Content Placeholder 2"/>
          <p:cNvSpPr txBox="1"/>
          <p:nvPr>
            <p:ph type="body" sz="half" idx="1"/>
          </p:nvPr>
        </p:nvSpPr>
        <p:spPr>
          <a:xfrm>
            <a:off x="838200" y="1825625"/>
            <a:ext cx="5181600" cy="4351338"/>
          </a:xfrm>
          <a:prstGeom prst="rect">
            <a:avLst/>
          </a:prstGeom>
        </p:spPr>
        <p:txBody>
          <a:bodyPr/>
          <a:lstStyle/>
          <a:p>
            <a:pPr>
              <a:defRPr b="1" sz="2200"/>
            </a:pPr>
            <a:r>
              <a:t>DO_OVER</a:t>
            </a:r>
            <a:r>
              <a:rPr b="0"/>
              <a:t>: traverses a list of duplicate keys in the hash object, a more concise way. (SAS V9.4)</a:t>
            </a:r>
            <a:endParaRPr b="0"/>
          </a:p>
          <a:p>
            <a:pPr>
              <a:defRPr b="1" sz="2200"/>
            </a:pPr>
            <a:r>
              <a:t>RESET_DUP</a:t>
            </a:r>
            <a:r>
              <a:rPr b="0"/>
              <a:t>: resets the pointer to the beginning of a duplicate list of keys when you use the DO_OVER method. (SAS V9.4)</a:t>
            </a:r>
            <a:endParaRPr b="0"/>
          </a:p>
          <a:p>
            <a:pPr>
              <a:defRPr b="1" sz="2200"/>
            </a:pPr>
            <a:r>
              <a:t>SUMDUP</a:t>
            </a:r>
            <a:r>
              <a:rPr b="0"/>
              <a:t>: Retrieves the summary value for the current data item of the current key and stores the value in a DATA step variable.</a:t>
            </a:r>
          </a:p>
        </p:txBody>
      </p:sp>
      <p:sp>
        <p:nvSpPr>
          <p:cNvPr id="189" name="TextBox 4"/>
          <p:cNvSpPr txBox="1"/>
          <p:nvPr/>
        </p:nvSpPr>
        <p:spPr>
          <a:xfrm>
            <a:off x="6217921" y="1825624"/>
            <a:ext cx="5640339" cy="313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400">
                <a:solidFill>
                  <a:srgbClr val="000080"/>
                </a:solidFill>
                <a:latin typeface="Courier New"/>
                <a:ea typeface="Courier New"/>
                <a:cs typeface="Courier New"/>
                <a:sym typeface="Courier New"/>
              </a:defRPr>
            </a:pPr>
            <a:r>
              <a:t>data</a:t>
            </a:r>
            <a:r>
              <a:rPr>
                <a:solidFill>
                  <a:srgbClr val="000000"/>
                </a:solidFill>
              </a:rPr>
              <a:t> </a:t>
            </a:r>
            <a:r>
              <a:rPr>
                <a:solidFill>
                  <a:srgbClr val="0000FF"/>
                </a:solidFill>
              </a:rPr>
              <a:t>_null_</a:t>
            </a:r>
            <a:r>
              <a:rPr>
                <a:solidFill>
                  <a:srgbClr val="000000"/>
                </a:solidFill>
              </a:rPr>
              <a:t>; </a:t>
            </a:r>
          </a:p>
          <a:p>
            <a:pPr>
              <a:defRPr sz="1400">
                <a:latin typeface="Courier New"/>
                <a:ea typeface="Courier New"/>
                <a:cs typeface="Courier New"/>
                <a:sym typeface="Courier New"/>
              </a:defRPr>
            </a:pPr>
            <a:r>
              <a:t>  </a:t>
            </a:r>
            <a:r>
              <a:rPr>
                <a:solidFill>
                  <a:srgbClr val="0000FF"/>
                </a:solidFill>
              </a:rPr>
              <a:t>if</a:t>
            </a:r>
            <a:r>
              <a:t> </a:t>
            </a:r>
            <a:r>
              <a:rPr b="1">
                <a:solidFill>
                  <a:srgbClr val="008080"/>
                </a:solidFill>
              </a:rPr>
              <a:t>0</a:t>
            </a:r>
            <a:r>
              <a:t> </a:t>
            </a:r>
            <a:r>
              <a:rPr>
                <a:solidFill>
                  <a:srgbClr val="0000FF"/>
                </a:solidFill>
              </a:rPr>
              <a:t>then</a:t>
            </a:r>
            <a:r>
              <a:t> </a:t>
            </a:r>
            <a:r>
              <a:rPr>
                <a:solidFill>
                  <a:srgbClr val="0000FF"/>
                </a:solidFill>
              </a:rPr>
              <a:t>set</a:t>
            </a:r>
            <a:r>
              <a:t> test(</a:t>
            </a:r>
            <a:r>
              <a:rPr>
                <a:solidFill>
                  <a:srgbClr val="0000FF"/>
                </a:solidFill>
              </a:rPr>
              <a:t>keep</a:t>
            </a:r>
            <a:r>
              <a:t>=k d); </a:t>
            </a:r>
          </a:p>
          <a:p>
            <a:pPr>
              <a:defRPr sz="1400">
                <a:latin typeface="Courier New"/>
                <a:ea typeface="Courier New"/>
                <a:cs typeface="Courier New"/>
                <a:sym typeface="Courier New"/>
              </a:defRPr>
            </a:pPr>
            <a:r>
              <a:t>  </a:t>
            </a:r>
            <a:r>
              <a:rPr>
                <a:solidFill>
                  <a:srgbClr val="0000FF"/>
                </a:solidFill>
              </a:rPr>
              <a:t>dcl</a:t>
            </a:r>
            <a:r>
              <a:t> </a:t>
            </a:r>
            <a:r>
              <a:rPr>
                <a:solidFill>
                  <a:srgbClr val="0000FF"/>
                </a:solidFill>
              </a:rPr>
              <a:t>hash</a:t>
            </a:r>
            <a:r>
              <a:t> h(dataset:</a:t>
            </a:r>
            <a:r>
              <a:rPr>
                <a:solidFill>
                  <a:srgbClr val="800080"/>
                </a:solidFill>
              </a:rPr>
              <a:t>'test'</a:t>
            </a:r>
            <a:r>
              <a:t>, multidata:</a:t>
            </a:r>
            <a:r>
              <a:rPr>
                <a:solidFill>
                  <a:srgbClr val="800080"/>
                </a:solidFill>
              </a:rPr>
              <a:t>'y'</a:t>
            </a:r>
            <a:r>
              <a:t>); </a:t>
            </a:r>
          </a:p>
          <a:p>
            <a:pPr>
              <a:defRPr sz="1400">
                <a:latin typeface="Courier New"/>
                <a:ea typeface="Courier New"/>
                <a:cs typeface="Courier New"/>
                <a:sym typeface="Courier New"/>
              </a:defRPr>
            </a:pPr>
            <a:r>
              <a:t>  h.definekey(</a:t>
            </a:r>
            <a:r>
              <a:rPr>
                <a:solidFill>
                  <a:srgbClr val="800080"/>
                </a:solidFill>
              </a:rPr>
              <a:t>'k’</a:t>
            </a:r>
            <a:r>
              <a:t>);</a:t>
            </a:r>
          </a:p>
          <a:p>
            <a:pPr>
              <a:defRPr sz="1400">
                <a:latin typeface="Courier New"/>
                <a:ea typeface="Courier New"/>
                <a:cs typeface="Courier New"/>
                <a:sym typeface="Courier New"/>
              </a:defRPr>
            </a:pPr>
            <a:r>
              <a:t>  h.definedata(</a:t>
            </a:r>
            <a:r>
              <a:rPr>
                <a:solidFill>
                  <a:srgbClr val="800080"/>
                </a:solidFill>
              </a:rPr>
              <a:t>'k'</a:t>
            </a:r>
            <a:r>
              <a:t>,</a:t>
            </a:r>
            <a:r>
              <a:rPr>
                <a:solidFill>
                  <a:srgbClr val="800080"/>
                </a:solidFill>
              </a:rPr>
              <a:t>'d’</a:t>
            </a:r>
            <a:r>
              <a:t>);</a:t>
            </a:r>
          </a:p>
          <a:p>
            <a:pPr>
              <a:defRPr sz="1400">
                <a:latin typeface="Courier New"/>
                <a:ea typeface="Courier New"/>
                <a:cs typeface="Courier New"/>
                <a:sym typeface="Courier New"/>
              </a:defRPr>
            </a:pPr>
            <a:r>
              <a:t>  h.definedone();</a:t>
            </a:r>
          </a:p>
          <a:p>
            <a:pPr>
              <a:defRPr sz="1400">
                <a:latin typeface="Courier New"/>
                <a:ea typeface="Courier New"/>
                <a:cs typeface="Courier New"/>
                <a:sym typeface="Courier New"/>
              </a:defRPr>
            </a:pPr>
            <a:r>
              <a:t>  </a:t>
            </a:r>
            <a:r>
              <a:rPr>
                <a:solidFill>
                  <a:srgbClr val="0000FF"/>
                </a:solidFill>
              </a:rPr>
              <a:t>call</a:t>
            </a:r>
            <a:r>
              <a:t> missing(k, d);</a:t>
            </a:r>
          </a:p>
          <a:p>
            <a:pPr>
              <a:defRPr sz="1400">
                <a:latin typeface="Courier New"/>
                <a:ea typeface="Courier New"/>
                <a:cs typeface="Courier New"/>
                <a:sym typeface="Courier New"/>
              </a:defRPr>
            </a:pPr>
            <a:r>
              <a:t>  </a:t>
            </a:r>
            <a:r>
              <a:rPr>
                <a:solidFill>
                  <a:srgbClr val="008000"/>
                </a:solidFill>
              </a:rPr>
              <a:t>/* print out records with k=1, 2, 3 */</a:t>
            </a:r>
            <a:r>
              <a:t> </a:t>
            </a:r>
          </a:p>
          <a:p>
            <a:pPr>
              <a:defRPr sz="1400">
                <a:latin typeface="Courier New"/>
                <a:ea typeface="Courier New"/>
                <a:cs typeface="Courier New"/>
                <a:sym typeface="Courier New"/>
              </a:defRPr>
            </a:pPr>
            <a:r>
              <a:t>  h.RESET_DUP();</a:t>
            </a:r>
          </a:p>
          <a:p>
            <a:pPr>
              <a:defRPr sz="1400">
                <a:latin typeface="Courier New"/>
                <a:ea typeface="Courier New"/>
                <a:cs typeface="Courier New"/>
                <a:sym typeface="Courier New"/>
              </a:defRPr>
            </a:pPr>
            <a:r>
              <a:t>  </a:t>
            </a:r>
            <a:r>
              <a:rPr>
                <a:solidFill>
                  <a:srgbClr val="0000FF"/>
                </a:solidFill>
              </a:rPr>
              <a:t>do</a:t>
            </a:r>
            <a:r>
              <a:t> k=</a:t>
            </a:r>
            <a:r>
              <a:rPr b="1">
                <a:solidFill>
                  <a:srgbClr val="008080"/>
                </a:solidFill>
              </a:rPr>
              <a:t>1</a:t>
            </a:r>
            <a:r>
              <a:t> </a:t>
            </a:r>
            <a:r>
              <a:rPr>
                <a:solidFill>
                  <a:srgbClr val="0000FF"/>
                </a:solidFill>
              </a:rPr>
              <a:t>to</a:t>
            </a:r>
            <a:r>
              <a:t> </a:t>
            </a:r>
            <a:r>
              <a:rPr b="1">
                <a:solidFill>
                  <a:srgbClr val="008080"/>
                </a:solidFill>
              </a:rPr>
              <a:t>3</a:t>
            </a:r>
            <a:r>
              <a:t>;</a:t>
            </a:r>
          </a:p>
          <a:p>
            <a:pPr>
              <a:defRPr sz="1400">
                <a:latin typeface="Courier New"/>
                <a:ea typeface="Courier New"/>
                <a:cs typeface="Courier New"/>
                <a:sym typeface="Courier New"/>
              </a:defRPr>
            </a:pPr>
            <a:r>
              <a:t>    </a:t>
            </a:r>
            <a:r>
              <a:rPr>
                <a:solidFill>
                  <a:srgbClr val="0000FF"/>
                </a:solidFill>
              </a:rPr>
              <a:t>do</a:t>
            </a:r>
            <a:r>
              <a:t> </a:t>
            </a:r>
            <a:r>
              <a:rPr>
                <a:solidFill>
                  <a:srgbClr val="0000FF"/>
                </a:solidFill>
              </a:rPr>
              <a:t>while</a:t>
            </a:r>
            <a:r>
              <a:t>(h.DO_OVER() eq </a:t>
            </a:r>
            <a:r>
              <a:rPr b="1">
                <a:solidFill>
                  <a:srgbClr val="008080"/>
                </a:solidFill>
              </a:rPr>
              <a:t>0</a:t>
            </a:r>
            <a:r>
              <a:t>);</a:t>
            </a:r>
          </a:p>
          <a:p>
            <a:pPr>
              <a:defRPr sz="1400">
                <a:latin typeface="Courier New"/>
                <a:ea typeface="Courier New"/>
                <a:cs typeface="Courier New"/>
                <a:sym typeface="Courier New"/>
              </a:defRPr>
            </a:pPr>
            <a:r>
              <a:t>      </a:t>
            </a:r>
            <a:r>
              <a:rPr>
                <a:solidFill>
                  <a:srgbClr val="0000FF"/>
                </a:solidFill>
              </a:rPr>
              <a:t>put</a:t>
            </a:r>
            <a:r>
              <a:t> k=  d=;</a:t>
            </a:r>
          </a:p>
          <a:p>
            <a:pPr>
              <a:defRPr sz="1400">
                <a:latin typeface="Courier New"/>
                <a:ea typeface="Courier New"/>
                <a:cs typeface="Courier New"/>
                <a:sym typeface="Courier New"/>
              </a:defRPr>
            </a:pPr>
            <a:r>
              <a:t>    </a:t>
            </a:r>
            <a:r>
              <a:rPr>
                <a:solidFill>
                  <a:srgbClr val="0000FF"/>
                </a:solidFill>
              </a:rPr>
              <a:t>end</a:t>
            </a:r>
            <a:r>
              <a:t>;</a:t>
            </a:r>
          </a:p>
          <a:p>
            <a:pPr>
              <a:defRPr sz="1400">
                <a:latin typeface="Courier New"/>
                <a:ea typeface="Courier New"/>
                <a:cs typeface="Courier New"/>
                <a:sym typeface="Courier New"/>
              </a:defRPr>
            </a:pPr>
            <a:r>
              <a:t>  </a:t>
            </a:r>
            <a:r>
              <a:rPr>
                <a:solidFill>
                  <a:srgbClr val="0000FF"/>
                </a:solidFill>
              </a:rPr>
              <a:t>end</a:t>
            </a:r>
            <a:r>
              <a:t>; </a:t>
            </a:r>
          </a:p>
          <a:p>
            <a:pPr>
              <a:defRPr b="1" sz="1400">
                <a:solidFill>
                  <a:srgbClr val="000080"/>
                </a:solidFill>
                <a:latin typeface="Courier New"/>
                <a:ea typeface="Courier New"/>
                <a:cs typeface="Courier New"/>
                <a:sym typeface="Courier New"/>
              </a:defRPr>
            </a:pPr>
            <a:r>
              <a:t>run</a:t>
            </a:r>
            <a:r>
              <a:rPr>
                <a:solidFill>
                  <a:srgbClr val="000000"/>
                </a:solidFill>
              </a:rPr>
              <a: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itle 1"/>
          <p:cNvSpPr txBox="1"/>
          <p:nvPr>
            <p:ph type="title"/>
          </p:nvPr>
        </p:nvSpPr>
        <p:spPr>
          <a:xfrm>
            <a:off x="838200" y="365125"/>
            <a:ext cx="10515600" cy="1325563"/>
          </a:xfrm>
          <a:prstGeom prst="rect">
            <a:avLst/>
          </a:prstGeom>
        </p:spPr>
        <p:txBody>
          <a:bodyPr/>
          <a:lstStyle/>
          <a:p>
            <a:pPr/>
            <a:r>
              <a:t>Attributes of Hash Object</a:t>
            </a:r>
          </a:p>
        </p:txBody>
      </p:sp>
      <p:graphicFrame>
        <p:nvGraphicFramePr>
          <p:cNvPr id="192" name="Table 4"/>
          <p:cNvGraphicFramePr/>
          <p:nvPr/>
        </p:nvGraphicFramePr>
        <p:xfrm>
          <a:off x="838200" y="1825625"/>
          <a:ext cx="10515600" cy="111252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569440"/>
                <a:gridCol w="3867325"/>
                <a:gridCol w="5078835"/>
              </a:tblGrid>
              <a:tr h="370840">
                <a:tc>
                  <a:txBody>
                    <a:bodyPr/>
                    <a:lstStyle/>
                    <a:p>
                      <a:pPr algn="l">
                        <a:defRPr b="0" sz="1800">
                          <a:solidFill>
                            <a:srgbClr val="000000"/>
                          </a:solidFill>
                        </a:defRPr>
                      </a:pPr>
                      <a:r>
                        <a:rPr b="1">
                          <a:solidFill>
                            <a:srgbClr val="FFFFFF"/>
                          </a:solidFill>
                        </a:rPr>
                        <a:t>Attribute</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Syntax</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Description</a:t>
                      </a:r>
                    </a:p>
                  </a:txBody>
                  <a:tcPr marL="45720" marR="45720" marT="45720" marB="45720" anchor="t" anchorCtr="0" horzOverflow="overflow"/>
                </a:tc>
              </a:tr>
              <a:tr h="370840">
                <a:tc>
                  <a:txBody>
                    <a:bodyPr/>
                    <a:lstStyle/>
                    <a:p>
                      <a:pPr algn="l">
                        <a:defRPr sz="1800"/>
                      </a:pPr>
                      <a:r>
                        <a:rPr b="1"/>
                        <a:t>ITEM_SIZE</a:t>
                      </a:r>
                    </a:p>
                  </a:txBody>
                  <a:tcPr marL="45720" marR="45720" marT="45720" marB="45720" anchor="t" anchorCtr="0" horzOverflow="overflow"/>
                </a:tc>
                <a:tc>
                  <a:txBody>
                    <a:bodyPr/>
                    <a:lstStyle/>
                    <a:p>
                      <a:pPr algn="l">
                        <a:defRPr i="1" sz="1800">
                          <a:solidFill>
                            <a:srgbClr val="2E75B6"/>
                          </a:solidFill>
                        </a:defRPr>
                      </a:pPr>
                      <a:r>
                        <a:t>variable_name=object</a:t>
                      </a:r>
                      <a:r>
                        <a:rPr i="0">
                          <a:solidFill>
                            <a:srgbClr val="000000"/>
                          </a:solidFill>
                        </a:rPr>
                        <a:t>.NUM_ITEMS;</a:t>
                      </a:r>
                    </a:p>
                  </a:txBody>
                  <a:tcPr marL="45720" marR="45720" marT="45720" marB="45720" anchor="t" anchorCtr="0" horzOverflow="overflow"/>
                </a:tc>
                <a:tc>
                  <a:txBody>
                    <a:bodyPr/>
                    <a:lstStyle/>
                    <a:p>
                      <a:pPr algn="l">
                        <a:defRPr sz="1800"/>
                      </a:pPr>
                      <a:r>
                        <a:t>Returns the size (in bytes) of an item in a hash object.</a:t>
                      </a:r>
                    </a:p>
                  </a:txBody>
                  <a:tcPr marL="45720" marR="45720" marT="45720" marB="45720" anchor="t" anchorCtr="0" horzOverflow="overflow"/>
                </a:tc>
              </a:tr>
              <a:tr h="370840">
                <a:tc>
                  <a:txBody>
                    <a:bodyPr/>
                    <a:lstStyle/>
                    <a:p>
                      <a:pPr algn="l">
                        <a:defRPr sz="1800"/>
                      </a:pPr>
                      <a:r>
                        <a:rPr b="1"/>
                        <a:t>NUM_ITEMS</a:t>
                      </a:r>
                    </a:p>
                  </a:txBody>
                  <a:tcPr marL="45720" marR="45720" marT="45720" marB="45720" anchor="t" anchorCtr="0" horzOverflow="overflow"/>
                </a:tc>
                <a:tc>
                  <a:txBody>
                    <a:bodyPr/>
                    <a:lstStyle/>
                    <a:p>
                      <a:pPr algn="l">
                        <a:defRPr i="1" sz="1800">
                          <a:solidFill>
                            <a:srgbClr val="2E75B6"/>
                          </a:solidFill>
                        </a:defRPr>
                      </a:pPr>
                      <a:r>
                        <a:t>variable_name=object.</a:t>
                      </a:r>
                      <a:r>
                        <a:rPr i="0">
                          <a:solidFill>
                            <a:srgbClr val="000000"/>
                          </a:solidFill>
                        </a:rPr>
                        <a:t>ITEM_SIZE;</a:t>
                      </a:r>
                    </a:p>
                  </a:txBody>
                  <a:tcPr marL="45720" marR="45720" marT="45720" marB="45720" anchor="t" anchorCtr="0" horzOverflow="overflow"/>
                </a:tc>
                <a:tc>
                  <a:txBody>
                    <a:bodyPr/>
                    <a:lstStyle/>
                    <a:p>
                      <a:pPr algn="l">
                        <a:defRPr sz="1800"/>
                      </a:pPr>
                      <a:r>
                        <a:t>Returns the number of items in the hash object. </a:t>
                      </a:r>
                    </a:p>
                  </a:txBody>
                  <a:tcPr marL="45720" marR="45720" marT="45720" marB="45720" anchor="t" anchorCtr="0" horzOverflow="overflow"/>
                </a:tc>
              </a:tr>
            </a:tbl>
          </a:graphicData>
        </a:graphic>
      </p:graphicFrame>
      <p:sp>
        <p:nvSpPr>
          <p:cNvPr id="193" name="TextBox 4"/>
          <p:cNvSpPr txBox="1"/>
          <p:nvPr/>
        </p:nvSpPr>
        <p:spPr>
          <a:xfrm>
            <a:off x="883919" y="3481339"/>
            <a:ext cx="10424162" cy="3005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vl1pPr>
          </a:lstStyle>
          <a:p>
            <a:pPr/>
            <a:r>
              <a:t>Note: The product of ITEM_SIZE and NUM_ITEMS provides a good approximation of memory usage by the hash object. </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itle 1"/>
          <p:cNvSpPr txBox="1"/>
          <p:nvPr>
            <p:ph type="title"/>
          </p:nvPr>
        </p:nvSpPr>
        <p:spPr>
          <a:xfrm>
            <a:off x="831850" y="1709738"/>
            <a:ext cx="10515600" cy="2852738"/>
          </a:xfrm>
          <a:prstGeom prst="rect">
            <a:avLst/>
          </a:prstGeom>
        </p:spPr>
        <p:txBody>
          <a:bodyPr/>
          <a:lstStyle/>
          <a:p>
            <a:pPr/>
            <a:r>
              <a:t>Hash Iterator Object</a:t>
            </a:r>
          </a:p>
        </p:txBody>
      </p:sp>
      <p:sp>
        <p:nvSpPr>
          <p:cNvPr id="196" name="Text Placeholder 2"/>
          <p:cNvSpPr txBox="1"/>
          <p:nvPr>
            <p:ph type="body" sz="quarter" idx="1"/>
          </p:nvPr>
        </p:nvSpPr>
        <p:spPr>
          <a:xfrm>
            <a:off x="831850" y="4589462"/>
            <a:ext cx="10515600" cy="1500188"/>
          </a:xfrm>
          <a:prstGeom prst="rect">
            <a:avLst/>
          </a:prstGeom>
        </p:spPr>
        <p:txBody>
          <a:bodyPr/>
          <a:lstStyle/>
          <a:p>
            <a:pPr/>
            <a:r>
              <a:t>What is a hash iterator object? How to make use of it?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itle 1"/>
          <p:cNvSpPr txBox="1"/>
          <p:nvPr>
            <p:ph type="title"/>
          </p:nvPr>
        </p:nvSpPr>
        <p:spPr>
          <a:xfrm>
            <a:off x="838200" y="365125"/>
            <a:ext cx="10515600" cy="1325563"/>
          </a:xfrm>
          <a:prstGeom prst="rect">
            <a:avLst/>
          </a:prstGeom>
        </p:spPr>
        <p:txBody>
          <a:bodyPr/>
          <a:lstStyle/>
          <a:p>
            <a:pPr/>
            <a:r>
              <a:t>Hash Iterator Object</a:t>
            </a:r>
          </a:p>
        </p:txBody>
      </p:sp>
      <p:sp>
        <p:nvSpPr>
          <p:cNvPr id="199" name="Content Placeholder 2"/>
          <p:cNvSpPr txBox="1"/>
          <p:nvPr>
            <p:ph type="body" idx="1"/>
          </p:nvPr>
        </p:nvSpPr>
        <p:spPr>
          <a:xfrm>
            <a:off x="838200" y="1825625"/>
            <a:ext cx="10515600" cy="4351338"/>
          </a:xfrm>
          <a:prstGeom prst="rect">
            <a:avLst/>
          </a:prstGeom>
        </p:spPr>
        <p:txBody>
          <a:bodyPr/>
          <a:lstStyle/>
          <a:p>
            <a:pPr defTabSz="165100">
              <a:defRPr spc="-100" sz="2400"/>
            </a:pPr>
            <a:r>
              <a:t>Hash Iterator object is another component object made available through the DSCI. It provides a way to sequentially go through all (or part of) the items in a hash object in a </a:t>
            </a:r>
            <a:r>
              <a:rPr b="1"/>
              <a:t>keyless</a:t>
            </a:r>
            <a:r>
              <a:t> manner, in forward or reverse order. </a:t>
            </a:r>
            <a:endParaRPr spc="-16" sz="1600"/>
          </a:p>
          <a:p>
            <a:pPr defTabSz="165100">
              <a:defRPr spc="-100" sz="2400"/>
            </a:pPr>
            <a:r>
              <a:t>Declaration and instantiation of hash iterator object are similar to hash object (they are of the same type): </a:t>
            </a:r>
            <a:endParaRPr spc="-16" sz="1600"/>
          </a:p>
          <a:p>
            <a:pPr lvl="1" marL="685800" indent="-228600" defTabSz="165100">
              <a:spcBef>
                <a:spcPts val="500"/>
              </a:spcBef>
              <a:defRPr spc="-100" sz="2000"/>
            </a:pPr>
            <a:r>
              <a:t>One-step approach:</a:t>
            </a:r>
            <a:endParaRPr spc="-16" sz="1600"/>
          </a:p>
          <a:p>
            <a:pPr lvl="2" marL="0" indent="914400" defTabSz="165100">
              <a:spcBef>
                <a:spcPts val="500"/>
              </a:spcBef>
              <a:buSzTx/>
              <a:buNone/>
              <a:defRPr spc="-100" sz="1600">
                <a:solidFill>
                  <a:srgbClr val="0000FF"/>
                </a:solidFill>
                <a:latin typeface="Courier New"/>
                <a:ea typeface="Courier New"/>
                <a:cs typeface="Courier New"/>
                <a:sym typeface="Courier New"/>
              </a:defRPr>
            </a:pPr>
            <a:r>
              <a:t>DECLARE</a:t>
            </a:r>
            <a:r>
              <a:rPr>
                <a:solidFill>
                  <a:srgbClr val="000000"/>
                </a:solidFill>
              </a:rPr>
              <a:t> HITER myHiter(</a:t>
            </a:r>
            <a:r>
              <a:rPr>
                <a:solidFill>
                  <a:srgbClr val="800080"/>
                </a:solidFill>
              </a:rPr>
              <a:t>'myhash'</a:t>
            </a:r>
            <a:r>
              <a:rPr>
                <a:solidFill>
                  <a:srgbClr val="000000"/>
                </a:solidFill>
              </a:rPr>
              <a:t>);</a:t>
            </a:r>
            <a:endParaRPr spc="-16"/>
          </a:p>
          <a:p>
            <a:pPr lvl="1" marL="685800" indent="-228600" defTabSz="165100">
              <a:spcBef>
                <a:spcPts val="500"/>
              </a:spcBef>
              <a:defRPr spc="-100" sz="2000"/>
            </a:pPr>
            <a:r>
              <a:t>Two-step approach:</a:t>
            </a:r>
            <a:endParaRPr spc="-16" sz="1600"/>
          </a:p>
          <a:p>
            <a:pPr marL="0" indent="0">
              <a:buSzTx/>
              <a:buNone/>
              <a:defRPr sz="1800">
                <a:solidFill>
                  <a:srgbClr val="0000FF"/>
                </a:solidFill>
                <a:latin typeface="Courier New"/>
                <a:ea typeface="Courier New"/>
                <a:cs typeface="Courier New"/>
                <a:sym typeface="Courier New"/>
              </a:defRPr>
            </a:pPr>
            <a:r>
              <a:t>	DECLARE</a:t>
            </a:r>
            <a:r>
              <a:rPr>
                <a:solidFill>
                  <a:srgbClr val="000000"/>
                </a:solidFill>
              </a:rPr>
              <a:t> HITER myHiter;</a:t>
            </a:r>
            <a:endParaRPr>
              <a:solidFill>
                <a:srgbClr val="000000"/>
              </a:solidFill>
            </a:endParaRPr>
          </a:p>
          <a:p>
            <a:pPr marL="0" indent="0">
              <a:buSzTx/>
              <a:buNone/>
              <a:defRPr sz="1800">
                <a:latin typeface="Courier New"/>
                <a:ea typeface="Courier New"/>
                <a:cs typeface="Courier New"/>
                <a:sym typeface="Courier New"/>
              </a:defRPr>
            </a:pPr>
            <a:r>
              <a:t> 	myhiter = _NEW_ HITER(</a:t>
            </a:r>
            <a:r>
              <a:rPr>
                <a:solidFill>
                  <a:srgbClr val="800080"/>
                </a:solidFill>
              </a:rPr>
              <a:t>'myHash'</a:t>
            </a:r>
            <a:r>
              <a: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Title 1"/>
          <p:cNvSpPr txBox="1"/>
          <p:nvPr>
            <p:ph type="title"/>
          </p:nvPr>
        </p:nvSpPr>
        <p:spPr>
          <a:xfrm>
            <a:off x="838200" y="365125"/>
            <a:ext cx="10515600" cy="1325563"/>
          </a:xfrm>
          <a:prstGeom prst="rect">
            <a:avLst/>
          </a:prstGeom>
        </p:spPr>
        <p:txBody>
          <a:bodyPr/>
          <a:lstStyle/>
          <a:p>
            <a:pPr/>
            <a:r>
              <a:t>Methods of Hash Iterator Object</a:t>
            </a:r>
          </a:p>
        </p:txBody>
      </p:sp>
      <p:pic>
        <p:nvPicPr>
          <p:cNvPr id="202" name="Picture 9" descr="Picture 9"/>
          <p:cNvPicPr>
            <a:picLocks noChangeAspect="1"/>
          </p:cNvPicPr>
          <p:nvPr/>
        </p:nvPicPr>
        <p:blipFill>
          <a:blip r:embed="rId2">
            <a:extLst/>
          </a:blip>
          <a:stretch>
            <a:fillRect/>
          </a:stretch>
        </p:blipFill>
        <p:spPr>
          <a:xfrm>
            <a:off x="478776" y="1993376"/>
            <a:ext cx="10940340" cy="2871248"/>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Title 1"/>
          <p:cNvSpPr txBox="1"/>
          <p:nvPr>
            <p:ph type="title"/>
          </p:nvPr>
        </p:nvSpPr>
        <p:spPr>
          <a:xfrm>
            <a:off x="838200" y="365125"/>
            <a:ext cx="10515600" cy="1325563"/>
          </a:xfrm>
          <a:prstGeom prst="rect">
            <a:avLst/>
          </a:prstGeom>
        </p:spPr>
        <p:txBody>
          <a:bodyPr/>
          <a:lstStyle/>
          <a:p>
            <a:pPr/>
            <a:r>
              <a:t>Methods of Hash Iterator Object (cont’d)</a:t>
            </a:r>
          </a:p>
        </p:txBody>
      </p:sp>
      <p:sp>
        <p:nvSpPr>
          <p:cNvPr id="205" name="TextBox 5"/>
          <p:cNvSpPr txBox="1"/>
          <p:nvPr/>
        </p:nvSpPr>
        <p:spPr>
          <a:xfrm>
            <a:off x="1270512" y="1560351"/>
            <a:ext cx="4692128" cy="4765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400">
                <a:solidFill>
                  <a:srgbClr val="000080"/>
                </a:solidFill>
                <a:latin typeface="Courier New"/>
                <a:ea typeface="Courier New"/>
                <a:cs typeface="Courier New"/>
                <a:sym typeface="Courier New"/>
              </a:defRPr>
            </a:pPr>
            <a:r>
              <a:t>data</a:t>
            </a:r>
            <a:r>
              <a:rPr b="0">
                <a:solidFill>
                  <a:srgbClr val="000000"/>
                </a:solidFill>
              </a:rPr>
              <a:t> </a:t>
            </a:r>
            <a:r>
              <a:rPr b="0">
                <a:solidFill>
                  <a:srgbClr val="0000FF"/>
                </a:solidFill>
              </a:rPr>
              <a:t>_null_</a:t>
            </a:r>
            <a:r>
              <a:rPr b="0">
                <a:solidFill>
                  <a:srgbClr val="000000"/>
                </a:solidFill>
              </a:rPr>
              <a:t>; </a:t>
            </a:r>
            <a:endParaRPr b="0">
              <a:solidFill>
                <a:srgbClr val="000000"/>
              </a:solidFill>
            </a:endParaRPr>
          </a:p>
          <a:p>
            <a:pPr>
              <a:defRPr sz="1400">
                <a:latin typeface="Courier New"/>
                <a:ea typeface="Courier New"/>
                <a:cs typeface="Courier New"/>
                <a:sym typeface="Courier New"/>
              </a:defRPr>
            </a:pPr>
            <a:r>
              <a:t>  </a:t>
            </a:r>
            <a:r>
              <a:rPr>
                <a:solidFill>
                  <a:srgbClr val="0000FF"/>
                </a:solidFill>
              </a:rPr>
              <a:t>dcl</a:t>
            </a:r>
            <a:r>
              <a:t> hash h(multidata: </a:t>
            </a:r>
            <a:r>
              <a:rPr>
                <a:solidFill>
                  <a:srgbClr val="800080"/>
                </a:solidFill>
              </a:rPr>
              <a:t>'y'</a:t>
            </a:r>
            <a:r>
              <a:t>, ORDERED: </a:t>
            </a:r>
            <a:r>
              <a:rPr>
                <a:solidFill>
                  <a:srgbClr val="800080"/>
                </a:solidFill>
              </a:rPr>
              <a:t>'a'</a:t>
            </a:r>
            <a:r>
              <a:t>);</a:t>
            </a:r>
          </a:p>
          <a:p>
            <a:pPr>
              <a:defRPr sz="1400">
                <a:latin typeface="Courier New"/>
                <a:ea typeface="Courier New"/>
                <a:cs typeface="Courier New"/>
                <a:sym typeface="Courier New"/>
              </a:defRPr>
            </a:pPr>
            <a:r>
              <a:t>  </a:t>
            </a:r>
            <a:r>
              <a:rPr>
                <a:solidFill>
                  <a:srgbClr val="0000FF"/>
                </a:solidFill>
              </a:rPr>
              <a:t>dcl</a:t>
            </a:r>
            <a:r>
              <a:t> hiter hi(</a:t>
            </a:r>
            <a:r>
              <a:rPr>
                <a:solidFill>
                  <a:srgbClr val="800080"/>
                </a:solidFill>
              </a:rPr>
              <a:t>'h'</a:t>
            </a:r>
            <a:r>
              <a:t>); </a:t>
            </a:r>
          </a:p>
          <a:p>
            <a:pPr>
              <a:defRPr sz="1400">
                <a:latin typeface="Courier New"/>
                <a:ea typeface="Courier New"/>
                <a:cs typeface="Courier New"/>
                <a:sym typeface="Courier New"/>
              </a:defRPr>
            </a:pPr>
            <a:r>
              <a:t>  h.definekey(</a:t>
            </a:r>
            <a:r>
              <a:rPr>
                <a:solidFill>
                  <a:srgbClr val="800080"/>
                </a:solidFill>
              </a:rPr>
              <a:t>'k'</a:t>
            </a:r>
            <a:r>
              <a:t>);</a:t>
            </a:r>
          </a:p>
          <a:p>
            <a:pPr>
              <a:defRPr sz="1400">
                <a:latin typeface="Courier New"/>
                <a:ea typeface="Courier New"/>
                <a:cs typeface="Courier New"/>
                <a:sym typeface="Courier New"/>
              </a:defRPr>
            </a:pPr>
            <a:r>
              <a:t>  h.definedata(</a:t>
            </a:r>
            <a:r>
              <a:rPr>
                <a:solidFill>
                  <a:srgbClr val="800080"/>
                </a:solidFill>
              </a:rPr>
              <a:t>'k'</a:t>
            </a:r>
            <a:r>
              <a:t>,</a:t>
            </a:r>
            <a:r>
              <a:rPr>
                <a:solidFill>
                  <a:srgbClr val="800080"/>
                </a:solidFill>
              </a:rPr>
              <a:t>'d'</a:t>
            </a:r>
            <a:r>
              <a:t>); </a:t>
            </a:r>
          </a:p>
          <a:p>
            <a:pPr>
              <a:defRPr sz="1400">
                <a:latin typeface="Courier New"/>
                <a:ea typeface="Courier New"/>
                <a:cs typeface="Courier New"/>
                <a:sym typeface="Courier New"/>
              </a:defRPr>
            </a:pPr>
            <a:r>
              <a:t>  h.definedone();</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a:t>
            </a:r>
            <a:r>
              <a:rPr>
                <a:solidFill>
                  <a:srgbClr val="0000FF"/>
                </a:solidFill>
              </a:rPr>
              <a:t>do</a:t>
            </a:r>
            <a:r>
              <a:t> k=</a:t>
            </a:r>
            <a:r>
              <a:rPr b="1">
                <a:solidFill>
                  <a:srgbClr val="008080"/>
                </a:solidFill>
              </a:rPr>
              <a:t>3</a:t>
            </a:r>
            <a:r>
              <a:t>,</a:t>
            </a:r>
            <a:r>
              <a:rPr b="1">
                <a:solidFill>
                  <a:srgbClr val="008080"/>
                </a:solidFill>
              </a:rPr>
              <a:t>2</a:t>
            </a:r>
            <a:r>
              <a:t>,</a:t>
            </a:r>
            <a:r>
              <a:rPr b="1">
                <a:solidFill>
                  <a:srgbClr val="008080"/>
                </a:solidFill>
              </a:rPr>
              <a:t>2</a:t>
            </a:r>
            <a:r>
              <a:t>,</a:t>
            </a:r>
            <a:r>
              <a:rPr b="1">
                <a:solidFill>
                  <a:srgbClr val="008080"/>
                </a:solidFill>
              </a:rPr>
              <a:t>1</a:t>
            </a:r>
            <a:r>
              <a:t>,</a:t>
            </a:r>
            <a:r>
              <a:rPr b="1">
                <a:solidFill>
                  <a:srgbClr val="008080"/>
                </a:solidFill>
              </a:rPr>
              <a:t>3</a:t>
            </a:r>
            <a:r>
              <a:t>;</a:t>
            </a:r>
          </a:p>
          <a:p>
            <a:pPr>
              <a:defRPr sz="1400">
                <a:latin typeface="Courier New"/>
                <a:ea typeface="Courier New"/>
                <a:cs typeface="Courier New"/>
                <a:sym typeface="Courier New"/>
              </a:defRPr>
            </a:pPr>
            <a:r>
              <a:t>    d=byte(k+</a:t>
            </a:r>
            <a:r>
              <a:rPr b="1">
                <a:solidFill>
                  <a:srgbClr val="008080"/>
                </a:solidFill>
              </a:rPr>
              <a:t>64</a:t>
            </a:r>
            <a:r>
              <a:t>);</a:t>
            </a:r>
          </a:p>
          <a:p>
            <a:pPr>
              <a:defRPr sz="1400">
                <a:latin typeface="Courier New"/>
                <a:ea typeface="Courier New"/>
                <a:cs typeface="Courier New"/>
                <a:sym typeface="Courier New"/>
              </a:defRPr>
            </a:pPr>
            <a:r>
              <a:t>    h.add();</a:t>
            </a:r>
          </a:p>
          <a:p>
            <a:pPr>
              <a:defRPr sz="1400">
                <a:latin typeface="Courier New"/>
                <a:ea typeface="Courier New"/>
                <a:cs typeface="Courier New"/>
                <a:sym typeface="Courier New"/>
              </a:defRPr>
            </a:pPr>
            <a:r>
              <a:t>  </a:t>
            </a:r>
            <a:r>
              <a:rPr>
                <a:solidFill>
                  <a:srgbClr val="0000FF"/>
                </a:solidFill>
              </a:rPr>
              <a:t>end</a:t>
            </a:r>
            <a:r>
              <a:t>; </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a:t>
            </a:r>
            <a:r>
              <a:rPr>
                <a:solidFill>
                  <a:srgbClr val="0000FF"/>
                </a:solidFill>
              </a:rPr>
              <a:t>put</a:t>
            </a:r>
            <a:r>
              <a:t> </a:t>
            </a:r>
            <a:r>
              <a:rPr>
                <a:solidFill>
                  <a:srgbClr val="800080"/>
                </a:solidFill>
              </a:rPr>
              <a:t>'Data items in key order: '</a:t>
            </a:r>
            <a:r>
              <a:t>;</a:t>
            </a:r>
          </a:p>
          <a:p>
            <a:pPr>
              <a:defRPr sz="1400">
                <a:latin typeface="Courier New"/>
                <a:ea typeface="Courier New"/>
                <a:cs typeface="Courier New"/>
                <a:sym typeface="Courier New"/>
              </a:defRPr>
            </a:pPr>
            <a:r>
              <a:t>  </a:t>
            </a:r>
            <a:r>
              <a:rPr>
                <a:solidFill>
                  <a:srgbClr val="0000FF"/>
                </a:solidFill>
              </a:rPr>
              <a:t>do</a:t>
            </a:r>
            <a:r>
              <a:t> </a:t>
            </a:r>
            <a:r>
              <a:rPr>
                <a:solidFill>
                  <a:srgbClr val="0000FF"/>
                </a:solidFill>
              </a:rPr>
              <a:t>while</a:t>
            </a:r>
            <a:r>
              <a:t> (hi.NEXT() eq </a:t>
            </a:r>
            <a:r>
              <a:rPr b="1">
                <a:solidFill>
                  <a:srgbClr val="008080"/>
                </a:solidFill>
              </a:rPr>
              <a:t>0</a:t>
            </a:r>
            <a:r>
              <a:t>);</a:t>
            </a:r>
          </a:p>
          <a:p>
            <a:pPr>
              <a:defRPr sz="1400">
                <a:latin typeface="Courier New"/>
                <a:ea typeface="Courier New"/>
                <a:cs typeface="Courier New"/>
                <a:sym typeface="Courier New"/>
              </a:defRPr>
            </a:pPr>
            <a:r>
              <a:t>    </a:t>
            </a:r>
            <a:r>
              <a:rPr>
                <a:solidFill>
                  <a:srgbClr val="0000FF"/>
                </a:solidFill>
              </a:rPr>
              <a:t>put</a:t>
            </a:r>
            <a:r>
              <a:t> k= d=;</a:t>
            </a:r>
          </a:p>
          <a:p>
            <a:pPr>
              <a:defRPr sz="1400">
                <a:latin typeface="Courier New"/>
                <a:ea typeface="Courier New"/>
                <a:cs typeface="Courier New"/>
                <a:sym typeface="Courier New"/>
              </a:defRPr>
            </a:pPr>
            <a:r>
              <a:t>  </a:t>
            </a:r>
            <a:r>
              <a:rPr>
                <a:solidFill>
                  <a:srgbClr val="0000FF"/>
                </a:solidFill>
              </a:rPr>
              <a:t>end</a:t>
            </a:r>
            <a:r>
              <a:t>;</a:t>
            </a:r>
          </a:p>
          <a:p>
            <a:pPr>
              <a:defRPr sz="1400">
                <a:latin typeface="Courier New"/>
                <a:ea typeface="Courier New"/>
                <a:cs typeface="Courier New"/>
                <a:sym typeface="Courier New"/>
              </a:defRPr>
            </a:pPr>
            <a:r>
              <a:t> </a:t>
            </a:r>
          </a:p>
          <a:p>
            <a:pPr>
              <a:defRPr sz="1400">
                <a:latin typeface="Courier New"/>
                <a:ea typeface="Courier New"/>
                <a:cs typeface="Courier New"/>
                <a:sym typeface="Courier New"/>
              </a:defRPr>
            </a:pPr>
            <a:r>
              <a:t>  </a:t>
            </a:r>
            <a:r>
              <a:rPr>
                <a:solidFill>
                  <a:srgbClr val="0000FF"/>
                </a:solidFill>
              </a:rPr>
              <a:t>put</a:t>
            </a:r>
            <a:r>
              <a:t> </a:t>
            </a:r>
            <a:r>
              <a:rPr>
                <a:solidFill>
                  <a:srgbClr val="800080"/>
                </a:solidFill>
              </a:rPr>
              <a:t>'Data items in reverse key order: '</a:t>
            </a:r>
            <a:r>
              <a:t>;</a:t>
            </a:r>
          </a:p>
          <a:p>
            <a:pPr>
              <a:defRPr sz="1400">
                <a:latin typeface="Courier New"/>
                <a:ea typeface="Courier New"/>
                <a:cs typeface="Courier New"/>
                <a:sym typeface="Courier New"/>
              </a:defRPr>
            </a:pPr>
            <a:r>
              <a:t>  </a:t>
            </a:r>
            <a:r>
              <a:rPr>
                <a:solidFill>
                  <a:srgbClr val="0000FF"/>
                </a:solidFill>
              </a:rPr>
              <a:t>do</a:t>
            </a:r>
            <a:r>
              <a:t> rc=hi.LAST() </a:t>
            </a:r>
            <a:r>
              <a:rPr>
                <a:solidFill>
                  <a:srgbClr val="0000FF"/>
                </a:solidFill>
              </a:rPr>
              <a:t>by</a:t>
            </a:r>
            <a:r>
              <a:t> </a:t>
            </a:r>
            <a:r>
              <a:rPr b="1">
                <a:solidFill>
                  <a:srgbClr val="008080"/>
                </a:solidFill>
              </a:rPr>
              <a:t>0</a:t>
            </a:r>
            <a:r>
              <a:t> </a:t>
            </a:r>
            <a:r>
              <a:rPr>
                <a:solidFill>
                  <a:srgbClr val="0000FF"/>
                </a:solidFill>
              </a:rPr>
              <a:t>while</a:t>
            </a:r>
            <a:r>
              <a:t> (rc=</a:t>
            </a:r>
            <a:r>
              <a:rPr b="1">
                <a:solidFill>
                  <a:srgbClr val="008080"/>
                </a:solidFill>
              </a:rPr>
              <a:t>0</a:t>
            </a:r>
            <a:r>
              <a:t>);</a:t>
            </a:r>
          </a:p>
          <a:p>
            <a:pPr>
              <a:defRPr sz="1400">
                <a:latin typeface="Courier New"/>
                <a:ea typeface="Courier New"/>
                <a:cs typeface="Courier New"/>
                <a:sym typeface="Courier New"/>
              </a:defRPr>
            </a:pPr>
            <a:r>
              <a:t>    </a:t>
            </a:r>
            <a:r>
              <a:rPr>
                <a:solidFill>
                  <a:srgbClr val="0000FF"/>
                </a:solidFill>
              </a:rPr>
              <a:t>put</a:t>
            </a:r>
            <a:r>
              <a:t> k= d=;</a:t>
            </a:r>
          </a:p>
          <a:p>
            <a:pPr>
              <a:defRPr sz="1400">
                <a:latin typeface="Courier New"/>
                <a:ea typeface="Courier New"/>
                <a:cs typeface="Courier New"/>
                <a:sym typeface="Courier New"/>
              </a:defRPr>
            </a:pPr>
            <a:r>
              <a:t>    rc=hi.PREV(); </a:t>
            </a:r>
          </a:p>
          <a:p>
            <a:pPr>
              <a:defRPr sz="1400">
                <a:latin typeface="Courier New"/>
                <a:ea typeface="Courier New"/>
                <a:cs typeface="Courier New"/>
                <a:sym typeface="Courier New"/>
              </a:defRPr>
            </a:pPr>
            <a:r>
              <a:t>  </a:t>
            </a:r>
            <a:r>
              <a:rPr>
                <a:solidFill>
                  <a:srgbClr val="0000FF"/>
                </a:solidFill>
              </a:rPr>
              <a:t>end</a:t>
            </a:r>
            <a:r>
              <a:t>;</a:t>
            </a:r>
          </a:p>
          <a:p>
            <a:pPr>
              <a:defRPr b="1" sz="1400">
                <a:solidFill>
                  <a:srgbClr val="000080"/>
                </a:solidFill>
                <a:latin typeface="Courier New"/>
                <a:ea typeface="Courier New"/>
                <a:cs typeface="Courier New"/>
                <a:sym typeface="Courier New"/>
              </a:defRPr>
            </a:pPr>
            <a:r>
              <a:t>run</a:t>
            </a:r>
            <a:r>
              <a:rPr b="0">
                <a:solidFill>
                  <a:srgbClr val="000000"/>
                </a:solidFill>
              </a:rPr>
              <a:t>;</a:t>
            </a:r>
          </a:p>
        </p:txBody>
      </p:sp>
      <p:sp>
        <p:nvSpPr>
          <p:cNvPr id="206" name="TextBox 8"/>
          <p:cNvSpPr txBox="1"/>
          <p:nvPr/>
        </p:nvSpPr>
        <p:spPr>
          <a:xfrm>
            <a:off x="6664633" y="2659309"/>
            <a:ext cx="3054432" cy="30945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pPr>
            <a:r>
              <a:t>Data items in key order:</a:t>
            </a:r>
          </a:p>
          <a:p>
            <a:pPr>
              <a:defRPr sz="1600"/>
            </a:pPr>
            <a:r>
              <a:t>k=1 d=A</a:t>
            </a:r>
          </a:p>
          <a:p>
            <a:pPr>
              <a:defRPr sz="1600"/>
            </a:pPr>
            <a:r>
              <a:t>k=2 d=B</a:t>
            </a:r>
          </a:p>
          <a:p>
            <a:pPr>
              <a:defRPr sz="1600"/>
            </a:pPr>
            <a:r>
              <a:t>k=2 d=B</a:t>
            </a:r>
          </a:p>
          <a:p>
            <a:pPr>
              <a:defRPr sz="1600"/>
            </a:pPr>
            <a:r>
              <a:t>k=3 d=C</a:t>
            </a:r>
          </a:p>
          <a:p>
            <a:pPr>
              <a:defRPr sz="1600"/>
            </a:pPr>
            <a:r>
              <a:t>k=3 d=C</a:t>
            </a:r>
          </a:p>
          <a:p>
            <a:pPr>
              <a:defRPr sz="1600"/>
            </a:pPr>
            <a:r>
              <a:t>Data items in reverse key order:</a:t>
            </a:r>
          </a:p>
          <a:p>
            <a:pPr>
              <a:defRPr sz="1600"/>
            </a:pPr>
            <a:r>
              <a:t>k=3 d=C</a:t>
            </a:r>
          </a:p>
          <a:p>
            <a:pPr>
              <a:defRPr sz="1600"/>
            </a:pPr>
            <a:r>
              <a:t>k=3 d=C</a:t>
            </a:r>
          </a:p>
          <a:p>
            <a:pPr>
              <a:defRPr sz="1600"/>
            </a:pPr>
            <a:r>
              <a:t>k=2 d=B</a:t>
            </a:r>
          </a:p>
          <a:p>
            <a:pPr>
              <a:defRPr sz="1600"/>
            </a:pPr>
            <a:r>
              <a:t>k=2 d=B</a:t>
            </a:r>
          </a:p>
          <a:p>
            <a:pPr>
              <a:defRPr sz="1600"/>
            </a:pPr>
            <a:r>
              <a:t>k=1 d=A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Title 1"/>
          <p:cNvSpPr txBox="1"/>
          <p:nvPr>
            <p:ph type="title"/>
          </p:nvPr>
        </p:nvSpPr>
        <p:spPr>
          <a:xfrm>
            <a:off x="831850" y="1709738"/>
            <a:ext cx="10515600" cy="2852738"/>
          </a:xfrm>
          <a:prstGeom prst="rect">
            <a:avLst/>
          </a:prstGeom>
        </p:spPr>
        <p:txBody>
          <a:bodyPr/>
          <a:lstStyle/>
          <a:p>
            <a:pPr/>
            <a:r>
              <a:t>Understand SAS Hash Object</a:t>
            </a:r>
          </a:p>
        </p:txBody>
      </p:sp>
      <p:sp>
        <p:nvSpPr>
          <p:cNvPr id="101" name="Text Placeholder 2"/>
          <p:cNvSpPr txBox="1"/>
          <p:nvPr>
            <p:ph type="body" sz="quarter" idx="1"/>
          </p:nvPr>
        </p:nvSpPr>
        <p:spPr>
          <a:xfrm>
            <a:off x="831850" y="4589462"/>
            <a:ext cx="10515600" cy="1500188"/>
          </a:xfrm>
          <a:prstGeom prst="rect">
            <a:avLst/>
          </a:prstGeom>
        </p:spPr>
        <p:txBody>
          <a:bodyPr/>
          <a:lstStyle/>
          <a:p>
            <a:pPr/>
            <a:r>
              <a:t>What is a SAS hash object?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itle 1"/>
          <p:cNvSpPr txBox="1"/>
          <p:nvPr>
            <p:ph type="title"/>
          </p:nvPr>
        </p:nvSpPr>
        <p:spPr>
          <a:xfrm>
            <a:off x="831850" y="1709738"/>
            <a:ext cx="10515600" cy="2852738"/>
          </a:xfrm>
          <a:prstGeom prst="rect">
            <a:avLst/>
          </a:prstGeom>
        </p:spPr>
        <p:txBody>
          <a:bodyPr/>
          <a:lstStyle/>
          <a:p>
            <a:pPr/>
            <a:r>
              <a:t>Potential Applications in Clinical Trials Programming</a:t>
            </a:r>
          </a:p>
        </p:txBody>
      </p:sp>
      <p:sp>
        <p:nvSpPr>
          <p:cNvPr id="209" name="Text Placeholder 2"/>
          <p:cNvSpPr txBox="1"/>
          <p:nvPr>
            <p:ph type="body" sz="quarter" idx="1"/>
          </p:nvPr>
        </p:nvSpPr>
        <p:spPr>
          <a:xfrm>
            <a:off x="831850" y="4589462"/>
            <a:ext cx="10515600" cy="1500188"/>
          </a:xfrm>
          <a:prstGeom prst="rect">
            <a:avLst/>
          </a:prstGeom>
        </p:spPr>
        <p:txBody>
          <a:bodyPr/>
          <a:lstStyle/>
          <a:p>
            <a:pPr/>
            <a:r>
              <a:t>How may we use hash objects in the clinical trials programming environment?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Title 1"/>
          <p:cNvSpPr txBox="1"/>
          <p:nvPr>
            <p:ph type="title"/>
          </p:nvPr>
        </p:nvSpPr>
        <p:spPr>
          <a:xfrm>
            <a:off x="838200" y="365125"/>
            <a:ext cx="10515600" cy="1325563"/>
          </a:xfrm>
          <a:prstGeom prst="rect">
            <a:avLst/>
          </a:prstGeom>
        </p:spPr>
        <p:txBody>
          <a:bodyPr/>
          <a:lstStyle/>
          <a:p>
            <a:pPr/>
            <a:r>
              <a:t>CASE 1:  table lookup</a:t>
            </a:r>
          </a:p>
        </p:txBody>
      </p:sp>
      <p:sp>
        <p:nvSpPr>
          <p:cNvPr id="212" name="TextBox 3"/>
          <p:cNvSpPr txBox="1"/>
          <p:nvPr/>
        </p:nvSpPr>
        <p:spPr>
          <a:xfrm>
            <a:off x="442099" y="1628506"/>
            <a:ext cx="10166200" cy="14323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914400" indent="-457200" defTabSz="206375">
              <a:buSzPct val="100000"/>
              <a:buFont typeface="Arial"/>
              <a:buChar char="•"/>
              <a:defRPr spc="-29" sz="3000"/>
            </a:pPr>
            <a:r>
              <a:t>Problem: </a:t>
            </a:r>
          </a:p>
          <a:p>
            <a:pPr lvl="2" marL="1257300" indent="-342900" defTabSz="206375">
              <a:buSzPct val="100000"/>
              <a:buChar char="✓"/>
              <a:defRPr spc="-29" sz="2000"/>
            </a:pPr>
            <a:r>
              <a:t>Suppose we have the following derivation rule for SDTM.LB.EPOCH:  Set to SDTM.SE.EPOCH on the subject element which satisfies SE.SESTDTC &lt;= LB.LBDTC &lt;= SE.SEENDTC.</a:t>
            </a:r>
          </a:p>
        </p:txBody>
      </p:sp>
      <p:pic>
        <p:nvPicPr>
          <p:cNvPr id="213" name="Picture 6" descr="Picture 6"/>
          <p:cNvPicPr>
            <a:picLocks noChangeAspect="1"/>
          </p:cNvPicPr>
          <p:nvPr/>
        </p:nvPicPr>
        <p:blipFill>
          <a:blip r:embed="rId2">
            <a:extLst/>
          </a:blip>
          <a:stretch>
            <a:fillRect/>
          </a:stretch>
        </p:blipFill>
        <p:spPr>
          <a:xfrm>
            <a:off x="1373702" y="3277997"/>
            <a:ext cx="8736326" cy="2956818"/>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Title 1"/>
          <p:cNvSpPr txBox="1"/>
          <p:nvPr>
            <p:ph type="title"/>
          </p:nvPr>
        </p:nvSpPr>
        <p:spPr>
          <a:xfrm>
            <a:off x="838200" y="365125"/>
            <a:ext cx="10515600" cy="1325563"/>
          </a:xfrm>
          <a:prstGeom prst="rect">
            <a:avLst/>
          </a:prstGeom>
        </p:spPr>
        <p:txBody>
          <a:bodyPr/>
          <a:lstStyle/>
          <a:p>
            <a:pPr/>
            <a:r>
              <a:t>CASE 1:  Sample code</a:t>
            </a:r>
          </a:p>
        </p:txBody>
      </p:sp>
      <p:sp>
        <p:nvSpPr>
          <p:cNvPr id="216" name="TextBox 5"/>
          <p:cNvSpPr txBox="1"/>
          <p:nvPr/>
        </p:nvSpPr>
        <p:spPr>
          <a:xfrm>
            <a:off x="769268" y="1686799"/>
            <a:ext cx="9067243" cy="415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400">
                <a:solidFill>
                  <a:srgbClr val="000080"/>
                </a:solidFill>
                <a:latin typeface="Courier New"/>
                <a:ea typeface="Courier New"/>
                <a:cs typeface="Courier New"/>
                <a:sym typeface="Courier New"/>
              </a:defRPr>
            </a:pPr>
            <a:r>
              <a:t>data</a:t>
            </a:r>
            <a:r>
              <a:rPr>
                <a:solidFill>
                  <a:srgbClr val="000000"/>
                </a:solidFill>
              </a:rPr>
              <a:t> lb2;</a:t>
            </a:r>
            <a:endParaRPr sz="2600"/>
          </a:p>
          <a:p>
            <a:pPr>
              <a:defRPr sz="1400">
                <a:latin typeface="Courier New"/>
                <a:ea typeface="Courier New"/>
                <a:cs typeface="Courier New"/>
                <a:sym typeface="Courier New"/>
              </a:defRPr>
            </a:pPr>
            <a:r>
              <a:t>  </a:t>
            </a:r>
            <a:r>
              <a:rPr>
                <a:solidFill>
                  <a:srgbClr val="0000FF"/>
                </a:solidFill>
              </a:rPr>
              <a:t>if</a:t>
            </a:r>
            <a:r>
              <a:t> _n_=</a:t>
            </a:r>
            <a:r>
              <a:rPr b="1">
                <a:solidFill>
                  <a:srgbClr val="008080"/>
                </a:solidFill>
              </a:rPr>
              <a:t>1</a:t>
            </a:r>
            <a:r>
              <a:t> </a:t>
            </a:r>
            <a:r>
              <a:rPr>
                <a:solidFill>
                  <a:srgbClr val="0000FF"/>
                </a:solidFill>
              </a:rPr>
              <a:t>then</a:t>
            </a:r>
            <a:r>
              <a:t> </a:t>
            </a:r>
            <a:r>
              <a:rPr>
                <a:solidFill>
                  <a:srgbClr val="0000FF"/>
                </a:solidFill>
              </a:rPr>
              <a:t>do</a:t>
            </a:r>
            <a:r>
              <a:t>;</a:t>
            </a:r>
            <a:endParaRPr sz="2600"/>
          </a:p>
          <a:p>
            <a:pPr>
              <a:defRPr sz="1400">
                <a:latin typeface="Courier New"/>
                <a:ea typeface="Courier New"/>
                <a:cs typeface="Courier New"/>
                <a:sym typeface="Courier New"/>
              </a:defRPr>
            </a:pPr>
            <a:r>
              <a:t>    </a:t>
            </a:r>
            <a:r>
              <a:rPr>
                <a:solidFill>
                  <a:srgbClr val="0000FF"/>
                </a:solidFill>
              </a:rPr>
              <a:t>if</a:t>
            </a:r>
            <a:r>
              <a:t> </a:t>
            </a:r>
            <a:r>
              <a:rPr b="1">
                <a:solidFill>
                  <a:srgbClr val="008080"/>
                </a:solidFill>
              </a:rPr>
              <a:t>0</a:t>
            </a:r>
            <a:r>
              <a:t> </a:t>
            </a:r>
            <a:r>
              <a:rPr>
                <a:solidFill>
                  <a:srgbClr val="0000FF"/>
                </a:solidFill>
              </a:rPr>
              <a:t>then</a:t>
            </a:r>
            <a:r>
              <a:t> </a:t>
            </a:r>
            <a:r>
              <a:rPr>
                <a:solidFill>
                  <a:srgbClr val="0000FF"/>
                </a:solidFill>
              </a:rPr>
              <a:t>set</a:t>
            </a:r>
            <a:r>
              <a:t> sdtm.se(</a:t>
            </a:r>
            <a:r>
              <a:rPr>
                <a:solidFill>
                  <a:srgbClr val="0000FF"/>
                </a:solidFill>
              </a:rPr>
              <a:t>keep</a:t>
            </a:r>
            <a:r>
              <a:t>=sestdtc seendtc epoch </a:t>
            </a:r>
            <a:r>
              <a:rPr>
                <a:solidFill>
                  <a:srgbClr val="0000FF"/>
                </a:solidFill>
              </a:rPr>
              <a:t>rename</a:t>
            </a:r>
            <a:r>
              <a:t>=(epoch=_epoch));</a:t>
            </a:r>
            <a:endParaRPr sz="2600"/>
          </a:p>
          <a:p>
            <a:pPr>
              <a:defRPr sz="1400">
                <a:latin typeface="Courier New"/>
                <a:ea typeface="Courier New"/>
                <a:cs typeface="Courier New"/>
                <a:sym typeface="Courier New"/>
              </a:defRPr>
            </a:pPr>
            <a:r>
              <a:t>    </a:t>
            </a:r>
            <a:r>
              <a:rPr>
                <a:solidFill>
                  <a:srgbClr val="0000FF"/>
                </a:solidFill>
              </a:rPr>
              <a:t>dcl</a:t>
            </a:r>
            <a:r>
              <a:t> </a:t>
            </a:r>
            <a:r>
              <a:rPr>
                <a:solidFill>
                  <a:srgbClr val="0000FF"/>
                </a:solidFill>
              </a:rPr>
              <a:t>hash</a:t>
            </a:r>
            <a:r>
              <a:t> h (dataset:</a:t>
            </a:r>
            <a:r>
              <a:rPr>
                <a:solidFill>
                  <a:srgbClr val="800080"/>
                </a:solidFill>
              </a:rPr>
              <a:t>"sdtm.se"</a:t>
            </a:r>
            <a:r>
              <a:t>, multidata:</a:t>
            </a:r>
            <a:r>
              <a:rPr>
                <a:solidFill>
                  <a:srgbClr val="800080"/>
                </a:solidFill>
              </a:rPr>
              <a:t>'y'</a:t>
            </a:r>
            <a:r>
              <a:t>);</a:t>
            </a:r>
            <a:endParaRPr sz="2600"/>
          </a:p>
          <a:p>
            <a:pPr>
              <a:defRPr sz="1400">
                <a:latin typeface="Courier New"/>
                <a:ea typeface="Courier New"/>
                <a:cs typeface="Courier New"/>
                <a:sym typeface="Courier New"/>
              </a:defRPr>
            </a:pPr>
            <a:r>
              <a:t>    h.definekey(</a:t>
            </a:r>
            <a:r>
              <a:rPr>
                <a:solidFill>
                  <a:srgbClr val="800080"/>
                </a:solidFill>
              </a:rPr>
              <a:t>"usubjid"</a:t>
            </a:r>
            <a:r>
              <a:t>) ;</a:t>
            </a:r>
            <a:endParaRPr sz="2600"/>
          </a:p>
          <a:p>
            <a:pPr>
              <a:defRPr sz="1400">
                <a:latin typeface="Courier New"/>
                <a:ea typeface="Courier New"/>
                <a:cs typeface="Courier New"/>
                <a:sym typeface="Courier New"/>
              </a:defRPr>
            </a:pPr>
            <a:r>
              <a:t>    h.definedata(</a:t>
            </a:r>
            <a:r>
              <a:rPr>
                <a:solidFill>
                  <a:srgbClr val="800080"/>
                </a:solidFill>
              </a:rPr>
              <a:t>"sestdtc"</a:t>
            </a:r>
            <a:r>
              <a:t>, </a:t>
            </a:r>
            <a:r>
              <a:rPr>
                <a:solidFill>
                  <a:srgbClr val="800080"/>
                </a:solidFill>
              </a:rPr>
              <a:t>"seendtc"</a:t>
            </a:r>
            <a:r>
              <a:t>, </a:t>
            </a:r>
            <a:r>
              <a:rPr>
                <a:solidFill>
                  <a:srgbClr val="800080"/>
                </a:solidFill>
              </a:rPr>
              <a:t>"_epoch"</a:t>
            </a:r>
            <a:r>
              <a:t>);</a:t>
            </a:r>
            <a:endParaRPr sz="2600"/>
          </a:p>
          <a:p>
            <a:pPr>
              <a:defRPr sz="1400">
                <a:latin typeface="Courier New"/>
                <a:ea typeface="Courier New"/>
                <a:cs typeface="Courier New"/>
                <a:sym typeface="Courier New"/>
              </a:defRPr>
            </a:pPr>
            <a:r>
              <a:t>    h.definedone();</a:t>
            </a:r>
            <a:endParaRPr sz="2600"/>
          </a:p>
          <a:p>
            <a:pPr>
              <a:defRPr sz="1400">
                <a:latin typeface="Courier New"/>
                <a:ea typeface="Courier New"/>
                <a:cs typeface="Courier New"/>
                <a:sym typeface="Courier New"/>
              </a:defRPr>
            </a:pPr>
            <a:r>
              <a:t>  </a:t>
            </a:r>
            <a:r>
              <a:rPr>
                <a:solidFill>
                  <a:srgbClr val="0000FF"/>
                </a:solidFill>
              </a:rPr>
              <a:t>end</a:t>
            </a:r>
            <a:r>
              <a:t>;</a:t>
            </a:r>
            <a:endParaRPr sz="2600"/>
          </a:p>
          <a:p>
            <a:pPr>
              <a:defRPr sz="1400">
                <a:latin typeface="Courier New"/>
                <a:ea typeface="Courier New"/>
                <a:cs typeface="Courier New"/>
                <a:sym typeface="Courier New"/>
              </a:defRPr>
            </a:pPr>
            <a:r>
              <a:t>  </a:t>
            </a:r>
            <a:r>
              <a:rPr>
                <a:solidFill>
                  <a:srgbClr val="0000FF"/>
                </a:solidFill>
              </a:rPr>
              <a:t>length</a:t>
            </a:r>
            <a:r>
              <a:t> EPOCH $</a:t>
            </a:r>
            <a:r>
              <a:rPr b="1">
                <a:solidFill>
                  <a:srgbClr val="008080"/>
                </a:solidFill>
              </a:rPr>
              <a:t>200</a:t>
            </a:r>
            <a:r>
              <a:t>;</a:t>
            </a:r>
            <a:endParaRPr sz="2600"/>
          </a:p>
          <a:p>
            <a:pPr>
              <a:defRPr sz="1400">
                <a:latin typeface="Courier New"/>
                <a:ea typeface="Courier New"/>
                <a:cs typeface="Courier New"/>
                <a:sym typeface="Courier New"/>
              </a:defRPr>
            </a:pPr>
            <a:r>
              <a:t>  </a:t>
            </a:r>
            <a:r>
              <a:rPr>
                <a:solidFill>
                  <a:srgbClr val="0000FF"/>
                </a:solidFill>
              </a:rPr>
              <a:t>set</a:t>
            </a:r>
            <a:r>
              <a:t> lb;</a:t>
            </a:r>
            <a:endParaRPr sz="2600"/>
          </a:p>
          <a:p>
            <a:pPr>
              <a:defRPr sz="1400">
                <a:latin typeface="Courier New"/>
                <a:ea typeface="Courier New"/>
                <a:cs typeface="Courier New"/>
                <a:sym typeface="Courier New"/>
              </a:defRPr>
            </a:pPr>
          </a:p>
          <a:p>
            <a:pPr>
              <a:defRPr sz="1400">
                <a:latin typeface="Courier New"/>
                <a:ea typeface="Courier New"/>
                <a:cs typeface="Courier New"/>
                <a:sym typeface="Courier New"/>
              </a:defRPr>
            </a:pPr>
            <a:r>
              <a:t>  </a:t>
            </a:r>
            <a:r>
              <a:rPr>
                <a:solidFill>
                  <a:srgbClr val="0000FF"/>
                </a:solidFill>
              </a:rPr>
              <a:t>call</a:t>
            </a:r>
            <a:r>
              <a:t> missing(epoch, _epoch);</a:t>
            </a:r>
            <a:endParaRPr sz="2600"/>
          </a:p>
          <a:p>
            <a:pPr>
              <a:defRPr sz="1400">
                <a:latin typeface="Courier New"/>
                <a:ea typeface="Courier New"/>
                <a:cs typeface="Courier New"/>
                <a:sym typeface="Courier New"/>
              </a:defRPr>
            </a:pPr>
            <a:r>
              <a:t>  </a:t>
            </a:r>
            <a:r>
              <a:rPr>
                <a:solidFill>
                  <a:srgbClr val="0000FF"/>
                </a:solidFill>
              </a:rPr>
              <a:t>if</a:t>
            </a:r>
            <a:r>
              <a:t> not missing(lbdtc) </a:t>
            </a:r>
            <a:r>
              <a:rPr>
                <a:solidFill>
                  <a:srgbClr val="0000FF"/>
                </a:solidFill>
              </a:rPr>
              <a:t>then</a:t>
            </a:r>
            <a:r>
              <a:t> </a:t>
            </a:r>
            <a:r>
              <a:rPr>
                <a:solidFill>
                  <a:srgbClr val="0000FF"/>
                </a:solidFill>
              </a:rPr>
              <a:t>do</a:t>
            </a:r>
            <a:r>
              <a:t> rc=h.find() </a:t>
            </a:r>
            <a:r>
              <a:rPr>
                <a:solidFill>
                  <a:srgbClr val="0000FF"/>
                </a:solidFill>
              </a:rPr>
              <a:t>by</a:t>
            </a:r>
            <a:r>
              <a:t> </a:t>
            </a:r>
            <a:r>
              <a:rPr b="1">
                <a:solidFill>
                  <a:srgbClr val="008080"/>
                </a:solidFill>
              </a:rPr>
              <a:t>0</a:t>
            </a:r>
            <a:r>
              <a:t> </a:t>
            </a:r>
            <a:r>
              <a:rPr>
                <a:solidFill>
                  <a:srgbClr val="0000FF"/>
                </a:solidFill>
              </a:rPr>
              <a:t>while</a:t>
            </a:r>
            <a:r>
              <a:t> (rc=</a:t>
            </a:r>
            <a:r>
              <a:rPr b="1">
                <a:solidFill>
                  <a:srgbClr val="008080"/>
                </a:solidFill>
              </a:rPr>
              <a:t>0</a:t>
            </a:r>
            <a:r>
              <a:t>);</a:t>
            </a:r>
            <a:endParaRPr sz="2600"/>
          </a:p>
          <a:p>
            <a:pPr>
              <a:defRPr sz="1400">
                <a:latin typeface="Courier New"/>
                <a:ea typeface="Courier New"/>
                <a:cs typeface="Courier New"/>
                <a:sym typeface="Courier New"/>
              </a:defRPr>
            </a:pPr>
            <a:r>
              <a:t>    </a:t>
            </a:r>
            <a:r>
              <a:rPr>
                <a:solidFill>
                  <a:srgbClr val="0000FF"/>
                </a:solidFill>
              </a:rPr>
              <a:t>if</a:t>
            </a:r>
            <a:r>
              <a:t> sestdtc &lt;= lbdtc &lt;= seendtc </a:t>
            </a:r>
            <a:r>
              <a:rPr>
                <a:solidFill>
                  <a:srgbClr val="0000FF"/>
                </a:solidFill>
              </a:rPr>
              <a:t>then</a:t>
            </a:r>
            <a:r>
              <a:t> </a:t>
            </a:r>
            <a:r>
              <a:rPr>
                <a:solidFill>
                  <a:srgbClr val="0000FF"/>
                </a:solidFill>
              </a:rPr>
              <a:t>do</a:t>
            </a:r>
            <a:r>
              <a:t>; </a:t>
            </a:r>
            <a:endParaRPr sz="2600"/>
          </a:p>
          <a:p>
            <a:pPr>
              <a:defRPr sz="1400">
                <a:latin typeface="Courier New"/>
                <a:ea typeface="Courier New"/>
                <a:cs typeface="Courier New"/>
                <a:sym typeface="Courier New"/>
              </a:defRPr>
            </a:pPr>
            <a:r>
              <a:t>      epoch=_epoch;</a:t>
            </a:r>
            <a:endParaRPr sz="2600"/>
          </a:p>
          <a:p>
            <a:pPr>
              <a:defRPr sz="1400">
                <a:latin typeface="Courier New"/>
                <a:ea typeface="Courier New"/>
                <a:cs typeface="Courier New"/>
                <a:sym typeface="Courier New"/>
              </a:defRPr>
            </a:pPr>
            <a:r>
              <a:t>      </a:t>
            </a:r>
            <a:r>
              <a:rPr>
                <a:solidFill>
                  <a:srgbClr val="0000FF"/>
                </a:solidFill>
              </a:rPr>
              <a:t>leave</a:t>
            </a:r>
            <a:r>
              <a:t>;</a:t>
            </a:r>
            <a:endParaRPr sz="2600"/>
          </a:p>
          <a:p>
            <a:pPr>
              <a:defRPr sz="1400">
                <a:latin typeface="Courier New"/>
                <a:ea typeface="Courier New"/>
                <a:cs typeface="Courier New"/>
                <a:sym typeface="Courier New"/>
              </a:defRPr>
            </a:pPr>
            <a:r>
              <a:t>    </a:t>
            </a:r>
            <a:r>
              <a:rPr>
                <a:solidFill>
                  <a:srgbClr val="0000FF"/>
                </a:solidFill>
              </a:rPr>
              <a:t>end</a:t>
            </a:r>
            <a:r>
              <a:t>; </a:t>
            </a:r>
            <a:endParaRPr sz="2600"/>
          </a:p>
          <a:p>
            <a:pPr>
              <a:defRPr sz="1400">
                <a:latin typeface="Courier New"/>
                <a:ea typeface="Courier New"/>
                <a:cs typeface="Courier New"/>
                <a:sym typeface="Courier New"/>
              </a:defRPr>
            </a:pPr>
            <a:r>
              <a:t>    rc=h.find_next(); </a:t>
            </a:r>
            <a:endParaRPr sz="2600"/>
          </a:p>
          <a:p>
            <a:pPr>
              <a:defRPr sz="1400">
                <a:latin typeface="Courier New"/>
                <a:ea typeface="Courier New"/>
                <a:cs typeface="Courier New"/>
                <a:sym typeface="Courier New"/>
              </a:defRPr>
            </a:pPr>
            <a:r>
              <a:t>  </a:t>
            </a:r>
            <a:r>
              <a:rPr>
                <a:solidFill>
                  <a:srgbClr val="0000FF"/>
                </a:solidFill>
              </a:rPr>
              <a:t>end</a:t>
            </a:r>
            <a:r>
              <a:t>;</a:t>
            </a:r>
            <a:endParaRPr sz="2600"/>
          </a:p>
          <a:p>
            <a:pPr>
              <a:defRPr b="1" sz="1400">
                <a:solidFill>
                  <a:srgbClr val="000080"/>
                </a:solidFill>
                <a:latin typeface="Courier New"/>
                <a:ea typeface="Courier New"/>
                <a:cs typeface="Courier New"/>
                <a:sym typeface="Courier New"/>
              </a:defRPr>
            </a:pPr>
            <a:r>
              <a:t>run</a:t>
            </a:r>
            <a:r>
              <a:rPr>
                <a:solidFill>
                  <a:srgbClr val="000000"/>
                </a:solidFill>
              </a:rPr>
              <a:t>;</a:t>
            </a:r>
          </a:p>
        </p:txBody>
      </p:sp>
      <p:sp>
        <p:nvSpPr>
          <p:cNvPr id="217" name="Rectangle 8"/>
          <p:cNvSpPr/>
          <p:nvPr/>
        </p:nvSpPr>
        <p:spPr>
          <a:xfrm>
            <a:off x="1008075" y="1940850"/>
            <a:ext cx="7944375" cy="1488150"/>
          </a:xfrm>
          <a:prstGeom prst="rect">
            <a:avLst/>
          </a:prstGeom>
          <a:ln w="12700">
            <a:solidFill>
              <a:srgbClr val="548235"/>
            </a:solidFill>
            <a:miter/>
          </a:ln>
        </p:spPr>
        <p:txBody>
          <a:bodyPr lIns="45719" rIns="45719" anchor="ctr"/>
          <a:lstStyle/>
          <a:p>
            <a:pPr algn="ctr">
              <a:defRPr>
                <a:solidFill>
                  <a:srgbClr val="FFFFFF"/>
                </a:solidFill>
              </a:defRPr>
            </a:pPr>
          </a:p>
        </p:txBody>
      </p:sp>
      <p:sp>
        <p:nvSpPr>
          <p:cNvPr id="218" name="Rectangle 10"/>
          <p:cNvSpPr/>
          <p:nvPr/>
        </p:nvSpPr>
        <p:spPr>
          <a:xfrm>
            <a:off x="1008075" y="4098218"/>
            <a:ext cx="7944375" cy="1706964"/>
          </a:xfrm>
          <a:prstGeom prst="rect">
            <a:avLst/>
          </a:prstGeom>
          <a:ln w="12700">
            <a:solidFill>
              <a:srgbClr val="548235"/>
            </a:solidFill>
            <a:miter/>
          </a:ln>
        </p:spPr>
        <p:txBody>
          <a:bodyPr lIns="45719" rIns="45719" anchor="ctr"/>
          <a:lstStyle/>
          <a:p>
            <a:pPr algn="ctr">
              <a:defRPr>
                <a:solidFill>
                  <a:srgbClr val="FFFFFF"/>
                </a:solidFill>
              </a:defRPr>
            </a:pPr>
          </a:p>
        </p:txBody>
      </p:sp>
      <p:sp>
        <p:nvSpPr>
          <p:cNvPr id="219" name="TextBox 15"/>
          <p:cNvSpPr txBox="1"/>
          <p:nvPr/>
        </p:nvSpPr>
        <p:spPr>
          <a:xfrm>
            <a:off x="8998169" y="1795910"/>
            <a:ext cx="2439942" cy="4651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1600"/>
            </a:pPr>
            <a:r>
              <a:t>Load SDTM.SE into a hash table as a lookup table. </a:t>
            </a:r>
          </a:p>
          <a:p>
            <a:pPr marL="285750" indent="-285750">
              <a:buSzPct val="100000"/>
              <a:buFont typeface="Arial"/>
              <a:buChar char="•"/>
              <a:defRPr sz="1600"/>
            </a:pPr>
          </a:p>
          <a:p>
            <a:pPr marL="285750" indent="-285750">
              <a:buSzPct val="100000"/>
              <a:buFont typeface="Arial"/>
              <a:buChar char="•"/>
              <a:defRPr sz="1600"/>
            </a:pPr>
          </a:p>
          <a:p>
            <a:pPr marL="285750" indent="-285750">
              <a:buSzPct val="100000"/>
              <a:buFont typeface="Arial"/>
              <a:buChar char="•"/>
              <a:defRPr sz="1600"/>
            </a:pPr>
          </a:p>
          <a:p>
            <a:pPr marL="285750" indent="-285750">
              <a:buSzPct val="100000"/>
              <a:buFont typeface="Arial"/>
              <a:buChar char="•"/>
              <a:defRPr sz="1600"/>
            </a:pPr>
          </a:p>
          <a:p>
            <a:pPr>
              <a:defRPr sz="1600"/>
            </a:pPr>
          </a:p>
          <a:p>
            <a:pPr>
              <a:defRPr sz="1600"/>
            </a:pPr>
          </a:p>
          <a:p>
            <a:pPr marL="285750" indent="-285750">
              <a:buSzPct val="100000"/>
              <a:buFont typeface="Arial"/>
              <a:buChar char="•"/>
              <a:defRPr sz="1600"/>
            </a:pPr>
            <a:r>
              <a:t>For each record in the LB dataset, loop through all epochs associated with the subject, and break out of the loop when the epoch meeting the solicited criteria is found. </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Title 1"/>
          <p:cNvSpPr txBox="1"/>
          <p:nvPr>
            <p:ph type="title"/>
          </p:nvPr>
        </p:nvSpPr>
        <p:spPr>
          <a:xfrm>
            <a:off x="838200" y="365125"/>
            <a:ext cx="10515600" cy="1325563"/>
          </a:xfrm>
          <a:prstGeom prst="rect">
            <a:avLst/>
          </a:prstGeom>
        </p:spPr>
        <p:txBody>
          <a:bodyPr/>
          <a:lstStyle/>
          <a:p>
            <a:pPr/>
            <a:r>
              <a:t>CASE 2:  Hash of Hashes</a:t>
            </a:r>
          </a:p>
        </p:txBody>
      </p:sp>
      <p:sp>
        <p:nvSpPr>
          <p:cNvPr id="222" name="TextBox 3"/>
          <p:cNvSpPr txBox="1"/>
          <p:nvPr/>
        </p:nvSpPr>
        <p:spPr>
          <a:xfrm>
            <a:off x="442099" y="1628506"/>
            <a:ext cx="10424161" cy="11275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914400" indent="-457200" defTabSz="206375">
              <a:buSzPct val="100000"/>
              <a:buFont typeface="Arial"/>
              <a:buChar char="•"/>
              <a:defRPr spc="-29" sz="3000"/>
            </a:pPr>
            <a:r>
              <a:t>Problem: </a:t>
            </a:r>
          </a:p>
          <a:p>
            <a:pPr lvl="2" marL="1257300" indent="-342900" defTabSz="206375">
              <a:buSzPct val="100000"/>
              <a:buChar char="✓"/>
              <a:defRPr spc="-29" sz="2000"/>
            </a:pPr>
            <a:r>
              <a:t>Suppose we want to split COMMENT into COVAL1-10 at a max length of 200 by word, i.e. without breaking up individual words.  </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Title 1"/>
          <p:cNvSpPr txBox="1"/>
          <p:nvPr>
            <p:ph type="title"/>
          </p:nvPr>
        </p:nvSpPr>
        <p:spPr>
          <a:xfrm>
            <a:off x="838200" y="365125"/>
            <a:ext cx="10515600" cy="1325563"/>
          </a:xfrm>
          <a:prstGeom prst="rect">
            <a:avLst/>
          </a:prstGeom>
        </p:spPr>
        <p:txBody>
          <a:bodyPr/>
          <a:lstStyle/>
          <a:p>
            <a:pPr/>
            <a:r>
              <a:t>CASE 2:  Sample code</a:t>
            </a:r>
          </a:p>
        </p:txBody>
      </p:sp>
      <p:sp>
        <p:nvSpPr>
          <p:cNvPr id="225" name="TextBox 5"/>
          <p:cNvSpPr txBox="1"/>
          <p:nvPr/>
        </p:nvSpPr>
        <p:spPr>
          <a:xfrm>
            <a:off x="769268" y="1686799"/>
            <a:ext cx="9067243" cy="46933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000080"/>
                </a:solidFill>
                <a:latin typeface="Courier New"/>
                <a:ea typeface="Courier New"/>
                <a:cs typeface="Courier New"/>
                <a:sym typeface="Courier New"/>
              </a:defRPr>
            </a:pPr>
            <a:r>
              <a:t>data</a:t>
            </a:r>
            <a:r>
              <a:rPr b="0">
                <a:solidFill>
                  <a:srgbClr val="000000"/>
                </a:solidFill>
              </a:rPr>
              <a:t> co2;</a:t>
            </a:r>
            <a:endParaRPr b="0">
              <a:solidFill>
                <a:srgbClr val="000000"/>
              </a:solidFill>
            </a:endParaRPr>
          </a:p>
          <a:p>
            <a:pPr>
              <a:defRPr sz="1200">
                <a:latin typeface="Courier New"/>
                <a:ea typeface="Courier New"/>
                <a:cs typeface="Courier New"/>
                <a:sym typeface="Courier New"/>
              </a:defRPr>
            </a:pPr>
            <a:r>
              <a:t>  </a:t>
            </a:r>
            <a:r>
              <a:rPr>
                <a:solidFill>
                  <a:srgbClr val="0000FF"/>
                </a:solidFill>
              </a:rPr>
              <a:t>if</a:t>
            </a:r>
            <a:r>
              <a:t> _n_=</a:t>
            </a:r>
            <a:r>
              <a:rPr b="1">
                <a:solidFill>
                  <a:srgbClr val="008080"/>
                </a:solidFill>
              </a:rPr>
              <a:t>1</a:t>
            </a:r>
            <a:r>
              <a:t> </a:t>
            </a:r>
            <a:r>
              <a:rPr>
                <a:solidFill>
                  <a:srgbClr val="0000FF"/>
                </a:solidFill>
              </a:rPr>
              <a:t>then</a:t>
            </a:r>
            <a:r>
              <a:t> </a:t>
            </a:r>
            <a:r>
              <a:rPr>
                <a:solidFill>
                  <a:srgbClr val="0000FF"/>
                </a:solidFill>
              </a:rPr>
              <a:t>do</a:t>
            </a:r>
            <a:r>
              <a:t>; </a:t>
            </a:r>
          </a:p>
          <a:p>
            <a:pPr>
              <a:defRPr sz="1200">
                <a:latin typeface="Courier New"/>
                <a:ea typeface="Courier New"/>
                <a:cs typeface="Courier New"/>
                <a:sym typeface="Courier New"/>
              </a:defRPr>
            </a:pPr>
            <a:r>
              <a:t>    </a:t>
            </a:r>
            <a:r>
              <a:rPr>
                <a:solidFill>
                  <a:srgbClr val="008000"/>
                </a:solidFill>
              </a:rPr>
              <a:t>/* hash table to hold all words of COVALn */</a:t>
            </a:r>
          </a:p>
          <a:p>
            <a:pPr>
              <a:defRPr sz="1200">
                <a:latin typeface="Courier New"/>
                <a:ea typeface="Courier New"/>
                <a:cs typeface="Courier New"/>
                <a:sym typeface="Courier New"/>
              </a:defRPr>
            </a:pPr>
            <a:r>
              <a:t>    </a:t>
            </a:r>
            <a:r>
              <a:rPr>
                <a:solidFill>
                  <a:srgbClr val="0000FF"/>
                </a:solidFill>
              </a:rPr>
              <a:t>dcl</a:t>
            </a:r>
            <a:r>
              <a:t> hash h; </a:t>
            </a:r>
          </a:p>
          <a:p>
            <a:pPr>
              <a:defRPr sz="1200">
                <a:latin typeface="Courier New"/>
                <a:ea typeface="Courier New"/>
                <a:cs typeface="Courier New"/>
                <a:sym typeface="Courier New"/>
              </a:defRPr>
            </a:pPr>
            <a:r>
              <a:t>    </a:t>
            </a:r>
            <a:r>
              <a:rPr>
                <a:solidFill>
                  <a:srgbClr val="0000FF"/>
                </a:solidFill>
              </a:rPr>
              <a:t>dcl</a:t>
            </a:r>
            <a:r>
              <a:t> hiter hi; </a:t>
            </a:r>
          </a:p>
          <a:p>
            <a:pPr>
              <a:defRPr sz="1200">
                <a:latin typeface="Courier New"/>
                <a:ea typeface="Courier New"/>
                <a:cs typeface="Courier New"/>
                <a:sym typeface="Courier New"/>
              </a:defRPr>
            </a:pPr>
            <a:r>
              <a:t>    h = _new_ hash(ordered: </a:t>
            </a:r>
            <a:r>
              <a:rPr>
                <a:solidFill>
                  <a:srgbClr val="800080"/>
                </a:solidFill>
              </a:rPr>
              <a:t>'y'</a:t>
            </a:r>
            <a:r>
              <a:t>); </a:t>
            </a:r>
          </a:p>
          <a:p>
            <a:pPr>
              <a:defRPr sz="1200">
                <a:latin typeface="Courier New"/>
                <a:ea typeface="Courier New"/>
                <a:cs typeface="Courier New"/>
                <a:sym typeface="Courier New"/>
              </a:defRPr>
            </a:pPr>
            <a:r>
              <a:t>    h.definekey(</a:t>
            </a:r>
            <a:r>
              <a:rPr>
                <a:solidFill>
                  <a:srgbClr val="800080"/>
                </a:solidFill>
              </a:rPr>
              <a:t>'count'</a:t>
            </a:r>
            <a:r>
              <a:t>);</a:t>
            </a:r>
          </a:p>
          <a:p>
            <a:pPr>
              <a:defRPr sz="1200">
                <a:latin typeface="Courier New"/>
                <a:ea typeface="Courier New"/>
                <a:cs typeface="Courier New"/>
                <a:sym typeface="Courier New"/>
              </a:defRPr>
            </a:pPr>
            <a:r>
              <a:t>    h.definedata(</a:t>
            </a:r>
            <a:r>
              <a:rPr>
                <a:solidFill>
                  <a:srgbClr val="800080"/>
                </a:solidFill>
              </a:rPr>
              <a:t>'word'</a:t>
            </a:r>
            <a:r>
              <a:t>); </a:t>
            </a:r>
          </a:p>
          <a:p>
            <a:pPr>
              <a:defRPr sz="1200">
                <a:latin typeface="Courier New"/>
                <a:ea typeface="Courier New"/>
                <a:cs typeface="Courier New"/>
                <a:sym typeface="Courier New"/>
              </a:defRPr>
            </a:pPr>
            <a:r>
              <a:t>    h.definedone();</a:t>
            </a:r>
          </a:p>
          <a:p>
            <a:pPr>
              <a:defRPr sz="1200">
                <a:latin typeface="Courier New"/>
                <a:ea typeface="Courier New"/>
                <a:cs typeface="Courier New"/>
                <a:sym typeface="Courier New"/>
              </a:defRPr>
            </a:pPr>
          </a:p>
          <a:p>
            <a:pPr>
              <a:defRPr sz="1200">
                <a:latin typeface="Courier New"/>
                <a:ea typeface="Courier New"/>
                <a:cs typeface="Courier New"/>
                <a:sym typeface="Courier New"/>
              </a:defRPr>
            </a:pPr>
            <a:r>
              <a:t>    </a:t>
            </a:r>
            <a:r>
              <a:rPr>
                <a:solidFill>
                  <a:srgbClr val="008000"/>
                </a:solidFill>
              </a:rPr>
              <a:t>/* hash table to hold all COVALn, each of which is a hash object itself */</a:t>
            </a:r>
          </a:p>
          <a:p>
            <a:pPr>
              <a:defRPr sz="1200">
                <a:latin typeface="Courier New"/>
                <a:ea typeface="Courier New"/>
                <a:cs typeface="Courier New"/>
                <a:sym typeface="Courier New"/>
              </a:defRPr>
            </a:pPr>
            <a:r>
              <a:t>    </a:t>
            </a:r>
            <a:r>
              <a:rPr>
                <a:solidFill>
                  <a:srgbClr val="0000FF"/>
                </a:solidFill>
              </a:rPr>
              <a:t>dcl</a:t>
            </a:r>
            <a:r>
              <a:t> hash x(ordered: </a:t>
            </a:r>
            <a:r>
              <a:rPr>
                <a:solidFill>
                  <a:srgbClr val="800080"/>
                </a:solidFill>
              </a:rPr>
              <a:t>'y'</a:t>
            </a:r>
            <a:r>
              <a:t>); </a:t>
            </a:r>
          </a:p>
          <a:p>
            <a:pPr>
              <a:defRPr sz="1200">
                <a:latin typeface="Courier New"/>
                <a:ea typeface="Courier New"/>
                <a:cs typeface="Courier New"/>
                <a:sym typeface="Courier New"/>
              </a:defRPr>
            </a:pPr>
            <a:r>
              <a:t>    x.definekey(</a:t>
            </a:r>
            <a:r>
              <a:rPr>
                <a:solidFill>
                  <a:srgbClr val="800080"/>
                </a:solidFill>
              </a:rPr>
              <a:t>'nvars’);</a:t>
            </a:r>
            <a:endParaRPr>
              <a:solidFill>
                <a:srgbClr val="800080"/>
              </a:solidFill>
            </a:endParaRPr>
          </a:p>
          <a:p>
            <a:pPr>
              <a:defRPr sz="1200">
                <a:solidFill>
                  <a:srgbClr val="800080"/>
                </a:solidFill>
                <a:latin typeface="Courier New"/>
                <a:ea typeface="Courier New"/>
                <a:cs typeface="Courier New"/>
                <a:sym typeface="Courier New"/>
              </a:defRPr>
            </a:pPr>
            <a:r>
              <a:t>    x.definedata('</a:t>
            </a:r>
            <a:r>
              <a:rPr>
                <a:solidFill>
                  <a:srgbClr val="000000"/>
                </a:solidFill>
              </a:rPr>
              <a:t>h’);</a:t>
            </a:r>
            <a:endParaRPr>
              <a:solidFill>
                <a:srgbClr val="000000"/>
              </a:solidFill>
            </a:endParaRPr>
          </a:p>
          <a:p>
            <a:pPr>
              <a:defRPr sz="1200">
                <a:latin typeface="Courier New"/>
                <a:ea typeface="Courier New"/>
                <a:cs typeface="Courier New"/>
                <a:sym typeface="Courier New"/>
              </a:defRPr>
            </a:pPr>
            <a:r>
              <a:t>    x.definedone(); </a:t>
            </a:r>
          </a:p>
          <a:p>
            <a:pPr>
              <a:defRPr sz="1200">
                <a:latin typeface="Courier New"/>
                <a:ea typeface="Courier New"/>
                <a:cs typeface="Courier New"/>
                <a:sym typeface="Courier New"/>
              </a:defRPr>
            </a:pPr>
            <a:r>
              <a:t>  </a:t>
            </a:r>
            <a:r>
              <a:rPr>
                <a:solidFill>
                  <a:srgbClr val="0000FF"/>
                </a:solidFill>
              </a:rPr>
              <a:t>end</a:t>
            </a:r>
            <a:r>
              <a:t>; </a:t>
            </a:r>
          </a:p>
          <a:p>
            <a:pPr>
              <a:defRPr sz="1200">
                <a:solidFill>
                  <a:srgbClr val="0000FF"/>
                </a:solidFill>
                <a:latin typeface="Courier New"/>
                <a:ea typeface="Courier New"/>
                <a:cs typeface="Courier New"/>
                <a:sym typeface="Courier New"/>
              </a:defRPr>
            </a:pPr>
            <a:r>
              <a:t>  set</a:t>
            </a:r>
            <a:r>
              <a:rPr>
                <a:solidFill>
                  <a:srgbClr val="000000"/>
                </a:solidFill>
              </a:rPr>
              <a:t> co;</a:t>
            </a:r>
            <a:endParaRPr>
              <a:solidFill>
                <a:srgbClr val="000000"/>
              </a:solidFill>
            </a:endParaRPr>
          </a:p>
          <a:p>
            <a:pPr>
              <a:defRPr sz="1200">
                <a:latin typeface="Courier New"/>
                <a:ea typeface="Courier New"/>
                <a:cs typeface="Courier New"/>
                <a:sym typeface="Courier New"/>
              </a:defRPr>
            </a:pPr>
            <a:r>
              <a:t>  </a:t>
            </a:r>
            <a:r>
              <a:rPr>
                <a:solidFill>
                  <a:srgbClr val="0000FF"/>
                </a:solidFill>
              </a:rPr>
              <a:t>length</a:t>
            </a:r>
            <a:r>
              <a:t> tempStr word $</a:t>
            </a:r>
            <a:r>
              <a:rPr b="1">
                <a:solidFill>
                  <a:srgbClr val="008080"/>
                </a:solidFill>
              </a:rPr>
              <a:t>400</a:t>
            </a:r>
            <a:r>
              <a:t>;</a:t>
            </a:r>
          </a:p>
          <a:p>
            <a:pPr>
              <a:defRPr sz="1200">
                <a:latin typeface="Courier New"/>
                <a:ea typeface="Courier New"/>
                <a:cs typeface="Courier New"/>
                <a:sym typeface="Courier New"/>
              </a:defRPr>
            </a:pPr>
          </a:p>
          <a:p>
            <a:pPr>
              <a:defRPr sz="1200">
                <a:solidFill>
                  <a:srgbClr val="008000"/>
                </a:solidFill>
                <a:latin typeface="Courier New"/>
                <a:ea typeface="Courier New"/>
                <a:cs typeface="Courier New"/>
                <a:sym typeface="Courier New"/>
              </a:defRPr>
            </a:pPr>
            <a:r>
              <a:t>  /* clear both objects to get ready for processing a new observation */</a:t>
            </a:r>
          </a:p>
          <a:p>
            <a:pPr>
              <a:defRPr sz="1200">
                <a:latin typeface="Courier New"/>
                <a:ea typeface="Courier New"/>
                <a:cs typeface="Courier New"/>
                <a:sym typeface="Courier New"/>
              </a:defRPr>
            </a:pPr>
            <a:r>
              <a:t>  x.clear(); </a:t>
            </a:r>
          </a:p>
          <a:p>
            <a:pPr>
              <a:defRPr sz="1200">
                <a:latin typeface="Courier New"/>
                <a:ea typeface="Courier New"/>
                <a:cs typeface="Courier New"/>
                <a:sym typeface="Courier New"/>
              </a:defRPr>
            </a:pPr>
            <a:r>
              <a:t>  h.clear(); </a:t>
            </a:r>
          </a:p>
          <a:p>
            <a:pPr>
              <a:defRPr sz="1200">
                <a:latin typeface="Courier New"/>
                <a:ea typeface="Courier New"/>
                <a:cs typeface="Courier New"/>
                <a:sym typeface="Courier New"/>
              </a:defRPr>
            </a:pPr>
            <a:r>
              <a:t>  count=</a:t>
            </a:r>
            <a:r>
              <a:rPr b="1">
                <a:solidFill>
                  <a:srgbClr val="008080"/>
                </a:solidFill>
              </a:rPr>
              <a:t>1</a:t>
            </a:r>
            <a:r>
              <a:t>; </a:t>
            </a:r>
            <a:r>
              <a:rPr>
                <a:solidFill>
                  <a:srgbClr val="008000"/>
                </a:solidFill>
              </a:rPr>
              <a:t>* order of words;</a:t>
            </a:r>
          </a:p>
          <a:p>
            <a:pPr>
              <a:defRPr sz="1200">
                <a:latin typeface="Courier New"/>
                <a:ea typeface="Courier New"/>
                <a:cs typeface="Courier New"/>
                <a:sym typeface="Courier New"/>
              </a:defRPr>
            </a:pPr>
            <a:r>
              <a:t>  nvars=</a:t>
            </a:r>
            <a:r>
              <a:rPr b="1">
                <a:solidFill>
                  <a:srgbClr val="008080"/>
                </a:solidFill>
              </a:rPr>
              <a:t>1</a:t>
            </a:r>
            <a:r>
              <a:t>; %</a:t>
            </a:r>
            <a:r>
              <a:rPr>
                <a:solidFill>
                  <a:srgbClr val="008000"/>
                </a:solidFill>
              </a:rPr>
              <a:t>* count of hash object h’s;</a:t>
            </a:r>
          </a:p>
          <a:p>
            <a:pPr>
              <a:defRPr sz="1200">
                <a:latin typeface="Courier New"/>
                <a:ea typeface="Courier New"/>
                <a:cs typeface="Courier New"/>
                <a:sym typeface="Courier New"/>
              </a:defRPr>
            </a:pPr>
            <a:r>
              <a:t>  </a:t>
            </a:r>
            <a:r>
              <a:rPr>
                <a:solidFill>
                  <a:srgbClr val="0000FF"/>
                </a:solidFill>
              </a:rPr>
              <a:t>call</a:t>
            </a:r>
            <a:r>
              <a:t> missing(tempStr);</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Title 1"/>
          <p:cNvSpPr txBox="1"/>
          <p:nvPr>
            <p:ph type="title"/>
          </p:nvPr>
        </p:nvSpPr>
        <p:spPr>
          <a:xfrm>
            <a:off x="838200" y="365125"/>
            <a:ext cx="10515600" cy="1325563"/>
          </a:xfrm>
          <a:prstGeom prst="rect">
            <a:avLst/>
          </a:prstGeom>
        </p:spPr>
        <p:txBody>
          <a:bodyPr/>
          <a:lstStyle/>
          <a:p>
            <a:pPr/>
            <a:r>
              <a:t>CASE 2:  Sample code (cont’d)</a:t>
            </a:r>
          </a:p>
        </p:txBody>
      </p:sp>
      <p:sp>
        <p:nvSpPr>
          <p:cNvPr id="228" name="TextBox 5"/>
          <p:cNvSpPr txBox="1"/>
          <p:nvPr/>
        </p:nvSpPr>
        <p:spPr>
          <a:xfrm>
            <a:off x="751090" y="1690688"/>
            <a:ext cx="9067243" cy="4892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solidFill>
                  <a:srgbClr val="0000FF"/>
                </a:solidFill>
                <a:latin typeface="Courier New"/>
                <a:ea typeface="Courier New"/>
                <a:cs typeface="Courier New"/>
                <a:sym typeface="Courier New"/>
              </a:defRPr>
            </a:pPr>
            <a:r>
              <a:t>do</a:t>
            </a:r>
            <a:r>
              <a:rPr>
                <a:solidFill>
                  <a:srgbClr val="000000"/>
                </a:solidFill>
              </a:rPr>
              <a:t> </a:t>
            </a:r>
            <a:r>
              <a:t>while</a:t>
            </a:r>
            <a:r>
              <a:rPr>
                <a:solidFill>
                  <a:srgbClr val="000000"/>
                </a:solidFill>
              </a:rPr>
              <a:t>(scan(comment,count,</a:t>
            </a:r>
            <a:r>
              <a:rPr>
                <a:solidFill>
                  <a:srgbClr val="800080"/>
                </a:solidFill>
              </a:rPr>
              <a:t>" "</a:t>
            </a:r>
            <a:r>
              <a:rPr>
                <a:solidFill>
                  <a:srgbClr val="000000"/>
                </a:solidFill>
              </a:rPr>
              <a:t>) ne </a:t>
            </a:r>
            <a:r>
              <a:rPr>
                <a:solidFill>
                  <a:srgbClr val="800080"/>
                </a:solidFill>
              </a:rPr>
              <a:t>''</a:t>
            </a:r>
            <a:r>
              <a:rPr>
                <a:solidFill>
                  <a:srgbClr val="000000"/>
                </a:solidFill>
              </a:rPr>
              <a:t>); </a:t>
            </a:r>
            <a:r>
              <a:rPr>
                <a:solidFill>
                  <a:srgbClr val="008000"/>
                </a:solidFill>
              </a:rPr>
              <a:t>/* split long strings */</a:t>
            </a:r>
          </a:p>
          <a:p>
            <a:pPr>
              <a:defRPr sz="1200">
                <a:latin typeface="Courier New"/>
                <a:ea typeface="Courier New"/>
                <a:cs typeface="Courier New"/>
                <a:sym typeface="Courier New"/>
              </a:defRPr>
            </a:pPr>
            <a:r>
              <a:t>    word=scan(comment,count,</a:t>
            </a:r>
            <a:r>
              <a:rPr>
                <a:solidFill>
                  <a:srgbClr val="800080"/>
                </a:solidFill>
              </a:rPr>
              <a:t>" "</a:t>
            </a:r>
            <a:r>
              <a:t>);</a:t>
            </a:r>
          </a:p>
          <a:p>
            <a:pPr>
              <a:defRPr sz="1200">
                <a:latin typeface="Courier New"/>
                <a:ea typeface="Courier New"/>
                <a:cs typeface="Courier New"/>
                <a:sym typeface="Courier New"/>
              </a:defRPr>
            </a:pPr>
            <a:r>
              <a:t>    tempStr=catx(</a:t>
            </a:r>
            <a:r>
              <a:rPr>
                <a:solidFill>
                  <a:srgbClr val="800080"/>
                </a:solidFill>
              </a:rPr>
              <a:t>" "</a:t>
            </a:r>
            <a:r>
              <a:t>,tempStr,word);</a:t>
            </a:r>
          </a:p>
          <a:p>
            <a:pPr>
              <a:defRPr sz="1200">
                <a:latin typeface="Courier New"/>
                <a:ea typeface="Courier New"/>
                <a:cs typeface="Courier New"/>
                <a:sym typeface="Courier New"/>
              </a:defRPr>
            </a:pPr>
            <a:r>
              <a:t>    </a:t>
            </a:r>
            <a:r>
              <a:rPr>
                <a:solidFill>
                  <a:srgbClr val="0000FF"/>
                </a:solidFill>
              </a:rPr>
              <a:t>if</a:t>
            </a:r>
            <a:r>
              <a:t> length(tempStr)&lt;=</a:t>
            </a:r>
            <a:r>
              <a:rPr b="1">
                <a:solidFill>
                  <a:srgbClr val="008080"/>
                </a:solidFill>
              </a:rPr>
              <a:t>200</a:t>
            </a:r>
            <a:r>
              <a:t> </a:t>
            </a:r>
            <a:r>
              <a:rPr>
                <a:solidFill>
                  <a:srgbClr val="0000FF"/>
                </a:solidFill>
              </a:rPr>
              <a:t>then</a:t>
            </a:r>
            <a:r>
              <a:t> h.add();</a:t>
            </a:r>
          </a:p>
          <a:p>
            <a:pPr>
              <a:defRPr sz="1200">
                <a:latin typeface="Courier New"/>
                <a:ea typeface="Courier New"/>
                <a:cs typeface="Courier New"/>
                <a:sym typeface="Courier New"/>
              </a:defRPr>
            </a:pPr>
            <a:r>
              <a:t>    </a:t>
            </a:r>
            <a:r>
              <a:rPr>
                <a:solidFill>
                  <a:srgbClr val="0000FF"/>
                </a:solidFill>
              </a:rPr>
              <a:t>else</a:t>
            </a:r>
            <a:r>
              <a:t> </a:t>
            </a:r>
            <a:r>
              <a:rPr>
                <a:solidFill>
                  <a:srgbClr val="0000FF"/>
                </a:solidFill>
              </a:rPr>
              <a:t>do</a:t>
            </a:r>
            <a:r>
              <a:t>; </a:t>
            </a:r>
          </a:p>
          <a:p>
            <a:pPr>
              <a:defRPr sz="1200">
                <a:latin typeface="Courier New"/>
                <a:ea typeface="Courier New"/>
                <a:cs typeface="Courier New"/>
                <a:sym typeface="Courier New"/>
              </a:defRPr>
            </a:pPr>
            <a:r>
              <a:t>      x.add(); </a:t>
            </a:r>
          </a:p>
          <a:p>
            <a:pPr>
              <a:defRPr sz="1200">
                <a:latin typeface="Courier New"/>
                <a:ea typeface="Courier New"/>
                <a:cs typeface="Courier New"/>
                <a:sym typeface="Courier New"/>
              </a:defRPr>
            </a:pPr>
            <a:r>
              <a:t>      </a:t>
            </a:r>
            <a:r>
              <a:rPr>
                <a:solidFill>
                  <a:srgbClr val="008000"/>
                </a:solidFill>
              </a:rPr>
              <a:t>/* create a new hash object h to if the previous one cannot acceptable </a:t>
            </a:r>
            <a:endParaRPr>
              <a:solidFill>
                <a:srgbClr val="008000"/>
              </a:solidFill>
            </a:endParaRPr>
          </a:p>
          <a:p>
            <a:pPr>
              <a:defRPr sz="1200">
                <a:solidFill>
                  <a:srgbClr val="008000"/>
                </a:solidFill>
                <a:latin typeface="Courier New"/>
                <a:ea typeface="Courier New"/>
                <a:cs typeface="Courier New"/>
                <a:sym typeface="Courier New"/>
              </a:defRPr>
            </a:pPr>
            <a:r>
              <a:t>any more word */</a:t>
            </a:r>
          </a:p>
          <a:p>
            <a:pPr>
              <a:defRPr sz="1200">
                <a:latin typeface="Courier New"/>
                <a:ea typeface="Courier New"/>
                <a:cs typeface="Courier New"/>
                <a:sym typeface="Courier New"/>
              </a:defRPr>
            </a:pPr>
            <a:r>
              <a:t>      h = _new_ hash(ordered: </a:t>
            </a:r>
            <a:r>
              <a:rPr>
                <a:solidFill>
                  <a:srgbClr val="800080"/>
                </a:solidFill>
              </a:rPr>
              <a:t>'y'</a:t>
            </a:r>
            <a:r>
              <a:t>); </a:t>
            </a:r>
          </a:p>
          <a:p>
            <a:pPr>
              <a:defRPr sz="1200">
                <a:latin typeface="Courier New"/>
                <a:ea typeface="Courier New"/>
                <a:cs typeface="Courier New"/>
                <a:sym typeface="Courier New"/>
              </a:defRPr>
            </a:pPr>
            <a:r>
              <a:t>      h.definekey(</a:t>
            </a:r>
            <a:r>
              <a:rPr>
                <a:solidFill>
                  <a:srgbClr val="800080"/>
                </a:solidFill>
              </a:rPr>
              <a:t>'count’);  h.definedata('</a:t>
            </a:r>
            <a:r>
              <a:t>word’);  h.definedone(); </a:t>
            </a:r>
          </a:p>
          <a:p>
            <a:pPr>
              <a:defRPr sz="1200">
                <a:latin typeface="Courier New"/>
                <a:ea typeface="Courier New"/>
                <a:cs typeface="Courier New"/>
                <a:sym typeface="Courier New"/>
              </a:defRPr>
            </a:pPr>
            <a:r>
              <a:t>      h.add(); </a:t>
            </a:r>
          </a:p>
          <a:p>
            <a:pPr>
              <a:defRPr sz="1200">
                <a:latin typeface="Courier New"/>
                <a:ea typeface="Courier New"/>
                <a:cs typeface="Courier New"/>
                <a:sym typeface="Courier New"/>
              </a:defRPr>
            </a:pPr>
            <a:r>
              <a:t>      nvars+</a:t>
            </a:r>
            <a:r>
              <a:rPr b="1">
                <a:solidFill>
                  <a:srgbClr val="008080"/>
                </a:solidFill>
              </a:rPr>
              <a:t>1</a:t>
            </a:r>
            <a:r>
              <a:t>; tempStr=word;</a:t>
            </a:r>
          </a:p>
          <a:p>
            <a:pPr>
              <a:defRPr sz="1200">
                <a:latin typeface="Courier New"/>
                <a:ea typeface="Courier New"/>
                <a:cs typeface="Courier New"/>
                <a:sym typeface="Courier New"/>
              </a:defRPr>
            </a:pPr>
            <a:r>
              <a:t>    </a:t>
            </a:r>
            <a:r>
              <a:rPr>
                <a:solidFill>
                  <a:srgbClr val="0000FF"/>
                </a:solidFill>
              </a:rPr>
              <a:t>end</a:t>
            </a:r>
            <a:r>
              <a:t>; </a:t>
            </a:r>
          </a:p>
          <a:p>
            <a:pPr>
              <a:defRPr sz="1200">
                <a:latin typeface="Courier New"/>
                <a:ea typeface="Courier New"/>
                <a:cs typeface="Courier New"/>
                <a:sym typeface="Courier New"/>
              </a:defRPr>
            </a:pPr>
            <a:r>
              <a:t>    count+</a:t>
            </a:r>
            <a:r>
              <a:rPr b="1">
                <a:solidFill>
                  <a:srgbClr val="008080"/>
                </a:solidFill>
              </a:rPr>
              <a:t>1</a:t>
            </a:r>
            <a:r>
              <a:t>;</a:t>
            </a:r>
          </a:p>
          <a:p>
            <a:pPr>
              <a:defRPr sz="1200">
                <a:latin typeface="Courier New"/>
                <a:ea typeface="Courier New"/>
                <a:cs typeface="Courier New"/>
                <a:sym typeface="Courier New"/>
              </a:defRPr>
            </a:pPr>
            <a:r>
              <a:t>  </a:t>
            </a:r>
            <a:r>
              <a:rPr>
                <a:solidFill>
                  <a:srgbClr val="0000FF"/>
                </a:solidFill>
              </a:rPr>
              <a:t>end</a:t>
            </a:r>
            <a:r>
              <a:t>; </a:t>
            </a:r>
          </a:p>
          <a:p>
            <a:pPr>
              <a:defRPr sz="1200">
                <a:latin typeface="Courier New"/>
                <a:ea typeface="Courier New"/>
                <a:cs typeface="Courier New"/>
                <a:sym typeface="Courier New"/>
              </a:defRPr>
            </a:pPr>
            <a:r>
              <a:t>  </a:t>
            </a:r>
            <a:r>
              <a:rPr>
                <a:solidFill>
                  <a:srgbClr val="0000FF"/>
                </a:solidFill>
              </a:rPr>
              <a:t>if</a:t>
            </a:r>
            <a:r>
              <a:t> h.num_items gt </a:t>
            </a:r>
            <a:r>
              <a:rPr b="1">
                <a:solidFill>
                  <a:srgbClr val="008080"/>
                </a:solidFill>
              </a:rPr>
              <a:t>0</a:t>
            </a:r>
            <a:r>
              <a:t> </a:t>
            </a:r>
            <a:r>
              <a:rPr>
                <a:solidFill>
                  <a:srgbClr val="0000FF"/>
                </a:solidFill>
              </a:rPr>
              <a:t>then</a:t>
            </a:r>
            <a:r>
              <a:t> x.add(); </a:t>
            </a:r>
            <a:r>
              <a:rPr>
                <a:solidFill>
                  <a:srgbClr val="008000"/>
                </a:solidFill>
              </a:rPr>
              <a:t>* any left-over;</a:t>
            </a:r>
          </a:p>
          <a:p>
            <a:pPr>
              <a:defRPr sz="1200">
                <a:latin typeface="Courier New"/>
                <a:ea typeface="Courier New"/>
                <a:cs typeface="Courier New"/>
                <a:sym typeface="Courier New"/>
              </a:defRPr>
            </a:pPr>
          </a:p>
          <a:p>
            <a:pPr>
              <a:defRPr sz="1200">
                <a:latin typeface="Courier New"/>
                <a:ea typeface="Courier New"/>
                <a:cs typeface="Courier New"/>
                <a:sym typeface="Courier New"/>
              </a:defRPr>
            </a:pPr>
            <a:r>
              <a:t>  </a:t>
            </a:r>
            <a:r>
              <a:rPr>
                <a:solidFill>
                  <a:srgbClr val="008000"/>
                </a:solidFill>
              </a:rPr>
              <a:t>/* read hash of hashes and concatenate words within each hash object h */</a:t>
            </a:r>
          </a:p>
          <a:p>
            <a:pPr>
              <a:defRPr sz="1200">
                <a:latin typeface="Courier New"/>
                <a:ea typeface="Courier New"/>
                <a:cs typeface="Courier New"/>
                <a:sym typeface="Courier New"/>
              </a:defRPr>
            </a:pPr>
            <a:r>
              <a:t>  </a:t>
            </a:r>
            <a:r>
              <a:rPr>
                <a:solidFill>
                  <a:srgbClr val="0000FF"/>
                </a:solidFill>
              </a:rPr>
              <a:t>array</a:t>
            </a:r>
            <a:r>
              <a:t> acovals{</a:t>
            </a:r>
            <a:r>
              <a:rPr b="1">
                <a:solidFill>
                  <a:srgbClr val="008080"/>
                </a:solidFill>
              </a:rPr>
              <a:t>10</a:t>
            </a:r>
            <a:r>
              <a:t>} $</a:t>
            </a:r>
            <a:r>
              <a:rPr b="1">
                <a:solidFill>
                  <a:srgbClr val="008080"/>
                </a:solidFill>
              </a:rPr>
              <a:t>200</a:t>
            </a:r>
            <a:r>
              <a:t> coval1-coval10; </a:t>
            </a:r>
          </a:p>
          <a:p>
            <a:pPr>
              <a:defRPr sz="1200">
                <a:latin typeface="Courier New"/>
                <a:ea typeface="Courier New"/>
                <a:cs typeface="Courier New"/>
                <a:sym typeface="Courier New"/>
              </a:defRPr>
            </a:pPr>
            <a:r>
              <a:t>  </a:t>
            </a:r>
            <a:r>
              <a:rPr>
                <a:solidFill>
                  <a:srgbClr val="0000FF"/>
                </a:solidFill>
              </a:rPr>
              <a:t>do</a:t>
            </a:r>
            <a:r>
              <a:t> i=</a:t>
            </a:r>
            <a:r>
              <a:rPr b="1">
                <a:solidFill>
                  <a:srgbClr val="008080"/>
                </a:solidFill>
              </a:rPr>
              <a:t>1</a:t>
            </a:r>
            <a:r>
              <a:t> </a:t>
            </a:r>
            <a:r>
              <a:rPr>
                <a:solidFill>
                  <a:srgbClr val="0000FF"/>
                </a:solidFill>
              </a:rPr>
              <a:t>to</a:t>
            </a:r>
            <a:r>
              <a:t> x.num_items;</a:t>
            </a:r>
          </a:p>
          <a:p>
            <a:pPr>
              <a:defRPr sz="1200">
                <a:latin typeface="Courier New"/>
                <a:ea typeface="Courier New"/>
                <a:cs typeface="Courier New"/>
                <a:sym typeface="Courier New"/>
              </a:defRPr>
            </a:pPr>
            <a:r>
              <a:t>    x.find(key:i); </a:t>
            </a:r>
          </a:p>
          <a:p>
            <a:pPr>
              <a:defRPr sz="1200">
                <a:latin typeface="Courier New"/>
                <a:ea typeface="Courier New"/>
                <a:cs typeface="Courier New"/>
                <a:sym typeface="Courier New"/>
              </a:defRPr>
            </a:pPr>
            <a:r>
              <a:t>    hi = _new_ hiter(</a:t>
            </a:r>
            <a:r>
              <a:rPr>
                <a:solidFill>
                  <a:srgbClr val="800080"/>
                </a:solidFill>
              </a:rPr>
              <a:t>'h'</a:t>
            </a:r>
            <a:r>
              <a:t>); </a:t>
            </a:r>
          </a:p>
          <a:p>
            <a:pPr>
              <a:defRPr sz="1200">
                <a:latin typeface="Courier New"/>
                <a:ea typeface="Courier New"/>
                <a:cs typeface="Courier New"/>
                <a:sym typeface="Courier New"/>
              </a:defRPr>
            </a:pPr>
            <a:r>
              <a:t>    </a:t>
            </a:r>
            <a:r>
              <a:rPr>
                <a:solidFill>
                  <a:srgbClr val="0000FF"/>
                </a:solidFill>
              </a:rPr>
              <a:t>do</a:t>
            </a:r>
            <a:r>
              <a:t> </a:t>
            </a:r>
            <a:r>
              <a:rPr>
                <a:solidFill>
                  <a:srgbClr val="0000FF"/>
                </a:solidFill>
              </a:rPr>
              <a:t>while</a:t>
            </a:r>
            <a:r>
              <a:t> (hi.next()=</a:t>
            </a:r>
            <a:r>
              <a:rPr b="1">
                <a:solidFill>
                  <a:srgbClr val="008080"/>
                </a:solidFill>
              </a:rPr>
              <a:t>0</a:t>
            </a:r>
            <a:r>
              <a:t>);</a:t>
            </a:r>
          </a:p>
          <a:p>
            <a:pPr>
              <a:defRPr sz="1200">
                <a:latin typeface="Courier New"/>
                <a:ea typeface="Courier New"/>
                <a:cs typeface="Courier New"/>
                <a:sym typeface="Courier New"/>
              </a:defRPr>
            </a:pPr>
            <a:r>
              <a:t>      acovals[i]=catx(</a:t>
            </a:r>
            <a:r>
              <a:rPr>
                <a:solidFill>
                  <a:srgbClr val="800080"/>
                </a:solidFill>
              </a:rPr>
              <a:t>" "</a:t>
            </a:r>
            <a:r>
              <a:t>,acovals[i],word);</a:t>
            </a:r>
          </a:p>
          <a:p>
            <a:pPr>
              <a:defRPr sz="1200">
                <a:latin typeface="Courier New"/>
                <a:ea typeface="Courier New"/>
                <a:cs typeface="Courier New"/>
                <a:sym typeface="Courier New"/>
              </a:defRPr>
            </a:pPr>
            <a:r>
              <a:t>    </a:t>
            </a:r>
            <a:r>
              <a:rPr>
                <a:solidFill>
                  <a:srgbClr val="0000FF"/>
                </a:solidFill>
              </a:rPr>
              <a:t>end</a:t>
            </a:r>
            <a:r>
              <a:t>; </a:t>
            </a:r>
          </a:p>
          <a:p>
            <a:pPr>
              <a:defRPr sz="1200">
                <a:latin typeface="Courier New"/>
                <a:ea typeface="Courier New"/>
                <a:cs typeface="Courier New"/>
                <a:sym typeface="Courier New"/>
              </a:defRPr>
            </a:pPr>
            <a:r>
              <a:t>  </a:t>
            </a:r>
            <a:r>
              <a:rPr>
                <a:solidFill>
                  <a:srgbClr val="0000FF"/>
                </a:solidFill>
              </a:rPr>
              <a:t>end</a:t>
            </a:r>
            <a:r>
              <a:t>; </a:t>
            </a:r>
          </a:p>
          <a:p>
            <a:pPr>
              <a:defRPr b="1" sz="1200">
                <a:solidFill>
                  <a:srgbClr val="000080"/>
                </a:solidFill>
                <a:latin typeface="Courier New"/>
                <a:ea typeface="Courier New"/>
                <a:cs typeface="Courier New"/>
                <a:sym typeface="Courier New"/>
              </a:defRPr>
            </a:pPr>
            <a:r>
              <a:t>run</a:t>
            </a:r>
            <a:r>
              <a:rPr b="0">
                <a:solidFill>
                  <a:srgbClr val="000000"/>
                </a:solidFill>
              </a:rPr>
              <a:t>;</a:t>
            </a:r>
          </a:p>
        </p:txBody>
      </p:sp>
      <p:sp>
        <p:nvSpPr>
          <p:cNvPr id="229" name="Rectangle 10"/>
          <p:cNvSpPr/>
          <p:nvPr/>
        </p:nvSpPr>
        <p:spPr>
          <a:xfrm>
            <a:off x="723549" y="1701427"/>
            <a:ext cx="7950666" cy="3038352"/>
          </a:xfrm>
          <a:prstGeom prst="rect">
            <a:avLst/>
          </a:prstGeom>
          <a:ln w="12700">
            <a:solidFill>
              <a:srgbClr val="548235"/>
            </a:solidFill>
            <a:miter/>
          </a:ln>
        </p:spPr>
        <p:txBody>
          <a:bodyPr lIns="45719" rIns="45719" anchor="ctr"/>
          <a:lstStyle/>
          <a:p>
            <a:pPr algn="ctr">
              <a:defRPr>
                <a:solidFill>
                  <a:srgbClr val="FFFFFF"/>
                </a:solidFill>
              </a:defRPr>
            </a:pPr>
          </a:p>
        </p:txBody>
      </p:sp>
      <p:sp>
        <p:nvSpPr>
          <p:cNvPr id="230" name="TextBox 15"/>
          <p:cNvSpPr txBox="1"/>
          <p:nvPr/>
        </p:nvSpPr>
        <p:spPr>
          <a:xfrm>
            <a:off x="8852765" y="1657946"/>
            <a:ext cx="2439942" cy="54384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pPr>
            <a:r>
              <a:t>Step 1: Split strings by word:</a:t>
            </a:r>
          </a:p>
          <a:p>
            <a:pPr marL="285750" indent="-285750">
              <a:buSzPct val="100000"/>
              <a:buFont typeface="Arial"/>
              <a:buChar char="•"/>
              <a:defRPr sz="1400"/>
            </a:pPr>
            <a:r>
              <a:t>each hash object H holds as many words as possible within 200-char limit; </a:t>
            </a:r>
          </a:p>
          <a:p>
            <a:pPr marL="285750" indent="-285750">
              <a:buSzPct val="100000"/>
              <a:buFont typeface="Arial"/>
              <a:buChar char="•"/>
              <a:defRPr sz="1400"/>
            </a:pPr>
            <a:r>
              <a:t>Hash object X holds as H’s. </a:t>
            </a:r>
          </a:p>
          <a:p>
            <a:pPr marL="285750" indent="-285750">
              <a:buSzPct val="100000"/>
              <a:buFont typeface="Arial"/>
              <a:buChar char="•"/>
              <a:defRPr sz="1400"/>
            </a:pPr>
          </a:p>
          <a:p>
            <a:pPr marL="285750" indent="-285750">
              <a:buSzPct val="100000"/>
              <a:buFont typeface="Arial"/>
              <a:buChar char="•"/>
              <a:defRPr sz="1400"/>
            </a:pPr>
          </a:p>
          <a:p>
            <a:pPr marL="285750" indent="-285750">
              <a:buSzPct val="100000"/>
              <a:buFont typeface="Arial"/>
              <a:buChar char="•"/>
              <a:defRPr sz="1400"/>
            </a:pPr>
          </a:p>
          <a:p>
            <a:pPr marL="285750" indent="-285750">
              <a:buSzPct val="100000"/>
              <a:buFont typeface="Arial"/>
              <a:buChar char="•"/>
              <a:defRPr sz="1400"/>
            </a:pPr>
          </a:p>
          <a:p>
            <a:pPr>
              <a:defRPr sz="1400"/>
            </a:pPr>
          </a:p>
          <a:p>
            <a:pPr>
              <a:defRPr sz="1400"/>
            </a:pPr>
          </a:p>
          <a:p>
            <a:pPr>
              <a:defRPr sz="1400"/>
            </a:pPr>
          </a:p>
          <a:p>
            <a:pPr>
              <a:defRPr sz="1400"/>
            </a:pPr>
          </a:p>
          <a:p>
            <a:pPr>
              <a:defRPr sz="1400"/>
            </a:pPr>
          </a:p>
          <a:p>
            <a:pPr>
              <a:defRPr sz="1600"/>
            </a:pPr>
            <a:r>
              <a:t>Step 2: Concatenate the words to form COVALx:</a:t>
            </a:r>
          </a:p>
          <a:p>
            <a:pPr marL="285750" indent="-285750">
              <a:buSzPct val="100000"/>
              <a:buFont typeface="Arial"/>
              <a:buChar char="•"/>
              <a:defRPr sz="1400"/>
            </a:pPr>
            <a:r>
              <a:t>Loop thru X and its H’s, and return COVAL</a:t>
            </a:r>
          </a:p>
          <a:p>
            <a:pPr marL="285750" indent="-285750">
              <a:buSzPct val="100000"/>
              <a:buFont typeface="Arial"/>
              <a:buChar char="•"/>
              <a:defRPr sz="1400"/>
            </a:pPr>
            <a:r>
              <a:t>Each H corresponds to one COVAL</a:t>
            </a:r>
          </a:p>
          <a:p>
            <a:pPr marL="285750" indent="-285750">
              <a:buSzPct val="100000"/>
              <a:buFont typeface="Arial"/>
              <a:buChar char="•"/>
              <a:defRPr sz="1400"/>
            </a:pPr>
            <a:r>
              <a:t>Each COVAL is within 200-char limit.</a:t>
            </a:r>
          </a:p>
        </p:txBody>
      </p:sp>
      <p:sp>
        <p:nvSpPr>
          <p:cNvPr id="231" name="Rectangle 6"/>
          <p:cNvSpPr/>
          <p:nvPr/>
        </p:nvSpPr>
        <p:spPr>
          <a:xfrm>
            <a:off x="723549" y="4840447"/>
            <a:ext cx="7950666" cy="1652428"/>
          </a:xfrm>
          <a:prstGeom prst="rect">
            <a:avLst/>
          </a:prstGeom>
          <a:ln w="12700">
            <a:solidFill>
              <a:srgbClr val="548235"/>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Title 1"/>
          <p:cNvSpPr txBox="1"/>
          <p:nvPr>
            <p:ph type="title"/>
          </p:nvPr>
        </p:nvSpPr>
        <p:spPr>
          <a:xfrm>
            <a:off x="838200" y="365125"/>
            <a:ext cx="10515600" cy="1325563"/>
          </a:xfrm>
          <a:prstGeom prst="rect">
            <a:avLst/>
          </a:prstGeom>
        </p:spPr>
        <p:txBody>
          <a:bodyPr/>
          <a:lstStyle/>
          <a:p>
            <a:pPr/>
            <a:r>
              <a:t>CASE 3:  data aggregation</a:t>
            </a:r>
          </a:p>
        </p:txBody>
      </p:sp>
      <p:sp>
        <p:nvSpPr>
          <p:cNvPr id="234" name="TextBox 3"/>
          <p:cNvSpPr txBox="1"/>
          <p:nvPr/>
        </p:nvSpPr>
        <p:spPr>
          <a:xfrm>
            <a:off x="442099" y="1628506"/>
            <a:ext cx="10166200" cy="11275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914400" indent="-457200" defTabSz="206375">
              <a:buSzPct val="100000"/>
              <a:buFont typeface="Arial"/>
              <a:buChar char="•"/>
              <a:defRPr spc="-29" sz="3000"/>
            </a:pPr>
            <a:r>
              <a:t>Problem: </a:t>
            </a:r>
          </a:p>
          <a:p>
            <a:pPr lvl="2" marL="1257300" indent="-342900" defTabSz="206375">
              <a:buSzPct val="100000"/>
              <a:buChar char="✓"/>
              <a:defRPr spc="-29" sz="2000"/>
            </a:pPr>
            <a:r>
              <a:t>Suppose we have the following definition for VSBLFL: set to “Y” for the last non-missing result prior to dosing</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Title 1"/>
          <p:cNvSpPr txBox="1"/>
          <p:nvPr>
            <p:ph type="title"/>
          </p:nvPr>
        </p:nvSpPr>
        <p:spPr>
          <a:xfrm>
            <a:off x="838200" y="365125"/>
            <a:ext cx="10515600" cy="1325563"/>
          </a:xfrm>
          <a:prstGeom prst="rect">
            <a:avLst/>
          </a:prstGeom>
        </p:spPr>
        <p:txBody>
          <a:bodyPr/>
          <a:lstStyle/>
          <a:p>
            <a:pPr/>
            <a:r>
              <a:t>CASE 3:  Sample code</a:t>
            </a:r>
          </a:p>
        </p:txBody>
      </p:sp>
      <p:sp>
        <p:nvSpPr>
          <p:cNvPr id="237" name="TextBox 5"/>
          <p:cNvSpPr txBox="1"/>
          <p:nvPr/>
        </p:nvSpPr>
        <p:spPr>
          <a:xfrm>
            <a:off x="769268" y="1686799"/>
            <a:ext cx="9067243" cy="4892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000080"/>
                </a:solidFill>
                <a:latin typeface="Courier New"/>
                <a:ea typeface="Courier New"/>
                <a:cs typeface="Courier New"/>
                <a:sym typeface="Courier New"/>
              </a:defRPr>
            </a:pPr>
            <a:r>
              <a:t>data</a:t>
            </a:r>
            <a:r>
              <a:rPr b="0">
                <a:solidFill>
                  <a:srgbClr val="000000"/>
                </a:solidFill>
              </a:rPr>
              <a:t> vs2;</a:t>
            </a:r>
            <a:endParaRPr b="0">
              <a:solidFill>
                <a:srgbClr val="000000"/>
              </a:solidFill>
            </a:endParaRPr>
          </a:p>
          <a:p>
            <a:pPr>
              <a:defRPr sz="1200">
                <a:latin typeface="Courier New"/>
                <a:ea typeface="Courier New"/>
                <a:cs typeface="Courier New"/>
                <a:sym typeface="Courier New"/>
              </a:defRPr>
            </a:pPr>
            <a:r>
              <a:t>  </a:t>
            </a:r>
            <a:r>
              <a:rPr>
                <a:solidFill>
                  <a:srgbClr val="0000FF"/>
                </a:solidFill>
              </a:rPr>
              <a:t>length</a:t>
            </a:r>
            <a:r>
              <a:t> base_vsdtc $</a:t>
            </a:r>
            <a:r>
              <a:rPr b="1">
                <a:solidFill>
                  <a:srgbClr val="008080"/>
                </a:solidFill>
              </a:rPr>
              <a:t>19</a:t>
            </a:r>
            <a:r>
              <a:t>; </a:t>
            </a:r>
          </a:p>
          <a:p>
            <a:pPr>
              <a:defRPr sz="1200">
                <a:latin typeface="Courier New"/>
                <a:ea typeface="Courier New"/>
                <a:cs typeface="Courier New"/>
                <a:sym typeface="Courier New"/>
              </a:defRPr>
            </a:pPr>
            <a:r>
              <a:t>  </a:t>
            </a:r>
            <a:r>
              <a:rPr>
                <a:solidFill>
                  <a:srgbClr val="0000FF"/>
                </a:solidFill>
              </a:rPr>
              <a:t>if</a:t>
            </a:r>
            <a:r>
              <a:t> _n_=</a:t>
            </a:r>
            <a:r>
              <a:rPr b="1">
                <a:solidFill>
                  <a:srgbClr val="008080"/>
                </a:solidFill>
              </a:rPr>
              <a:t>1</a:t>
            </a:r>
            <a:r>
              <a:t> </a:t>
            </a:r>
            <a:r>
              <a:rPr>
                <a:solidFill>
                  <a:srgbClr val="0000FF"/>
                </a:solidFill>
              </a:rPr>
              <a:t>then</a:t>
            </a:r>
            <a:r>
              <a:t> </a:t>
            </a:r>
            <a:r>
              <a:rPr>
                <a:solidFill>
                  <a:srgbClr val="0000FF"/>
                </a:solidFill>
              </a:rPr>
              <a:t>do</a:t>
            </a:r>
            <a:r>
              <a:t>; </a:t>
            </a:r>
          </a:p>
          <a:p>
            <a:pPr>
              <a:defRPr sz="1200">
                <a:latin typeface="Courier New"/>
                <a:ea typeface="Courier New"/>
                <a:cs typeface="Courier New"/>
                <a:sym typeface="Courier New"/>
              </a:defRPr>
            </a:pPr>
            <a:r>
              <a:t>    </a:t>
            </a:r>
            <a:r>
              <a:rPr>
                <a:solidFill>
                  <a:srgbClr val="0000FF"/>
                </a:solidFill>
              </a:rPr>
              <a:t>dcl</a:t>
            </a:r>
            <a:r>
              <a:t> hash b();</a:t>
            </a:r>
          </a:p>
          <a:p>
            <a:pPr>
              <a:defRPr sz="1200">
                <a:latin typeface="Courier New"/>
                <a:ea typeface="Courier New"/>
                <a:cs typeface="Courier New"/>
                <a:sym typeface="Courier New"/>
              </a:defRPr>
            </a:pPr>
            <a:r>
              <a:t>    b.definekey(</a:t>
            </a:r>
            <a:r>
              <a:rPr>
                <a:solidFill>
                  <a:srgbClr val="800080"/>
                </a:solidFill>
              </a:rPr>
              <a:t>'usubjid'</a:t>
            </a:r>
            <a:r>
              <a:t>,</a:t>
            </a:r>
            <a:r>
              <a:rPr>
                <a:solidFill>
                  <a:srgbClr val="800080"/>
                </a:solidFill>
              </a:rPr>
              <a:t>'vstestcd'</a:t>
            </a:r>
            <a:r>
              <a:t>);</a:t>
            </a:r>
          </a:p>
          <a:p>
            <a:pPr>
              <a:defRPr sz="1200">
                <a:latin typeface="Courier New"/>
                <a:ea typeface="Courier New"/>
                <a:cs typeface="Courier New"/>
                <a:sym typeface="Courier New"/>
              </a:defRPr>
            </a:pPr>
            <a:r>
              <a:t>    b.definedata(</a:t>
            </a:r>
            <a:r>
              <a:rPr>
                <a:solidFill>
                  <a:srgbClr val="800080"/>
                </a:solidFill>
              </a:rPr>
              <a:t>'usubjid'</a:t>
            </a:r>
            <a:r>
              <a:t>,</a:t>
            </a:r>
            <a:r>
              <a:rPr>
                <a:solidFill>
                  <a:srgbClr val="800080"/>
                </a:solidFill>
              </a:rPr>
              <a:t>'vstestcd'</a:t>
            </a:r>
            <a:r>
              <a:t>,</a:t>
            </a:r>
            <a:r>
              <a:rPr>
                <a:solidFill>
                  <a:srgbClr val="800080"/>
                </a:solidFill>
              </a:rPr>
              <a:t>'base_vsdtc'</a:t>
            </a:r>
            <a:r>
              <a:t>);</a:t>
            </a:r>
          </a:p>
          <a:p>
            <a:pPr>
              <a:defRPr sz="1200">
                <a:latin typeface="Courier New"/>
                <a:ea typeface="Courier New"/>
                <a:cs typeface="Courier New"/>
                <a:sym typeface="Courier New"/>
              </a:defRPr>
            </a:pPr>
            <a:r>
              <a:t>    b.definedone();</a:t>
            </a:r>
          </a:p>
          <a:p>
            <a:pPr>
              <a:defRPr sz="1200">
                <a:latin typeface="Courier New"/>
                <a:ea typeface="Courier New"/>
                <a:cs typeface="Courier New"/>
                <a:sym typeface="Courier New"/>
              </a:defRPr>
            </a:pPr>
          </a:p>
          <a:p>
            <a:pPr>
              <a:defRPr sz="1200">
                <a:latin typeface="Courier New"/>
                <a:ea typeface="Courier New"/>
                <a:cs typeface="Courier New"/>
                <a:sym typeface="Courier New"/>
              </a:defRPr>
            </a:pPr>
            <a:r>
              <a:t>    </a:t>
            </a:r>
            <a:r>
              <a:rPr>
                <a:solidFill>
                  <a:srgbClr val="0000FF"/>
                </a:solidFill>
              </a:rPr>
              <a:t>do</a:t>
            </a:r>
            <a:r>
              <a:t> </a:t>
            </a:r>
            <a:r>
              <a:rPr>
                <a:solidFill>
                  <a:srgbClr val="0000FF"/>
                </a:solidFill>
              </a:rPr>
              <a:t>until</a:t>
            </a:r>
            <a:r>
              <a:t>(eof);</a:t>
            </a:r>
          </a:p>
          <a:p>
            <a:pPr>
              <a:defRPr sz="1200">
                <a:latin typeface="Courier New"/>
                <a:ea typeface="Courier New"/>
                <a:cs typeface="Courier New"/>
                <a:sym typeface="Courier New"/>
              </a:defRPr>
            </a:pPr>
            <a:r>
              <a:t>      </a:t>
            </a:r>
            <a:r>
              <a:rPr>
                <a:solidFill>
                  <a:srgbClr val="0000FF"/>
                </a:solidFill>
              </a:rPr>
              <a:t>set</a:t>
            </a:r>
            <a:r>
              <a:t> vs </a:t>
            </a:r>
            <a:r>
              <a:rPr>
                <a:solidFill>
                  <a:srgbClr val="0000FF"/>
                </a:solidFill>
              </a:rPr>
              <a:t>end</a:t>
            </a:r>
            <a:r>
              <a:t>=eof;</a:t>
            </a:r>
          </a:p>
          <a:p>
            <a:pPr>
              <a:defRPr sz="1200">
                <a:latin typeface="Courier New"/>
                <a:ea typeface="Courier New"/>
                <a:cs typeface="Courier New"/>
                <a:sym typeface="Courier New"/>
              </a:defRPr>
            </a:pPr>
            <a:r>
              <a:t>      </a:t>
            </a:r>
            <a:r>
              <a:rPr>
                <a:solidFill>
                  <a:srgbClr val="0000FF"/>
                </a:solidFill>
              </a:rPr>
              <a:t>call</a:t>
            </a:r>
            <a:r>
              <a:t> missing(base_vsdtc); </a:t>
            </a:r>
          </a:p>
          <a:p>
            <a:pPr>
              <a:defRPr sz="1200">
                <a:latin typeface="Courier New"/>
                <a:ea typeface="Courier New"/>
                <a:cs typeface="Courier New"/>
                <a:sym typeface="Courier New"/>
              </a:defRPr>
            </a:pPr>
            <a:r>
              <a:t>      rc=b.find();</a:t>
            </a:r>
          </a:p>
          <a:p>
            <a:pPr>
              <a:defRPr sz="1200">
                <a:latin typeface="Courier New"/>
                <a:ea typeface="Courier New"/>
                <a:cs typeface="Courier New"/>
                <a:sym typeface="Courier New"/>
              </a:defRPr>
            </a:pPr>
            <a:r>
              <a:t>      </a:t>
            </a:r>
            <a:r>
              <a:rPr>
                <a:solidFill>
                  <a:srgbClr val="0000FF"/>
                </a:solidFill>
              </a:rPr>
              <a:t>if</a:t>
            </a:r>
            <a:r>
              <a:t> base_vsdtc &lt; vsdtc &lt; rfxstdtc </a:t>
            </a:r>
            <a:r>
              <a:rPr>
                <a:solidFill>
                  <a:srgbClr val="0000FF"/>
                </a:solidFill>
              </a:rPr>
              <a:t>and</a:t>
            </a:r>
            <a:r>
              <a:t> </a:t>
            </a:r>
            <a:r>
              <a:rPr>
                <a:solidFill>
                  <a:srgbClr val="0000FF"/>
                </a:solidFill>
              </a:rPr>
              <a:t>not</a:t>
            </a:r>
            <a:r>
              <a:t> missing(vsorres) </a:t>
            </a:r>
            <a:r>
              <a:rPr>
                <a:solidFill>
                  <a:srgbClr val="0000FF"/>
                </a:solidFill>
              </a:rPr>
              <a:t>then</a:t>
            </a:r>
            <a:r>
              <a:t> </a:t>
            </a:r>
            <a:r>
              <a:rPr>
                <a:solidFill>
                  <a:srgbClr val="0000FF"/>
                </a:solidFill>
              </a:rPr>
              <a:t>do</a:t>
            </a:r>
            <a:r>
              <a:t>; </a:t>
            </a:r>
          </a:p>
          <a:p>
            <a:pPr>
              <a:defRPr sz="1200">
                <a:latin typeface="Courier New"/>
                <a:ea typeface="Courier New"/>
                <a:cs typeface="Courier New"/>
                <a:sym typeface="Courier New"/>
              </a:defRPr>
            </a:pPr>
            <a:r>
              <a:t>        base_vsdtc=vsdtc;</a:t>
            </a:r>
          </a:p>
          <a:p>
            <a:pPr>
              <a:defRPr sz="1200">
                <a:latin typeface="Courier New"/>
                <a:ea typeface="Courier New"/>
                <a:cs typeface="Courier New"/>
                <a:sym typeface="Courier New"/>
              </a:defRPr>
            </a:pPr>
            <a:r>
              <a:t>        b.replace();</a:t>
            </a:r>
          </a:p>
          <a:p>
            <a:pPr>
              <a:defRPr sz="1200">
                <a:latin typeface="Courier New"/>
                <a:ea typeface="Courier New"/>
                <a:cs typeface="Courier New"/>
                <a:sym typeface="Courier New"/>
              </a:defRPr>
            </a:pPr>
            <a:r>
              <a:t>      </a:t>
            </a:r>
            <a:r>
              <a:rPr>
                <a:solidFill>
                  <a:srgbClr val="0000FF"/>
                </a:solidFill>
              </a:rPr>
              <a:t>end</a:t>
            </a:r>
            <a:r>
              <a:t>;</a:t>
            </a:r>
          </a:p>
          <a:p>
            <a:pPr>
              <a:defRPr sz="1200">
                <a:latin typeface="Courier New"/>
                <a:ea typeface="Courier New"/>
                <a:cs typeface="Courier New"/>
                <a:sym typeface="Courier New"/>
              </a:defRPr>
            </a:pPr>
            <a:r>
              <a:t>    </a:t>
            </a:r>
            <a:r>
              <a:rPr>
                <a:solidFill>
                  <a:srgbClr val="0000FF"/>
                </a:solidFill>
              </a:rPr>
              <a:t>end</a:t>
            </a:r>
            <a:r>
              <a:t>;</a:t>
            </a:r>
          </a:p>
          <a:p>
            <a:pPr>
              <a:defRPr sz="1200">
                <a:latin typeface="Courier New"/>
                <a:ea typeface="Courier New"/>
                <a:cs typeface="Courier New"/>
                <a:sym typeface="Courier New"/>
              </a:defRPr>
            </a:pPr>
            <a:r>
              <a:t>    b.output(dataset: </a:t>
            </a:r>
            <a:r>
              <a:rPr>
                <a:solidFill>
                  <a:srgbClr val="800080"/>
                </a:solidFill>
              </a:rPr>
              <a:t>'baseline(rename=base_vsdtc=vsdtc)'</a:t>
            </a:r>
            <a:r>
              <a:t>);</a:t>
            </a:r>
          </a:p>
          <a:p>
            <a:pPr>
              <a:defRPr sz="1200">
                <a:latin typeface="Courier New"/>
                <a:ea typeface="Courier New"/>
                <a:cs typeface="Courier New"/>
                <a:sym typeface="Courier New"/>
              </a:defRPr>
            </a:pPr>
          </a:p>
          <a:p>
            <a:pPr>
              <a:defRPr sz="1200">
                <a:latin typeface="Courier New"/>
                <a:ea typeface="Courier New"/>
                <a:cs typeface="Courier New"/>
                <a:sym typeface="Courier New"/>
              </a:defRPr>
            </a:pPr>
            <a:r>
              <a:t>    </a:t>
            </a:r>
            <a:r>
              <a:rPr>
                <a:solidFill>
                  <a:srgbClr val="0000FF"/>
                </a:solidFill>
              </a:rPr>
              <a:t>dcl</a:t>
            </a:r>
            <a:r>
              <a:t> hash x(dataset:</a:t>
            </a:r>
            <a:r>
              <a:rPr>
                <a:solidFill>
                  <a:srgbClr val="800080"/>
                </a:solidFill>
              </a:rPr>
              <a:t>'baseline'</a:t>
            </a:r>
            <a:r>
              <a:t>);</a:t>
            </a:r>
          </a:p>
          <a:p>
            <a:pPr>
              <a:defRPr sz="1200">
                <a:latin typeface="Courier New"/>
                <a:ea typeface="Courier New"/>
                <a:cs typeface="Courier New"/>
                <a:sym typeface="Courier New"/>
              </a:defRPr>
            </a:pPr>
            <a:r>
              <a:t>    x.definekey(</a:t>
            </a:r>
            <a:r>
              <a:rPr>
                <a:solidFill>
                  <a:srgbClr val="800080"/>
                </a:solidFill>
              </a:rPr>
              <a:t>'usubjid'</a:t>
            </a:r>
            <a:r>
              <a:t>,</a:t>
            </a:r>
            <a:r>
              <a:rPr>
                <a:solidFill>
                  <a:srgbClr val="800080"/>
                </a:solidFill>
              </a:rPr>
              <a:t>'vstestcd'</a:t>
            </a:r>
            <a:r>
              <a:t>,</a:t>
            </a:r>
            <a:r>
              <a:rPr>
                <a:solidFill>
                  <a:srgbClr val="800080"/>
                </a:solidFill>
              </a:rPr>
              <a:t>'vsdtc'</a:t>
            </a:r>
            <a:r>
              <a:t>);</a:t>
            </a:r>
          </a:p>
          <a:p>
            <a:pPr>
              <a:defRPr sz="1200">
                <a:latin typeface="Courier New"/>
                <a:ea typeface="Courier New"/>
                <a:cs typeface="Courier New"/>
                <a:sym typeface="Courier New"/>
              </a:defRPr>
            </a:pPr>
            <a:r>
              <a:t>    x.definedone();</a:t>
            </a:r>
          </a:p>
          <a:p>
            <a:pPr>
              <a:defRPr sz="1200">
                <a:latin typeface="Courier New"/>
                <a:ea typeface="Courier New"/>
                <a:cs typeface="Courier New"/>
                <a:sym typeface="Courier New"/>
              </a:defRPr>
            </a:pPr>
            <a:r>
              <a:t>  </a:t>
            </a:r>
            <a:r>
              <a:rPr>
                <a:solidFill>
                  <a:srgbClr val="0000FF"/>
                </a:solidFill>
              </a:rPr>
              <a:t>end</a:t>
            </a:r>
            <a:r>
              <a:t>; </a:t>
            </a:r>
          </a:p>
          <a:p>
            <a:pPr>
              <a:defRPr sz="1200">
                <a:latin typeface="Courier New"/>
                <a:ea typeface="Courier New"/>
                <a:cs typeface="Courier New"/>
                <a:sym typeface="Courier New"/>
              </a:defRPr>
            </a:pPr>
            <a:r>
              <a:t>  </a:t>
            </a:r>
            <a:r>
              <a:rPr>
                <a:solidFill>
                  <a:srgbClr val="0000FF"/>
                </a:solidFill>
              </a:rPr>
              <a:t>call</a:t>
            </a:r>
            <a:r>
              <a:t> missing(of _all_);</a:t>
            </a:r>
          </a:p>
          <a:p>
            <a:pPr>
              <a:defRPr sz="1200">
                <a:latin typeface="Courier New"/>
                <a:ea typeface="Courier New"/>
                <a:cs typeface="Courier New"/>
                <a:sym typeface="Courier New"/>
              </a:defRPr>
            </a:pPr>
            <a:r>
              <a:t>  </a:t>
            </a:r>
            <a:r>
              <a:rPr>
                <a:solidFill>
                  <a:srgbClr val="0000FF"/>
                </a:solidFill>
              </a:rPr>
              <a:t>set</a:t>
            </a:r>
            <a:r>
              <a:t> vs;</a:t>
            </a:r>
          </a:p>
          <a:p>
            <a:pPr>
              <a:defRPr sz="1200">
                <a:latin typeface="Courier New"/>
                <a:ea typeface="Courier New"/>
                <a:cs typeface="Courier New"/>
                <a:sym typeface="Courier New"/>
              </a:defRPr>
            </a:pPr>
            <a:r>
              <a:t>  </a:t>
            </a:r>
            <a:r>
              <a:rPr>
                <a:solidFill>
                  <a:srgbClr val="0000FF"/>
                </a:solidFill>
              </a:rPr>
              <a:t>if</a:t>
            </a:r>
            <a:r>
              <a:t> x.find()=</a:t>
            </a:r>
            <a:r>
              <a:rPr b="1">
                <a:solidFill>
                  <a:srgbClr val="008080"/>
                </a:solidFill>
              </a:rPr>
              <a:t>0</a:t>
            </a:r>
            <a:r>
              <a:t> </a:t>
            </a:r>
            <a:r>
              <a:rPr>
                <a:solidFill>
                  <a:srgbClr val="0000FF"/>
                </a:solidFill>
              </a:rPr>
              <a:t>then</a:t>
            </a:r>
            <a:r>
              <a:t> vsblfl=</a:t>
            </a:r>
            <a:r>
              <a:rPr>
                <a:solidFill>
                  <a:srgbClr val="800080"/>
                </a:solidFill>
              </a:rPr>
              <a:t>'Y'</a:t>
            </a:r>
            <a:r>
              <a:t>; </a:t>
            </a:r>
          </a:p>
          <a:p>
            <a:pPr>
              <a:defRPr b="1" sz="1200">
                <a:solidFill>
                  <a:srgbClr val="000080"/>
                </a:solidFill>
                <a:latin typeface="Courier New"/>
                <a:ea typeface="Courier New"/>
                <a:cs typeface="Courier New"/>
                <a:sym typeface="Courier New"/>
              </a:defRPr>
            </a:pPr>
            <a:r>
              <a:t>run</a:t>
            </a:r>
            <a:r>
              <a:rPr b="0">
                <a:solidFill>
                  <a:srgbClr val="000000"/>
                </a:solidFill>
              </a:rPr>
              <a:t>;</a:t>
            </a:r>
          </a:p>
        </p:txBody>
      </p:sp>
      <p:sp>
        <p:nvSpPr>
          <p:cNvPr id="238" name="Rectangle 8"/>
          <p:cNvSpPr/>
          <p:nvPr/>
        </p:nvSpPr>
        <p:spPr>
          <a:xfrm>
            <a:off x="974519" y="1904301"/>
            <a:ext cx="7944375" cy="1108063"/>
          </a:xfrm>
          <a:prstGeom prst="rect">
            <a:avLst/>
          </a:prstGeom>
          <a:ln w="12700">
            <a:solidFill>
              <a:srgbClr val="548235"/>
            </a:solidFill>
            <a:miter/>
          </a:ln>
        </p:spPr>
        <p:txBody>
          <a:bodyPr lIns="45719" rIns="45719" anchor="ctr"/>
          <a:lstStyle/>
          <a:p>
            <a:pPr algn="ctr">
              <a:defRPr>
                <a:solidFill>
                  <a:srgbClr val="FFFFFF"/>
                </a:solidFill>
              </a:defRPr>
            </a:pPr>
          </a:p>
        </p:txBody>
      </p:sp>
      <p:sp>
        <p:nvSpPr>
          <p:cNvPr id="239" name="Rectangle 10"/>
          <p:cNvSpPr/>
          <p:nvPr/>
        </p:nvSpPr>
        <p:spPr>
          <a:xfrm>
            <a:off x="974518" y="3181773"/>
            <a:ext cx="7944375" cy="1893567"/>
          </a:xfrm>
          <a:prstGeom prst="rect">
            <a:avLst/>
          </a:prstGeom>
          <a:ln w="12700">
            <a:solidFill>
              <a:srgbClr val="548235"/>
            </a:solidFill>
            <a:miter/>
          </a:ln>
        </p:spPr>
        <p:txBody>
          <a:bodyPr lIns="45719" rIns="45719" anchor="ctr"/>
          <a:lstStyle/>
          <a:p>
            <a:pPr algn="ctr">
              <a:defRPr>
                <a:solidFill>
                  <a:srgbClr val="FFFFFF"/>
                </a:solidFill>
              </a:defRPr>
            </a:pPr>
          </a:p>
        </p:txBody>
      </p:sp>
      <p:sp>
        <p:nvSpPr>
          <p:cNvPr id="240" name="TextBox 15"/>
          <p:cNvSpPr txBox="1"/>
          <p:nvPr/>
        </p:nvSpPr>
        <p:spPr>
          <a:xfrm>
            <a:off x="8998169" y="1779133"/>
            <a:ext cx="2439942" cy="46185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1600"/>
            </a:pPr>
            <a:r>
              <a:t>Create an empty hash table for holding baseline records</a:t>
            </a:r>
          </a:p>
          <a:p>
            <a:pPr marL="285750" indent="-285750">
              <a:buSzPct val="100000"/>
              <a:buFont typeface="Arial"/>
              <a:buChar char="•"/>
              <a:defRPr sz="1600"/>
            </a:pPr>
          </a:p>
          <a:p>
            <a:pPr>
              <a:defRPr sz="1600"/>
            </a:pPr>
          </a:p>
          <a:p>
            <a:pPr marL="285750" indent="-285750">
              <a:buSzPct val="100000"/>
              <a:buFont typeface="Arial"/>
              <a:buChar char="•"/>
              <a:defRPr sz="1600"/>
            </a:pPr>
            <a:r>
              <a:t>Step thru input data set and accumulate baseline records, and save them to the previously created hash table. </a:t>
            </a:r>
          </a:p>
          <a:p>
            <a:pPr marL="285750" indent="-285750">
              <a:buSzPct val="100000"/>
              <a:buFont typeface="Arial"/>
              <a:buChar char="•"/>
              <a:defRPr sz="1600"/>
            </a:pPr>
          </a:p>
          <a:p>
            <a:pPr marL="285750" indent="-285750">
              <a:buSzPct val="100000"/>
              <a:buFont typeface="Arial"/>
              <a:buChar char="•"/>
              <a:defRPr sz="1600"/>
            </a:pPr>
          </a:p>
          <a:p>
            <a:pPr>
              <a:defRPr sz="1600"/>
            </a:pPr>
          </a:p>
          <a:p>
            <a:pPr marL="285750" indent="-285750">
              <a:buSzPct val="100000"/>
              <a:buFont typeface="Arial"/>
              <a:buChar char="•"/>
              <a:defRPr sz="1600"/>
            </a:pPr>
            <a:r>
              <a:t>Load the baseline data set into a new hash table for merging back. </a:t>
            </a:r>
          </a:p>
          <a:p>
            <a:pPr marL="285750" indent="-285750">
              <a:buSzPct val="100000"/>
              <a:buFont typeface="Arial"/>
              <a:buChar char="•"/>
              <a:defRPr sz="1600"/>
            </a:pPr>
          </a:p>
        </p:txBody>
      </p:sp>
      <p:sp>
        <p:nvSpPr>
          <p:cNvPr id="241" name="Rectangle 6"/>
          <p:cNvSpPr/>
          <p:nvPr/>
        </p:nvSpPr>
        <p:spPr>
          <a:xfrm>
            <a:off x="974518" y="5171199"/>
            <a:ext cx="7944375" cy="776596"/>
          </a:xfrm>
          <a:prstGeom prst="rect">
            <a:avLst/>
          </a:prstGeom>
          <a:ln w="12700">
            <a:solidFill>
              <a:srgbClr val="548235"/>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Title 1"/>
          <p:cNvSpPr txBox="1"/>
          <p:nvPr>
            <p:ph type="title"/>
          </p:nvPr>
        </p:nvSpPr>
        <p:spPr>
          <a:xfrm>
            <a:off x="838200" y="365125"/>
            <a:ext cx="10515600" cy="1325563"/>
          </a:xfrm>
          <a:prstGeom prst="rect">
            <a:avLst/>
          </a:prstGeom>
        </p:spPr>
        <p:txBody>
          <a:bodyPr/>
          <a:lstStyle/>
          <a:p>
            <a:pPr/>
            <a:r>
              <a:t>CASE 4:  Array sorting</a:t>
            </a:r>
          </a:p>
        </p:txBody>
      </p:sp>
      <p:sp>
        <p:nvSpPr>
          <p:cNvPr id="244" name="TextBox 3"/>
          <p:cNvSpPr txBox="1"/>
          <p:nvPr/>
        </p:nvSpPr>
        <p:spPr>
          <a:xfrm>
            <a:off x="442099" y="1628507"/>
            <a:ext cx="10166200" cy="26515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1" marL="914400" indent="-457200" defTabSz="206375">
              <a:buSzPct val="100000"/>
              <a:buFont typeface="Arial"/>
              <a:buChar char="•"/>
              <a:defRPr spc="-29" sz="3000"/>
            </a:pPr>
            <a:r>
              <a:t>Problem: </a:t>
            </a:r>
          </a:p>
          <a:p>
            <a:pPr lvl="2" marL="1257300" indent="-342900" defTabSz="206375">
              <a:buSzPct val="100000"/>
              <a:buChar char="✓"/>
              <a:defRPr spc="-29" sz="2000"/>
            </a:pPr>
            <a:r>
              <a:t>Suppose we are asked to create a race code variable with the following assignment, and concatenate them in an alphabetical order if multiple races:</a:t>
            </a:r>
            <a:endParaRPr sz="3000"/>
          </a:p>
          <a:p>
            <a:pPr lvl="3" marL="1714500" indent="-342900" defTabSz="206375">
              <a:buSzPct val="100000"/>
              <a:buFont typeface="Courier New"/>
              <a:buChar char="o"/>
              <a:defRPr spc="-29" sz="2000"/>
            </a:pPr>
            <a:r>
              <a:t>White -&gt; W</a:t>
            </a:r>
            <a:endParaRPr sz="3000"/>
          </a:p>
          <a:p>
            <a:pPr lvl="3" marL="1714500" indent="-342900" defTabSz="206375">
              <a:buSzPct val="100000"/>
              <a:buFont typeface="Courier New"/>
              <a:buChar char="o"/>
              <a:defRPr spc="-29" sz="2000"/>
            </a:pPr>
            <a:r>
              <a:t>Black or African American -&gt; B</a:t>
            </a:r>
            <a:endParaRPr sz="3000"/>
          </a:p>
          <a:p>
            <a:pPr lvl="3" marL="1714500" indent="-342900" defTabSz="206375">
              <a:buSzPct val="100000"/>
              <a:buFont typeface="Courier New"/>
              <a:buChar char="o"/>
              <a:defRPr spc="-29" sz="2000"/>
            </a:pPr>
            <a:r>
              <a:t>Asian -&gt; A</a:t>
            </a:r>
            <a:endParaRPr sz="3000"/>
          </a:p>
          <a:p>
            <a:pPr lvl="3" marL="1714500" indent="-342900" defTabSz="206375">
              <a:buSzPct val="100000"/>
              <a:buFont typeface="Courier New"/>
              <a:buChar char="o"/>
              <a:defRPr spc="-29" sz="2000"/>
            </a:pPr>
            <a:r>
              <a:t>Native Hawaiian or Other Pacific Islander -&gt; P</a:t>
            </a:r>
            <a:endParaRPr sz="3000"/>
          </a:p>
          <a:p>
            <a:pPr lvl="3" marL="1714500" indent="-342900" defTabSz="206375">
              <a:buSzPct val="100000"/>
              <a:buFont typeface="Courier New"/>
              <a:buChar char="o"/>
              <a:defRPr spc="-29" sz="2000"/>
            </a:pPr>
            <a:r>
              <a:t>American Indian or Alaska Native -&gt; N</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Title 1"/>
          <p:cNvSpPr txBox="1"/>
          <p:nvPr>
            <p:ph type="title"/>
          </p:nvPr>
        </p:nvSpPr>
        <p:spPr>
          <a:xfrm>
            <a:off x="838200" y="365125"/>
            <a:ext cx="10515600" cy="1325563"/>
          </a:xfrm>
          <a:prstGeom prst="rect">
            <a:avLst/>
          </a:prstGeom>
        </p:spPr>
        <p:txBody>
          <a:bodyPr/>
          <a:lstStyle/>
          <a:p>
            <a:pPr/>
            <a:r>
              <a:t>CASE 4:  Sample code</a:t>
            </a:r>
          </a:p>
        </p:txBody>
      </p:sp>
      <p:sp>
        <p:nvSpPr>
          <p:cNvPr id="247" name="TextBox 5"/>
          <p:cNvSpPr txBox="1"/>
          <p:nvPr/>
        </p:nvSpPr>
        <p:spPr>
          <a:xfrm>
            <a:off x="769268" y="1686800"/>
            <a:ext cx="9067243" cy="418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000080"/>
                </a:solidFill>
                <a:latin typeface="Courier New"/>
                <a:ea typeface="Courier New"/>
                <a:cs typeface="Courier New"/>
                <a:sym typeface="Courier New"/>
              </a:defRPr>
            </a:pPr>
            <a:r>
              <a:t>data</a:t>
            </a:r>
            <a:r>
              <a:rPr>
                <a:solidFill>
                  <a:srgbClr val="000000"/>
                </a:solidFill>
              </a:rPr>
              <a:t> adsl;</a:t>
            </a:r>
            <a:endParaRPr sz="2800"/>
          </a:p>
          <a:p>
            <a:pPr>
              <a:defRPr sz="1200">
                <a:latin typeface="Courier New"/>
                <a:ea typeface="Courier New"/>
                <a:cs typeface="Courier New"/>
                <a:sym typeface="Courier New"/>
              </a:defRPr>
            </a:pPr>
            <a:r>
              <a:t>  </a:t>
            </a:r>
            <a:r>
              <a:rPr>
                <a:solidFill>
                  <a:srgbClr val="0000FF"/>
                </a:solidFill>
              </a:rPr>
              <a:t>if</a:t>
            </a:r>
            <a:r>
              <a:t> _n_=</a:t>
            </a:r>
            <a:r>
              <a:rPr b="1">
                <a:solidFill>
                  <a:srgbClr val="008080"/>
                </a:solidFill>
              </a:rPr>
              <a:t>1</a:t>
            </a:r>
            <a:r>
              <a:t> </a:t>
            </a:r>
            <a:r>
              <a:rPr>
                <a:solidFill>
                  <a:srgbClr val="0000FF"/>
                </a:solidFill>
              </a:rPr>
              <a:t>then</a:t>
            </a:r>
            <a:r>
              <a:t> </a:t>
            </a:r>
            <a:r>
              <a:rPr>
                <a:solidFill>
                  <a:srgbClr val="0000FF"/>
                </a:solidFill>
              </a:rPr>
              <a:t>dcl</a:t>
            </a:r>
            <a:r>
              <a:t> </a:t>
            </a:r>
            <a:r>
              <a:rPr>
                <a:solidFill>
                  <a:srgbClr val="0000FF"/>
                </a:solidFill>
              </a:rPr>
              <a:t>hash</a:t>
            </a:r>
            <a:r>
              <a:t> h;</a:t>
            </a:r>
            <a:endParaRPr sz="2800"/>
          </a:p>
          <a:p>
            <a:pPr>
              <a:defRPr sz="1200">
                <a:latin typeface="Courier New"/>
                <a:ea typeface="Courier New"/>
                <a:cs typeface="Courier New"/>
                <a:sym typeface="Courier New"/>
              </a:defRPr>
            </a:pPr>
            <a:r>
              <a:t>  </a:t>
            </a:r>
            <a:r>
              <a:rPr>
                <a:solidFill>
                  <a:srgbClr val="0000FF"/>
                </a:solidFill>
              </a:rPr>
              <a:t>set</a:t>
            </a:r>
            <a:r>
              <a:t> dm_plus; </a:t>
            </a:r>
            <a:endParaRPr sz="2800"/>
          </a:p>
          <a:p>
            <a:pPr>
              <a:defRPr sz="1200">
                <a:latin typeface="Courier New"/>
                <a:ea typeface="Courier New"/>
                <a:cs typeface="Courier New"/>
                <a:sym typeface="Courier New"/>
              </a:defRPr>
            </a:pPr>
            <a:r>
              <a:t>  </a:t>
            </a:r>
            <a:r>
              <a:rPr>
                <a:solidFill>
                  <a:srgbClr val="0000FF"/>
                </a:solidFill>
              </a:rPr>
              <a:t>length</a:t>
            </a:r>
            <a:r>
              <a:t> racecd $</a:t>
            </a:r>
            <a:r>
              <a:rPr b="1">
                <a:solidFill>
                  <a:srgbClr val="008080"/>
                </a:solidFill>
              </a:rPr>
              <a:t>5</a:t>
            </a:r>
            <a:r>
              <a:t> _race $</a:t>
            </a:r>
            <a:r>
              <a:rPr b="1">
                <a:solidFill>
                  <a:srgbClr val="008080"/>
                </a:solidFill>
              </a:rPr>
              <a:t>1</a:t>
            </a:r>
            <a:r>
              <a:t>;</a:t>
            </a:r>
            <a:endParaRPr sz="2800"/>
          </a:p>
          <a:p>
            <a:pPr>
              <a:defRPr sz="1200">
                <a:latin typeface="Courier New"/>
                <a:ea typeface="Courier New"/>
                <a:cs typeface="Courier New"/>
                <a:sym typeface="Courier New"/>
              </a:defRPr>
            </a:pPr>
            <a:r>
              <a:t>  </a:t>
            </a:r>
            <a:r>
              <a:rPr>
                <a:solidFill>
                  <a:srgbClr val="0000FF"/>
                </a:solidFill>
              </a:rPr>
              <a:t>array</a:t>
            </a:r>
            <a:r>
              <a:t> arace{*} race1-race3; </a:t>
            </a:r>
            <a:endParaRPr sz="2800"/>
          </a:p>
          <a:p>
            <a:pPr>
              <a:defRPr sz="1200">
                <a:latin typeface="Courier New"/>
                <a:ea typeface="Courier New"/>
                <a:cs typeface="Courier New"/>
                <a:sym typeface="Courier New"/>
              </a:defRPr>
            </a:pPr>
            <a:r>
              <a:t>  </a:t>
            </a:r>
            <a:r>
              <a:rPr>
                <a:solidFill>
                  <a:srgbClr val="0000FF"/>
                </a:solidFill>
              </a:rPr>
              <a:t>if</a:t>
            </a:r>
            <a:r>
              <a:t> race ne </a:t>
            </a:r>
            <a:r>
              <a:rPr>
                <a:solidFill>
                  <a:srgbClr val="800080"/>
                </a:solidFill>
              </a:rPr>
              <a:t>'MULTIPLE'</a:t>
            </a:r>
            <a:r>
              <a:t> </a:t>
            </a:r>
            <a:r>
              <a:rPr>
                <a:solidFill>
                  <a:srgbClr val="0000FF"/>
                </a:solidFill>
              </a:rPr>
              <a:t>then</a:t>
            </a:r>
            <a:r>
              <a:t> racecd=put(race,</a:t>
            </a:r>
            <a:r>
              <a:rPr>
                <a:solidFill>
                  <a:srgbClr val="008080"/>
                </a:solidFill>
              </a:rPr>
              <a:t>$racecd.</a:t>
            </a:r>
            <a:r>
              <a:t>);</a:t>
            </a:r>
            <a:endParaRPr sz="2800"/>
          </a:p>
          <a:p>
            <a:pPr>
              <a:defRPr sz="1200">
                <a:latin typeface="Courier New"/>
                <a:ea typeface="Courier New"/>
                <a:cs typeface="Courier New"/>
                <a:sym typeface="Courier New"/>
              </a:defRPr>
            </a:pPr>
            <a:r>
              <a:t>  </a:t>
            </a:r>
            <a:r>
              <a:rPr>
                <a:solidFill>
                  <a:srgbClr val="0000FF"/>
                </a:solidFill>
              </a:rPr>
              <a:t>else</a:t>
            </a:r>
            <a:r>
              <a:t> </a:t>
            </a:r>
            <a:r>
              <a:rPr>
                <a:solidFill>
                  <a:srgbClr val="0000FF"/>
                </a:solidFill>
              </a:rPr>
              <a:t>do</a:t>
            </a:r>
            <a:r>
              <a:t>; </a:t>
            </a:r>
            <a:endParaRPr sz="2800"/>
          </a:p>
          <a:p>
            <a:pPr>
              <a:defRPr sz="1200">
                <a:latin typeface="Courier New"/>
                <a:ea typeface="Courier New"/>
                <a:cs typeface="Courier New"/>
                <a:sym typeface="Courier New"/>
              </a:defRPr>
            </a:pPr>
            <a:r>
              <a:t>    h = _new_ hash(ordered: </a:t>
            </a:r>
            <a:r>
              <a:rPr>
                <a:solidFill>
                  <a:srgbClr val="800080"/>
                </a:solidFill>
              </a:rPr>
              <a:t>'y'</a:t>
            </a:r>
            <a:r>
              <a:t>);</a:t>
            </a:r>
            <a:endParaRPr sz="2800"/>
          </a:p>
          <a:p>
            <a:pPr>
              <a:defRPr sz="1200">
                <a:latin typeface="Courier New"/>
                <a:ea typeface="Courier New"/>
                <a:cs typeface="Courier New"/>
                <a:sym typeface="Courier New"/>
              </a:defRPr>
            </a:pPr>
            <a:r>
              <a:t>    </a:t>
            </a:r>
            <a:r>
              <a:rPr>
                <a:solidFill>
                  <a:srgbClr val="0000FF"/>
                </a:solidFill>
              </a:rPr>
              <a:t>dcl</a:t>
            </a:r>
            <a:r>
              <a:t> </a:t>
            </a:r>
            <a:r>
              <a:rPr>
                <a:solidFill>
                  <a:srgbClr val="0000FF"/>
                </a:solidFill>
              </a:rPr>
              <a:t>hiter</a:t>
            </a:r>
            <a:r>
              <a:t> hi (</a:t>
            </a:r>
            <a:r>
              <a:rPr>
                <a:solidFill>
                  <a:srgbClr val="800080"/>
                </a:solidFill>
              </a:rPr>
              <a:t>'h'</a:t>
            </a:r>
            <a:r>
              <a:t>);</a:t>
            </a:r>
            <a:endParaRPr sz="2800"/>
          </a:p>
          <a:p>
            <a:pPr>
              <a:defRPr sz="1200">
                <a:latin typeface="Courier New"/>
                <a:ea typeface="Courier New"/>
                <a:cs typeface="Courier New"/>
                <a:sym typeface="Courier New"/>
              </a:defRPr>
            </a:pPr>
            <a:r>
              <a:t>    h.definekey(</a:t>
            </a:r>
            <a:r>
              <a:rPr>
                <a:solidFill>
                  <a:srgbClr val="800080"/>
                </a:solidFill>
              </a:rPr>
              <a:t>'_race'</a:t>
            </a:r>
            <a:r>
              <a:t>);</a:t>
            </a:r>
            <a:endParaRPr sz="2800"/>
          </a:p>
          <a:p>
            <a:pPr>
              <a:defRPr sz="1200">
                <a:latin typeface="Courier New"/>
                <a:ea typeface="Courier New"/>
                <a:cs typeface="Courier New"/>
                <a:sym typeface="Courier New"/>
              </a:defRPr>
            </a:pPr>
            <a:r>
              <a:t>    h.definedone();</a:t>
            </a:r>
            <a:endParaRPr sz="2800"/>
          </a:p>
          <a:p>
            <a:pPr>
              <a:defRPr sz="1200">
                <a:latin typeface="Courier New"/>
                <a:ea typeface="Courier New"/>
                <a:cs typeface="Courier New"/>
                <a:sym typeface="Courier New"/>
              </a:defRPr>
            </a:pPr>
            <a:r>
              <a:t>    </a:t>
            </a:r>
            <a:endParaRPr sz="2800"/>
          </a:p>
          <a:p>
            <a:pPr>
              <a:defRPr sz="1200">
                <a:latin typeface="Courier New"/>
                <a:ea typeface="Courier New"/>
                <a:cs typeface="Courier New"/>
                <a:sym typeface="Courier New"/>
              </a:defRPr>
            </a:pPr>
            <a:r>
              <a:t>    </a:t>
            </a:r>
            <a:r>
              <a:rPr>
                <a:solidFill>
                  <a:srgbClr val="0000FF"/>
                </a:solidFill>
              </a:rPr>
              <a:t>do</a:t>
            </a:r>
            <a:r>
              <a:t> i=</a:t>
            </a:r>
            <a:r>
              <a:rPr b="1">
                <a:solidFill>
                  <a:srgbClr val="008080"/>
                </a:solidFill>
              </a:rPr>
              <a:t>1</a:t>
            </a:r>
            <a:r>
              <a:t> </a:t>
            </a:r>
            <a:r>
              <a:rPr>
                <a:solidFill>
                  <a:srgbClr val="0000FF"/>
                </a:solidFill>
              </a:rPr>
              <a:t>to</a:t>
            </a:r>
            <a:r>
              <a:t> dim(arace);</a:t>
            </a:r>
            <a:endParaRPr sz="2800"/>
          </a:p>
          <a:p>
            <a:pPr>
              <a:defRPr sz="1200">
                <a:latin typeface="Courier New"/>
                <a:ea typeface="Courier New"/>
                <a:cs typeface="Courier New"/>
                <a:sym typeface="Courier New"/>
              </a:defRPr>
            </a:pPr>
            <a:r>
              <a:t>      _race=put(arace[i],</a:t>
            </a:r>
            <a:r>
              <a:rPr>
                <a:solidFill>
                  <a:srgbClr val="008080"/>
                </a:solidFill>
              </a:rPr>
              <a:t>$racecd.</a:t>
            </a:r>
            <a:r>
              <a:t>);</a:t>
            </a:r>
            <a:endParaRPr sz="2800"/>
          </a:p>
          <a:p>
            <a:pPr>
              <a:defRPr sz="1200">
                <a:latin typeface="Courier New"/>
                <a:ea typeface="Courier New"/>
                <a:cs typeface="Courier New"/>
                <a:sym typeface="Courier New"/>
              </a:defRPr>
            </a:pPr>
            <a:r>
              <a:t>      </a:t>
            </a:r>
            <a:r>
              <a:rPr>
                <a:solidFill>
                  <a:srgbClr val="0000FF"/>
                </a:solidFill>
              </a:rPr>
              <a:t>if</a:t>
            </a:r>
            <a:r>
              <a:t> not missing(_race) </a:t>
            </a:r>
            <a:r>
              <a:rPr>
                <a:solidFill>
                  <a:srgbClr val="0000FF"/>
                </a:solidFill>
              </a:rPr>
              <a:t>then</a:t>
            </a:r>
            <a:r>
              <a:t> h.add();</a:t>
            </a:r>
            <a:endParaRPr sz="2800"/>
          </a:p>
          <a:p>
            <a:pPr>
              <a:defRPr sz="1200">
                <a:latin typeface="Courier New"/>
                <a:ea typeface="Courier New"/>
                <a:cs typeface="Courier New"/>
                <a:sym typeface="Courier New"/>
              </a:defRPr>
            </a:pPr>
            <a:r>
              <a:t>    </a:t>
            </a:r>
            <a:r>
              <a:rPr>
                <a:solidFill>
                  <a:srgbClr val="0000FF"/>
                </a:solidFill>
              </a:rPr>
              <a:t>end</a:t>
            </a:r>
            <a:r>
              <a:t>;</a:t>
            </a:r>
            <a:endParaRPr sz="2800"/>
          </a:p>
          <a:p>
            <a:pPr>
              <a:defRPr sz="1200">
                <a:latin typeface="Courier New"/>
                <a:ea typeface="Courier New"/>
                <a:cs typeface="Courier New"/>
                <a:sym typeface="Courier New"/>
              </a:defRPr>
            </a:pPr>
            <a:r>
              <a:t>    </a:t>
            </a:r>
            <a:r>
              <a:rPr>
                <a:solidFill>
                  <a:srgbClr val="008000"/>
                </a:solidFill>
              </a:rPr>
              <a:t>/* put back in alphabetical order */</a:t>
            </a:r>
            <a:endParaRPr sz="2800"/>
          </a:p>
          <a:p>
            <a:pPr>
              <a:defRPr sz="1200">
                <a:latin typeface="Courier New"/>
                <a:ea typeface="Courier New"/>
                <a:cs typeface="Courier New"/>
                <a:sym typeface="Courier New"/>
              </a:defRPr>
            </a:pPr>
            <a:r>
              <a:t>    </a:t>
            </a:r>
            <a:r>
              <a:rPr>
                <a:solidFill>
                  <a:srgbClr val="0000FF"/>
                </a:solidFill>
              </a:rPr>
              <a:t>do</a:t>
            </a:r>
            <a:r>
              <a:t> </a:t>
            </a:r>
            <a:r>
              <a:rPr>
                <a:solidFill>
                  <a:srgbClr val="0000FF"/>
                </a:solidFill>
              </a:rPr>
              <a:t>while</a:t>
            </a:r>
            <a:r>
              <a:t>(hi.next() eq </a:t>
            </a:r>
            <a:r>
              <a:rPr b="1">
                <a:solidFill>
                  <a:srgbClr val="008080"/>
                </a:solidFill>
              </a:rPr>
              <a:t>0</a:t>
            </a:r>
            <a:r>
              <a:t>);</a:t>
            </a:r>
            <a:endParaRPr sz="2800"/>
          </a:p>
          <a:p>
            <a:pPr>
              <a:defRPr sz="1200">
                <a:latin typeface="Courier New"/>
                <a:ea typeface="Courier New"/>
                <a:cs typeface="Courier New"/>
                <a:sym typeface="Courier New"/>
              </a:defRPr>
            </a:pPr>
            <a:r>
              <a:t>      racecd=catx(</a:t>
            </a:r>
            <a:r>
              <a:rPr>
                <a:solidFill>
                  <a:srgbClr val="800080"/>
                </a:solidFill>
              </a:rPr>
              <a:t>'/'</a:t>
            </a:r>
            <a:r>
              <a:t>, racecd, _race);</a:t>
            </a:r>
            <a:endParaRPr sz="2800"/>
          </a:p>
          <a:p>
            <a:pPr>
              <a:defRPr sz="1200">
                <a:latin typeface="Courier New"/>
                <a:ea typeface="Courier New"/>
                <a:cs typeface="Courier New"/>
                <a:sym typeface="Courier New"/>
              </a:defRPr>
            </a:pPr>
            <a:r>
              <a:t>    </a:t>
            </a:r>
            <a:r>
              <a:rPr>
                <a:solidFill>
                  <a:srgbClr val="0000FF"/>
                </a:solidFill>
              </a:rPr>
              <a:t>end</a:t>
            </a:r>
            <a:r>
              <a:t>;</a:t>
            </a:r>
            <a:endParaRPr sz="2800"/>
          </a:p>
          <a:p>
            <a:pPr>
              <a:defRPr sz="1200">
                <a:latin typeface="Courier New"/>
                <a:ea typeface="Courier New"/>
                <a:cs typeface="Courier New"/>
                <a:sym typeface="Courier New"/>
              </a:defRPr>
            </a:pPr>
            <a:r>
              <a:t>  </a:t>
            </a:r>
            <a:r>
              <a:rPr>
                <a:solidFill>
                  <a:srgbClr val="0000FF"/>
                </a:solidFill>
              </a:rPr>
              <a:t>end</a:t>
            </a:r>
            <a:r>
              <a:t>;</a:t>
            </a:r>
            <a:endParaRPr sz="2800"/>
          </a:p>
          <a:p>
            <a:pPr>
              <a:defRPr sz="1200">
                <a:latin typeface="Courier New"/>
                <a:ea typeface="Courier New"/>
                <a:cs typeface="Courier New"/>
                <a:sym typeface="Courier New"/>
              </a:defRPr>
            </a:pPr>
            <a:r>
              <a:t>  </a:t>
            </a:r>
            <a:r>
              <a:rPr>
                <a:solidFill>
                  <a:srgbClr val="0000FF"/>
                </a:solidFill>
              </a:rPr>
              <a:t>drop</a:t>
            </a:r>
            <a:r>
              <a:t> i _race;</a:t>
            </a:r>
            <a:endParaRPr sz="2800"/>
          </a:p>
          <a:p>
            <a:pPr>
              <a:defRPr b="1" sz="1200">
                <a:solidFill>
                  <a:srgbClr val="000080"/>
                </a:solidFill>
                <a:latin typeface="Courier New"/>
                <a:ea typeface="Courier New"/>
                <a:cs typeface="Courier New"/>
                <a:sym typeface="Courier New"/>
              </a:defRPr>
            </a:pPr>
            <a:r>
              <a:t>run</a:t>
            </a:r>
            <a:r>
              <a:rPr>
                <a:solidFill>
                  <a:srgbClr val="000000"/>
                </a:solidFill>
              </a:rPr>
              <a:t>;</a:t>
            </a:r>
          </a:p>
        </p:txBody>
      </p:sp>
      <p:sp>
        <p:nvSpPr>
          <p:cNvPr id="248" name="Rectangle 8"/>
          <p:cNvSpPr/>
          <p:nvPr/>
        </p:nvSpPr>
        <p:spPr>
          <a:xfrm>
            <a:off x="974518" y="3919092"/>
            <a:ext cx="7944375" cy="762685"/>
          </a:xfrm>
          <a:prstGeom prst="rect">
            <a:avLst/>
          </a:prstGeom>
          <a:ln w="12700">
            <a:solidFill>
              <a:srgbClr val="548235"/>
            </a:solidFill>
            <a:miter/>
          </a:ln>
        </p:spPr>
        <p:txBody>
          <a:bodyPr lIns="45719" rIns="45719" anchor="ctr"/>
          <a:lstStyle/>
          <a:p>
            <a:pPr algn="ctr">
              <a:defRPr>
                <a:solidFill>
                  <a:srgbClr val="FFFFFF"/>
                </a:solidFill>
              </a:defRPr>
            </a:pPr>
          </a:p>
        </p:txBody>
      </p:sp>
      <p:sp>
        <p:nvSpPr>
          <p:cNvPr id="249" name="Rectangle 10"/>
          <p:cNvSpPr/>
          <p:nvPr/>
        </p:nvSpPr>
        <p:spPr>
          <a:xfrm>
            <a:off x="974518" y="3012363"/>
            <a:ext cx="7944375" cy="762685"/>
          </a:xfrm>
          <a:prstGeom prst="rect">
            <a:avLst/>
          </a:prstGeom>
          <a:ln w="12700">
            <a:solidFill>
              <a:srgbClr val="548235"/>
            </a:solidFill>
            <a:miter/>
          </a:ln>
        </p:spPr>
        <p:txBody>
          <a:bodyPr lIns="45719" rIns="45719" anchor="ctr"/>
          <a:lstStyle/>
          <a:p>
            <a:pPr algn="ctr">
              <a:defRPr>
                <a:solidFill>
                  <a:srgbClr val="FFFFFF"/>
                </a:solidFill>
              </a:defRPr>
            </a:pPr>
          </a:p>
        </p:txBody>
      </p:sp>
      <p:sp>
        <p:nvSpPr>
          <p:cNvPr id="250" name="TextBox 15"/>
          <p:cNvSpPr txBox="1"/>
          <p:nvPr/>
        </p:nvSpPr>
        <p:spPr>
          <a:xfrm>
            <a:off x="8982789" y="2884661"/>
            <a:ext cx="2674134" cy="30945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1600"/>
            </a:pPr>
            <a:r>
              <a:t>Create an ordered hash, with the key (and data) being the individual race code.</a:t>
            </a:r>
          </a:p>
          <a:p>
            <a:pPr marL="285750" indent="-285750">
              <a:buSzPct val="100000"/>
              <a:buFont typeface="Arial"/>
              <a:buChar char="•"/>
              <a:defRPr sz="1600"/>
            </a:pPr>
            <a:r>
              <a:t>Populate the hash table with race code(s)</a:t>
            </a:r>
          </a:p>
          <a:p>
            <a:pPr marL="285750" indent="-285750">
              <a:buSzPct val="100000"/>
              <a:buFont typeface="Arial"/>
              <a:buChar char="•"/>
              <a:defRPr sz="1600"/>
            </a:pPr>
          </a:p>
          <a:p>
            <a:pPr marL="285750" indent="-285750">
              <a:buSzPct val="100000"/>
              <a:buFont typeface="Arial"/>
              <a:buChar char="•"/>
              <a:defRPr sz="1600"/>
            </a:pPr>
          </a:p>
          <a:p>
            <a:pPr marL="285750" indent="-285750">
              <a:buSzPct val="100000"/>
              <a:buFont typeface="Arial"/>
              <a:buChar char="•"/>
              <a:defRPr sz="1600"/>
            </a:pPr>
            <a:r>
              <a:t>Write out – already sorted alphabetically </a:t>
            </a:r>
          </a:p>
          <a:p>
            <a:pPr>
              <a:defRPr sz="1600"/>
            </a:pPr>
          </a:p>
        </p:txBody>
      </p:sp>
      <p:sp>
        <p:nvSpPr>
          <p:cNvPr id="251" name="Rectangle 6"/>
          <p:cNvSpPr/>
          <p:nvPr/>
        </p:nvSpPr>
        <p:spPr>
          <a:xfrm>
            <a:off x="974517" y="4825822"/>
            <a:ext cx="7944375" cy="568301"/>
          </a:xfrm>
          <a:prstGeom prst="rect">
            <a:avLst/>
          </a:prstGeom>
          <a:ln w="12700">
            <a:solidFill>
              <a:srgbClr val="548235"/>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itle 1"/>
          <p:cNvSpPr txBox="1"/>
          <p:nvPr>
            <p:ph type="title"/>
          </p:nvPr>
        </p:nvSpPr>
        <p:spPr>
          <a:xfrm>
            <a:off x="838200" y="365125"/>
            <a:ext cx="10515600" cy="1325563"/>
          </a:xfrm>
          <a:prstGeom prst="rect">
            <a:avLst/>
          </a:prstGeom>
        </p:spPr>
        <p:txBody>
          <a:bodyPr/>
          <a:lstStyle/>
          <a:p>
            <a:pPr/>
            <a:r>
              <a:t>A classic description of SAS Hash Object</a:t>
            </a:r>
          </a:p>
        </p:txBody>
      </p:sp>
      <p:sp>
        <p:nvSpPr>
          <p:cNvPr id="104" name="Content Placeholder 2"/>
          <p:cNvSpPr txBox="1"/>
          <p:nvPr>
            <p:ph type="body" idx="1"/>
          </p:nvPr>
        </p:nvSpPr>
        <p:spPr>
          <a:xfrm>
            <a:off x="838200" y="1825625"/>
            <a:ext cx="10515600" cy="4351338"/>
          </a:xfrm>
          <a:prstGeom prst="rect">
            <a:avLst/>
          </a:prstGeom>
        </p:spPr>
        <p:txBody>
          <a:bodyPr/>
          <a:lstStyle/>
          <a:p>
            <a:pPr/>
            <a:r>
              <a:t>The hash object is an in-memory lookup table accessible from the DATA step. A hash object is loaded with records and is only available from the DATA step that creates it. A hash record consists of two parts: a key part and a data part. The key part consists of one or more character and numeric values. The data part consists of zero or more character and numeric values.  (Secosky and Bloom, 2007)</a:t>
            </a:r>
          </a:p>
        </p:txBody>
      </p:sp>
      <p:sp>
        <p:nvSpPr>
          <p:cNvPr id="105" name="TextBox 3"/>
          <p:cNvSpPr txBox="1"/>
          <p:nvPr/>
        </p:nvSpPr>
        <p:spPr>
          <a:xfrm>
            <a:off x="1059511" y="5675243"/>
            <a:ext cx="8515848" cy="2808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Secosky, Jason, and Bloom Janice. (2007). Getting Started with the DATA Step Hash Object. </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Title 1"/>
          <p:cNvSpPr txBox="1"/>
          <p:nvPr>
            <p:ph type="title"/>
          </p:nvPr>
        </p:nvSpPr>
        <p:spPr>
          <a:xfrm>
            <a:off x="831850" y="1709738"/>
            <a:ext cx="10515600" cy="2852738"/>
          </a:xfrm>
          <a:prstGeom prst="rect">
            <a:avLst/>
          </a:prstGeom>
        </p:spPr>
        <p:txBody>
          <a:bodyPr/>
          <a:lstStyle/>
          <a:p>
            <a:pPr/>
            <a:r>
              <a:t>Thank You!</a:t>
            </a:r>
            <a:br/>
          </a:p>
        </p:txBody>
      </p:sp>
      <p:sp>
        <p:nvSpPr>
          <p:cNvPr id="254" name="Text Placeholder 2"/>
          <p:cNvSpPr txBox="1"/>
          <p:nvPr>
            <p:ph type="body" sz="quarter" idx="1"/>
          </p:nvPr>
        </p:nvSpPr>
        <p:spPr>
          <a:xfrm>
            <a:off x="831850" y="4589462"/>
            <a:ext cx="10515600" cy="1500188"/>
          </a:xfrm>
          <a:prstGeom prst="rect">
            <a:avLst/>
          </a:prstGeom>
        </p:spPr>
        <p:txBody>
          <a:bodyP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Title 1"/>
          <p:cNvSpPr txBox="1"/>
          <p:nvPr>
            <p:ph type="title"/>
          </p:nvPr>
        </p:nvSpPr>
        <p:spPr>
          <a:xfrm>
            <a:off x="838200" y="365125"/>
            <a:ext cx="10515600" cy="1325563"/>
          </a:xfrm>
          <a:prstGeom prst="rect">
            <a:avLst/>
          </a:prstGeom>
        </p:spPr>
        <p:txBody>
          <a:bodyPr/>
          <a:lstStyle/>
          <a:p>
            <a:pPr/>
            <a:r>
              <a:t>A more comprehensive look</a:t>
            </a:r>
          </a:p>
        </p:txBody>
      </p:sp>
      <p:sp>
        <p:nvSpPr>
          <p:cNvPr id="108" name="Content Placeholder 2"/>
          <p:cNvSpPr txBox="1"/>
          <p:nvPr>
            <p:ph type="body" idx="1"/>
          </p:nvPr>
        </p:nvSpPr>
        <p:spPr>
          <a:xfrm>
            <a:off x="838200" y="1825625"/>
            <a:ext cx="10515600" cy="4351338"/>
          </a:xfrm>
          <a:prstGeom prst="rect">
            <a:avLst/>
          </a:prstGeom>
        </p:spPr>
        <p:txBody>
          <a:bodyPr/>
          <a:lstStyle/>
          <a:p>
            <a:pPr>
              <a:defRPr sz="2400"/>
            </a:pPr>
            <a:r>
              <a:t>a SAS table (a.k.a. hash table) with rows (hash items) and columns (hash variables), the columns can be key and/or data part. </a:t>
            </a:r>
          </a:p>
          <a:p>
            <a:pPr>
              <a:defRPr sz="2400"/>
            </a:pPr>
            <a:r>
              <a:t>resides in memory, only created and accessible from the DATA step, lasts only within the scope of the DATA step in which it lives.</a:t>
            </a:r>
          </a:p>
          <a:p>
            <a:pPr>
              <a:defRPr sz="2400"/>
            </a:pPr>
            <a:r>
              <a:t>dynamically grows/shrinks at run time.</a:t>
            </a:r>
          </a:p>
          <a:p>
            <a:pPr>
              <a:defRPr sz="2400"/>
            </a:pPr>
            <a:r>
              <a:t>uses the dot notation syntax (e.g. </a:t>
            </a:r>
            <a:r>
              <a:rPr>
                <a:latin typeface="Courier New"/>
                <a:ea typeface="Courier New"/>
                <a:cs typeface="Courier New"/>
                <a:sym typeface="Courier New"/>
              </a:rPr>
              <a:t>myHash.add()</a:t>
            </a:r>
            <a:r>
              <a:t>), made accessible through the DATA Step Component Interface (DSCI).</a:t>
            </a:r>
          </a:p>
          <a:p>
            <a:pPr>
              <a:defRPr sz="2400"/>
            </a:pPr>
            <a:r>
              <a:t>all variables in the hash table (key or data) must be defined in the PDV at compile time, but only data variables have ability to update their PDV counterpart.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Title 1"/>
          <p:cNvSpPr txBox="1"/>
          <p:nvPr>
            <p:ph type="title"/>
          </p:nvPr>
        </p:nvSpPr>
        <p:spPr>
          <a:xfrm>
            <a:off x="838200" y="365125"/>
            <a:ext cx="10515600" cy="1325563"/>
          </a:xfrm>
          <a:prstGeom prst="rect">
            <a:avLst/>
          </a:prstGeom>
        </p:spPr>
        <p:txBody>
          <a:bodyPr/>
          <a:lstStyle/>
          <a:p>
            <a:pPr/>
            <a:r>
              <a:t>A more comprehensive look (cont’d)</a:t>
            </a:r>
          </a:p>
        </p:txBody>
      </p:sp>
      <p:sp>
        <p:nvSpPr>
          <p:cNvPr id="111" name="Content Placeholder 2"/>
          <p:cNvSpPr txBox="1"/>
          <p:nvPr>
            <p:ph type="body" idx="1"/>
          </p:nvPr>
        </p:nvSpPr>
        <p:spPr>
          <a:xfrm>
            <a:off x="838200" y="1825625"/>
            <a:ext cx="10515600" cy="4351338"/>
          </a:xfrm>
          <a:prstGeom prst="rect">
            <a:avLst/>
          </a:prstGeom>
        </p:spPr>
        <p:txBody>
          <a:bodyPr/>
          <a:lstStyle/>
          <a:p>
            <a:pPr>
              <a:defRPr sz="2400"/>
            </a:pPr>
            <a:r>
              <a:t>a hash table is of type Object (neither num nor char), within the hash table, the key and data can be either numeric or character.  </a:t>
            </a:r>
          </a:p>
          <a:p>
            <a:pPr>
              <a:defRPr sz="2400"/>
            </a:pPr>
            <a:r>
              <a:t>The data variables can also be objects, e.g. hash of hashes. </a:t>
            </a:r>
          </a:p>
          <a:p>
            <a:pPr>
              <a:defRPr sz="2400"/>
            </a:pPr>
            <a:r>
              <a:t>fast operations because of direct memory addressing. (Schacherer, 2015 have some performance tests.) In fact, the speed of search is irrespective of the number of items in the hash table. (Dorfman and Henderson, 2017) </a:t>
            </a:r>
          </a:p>
          <a:p>
            <a:pPr>
              <a:defRPr sz="2400"/>
            </a:pPr>
            <a:r>
              <a:t>Drawbacks: </a:t>
            </a:r>
          </a:p>
          <a:p>
            <a:pPr lvl="1" marL="685800" indent="-228600">
              <a:spcBef>
                <a:spcPts val="500"/>
              </a:spcBef>
              <a:defRPr sz="2000"/>
            </a:pPr>
            <a:r>
              <a:t>Limited by memory size</a:t>
            </a:r>
            <a:endParaRPr sz="2400"/>
          </a:p>
          <a:p>
            <a:pPr lvl="1" marL="685800" indent="-228600">
              <a:spcBef>
                <a:spcPts val="500"/>
              </a:spcBef>
              <a:defRPr sz="2000"/>
            </a:pPr>
            <a:r>
              <a:t>Syntax is different from Base SAS</a:t>
            </a:r>
          </a:p>
        </p:txBody>
      </p:sp>
      <p:sp>
        <p:nvSpPr>
          <p:cNvPr id="112" name="TextBox 4"/>
          <p:cNvSpPr txBox="1"/>
          <p:nvPr/>
        </p:nvSpPr>
        <p:spPr>
          <a:xfrm>
            <a:off x="883920" y="5850235"/>
            <a:ext cx="9894073" cy="7902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pPr>
            <a:r>
              <a:t>Dorfman, Paul M., and Henderson, Don. (2017). Beyond Table Lookup: The Versatile SAS® Hash Object.</a:t>
            </a:r>
          </a:p>
          <a:p>
            <a:pPr>
              <a:defRPr sz="1400"/>
            </a:pPr>
            <a:r>
              <a:t>Schacherer, Chris. (2015). Introduction to SAS® Hash Objects.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title"/>
          </p:nvPr>
        </p:nvSpPr>
        <p:spPr>
          <a:xfrm>
            <a:off x="831850" y="1709738"/>
            <a:ext cx="10515600" cy="2852738"/>
          </a:xfrm>
          <a:prstGeom prst="rect">
            <a:avLst/>
          </a:prstGeom>
        </p:spPr>
        <p:txBody>
          <a:bodyPr/>
          <a:lstStyle/>
          <a:p>
            <a:pPr/>
            <a:r>
              <a:t>Declaration &amp; Instantiation of Hash Object</a:t>
            </a:r>
          </a:p>
        </p:txBody>
      </p:sp>
      <p:sp>
        <p:nvSpPr>
          <p:cNvPr id="115" name="Text Placeholder 2"/>
          <p:cNvSpPr txBox="1"/>
          <p:nvPr>
            <p:ph type="body" sz="quarter" idx="1"/>
          </p:nvPr>
        </p:nvSpPr>
        <p:spPr>
          <a:xfrm>
            <a:off x="831850" y="4589462"/>
            <a:ext cx="10515600" cy="1500188"/>
          </a:xfrm>
          <a:prstGeom prst="rect">
            <a:avLst/>
          </a:prstGeom>
        </p:spPr>
        <p:txBody>
          <a:bodyPr/>
          <a:lstStyle/>
          <a:p>
            <a:pPr/>
            <a:r>
              <a:t>How to create/define a hash object?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title"/>
          </p:nvPr>
        </p:nvSpPr>
        <p:spPr>
          <a:xfrm>
            <a:off x="839787" y="365125"/>
            <a:ext cx="10515601" cy="1325563"/>
          </a:xfrm>
          <a:prstGeom prst="rect">
            <a:avLst/>
          </a:prstGeom>
        </p:spPr>
        <p:txBody>
          <a:bodyPr/>
          <a:lstStyle/>
          <a:p>
            <a:pPr/>
            <a:r>
              <a:t>Declaration &amp; instantiation </a:t>
            </a:r>
          </a:p>
        </p:txBody>
      </p:sp>
      <p:sp>
        <p:nvSpPr>
          <p:cNvPr id="118" name="Text Placeholder 2"/>
          <p:cNvSpPr txBox="1"/>
          <p:nvPr>
            <p:ph type="body" sz="quarter" idx="1"/>
          </p:nvPr>
        </p:nvSpPr>
        <p:spPr>
          <a:xfrm>
            <a:off x="839787" y="1681163"/>
            <a:ext cx="5157789" cy="823913"/>
          </a:xfrm>
          <a:prstGeom prst="rect">
            <a:avLst/>
          </a:prstGeom>
        </p:spPr>
        <p:txBody>
          <a:bodyPr/>
          <a:lstStyle/>
          <a:p>
            <a:pPr/>
            <a:r>
              <a:t>Method 1:</a:t>
            </a:r>
          </a:p>
        </p:txBody>
      </p:sp>
      <p:sp>
        <p:nvSpPr>
          <p:cNvPr id="119" name="Content Placeholder 3"/>
          <p:cNvSpPr txBox="1"/>
          <p:nvPr/>
        </p:nvSpPr>
        <p:spPr>
          <a:xfrm>
            <a:off x="885507" y="2505075"/>
            <a:ext cx="5066349" cy="368458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600">
                <a:solidFill>
                  <a:srgbClr val="000080"/>
                </a:solidFill>
                <a:latin typeface="Courier New"/>
                <a:ea typeface="Courier New"/>
                <a:cs typeface="Courier New"/>
                <a:sym typeface="Courier New"/>
              </a:defRPr>
            </a:pPr>
            <a:r>
              <a:t>data</a:t>
            </a:r>
            <a:r>
              <a:rPr b="0">
                <a:solidFill>
                  <a:srgbClr val="000000"/>
                </a:solidFill>
              </a:rPr>
              <a:t> </a:t>
            </a:r>
            <a:r>
              <a:rPr b="0">
                <a:solidFill>
                  <a:srgbClr val="0000FF"/>
                </a:solidFill>
              </a:rPr>
              <a:t>_null_</a:t>
            </a:r>
            <a:r>
              <a:rPr b="0">
                <a:solidFill>
                  <a:srgbClr val="000000"/>
                </a:solidFill>
              </a:rPr>
              <a:t>;</a:t>
            </a:r>
            <a:endParaRPr sz="2800"/>
          </a:p>
          <a:p>
            <a:pPr>
              <a:lnSpc>
                <a:spcPct val="90000"/>
              </a:lnSpc>
              <a:spcBef>
                <a:spcPts val="1000"/>
              </a:spcBef>
              <a:defRPr sz="1600">
                <a:latin typeface="Courier New"/>
                <a:ea typeface="Courier New"/>
                <a:cs typeface="Courier New"/>
                <a:sym typeface="Courier New"/>
              </a:defRPr>
            </a:pPr>
            <a:r>
              <a:t>  </a:t>
            </a:r>
            <a:r>
              <a:rPr>
                <a:solidFill>
                  <a:srgbClr val="008000"/>
                </a:solidFill>
              </a:rPr>
              <a:t>/* declare &amp; instantiate in one step */</a:t>
            </a:r>
          </a:p>
          <a:p>
            <a:pPr>
              <a:lnSpc>
                <a:spcPct val="90000"/>
              </a:lnSpc>
              <a:spcBef>
                <a:spcPts val="1000"/>
              </a:spcBef>
              <a:defRPr sz="1600">
                <a:latin typeface="Courier New"/>
                <a:ea typeface="Courier New"/>
                <a:cs typeface="Courier New"/>
                <a:sym typeface="Courier New"/>
              </a:defRPr>
            </a:pPr>
            <a:r>
              <a:t>  </a:t>
            </a:r>
            <a:r>
              <a:rPr>
                <a:solidFill>
                  <a:srgbClr val="0000FF"/>
                </a:solidFill>
              </a:rPr>
              <a:t>DECLARE</a:t>
            </a:r>
            <a:r>
              <a:t> HASH myHash(); </a:t>
            </a:r>
            <a:endParaRPr sz="2800"/>
          </a:p>
          <a:p>
            <a:pPr>
              <a:lnSpc>
                <a:spcPct val="90000"/>
              </a:lnSpc>
              <a:spcBef>
                <a:spcPts val="1000"/>
              </a:spcBef>
              <a:defRPr b="1" sz="1600">
                <a:solidFill>
                  <a:srgbClr val="000080"/>
                </a:solidFill>
                <a:latin typeface="Courier New"/>
                <a:ea typeface="Courier New"/>
                <a:cs typeface="Courier New"/>
                <a:sym typeface="Courier New"/>
              </a:defRPr>
            </a:pPr>
            <a:r>
              <a:t>run</a:t>
            </a:r>
            <a:r>
              <a:rPr b="0">
                <a:solidFill>
                  <a:srgbClr val="000000"/>
                </a:solidFill>
              </a:rPr>
              <a:t>;</a:t>
            </a:r>
          </a:p>
        </p:txBody>
      </p:sp>
      <p:sp>
        <p:nvSpPr>
          <p:cNvPr id="120" name="Text Placeholder 4"/>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2400"/>
            </a:lvl1pPr>
          </a:lstStyle>
          <a:p>
            <a:pPr/>
            <a:r>
              <a:t>Method 2:</a:t>
            </a:r>
          </a:p>
        </p:txBody>
      </p:sp>
      <p:sp>
        <p:nvSpPr>
          <p:cNvPr id="121" name="Content Placeholder 5"/>
          <p:cNvSpPr txBox="1"/>
          <p:nvPr/>
        </p:nvSpPr>
        <p:spPr>
          <a:xfrm>
            <a:off x="6217920" y="2505075"/>
            <a:ext cx="5091748" cy="368458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a:solidFill>
                  <a:srgbClr val="000080"/>
                </a:solidFill>
                <a:latin typeface="Courier New"/>
                <a:ea typeface="Courier New"/>
                <a:cs typeface="Courier New"/>
                <a:sym typeface="Courier New"/>
              </a:defRPr>
            </a:pPr>
            <a:r>
              <a:t>data</a:t>
            </a:r>
            <a:r>
              <a:rPr b="0">
                <a:solidFill>
                  <a:srgbClr val="000000"/>
                </a:solidFill>
              </a:rPr>
              <a:t> </a:t>
            </a:r>
            <a:r>
              <a:rPr b="0">
                <a:solidFill>
                  <a:srgbClr val="0000FF"/>
                </a:solidFill>
              </a:rPr>
              <a:t>_null_</a:t>
            </a:r>
            <a:r>
              <a:rPr b="0">
                <a:solidFill>
                  <a:srgbClr val="000000"/>
                </a:solidFill>
              </a:rPr>
              <a:t>;</a:t>
            </a:r>
            <a:endParaRPr sz="2800"/>
          </a:p>
          <a:p>
            <a:pPr>
              <a:lnSpc>
                <a:spcPct val="90000"/>
              </a:lnSpc>
              <a:spcBef>
                <a:spcPts val="1000"/>
              </a:spcBef>
              <a:defRPr>
                <a:latin typeface="Courier New"/>
                <a:ea typeface="Courier New"/>
                <a:cs typeface="Courier New"/>
                <a:sym typeface="Courier New"/>
              </a:defRPr>
            </a:pPr>
            <a:r>
              <a:t>  </a:t>
            </a:r>
            <a:r>
              <a:rPr>
                <a:solidFill>
                  <a:srgbClr val="008000"/>
                </a:solidFill>
              </a:rPr>
              <a:t>/* declare first */</a:t>
            </a:r>
          </a:p>
          <a:p>
            <a:pPr>
              <a:lnSpc>
                <a:spcPct val="90000"/>
              </a:lnSpc>
              <a:spcBef>
                <a:spcPts val="1000"/>
              </a:spcBef>
              <a:defRPr>
                <a:latin typeface="Courier New"/>
                <a:ea typeface="Courier New"/>
                <a:cs typeface="Courier New"/>
                <a:sym typeface="Courier New"/>
              </a:defRPr>
            </a:pPr>
            <a:r>
              <a:t>  </a:t>
            </a:r>
            <a:r>
              <a:rPr>
                <a:solidFill>
                  <a:srgbClr val="0000FF"/>
                </a:solidFill>
              </a:rPr>
              <a:t>DECLARE</a:t>
            </a:r>
            <a:r>
              <a:t> HASH myHash; </a:t>
            </a:r>
            <a:endParaRPr sz="2800"/>
          </a:p>
          <a:p>
            <a:pPr>
              <a:lnSpc>
                <a:spcPct val="90000"/>
              </a:lnSpc>
              <a:spcBef>
                <a:spcPts val="1000"/>
              </a:spcBef>
              <a:defRPr>
                <a:latin typeface="Courier New"/>
                <a:ea typeface="Courier New"/>
                <a:cs typeface="Courier New"/>
                <a:sym typeface="Courier New"/>
              </a:defRPr>
            </a:pPr>
            <a:r>
              <a:t>  </a:t>
            </a:r>
            <a:r>
              <a:rPr>
                <a:solidFill>
                  <a:srgbClr val="008000"/>
                </a:solidFill>
              </a:rPr>
              <a:t>/* instantiate when used */</a:t>
            </a:r>
          </a:p>
          <a:p>
            <a:pPr>
              <a:lnSpc>
                <a:spcPct val="90000"/>
              </a:lnSpc>
              <a:spcBef>
                <a:spcPts val="1000"/>
              </a:spcBef>
              <a:defRPr>
                <a:latin typeface="Courier New"/>
                <a:ea typeface="Courier New"/>
                <a:cs typeface="Courier New"/>
                <a:sym typeface="Courier New"/>
              </a:defRPr>
            </a:pPr>
            <a:r>
              <a:t>  myHash = _NEW_ HASH(); </a:t>
            </a:r>
            <a:endParaRPr sz="2800"/>
          </a:p>
          <a:p>
            <a:pPr>
              <a:lnSpc>
                <a:spcPct val="90000"/>
              </a:lnSpc>
              <a:spcBef>
                <a:spcPts val="1000"/>
              </a:spcBef>
              <a:defRPr b="1">
                <a:solidFill>
                  <a:srgbClr val="000080"/>
                </a:solidFill>
                <a:latin typeface="Courier New"/>
                <a:ea typeface="Courier New"/>
                <a:cs typeface="Courier New"/>
                <a:sym typeface="Courier New"/>
              </a:defRPr>
            </a:pPr>
            <a:r>
              <a:t>run</a:t>
            </a:r>
            <a:r>
              <a:rPr b="0">
                <a:solidFill>
                  <a:srgbClr val="000000"/>
                </a:solidFill>
              </a:rPr>
              <a:t>;</a:t>
            </a:r>
          </a:p>
        </p:txBody>
      </p:sp>
      <p:sp>
        <p:nvSpPr>
          <p:cNvPr id="122" name="TextBox 6"/>
          <p:cNvSpPr txBox="1"/>
          <p:nvPr/>
        </p:nvSpPr>
        <p:spPr>
          <a:xfrm>
            <a:off x="883919" y="5807631"/>
            <a:ext cx="6006218"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Note: Words in ALL CAPS are reserved keywords.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itle 1"/>
          <p:cNvSpPr txBox="1"/>
          <p:nvPr>
            <p:ph type="title"/>
          </p:nvPr>
        </p:nvSpPr>
        <p:spPr>
          <a:xfrm>
            <a:off x="839787" y="365125"/>
            <a:ext cx="10515601" cy="1325563"/>
          </a:xfrm>
          <a:prstGeom prst="rect">
            <a:avLst/>
          </a:prstGeom>
        </p:spPr>
        <p:txBody>
          <a:bodyPr/>
          <a:lstStyle/>
          <a:p>
            <a:pPr/>
            <a:r>
              <a:t>Declaration &amp; instantiation (cont’d)</a:t>
            </a:r>
          </a:p>
        </p:txBody>
      </p:sp>
      <p:sp>
        <p:nvSpPr>
          <p:cNvPr id="125" name="Text Placeholder 2"/>
          <p:cNvSpPr txBox="1"/>
          <p:nvPr>
            <p:ph type="body" sz="quarter" idx="1"/>
          </p:nvPr>
        </p:nvSpPr>
        <p:spPr>
          <a:xfrm>
            <a:off x="839787" y="1681163"/>
            <a:ext cx="5157789" cy="823913"/>
          </a:xfrm>
          <a:prstGeom prst="rect">
            <a:avLst/>
          </a:prstGeom>
        </p:spPr>
        <p:txBody>
          <a:bodyPr/>
          <a:lstStyle/>
          <a:p>
            <a:pPr/>
            <a:r>
              <a:t>Method 1:</a:t>
            </a:r>
          </a:p>
        </p:txBody>
      </p:sp>
      <p:sp>
        <p:nvSpPr>
          <p:cNvPr id="126" name="Content Placeholder 3"/>
          <p:cNvSpPr txBox="1"/>
          <p:nvPr/>
        </p:nvSpPr>
        <p:spPr>
          <a:xfrm>
            <a:off x="885507" y="2505075"/>
            <a:ext cx="5066349" cy="368458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600">
                <a:solidFill>
                  <a:srgbClr val="000080"/>
                </a:solidFill>
                <a:latin typeface="Courier New"/>
                <a:ea typeface="Courier New"/>
                <a:cs typeface="Courier New"/>
                <a:sym typeface="Courier New"/>
              </a:defRPr>
            </a:pPr>
            <a:r>
              <a:t>data</a:t>
            </a:r>
            <a:r>
              <a:rPr b="0">
                <a:solidFill>
                  <a:srgbClr val="000000"/>
                </a:solidFill>
              </a:rPr>
              <a:t> </a:t>
            </a:r>
            <a:r>
              <a:rPr b="0">
                <a:solidFill>
                  <a:srgbClr val="0000FF"/>
                </a:solidFill>
              </a:rPr>
              <a:t>_null_</a:t>
            </a:r>
            <a:r>
              <a:rPr b="0">
                <a:solidFill>
                  <a:srgbClr val="000000"/>
                </a:solidFill>
              </a:rPr>
              <a:t>;</a:t>
            </a:r>
            <a:endParaRPr sz="2800"/>
          </a:p>
          <a:p>
            <a:pPr>
              <a:lnSpc>
                <a:spcPct val="90000"/>
              </a:lnSpc>
              <a:spcBef>
                <a:spcPts val="1000"/>
              </a:spcBef>
              <a:defRPr sz="1600">
                <a:latin typeface="Courier New"/>
                <a:ea typeface="Courier New"/>
                <a:cs typeface="Courier New"/>
                <a:sym typeface="Courier New"/>
              </a:defRPr>
            </a:pPr>
            <a:r>
              <a:t>  </a:t>
            </a:r>
            <a:r>
              <a:rPr>
                <a:solidFill>
                  <a:srgbClr val="008000"/>
                </a:solidFill>
              </a:rPr>
              <a:t>/* declare &amp; instantiate in one step */</a:t>
            </a:r>
          </a:p>
          <a:p>
            <a:pPr>
              <a:lnSpc>
                <a:spcPct val="90000"/>
              </a:lnSpc>
              <a:spcBef>
                <a:spcPts val="1000"/>
              </a:spcBef>
              <a:defRPr sz="1600">
                <a:latin typeface="Courier New"/>
                <a:ea typeface="Courier New"/>
                <a:cs typeface="Courier New"/>
                <a:sym typeface="Courier New"/>
              </a:defRPr>
            </a:pPr>
            <a:r>
              <a:t>  </a:t>
            </a:r>
            <a:r>
              <a:rPr>
                <a:solidFill>
                  <a:srgbClr val="0000FF"/>
                </a:solidFill>
              </a:rPr>
              <a:t>DECLARE</a:t>
            </a:r>
            <a:r>
              <a:t> HASH myHash(</a:t>
            </a:r>
            <a:r>
              <a:rPr i="1"/>
              <a:t>&lt;</a:t>
            </a:r>
            <a:r>
              <a:rPr i="1">
                <a:solidFill>
                  <a:srgbClr val="0070C0"/>
                </a:solidFill>
              </a:rPr>
              <a:t>argument_tag-1</a:t>
            </a:r>
            <a:r>
              <a:rPr i="1"/>
              <a:t>: value-1, ...</a:t>
            </a:r>
            <a:r>
              <a:rPr i="1">
                <a:solidFill>
                  <a:srgbClr val="0070C0"/>
                </a:solidFill>
              </a:rPr>
              <a:t>argument_tag-n</a:t>
            </a:r>
            <a:r>
              <a:rPr i="1"/>
              <a:t>: value-n&gt;</a:t>
            </a:r>
            <a:r>
              <a:t>); </a:t>
            </a:r>
            <a:endParaRPr sz="2800"/>
          </a:p>
          <a:p>
            <a:pPr>
              <a:lnSpc>
                <a:spcPct val="90000"/>
              </a:lnSpc>
              <a:spcBef>
                <a:spcPts val="1000"/>
              </a:spcBef>
              <a:defRPr b="1" sz="1600">
                <a:solidFill>
                  <a:srgbClr val="000080"/>
                </a:solidFill>
                <a:latin typeface="Courier New"/>
                <a:ea typeface="Courier New"/>
                <a:cs typeface="Courier New"/>
                <a:sym typeface="Courier New"/>
              </a:defRPr>
            </a:pPr>
            <a:r>
              <a:t>run</a:t>
            </a:r>
            <a:r>
              <a:rPr b="0">
                <a:solidFill>
                  <a:srgbClr val="000000"/>
                </a:solidFill>
              </a:rPr>
              <a:t>;</a:t>
            </a:r>
          </a:p>
        </p:txBody>
      </p:sp>
      <p:sp>
        <p:nvSpPr>
          <p:cNvPr id="127" name="Text Placeholder 4"/>
          <p:cNvSpPr/>
          <p:nvPr>
            <p:ph type="body" idx="21"/>
          </p:nvPr>
        </p:nvSpPr>
        <p:spPr>
          <a:prstGeom prst="rect">
            <a:avLst/>
          </a:prstGeom>
          <a:extLst>
            <a:ext uri="{C572A759-6A51-4108-AA02-DFA0A04FC94B}">
              <ma14:wrappingTextBoxFlag xmlns:ma14="http://schemas.microsoft.com/office/mac/drawingml/2011/main" val="1"/>
            </a:ext>
          </a:extLst>
        </p:spPr>
        <p:txBody>
          <a:bodyPr/>
          <a:lstStyle>
            <a:lvl1pPr marL="0" indent="0">
              <a:buSzTx/>
              <a:buFontTx/>
              <a:buNone/>
              <a:defRPr b="1" sz="2400"/>
            </a:lvl1pPr>
          </a:lstStyle>
          <a:p>
            <a:pPr/>
            <a:r>
              <a:t>Method 2:</a:t>
            </a:r>
          </a:p>
        </p:txBody>
      </p:sp>
      <p:sp>
        <p:nvSpPr>
          <p:cNvPr id="128" name="Content Placeholder 5"/>
          <p:cNvSpPr txBox="1"/>
          <p:nvPr/>
        </p:nvSpPr>
        <p:spPr>
          <a:xfrm>
            <a:off x="6217920" y="2505075"/>
            <a:ext cx="5091748" cy="368458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600">
                <a:solidFill>
                  <a:srgbClr val="000080"/>
                </a:solidFill>
                <a:latin typeface="Courier New"/>
                <a:ea typeface="Courier New"/>
                <a:cs typeface="Courier New"/>
                <a:sym typeface="Courier New"/>
              </a:defRPr>
            </a:pPr>
            <a:r>
              <a:t>data</a:t>
            </a:r>
            <a:r>
              <a:rPr b="0">
                <a:solidFill>
                  <a:srgbClr val="000000"/>
                </a:solidFill>
              </a:rPr>
              <a:t> </a:t>
            </a:r>
            <a:r>
              <a:rPr b="0">
                <a:solidFill>
                  <a:srgbClr val="0000FF"/>
                </a:solidFill>
              </a:rPr>
              <a:t>_null_</a:t>
            </a:r>
            <a:r>
              <a:rPr b="0">
                <a:solidFill>
                  <a:srgbClr val="000000"/>
                </a:solidFill>
              </a:rPr>
              <a:t>;</a:t>
            </a:r>
            <a:endParaRPr sz="2800"/>
          </a:p>
          <a:p>
            <a:pPr>
              <a:lnSpc>
                <a:spcPct val="90000"/>
              </a:lnSpc>
              <a:spcBef>
                <a:spcPts val="1000"/>
              </a:spcBef>
              <a:defRPr sz="1600">
                <a:latin typeface="Courier New"/>
                <a:ea typeface="Courier New"/>
                <a:cs typeface="Courier New"/>
                <a:sym typeface="Courier New"/>
              </a:defRPr>
            </a:pPr>
            <a:r>
              <a:t>  </a:t>
            </a:r>
            <a:r>
              <a:rPr>
                <a:solidFill>
                  <a:srgbClr val="008000"/>
                </a:solidFill>
              </a:rPr>
              <a:t>/* declare first */</a:t>
            </a:r>
          </a:p>
          <a:p>
            <a:pPr>
              <a:lnSpc>
                <a:spcPct val="90000"/>
              </a:lnSpc>
              <a:spcBef>
                <a:spcPts val="1000"/>
              </a:spcBef>
              <a:defRPr sz="1600">
                <a:latin typeface="Courier New"/>
                <a:ea typeface="Courier New"/>
                <a:cs typeface="Courier New"/>
                <a:sym typeface="Courier New"/>
              </a:defRPr>
            </a:pPr>
            <a:r>
              <a:t>  </a:t>
            </a:r>
            <a:r>
              <a:rPr>
                <a:solidFill>
                  <a:srgbClr val="0000FF"/>
                </a:solidFill>
              </a:rPr>
              <a:t>DECLARE</a:t>
            </a:r>
            <a:r>
              <a:t> HASH myHash; </a:t>
            </a:r>
            <a:endParaRPr sz="2800"/>
          </a:p>
          <a:p>
            <a:pPr>
              <a:lnSpc>
                <a:spcPct val="90000"/>
              </a:lnSpc>
              <a:spcBef>
                <a:spcPts val="1000"/>
              </a:spcBef>
              <a:defRPr sz="1600">
                <a:latin typeface="Courier New"/>
                <a:ea typeface="Courier New"/>
                <a:cs typeface="Courier New"/>
                <a:sym typeface="Courier New"/>
              </a:defRPr>
            </a:pPr>
            <a:r>
              <a:t>  </a:t>
            </a:r>
            <a:r>
              <a:rPr>
                <a:solidFill>
                  <a:srgbClr val="008000"/>
                </a:solidFill>
              </a:rPr>
              <a:t>/* instantiate when used */</a:t>
            </a:r>
          </a:p>
          <a:p>
            <a:pPr>
              <a:lnSpc>
                <a:spcPct val="90000"/>
              </a:lnSpc>
              <a:spcBef>
                <a:spcPts val="1000"/>
              </a:spcBef>
              <a:defRPr sz="1600">
                <a:latin typeface="Courier New"/>
                <a:ea typeface="Courier New"/>
                <a:cs typeface="Courier New"/>
                <a:sym typeface="Courier New"/>
              </a:defRPr>
            </a:pPr>
            <a:r>
              <a:t>  myHash = _NEW_ HASH(</a:t>
            </a:r>
            <a:r>
              <a:rPr i="1"/>
              <a:t>&lt;</a:t>
            </a:r>
            <a:r>
              <a:rPr i="1">
                <a:solidFill>
                  <a:srgbClr val="0070C0"/>
                </a:solidFill>
              </a:rPr>
              <a:t>argument_tag-1</a:t>
            </a:r>
            <a:r>
              <a:rPr i="1"/>
              <a:t>: value-1, ...</a:t>
            </a:r>
            <a:r>
              <a:rPr i="1">
                <a:solidFill>
                  <a:srgbClr val="0070C0"/>
                </a:solidFill>
              </a:rPr>
              <a:t>argument_tag-n</a:t>
            </a:r>
            <a:r>
              <a:rPr i="1"/>
              <a:t>: value-n&gt;</a:t>
            </a:r>
            <a:r>
              <a:t>); </a:t>
            </a:r>
            <a:endParaRPr sz="2800"/>
          </a:p>
          <a:p>
            <a:pPr>
              <a:lnSpc>
                <a:spcPct val="90000"/>
              </a:lnSpc>
              <a:spcBef>
                <a:spcPts val="1000"/>
              </a:spcBef>
              <a:defRPr b="1" sz="1600">
                <a:solidFill>
                  <a:srgbClr val="000080"/>
                </a:solidFill>
                <a:latin typeface="Courier New"/>
                <a:ea typeface="Courier New"/>
                <a:cs typeface="Courier New"/>
                <a:sym typeface="Courier New"/>
              </a:defRPr>
            </a:pPr>
            <a:r>
              <a:t>run</a:t>
            </a:r>
            <a:r>
              <a:rPr b="0">
                <a:solidFill>
                  <a:srgbClr val="000000"/>
                </a:solidFill>
              </a:rPr>
              <a:t>;</a:t>
            </a:r>
          </a:p>
        </p:txBody>
      </p:sp>
      <p:sp>
        <p:nvSpPr>
          <p:cNvPr id="129" name="TextBox 6"/>
          <p:cNvSpPr txBox="1"/>
          <p:nvPr/>
        </p:nvSpPr>
        <p:spPr>
          <a:xfrm>
            <a:off x="883919" y="5807631"/>
            <a:ext cx="6006218" cy="33308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Note: Words in ALL CAPS are reserved keywords.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