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78" r:id="rId5"/>
    <p:sldId id="266" r:id="rId6"/>
    <p:sldId id="277" r:id="rId7"/>
    <p:sldId id="280" r:id="rId8"/>
    <p:sldId id="279" r:id="rId9"/>
    <p:sldId id="259" r:id="rId10"/>
    <p:sldId id="267" r:id="rId11"/>
    <p:sldId id="297" r:id="rId12"/>
    <p:sldId id="298" r:id="rId13"/>
    <p:sldId id="260" r:id="rId14"/>
    <p:sldId id="268" r:id="rId15"/>
    <p:sldId id="262" r:id="rId16"/>
    <p:sldId id="263" r:id="rId17"/>
    <p:sldId id="261" r:id="rId18"/>
    <p:sldId id="258" r:id="rId19"/>
    <p:sldId id="274" r:id="rId20"/>
    <p:sldId id="283" r:id="rId21"/>
    <p:sldId id="282" r:id="rId22"/>
    <p:sldId id="287" r:id="rId23"/>
    <p:sldId id="288" r:id="rId24"/>
    <p:sldId id="289" r:id="rId25"/>
    <p:sldId id="284" r:id="rId26"/>
    <p:sldId id="286" r:id="rId27"/>
    <p:sldId id="290" r:id="rId28"/>
    <p:sldId id="291" r:id="rId29"/>
    <p:sldId id="281" r:id="rId30"/>
    <p:sldId id="271" r:id="rId31"/>
    <p:sldId id="299" r:id="rId32"/>
    <p:sldId id="300" r:id="rId33"/>
    <p:sldId id="273" r:id="rId34"/>
    <p:sldId id="272" r:id="rId35"/>
    <p:sldId id="276" r:id="rId36"/>
    <p:sldId id="275"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07422"/>
            <a:ext cx="8915399" cy="2262781"/>
          </a:xfrm>
        </p:spPr>
        <p:txBody>
          <a:bodyPr anchor="ctr"/>
          <a:lstStyle/>
          <a:p>
            <a:pPr algn="ctr"/>
            <a:r>
              <a:rPr lang="en-US" b="1" dirty="0" smtClean="0"/>
              <a:t>Java</a:t>
            </a:r>
            <a:endParaRPr lang="en-IN" b="1" dirty="0"/>
          </a:p>
        </p:txBody>
      </p:sp>
      <p:sp>
        <p:nvSpPr>
          <p:cNvPr id="3" name="Subtitle 2"/>
          <p:cNvSpPr>
            <a:spLocks noGrp="1"/>
          </p:cNvSpPr>
          <p:nvPr>
            <p:ph type="subTitle" idx="1"/>
          </p:nvPr>
        </p:nvSpPr>
        <p:spPr/>
        <p:txBody>
          <a:bodyPr anchor="ctr"/>
          <a:lstStyle/>
          <a:p>
            <a:pPr algn="ctr"/>
            <a:r>
              <a:rPr lang="en-US" b="1" dirty="0" smtClean="0"/>
              <a:t>Suraj Thirunavukkarasu</a:t>
            </a:r>
            <a:endParaRPr lang="en-IN" b="1" dirty="0"/>
          </a:p>
        </p:txBody>
      </p:sp>
      <p:sp>
        <p:nvSpPr>
          <p:cNvPr id="4" name="Subtitle 2"/>
          <p:cNvSpPr txBox="1">
            <a:spLocks/>
          </p:cNvSpPr>
          <p:nvPr/>
        </p:nvSpPr>
        <p:spPr>
          <a:xfrm>
            <a:off x="2741613" y="3009533"/>
            <a:ext cx="8915399" cy="1126283"/>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800" b="1" dirty="0"/>
              <a:t>Write Once, Run Anywhere</a:t>
            </a:r>
          </a:p>
        </p:txBody>
      </p:sp>
    </p:spTree>
    <p:extLst>
      <p:ext uri="{BB962C8B-B14F-4D97-AF65-F5344CB8AC3E}">
        <p14:creationId xmlns:p14="http://schemas.microsoft.com/office/powerpoint/2010/main" val="292346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b="1" dirty="0"/>
              <a:t>Relational Operators</a:t>
            </a:r>
          </a:p>
        </p:txBody>
      </p:sp>
      <p:sp>
        <p:nvSpPr>
          <p:cNvPr id="3" name="Content Placeholder 2"/>
          <p:cNvSpPr>
            <a:spLocks noGrp="1"/>
          </p:cNvSpPr>
          <p:nvPr>
            <p:ph idx="1"/>
          </p:nvPr>
        </p:nvSpPr>
        <p:spPr/>
        <p:txBody>
          <a:bodyPr anchor="ctr"/>
          <a:lstStyle/>
          <a:p>
            <a:r>
              <a:rPr lang="en-US" b="1" dirty="0"/>
              <a:t>==	</a:t>
            </a:r>
            <a:r>
              <a:rPr lang="en-US" b="1" dirty="0" smtClean="0"/>
              <a:t>Equal</a:t>
            </a:r>
            <a:endParaRPr lang="en-US" b="1" dirty="0"/>
          </a:p>
          <a:p>
            <a:r>
              <a:rPr lang="en-US" b="1" dirty="0"/>
              <a:t>!=	</a:t>
            </a:r>
            <a:r>
              <a:rPr lang="en-US" b="1" dirty="0" smtClean="0"/>
              <a:t>Not </a:t>
            </a:r>
            <a:r>
              <a:rPr lang="en-US" b="1" dirty="0"/>
              <a:t>equal</a:t>
            </a:r>
          </a:p>
          <a:p>
            <a:r>
              <a:rPr lang="en-US" b="1" dirty="0"/>
              <a:t>&gt;=	Greater than or equal</a:t>
            </a:r>
          </a:p>
          <a:p>
            <a:r>
              <a:rPr lang="en-US" b="1" dirty="0"/>
              <a:t>&lt;=	Less than or equal</a:t>
            </a:r>
          </a:p>
          <a:p>
            <a:r>
              <a:rPr lang="en-US" b="1" dirty="0"/>
              <a:t>&gt;	</a:t>
            </a:r>
            <a:r>
              <a:rPr lang="en-US" b="1" dirty="0" smtClean="0"/>
              <a:t>Greater </a:t>
            </a:r>
            <a:r>
              <a:rPr lang="en-US" b="1" dirty="0"/>
              <a:t>than</a:t>
            </a:r>
          </a:p>
          <a:p>
            <a:r>
              <a:rPr lang="en-US" b="1" dirty="0"/>
              <a:t>&lt;	</a:t>
            </a:r>
            <a:r>
              <a:rPr lang="en-US" b="1" dirty="0" smtClean="0"/>
              <a:t>Less </a:t>
            </a:r>
            <a:r>
              <a:rPr lang="en-US" b="1" dirty="0"/>
              <a:t>than</a:t>
            </a:r>
          </a:p>
          <a:p>
            <a:endParaRPr lang="en-IN" b="1" dirty="0"/>
          </a:p>
        </p:txBody>
      </p:sp>
    </p:spTree>
    <p:extLst>
      <p:ext uri="{BB962C8B-B14F-4D97-AF65-F5344CB8AC3E}">
        <p14:creationId xmlns:p14="http://schemas.microsoft.com/office/powerpoint/2010/main" val="273731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Logical Operators</a:t>
            </a:r>
            <a:endParaRPr lang="en-IN" b="1" dirty="0"/>
          </a:p>
        </p:txBody>
      </p:sp>
      <p:sp>
        <p:nvSpPr>
          <p:cNvPr id="3" name="Content Placeholder 2"/>
          <p:cNvSpPr>
            <a:spLocks noGrp="1"/>
          </p:cNvSpPr>
          <p:nvPr>
            <p:ph idx="1"/>
          </p:nvPr>
        </p:nvSpPr>
        <p:spPr/>
        <p:txBody>
          <a:bodyPr anchor="ctr"/>
          <a:lstStyle/>
          <a:p>
            <a:r>
              <a:rPr lang="en-US" b="1" dirty="0" smtClean="0"/>
              <a:t>&amp;&amp;	:	AND</a:t>
            </a:r>
          </a:p>
          <a:p>
            <a:r>
              <a:rPr lang="en-US" b="1" dirty="0" smtClean="0"/>
              <a:t>||	:	OR</a:t>
            </a:r>
            <a:endParaRPr lang="en-IN" b="1" dirty="0"/>
          </a:p>
        </p:txBody>
      </p:sp>
    </p:spTree>
    <p:extLst>
      <p:ext uri="{BB962C8B-B14F-4D97-AF65-F5344CB8AC3E}">
        <p14:creationId xmlns:p14="http://schemas.microsoft.com/office/powerpoint/2010/main" val="25971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Binary Operators</a:t>
            </a:r>
            <a:endParaRPr lang="en-IN" b="1" dirty="0"/>
          </a:p>
        </p:txBody>
      </p:sp>
      <p:sp>
        <p:nvSpPr>
          <p:cNvPr id="3" name="Content Placeholder 2"/>
          <p:cNvSpPr>
            <a:spLocks noGrp="1"/>
          </p:cNvSpPr>
          <p:nvPr>
            <p:ph idx="1"/>
          </p:nvPr>
        </p:nvSpPr>
        <p:spPr/>
        <p:txBody>
          <a:bodyPr/>
          <a:lstStyle/>
          <a:p>
            <a:r>
              <a:rPr lang="en-US" dirty="0" smtClean="0"/>
              <a:t>&amp;	:	</a:t>
            </a:r>
          </a:p>
          <a:p>
            <a:r>
              <a:rPr lang="en-US" dirty="0" smtClean="0"/>
              <a:t>|	:	</a:t>
            </a:r>
            <a:endParaRPr lang="en-IN" dirty="0"/>
          </a:p>
        </p:txBody>
      </p:sp>
    </p:spTree>
    <p:extLst>
      <p:ext uri="{BB962C8B-B14F-4D97-AF65-F5344CB8AC3E}">
        <p14:creationId xmlns:p14="http://schemas.microsoft.com/office/powerpoint/2010/main" val="800944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Flow Control Statements</a:t>
            </a:r>
            <a:endParaRPr lang="en-IN" b="1" dirty="0"/>
          </a:p>
        </p:txBody>
      </p:sp>
      <p:sp>
        <p:nvSpPr>
          <p:cNvPr id="3" name="Content Placeholder 2"/>
          <p:cNvSpPr>
            <a:spLocks noGrp="1"/>
          </p:cNvSpPr>
          <p:nvPr>
            <p:ph idx="1"/>
          </p:nvPr>
        </p:nvSpPr>
        <p:spPr>
          <a:xfrm>
            <a:off x="2589212" y="1606731"/>
            <a:ext cx="8915400" cy="4767943"/>
          </a:xfrm>
        </p:spPr>
        <p:txBody>
          <a:bodyPr>
            <a:normAutofit fontScale="92500" lnSpcReduction="10000"/>
          </a:bodyPr>
          <a:lstStyle/>
          <a:p>
            <a:r>
              <a:rPr lang="en-US" b="1" dirty="0" smtClean="0"/>
              <a:t>Alternation</a:t>
            </a:r>
          </a:p>
          <a:p>
            <a:pPr lvl="1">
              <a:buFont typeface="Wingdings" panose="05000000000000000000" pitchFamily="2" charset="2"/>
              <a:buChar char="v"/>
            </a:pPr>
            <a:r>
              <a:rPr lang="en-US" b="1" dirty="0" smtClean="0"/>
              <a:t>If</a:t>
            </a:r>
          </a:p>
          <a:p>
            <a:pPr lvl="1">
              <a:buFont typeface="Wingdings" panose="05000000000000000000" pitchFamily="2" charset="2"/>
              <a:buChar char="v"/>
            </a:pPr>
            <a:r>
              <a:rPr lang="en-US" b="1" dirty="0" smtClean="0"/>
              <a:t>if else</a:t>
            </a:r>
          </a:p>
          <a:p>
            <a:pPr lvl="1">
              <a:buFont typeface="Wingdings" panose="05000000000000000000" pitchFamily="2" charset="2"/>
              <a:buChar char="v"/>
            </a:pPr>
            <a:r>
              <a:rPr lang="en-US" b="1" dirty="0" smtClean="0"/>
              <a:t>Switch</a:t>
            </a:r>
          </a:p>
          <a:p>
            <a:pPr marL="457200" lvl="1" indent="0">
              <a:buNone/>
            </a:pPr>
            <a:endParaRPr lang="en-US" b="1" dirty="0"/>
          </a:p>
          <a:p>
            <a:r>
              <a:rPr lang="en-US" b="1" dirty="0" smtClean="0"/>
              <a:t>Looping</a:t>
            </a:r>
          </a:p>
          <a:p>
            <a:pPr lvl="1">
              <a:buFont typeface="Wingdings" panose="05000000000000000000" pitchFamily="2" charset="2"/>
              <a:buChar char="v"/>
            </a:pPr>
            <a:r>
              <a:rPr lang="en-US" b="1" dirty="0" smtClean="0"/>
              <a:t>for</a:t>
            </a:r>
          </a:p>
          <a:p>
            <a:pPr lvl="1">
              <a:buFont typeface="Wingdings" panose="05000000000000000000" pitchFamily="2" charset="2"/>
              <a:buChar char="v"/>
            </a:pPr>
            <a:r>
              <a:rPr lang="en-US" b="1" dirty="0" smtClean="0"/>
              <a:t>while</a:t>
            </a:r>
          </a:p>
          <a:p>
            <a:pPr lvl="1">
              <a:buFont typeface="Wingdings" panose="05000000000000000000" pitchFamily="2" charset="2"/>
              <a:buChar char="v"/>
            </a:pPr>
            <a:r>
              <a:rPr lang="en-US" b="1" dirty="0" smtClean="0"/>
              <a:t>do while</a:t>
            </a:r>
          </a:p>
          <a:p>
            <a:pPr marL="457200" lvl="1" indent="0">
              <a:buNone/>
            </a:pPr>
            <a:endParaRPr lang="en-US" b="1" dirty="0"/>
          </a:p>
          <a:p>
            <a:r>
              <a:rPr lang="en-US" b="1" dirty="0" smtClean="0"/>
              <a:t>Escapes</a:t>
            </a:r>
          </a:p>
          <a:p>
            <a:pPr lvl="1">
              <a:buFont typeface="Wingdings" panose="05000000000000000000" pitchFamily="2" charset="2"/>
              <a:buChar char="v"/>
            </a:pPr>
            <a:r>
              <a:rPr lang="en-US" b="1" dirty="0" smtClean="0"/>
              <a:t>break</a:t>
            </a:r>
          </a:p>
          <a:p>
            <a:pPr lvl="1">
              <a:buFont typeface="Wingdings" panose="05000000000000000000" pitchFamily="2" charset="2"/>
              <a:buChar char="v"/>
            </a:pPr>
            <a:r>
              <a:rPr lang="en-US" b="1" dirty="0" smtClean="0"/>
              <a:t>continue</a:t>
            </a:r>
          </a:p>
          <a:p>
            <a:pPr lvl="1">
              <a:buFont typeface="Wingdings" panose="05000000000000000000" pitchFamily="2" charset="2"/>
              <a:buChar char="v"/>
            </a:pPr>
            <a:r>
              <a:rPr lang="en-US" b="1" dirty="0" smtClean="0"/>
              <a:t>return</a:t>
            </a:r>
            <a:endParaRPr lang="en-IN" dirty="0"/>
          </a:p>
        </p:txBody>
      </p:sp>
    </p:spTree>
    <p:extLst>
      <p:ext uri="{BB962C8B-B14F-4D97-AF65-F5344CB8AC3E}">
        <p14:creationId xmlns:p14="http://schemas.microsoft.com/office/powerpoint/2010/main" val="586337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if &amp; if else</a:t>
            </a:r>
            <a:endParaRPr lang="en-IN" b="1" dirty="0"/>
          </a:p>
        </p:txBody>
      </p:sp>
      <p:sp>
        <p:nvSpPr>
          <p:cNvPr id="3" name="Content Placeholder 2"/>
          <p:cNvSpPr>
            <a:spLocks noGrp="1"/>
          </p:cNvSpPr>
          <p:nvPr>
            <p:ph idx="1"/>
          </p:nvPr>
        </p:nvSpPr>
        <p:spPr/>
        <p:txBody>
          <a:bodyPr/>
          <a:lstStyle/>
          <a:p>
            <a:r>
              <a:rPr lang="en-US" dirty="0" smtClean="0"/>
              <a:t>The </a:t>
            </a:r>
            <a:r>
              <a:rPr lang="en-US" b="1" dirty="0" smtClean="0"/>
              <a:t>if</a:t>
            </a:r>
            <a:r>
              <a:rPr lang="en-US" dirty="0" smtClean="0"/>
              <a:t> </a:t>
            </a:r>
            <a:r>
              <a:rPr lang="en-US" dirty="0"/>
              <a:t>statement evaluates an expression and if that evaluation is true then the specified action is </a:t>
            </a:r>
            <a:r>
              <a:rPr lang="en-US" dirty="0" smtClean="0"/>
              <a:t>taken</a:t>
            </a:r>
          </a:p>
          <a:p>
            <a:pPr marL="0" indent="0">
              <a:buNone/>
            </a:pPr>
            <a:endParaRPr lang="en-US" dirty="0"/>
          </a:p>
          <a:p>
            <a:r>
              <a:rPr lang="en-US" dirty="0"/>
              <a:t>The </a:t>
            </a:r>
            <a:r>
              <a:rPr lang="en-US" b="1" dirty="0"/>
              <a:t>if … else</a:t>
            </a:r>
            <a:r>
              <a:rPr lang="en-US" dirty="0"/>
              <a:t> statement evaluates an expression and performs one action if that evaluation is true or a different action if it is false</a:t>
            </a:r>
            <a:r>
              <a:rPr lang="en-US" dirty="0" smtClean="0"/>
              <a:t>.</a:t>
            </a:r>
          </a:p>
          <a:p>
            <a:endParaRPr lang="en-US" dirty="0"/>
          </a:p>
          <a:p>
            <a:r>
              <a:rPr lang="en-US" b="1" dirty="0"/>
              <a:t>e</a:t>
            </a:r>
            <a:r>
              <a:rPr lang="en-US" b="1" dirty="0" smtClean="0"/>
              <a:t>lse if</a:t>
            </a:r>
            <a:r>
              <a:rPr lang="en-US" dirty="0" smtClean="0"/>
              <a:t>  is useful </a:t>
            </a:r>
            <a:r>
              <a:rPr lang="en-US" dirty="0"/>
              <a:t>for choosing between </a:t>
            </a:r>
            <a:r>
              <a:rPr lang="en-US" dirty="0" smtClean="0"/>
              <a:t>alternatives</a:t>
            </a:r>
            <a:r>
              <a:rPr lang="en-US" dirty="0"/>
              <a:t>.</a:t>
            </a:r>
          </a:p>
          <a:p>
            <a:endParaRPr lang="en-US" dirty="0" smtClean="0"/>
          </a:p>
          <a:p>
            <a:r>
              <a:rPr lang="en-IN" dirty="0"/>
              <a:t>Nested </a:t>
            </a:r>
            <a:r>
              <a:rPr lang="en-IN" b="1" dirty="0"/>
              <a:t>if … else</a:t>
            </a:r>
          </a:p>
        </p:txBody>
      </p:sp>
    </p:spTree>
    <p:extLst>
      <p:ext uri="{BB962C8B-B14F-4D97-AF65-F5344CB8AC3E}">
        <p14:creationId xmlns:p14="http://schemas.microsoft.com/office/powerpoint/2010/main" val="833606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b="1" dirty="0"/>
              <a:t>for</a:t>
            </a:r>
            <a:r>
              <a:rPr lang="en-IN" dirty="0"/>
              <a:t> loop</a:t>
            </a:r>
          </a:p>
        </p:txBody>
      </p:sp>
      <p:sp>
        <p:nvSpPr>
          <p:cNvPr id="3" name="Content Placeholder 2"/>
          <p:cNvSpPr>
            <a:spLocks noGrp="1"/>
          </p:cNvSpPr>
          <p:nvPr>
            <p:ph idx="1"/>
          </p:nvPr>
        </p:nvSpPr>
        <p:spPr/>
        <p:txBody>
          <a:bodyPr anchor="ctr">
            <a:normAutofit fontScale="85000" lnSpcReduction="20000"/>
          </a:bodyPr>
          <a:lstStyle/>
          <a:p>
            <a:r>
              <a:rPr lang="en-IN" dirty="0"/>
              <a:t>Loop n times</a:t>
            </a:r>
          </a:p>
          <a:p>
            <a:pPr marL="400050" lvl="1" indent="0">
              <a:buNone/>
            </a:pPr>
            <a:r>
              <a:rPr lang="en-IN" b="1" dirty="0">
                <a:latin typeface="Courier New" panose="02070309020205020404" pitchFamily="49" charset="0"/>
                <a:cs typeface="Courier New" panose="02070309020205020404" pitchFamily="49" charset="0"/>
              </a:rPr>
              <a:t>for</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0;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&lt; n; n++ ) {</a:t>
            </a:r>
          </a:p>
          <a:p>
            <a:pPr marL="400050" lvl="1" indent="0">
              <a:buNone/>
            </a:pPr>
            <a:r>
              <a:rPr lang="en-IN" dirty="0">
                <a:latin typeface="Courier New" panose="02070309020205020404" pitchFamily="49" charset="0"/>
                <a:cs typeface="Courier New" panose="02070309020205020404" pitchFamily="49" charset="0"/>
              </a:rPr>
              <a:t>	// this code body will execute n times</a:t>
            </a:r>
          </a:p>
          <a:p>
            <a:pPr marL="400050" lvl="1" indent="0">
              <a:buNone/>
            </a:pPr>
            <a:r>
              <a:rPr lang="en-IN" dirty="0">
                <a:latin typeface="Courier New" panose="02070309020205020404" pitchFamily="49" charset="0"/>
                <a:cs typeface="Courier New" panose="02070309020205020404" pitchFamily="49" charset="0"/>
              </a:rPr>
              <a:t>	// i</a:t>
            </a:r>
            <a:r>
              <a:rPr lang="en-IN" dirty="0" smtClean="0">
                <a:latin typeface="Courier New" panose="02070309020205020404" pitchFamily="49" charset="0"/>
                <a:cs typeface="Courier New" panose="02070309020205020404" pitchFamily="49" charset="0"/>
              </a:rPr>
              <a:t> from  </a:t>
            </a:r>
            <a:r>
              <a:rPr lang="en-IN" dirty="0">
                <a:latin typeface="Courier New" panose="02070309020205020404" pitchFamily="49" charset="0"/>
                <a:cs typeface="Courier New" panose="02070309020205020404" pitchFamily="49" charset="0"/>
              </a:rPr>
              <a:t>0 to n-1</a:t>
            </a:r>
          </a:p>
          <a:p>
            <a:pPr marL="400050" lvl="1" indent="0">
              <a:buNone/>
            </a:pPr>
            <a:r>
              <a:rPr lang="en-IN" dirty="0" smtClean="0">
                <a:latin typeface="Courier New" panose="02070309020205020404" pitchFamily="49" charset="0"/>
                <a:cs typeface="Courier New" panose="02070309020205020404" pitchFamily="49" charset="0"/>
              </a:rPr>
              <a:t>}</a:t>
            </a:r>
          </a:p>
          <a:p>
            <a:pPr marL="400050" lvl="1" indent="0">
              <a:buNone/>
            </a:pPr>
            <a:endParaRPr lang="en-IN" dirty="0">
              <a:latin typeface="Courier New" panose="02070309020205020404" pitchFamily="49" charset="0"/>
              <a:cs typeface="Courier New" panose="02070309020205020404" pitchFamily="49" charset="0"/>
            </a:endParaRPr>
          </a:p>
          <a:p>
            <a:r>
              <a:rPr lang="en-IN" dirty="0"/>
              <a:t>Nested </a:t>
            </a:r>
            <a:r>
              <a:rPr lang="en-IN" b="1" dirty="0"/>
              <a:t>for</a:t>
            </a:r>
            <a:r>
              <a:rPr lang="en-IN" dirty="0"/>
              <a:t>:</a:t>
            </a:r>
          </a:p>
          <a:p>
            <a:pPr marL="400050" lvl="1" indent="0">
              <a:buNone/>
            </a:pPr>
            <a:r>
              <a:rPr lang="en-IN" b="1" dirty="0">
                <a:latin typeface="Courier New" panose="02070309020205020404" pitchFamily="49" charset="0"/>
                <a:cs typeface="Courier New" panose="02070309020205020404" pitchFamily="49" charset="0"/>
              </a:rPr>
              <a:t>for</a:t>
            </a:r>
            <a:r>
              <a:rPr lang="en-IN" dirty="0">
                <a:latin typeface="Courier New" panose="02070309020205020404" pitchFamily="49" charset="0"/>
                <a:cs typeface="Courier New" panose="02070309020205020404" pitchFamily="49" charset="0"/>
              </a:rPr>
              <a:t> ( j = 0; j &lt; 10; </a:t>
            </a:r>
            <a:r>
              <a:rPr lang="en-IN" dirty="0" err="1">
                <a:latin typeface="Courier New" panose="02070309020205020404" pitchFamily="49" charset="0"/>
                <a:cs typeface="Courier New" panose="02070309020205020404" pitchFamily="49" charset="0"/>
              </a:rPr>
              <a:t>j++</a:t>
            </a:r>
            <a:r>
              <a:rPr lang="en-IN" dirty="0">
                <a:latin typeface="Courier New" panose="02070309020205020404" pitchFamily="49" charset="0"/>
                <a:cs typeface="Courier New" panose="02070309020205020404" pitchFamily="49" charset="0"/>
              </a:rPr>
              <a:t> ) {</a:t>
            </a:r>
          </a:p>
          <a:p>
            <a:pPr marL="400050" lvl="1" indent="0">
              <a:buNone/>
            </a:pPr>
            <a:r>
              <a:rPr lang="en-IN" dirty="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for</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0;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&lt; 20;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a:t>
            </a:r>
          </a:p>
          <a:p>
            <a:pPr marL="400050" lvl="1" indent="0">
              <a:buNone/>
            </a:pPr>
            <a:r>
              <a:rPr lang="en-IN" dirty="0">
                <a:latin typeface="Courier New" panose="02070309020205020404" pitchFamily="49" charset="0"/>
                <a:cs typeface="Courier New" panose="02070309020205020404" pitchFamily="49" charset="0"/>
              </a:rPr>
              <a:t>		// this code body will execute 200 times</a:t>
            </a:r>
          </a:p>
          <a:p>
            <a:pPr marL="400050" lvl="1" indent="0">
              <a:buNone/>
            </a:pPr>
            <a:r>
              <a:rPr lang="en-IN" dirty="0">
                <a:latin typeface="Courier New" panose="02070309020205020404" pitchFamily="49" charset="0"/>
                <a:cs typeface="Courier New" panose="02070309020205020404" pitchFamily="49" charset="0"/>
              </a:rPr>
              <a:t>	}</a:t>
            </a:r>
          </a:p>
          <a:p>
            <a:pPr marL="400050" lvl="1" indent="0">
              <a:buNone/>
            </a:pPr>
            <a:r>
              <a:rPr lang="en-IN" dirty="0" smtClean="0">
                <a:latin typeface="Courier New" panose="02070309020205020404" pitchFamily="49" charset="0"/>
                <a:cs typeface="Courier New" panose="02070309020205020404" pitchFamily="49" charset="0"/>
              </a:rPr>
              <a:t>}</a:t>
            </a:r>
            <a:endParaRPr lang="en-IN" dirty="0"/>
          </a:p>
        </p:txBody>
      </p:sp>
    </p:spTree>
    <p:extLst>
      <p:ext uri="{BB962C8B-B14F-4D97-AF65-F5344CB8AC3E}">
        <p14:creationId xmlns:p14="http://schemas.microsoft.com/office/powerpoint/2010/main" val="24699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b="1" dirty="0"/>
              <a:t>switch</a:t>
            </a:r>
            <a:r>
              <a:rPr lang="en-IN" dirty="0"/>
              <a:t> Statement</a:t>
            </a:r>
          </a:p>
        </p:txBody>
      </p:sp>
      <p:sp>
        <p:nvSpPr>
          <p:cNvPr id="3" name="Content Placeholder 2"/>
          <p:cNvSpPr>
            <a:spLocks noGrp="1"/>
          </p:cNvSpPr>
          <p:nvPr>
            <p:ph idx="1"/>
          </p:nvPr>
        </p:nvSpPr>
        <p:spPr/>
        <p:txBody>
          <a:bodyPr anchor="ctr">
            <a:normAutofit fontScale="92500" lnSpcReduction="20000"/>
          </a:bodyPr>
          <a:lstStyle/>
          <a:p>
            <a:pPr marL="0" indent="0">
              <a:buNone/>
            </a:pPr>
            <a:r>
              <a:rPr lang="en-US" b="1" dirty="0"/>
              <a:t>switch</a:t>
            </a:r>
            <a:r>
              <a:rPr lang="en-US" dirty="0"/>
              <a:t> ( n ) {</a:t>
            </a:r>
          </a:p>
          <a:p>
            <a:pPr marL="0" indent="0">
              <a:buNone/>
            </a:pPr>
            <a:r>
              <a:rPr lang="en-US" dirty="0"/>
              <a:t>	</a:t>
            </a:r>
            <a:r>
              <a:rPr lang="en-US" b="1" dirty="0"/>
              <a:t>case</a:t>
            </a:r>
            <a:r>
              <a:rPr lang="en-US" dirty="0"/>
              <a:t> 1: </a:t>
            </a:r>
          </a:p>
          <a:p>
            <a:pPr marL="0" indent="0">
              <a:buNone/>
            </a:pPr>
            <a:r>
              <a:rPr lang="en-US" dirty="0"/>
              <a:t>		// execute code block #1</a:t>
            </a:r>
          </a:p>
          <a:p>
            <a:pPr marL="0" indent="0">
              <a:buNone/>
            </a:pPr>
            <a:r>
              <a:rPr lang="en-US" dirty="0"/>
              <a:t>		</a:t>
            </a:r>
            <a:r>
              <a:rPr lang="en-US" b="1" dirty="0"/>
              <a:t>break</a:t>
            </a:r>
            <a:r>
              <a:rPr lang="en-US" dirty="0"/>
              <a:t>;</a:t>
            </a:r>
          </a:p>
          <a:p>
            <a:pPr marL="0" indent="0">
              <a:buNone/>
            </a:pPr>
            <a:r>
              <a:rPr lang="en-US" dirty="0"/>
              <a:t>	</a:t>
            </a:r>
            <a:r>
              <a:rPr lang="en-US" b="1" dirty="0"/>
              <a:t>case</a:t>
            </a:r>
            <a:r>
              <a:rPr lang="en-US" dirty="0"/>
              <a:t> 2:</a:t>
            </a:r>
          </a:p>
          <a:p>
            <a:pPr marL="0" indent="0">
              <a:buNone/>
            </a:pPr>
            <a:r>
              <a:rPr lang="en-US" dirty="0"/>
              <a:t>		// execute code block #2</a:t>
            </a:r>
          </a:p>
          <a:p>
            <a:pPr marL="0" indent="0">
              <a:buNone/>
            </a:pPr>
            <a:r>
              <a:rPr lang="en-US" dirty="0"/>
              <a:t>		</a:t>
            </a:r>
            <a:r>
              <a:rPr lang="en-US" b="1" dirty="0"/>
              <a:t>break</a:t>
            </a:r>
            <a:r>
              <a:rPr lang="en-US" dirty="0"/>
              <a:t>;</a:t>
            </a:r>
          </a:p>
          <a:p>
            <a:pPr marL="0" indent="0">
              <a:buNone/>
            </a:pPr>
            <a:r>
              <a:rPr lang="en-US" dirty="0"/>
              <a:t>		</a:t>
            </a:r>
            <a:r>
              <a:rPr lang="en-US" b="1" dirty="0"/>
              <a:t>default</a:t>
            </a:r>
            <a:r>
              <a:rPr lang="en-US" dirty="0"/>
              <a:t>:</a:t>
            </a:r>
          </a:p>
          <a:p>
            <a:pPr marL="0" indent="0">
              <a:buNone/>
            </a:pPr>
            <a:r>
              <a:rPr lang="en-US" dirty="0"/>
              <a:t>		</a:t>
            </a:r>
            <a:r>
              <a:rPr lang="en-US" dirty="0" smtClean="0"/>
              <a:t>// if </a:t>
            </a:r>
            <a:r>
              <a:rPr lang="en-US" dirty="0"/>
              <a:t>all previous tests fail then        	</a:t>
            </a:r>
            <a:r>
              <a:rPr lang="en-US" dirty="0" smtClean="0"/>
              <a:t>// execute </a:t>
            </a:r>
            <a:r>
              <a:rPr lang="en-US" dirty="0"/>
              <a:t>code block #4</a:t>
            </a:r>
          </a:p>
          <a:p>
            <a:pPr marL="0" indent="0">
              <a:buNone/>
            </a:pPr>
            <a:r>
              <a:rPr lang="en-US" dirty="0"/>
              <a:t>		</a:t>
            </a:r>
            <a:r>
              <a:rPr lang="en-US" b="1" dirty="0"/>
              <a:t>break</a:t>
            </a:r>
            <a:r>
              <a:rPr lang="en-US" dirty="0"/>
              <a:t>;</a:t>
            </a:r>
          </a:p>
          <a:p>
            <a:pPr marL="0" indent="0">
              <a:buNone/>
            </a:pPr>
            <a:r>
              <a:rPr lang="en-US" dirty="0" smtClean="0"/>
              <a:t>}</a:t>
            </a:r>
            <a:endParaRPr lang="en-IN" dirty="0"/>
          </a:p>
        </p:txBody>
      </p:sp>
    </p:spTree>
    <p:extLst>
      <p:ext uri="{BB962C8B-B14F-4D97-AF65-F5344CB8AC3E}">
        <p14:creationId xmlns:p14="http://schemas.microsoft.com/office/powerpoint/2010/main" val="2569812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b="1" dirty="0"/>
              <a:t>Arrays</a:t>
            </a:r>
          </a:p>
        </p:txBody>
      </p:sp>
      <p:sp>
        <p:nvSpPr>
          <p:cNvPr id="3" name="Content Placeholder 2"/>
          <p:cNvSpPr>
            <a:spLocks noGrp="1"/>
          </p:cNvSpPr>
          <p:nvPr>
            <p:ph idx="1"/>
          </p:nvPr>
        </p:nvSpPr>
        <p:spPr/>
        <p:txBody>
          <a:bodyPr anchor="ctr">
            <a:normAutofit/>
          </a:bodyPr>
          <a:lstStyle/>
          <a:p>
            <a:r>
              <a:rPr lang="en-US" b="1" dirty="0" smtClean="0"/>
              <a:t>An </a:t>
            </a:r>
            <a:r>
              <a:rPr lang="en-US" b="1" dirty="0"/>
              <a:t>array is a </a:t>
            </a:r>
            <a:r>
              <a:rPr lang="en-US" b="1" dirty="0" smtClean="0"/>
              <a:t>data structure in Java that is used to group common data types together.</a:t>
            </a:r>
          </a:p>
          <a:p>
            <a:r>
              <a:rPr lang="en-US" b="1" dirty="0" smtClean="0"/>
              <a:t>It is normally a homogenous collection, which means that the data type of all the elements is same.</a:t>
            </a:r>
            <a:endParaRPr lang="en-US" b="1" dirty="0"/>
          </a:p>
          <a:p>
            <a:r>
              <a:rPr lang="en-US" b="1" dirty="0"/>
              <a:t>An array </a:t>
            </a:r>
            <a:r>
              <a:rPr lang="en-US" b="1" dirty="0" smtClean="0"/>
              <a:t>type and size has to be declared before creation.</a:t>
            </a:r>
          </a:p>
          <a:p>
            <a:r>
              <a:rPr lang="en-US" b="1" dirty="0" smtClean="0"/>
              <a:t>An array has </a:t>
            </a:r>
            <a:r>
              <a:rPr lang="en-US" b="1" dirty="0"/>
              <a:t>a </a:t>
            </a:r>
            <a:r>
              <a:rPr lang="en-US" b="1" dirty="0" smtClean="0"/>
              <a:t>fixed type and size and once set, it cannot be changed to accommodate other elements. </a:t>
            </a:r>
            <a:endParaRPr lang="en-US" b="1" dirty="0"/>
          </a:p>
          <a:p>
            <a:r>
              <a:rPr lang="en-US" b="1" dirty="0"/>
              <a:t>Arrays sizes cannot be changed during the </a:t>
            </a:r>
            <a:r>
              <a:rPr lang="en-US" b="1" dirty="0" smtClean="0"/>
              <a:t>execution </a:t>
            </a:r>
            <a:r>
              <a:rPr lang="en-US" b="1" dirty="0"/>
              <a:t>of the </a:t>
            </a:r>
            <a:r>
              <a:rPr lang="en-US" b="1" dirty="0" smtClean="0"/>
              <a:t>code</a:t>
            </a:r>
            <a:endParaRPr lang="en-IN" b="1" dirty="0"/>
          </a:p>
        </p:txBody>
      </p:sp>
    </p:spTree>
    <p:extLst>
      <p:ext uri="{BB962C8B-B14F-4D97-AF65-F5344CB8AC3E}">
        <p14:creationId xmlns:p14="http://schemas.microsoft.com/office/powerpoint/2010/main" val="2749307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Statements &amp; Blocks</a:t>
            </a:r>
          </a:p>
        </p:txBody>
      </p:sp>
      <p:sp>
        <p:nvSpPr>
          <p:cNvPr id="3" name="Content Placeholder 2"/>
          <p:cNvSpPr>
            <a:spLocks noGrp="1"/>
          </p:cNvSpPr>
          <p:nvPr>
            <p:ph idx="1"/>
          </p:nvPr>
        </p:nvSpPr>
        <p:spPr>
          <a:xfrm>
            <a:off x="2589212" y="1685109"/>
            <a:ext cx="8915400" cy="4767941"/>
          </a:xfrm>
        </p:spPr>
        <p:txBody>
          <a:bodyPr anchor="ctr"/>
          <a:lstStyle/>
          <a:p>
            <a:r>
              <a:rPr lang="en-US" b="1" dirty="0"/>
              <a:t>A simple statement is a command terminated by a semi-colon:</a:t>
            </a:r>
          </a:p>
          <a:p>
            <a:pPr marL="0" indent="0">
              <a:buNone/>
            </a:pPr>
            <a:r>
              <a:rPr lang="en-US" b="1" dirty="0" smtClean="0"/>
              <a:t>	</a:t>
            </a:r>
            <a:r>
              <a:rPr lang="en-US" b="1" dirty="0" smtClean="0">
                <a:solidFill>
                  <a:srgbClr val="00B0F0"/>
                </a:solidFill>
                <a:latin typeface="Courier New" panose="02070309020205020404" pitchFamily="49" charset="0"/>
                <a:cs typeface="Courier New" panose="02070309020205020404" pitchFamily="49" charset="0"/>
              </a:rPr>
              <a:t>name </a:t>
            </a:r>
            <a:r>
              <a:rPr lang="en-US" b="1" dirty="0">
                <a:solidFill>
                  <a:srgbClr val="00B0F0"/>
                </a:solidFill>
                <a:latin typeface="Courier New" panose="02070309020205020404" pitchFamily="49" charset="0"/>
                <a:cs typeface="Courier New" panose="02070309020205020404" pitchFamily="49" charset="0"/>
              </a:rPr>
              <a:t>= “Fred</a:t>
            </a:r>
            <a:r>
              <a:rPr lang="en-US" b="1" dirty="0" smtClean="0">
                <a:solidFill>
                  <a:srgbClr val="00B0F0"/>
                </a:solidFill>
                <a:latin typeface="Courier New" panose="02070309020205020404" pitchFamily="49" charset="0"/>
                <a:cs typeface="Courier New" panose="02070309020205020404" pitchFamily="49" charset="0"/>
              </a:rPr>
              <a:t>”;</a:t>
            </a:r>
          </a:p>
          <a:p>
            <a:pPr marL="0" indent="0">
              <a:buNone/>
            </a:pPr>
            <a:endParaRPr lang="en-US" b="1" dirty="0">
              <a:solidFill>
                <a:srgbClr val="00B0F0"/>
              </a:solidFill>
              <a:latin typeface="Courier New" panose="02070309020205020404" pitchFamily="49" charset="0"/>
              <a:cs typeface="Courier New" panose="02070309020205020404" pitchFamily="49" charset="0"/>
            </a:endParaRPr>
          </a:p>
          <a:p>
            <a:r>
              <a:rPr lang="en-US" b="1" dirty="0"/>
              <a:t>A block is a compound statement enclosed in curly </a:t>
            </a:r>
            <a:r>
              <a:rPr lang="en-US" b="1" dirty="0" smtClean="0"/>
              <a:t>braces:</a:t>
            </a:r>
            <a:endParaRPr lang="en-US" b="1" dirty="0"/>
          </a:p>
          <a:p>
            <a:pPr marL="0" indent="0">
              <a:buNone/>
            </a:pPr>
            <a:r>
              <a:rPr lang="en-US" b="1" dirty="0">
                <a:solidFill>
                  <a:srgbClr val="00B0F0"/>
                </a:solidFill>
              </a:rPr>
              <a:t>	{</a:t>
            </a:r>
          </a:p>
          <a:p>
            <a:pPr marL="0" indent="0">
              <a:buNone/>
            </a:pPr>
            <a:r>
              <a:rPr lang="en-US" b="1" dirty="0">
                <a:solidFill>
                  <a:srgbClr val="00B0F0"/>
                </a:solidFill>
              </a:rPr>
              <a:t>		name1 = “Fred”; name2 = “Bill”;</a:t>
            </a:r>
          </a:p>
          <a:p>
            <a:pPr marL="0" indent="0">
              <a:buNone/>
            </a:pPr>
            <a:r>
              <a:rPr lang="en-US" b="1" dirty="0">
                <a:solidFill>
                  <a:srgbClr val="00B0F0"/>
                </a:solidFill>
              </a:rPr>
              <a:t>	</a:t>
            </a:r>
            <a:r>
              <a:rPr lang="en-US" b="1" dirty="0" smtClean="0">
                <a:solidFill>
                  <a:srgbClr val="00B0F0"/>
                </a:solidFill>
              </a:rPr>
              <a:t>}</a:t>
            </a:r>
          </a:p>
          <a:p>
            <a:pPr marL="0" indent="0">
              <a:buNone/>
            </a:pPr>
            <a:endParaRPr lang="en-US" b="1" dirty="0">
              <a:solidFill>
                <a:srgbClr val="00B0F0"/>
              </a:solidFill>
            </a:endParaRPr>
          </a:p>
          <a:p>
            <a:r>
              <a:rPr lang="en-US" b="1" dirty="0"/>
              <a:t>Blocks may contain other blocks</a:t>
            </a:r>
          </a:p>
          <a:p>
            <a:endParaRPr lang="en-IN" b="1" dirty="0"/>
          </a:p>
        </p:txBody>
      </p:sp>
    </p:spTree>
    <p:extLst>
      <p:ext uri="{BB962C8B-B14F-4D97-AF65-F5344CB8AC3E}">
        <p14:creationId xmlns:p14="http://schemas.microsoft.com/office/powerpoint/2010/main" val="3910821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Classes and Objects</a:t>
            </a:r>
            <a:endParaRPr lang="en-IN" b="1" dirty="0"/>
          </a:p>
        </p:txBody>
      </p:sp>
      <p:sp>
        <p:nvSpPr>
          <p:cNvPr id="3" name="Content Placeholder 2"/>
          <p:cNvSpPr>
            <a:spLocks noGrp="1"/>
          </p:cNvSpPr>
          <p:nvPr>
            <p:ph idx="1"/>
          </p:nvPr>
        </p:nvSpPr>
        <p:spPr/>
        <p:txBody>
          <a:bodyPr anchor="ctr"/>
          <a:lstStyle/>
          <a:p>
            <a:r>
              <a:rPr lang="en-US" b="1" dirty="0" smtClean="0"/>
              <a:t>Class is a blueprint (or template / </a:t>
            </a:r>
            <a:r>
              <a:rPr lang="en-US" b="1" dirty="0" err="1" smtClean="0"/>
              <a:t>definnitions</a:t>
            </a:r>
            <a:r>
              <a:rPr lang="en-US" b="1" dirty="0" smtClean="0"/>
              <a:t>) of object.</a:t>
            </a:r>
          </a:p>
          <a:p>
            <a:r>
              <a:rPr lang="en-US" b="1" dirty="0" smtClean="0"/>
              <a:t>Object is a instance (or entity) of a class created during runtime.</a:t>
            </a:r>
          </a:p>
          <a:p>
            <a:r>
              <a:rPr lang="en-US" b="1" dirty="0" smtClean="0"/>
              <a:t>Attributes (or variables / properties / fields)</a:t>
            </a:r>
          </a:p>
          <a:p>
            <a:r>
              <a:rPr lang="en-US" b="1" dirty="0" smtClean="0"/>
              <a:t>Methods (or functions)</a:t>
            </a:r>
            <a:endParaRPr lang="en-IN" b="1" dirty="0"/>
          </a:p>
        </p:txBody>
      </p:sp>
    </p:spTree>
    <p:extLst>
      <p:ext uri="{BB962C8B-B14F-4D97-AF65-F5344CB8AC3E}">
        <p14:creationId xmlns:p14="http://schemas.microsoft.com/office/powerpoint/2010/main" val="207838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General Features</a:t>
            </a:r>
            <a:endParaRPr lang="en-IN" b="1" dirty="0"/>
          </a:p>
        </p:txBody>
      </p:sp>
      <p:sp>
        <p:nvSpPr>
          <p:cNvPr id="3" name="Content Placeholder 2"/>
          <p:cNvSpPr>
            <a:spLocks noGrp="1"/>
          </p:cNvSpPr>
          <p:nvPr>
            <p:ph idx="1"/>
          </p:nvPr>
        </p:nvSpPr>
        <p:spPr/>
        <p:txBody>
          <a:bodyPr anchor="ctr"/>
          <a:lstStyle/>
          <a:p>
            <a:r>
              <a:rPr lang="en-US" b="1" dirty="0"/>
              <a:t>platform independent programming language</a:t>
            </a:r>
          </a:p>
          <a:p>
            <a:r>
              <a:rPr lang="en-US" b="1" dirty="0"/>
              <a:t>similar to C++ in </a:t>
            </a:r>
            <a:r>
              <a:rPr lang="en-US" b="1" dirty="0" smtClean="0"/>
              <a:t>syntax</a:t>
            </a:r>
          </a:p>
          <a:p>
            <a:r>
              <a:rPr lang="en-US" b="1" dirty="0"/>
              <a:t>c</a:t>
            </a:r>
            <a:r>
              <a:rPr lang="en-US" b="1" dirty="0" smtClean="0"/>
              <a:t>ase sensitive</a:t>
            </a:r>
            <a:endParaRPr lang="en-IN" b="1" dirty="0"/>
          </a:p>
        </p:txBody>
      </p:sp>
    </p:spTree>
    <p:extLst>
      <p:ext uri="{BB962C8B-B14F-4D97-AF65-F5344CB8AC3E}">
        <p14:creationId xmlns:p14="http://schemas.microsoft.com/office/powerpoint/2010/main" val="1437547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Methods / Functions </a:t>
            </a:r>
            <a:endParaRPr lang="en-IN" b="1" dirty="0"/>
          </a:p>
        </p:txBody>
      </p:sp>
      <p:sp>
        <p:nvSpPr>
          <p:cNvPr id="3" name="Content Placeholder 2"/>
          <p:cNvSpPr>
            <a:spLocks noGrp="1"/>
          </p:cNvSpPr>
          <p:nvPr>
            <p:ph idx="1"/>
          </p:nvPr>
        </p:nvSpPr>
        <p:spPr/>
        <p:txBody>
          <a:bodyPr anchor="ctr"/>
          <a:lstStyle/>
          <a:p>
            <a:pPr algn="just"/>
            <a:r>
              <a:rPr lang="en-US" b="1" dirty="0" smtClean="0"/>
              <a:t>Method (or function / sub routine) is a block of code which runs only when it is called.</a:t>
            </a:r>
          </a:p>
          <a:p>
            <a:pPr algn="just"/>
            <a:r>
              <a:rPr lang="en-US" b="1" dirty="0" smtClean="0"/>
              <a:t>You can pass data, know as parameters (or arguments), into a method.</a:t>
            </a:r>
          </a:p>
          <a:p>
            <a:pPr algn="just"/>
            <a:r>
              <a:rPr lang="en-US" b="1" dirty="0" smtClean="0"/>
              <a:t>Methods are used to perform specific actions.</a:t>
            </a:r>
          </a:p>
          <a:p>
            <a:pPr algn="just"/>
            <a:r>
              <a:rPr lang="en-US" b="1" dirty="0" smtClean="0"/>
              <a:t>Methods may or may not return values.</a:t>
            </a:r>
            <a:endParaRPr lang="en-IN" b="1" dirty="0"/>
          </a:p>
        </p:txBody>
      </p:sp>
    </p:spTree>
    <p:extLst>
      <p:ext uri="{BB962C8B-B14F-4D97-AF65-F5344CB8AC3E}">
        <p14:creationId xmlns:p14="http://schemas.microsoft.com/office/powerpoint/2010/main" val="3361928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Constructor</a:t>
            </a:r>
            <a:endParaRPr lang="en-IN" b="1" dirty="0"/>
          </a:p>
        </p:txBody>
      </p:sp>
      <p:sp>
        <p:nvSpPr>
          <p:cNvPr id="3" name="Content Placeholder 2"/>
          <p:cNvSpPr>
            <a:spLocks noGrp="1"/>
          </p:cNvSpPr>
          <p:nvPr>
            <p:ph idx="1"/>
          </p:nvPr>
        </p:nvSpPr>
        <p:spPr/>
        <p:txBody>
          <a:bodyPr anchor="ctr"/>
          <a:lstStyle/>
          <a:p>
            <a:pPr algn="just"/>
            <a:r>
              <a:rPr lang="en-US" b="1" dirty="0" smtClean="0"/>
              <a:t>Constructor is a special method that has the same name as the class.</a:t>
            </a:r>
          </a:p>
          <a:p>
            <a:pPr algn="just"/>
            <a:r>
              <a:rPr lang="en-US" b="1" dirty="0" smtClean="0"/>
              <a:t>A Constructor does not have return type and the parameters are optional.</a:t>
            </a:r>
          </a:p>
          <a:p>
            <a:pPr algn="just"/>
            <a:r>
              <a:rPr lang="en-US" b="1" dirty="0" smtClean="0"/>
              <a:t>We can have multiple constructors in a single class.</a:t>
            </a:r>
          </a:p>
          <a:p>
            <a:pPr algn="just"/>
            <a:r>
              <a:rPr lang="en-US" b="1" dirty="0" smtClean="0"/>
              <a:t>Having multiple constructors allows the flexibility of creating objects in multiple ways.</a:t>
            </a:r>
          </a:p>
          <a:p>
            <a:pPr algn="just"/>
            <a:r>
              <a:rPr lang="en-US" b="1" dirty="0" smtClean="0"/>
              <a:t>Use </a:t>
            </a:r>
            <a:r>
              <a:rPr lang="en-US" dirty="0" smtClean="0">
                <a:latin typeface="Courier New" panose="02070309020205020404" pitchFamily="49" charset="0"/>
                <a:cs typeface="Courier New" panose="02070309020205020404" pitchFamily="49" charset="0"/>
              </a:rPr>
              <a:t>new</a:t>
            </a:r>
            <a:r>
              <a:rPr lang="en-US" b="1" dirty="0" smtClean="0"/>
              <a:t> keyword to call the constructor.</a:t>
            </a:r>
          </a:p>
          <a:p>
            <a:pPr algn="just"/>
            <a:r>
              <a:rPr lang="en-US" b="1" dirty="0" smtClean="0"/>
              <a:t>There is always at least one constructor for each class, even if the developer does not provide a constructor, Java will provide a default, no-argument, empty-bodied constructor.</a:t>
            </a:r>
          </a:p>
        </p:txBody>
      </p:sp>
    </p:spTree>
    <p:extLst>
      <p:ext uri="{BB962C8B-B14F-4D97-AF65-F5344CB8AC3E}">
        <p14:creationId xmlns:p14="http://schemas.microsoft.com/office/powerpoint/2010/main" val="2404965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 Source File Layout</a:t>
            </a:r>
            <a:endParaRPr lang="en-IN" b="1" dirty="0"/>
          </a:p>
        </p:txBody>
      </p:sp>
      <p:sp>
        <p:nvSpPr>
          <p:cNvPr id="3" name="Content Placeholder 2"/>
          <p:cNvSpPr>
            <a:spLocks noGrp="1"/>
          </p:cNvSpPr>
          <p:nvPr>
            <p:ph idx="1"/>
          </p:nvPr>
        </p:nvSpPr>
        <p:spPr/>
        <p:txBody>
          <a:bodyPr anchor="ctr"/>
          <a:lstStyle/>
          <a:p>
            <a:pPr algn="just"/>
            <a:r>
              <a:rPr lang="en-US" b="1" dirty="0" smtClean="0"/>
              <a:t>package	: 0 or 1 statement</a:t>
            </a:r>
          </a:p>
          <a:p>
            <a:pPr algn="just"/>
            <a:r>
              <a:rPr lang="en-US" b="1" dirty="0" smtClean="0"/>
              <a:t>import		: 0 to many</a:t>
            </a:r>
          </a:p>
          <a:p>
            <a:pPr algn="just"/>
            <a:r>
              <a:rPr lang="en-US" b="1" dirty="0"/>
              <a:t>c</a:t>
            </a:r>
            <a:r>
              <a:rPr lang="en-US" b="1" dirty="0" smtClean="0"/>
              <a:t>lasses		: 0 to many</a:t>
            </a:r>
            <a:endParaRPr lang="en-IN" b="1" dirty="0"/>
          </a:p>
        </p:txBody>
      </p:sp>
    </p:spTree>
    <p:extLst>
      <p:ext uri="{BB962C8B-B14F-4D97-AF65-F5344CB8AC3E}">
        <p14:creationId xmlns:p14="http://schemas.microsoft.com/office/powerpoint/2010/main" val="2517502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package statement</a:t>
            </a:r>
            <a:endParaRPr lang="en-IN" b="1" dirty="0"/>
          </a:p>
        </p:txBody>
      </p:sp>
      <p:sp>
        <p:nvSpPr>
          <p:cNvPr id="3" name="Content Placeholder 2"/>
          <p:cNvSpPr>
            <a:spLocks noGrp="1"/>
          </p:cNvSpPr>
          <p:nvPr>
            <p:ph idx="1"/>
          </p:nvPr>
        </p:nvSpPr>
        <p:spPr/>
        <p:txBody>
          <a:bodyPr anchor="ctr"/>
          <a:lstStyle/>
          <a:p>
            <a:pPr algn="just"/>
            <a:r>
              <a:rPr lang="en-US" b="1" dirty="0" smtClean="0"/>
              <a:t>The basic syntax of a package is:</a:t>
            </a:r>
          </a:p>
          <a:p>
            <a:pPr marL="457200" lvl="1" indent="0" algn="just">
              <a:buNone/>
            </a:pPr>
            <a:r>
              <a:rPr lang="en-US" b="1" dirty="0">
                <a:latin typeface="Courier New" panose="02070309020205020404" pitchFamily="49" charset="0"/>
                <a:cs typeface="Courier New" panose="02070309020205020404" pitchFamily="49" charset="0"/>
              </a:rPr>
              <a:t>p</a:t>
            </a:r>
            <a:r>
              <a:rPr lang="en-US" b="1" dirty="0" smtClean="0">
                <a:latin typeface="Courier New" panose="02070309020205020404" pitchFamily="49" charset="0"/>
                <a:cs typeface="Courier New" panose="02070309020205020404" pitchFamily="49" charset="0"/>
              </a:rPr>
              <a:t>ackage &lt;</a:t>
            </a:r>
            <a:r>
              <a:rPr lang="en-US" b="1" dirty="0" err="1" smtClean="0">
                <a:latin typeface="Courier New" panose="02070309020205020404" pitchFamily="49" charset="0"/>
                <a:cs typeface="Courier New" panose="02070309020205020404" pitchFamily="49" charset="0"/>
              </a:rPr>
              <a:t>top_level_pkg_name</a:t>
            </a:r>
            <a:r>
              <a:rPr lang="en-US" b="1" dirty="0" smtClean="0">
                <a:latin typeface="Courier New" panose="02070309020205020404" pitchFamily="49" charset="0"/>
                <a:cs typeface="Courier New" panose="02070309020205020404" pitchFamily="49" charset="0"/>
              </a:rPr>
              <a:t>&gt;[.&lt;</a:t>
            </a:r>
            <a:r>
              <a:rPr lang="en-US" b="1" dirty="0" err="1" smtClean="0">
                <a:latin typeface="Courier New" panose="02070309020205020404" pitchFamily="49" charset="0"/>
                <a:cs typeface="Courier New" panose="02070309020205020404" pitchFamily="49" charset="0"/>
              </a:rPr>
              <a:t>sub_pkg_name</a:t>
            </a:r>
            <a:r>
              <a:rPr lang="en-US" b="1" dirty="0" smtClean="0">
                <a:latin typeface="Courier New" panose="02070309020205020404" pitchFamily="49" charset="0"/>
                <a:cs typeface="Courier New" panose="02070309020205020404" pitchFamily="49" charset="0"/>
              </a:rPr>
              <a:t>&gt;]*;</a:t>
            </a:r>
            <a:endParaRPr lang="en-US" b="1" dirty="0">
              <a:latin typeface="Courier New" panose="02070309020205020404" pitchFamily="49" charset="0"/>
              <a:cs typeface="Courier New" panose="02070309020205020404" pitchFamily="49" charset="0"/>
            </a:endParaRPr>
          </a:p>
          <a:p>
            <a:pPr algn="just"/>
            <a:r>
              <a:rPr lang="en-US" b="1" dirty="0" smtClean="0"/>
              <a:t>Only one (1) package declaration per source file is allowed.</a:t>
            </a:r>
          </a:p>
          <a:p>
            <a:pPr algn="just"/>
            <a:r>
              <a:rPr lang="en-US" b="1" dirty="0" smtClean="0"/>
              <a:t>In the absence of the </a:t>
            </a:r>
            <a:r>
              <a:rPr lang="en-US" dirty="0" smtClean="0">
                <a:latin typeface="Courier New" panose="02070309020205020404" pitchFamily="49" charset="0"/>
                <a:cs typeface="Courier New" panose="02070309020205020404" pitchFamily="49" charset="0"/>
              </a:rPr>
              <a:t>package</a:t>
            </a:r>
            <a:r>
              <a:rPr lang="en-US" b="1" dirty="0" smtClean="0"/>
              <a:t> statement, the generated class file will be placed on the default package.</a:t>
            </a:r>
          </a:p>
          <a:p>
            <a:pPr algn="just"/>
            <a:r>
              <a:rPr lang="en-US" b="1" dirty="0" smtClean="0"/>
              <a:t>Package statement must be separated by dots(.) to make sub-directory representation platform independent.</a:t>
            </a:r>
            <a:endParaRPr lang="en-US" b="1" dirty="0"/>
          </a:p>
        </p:txBody>
      </p:sp>
    </p:spTree>
    <p:extLst>
      <p:ext uri="{BB962C8B-B14F-4D97-AF65-F5344CB8AC3E}">
        <p14:creationId xmlns:p14="http://schemas.microsoft.com/office/powerpoint/2010/main" val="581666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import statement</a:t>
            </a:r>
            <a:endParaRPr lang="en-IN" b="1" dirty="0"/>
          </a:p>
        </p:txBody>
      </p:sp>
      <p:sp>
        <p:nvSpPr>
          <p:cNvPr id="3" name="Content Placeholder 2"/>
          <p:cNvSpPr>
            <a:spLocks noGrp="1"/>
          </p:cNvSpPr>
          <p:nvPr>
            <p:ph idx="1"/>
          </p:nvPr>
        </p:nvSpPr>
        <p:spPr/>
        <p:txBody>
          <a:bodyPr anchor="ctr"/>
          <a:lstStyle/>
          <a:p>
            <a:r>
              <a:rPr lang="en-US" b="1" dirty="0" smtClean="0"/>
              <a:t>The import statements are used to tell the complier where to find the needed classes.</a:t>
            </a:r>
          </a:p>
          <a:p>
            <a:r>
              <a:rPr lang="en-US" b="1" dirty="0" smtClean="0"/>
              <a:t>It precedes all class declarations.</a:t>
            </a:r>
          </a:p>
          <a:p>
            <a:r>
              <a:rPr lang="en-US" b="1" dirty="0" smtClean="0"/>
              <a:t>There are two (2) default packages that does not need to be imported.</a:t>
            </a:r>
          </a:p>
          <a:p>
            <a:pPr lvl="1">
              <a:buFont typeface="Wingdings" panose="05000000000000000000" pitchFamily="2" charset="2"/>
              <a:buChar char="v"/>
            </a:pPr>
            <a:r>
              <a:rPr lang="en-US" b="1" dirty="0"/>
              <a:t>t</a:t>
            </a:r>
            <a:r>
              <a:rPr lang="en-US" b="1" dirty="0" smtClean="0"/>
              <a:t>he present working directory and</a:t>
            </a:r>
          </a:p>
          <a:p>
            <a:pPr lvl="1">
              <a:buFont typeface="Wingdings" panose="05000000000000000000" pitchFamily="2" charset="2"/>
              <a:buChar char="v"/>
            </a:pPr>
            <a:r>
              <a:rPr lang="en-US" b="1" dirty="0" smtClean="0"/>
              <a:t>The </a:t>
            </a:r>
            <a:r>
              <a:rPr lang="en-US" dirty="0" err="1" smtClean="0">
                <a:latin typeface="Courier New" panose="02070309020205020404" pitchFamily="49" charset="0"/>
                <a:cs typeface="Courier New" panose="02070309020205020404" pitchFamily="49" charset="0"/>
              </a:rPr>
              <a:t>java.lang</a:t>
            </a:r>
            <a:r>
              <a:rPr lang="en-US" dirty="0" smtClean="0">
                <a:latin typeface="Courier New" panose="02070309020205020404" pitchFamily="49" charset="0"/>
                <a:cs typeface="Courier New" panose="02070309020205020404" pitchFamily="49" charset="0"/>
              </a:rPr>
              <a:t>.*;</a:t>
            </a:r>
            <a:r>
              <a:rPr lang="en-US" b="1" dirty="0" smtClean="0"/>
              <a:t> package</a:t>
            </a:r>
            <a:endParaRPr lang="en-US" b="1" dirty="0"/>
          </a:p>
          <a:p>
            <a:r>
              <a:rPr lang="en-US" b="1" dirty="0" smtClean="0"/>
              <a:t>e.g. </a:t>
            </a:r>
            <a:r>
              <a:rPr lang="en-US" dirty="0" smtClean="0">
                <a:latin typeface="Courier New" panose="02070309020205020404" pitchFamily="49" charset="0"/>
                <a:cs typeface="Courier New" panose="02070309020205020404" pitchFamily="49" charset="0"/>
              </a:rPr>
              <a:t>import java.io.*;</a:t>
            </a:r>
            <a:endParaRPr lang="en-US" b="1" dirty="0" smtClean="0"/>
          </a:p>
        </p:txBody>
      </p:sp>
    </p:spTree>
    <p:extLst>
      <p:ext uri="{BB962C8B-B14F-4D97-AF65-F5344CB8AC3E}">
        <p14:creationId xmlns:p14="http://schemas.microsoft.com/office/powerpoint/2010/main" val="2143835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Non-static method vs static method</a:t>
            </a:r>
            <a:endParaRPr lang="en-IN" b="1" dirty="0"/>
          </a:p>
        </p:txBody>
      </p:sp>
      <p:sp>
        <p:nvSpPr>
          <p:cNvPr id="3" name="Content Placeholder 2"/>
          <p:cNvSpPr>
            <a:spLocks noGrp="1"/>
          </p:cNvSpPr>
          <p:nvPr>
            <p:ph idx="1"/>
          </p:nvPr>
        </p:nvSpPr>
        <p:spPr/>
        <p:txBody>
          <a:bodyPr anchor="ctr"/>
          <a:lstStyle/>
          <a:p>
            <a:pPr algn="just"/>
            <a:r>
              <a:rPr lang="en-US" b="1" dirty="0" smtClean="0"/>
              <a:t>Non-static (or instance) methods exist only when an instance of the class(an object) is created.</a:t>
            </a:r>
          </a:p>
          <a:p>
            <a:pPr algn="just"/>
            <a:r>
              <a:rPr lang="en-US" b="1" dirty="0"/>
              <a:t>s</a:t>
            </a:r>
            <a:r>
              <a:rPr lang="en-US" b="1" dirty="0" smtClean="0"/>
              <a:t>tatic (class) methods have only a single copy(it is owned by the class) and can only be accessed through the name of the class.</a:t>
            </a:r>
          </a:p>
          <a:p>
            <a:pPr algn="just"/>
            <a:endParaRPr lang="en-IN" b="1" dirty="0"/>
          </a:p>
        </p:txBody>
      </p:sp>
    </p:spTree>
    <p:extLst>
      <p:ext uri="{BB962C8B-B14F-4D97-AF65-F5344CB8AC3E}">
        <p14:creationId xmlns:p14="http://schemas.microsoft.com/office/powerpoint/2010/main" val="544431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 Overloading</a:t>
            </a:r>
            <a:endParaRPr lang="en-IN" b="1" dirty="0"/>
          </a:p>
        </p:txBody>
      </p:sp>
      <p:sp>
        <p:nvSpPr>
          <p:cNvPr id="3" name="Content Placeholder 2"/>
          <p:cNvSpPr>
            <a:spLocks noGrp="1"/>
          </p:cNvSpPr>
          <p:nvPr>
            <p:ph idx="1"/>
          </p:nvPr>
        </p:nvSpPr>
        <p:spPr/>
        <p:txBody>
          <a:bodyPr anchor="ctr"/>
          <a:lstStyle/>
          <a:p>
            <a:pPr algn="just"/>
            <a:r>
              <a:rPr lang="en-US" b="1" dirty="0" smtClean="0"/>
              <a:t>Method overloading is a language feature where two or more methods have same name but different signatures.</a:t>
            </a:r>
          </a:p>
          <a:p>
            <a:pPr algn="just"/>
            <a:r>
              <a:rPr lang="en-US" b="1" dirty="0" smtClean="0"/>
              <a:t>You can have two or more overloaded methods as long as they have different signatures that is their parameters are not same, as for the return type they can be the same or they can be different.</a:t>
            </a:r>
          </a:p>
          <a:p>
            <a:pPr algn="just"/>
            <a:r>
              <a:rPr lang="en-US" b="1" dirty="0" err="1" smtClean="0"/>
              <a:t>Var-args</a:t>
            </a:r>
            <a:r>
              <a:rPr lang="en-US" b="1" dirty="0" smtClean="0"/>
              <a:t> is a short name for variable arguments.</a:t>
            </a:r>
          </a:p>
          <a:p>
            <a:pPr algn="just"/>
            <a:r>
              <a:rPr lang="en-US" b="1" dirty="0" smtClean="0"/>
              <a:t>In Java, an argument of a method can accept any number of values.</a:t>
            </a:r>
          </a:p>
          <a:p>
            <a:pPr algn="just"/>
            <a:r>
              <a:rPr lang="en-US" b="1" dirty="0" smtClean="0"/>
              <a:t>Syntax for </a:t>
            </a:r>
            <a:r>
              <a:rPr lang="en-US" b="1" dirty="0" err="1" smtClean="0"/>
              <a:t>var-args</a:t>
            </a:r>
            <a:r>
              <a:rPr lang="en-US" b="1" dirty="0" smtClean="0"/>
              <a:t> is done by declaring datatype followed by three dots and variable name in method declaration.</a:t>
            </a:r>
            <a:endParaRPr lang="en-IN" b="1" dirty="0"/>
          </a:p>
        </p:txBody>
      </p:sp>
    </p:spTree>
    <p:extLst>
      <p:ext uri="{BB962C8B-B14F-4D97-AF65-F5344CB8AC3E}">
        <p14:creationId xmlns:p14="http://schemas.microsoft.com/office/powerpoint/2010/main" val="417136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Comments</a:t>
            </a:r>
            <a:endParaRPr lang="en-IN" b="1" dirty="0"/>
          </a:p>
        </p:txBody>
      </p:sp>
      <p:sp>
        <p:nvSpPr>
          <p:cNvPr id="3" name="Content Placeholder 2"/>
          <p:cNvSpPr>
            <a:spLocks noGrp="1"/>
          </p:cNvSpPr>
          <p:nvPr>
            <p:ph idx="1"/>
          </p:nvPr>
        </p:nvSpPr>
        <p:spPr/>
        <p:txBody>
          <a:bodyPr anchor="ctr">
            <a:normAutofit/>
          </a:bodyPr>
          <a:lstStyle/>
          <a:p>
            <a:r>
              <a:rPr lang="en-US" b="1" dirty="0" smtClean="0"/>
              <a:t>Single Line Comment</a:t>
            </a:r>
          </a:p>
          <a:p>
            <a:pPr marL="457200" lvl="1" indent="0">
              <a:buNone/>
            </a:pPr>
            <a:r>
              <a:rPr lang="en-US" dirty="0" smtClean="0">
                <a:latin typeface="Courier New" panose="02070309020205020404" pitchFamily="49" charset="0"/>
                <a:cs typeface="Courier New" panose="02070309020205020404" pitchFamily="49" charset="0"/>
              </a:rPr>
              <a:t>// This is a single line comment</a:t>
            </a:r>
          </a:p>
          <a:p>
            <a:r>
              <a:rPr lang="en-US" b="1" dirty="0" smtClean="0"/>
              <a:t>Multi Line Comment</a:t>
            </a:r>
          </a:p>
          <a:p>
            <a:pPr marL="457200" lvl="1" indent="0">
              <a:buNone/>
            </a:pPr>
            <a:r>
              <a:rPr lang="en-US" dirty="0" smtClean="0">
                <a:latin typeface="Courier New" panose="02070309020205020404" pitchFamily="49" charset="0"/>
                <a:cs typeface="Courier New" panose="02070309020205020404" pitchFamily="49" charset="0"/>
              </a:rPr>
              <a:t>/*</a:t>
            </a:r>
          </a:p>
          <a:p>
            <a:pPr marL="457200" lvl="1" indent="0">
              <a:buNone/>
            </a:pPr>
            <a:r>
              <a:rPr lang="en-US" dirty="0" smtClean="0">
                <a:latin typeface="Courier New" panose="02070309020205020404" pitchFamily="49" charset="0"/>
                <a:cs typeface="Courier New" panose="02070309020205020404" pitchFamily="49" charset="0"/>
              </a:rPr>
              <a:t>* This is a multi line comment</a:t>
            </a:r>
          </a:p>
          <a:p>
            <a:pPr marL="457200" lvl="1" indent="0">
              <a:buNone/>
            </a:pPr>
            <a:r>
              <a:rPr lang="en-US" dirty="0" smtClean="0">
                <a:latin typeface="Courier New" panose="02070309020205020404" pitchFamily="49" charset="0"/>
                <a:cs typeface="Courier New" panose="02070309020205020404" pitchFamily="49" charset="0"/>
              </a:rPr>
              <a:t>*/</a:t>
            </a:r>
          </a:p>
          <a:p>
            <a:r>
              <a:rPr lang="en-US" b="1" dirty="0" err="1" smtClean="0"/>
              <a:t>JavaDoc</a:t>
            </a:r>
            <a:r>
              <a:rPr lang="en-US" b="1" dirty="0" smtClean="0"/>
              <a:t> Comment</a:t>
            </a:r>
          </a:p>
          <a:p>
            <a:pPr marL="400050" lvl="1" indent="0">
              <a:buNone/>
            </a:pPr>
            <a:r>
              <a:rPr lang="en-US" dirty="0" smtClean="0">
                <a:latin typeface="Courier New" panose="02070309020205020404" pitchFamily="49" charset="0"/>
                <a:cs typeface="Courier New" panose="02070309020205020404" pitchFamily="49" charset="0"/>
              </a:rPr>
              <a:t>/**</a:t>
            </a:r>
          </a:p>
          <a:p>
            <a:pPr marL="400050" lvl="1" indent="0">
              <a:buNone/>
            </a:pPr>
            <a:r>
              <a:rPr lang="en-US" dirty="0" smtClean="0">
                <a:latin typeface="Courier New" panose="02070309020205020404" pitchFamily="49" charset="0"/>
                <a:cs typeface="Courier New" panose="02070309020205020404" pitchFamily="49" charset="0"/>
              </a:rPr>
              <a:t>* This is a </a:t>
            </a:r>
            <a:r>
              <a:rPr lang="en-US" dirty="0" err="1" smtClean="0">
                <a:latin typeface="Courier New" panose="02070309020205020404" pitchFamily="49" charset="0"/>
                <a:cs typeface="Courier New" panose="02070309020205020404" pitchFamily="49" charset="0"/>
              </a:rPr>
              <a:t>JavaDoc</a:t>
            </a:r>
            <a:r>
              <a:rPr lang="en-US" dirty="0" smtClean="0">
                <a:latin typeface="Courier New" panose="02070309020205020404" pitchFamily="49" charset="0"/>
                <a:cs typeface="Courier New" panose="02070309020205020404" pitchFamily="49" charset="0"/>
              </a:rPr>
              <a:t> comment</a:t>
            </a:r>
          </a:p>
          <a:p>
            <a:pPr marL="400050" lvl="1" indent="0">
              <a:buNone/>
            </a:pPr>
            <a:r>
              <a:rPr lang="en-US" dirty="0" smtClean="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1491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Object Oriented Programming</a:t>
            </a:r>
            <a:endParaRPr lang="en-IN" b="1" dirty="0"/>
          </a:p>
        </p:txBody>
      </p:sp>
      <p:sp>
        <p:nvSpPr>
          <p:cNvPr id="3" name="Content Placeholder 2"/>
          <p:cNvSpPr>
            <a:spLocks noGrp="1"/>
          </p:cNvSpPr>
          <p:nvPr>
            <p:ph idx="1"/>
          </p:nvPr>
        </p:nvSpPr>
        <p:spPr/>
        <p:txBody>
          <a:bodyPr anchor="ctr"/>
          <a:lstStyle/>
          <a:p>
            <a:r>
              <a:rPr lang="en-US" b="1" dirty="0" smtClean="0"/>
              <a:t>Encapsulation</a:t>
            </a:r>
          </a:p>
          <a:p>
            <a:r>
              <a:rPr lang="en-US" b="1" dirty="0" smtClean="0"/>
              <a:t>Inheritance</a:t>
            </a:r>
          </a:p>
          <a:p>
            <a:r>
              <a:rPr lang="en-US" b="1" dirty="0" smtClean="0"/>
              <a:t>Polymorphism</a:t>
            </a:r>
          </a:p>
          <a:p>
            <a:r>
              <a:rPr lang="en-US" b="1" dirty="0" smtClean="0"/>
              <a:t>Abstraction</a:t>
            </a:r>
          </a:p>
          <a:p>
            <a:endParaRPr lang="en-US" b="1" dirty="0"/>
          </a:p>
          <a:p>
            <a:pPr marL="0" indent="0">
              <a:buNone/>
            </a:pPr>
            <a:r>
              <a:rPr lang="en-US" dirty="0"/>
              <a:t>Java programs contain nothing but definitions and instantiations of </a:t>
            </a:r>
            <a:r>
              <a:rPr lang="en-US" dirty="0" smtClean="0"/>
              <a:t>classes.</a:t>
            </a:r>
            <a:endParaRPr lang="en-US" dirty="0"/>
          </a:p>
          <a:p>
            <a:pPr marL="0" indent="0">
              <a:buNone/>
            </a:pPr>
            <a:r>
              <a:rPr lang="en-US" dirty="0"/>
              <a:t>Everything is encapsulated in a </a:t>
            </a:r>
            <a:r>
              <a:rPr lang="en-US" dirty="0" smtClean="0"/>
              <a:t>class.</a:t>
            </a:r>
            <a:endParaRPr lang="en-US" dirty="0"/>
          </a:p>
          <a:p>
            <a:pPr marL="0" indent="0">
              <a:buNone/>
            </a:pPr>
            <a:endParaRPr lang="en-IN" b="1" dirty="0"/>
          </a:p>
        </p:txBody>
      </p:sp>
    </p:spTree>
    <p:extLst>
      <p:ext uri="{BB962C8B-B14F-4D97-AF65-F5344CB8AC3E}">
        <p14:creationId xmlns:p14="http://schemas.microsoft.com/office/powerpoint/2010/main" val="4131441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Encapsulation</a:t>
            </a:r>
            <a:endParaRPr lang="en-IN" b="1" dirty="0"/>
          </a:p>
        </p:txBody>
      </p:sp>
      <p:sp>
        <p:nvSpPr>
          <p:cNvPr id="3" name="Content Placeholder 2"/>
          <p:cNvSpPr>
            <a:spLocks noGrp="1"/>
          </p:cNvSpPr>
          <p:nvPr>
            <p:ph idx="1"/>
          </p:nvPr>
        </p:nvSpPr>
        <p:spPr/>
        <p:txBody>
          <a:bodyPr anchor="ctr"/>
          <a:lstStyle/>
          <a:p>
            <a:pPr algn="just"/>
            <a:r>
              <a:rPr lang="en-US" b="1" dirty="0" smtClean="0"/>
              <a:t>Encapsulation is one of the OOPs concept used to wrap / protect / hide the data (variables) and code acting on the data (methods) – usually getters and setters together in a single unit.</a:t>
            </a:r>
          </a:p>
          <a:p>
            <a:pPr algn="just"/>
            <a:r>
              <a:rPr lang="en-US" b="1" dirty="0" smtClean="0"/>
              <a:t>In Encapsulation, access to attributes of current class will be hidden from other classes, and can be accessed only through the methods of current class.</a:t>
            </a:r>
          </a:p>
          <a:p>
            <a:pPr algn="just"/>
            <a:r>
              <a:rPr lang="en-US" b="1" dirty="0" smtClean="0"/>
              <a:t>Common practice: Attributes will be set to private, while your getters and setters are declared public.</a:t>
            </a:r>
            <a:endParaRPr lang="en-US" b="1" dirty="0"/>
          </a:p>
        </p:txBody>
      </p:sp>
    </p:spTree>
    <p:extLst>
      <p:ext uri="{BB962C8B-B14F-4D97-AF65-F5344CB8AC3E}">
        <p14:creationId xmlns:p14="http://schemas.microsoft.com/office/powerpoint/2010/main" val="362278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Interesting Features</a:t>
            </a:r>
            <a:endParaRPr lang="en-IN" b="1" dirty="0"/>
          </a:p>
        </p:txBody>
      </p:sp>
      <p:sp>
        <p:nvSpPr>
          <p:cNvPr id="3" name="Content Placeholder 2"/>
          <p:cNvSpPr>
            <a:spLocks noGrp="1"/>
          </p:cNvSpPr>
          <p:nvPr>
            <p:ph idx="1"/>
          </p:nvPr>
        </p:nvSpPr>
        <p:spPr/>
        <p:txBody>
          <a:bodyPr anchor="ctr"/>
          <a:lstStyle/>
          <a:p>
            <a:r>
              <a:rPr lang="en-US" b="1" dirty="0"/>
              <a:t>automatic type checking,</a:t>
            </a:r>
          </a:p>
          <a:p>
            <a:r>
              <a:rPr lang="en-US" b="1" dirty="0"/>
              <a:t>automatic garbage collection,</a:t>
            </a:r>
          </a:p>
          <a:p>
            <a:r>
              <a:rPr lang="en-US" b="1" dirty="0"/>
              <a:t>simplifies pointers; no directly accessible pointer to memory,</a:t>
            </a:r>
          </a:p>
          <a:p>
            <a:r>
              <a:rPr lang="en-US" b="1" dirty="0"/>
              <a:t>simplified network </a:t>
            </a:r>
            <a:r>
              <a:rPr lang="en-US" b="1" dirty="0" smtClean="0"/>
              <a:t>access.</a:t>
            </a:r>
            <a:endParaRPr lang="en-US" b="1" dirty="0"/>
          </a:p>
          <a:p>
            <a:r>
              <a:rPr lang="en-US" b="1" dirty="0" smtClean="0"/>
              <a:t>multi-threading.</a:t>
            </a:r>
            <a:endParaRPr lang="en-IN" b="1" dirty="0"/>
          </a:p>
        </p:txBody>
      </p:sp>
    </p:spTree>
    <p:extLst>
      <p:ext uri="{BB962C8B-B14F-4D97-AF65-F5344CB8AC3E}">
        <p14:creationId xmlns:p14="http://schemas.microsoft.com/office/powerpoint/2010/main" val="1802287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Inheritance in Java</a:t>
            </a:r>
          </a:p>
        </p:txBody>
      </p:sp>
      <p:sp>
        <p:nvSpPr>
          <p:cNvPr id="3" name="Content Placeholder 2"/>
          <p:cNvSpPr>
            <a:spLocks noGrp="1"/>
          </p:cNvSpPr>
          <p:nvPr>
            <p:ph idx="1"/>
          </p:nvPr>
        </p:nvSpPr>
        <p:spPr>
          <a:xfrm>
            <a:off x="2589212" y="1698171"/>
            <a:ext cx="8915400" cy="4663440"/>
          </a:xfrm>
        </p:spPr>
        <p:txBody>
          <a:bodyPr anchor="ctr">
            <a:normAutofit/>
          </a:bodyPr>
          <a:lstStyle/>
          <a:p>
            <a:r>
              <a:rPr lang="en-US" b="1" dirty="0" smtClean="0"/>
              <a:t>Inheritance is fundamental concept in OOP.</a:t>
            </a:r>
          </a:p>
          <a:p>
            <a:r>
              <a:rPr lang="en-US" b="1" dirty="0" smtClean="0"/>
              <a:t>Used to create new classes built on existing one.</a:t>
            </a:r>
            <a:endParaRPr lang="en-IN" b="1" dirty="0" smtClean="0"/>
          </a:p>
          <a:p>
            <a:r>
              <a:rPr lang="en-IN" b="1" dirty="0" smtClean="0"/>
              <a:t>Relationship </a:t>
            </a:r>
            <a:r>
              <a:rPr lang="en-IN" b="1" dirty="0"/>
              <a:t>between </a:t>
            </a:r>
            <a:r>
              <a:rPr lang="en-IN" b="1" dirty="0" smtClean="0"/>
              <a:t>classes.</a:t>
            </a:r>
          </a:p>
          <a:p>
            <a:r>
              <a:rPr lang="en-US" b="1" dirty="0" smtClean="0"/>
              <a:t>Java supports single inheritance.</a:t>
            </a:r>
          </a:p>
          <a:p>
            <a:r>
              <a:rPr lang="en-US" b="1" dirty="0" smtClean="0"/>
              <a:t>Each class can extend only one direct superclass.</a:t>
            </a:r>
          </a:p>
          <a:p>
            <a:r>
              <a:rPr lang="en-US" b="1" dirty="0" smtClean="0"/>
              <a:t>Classes can inherit multiple interfaces.</a:t>
            </a:r>
          </a:p>
          <a:p>
            <a:r>
              <a:rPr lang="en-US" b="1" dirty="0" smtClean="0"/>
              <a:t>Inheritance relationship can be described as:</a:t>
            </a:r>
          </a:p>
          <a:p>
            <a:pPr lvl="1">
              <a:buFont typeface="Wingdings" panose="05000000000000000000" pitchFamily="2" charset="2"/>
              <a:buChar char="v"/>
            </a:pPr>
            <a:r>
              <a:rPr lang="en-US" b="1" dirty="0" smtClean="0"/>
              <a:t>Parent / child</a:t>
            </a:r>
          </a:p>
          <a:p>
            <a:pPr lvl="1">
              <a:buFont typeface="Wingdings" panose="05000000000000000000" pitchFamily="2" charset="2"/>
              <a:buChar char="v"/>
            </a:pPr>
            <a:r>
              <a:rPr lang="en-US" b="1" dirty="0" smtClean="0"/>
              <a:t>Base / derived</a:t>
            </a:r>
          </a:p>
          <a:p>
            <a:pPr lvl="1">
              <a:buFont typeface="Wingdings" panose="05000000000000000000" pitchFamily="2" charset="2"/>
              <a:buChar char="v"/>
            </a:pPr>
            <a:r>
              <a:rPr lang="en-US" b="1" dirty="0" smtClean="0"/>
              <a:t>Superclass / subclass</a:t>
            </a:r>
          </a:p>
          <a:p>
            <a:r>
              <a:rPr lang="en-US" b="1" dirty="0" smtClean="0"/>
              <a:t>In sub-class, you can reuse (or inherit) existing methods from super-class, or can add new attributes or methods to adapt new situations.</a:t>
            </a:r>
            <a:endParaRPr lang="en-IN" dirty="0"/>
          </a:p>
        </p:txBody>
      </p:sp>
    </p:spTree>
    <p:extLst>
      <p:ext uri="{BB962C8B-B14F-4D97-AF65-F5344CB8AC3E}">
        <p14:creationId xmlns:p14="http://schemas.microsoft.com/office/powerpoint/2010/main" val="1930112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Access Modifiers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4534117"/>
              </p:ext>
            </p:extLst>
          </p:nvPr>
        </p:nvGraphicFramePr>
        <p:xfrm>
          <a:off x="2589214" y="2133600"/>
          <a:ext cx="9145585" cy="1854200"/>
        </p:xfrm>
        <a:graphic>
          <a:graphicData uri="http://schemas.openxmlformats.org/drawingml/2006/table">
            <a:tbl>
              <a:tblPr firstRow="1" bandRow="1">
                <a:tableStyleId>{5C22544A-7EE6-4342-B048-85BDC9FD1C3A}</a:tableStyleId>
              </a:tblPr>
              <a:tblGrid>
                <a:gridCol w="2246022">
                  <a:extLst>
                    <a:ext uri="{9D8B030D-6E8A-4147-A177-3AD203B41FA5}">
                      <a16:colId xmlns:a16="http://schemas.microsoft.com/office/drawing/2014/main" val="557729172"/>
                    </a:ext>
                  </a:extLst>
                </a:gridCol>
                <a:gridCol w="1579419">
                  <a:extLst>
                    <a:ext uri="{9D8B030D-6E8A-4147-A177-3AD203B41FA5}">
                      <a16:colId xmlns:a16="http://schemas.microsoft.com/office/drawing/2014/main" val="2674399163"/>
                    </a:ext>
                  </a:extLst>
                </a:gridCol>
                <a:gridCol w="2175163">
                  <a:extLst>
                    <a:ext uri="{9D8B030D-6E8A-4147-A177-3AD203B41FA5}">
                      <a16:colId xmlns:a16="http://schemas.microsoft.com/office/drawing/2014/main" val="3279068065"/>
                    </a:ext>
                  </a:extLst>
                </a:gridCol>
                <a:gridCol w="1427018">
                  <a:extLst>
                    <a:ext uri="{9D8B030D-6E8A-4147-A177-3AD203B41FA5}">
                      <a16:colId xmlns:a16="http://schemas.microsoft.com/office/drawing/2014/main" val="712828589"/>
                    </a:ext>
                  </a:extLst>
                </a:gridCol>
                <a:gridCol w="1717963">
                  <a:extLst>
                    <a:ext uri="{9D8B030D-6E8A-4147-A177-3AD203B41FA5}">
                      <a16:colId xmlns:a16="http://schemas.microsoft.com/office/drawing/2014/main" val="2623217558"/>
                    </a:ext>
                  </a:extLst>
                </a:gridCol>
              </a:tblGrid>
              <a:tr h="370840">
                <a:tc>
                  <a:txBody>
                    <a:bodyPr/>
                    <a:lstStyle/>
                    <a:p>
                      <a:pPr algn="ctr"/>
                      <a:r>
                        <a:rPr lang="en-US" b="1" dirty="0" smtClean="0"/>
                        <a:t>Access Modifiers</a:t>
                      </a:r>
                      <a:endParaRPr lang="en-IN" b="1" dirty="0"/>
                    </a:p>
                  </a:txBody>
                  <a:tcPr/>
                </a:tc>
                <a:tc>
                  <a:txBody>
                    <a:bodyPr/>
                    <a:lstStyle/>
                    <a:p>
                      <a:pPr algn="ctr"/>
                      <a:r>
                        <a:rPr lang="en-US" b="1" dirty="0" smtClean="0"/>
                        <a:t>Same Class</a:t>
                      </a:r>
                      <a:endParaRPr lang="en-IN" b="1" dirty="0"/>
                    </a:p>
                  </a:txBody>
                  <a:tcPr/>
                </a:tc>
                <a:tc>
                  <a:txBody>
                    <a:bodyPr/>
                    <a:lstStyle/>
                    <a:p>
                      <a:pPr algn="ctr"/>
                      <a:r>
                        <a:rPr lang="en-US" b="1" dirty="0" smtClean="0"/>
                        <a:t>Same Package</a:t>
                      </a:r>
                      <a:endParaRPr lang="en-IN" b="1" dirty="0"/>
                    </a:p>
                  </a:txBody>
                  <a:tcPr/>
                </a:tc>
                <a:tc>
                  <a:txBody>
                    <a:bodyPr/>
                    <a:lstStyle/>
                    <a:p>
                      <a:pPr algn="ctr"/>
                      <a:r>
                        <a:rPr lang="en-US" b="1" dirty="0" smtClean="0"/>
                        <a:t>Sub Class</a:t>
                      </a:r>
                      <a:endParaRPr lang="en-IN" b="1" dirty="0"/>
                    </a:p>
                  </a:txBody>
                  <a:tcPr/>
                </a:tc>
                <a:tc>
                  <a:txBody>
                    <a:bodyPr/>
                    <a:lstStyle/>
                    <a:p>
                      <a:pPr algn="ctr"/>
                      <a:r>
                        <a:rPr lang="en-US" b="1" dirty="0" smtClean="0"/>
                        <a:t>Anywhere</a:t>
                      </a:r>
                      <a:endParaRPr lang="en-IN" b="1" dirty="0"/>
                    </a:p>
                  </a:txBody>
                  <a:tcPr/>
                </a:tc>
                <a:extLst>
                  <a:ext uri="{0D108BD9-81ED-4DB2-BD59-A6C34878D82A}">
                    <a16:rowId xmlns:a16="http://schemas.microsoft.com/office/drawing/2014/main" val="646966833"/>
                  </a:ext>
                </a:extLst>
              </a:tr>
              <a:tr h="370840">
                <a:tc>
                  <a:txBody>
                    <a:bodyPr/>
                    <a:lstStyle/>
                    <a:p>
                      <a:pPr algn="ctr"/>
                      <a:r>
                        <a:rPr lang="en-US" b="1" dirty="0" smtClean="0"/>
                        <a:t>private</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No</a:t>
                      </a:r>
                      <a:endParaRPr lang="en-IN" b="1" dirty="0"/>
                    </a:p>
                  </a:txBody>
                  <a:tcPr/>
                </a:tc>
                <a:tc>
                  <a:txBody>
                    <a:bodyPr/>
                    <a:lstStyle/>
                    <a:p>
                      <a:pPr algn="ctr"/>
                      <a:r>
                        <a:rPr lang="en-US" b="1" dirty="0" smtClean="0"/>
                        <a:t>No</a:t>
                      </a:r>
                      <a:endParaRPr lang="en-IN" b="1" dirty="0"/>
                    </a:p>
                  </a:txBody>
                  <a:tcPr/>
                </a:tc>
                <a:tc>
                  <a:txBody>
                    <a:bodyPr/>
                    <a:lstStyle/>
                    <a:p>
                      <a:pPr algn="ctr"/>
                      <a:r>
                        <a:rPr lang="en-US" b="1" dirty="0" smtClean="0"/>
                        <a:t>No</a:t>
                      </a:r>
                      <a:endParaRPr lang="en-IN" b="1" dirty="0"/>
                    </a:p>
                  </a:txBody>
                  <a:tcPr/>
                </a:tc>
                <a:extLst>
                  <a:ext uri="{0D108BD9-81ED-4DB2-BD59-A6C34878D82A}">
                    <a16:rowId xmlns:a16="http://schemas.microsoft.com/office/drawing/2014/main" val="118233243"/>
                  </a:ext>
                </a:extLst>
              </a:tr>
              <a:tr h="370840">
                <a:tc>
                  <a:txBody>
                    <a:bodyPr/>
                    <a:lstStyle/>
                    <a:p>
                      <a:pPr algn="ctr"/>
                      <a:r>
                        <a:rPr lang="en-US" b="1" dirty="0" smtClean="0"/>
                        <a:t>&lt;default&gt;</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No</a:t>
                      </a:r>
                      <a:endParaRPr lang="en-IN" b="1" dirty="0"/>
                    </a:p>
                  </a:txBody>
                  <a:tcPr/>
                </a:tc>
                <a:tc>
                  <a:txBody>
                    <a:bodyPr/>
                    <a:lstStyle/>
                    <a:p>
                      <a:pPr algn="ctr"/>
                      <a:r>
                        <a:rPr lang="en-US" b="1" dirty="0" smtClean="0"/>
                        <a:t>No</a:t>
                      </a:r>
                      <a:endParaRPr lang="en-IN" b="1" dirty="0"/>
                    </a:p>
                  </a:txBody>
                  <a:tcPr/>
                </a:tc>
                <a:extLst>
                  <a:ext uri="{0D108BD9-81ED-4DB2-BD59-A6C34878D82A}">
                    <a16:rowId xmlns:a16="http://schemas.microsoft.com/office/drawing/2014/main" val="668398050"/>
                  </a:ext>
                </a:extLst>
              </a:tr>
              <a:tr h="370840">
                <a:tc>
                  <a:txBody>
                    <a:bodyPr/>
                    <a:lstStyle/>
                    <a:p>
                      <a:pPr algn="ctr"/>
                      <a:r>
                        <a:rPr lang="en-US" b="1" dirty="0" smtClean="0"/>
                        <a:t>protected</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No</a:t>
                      </a:r>
                      <a:endParaRPr lang="en-IN" b="1" dirty="0"/>
                    </a:p>
                  </a:txBody>
                  <a:tcPr/>
                </a:tc>
                <a:extLst>
                  <a:ext uri="{0D108BD9-81ED-4DB2-BD59-A6C34878D82A}">
                    <a16:rowId xmlns:a16="http://schemas.microsoft.com/office/drawing/2014/main" val="704306686"/>
                  </a:ext>
                </a:extLst>
              </a:tr>
              <a:tr h="370840">
                <a:tc>
                  <a:txBody>
                    <a:bodyPr/>
                    <a:lstStyle/>
                    <a:p>
                      <a:pPr algn="ctr"/>
                      <a:r>
                        <a:rPr lang="en-US" b="1" dirty="0" smtClean="0"/>
                        <a:t>public</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tc>
                  <a:txBody>
                    <a:bodyPr/>
                    <a:lstStyle/>
                    <a:p>
                      <a:pPr algn="ctr"/>
                      <a:r>
                        <a:rPr lang="en-US" b="1" dirty="0" smtClean="0"/>
                        <a:t>Yes</a:t>
                      </a:r>
                      <a:endParaRPr lang="en-IN" b="1" dirty="0"/>
                    </a:p>
                  </a:txBody>
                  <a:tcPr/>
                </a:tc>
                <a:extLst>
                  <a:ext uri="{0D108BD9-81ED-4DB2-BD59-A6C34878D82A}">
                    <a16:rowId xmlns:a16="http://schemas.microsoft.com/office/drawing/2014/main" val="3688653166"/>
                  </a:ext>
                </a:extLst>
              </a:tr>
            </a:tbl>
          </a:graphicData>
        </a:graphic>
      </p:graphicFrame>
      <p:sp>
        <p:nvSpPr>
          <p:cNvPr id="5" name="Content Placeholder 2"/>
          <p:cNvSpPr txBox="1">
            <a:spLocks/>
          </p:cNvSpPr>
          <p:nvPr/>
        </p:nvSpPr>
        <p:spPr>
          <a:xfrm>
            <a:off x="2603070" y="4405744"/>
            <a:ext cx="8915400" cy="193963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Access Modifiers are used for classes, methods and attributes.</a:t>
            </a:r>
          </a:p>
          <a:p>
            <a:r>
              <a:rPr lang="en-US" b="1" dirty="0" smtClean="0"/>
              <a:t>It tells the compiler the extent (or level) of accessibility it has.</a:t>
            </a:r>
          </a:p>
          <a:p>
            <a:r>
              <a:rPr lang="en-US" b="1" dirty="0" smtClean="0"/>
              <a:t>We have four (4) access modifiers in java.</a:t>
            </a:r>
          </a:p>
        </p:txBody>
      </p:sp>
    </p:spTree>
    <p:extLst>
      <p:ext uri="{BB962C8B-B14F-4D97-AF65-F5344CB8AC3E}">
        <p14:creationId xmlns:p14="http://schemas.microsoft.com/office/powerpoint/2010/main" val="328787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 Overriding</a:t>
            </a:r>
            <a:endParaRPr lang="en-IN" b="1" dirty="0"/>
          </a:p>
        </p:txBody>
      </p:sp>
      <p:sp>
        <p:nvSpPr>
          <p:cNvPr id="3" name="Content Placeholder 2"/>
          <p:cNvSpPr>
            <a:spLocks noGrp="1"/>
          </p:cNvSpPr>
          <p:nvPr>
            <p:ph idx="1"/>
          </p:nvPr>
        </p:nvSpPr>
        <p:spPr/>
        <p:txBody>
          <a:bodyPr anchor="ctr"/>
          <a:lstStyle/>
          <a:p>
            <a:r>
              <a:rPr lang="en-US" b="1" dirty="0" smtClean="0"/>
              <a:t>In some particular scenarios, inherited methods from a super class is not enough to perform required tasks by the subclass, in those cases, we override the inherited methods</a:t>
            </a:r>
          </a:p>
          <a:p>
            <a:r>
              <a:rPr lang="en-US" b="1" dirty="0" smtClean="0"/>
              <a:t>In sub-class you use same method name from super-class, but change the body.</a:t>
            </a:r>
            <a:endParaRPr lang="en-IN" b="1" dirty="0"/>
          </a:p>
        </p:txBody>
      </p:sp>
    </p:spTree>
    <p:extLst>
      <p:ext uri="{BB962C8B-B14F-4D97-AF65-F5344CB8AC3E}">
        <p14:creationId xmlns:p14="http://schemas.microsoft.com/office/powerpoint/2010/main" val="27359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err="1" smtClean="0"/>
              <a:t>Superclasses</a:t>
            </a:r>
            <a:endParaRPr lang="en-IN" b="1" dirty="0"/>
          </a:p>
        </p:txBody>
      </p:sp>
      <p:sp>
        <p:nvSpPr>
          <p:cNvPr id="3" name="Content Placeholder 2"/>
          <p:cNvSpPr>
            <a:spLocks noGrp="1"/>
          </p:cNvSpPr>
          <p:nvPr>
            <p:ph idx="1"/>
          </p:nvPr>
        </p:nvSpPr>
        <p:spPr/>
        <p:txBody>
          <a:bodyPr anchor="ctr"/>
          <a:lstStyle/>
          <a:p>
            <a:r>
              <a:rPr lang="en-US" b="1" dirty="0" err="1" smtClean="0"/>
              <a:t>Superclasses</a:t>
            </a:r>
            <a:r>
              <a:rPr lang="en-US" b="1" dirty="0" smtClean="0"/>
              <a:t> doesn’t need any special code.</a:t>
            </a:r>
          </a:p>
          <a:p>
            <a:r>
              <a:rPr lang="en-US" b="1" dirty="0" smtClean="0"/>
              <a:t>If a class isn’t marked </a:t>
            </a:r>
            <a:r>
              <a:rPr lang="en-US" dirty="0" smtClean="0">
                <a:latin typeface="Courier New" panose="02070309020205020404" pitchFamily="49" charset="0"/>
                <a:cs typeface="Courier New" panose="02070309020205020404" pitchFamily="49" charset="0"/>
              </a:rPr>
              <a:t>final</a:t>
            </a:r>
            <a:r>
              <a:rPr lang="en-US" b="1" dirty="0" smtClean="0"/>
              <a:t> it can be extended.</a:t>
            </a:r>
          </a:p>
          <a:p>
            <a:r>
              <a:rPr lang="en-US" b="1" dirty="0" smtClean="0"/>
              <a:t>All fields and methods are inherited unless marked </a:t>
            </a:r>
            <a:r>
              <a:rPr lang="en-US" dirty="0" smtClean="0">
                <a:latin typeface="Courier New" panose="02070309020205020404" pitchFamily="49" charset="0"/>
                <a:cs typeface="Courier New" panose="02070309020205020404" pitchFamily="49" charset="0"/>
              </a:rPr>
              <a:t>private</a:t>
            </a:r>
            <a:r>
              <a:rPr lang="en-US" b="1" dirty="0" smtClean="0"/>
              <a:t>.</a:t>
            </a:r>
          </a:p>
          <a:p>
            <a:r>
              <a:rPr lang="en-US" b="1" dirty="0" smtClean="0"/>
              <a:t>Common practice: </a:t>
            </a:r>
          </a:p>
          <a:p>
            <a:pPr lvl="1">
              <a:buFont typeface="Wingdings" panose="05000000000000000000" pitchFamily="2" charset="2"/>
              <a:buChar char="v"/>
            </a:pPr>
            <a:r>
              <a:rPr lang="en-US" b="1" dirty="0" smtClean="0"/>
              <a:t>Mark </a:t>
            </a:r>
            <a:r>
              <a:rPr lang="en-US" b="1" dirty="0"/>
              <a:t>field as </a:t>
            </a:r>
            <a:r>
              <a:rPr lang="en-US" dirty="0">
                <a:latin typeface="Courier New" panose="02070309020205020404" pitchFamily="49" charset="0"/>
                <a:cs typeface="Courier New" panose="02070309020205020404" pitchFamily="49" charset="0"/>
              </a:rPr>
              <a:t>private</a:t>
            </a:r>
            <a:r>
              <a:rPr lang="en-US" b="1" dirty="0"/>
              <a:t> and add </a:t>
            </a:r>
            <a:r>
              <a:rPr lang="en-US" dirty="0">
                <a:latin typeface="Courier New" panose="02070309020205020404" pitchFamily="49" charset="0"/>
                <a:cs typeface="Courier New" panose="02070309020205020404" pitchFamily="49" charset="0"/>
              </a:rPr>
              <a:t>public</a:t>
            </a:r>
            <a:r>
              <a:rPr lang="en-US" b="1" dirty="0"/>
              <a:t> getter/setter </a:t>
            </a:r>
            <a:r>
              <a:rPr lang="en-US" b="1" dirty="0" smtClean="0"/>
              <a:t>methods</a:t>
            </a:r>
          </a:p>
          <a:p>
            <a:pPr lvl="1">
              <a:buFont typeface="Wingdings" panose="05000000000000000000" pitchFamily="2" charset="2"/>
              <a:buChar char="v"/>
            </a:pPr>
            <a:r>
              <a:rPr lang="en-US" b="1" dirty="0" smtClean="0"/>
              <a:t>Mark custom methods as </a:t>
            </a:r>
            <a:r>
              <a:rPr lang="en-US" dirty="0" smtClean="0">
                <a:latin typeface="Courier New" panose="02070309020205020404" pitchFamily="49" charset="0"/>
                <a:cs typeface="Courier New" panose="02070309020205020404" pitchFamily="49" charset="0"/>
              </a:rPr>
              <a:t>protected</a:t>
            </a:r>
            <a:r>
              <a:rPr lang="en-US" b="1" dirty="0" smtClean="0"/>
              <a:t> or </a:t>
            </a:r>
            <a:r>
              <a:rPr lang="en-US" dirty="0" smtClean="0">
                <a:latin typeface="Courier New" panose="02070309020205020404" pitchFamily="49" charset="0"/>
                <a:cs typeface="Courier New" panose="02070309020205020404" pitchFamily="49" charset="0"/>
              </a:rPr>
              <a:t>public</a:t>
            </a:r>
            <a:endParaRPr lang="en-US" dirty="0">
              <a:latin typeface="Courier New" panose="02070309020205020404" pitchFamily="49" charset="0"/>
              <a:cs typeface="Courier New" panose="02070309020205020404" pitchFamily="49" charset="0"/>
            </a:endParaRPr>
          </a:p>
          <a:p>
            <a:r>
              <a:rPr lang="en-US" b="1" dirty="0" smtClean="0"/>
              <a:t>Use </a:t>
            </a:r>
            <a:r>
              <a:rPr lang="en-US" dirty="0" smtClean="0">
                <a:latin typeface="Courier New" panose="02070309020205020404" pitchFamily="49" charset="0"/>
                <a:cs typeface="Courier New" panose="02070309020205020404" pitchFamily="49" charset="0"/>
              </a:rPr>
              <a:t>extends</a:t>
            </a:r>
            <a:r>
              <a:rPr lang="en-US" b="1" dirty="0" smtClean="0"/>
              <a:t> keyword in subclass declaration to create the inheritance relationship.</a:t>
            </a:r>
          </a:p>
          <a:p>
            <a:r>
              <a:rPr lang="en-US" b="1" dirty="0" smtClean="0"/>
              <a:t>Overriding methods</a:t>
            </a:r>
            <a:endParaRPr lang="en-IN" b="1" dirty="0"/>
          </a:p>
        </p:txBody>
      </p:sp>
    </p:spTree>
    <p:extLst>
      <p:ext uri="{BB962C8B-B14F-4D97-AF65-F5344CB8AC3E}">
        <p14:creationId xmlns:p14="http://schemas.microsoft.com/office/powerpoint/2010/main" val="4031437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b="1" dirty="0" smtClean="0"/>
              <a:t>Polymorphism in Java</a:t>
            </a:r>
            <a:endParaRPr lang="en-IN" b="1" dirty="0"/>
          </a:p>
        </p:txBody>
      </p:sp>
      <p:sp>
        <p:nvSpPr>
          <p:cNvPr id="3" name="Content Placeholder 2"/>
          <p:cNvSpPr>
            <a:spLocks noGrp="1"/>
          </p:cNvSpPr>
          <p:nvPr>
            <p:ph idx="1"/>
          </p:nvPr>
        </p:nvSpPr>
        <p:spPr>
          <a:xfrm>
            <a:off x="2589212" y="1711235"/>
            <a:ext cx="8915400" cy="4585062"/>
          </a:xfrm>
        </p:spPr>
        <p:txBody>
          <a:bodyPr anchor="ctr">
            <a:normAutofit/>
          </a:bodyPr>
          <a:lstStyle/>
          <a:p>
            <a:r>
              <a:rPr lang="en-US" b="1" dirty="0" smtClean="0"/>
              <a:t>Addresses an object as super-type or sub-type.</a:t>
            </a:r>
          </a:p>
          <a:p>
            <a:pPr lvl="1">
              <a:buFont typeface="Wingdings" panose="05000000000000000000" pitchFamily="2" charset="2"/>
              <a:buChar char="v"/>
            </a:pPr>
            <a:r>
              <a:rPr lang="en-US" b="1" dirty="0" smtClean="0"/>
              <a:t>E.g. List – interface &amp; </a:t>
            </a:r>
            <a:r>
              <a:rPr lang="en-US" b="1" dirty="0" err="1" smtClean="0"/>
              <a:t>ArrayList</a:t>
            </a:r>
            <a:r>
              <a:rPr lang="en-US" b="1" dirty="0" smtClean="0"/>
              <a:t> – implements List interface</a:t>
            </a:r>
          </a:p>
          <a:p>
            <a:pPr lvl="1">
              <a:buFont typeface="Wingdings" panose="05000000000000000000" pitchFamily="2" charset="2"/>
              <a:buChar char="v"/>
            </a:pPr>
            <a:r>
              <a:rPr lang="en-US" b="1" dirty="0" smtClean="0"/>
              <a:t>Declare object as List but instantiate as </a:t>
            </a:r>
            <a:r>
              <a:rPr lang="en-US" b="1" dirty="0" err="1" smtClean="0"/>
              <a:t>ArrayList</a:t>
            </a:r>
            <a:endParaRPr lang="en-IN" b="1" dirty="0" smtClean="0"/>
          </a:p>
          <a:p>
            <a:r>
              <a:rPr lang="en-US" b="1" dirty="0" smtClean="0"/>
              <a:t>Writes methods that accepts super-type as arguments.</a:t>
            </a:r>
          </a:p>
          <a:p>
            <a:r>
              <a:rPr lang="en-US" b="1" dirty="0" smtClean="0"/>
              <a:t>Passes instance of sub-types.</a:t>
            </a:r>
          </a:p>
          <a:p>
            <a:r>
              <a:rPr lang="en-US" b="1" dirty="0" smtClean="0"/>
              <a:t>Increases code flexibility and reusability.</a:t>
            </a:r>
          </a:p>
          <a:p>
            <a:r>
              <a:rPr lang="en-US" b="1" dirty="0" smtClean="0"/>
              <a:t>You can think of method that accepts super-type as argument as a contract of sort. </a:t>
            </a:r>
          </a:p>
          <a:p>
            <a:r>
              <a:rPr lang="en-US" b="1" dirty="0" smtClean="0"/>
              <a:t>This is known as object oriented contract based programming.</a:t>
            </a:r>
          </a:p>
          <a:p>
            <a:r>
              <a:rPr lang="en-US" b="1" dirty="0" smtClean="0"/>
              <a:t>In Java, the object itself is non-polymorphic, while a reference variable that is holding the object is the one that is polymorphic.</a:t>
            </a:r>
          </a:p>
          <a:p>
            <a:r>
              <a:rPr lang="en-US" b="1" dirty="0" smtClean="0"/>
              <a:t>Polymorphism – the ‘is-a’ relationship.</a:t>
            </a:r>
            <a:endParaRPr lang="en-US" b="1" dirty="0"/>
          </a:p>
        </p:txBody>
      </p:sp>
    </p:spTree>
    <p:extLst>
      <p:ext uri="{BB962C8B-B14F-4D97-AF65-F5344CB8AC3E}">
        <p14:creationId xmlns:p14="http://schemas.microsoft.com/office/powerpoint/2010/main" val="3295065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Abstract Classes &amp; Methods</a:t>
            </a:r>
            <a:endParaRPr lang="en-IN" b="1" dirty="0"/>
          </a:p>
        </p:txBody>
      </p:sp>
      <p:sp>
        <p:nvSpPr>
          <p:cNvPr id="3" name="Content Placeholder 2"/>
          <p:cNvSpPr>
            <a:spLocks noGrp="1"/>
          </p:cNvSpPr>
          <p:nvPr>
            <p:ph idx="1"/>
          </p:nvPr>
        </p:nvSpPr>
        <p:spPr/>
        <p:txBody>
          <a:bodyPr anchor="ctr"/>
          <a:lstStyle/>
          <a:p>
            <a:pPr algn="just"/>
            <a:r>
              <a:rPr lang="en-US" b="1" dirty="0" smtClean="0"/>
              <a:t>Add </a:t>
            </a:r>
            <a:r>
              <a:rPr lang="en-US" dirty="0" smtClean="0">
                <a:latin typeface="Courier New" panose="02070309020205020404" pitchFamily="49" charset="0"/>
                <a:cs typeface="Courier New" panose="02070309020205020404" pitchFamily="49" charset="0"/>
              </a:rPr>
              <a:t>abstract</a:t>
            </a:r>
            <a:r>
              <a:rPr lang="en-US" b="1" dirty="0" smtClean="0"/>
              <a:t> </a:t>
            </a:r>
            <a:r>
              <a:rPr lang="en-US" b="1" dirty="0"/>
              <a:t>keyword </a:t>
            </a:r>
            <a:r>
              <a:rPr lang="en-US" b="1" dirty="0" smtClean="0"/>
              <a:t>after </a:t>
            </a:r>
            <a:r>
              <a:rPr lang="en-US" dirty="0" smtClean="0">
                <a:latin typeface="Courier New" panose="02070309020205020404" pitchFamily="49" charset="0"/>
                <a:cs typeface="Courier New" panose="02070309020205020404" pitchFamily="49" charset="0"/>
              </a:rPr>
              <a:t>public</a:t>
            </a:r>
            <a:r>
              <a:rPr lang="en-US" b="1" dirty="0" smtClean="0"/>
              <a:t> keyword and before </a:t>
            </a:r>
            <a:r>
              <a:rPr lang="en-US" dirty="0" smtClean="0">
                <a:latin typeface="Courier New" panose="02070309020205020404" pitchFamily="49" charset="0"/>
                <a:cs typeface="Courier New" panose="02070309020205020404" pitchFamily="49" charset="0"/>
              </a:rPr>
              <a:t>class</a:t>
            </a:r>
            <a:r>
              <a:rPr lang="en-US" b="1" dirty="0" smtClean="0"/>
              <a:t> keyword to </a:t>
            </a:r>
            <a:r>
              <a:rPr lang="en-US" b="1" dirty="0"/>
              <a:t>create </a:t>
            </a:r>
            <a:r>
              <a:rPr lang="en-US" b="1" dirty="0" smtClean="0"/>
              <a:t>abstract class.</a:t>
            </a:r>
          </a:p>
          <a:p>
            <a:pPr algn="just"/>
            <a:r>
              <a:rPr lang="en-US" b="1" dirty="0" smtClean="0"/>
              <a:t>Add </a:t>
            </a:r>
            <a:r>
              <a:rPr lang="en-US" dirty="0">
                <a:latin typeface="Courier New" panose="02070309020205020404" pitchFamily="49" charset="0"/>
                <a:cs typeface="Courier New" panose="02070309020205020404" pitchFamily="49" charset="0"/>
              </a:rPr>
              <a:t>abstract</a:t>
            </a:r>
            <a:r>
              <a:rPr lang="en-US" b="1" dirty="0"/>
              <a:t> keyword </a:t>
            </a:r>
            <a:r>
              <a:rPr lang="en-US" b="1" dirty="0" smtClean="0"/>
              <a:t>after access modifier and before return type in method declaration to </a:t>
            </a:r>
            <a:r>
              <a:rPr lang="en-US" b="1" dirty="0"/>
              <a:t>create abstract </a:t>
            </a:r>
            <a:r>
              <a:rPr lang="en-US" b="1" dirty="0" smtClean="0"/>
              <a:t>method.</a:t>
            </a:r>
            <a:endParaRPr lang="en-US" b="1" dirty="0"/>
          </a:p>
          <a:p>
            <a:pPr algn="just"/>
            <a:r>
              <a:rPr lang="en-US" b="1" dirty="0" smtClean="0"/>
              <a:t>Abstract Class can have fully implemented methods</a:t>
            </a:r>
            <a:r>
              <a:rPr lang="en-US" b="1" dirty="0" smtClean="0"/>
              <a:t>.</a:t>
            </a:r>
          </a:p>
          <a:p>
            <a:pPr algn="just"/>
            <a:r>
              <a:rPr lang="en-US" b="1" dirty="0" smtClean="0"/>
              <a:t>Abstract Classes cannot be instantiated.</a:t>
            </a:r>
            <a:endParaRPr lang="en-US" b="1" dirty="0"/>
          </a:p>
          <a:p>
            <a:pPr algn="just"/>
            <a:endParaRPr lang="en-IN" b="1" dirty="0"/>
          </a:p>
        </p:txBody>
      </p:sp>
    </p:spTree>
    <p:extLst>
      <p:ext uri="{BB962C8B-B14F-4D97-AF65-F5344CB8AC3E}">
        <p14:creationId xmlns:p14="http://schemas.microsoft.com/office/powerpoint/2010/main" val="132585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Interface</a:t>
            </a:r>
            <a:endParaRPr lang="en-IN" b="1" dirty="0"/>
          </a:p>
        </p:txBody>
      </p:sp>
      <p:sp>
        <p:nvSpPr>
          <p:cNvPr id="3" name="Content Placeholder 2"/>
          <p:cNvSpPr>
            <a:spLocks noGrp="1"/>
          </p:cNvSpPr>
          <p:nvPr>
            <p:ph idx="1"/>
          </p:nvPr>
        </p:nvSpPr>
        <p:spPr/>
        <p:txBody>
          <a:bodyPr anchor="ctr"/>
          <a:lstStyle/>
          <a:p>
            <a:pPr algn="just"/>
            <a:r>
              <a:rPr lang="en-US" b="1" dirty="0" smtClean="0"/>
              <a:t>In OOP an interface is </a:t>
            </a:r>
            <a:r>
              <a:rPr lang="en-US" b="1" dirty="0" smtClean="0"/>
              <a:t>sort of a </a:t>
            </a:r>
            <a:r>
              <a:rPr lang="en-US" b="1" dirty="0" smtClean="0"/>
              <a:t>contract. It defines a set of methods with particular signatures.</a:t>
            </a:r>
          </a:p>
          <a:p>
            <a:pPr algn="just"/>
            <a:r>
              <a:rPr lang="en-US" b="1" dirty="0" smtClean="0"/>
              <a:t>Any class that implements that interface must implement those methods.</a:t>
            </a:r>
          </a:p>
          <a:p>
            <a:pPr algn="just"/>
            <a:r>
              <a:rPr lang="en-US" b="1" dirty="0" smtClean="0"/>
              <a:t>Any class implementing interface must fulfill the contract.</a:t>
            </a:r>
          </a:p>
          <a:p>
            <a:pPr algn="just"/>
            <a:r>
              <a:rPr lang="en-US" b="1" dirty="0" smtClean="0"/>
              <a:t>You use</a:t>
            </a:r>
            <a:r>
              <a:rPr lang="en-US" b="1" dirty="0" smtClean="0"/>
              <a:t> </a:t>
            </a:r>
            <a:r>
              <a:rPr lang="en-US" dirty="0" smtClean="0">
                <a:latin typeface="Courier New" panose="02070309020205020404" pitchFamily="49" charset="0"/>
                <a:cs typeface="Courier New" panose="02070309020205020404" pitchFamily="49" charset="0"/>
              </a:rPr>
              <a:t>implements</a:t>
            </a:r>
            <a:r>
              <a:rPr lang="en-US" b="1" dirty="0" smtClean="0"/>
              <a:t> </a:t>
            </a:r>
            <a:r>
              <a:rPr lang="en-US" b="1" dirty="0"/>
              <a:t>keyword in subclass declaration to create the inheritance relationship</a:t>
            </a:r>
            <a:r>
              <a:rPr lang="en-US" b="1" dirty="0" smtClean="0"/>
              <a:t>.</a:t>
            </a:r>
          </a:p>
          <a:p>
            <a:pPr algn="just"/>
            <a:r>
              <a:rPr lang="en-US" b="1" dirty="0"/>
              <a:t>E.g. </a:t>
            </a:r>
            <a:r>
              <a:rPr lang="en-US" dirty="0">
                <a:latin typeface="Courier New" panose="02070309020205020404" pitchFamily="49" charset="0"/>
                <a:cs typeface="Courier New" panose="02070309020205020404" pitchFamily="49" charset="0"/>
              </a:rPr>
              <a:t>List</a:t>
            </a:r>
            <a:r>
              <a:rPr lang="en-US" b="1" dirty="0"/>
              <a:t> – </a:t>
            </a:r>
            <a:r>
              <a:rPr lang="en-US" dirty="0">
                <a:latin typeface="Courier New" panose="02070309020205020404" pitchFamily="49" charset="0"/>
                <a:cs typeface="Courier New" panose="02070309020205020404" pitchFamily="49" charset="0"/>
              </a:rPr>
              <a:t>interface</a:t>
            </a:r>
            <a:r>
              <a:rPr lang="en-US" b="1" dirty="0"/>
              <a:t> &amp; </a:t>
            </a:r>
            <a:r>
              <a:rPr lang="en-US" dirty="0" err="1">
                <a:latin typeface="Courier New" panose="02070309020205020404" pitchFamily="49" charset="0"/>
                <a:cs typeface="Courier New" panose="02070309020205020404" pitchFamily="49" charset="0"/>
              </a:rPr>
              <a:t>ArrayList</a:t>
            </a:r>
            <a:r>
              <a:rPr lang="en-US" b="1" dirty="0"/>
              <a:t> – </a:t>
            </a:r>
            <a:r>
              <a:rPr lang="en-US" dirty="0">
                <a:latin typeface="Courier New" panose="02070309020205020404" pitchFamily="49" charset="0"/>
                <a:cs typeface="Courier New" panose="02070309020205020404" pitchFamily="49" charset="0"/>
              </a:rPr>
              <a:t>implements</a:t>
            </a:r>
            <a:r>
              <a:rPr lang="en-US" b="1" dirty="0"/>
              <a:t> </a:t>
            </a:r>
            <a:r>
              <a:rPr lang="en-US" dirty="0">
                <a:latin typeface="Courier New" panose="02070309020205020404" pitchFamily="49" charset="0"/>
                <a:cs typeface="Courier New" panose="02070309020205020404" pitchFamily="49" charset="0"/>
              </a:rPr>
              <a:t>List</a:t>
            </a:r>
            <a:r>
              <a:rPr lang="en-US" b="1" dirty="0"/>
              <a:t> </a:t>
            </a:r>
            <a:r>
              <a:rPr lang="en-US" b="1" dirty="0" smtClean="0"/>
              <a:t>interface</a:t>
            </a:r>
          </a:p>
          <a:p>
            <a:pPr algn="just"/>
            <a:r>
              <a:rPr lang="en-US" b="1" dirty="0" smtClean="0"/>
              <a:t>All methods in </a:t>
            </a:r>
            <a:r>
              <a:rPr lang="en-US" dirty="0" smtClean="0">
                <a:latin typeface="Courier New" panose="02070309020205020404" pitchFamily="49" charset="0"/>
                <a:cs typeface="Courier New" panose="02070309020205020404" pitchFamily="49" charset="0"/>
              </a:rPr>
              <a:t>interface</a:t>
            </a:r>
            <a:r>
              <a:rPr lang="en-US" b="1" dirty="0" smtClean="0"/>
              <a:t> must be </a:t>
            </a:r>
            <a:r>
              <a:rPr lang="en-US" dirty="0" smtClean="0">
                <a:latin typeface="Courier New" panose="02070309020205020404" pitchFamily="49" charset="0"/>
                <a:cs typeface="Courier New" panose="02070309020205020404" pitchFamily="49" charset="0"/>
              </a:rPr>
              <a:t>abstract</a:t>
            </a:r>
            <a:r>
              <a:rPr lang="en-US" b="1" dirty="0" smtClean="0"/>
              <a:t> methods.</a:t>
            </a:r>
          </a:p>
          <a:p>
            <a:pPr algn="just"/>
            <a:r>
              <a:rPr lang="en-US" b="1" dirty="0" smtClean="0"/>
              <a:t>Interface is </a:t>
            </a:r>
            <a:r>
              <a:rPr lang="en-US" dirty="0" smtClean="0">
                <a:latin typeface="Courier New" panose="02070309020205020404" pitchFamily="49" charset="0"/>
                <a:cs typeface="Courier New" panose="02070309020205020404" pitchFamily="49" charset="0"/>
              </a:rPr>
              <a:t>public </a:t>
            </a:r>
            <a:r>
              <a:rPr lang="en-US" b="1" dirty="0" smtClean="0">
                <a:cs typeface="Courier New" panose="02070309020205020404" pitchFamily="49" charset="0"/>
              </a:rPr>
              <a:t>by default.</a:t>
            </a:r>
            <a:endParaRPr lang="en-US" b="1" dirty="0">
              <a:cs typeface="Courier New" panose="02070309020205020404" pitchFamily="49" charset="0"/>
            </a:endParaRPr>
          </a:p>
        </p:txBody>
      </p:sp>
    </p:spTree>
    <p:extLst>
      <p:ext uri="{BB962C8B-B14F-4D97-AF65-F5344CB8AC3E}">
        <p14:creationId xmlns:p14="http://schemas.microsoft.com/office/powerpoint/2010/main" val="2616342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Collection Interface</a:t>
            </a:r>
            <a:endParaRPr lang="en-IN" b="1" dirty="0"/>
          </a:p>
        </p:txBody>
      </p:sp>
      <p:sp>
        <p:nvSpPr>
          <p:cNvPr id="3" name="Content Placeholder 2"/>
          <p:cNvSpPr>
            <a:spLocks noGrp="1"/>
          </p:cNvSpPr>
          <p:nvPr>
            <p:ph idx="1"/>
          </p:nvPr>
        </p:nvSpPr>
        <p:spPr/>
        <p:txBody>
          <a:bodyPr anchor="ctr"/>
          <a:lstStyle/>
          <a:p>
            <a:pPr algn="just"/>
            <a:r>
              <a:rPr lang="en-US" b="1" dirty="0" smtClean="0"/>
              <a:t>It is root interface in collections hierarchy.</a:t>
            </a:r>
          </a:p>
          <a:p>
            <a:pPr algn="just"/>
            <a:r>
              <a:rPr lang="en-US" b="1" dirty="0" smtClean="0"/>
              <a:t>A collection represents group of objects, known as its elements.</a:t>
            </a:r>
          </a:p>
          <a:p>
            <a:pPr algn="just"/>
            <a:r>
              <a:rPr lang="en-US" b="1" dirty="0" smtClean="0"/>
              <a:t>Some collections allow duplicate elements and others do not.</a:t>
            </a:r>
          </a:p>
          <a:p>
            <a:pPr algn="just"/>
            <a:r>
              <a:rPr lang="en-US" b="1" dirty="0" smtClean="0"/>
              <a:t>Some are ordered and others unordered. The JDK does not provide any direct implementation of this interface. It provides implementations of more specific sub-interfaces like </a:t>
            </a:r>
            <a:r>
              <a:rPr lang="en-US" dirty="0" smtClean="0">
                <a:latin typeface="Courier New" panose="02070309020205020404" pitchFamily="49" charset="0"/>
                <a:cs typeface="Courier New" panose="02070309020205020404" pitchFamily="49" charset="0"/>
              </a:rPr>
              <a:t>Set</a:t>
            </a:r>
            <a:r>
              <a:rPr lang="en-US" b="1" dirty="0" smtClean="0"/>
              <a:t> and </a:t>
            </a:r>
            <a:r>
              <a:rPr lang="en-US" dirty="0" smtClean="0">
                <a:latin typeface="Courier New" panose="02070309020205020404" pitchFamily="49" charset="0"/>
                <a:cs typeface="Courier New" panose="02070309020205020404" pitchFamily="49" charset="0"/>
              </a:rPr>
              <a:t>List</a:t>
            </a:r>
            <a:r>
              <a:rPr lang="en-US" b="1" dirty="0" smtClean="0"/>
              <a:t>.</a:t>
            </a:r>
          </a:p>
          <a:p>
            <a:pPr algn="just"/>
            <a:r>
              <a:rPr lang="en-US" b="1" dirty="0" smtClean="0"/>
              <a:t>The interface is typically used to pass collections around and manipulate them where maximum generality is desired.</a:t>
            </a:r>
            <a:endParaRPr lang="en-IN" b="1" dirty="0"/>
          </a:p>
        </p:txBody>
      </p:sp>
    </p:spTree>
    <p:extLst>
      <p:ext uri="{BB962C8B-B14F-4D97-AF65-F5344CB8AC3E}">
        <p14:creationId xmlns:p14="http://schemas.microsoft.com/office/powerpoint/2010/main" val="1497463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Set Interface</a:t>
            </a:r>
            <a:endParaRPr lang="en-IN" b="1" dirty="0"/>
          </a:p>
        </p:txBody>
      </p:sp>
      <p:sp>
        <p:nvSpPr>
          <p:cNvPr id="3" name="Content Placeholder 2"/>
          <p:cNvSpPr>
            <a:spLocks noGrp="1"/>
          </p:cNvSpPr>
          <p:nvPr>
            <p:ph idx="1"/>
          </p:nvPr>
        </p:nvSpPr>
        <p:spPr/>
        <p:txBody>
          <a:bodyPr anchor="ctr"/>
          <a:lstStyle/>
          <a:p>
            <a:pPr algn="just"/>
            <a:r>
              <a:rPr lang="en-US" b="1" dirty="0" smtClean="0"/>
              <a:t>Set is unordered collection, sequence is not guaranteed.</a:t>
            </a:r>
          </a:p>
          <a:p>
            <a:pPr algn="just"/>
            <a:r>
              <a:rPr lang="en-US" b="1" dirty="0" smtClean="0"/>
              <a:t>Duplicate elements are NOT allowed. All elements are unique.</a:t>
            </a:r>
          </a:p>
          <a:p>
            <a:pPr algn="just"/>
            <a:r>
              <a:rPr lang="en-US" b="1" dirty="0" smtClean="0"/>
              <a:t>At most, only one element can be set to null.</a:t>
            </a:r>
          </a:p>
          <a:p>
            <a:pPr algn="just"/>
            <a:endParaRPr lang="en-IN" b="1" dirty="0"/>
          </a:p>
        </p:txBody>
      </p:sp>
    </p:spTree>
    <p:extLst>
      <p:ext uri="{BB962C8B-B14F-4D97-AF65-F5344CB8AC3E}">
        <p14:creationId xmlns:p14="http://schemas.microsoft.com/office/powerpoint/2010/main" val="2071488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 Interface</a:t>
            </a:r>
            <a:endParaRPr lang="en-IN" b="1" dirty="0"/>
          </a:p>
        </p:txBody>
      </p:sp>
      <p:sp>
        <p:nvSpPr>
          <p:cNvPr id="3" name="Content Placeholder 2"/>
          <p:cNvSpPr>
            <a:spLocks noGrp="1"/>
          </p:cNvSpPr>
          <p:nvPr>
            <p:ph idx="1"/>
          </p:nvPr>
        </p:nvSpPr>
        <p:spPr/>
        <p:txBody>
          <a:bodyPr anchor="ctr"/>
          <a:lstStyle/>
          <a:p>
            <a:pPr algn="just"/>
            <a:r>
              <a:rPr lang="en-US" b="1" dirty="0" smtClean="0"/>
              <a:t>List is an ordered collection (also known as sequence).</a:t>
            </a:r>
          </a:p>
          <a:p>
            <a:pPr algn="just"/>
            <a:r>
              <a:rPr lang="en-US" b="1" dirty="0" smtClean="0"/>
              <a:t>User has precise control over where in the list each element is inserted.</a:t>
            </a:r>
          </a:p>
          <a:p>
            <a:pPr algn="just"/>
            <a:r>
              <a:rPr lang="en-US" b="1" dirty="0" smtClean="0"/>
              <a:t>User can access elements by their integer index (position in the list), and can search for elements in the list.</a:t>
            </a:r>
          </a:p>
          <a:p>
            <a:pPr algn="just"/>
            <a:r>
              <a:rPr lang="en-US" b="1" dirty="0" smtClean="0"/>
              <a:t>Duplicate elements are allowed.</a:t>
            </a:r>
          </a:p>
          <a:p>
            <a:pPr algn="just"/>
            <a:endParaRPr lang="en-IN" b="1" dirty="0"/>
          </a:p>
        </p:txBody>
      </p:sp>
    </p:spTree>
    <p:extLst>
      <p:ext uri="{BB962C8B-B14F-4D97-AF65-F5344CB8AC3E}">
        <p14:creationId xmlns:p14="http://schemas.microsoft.com/office/powerpoint/2010/main" val="17531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Data Types</a:t>
            </a:r>
            <a:endParaRPr lang="en-IN" b="1" dirty="0"/>
          </a:p>
        </p:txBody>
      </p:sp>
      <p:sp>
        <p:nvSpPr>
          <p:cNvPr id="3" name="Content Placeholder 2"/>
          <p:cNvSpPr>
            <a:spLocks noGrp="1"/>
          </p:cNvSpPr>
          <p:nvPr>
            <p:ph idx="1"/>
          </p:nvPr>
        </p:nvSpPr>
        <p:spPr/>
        <p:txBody>
          <a:bodyPr anchor="ctr"/>
          <a:lstStyle/>
          <a:p>
            <a:r>
              <a:rPr lang="en-US" b="1" dirty="0" smtClean="0"/>
              <a:t>Primitive Data Types</a:t>
            </a:r>
          </a:p>
          <a:p>
            <a:r>
              <a:rPr lang="en-US" b="1" dirty="0" smtClean="0"/>
              <a:t>Complex Data Type (or Reference Data Type / Object Data Type)</a:t>
            </a:r>
            <a:endParaRPr lang="en-IN" b="1" dirty="0"/>
          </a:p>
        </p:txBody>
      </p:sp>
    </p:spTree>
    <p:extLst>
      <p:ext uri="{BB962C8B-B14F-4D97-AF65-F5344CB8AC3E}">
        <p14:creationId xmlns:p14="http://schemas.microsoft.com/office/powerpoint/2010/main" val="402609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Map Interface</a:t>
            </a:r>
            <a:endParaRPr lang="en-IN" b="1" dirty="0"/>
          </a:p>
        </p:txBody>
      </p:sp>
      <p:sp>
        <p:nvSpPr>
          <p:cNvPr id="3" name="Content Placeholder 2"/>
          <p:cNvSpPr>
            <a:spLocks noGrp="1"/>
          </p:cNvSpPr>
          <p:nvPr>
            <p:ph idx="1"/>
          </p:nvPr>
        </p:nvSpPr>
        <p:spPr/>
        <p:txBody>
          <a:bodyPr anchor="ctr"/>
          <a:lstStyle/>
          <a:p>
            <a:pPr algn="just"/>
            <a:r>
              <a:rPr lang="en-US" b="1" dirty="0" smtClean="0"/>
              <a:t>A </a:t>
            </a:r>
            <a:r>
              <a:rPr lang="en-US" dirty="0" smtClean="0">
                <a:latin typeface="Courier New" panose="02070309020205020404" pitchFamily="49" charset="0"/>
                <a:cs typeface="Courier New" panose="02070309020205020404" pitchFamily="49" charset="0"/>
              </a:rPr>
              <a:t>Map</a:t>
            </a:r>
            <a:r>
              <a:rPr lang="en-US" b="1" dirty="0" smtClean="0"/>
              <a:t> is a data structure used to hold elements that can be accessed through a unique identifier.</a:t>
            </a:r>
            <a:r>
              <a:rPr lang="en-IN" b="1" dirty="0" smtClean="0"/>
              <a:t> It is made up of Key, Value pair.</a:t>
            </a:r>
          </a:p>
          <a:p>
            <a:pPr algn="just"/>
            <a:r>
              <a:rPr lang="en-US" b="1" dirty="0" smtClean="0"/>
              <a:t>A Map cannot contain duplicate elements.</a:t>
            </a:r>
          </a:p>
          <a:p>
            <a:pPr algn="just"/>
            <a:r>
              <a:rPr lang="en-US" b="1" dirty="0" smtClean="0"/>
              <a:t>Each Key can only map to at most only one value.</a:t>
            </a:r>
          </a:p>
          <a:p>
            <a:pPr algn="just"/>
            <a:r>
              <a:rPr lang="en-US" b="1" dirty="0" smtClean="0"/>
              <a:t>You map (or relate / connect / pair) a unique key to a specific value.</a:t>
            </a:r>
          </a:p>
          <a:p>
            <a:pPr algn="just"/>
            <a:r>
              <a:rPr lang="en-US" b="1" dirty="0" smtClean="0"/>
              <a:t>Both key and value are objects.</a:t>
            </a:r>
          </a:p>
          <a:p>
            <a:pPr algn="just"/>
            <a:r>
              <a:rPr lang="en-US" b="1" dirty="0" smtClean="0"/>
              <a:t>To navigate to a map, you need to get its key using the </a:t>
            </a:r>
            <a:r>
              <a:rPr lang="en-US" dirty="0" err="1" smtClean="0">
                <a:latin typeface="Courier New" panose="02070309020205020404" pitchFamily="49" charset="0"/>
                <a:cs typeface="Courier New" panose="02070309020205020404" pitchFamily="49" charset="0"/>
              </a:rPr>
              <a:t>keySet</a:t>
            </a:r>
            <a:r>
              <a:rPr lang="en-US" dirty="0" smtClean="0">
                <a:latin typeface="Courier New" panose="02070309020205020404" pitchFamily="49" charset="0"/>
                <a:cs typeface="Courier New" panose="02070309020205020404" pitchFamily="49" charset="0"/>
              </a:rPr>
              <a:t>()</a:t>
            </a:r>
            <a:r>
              <a:rPr lang="en-US" b="1" dirty="0" smtClean="0"/>
              <a:t> method</a:t>
            </a:r>
          </a:p>
        </p:txBody>
      </p:sp>
    </p:spTree>
    <p:extLst>
      <p:ext uri="{BB962C8B-B14F-4D97-AF65-F5344CB8AC3E}">
        <p14:creationId xmlns:p14="http://schemas.microsoft.com/office/powerpoint/2010/main" val="130066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Iterator and </a:t>
            </a:r>
            <a:r>
              <a:rPr lang="en-US" b="1" dirty="0" err="1" smtClean="0"/>
              <a:t>ListIterator</a:t>
            </a:r>
            <a:r>
              <a:rPr lang="en-US" b="1" dirty="0" smtClean="0"/>
              <a:t> Interface</a:t>
            </a:r>
            <a:endParaRPr lang="en-IN" b="1" dirty="0"/>
          </a:p>
        </p:txBody>
      </p:sp>
      <p:sp>
        <p:nvSpPr>
          <p:cNvPr id="3" name="Content Placeholder 2"/>
          <p:cNvSpPr>
            <a:spLocks noGrp="1"/>
          </p:cNvSpPr>
          <p:nvPr>
            <p:ph idx="1"/>
          </p:nvPr>
        </p:nvSpPr>
        <p:spPr/>
        <p:txBody>
          <a:bodyPr anchor="ctr"/>
          <a:lstStyle/>
          <a:p>
            <a:pPr algn="just"/>
            <a:r>
              <a:rPr lang="en-US" b="1" dirty="0" smtClean="0">
                <a:latin typeface="+mj-lt"/>
              </a:rPr>
              <a:t>An Iterator is an object that can be used to loop through collections like </a:t>
            </a:r>
            <a:r>
              <a:rPr lang="en-US" dirty="0" err="1" smtClean="0">
                <a:latin typeface="Courier New" panose="02070309020205020404" pitchFamily="49" charset="0"/>
                <a:cs typeface="Courier New" panose="02070309020205020404" pitchFamily="49" charset="0"/>
              </a:rPr>
              <a:t>ArrayList</a:t>
            </a:r>
            <a:r>
              <a:rPr lang="en-US" b="1" dirty="0" smtClean="0">
                <a:latin typeface="+mj-lt"/>
              </a:rPr>
              <a:t> and </a:t>
            </a:r>
            <a:r>
              <a:rPr lang="en-US" dirty="0" err="1" smtClean="0">
                <a:latin typeface="Courier New" panose="02070309020205020404" pitchFamily="49" charset="0"/>
                <a:cs typeface="Courier New" panose="02070309020205020404" pitchFamily="49" charset="0"/>
              </a:rPr>
              <a:t>HashSet</a:t>
            </a:r>
            <a:r>
              <a:rPr lang="en-US" b="1" dirty="0" smtClean="0">
                <a:latin typeface="+mj-lt"/>
                <a:cs typeface="Courier New" panose="02070309020205020404" pitchFamily="49" charset="0"/>
              </a:rPr>
              <a:t>.</a:t>
            </a:r>
          </a:p>
          <a:p>
            <a:pPr algn="just"/>
            <a:r>
              <a:rPr lang="en-US" b="1" dirty="0" smtClean="0">
                <a:latin typeface="+mj-lt"/>
                <a:cs typeface="Courier New" panose="02070309020205020404" pitchFamily="49" charset="0"/>
              </a:rPr>
              <a:t>It is called an “iterator” because “iterating” is the technical term for looping.</a:t>
            </a:r>
          </a:p>
          <a:p>
            <a:pPr algn="just"/>
            <a:r>
              <a:rPr lang="en-US" b="1" dirty="0" smtClean="0">
                <a:latin typeface="+mj-lt"/>
                <a:cs typeface="Courier New" panose="02070309020205020404" pitchFamily="49" charset="0"/>
              </a:rPr>
              <a:t>Iterators can support only forward iteration.</a:t>
            </a:r>
          </a:p>
          <a:p>
            <a:pPr algn="just"/>
            <a:r>
              <a:rPr lang="en-US" b="1" dirty="0" smtClean="0">
                <a:latin typeface="+mj-lt"/>
                <a:cs typeface="Courier New" panose="02070309020205020404" pitchFamily="49" charset="0"/>
              </a:rPr>
              <a:t>Like the </a:t>
            </a:r>
            <a:r>
              <a:rPr lang="en-US" dirty="0" smtClean="0">
                <a:latin typeface="Courier New" panose="02070309020205020404" pitchFamily="49" charset="0"/>
                <a:cs typeface="Courier New" panose="02070309020205020404" pitchFamily="49" charset="0"/>
              </a:rPr>
              <a:t>Iterator</a:t>
            </a:r>
            <a:r>
              <a:rPr lang="en-US" b="1" dirty="0" smtClean="0">
                <a:latin typeface="+mj-lt"/>
                <a:cs typeface="Courier New" panose="02070309020205020404" pitchFamily="49" charset="0"/>
              </a:rPr>
              <a:t> Interface </a:t>
            </a:r>
            <a:r>
              <a:rPr lang="en-US" dirty="0" err="1" smtClean="0">
                <a:latin typeface="Courier New" panose="02070309020205020404" pitchFamily="49" charset="0"/>
                <a:cs typeface="Courier New" panose="02070309020205020404" pitchFamily="49" charset="0"/>
              </a:rPr>
              <a:t>ListIterator</a:t>
            </a:r>
            <a:r>
              <a:rPr lang="en-US" b="1" dirty="0" smtClean="0">
                <a:latin typeface="+mj-lt"/>
                <a:cs typeface="Courier New" panose="02070309020205020404" pitchFamily="49" charset="0"/>
              </a:rPr>
              <a:t> Interface is a Java Iterator, which is used to iterate elements one-by-one from a </a:t>
            </a:r>
            <a:r>
              <a:rPr lang="en-US" dirty="0" smtClean="0">
                <a:latin typeface="Courier New" panose="02070309020205020404" pitchFamily="49" charset="0"/>
                <a:cs typeface="Courier New" panose="02070309020205020404" pitchFamily="49" charset="0"/>
              </a:rPr>
              <a:t>List</a:t>
            </a:r>
            <a:r>
              <a:rPr lang="en-US" b="1" dirty="0" smtClean="0">
                <a:latin typeface="+mj-lt"/>
                <a:cs typeface="Courier New" panose="02070309020205020404" pitchFamily="49" charset="0"/>
              </a:rPr>
              <a:t> implemented object like </a:t>
            </a:r>
            <a:r>
              <a:rPr lang="en-US" dirty="0" err="1" smtClean="0">
                <a:latin typeface="Courier New" panose="02070309020205020404" pitchFamily="49" charset="0"/>
                <a:cs typeface="Courier New" panose="02070309020205020404" pitchFamily="49" charset="0"/>
              </a:rPr>
              <a:t>ArrayList</a:t>
            </a:r>
            <a:r>
              <a:rPr lang="en-US" b="1" dirty="0" smtClean="0">
                <a:latin typeface="+mj-lt"/>
                <a:cs typeface="Courier New" panose="02070309020205020404" pitchFamily="49" charset="0"/>
              </a:rPr>
              <a:t>.</a:t>
            </a:r>
          </a:p>
          <a:p>
            <a:pPr algn="just"/>
            <a:r>
              <a:rPr lang="en-US" b="1" dirty="0" smtClean="0">
                <a:latin typeface="+mj-lt"/>
                <a:cs typeface="Courier New" panose="02070309020205020404" pitchFamily="49" charset="0"/>
              </a:rPr>
              <a:t>Unlike Iterator, </a:t>
            </a:r>
            <a:r>
              <a:rPr lang="en-US" b="1" dirty="0" err="1" smtClean="0">
                <a:latin typeface="+mj-lt"/>
                <a:cs typeface="Courier New" panose="02070309020205020404" pitchFamily="49" charset="0"/>
              </a:rPr>
              <a:t>ListIterator</a:t>
            </a:r>
            <a:r>
              <a:rPr lang="en-US" b="1" dirty="0" smtClean="0">
                <a:latin typeface="+mj-lt"/>
                <a:cs typeface="Courier New" panose="02070309020205020404" pitchFamily="49" charset="0"/>
              </a:rPr>
              <a:t> supports both forward and backward iterations.</a:t>
            </a:r>
            <a:endParaRPr lang="en-IN" b="1" dirty="0">
              <a:latin typeface="+mj-lt"/>
              <a:cs typeface="Courier New" panose="02070309020205020404" pitchFamily="49" charset="0"/>
            </a:endParaRPr>
          </a:p>
        </p:txBody>
      </p:sp>
    </p:spTree>
    <p:extLst>
      <p:ext uri="{BB962C8B-B14F-4D97-AF65-F5344CB8AC3E}">
        <p14:creationId xmlns:p14="http://schemas.microsoft.com/office/powerpoint/2010/main" val="208746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smtClean="0"/>
              <a:t>Data Types</a:t>
            </a:r>
            <a:endParaRPr lang="en-IN" b="1" dirty="0"/>
          </a:p>
        </p:txBody>
      </p:sp>
      <p:sp>
        <p:nvSpPr>
          <p:cNvPr id="3" name="Content Placeholder 2"/>
          <p:cNvSpPr>
            <a:spLocks noGrp="1"/>
          </p:cNvSpPr>
          <p:nvPr>
            <p:ph idx="1"/>
          </p:nvPr>
        </p:nvSpPr>
        <p:spPr>
          <a:xfrm>
            <a:off x="2589212" y="1423851"/>
            <a:ext cx="8915400" cy="5068389"/>
          </a:xfrm>
        </p:spPr>
        <p:txBody>
          <a:bodyPr anchor="ctr">
            <a:normAutofit/>
          </a:bodyPr>
          <a:lstStyle/>
          <a:p>
            <a:r>
              <a:rPr lang="en-US" b="1" dirty="0" smtClean="0"/>
              <a:t>Primitive Data Types</a:t>
            </a:r>
          </a:p>
          <a:p>
            <a:pPr lvl="1">
              <a:buFont typeface="Wingdings" panose="05000000000000000000" pitchFamily="2" charset="2"/>
              <a:buChar char="v"/>
            </a:pPr>
            <a:r>
              <a:rPr lang="en-US" b="1" dirty="0" smtClean="0"/>
              <a:t>char</a:t>
            </a:r>
          </a:p>
          <a:p>
            <a:pPr lvl="1">
              <a:buFont typeface="Wingdings" panose="05000000000000000000" pitchFamily="2" charset="2"/>
              <a:buChar char="v"/>
            </a:pPr>
            <a:r>
              <a:rPr lang="en-US" b="1" dirty="0" smtClean="0"/>
              <a:t>byte</a:t>
            </a:r>
          </a:p>
          <a:p>
            <a:pPr lvl="1">
              <a:buFont typeface="Wingdings" panose="05000000000000000000" pitchFamily="2" charset="2"/>
              <a:buChar char="v"/>
            </a:pPr>
            <a:r>
              <a:rPr lang="en-US" b="1" dirty="0" smtClean="0"/>
              <a:t>short</a:t>
            </a:r>
          </a:p>
          <a:p>
            <a:pPr lvl="1">
              <a:buFont typeface="Wingdings" panose="05000000000000000000" pitchFamily="2" charset="2"/>
              <a:buChar char="v"/>
            </a:pPr>
            <a:r>
              <a:rPr lang="en-US" b="1" dirty="0" err="1"/>
              <a:t>i</a:t>
            </a:r>
            <a:r>
              <a:rPr lang="en-US" b="1" dirty="0" err="1" smtClean="0"/>
              <a:t>nt</a:t>
            </a:r>
            <a:endParaRPr lang="en-US" b="1" dirty="0" smtClean="0"/>
          </a:p>
          <a:p>
            <a:pPr lvl="1">
              <a:buFont typeface="Wingdings" panose="05000000000000000000" pitchFamily="2" charset="2"/>
              <a:buChar char="v"/>
            </a:pPr>
            <a:r>
              <a:rPr lang="en-US" b="1" dirty="0"/>
              <a:t>l</a:t>
            </a:r>
            <a:r>
              <a:rPr lang="en-US" b="1" dirty="0" smtClean="0"/>
              <a:t>ong</a:t>
            </a:r>
          </a:p>
          <a:p>
            <a:pPr lvl="1">
              <a:buFont typeface="Wingdings" panose="05000000000000000000" pitchFamily="2" charset="2"/>
              <a:buChar char="v"/>
            </a:pPr>
            <a:r>
              <a:rPr lang="en-US" b="1" dirty="0"/>
              <a:t>f</a:t>
            </a:r>
            <a:r>
              <a:rPr lang="en-US" b="1" dirty="0" smtClean="0"/>
              <a:t>loat</a:t>
            </a:r>
          </a:p>
          <a:p>
            <a:pPr lvl="1">
              <a:buFont typeface="Wingdings" panose="05000000000000000000" pitchFamily="2" charset="2"/>
              <a:buChar char="v"/>
            </a:pPr>
            <a:r>
              <a:rPr lang="en-US" b="1" dirty="0"/>
              <a:t>d</a:t>
            </a:r>
            <a:r>
              <a:rPr lang="en-US" b="1" dirty="0" smtClean="0"/>
              <a:t>ouble</a:t>
            </a:r>
          </a:p>
          <a:p>
            <a:pPr lvl="1">
              <a:buFont typeface="Wingdings" panose="05000000000000000000" pitchFamily="2" charset="2"/>
              <a:buChar char="v"/>
            </a:pPr>
            <a:r>
              <a:rPr lang="en-US" b="1" dirty="0" err="1" smtClean="0"/>
              <a:t>boolean</a:t>
            </a:r>
            <a:endParaRPr lang="en-US" b="1" dirty="0"/>
          </a:p>
          <a:p>
            <a:r>
              <a:rPr lang="en-US" b="1" dirty="0" smtClean="0"/>
              <a:t>Reference Data Type</a:t>
            </a:r>
          </a:p>
          <a:p>
            <a:pPr lvl="1">
              <a:buFont typeface="Wingdings" panose="05000000000000000000" pitchFamily="2" charset="2"/>
              <a:buChar char="v"/>
            </a:pPr>
            <a:r>
              <a:rPr lang="en-US" b="1" dirty="0" smtClean="0"/>
              <a:t>Objects</a:t>
            </a:r>
          </a:p>
        </p:txBody>
      </p:sp>
    </p:spTree>
    <p:extLst>
      <p:ext uri="{BB962C8B-B14F-4D97-AF65-F5344CB8AC3E}">
        <p14:creationId xmlns:p14="http://schemas.microsoft.com/office/powerpoint/2010/main" val="684913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b="1" dirty="0"/>
              <a:t>Primitive Data </a:t>
            </a:r>
            <a:r>
              <a:rPr lang="en-IN" b="1" dirty="0" smtClean="0"/>
              <a:t>Types</a:t>
            </a:r>
            <a:endParaRPr lang="en-IN" b="1" dirty="0"/>
          </a:p>
        </p:txBody>
      </p:sp>
      <p:sp>
        <p:nvSpPr>
          <p:cNvPr id="3" name="Content Placeholder 2"/>
          <p:cNvSpPr>
            <a:spLocks noGrp="1"/>
          </p:cNvSpPr>
          <p:nvPr>
            <p:ph idx="1"/>
          </p:nvPr>
        </p:nvSpPr>
        <p:spPr/>
        <p:txBody>
          <a:bodyPr anchor="ctr"/>
          <a:lstStyle/>
          <a:p>
            <a:r>
              <a:rPr lang="en-US" b="1" dirty="0" smtClean="0"/>
              <a:t>Numbers, characters, and Booleans</a:t>
            </a:r>
          </a:p>
          <a:p>
            <a:r>
              <a:rPr lang="en-US" b="1" dirty="0" smtClean="0"/>
              <a:t>Stored in fastest available memory.</a:t>
            </a:r>
          </a:p>
          <a:p>
            <a:r>
              <a:rPr lang="en-US" b="1" dirty="0" smtClean="0"/>
              <a:t>Primitive data type names are all lowercase</a:t>
            </a:r>
          </a:p>
          <a:p>
            <a:r>
              <a:rPr lang="en-US" b="1" dirty="0" smtClean="0"/>
              <a:t>Not a primitive: String;</a:t>
            </a:r>
            <a:endParaRPr lang="en-IN" b="1" dirty="0"/>
          </a:p>
        </p:txBody>
      </p:sp>
    </p:spTree>
    <p:extLst>
      <p:ext uri="{BB962C8B-B14F-4D97-AF65-F5344CB8AC3E}">
        <p14:creationId xmlns:p14="http://schemas.microsoft.com/office/powerpoint/2010/main" val="3095849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Primitive Data Types</a:t>
            </a:r>
            <a:endParaRPr lang="en-IN" b="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00961852"/>
              </p:ext>
            </p:extLst>
          </p:nvPr>
        </p:nvGraphicFramePr>
        <p:xfrm>
          <a:off x="3046888" y="2133600"/>
          <a:ext cx="8235401" cy="2966720"/>
        </p:xfrm>
        <a:graphic>
          <a:graphicData uri="http://schemas.openxmlformats.org/drawingml/2006/table">
            <a:tbl>
              <a:tblPr firstRow="1" bandRow="1">
                <a:tableStyleId>{5C22544A-7EE6-4342-B048-85BDC9FD1C3A}</a:tableStyleId>
              </a:tblPr>
              <a:tblGrid>
                <a:gridCol w="1525112">
                  <a:extLst>
                    <a:ext uri="{9D8B030D-6E8A-4147-A177-3AD203B41FA5}">
                      <a16:colId xmlns:a16="http://schemas.microsoft.com/office/drawing/2014/main" val="277653002"/>
                    </a:ext>
                  </a:extLst>
                </a:gridCol>
                <a:gridCol w="1012874">
                  <a:extLst>
                    <a:ext uri="{9D8B030D-6E8A-4147-A177-3AD203B41FA5}">
                      <a16:colId xmlns:a16="http://schemas.microsoft.com/office/drawing/2014/main" val="1799554770"/>
                    </a:ext>
                  </a:extLst>
                </a:gridCol>
                <a:gridCol w="1716258">
                  <a:extLst>
                    <a:ext uri="{9D8B030D-6E8A-4147-A177-3AD203B41FA5}">
                      <a16:colId xmlns:a16="http://schemas.microsoft.com/office/drawing/2014/main" val="4111029668"/>
                    </a:ext>
                  </a:extLst>
                </a:gridCol>
                <a:gridCol w="1718502">
                  <a:extLst>
                    <a:ext uri="{9D8B030D-6E8A-4147-A177-3AD203B41FA5}">
                      <a16:colId xmlns:a16="http://schemas.microsoft.com/office/drawing/2014/main" val="2900626938"/>
                    </a:ext>
                  </a:extLst>
                </a:gridCol>
                <a:gridCol w="2262655">
                  <a:extLst>
                    <a:ext uri="{9D8B030D-6E8A-4147-A177-3AD203B41FA5}">
                      <a16:colId xmlns:a16="http://schemas.microsoft.com/office/drawing/2014/main" val="2359915309"/>
                    </a:ext>
                  </a:extLst>
                </a:gridCol>
              </a:tblGrid>
              <a:tr h="370840">
                <a:tc>
                  <a:txBody>
                    <a:bodyPr/>
                    <a:lstStyle/>
                    <a:p>
                      <a:pPr algn="ctr"/>
                      <a:r>
                        <a:rPr lang="en-US" b="1" dirty="0" smtClean="0"/>
                        <a:t>Data Type</a:t>
                      </a:r>
                      <a:endParaRPr lang="en-IN" b="1" dirty="0"/>
                    </a:p>
                  </a:txBody>
                  <a:tcPr/>
                </a:tc>
                <a:tc>
                  <a:txBody>
                    <a:bodyPr/>
                    <a:lstStyle/>
                    <a:p>
                      <a:pPr algn="ctr"/>
                      <a:r>
                        <a:rPr lang="en-US" b="1" dirty="0" smtClean="0"/>
                        <a:t>Bits</a:t>
                      </a:r>
                      <a:endParaRPr lang="en-IN" b="1" dirty="0"/>
                    </a:p>
                  </a:txBody>
                  <a:tcPr/>
                </a:tc>
                <a:tc>
                  <a:txBody>
                    <a:bodyPr/>
                    <a:lstStyle/>
                    <a:p>
                      <a:pPr algn="ctr"/>
                      <a:r>
                        <a:rPr lang="en-US" b="1" dirty="0" smtClean="0"/>
                        <a:t>Minimum</a:t>
                      </a:r>
                      <a:endParaRPr lang="en-IN" b="1" dirty="0"/>
                    </a:p>
                  </a:txBody>
                  <a:tcPr/>
                </a:tc>
                <a:tc>
                  <a:txBody>
                    <a:bodyPr/>
                    <a:lstStyle/>
                    <a:p>
                      <a:pPr algn="ctr"/>
                      <a:r>
                        <a:rPr lang="en-US" b="1" dirty="0" smtClean="0"/>
                        <a:t>Maximum</a:t>
                      </a:r>
                      <a:endParaRPr lang="en-IN" b="1" dirty="0"/>
                    </a:p>
                  </a:txBody>
                  <a:tcPr/>
                </a:tc>
                <a:tc>
                  <a:txBody>
                    <a:bodyPr/>
                    <a:lstStyle/>
                    <a:p>
                      <a:pPr algn="ctr"/>
                      <a:r>
                        <a:rPr lang="en-US" b="1" dirty="0" smtClean="0"/>
                        <a:t>Default Values</a:t>
                      </a:r>
                      <a:endParaRPr lang="en-IN" b="1" dirty="0"/>
                    </a:p>
                  </a:txBody>
                  <a:tcPr/>
                </a:tc>
                <a:extLst>
                  <a:ext uri="{0D108BD9-81ED-4DB2-BD59-A6C34878D82A}">
                    <a16:rowId xmlns:a16="http://schemas.microsoft.com/office/drawing/2014/main" val="298048491"/>
                  </a:ext>
                </a:extLst>
              </a:tr>
              <a:tr h="370840">
                <a:tc>
                  <a:txBody>
                    <a:bodyPr/>
                    <a:lstStyle/>
                    <a:p>
                      <a:pPr algn="ctr"/>
                      <a:r>
                        <a:rPr lang="en-US" b="1" dirty="0" smtClean="0"/>
                        <a:t>byte</a:t>
                      </a:r>
                      <a:endParaRPr lang="en-IN" b="1" dirty="0"/>
                    </a:p>
                  </a:txBody>
                  <a:tcPr/>
                </a:tc>
                <a:tc>
                  <a:txBody>
                    <a:bodyPr/>
                    <a:lstStyle/>
                    <a:p>
                      <a:pPr algn="ctr"/>
                      <a:r>
                        <a:rPr lang="en-US" b="1" dirty="0" smtClean="0"/>
                        <a:t>8</a:t>
                      </a:r>
                      <a:endParaRPr lang="en-IN" b="1" dirty="0"/>
                    </a:p>
                  </a:txBody>
                  <a:tcPr/>
                </a:tc>
                <a:tc>
                  <a:txBody>
                    <a:bodyPr/>
                    <a:lstStyle/>
                    <a:p>
                      <a:pPr algn="ctr"/>
                      <a:r>
                        <a:rPr lang="en-US" b="1" dirty="0" smtClean="0"/>
                        <a:t>-128</a:t>
                      </a:r>
                      <a:endParaRPr lang="en-IN" b="1" dirty="0"/>
                    </a:p>
                  </a:txBody>
                  <a:tcPr/>
                </a:tc>
                <a:tc>
                  <a:txBody>
                    <a:bodyPr/>
                    <a:lstStyle/>
                    <a:p>
                      <a:pPr algn="ctr"/>
                      <a:r>
                        <a:rPr lang="en-US" b="1" dirty="0" smtClean="0"/>
                        <a:t>128</a:t>
                      </a:r>
                      <a:endParaRPr lang="en-IN" b="1" dirty="0"/>
                    </a:p>
                  </a:txBody>
                  <a:tcPr/>
                </a:tc>
                <a:tc>
                  <a:txBody>
                    <a:bodyPr/>
                    <a:lstStyle/>
                    <a:p>
                      <a:pPr algn="ctr"/>
                      <a:r>
                        <a:rPr lang="en-US" b="1" dirty="0" smtClean="0"/>
                        <a:t>0</a:t>
                      </a:r>
                      <a:endParaRPr lang="en-IN" b="1" dirty="0"/>
                    </a:p>
                  </a:txBody>
                  <a:tcPr/>
                </a:tc>
                <a:extLst>
                  <a:ext uri="{0D108BD9-81ED-4DB2-BD59-A6C34878D82A}">
                    <a16:rowId xmlns:a16="http://schemas.microsoft.com/office/drawing/2014/main" val="3643717849"/>
                  </a:ext>
                </a:extLst>
              </a:tr>
              <a:tr h="370840">
                <a:tc>
                  <a:txBody>
                    <a:bodyPr/>
                    <a:lstStyle/>
                    <a:p>
                      <a:pPr algn="ctr"/>
                      <a:r>
                        <a:rPr lang="en-US" b="1" dirty="0" smtClean="0"/>
                        <a:t>short</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0</a:t>
                      </a:r>
                      <a:endParaRPr lang="en-IN" b="1" dirty="0"/>
                    </a:p>
                  </a:txBody>
                  <a:tcPr/>
                </a:tc>
                <a:extLst>
                  <a:ext uri="{0D108BD9-81ED-4DB2-BD59-A6C34878D82A}">
                    <a16:rowId xmlns:a16="http://schemas.microsoft.com/office/drawing/2014/main" val="628323405"/>
                  </a:ext>
                </a:extLst>
              </a:tr>
              <a:tr h="370840">
                <a:tc>
                  <a:txBody>
                    <a:bodyPr/>
                    <a:lstStyle/>
                    <a:p>
                      <a:pPr algn="ctr"/>
                      <a:r>
                        <a:rPr lang="en-US" b="1" dirty="0" err="1" smtClean="0"/>
                        <a:t>int</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0</a:t>
                      </a:r>
                      <a:endParaRPr lang="en-IN" b="1" dirty="0"/>
                    </a:p>
                  </a:txBody>
                  <a:tcPr/>
                </a:tc>
                <a:extLst>
                  <a:ext uri="{0D108BD9-81ED-4DB2-BD59-A6C34878D82A}">
                    <a16:rowId xmlns:a16="http://schemas.microsoft.com/office/drawing/2014/main" val="1912843038"/>
                  </a:ext>
                </a:extLst>
              </a:tr>
              <a:tr h="370840">
                <a:tc>
                  <a:txBody>
                    <a:bodyPr/>
                    <a:lstStyle/>
                    <a:p>
                      <a:pPr algn="ctr"/>
                      <a:r>
                        <a:rPr lang="en-US" b="1" dirty="0" smtClean="0"/>
                        <a:t>long</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0.0l</a:t>
                      </a:r>
                      <a:endParaRPr lang="en-IN" b="1" dirty="0"/>
                    </a:p>
                  </a:txBody>
                  <a:tcPr/>
                </a:tc>
                <a:extLst>
                  <a:ext uri="{0D108BD9-81ED-4DB2-BD59-A6C34878D82A}">
                    <a16:rowId xmlns:a16="http://schemas.microsoft.com/office/drawing/2014/main" val="2640887183"/>
                  </a:ext>
                </a:extLst>
              </a:tr>
              <a:tr h="370840">
                <a:tc>
                  <a:txBody>
                    <a:bodyPr/>
                    <a:lstStyle/>
                    <a:p>
                      <a:pPr algn="ctr"/>
                      <a:r>
                        <a:rPr lang="en-US" b="1" dirty="0" smtClean="0"/>
                        <a:t>float</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0.0f</a:t>
                      </a:r>
                      <a:endParaRPr lang="en-IN" b="1" dirty="0"/>
                    </a:p>
                  </a:txBody>
                  <a:tcPr/>
                </a:tc>
                <a:extLst>
                  <a:ext uri="{0D108BD9-81ED-4DB2-BD59-A6C34878D82A}">
                    <a16:rowId xmlns:a16="http://schemas.microsoft.com/office/drawing/2014/main" val="2040950609"/>
                  </a:ext>
                </a:extLst>
              </a:tr>
              <a:tr h="370840">
                <a:tc>
                  <a:txBody>
                    <a:bodyPr/>
                    <a:lstStyle/>
                    <a:p>
                      <a:pPr algn="ctr"/>
                      <a:r>
                        <a:rPr lang="en-US" b="1" dirty="0" smtClean="0"/>
                        <a:t>char</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‘\u000’</a:t>
                      </a:r>
                      <a:endParaRPr lang="en-IN" b="1" dirty="0"/>
                    </a:p>
                  </a:txBody>
                  <a:tcPr/>
                </a:tc>
                <a:extLst>
                  <a:ext uri="{0D108BD9-81ED-4DB2-BD59-A6C34878D82A}">
                    <a16:rowId xmlns:a16="http://schemas.microsoft.com/office/drawing/2014/main" val="377294572"/>
                  </a:ext>
                </a:extLst>
              </a:tr>
              <a:tr h="370840">
                <a:tc>
                  <a:txBody>
                    <a:bodyPr/>
                    <a:lstStyle/>
                    <a:p>
                      <a:pPr algn="ctr"/>
                      <a:r>
                        <a:rPr lang="en-US" b="1" dirty="0" err="1" smtClean="0"/>
                        <a:t>boolean</a:t>
                      </a: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r>
                        <a:rPr lang="en-US" b="1" dirty="0" smtClean="0"/>
                        <a:t>false</a:t>
                      </a:r>
                      <a:endParaRPr lang="en-IN" b="1" dirty="0"/>
                    </a:p>
                  </a:txBody>
                  <a:tcPr/>
                </a:tc>
                <a:extLst>
                  <a:ext uri="{0D108BD9-81ED-4DB2-BD59-A6C34878D82A}">
                    <a16:rowId xmlns:a16="http://schemas.microsoft.com/office/drawing/2014/main" val="2651921326"/>
                  </a:ext>
                </a:extLst>
              </a:tr>
            </a:tbl>
          </a:graphicData>
        </a:graphic>
      </p:graphicFrame>
    </p:spTree>
    <p:extLst>
      <p:ext uri="{BB962C8B-B14F-4D97-AF65-F5344CB8AC3E}">
        <p14:creationId xmlns:p14="http://schemas.microsoft.com/office/powerpoint/2010/main" val="361358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Declaring Primitive Variables</a:t>
            </a:r>
            <a:endParaRPr lang="en-IN" b="1" dirty="0"/>
          </a:p>
        </p:txBody>
      </p:sp>
      <p:sp>
        <p:nvSpPr>
          <p:cNvPr id="3" name="Content Placeholder 2"/>
          <p:cNvSpPr>
            <a:spLocks noGrp="1"/>
          </p:cNvSpPr>
          <p:nvPr>
            <p:ph idx="1"/>
          </p:nvPr>
        </p:nvSpPr>
        <p:spPr>
          <a:xfrm>
            <a:off x="2589212" y="2133599"/>
            <a:ext cx="8915400" cy="4295335"/>
          </a:xfrm>
        </p:spPr>
        <p:txBody>
          <a:bodyPr anchor="t"/>
          <a:lstStyle/>
          <a:p>
            <a:r>
              <a:rPr lang="en-US" b="1" dirty="0" smtClean="0"/>
              <a:t>Java is a statically typed language.</a:t>
            </a:r>
          </a:p>
          <a:p>
            <a:r>
              <a:rPr lang="en-US" b="1" dirty="0" smtClean="0"/>
              <a:t>All variables must have their type declared.</a:t>
            </a:r>
          </a:p>
        </p:txBody>
      </p:sp>
      <p:grpSp>
        <p:nvGrpSpPr>
          <p:cNvPr id="33" name="Group 32"/>
          <p:cNvGrpSpPr/>
          <p:nvPr/>
        </p:nvGrpSpPr>
        <p:grpSpPr>
          <a:xfrm>
            <a:off x="4500659" y="3387678"/>
            <a:ext cx="5092505" cy="2647362"/>
            <a:chOff x="4500659" y="3387678"/>
            <a:chExt cx="5092505" cy="2647362"/>
          </a:xfrm>
        </p:grpSpPr>
        <p:cxnSp>
          <p:nvCxnSpPr>
            <p:cNvPr id="7" name="Straight Arrow Connector 6"/>
            <p:cNvCxnSpPr/>
            <p:nvPr/>
          </p:nvCxnSpPr>
          <p:spPr>
            <a:xfrm rot="10800000">
              <a:off x="5891928" y="4867879"/>
              <a:ext cx="0" cy="37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34766" y="5243935"/>
              <a:ext cx="1280160" cy="369332"/>
            </a:xfrm>
            <a:prstGeom prst="rect">
              <a:avLst/>
            </a:prstGeom>
            <a:noFill/>
          </p:spPr>
          <p:txBody>
            <a:bodyPr wrap="square" rtlCol="0">
              <a:spAutoFit/>
            </a:bodyPr>
            <a:lstStyle/>
            <a:p>
              <a:pPr algn="ctr"/>
              <a:r>
                <a:rPr lang="en-US" b="1" dirty="0" err="1" smtClean="0"/>
                <a:t>DataType</a:t>
              </a:r>
              <a:endParaRPr lang="en-IN" b="1" dirty="0"/>
            </a:p>
          </p:txBody>
        </p:sp>
        <p:sp>
          <p:nvSpPr>
            <p:cNvPr id="9" name="Rectangle 8"/>
            <p:cNvSpPr/>
            <p:nvPr/>
          </p:nvSpPr>
          <p:spPr>
            <a:xfrm>
              <a:off x="4500659" y="3387678"/>
              <a:ext cx="5092505" cy="2647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546421" y="4452830"/>
              <a:ext cx="254810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i</a:t>
              </a:r>
              <a:r>
                <a:rPr lang="en-US" b="1" dirty="0" err="1" smtClean="0">
                  <a:latin typeface="Courier New" panose="02070309020205020404" pitchFamily="49" charset="0"/>
                  <a:cs typeface="Courier New" panose="02070309020205020404" pitchFamily="49" charset="0"/>
                </a:rPr>
                <a:t>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myVar</a:t>
              </a:r>
              <a:r>
                <a:rPr lang="en-US" b="1" dirty="0" smtClean="0">
                  <a:latin typeface="Courier New" panose="02070309020205020404" pitchFamily="49" charset="0"/>
                  <a:cs typeface="Courier New" panose="02070309020205020404" pitchFamily="49" charset="0"/>
                </a:rPr>
                <a:t> = 5;</a:t>
              </a:r>
              <a:endParaRPr lang="en-IN" b="1" dirty="0">
                <a:latin typeface="Courier New" panose="02070309020205020404" pitchFamily="49" charset="0"/>
                <a:cs typeface="Courier New" panose="02070309020205020404" pitchFamily="49" charset="0"/>
              </a:endParaRPr>
            </a:p>
          </p:txBody>
        </p:sp>
        <p:sp>
          <p:nvSpPr>
            <p:cNvPr id="11" name="TextBox 10"/>
            <p:cNvSpPr txBox="1"/>
            <p:nvPr/>
          </p:nvSpPr>
          <p:spPr>
            <a:xfrm>
              <a:off x="5817565" y="3618795"/>
              <a:ext cx="1147831" cy="369332"/>
            </a:xfrm>
            <a:prstGeom prst="rect">
              <a:avLst/>
            </a:prstGeom>
            <a:noFill/>
          </p:spPr>
          <p:txBody>
            <a:bodyPr wrap="square" rtlCol="0">
              <a:spAutoFit/>
            </a:bodyPr>
            <a:lstStyle/>
            <a:p>
              <a:pPr algn="ctr"/>
              <a:r>
                <a:rPr lang="en-US" b="1" dirty="0" smtClean="0"/>
                <a:t>Identifier</a:t>
              </a:r>
              <a:endParaRPr lang="en-IN" b="1" dirty="0"/>
            </a:p>
          </p:txBody>
        </p:sp>
        <p:cxnSp>
          <p:nvCxnSpPr>
            <p:cNvPr id="12" name="Straight Arrow Connector 11"/>
            <p:cNvCxnSpPr/>
            <p:nvPr/>
          </p:nvCxnSpPr>
          <p:spPr>
            <a:xfrm>
              <a:off x="6490473" y="4053915"/>
              <a:ext cx="0" cy="37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65396" y="5292469"/>
              <a:ext cx="1630081" cy="646331"/>
            </a:xfrm>
            <a:prstGeom prst="rect">
              <a:avLst/>
            </a:prstGeom>
            <a:noFill/>
          </p:spPr>
          <p:txBody>
            <a:bodyPr wrap="square" rtlCol="0">
              <a:spAutoFit/>
            </a:bodyPr>
            <a:lstStyle/>
            <a:p>
              <a:pPr algn="ctr"/>
              <a:r>
                <a:rPr lang="en-US" b="1" dirty="0" smtClean="0"/>
                <a:t>Assignment Operator</a:t>
              </a:r>
              <a:endParaRPr lang="en-IN" b="1" dirty="0"/>
            </a:p>
          </p:txBody>
        </p:sp>
        <p:cxnSp>
          <p:nvCxnSpPr>
            <p:cNvPr id="15" name="Straight Arrow Connector 14"/>
            <p:cNvCxnSpPr/>
            <p:nvPr/>
          </p:nvCxnSpPr>
          <p:spPr>
            <a:xfrm rot="16200000" flipV="1">
              <a:off x="7086616" y="4713768"/>
              <a:ext cx="632083" cy="6272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42597" y="3569766"/>
              <a:ext cx="866484" cy="369332"/>
            </a:xfrm>
            <a:prstGeom prst="rect">
              <a:avLst/>
            </a:prstGeom>
            <a:noFill/>
          </p:spPr>
          <p:txBody>
            <a:bodyPr wrap="square" rtlCol="0">
              <a:spAutoFit/>
            </a:bodyPr>
            <a:lstStyle/>
            <a:p>
              <a:pPr algn="ctr"/>
              <a:r>
                <a:rPr lang="en-US" b="1" dirty="0" smtClean="0"/>
                <a:t>Value</a:t>
              </a:r>
              <a:endParaRPr lang="en-IN" b="1" dirty="0"/>
            </a:p>
          </p:txBody>
        </p:sp>
        <p:cxnSp>
          <p:nvCxnSpPr>
            <p:cNvPr id="20" name="Straight Arrow Connector 14"/>
            <p:cNvCxnSpPr/>
            <p:nvPr/>
          </p:nvCxnSpPr>
          <p:spPr>
            <a:xfrm rot="5400000">
              <a:off x="7326656" y="3999805"/>
              <a:ext cx="486655" cy="41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832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Arithmetic Operators </a:t>
            </a:r>
            <a:endParaRPr lang="en-IN" b="1" dirty="0"/>
          </a:p>
        </p:txBody>
      </p:sp>
      <p:sp>
        <p:nvSpPr>
          <p:cNvPr id="3" name="Content Placeholder 2"/>
          <p:cNvSpPr>
            <a:spLocks noGrp="1"/>
          </p:cNvSpPr>
          <p:nvPr>
            <p:ph idx="1"/>
          </p:nvPr>
        </p:nvSpPr>
        <p:spPr/>
        <p:txBody>
          <a:bodyPr anchor="ctr"/>
          <a:lstStyle/>
          <a:p>
            <a:r>
              <a:rPr lang="en-US" b="1" dirty="0" smtClean="0"/>
              <a:t>+	:	addition</a:t>
            </a:r>
          </a:p>
          <a:p>
            <a:r>
              <a:rPr lang="en-US" b="1" dirty="0" smtClean="0"/>
              <a:t>-		:	</a:t>
            </a:r>
            <a:r>
              <a:rPr lang="en-US" b="1" dirty="0" err="1" smtClean="0"/>
              <a:t>substration</a:t>
            </a:r>
            <a:endParaRPr lang="en-US" b="1" dirty="0" smtClean="0"/>
          </a:p>
          <a:p>
            <a:r>
              <a:rPr lang="en-US" b="1" dirty="0" smtClean="0"/>
              <a:t>*		:	multiplication</a:t>
            </a:r>
          </a:p>
          <a:p>
            <a:r>
              <a:rPr lang="en-US" b="1" dirty="0" smtClean="0"/>
              <a:t>/		: 	division</a:t>
            </a:r>
          </a:p>
          <a:p>
            <a:r>
              <a:rPr lang="en-US" b="1" dirty="0" smtClean="0"/>
              <a:t>%	:	modulus</a:t>
            </a:r>
            <a:endParaRPr lang="en-IN" b="1" dirty="0"/>
          </a:p>
        </p:txBody>
      </p:sp>
    </p:spTree>
    <p:extLst>
      <p:ext uri="{BB962C8B-B14F-4D97-AF65-F5344CB8AC3E}">
        <p14:creationId xmlns:p14="http://schemas.microsoft.com/office/powerpoint/2010/main" val="810901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842</TotalTime>
  <Words>2096</Words>
  <Application>Microsoft Office PowerPoint</Application>
  <PresentationFormat>Widescreen</PresentationFormat>
  <Paragraphs>318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Century Gothic</vt:lpstr>
      <vt:lpstr>Courier New</vt:lpstr>
      <vt:lpstr>Wingdings</vt:lpstr>
      <vt:lpstr>Wingdings 3</vt:lpstr>
      <vt:lpstr>Wisp</vt:lpstr>
      <vt:lpstr>Java</vt:lpstr>
      <vt:lpstr>General Features</vt:lpstr>
      <vt:lpstr>Interesting Features</vt:lpstr>
      <vt:lpstr>Data Types</vt:lpstr>
      <vt:lpstr>Data Types</vt:lpstr>
      <vt:lpstr>Primitive Data Types</vt:lpstr>
      <vt:lpstr>Primitive Data Types</vt:lpstr>
      <vt:lpstr>Declaring Primitive Variables</vt:lpstr>
      <vt:lpstr>Arithmetic Operators </vt:lpstr>
      <vt:lpstr>Relational Operators</vt:lpstr>
      <vt:lpstr>Logical Operators</vt:lpstr>
      <vt:lpstr>Binary Operators</vt:lpstr>
      <vt:lpstr>Flow Control Statements</vt:lpstr>
      <vt:lpstr>if &amp; if else</vt:lpstr>
      <vt:lpstr>for loop</vt:lpstr>
      <vt:lpstr>switch Statement</vt:lpstr>
      <vt:lpstr>Arrays</vt:lpstr>
      <vt:lpstr>Statements &amp; Blocks</vt:lpstr>
      <vt:lpstr>Classes and Objects</vt:lpstr>
      <vt:lpstr>Methods / Functions </vt:lpstr>
      <vt:lpstr>Constructor</vt:lpstr>
      <vt:lpstr>Java Source File Layout</vt:lpstr>
      <vt:lpstr>The package statement</vt:lpstr>
      <vt:lpstr>The import statement</vt:lpstr>
      <vt:lpstr>Non-static method vs static method</vt:lpstr>
      <vt:lpstr>Method Overloading</vt:lpstr>
      <vt:lpstr>Comments</vt:lpstr>
      <vt:lpstr>Object Oriented Programming</vt:lpstr>
      <vt:lpstr>Encapsulation</vt:lpstr>
      <vt:lpstr>Inheritance in Java</vt:lpstr>
      <vt:lpstr>Access Modifiers</vt:lpstr>
      <vt:lpstr>Method Overriding</vt:lpstr>
      <vt:lpstr>Superclasses</vt:lpstr>
      <vt:lpstr>Polymorphism in Java</vt:lpstr>
      <vt:lpstr>Abstract Classes &amp; Methods</vt:lpstr>
      <vt:lpstr>Interface</vt:lpstr>
      <vt:lpstr>Collection Interface</vt:lpstr>
      <vt:lpstr>Set Interface</vt:lpstr>
      <vt:lpstr>List Interface</vt:lpstr>
      <vt:lpstr>Map Interface</vt:lpstr>
      <vt:lpstr>Iterator and ListIterator Interface</vt:lpstr>
    </vt:vector>
  </TitlesOfParts>
  <Company>UMASURAJ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Thirunavukkarasu</dc:creator>
  <cp:lastModifiedBy>Suraj Thirunavukkarasu</cp:lastModifiedBy>
  <cp:revision>179</cp:revision>
  <dcterms:created xsi:type="dcterms:W3CDTF">2023-02-14T12:57:48Z</dcterms:created>
  <dcterms:modified xsi:type="dcterms:W3CDTF">2023-02-18T05:12:26Z</dcterms:modified>
</cp:coreProperties>
</file>