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8" r:id="rId4"/>
    <p:sldId id="269" r:id="rId5"/>
    <p:sldId id="270" r:id="rId6"/>
    <p:sldId id="271" r:id="rId7"/>
    <p:sldId id="284" r:id="rId8"/>
    <p:sldId id="285" r:id="rId9"/>
    <p:sldId id="272" r:id="rId10"/>
    <p:sldId id="283" r:id="rId11"/>
    <p:sldId id="273" r:id="rId12"/>
    <p:sldId id="274" r:id="rId13"/>
    <p:sldId id="276" r:id="rId14"/>
    <p:sldId id="275" r:id="rId15"/>
    <p:sldId id="266" r:id="rId16"/>
    <p:sldId id="277" r:id="rId17"/>
    <p:sldId id="278" r:id="rId18"/>
    <p:sldId id="279" r:id="rId19"/>
    <p:sldId id="286" r:id="rId20"/>
    <p:sldId id="280" r:id="rId21"/>
    <p:sldId id="289" r:id="rId22"/>
    <p:sldId id="288" r:id="rId23"/>
    <p:sldId id="281" r:id="rId24"/>
    <p:sldId id="287" r:id="rId25"/>
    <p:sldId id="29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leniumHQ/selenium/blob/trunk/LICENS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607423"/>
            <a:ext cx="8915399" cy="1221377"/>
          </a:xfrm>
        </p:spPr>
        <p:txBody>
          <a:bodyPr anchor="t"/>
          <a:lstStyle/>
          <a:p>
            <a:pPr algn="ctr"/>
            <a:r>
              <a:rPr lang="en-US" b="1" dirty="0" smtClean="0"/>
              <a:t>Selenium with Java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ctr"/>
            <a:r>
              <a:rPr lang="en-US" b="1" dirty="0" smtClean="0"/>
              <a:t>Suraj Thirunavukkarasu</a:t>
            </a:r>
            <a:endParaRPr lang="en-IN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838595" y="2238566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/>
              <a:t>“Just </a:t>
            </a:r>
            <a:r>
              <a:rPr lang="en-US" sz="2800" b="1" dirty="0"/>
              <a:t>because you’ve counted all the trees doesn’t mean you’ve seen the forest</a:t>
            </a:r>
            <a:r>
              <a:rPr lang="en-US" sz="2800" b="1" dirty="0" smtClean="0"/>
              <a:t>.”— Anonymous</a:t>
            </a:r>
            <a:endParaRPr lang="en-US" sz="2800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838595" y="3768765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“Software and cathedrals are much the same: first we build them, then we pray.”— Anonymous</a:t>
            </a:r>
          </a:p>
        </p:txBody>
      </p:sp>
    </p:spTree>
    <p:extLst>
      <p:ext uri="{BB962C8B-B14F-4D97-AF65-F5344CB8AC3E}">
        <p14:creationId xmlns:p14="http://schemas.microsoft.com/office/powerpoint/2010/main" val="292346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Selenium RC aka Selenium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327564"/>
            <a:ext cx="8915400" cy="4239490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 smtClean="0"/>
              <a:t>It </a:t>
            </a:r>
            <a:r>
              <a:rPr lang="en-US" dirty="0"/>
              <a:t>‘inject’ JavaScript functions into the browser when the browser is loaded and then uses its JavaScript to drive the AUT within the browser</a:t>
            </a:r>
          </a:p>
          <a:p>
            <a:pPr algn="just"/>
            <a:r>
              <a:rPr lang="en-US" dirty="0"/>
              <a:t>Mainly supported in maintenance mode</a:t>
            </a:r>
          </a:p>
          <a:p>
            <a:pPr algn="just"/>
            <a:r>
              <a:rPr lang="en-US" dirty="0"/>
              <a:t>Provides support for several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410913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Selenium Grid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327564"/>
            <a:ext cx="8915400" cy="4239490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 smtClean="0"/>
              <a:t>Selenium </a:t>
            </a:r>
            <a:r>
              <a:rPr lang="en-US" dirty="0"/>
              <a:t>Grid is only for Test execution and doesn’t support Test case </a:t>
            </a:r>
            <a:r>
              <a:rPr lang="en-US" dirty="0" smtClean="0"/>
              <a:t>development</a:t>
            </a:r>
          </a:p>
          <a:p>
            <a:pPr algn="just"/>
            <a:r>
              <a:rPr lang="en-US" dirty="0"/>
              <a:t>Scales the Selenium RC solution for large test suites and test that must be run in multiple environments</a:t>
            </a:r>
          </a:p>
          <a:p>
            <a:pPr algn="just"/>
            <a:r>
              <a:rPr lang="en-US" dirty="0"/>
              <a:t>Tests can be run in parallel with simultaneous execution (different tests on different remote machines)</a:t>
            </a:r>
          </a:p>
          <a:p>
            <a:pPr algn="just"/>
            <a:r>
              <a:rPr lang="en-US" dirty="0"/>
              <a:t>It allows for running your tests in a distributed test execution environment</a:t>
            </a:r>
          </a:p>
          <a:p>
            <a:pPr algn="just"/>
            <a:r>
              <a:rPr lang="en-US" dirty="0"/>
              <a:t>Used to run your tests against multiple browsers, multiple versions of browser, and browsers running on different operating systems</a:t>
            </a:r>
          </a:p>
          <a:p>
            <a:pPr algn="just"/>
            <a:r>
              <a:rPr lang="en-US" dirty="0"/>
              <a:t>It reduces the time it takes for the test suite to complete a test pass</a:t>
            </a:r>
          </a:p>
        </p:txBody>
      </p:sp>
    </p:spTree>
    <p:extLst>
      <p:ext uri="{BB962C8B-B14F-4D97-AF65-F5344CB8AC3E}">
        <p14:creationId xmlns:p14="http://schemas.microsoft.com/office/powerpoint/2010/main" val="316170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86035"/>
          </a:xfrm>
        </p:spPr>
        <p:txBody>
          <a:bodyPr/>
          <a:lstStyle/>
          <a:p>
            <a:pPr algn="ctr"/>
            <a:r>
              <a:rPr lang="en-US" b="1" dirty="0"/>
              <a:t>Selenium WebDriver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62545"/>
            <a:ext cx="8915400" cy="4904509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/>
              <a:t>Designed to provide a simpler, more concise programming interface in addition to addressing some limitations in the Selenium-RC API</a:t>
            </a:r>
          </a:p>
          <a:p>
            <a:pPr algn="just"/>
            <a:r>
              <a:rPr lang="en-US" dirty="0"/>
              <a:t>Developed to better support dynamic web pages where elements of a page may change without the page itself being reloaded</a:t>
            </a:r>
          </a:p>
          <a:p>
            <a:pPr algn="just"/>
            <a:r>
              <a:rPr lang="en-US" dirty="0"/>
              <a:t>Makes direct calls to the browser using each browser’s native support for automation.</a:t>
            </a:r>
          </a:p>
          <a:p>
            <a:pPr algn="just"/>
            <a:r>
              <a:rPr lang="en-US" dirty="0"/>
              <a:t>Has the Selenium 1 (aka Selenium RC) underlying technology for flexibility and Portability</a:t>
            </a:r>
          </a:p>
          <a:p>
            <a:pPr algn="just"/>
            <a:r>
              <a:rPr lang="en-US" dirty="0"/>
              <a:t>Migrating From Selenium RC to Selenium WebDriver</a:t>
            </a:r>
          </a:p>
          <a:p>
            <a:pPr algn="just"/>
            <a:r>
              <a:rPr lang="en-US" dirty="0"/>
              <a:t>Not tied to any particular test framework, so it can be used equally well in unit testing or from a plain old “main” method.</a:t>
            </a:r>
          </a:p>
          <a:p>
            <a:pPr algn="just"/>
            <a:r>
              <a:rPr lang="en-US" dirty="0" smtClean="0"/>
              <a:t>Supports </a:t>
            </a:r>
            <a:r>
              <a:rPr lang="en-US" dirty="0"/>
              <a:t>various operating systems, programming </a:t>
            </a:r>
            <a:r>
              <a:rPr lang="en-US" dirty="0" smtClean="0"/>
              <a:t>languages and </a:t>
            </a:r>
            <a:r>
              <a:rPr lang="en-US" dirty="0"/>
              <a:t>browsers.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77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Supported Operating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327564"/>
            <a:ext cx="8915400" cy="4239490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 smtClean="0"/>
              <a:t>Microsoft </a:t>
            </a:r>
            <a:r>
              <a:rPr lang="en-US" dirty="0"/>
              <a:t>Windows</a:t>
            </a:r>
          </a:p>
          <a:p>
            <a:pPr algn="just"/>
            <a:r>
              <a:rPr lang="en-US" dirty="0"/>
              <a:t>Linux</a:t>
            </a:r>
          </a:p>
          <a:p>
            <a:pPr algn="just"/>
            <a:r>
              <a:rPr lang="en-US" dirty="0"/>
              <a:t>Macintosh etc…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763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Supported Application </a:t>
            </a:r>
            <a:r>
              <a:rPr lang="en-US" b="1" dirty="0" smtClean="0"/>
              <a:t>Environments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CUI (* It doesn’t support)</a:t>
            </a:r>
          </a:p>
          <a:p>
            <a:r>
              <a:rPr lang="en-US" dirty="0"/>
              <a:t>GUI (It supports Web application only, doesn’t support Desktop applications)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211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Supported Programming 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/>
              <a:t>Java</a:t>
            </a:r>
          </a:p>
          <a:p>
            <a:r>
              <a:rPr lang="fr-FR" dirty="0"/>
              <a:t>Python</a:t>
            </a:r>
          </a:p>
          <a:p>
            <a:r>
              <a:rPr lang="fr-FR" dirty="0" err="1"/>
              <a:t>C#.Net</a:t>
            </a:r>
            <a:endParaRPr lang="fr-FR" dirty="0"/>
          </a:p>
          <a:p>
            <a:r>
              <a:rPr lang="fr-FR" dirty="0"/>
              <a:t>Ruby</a:t>
            </a:r>
          </a:p>
          <a:p>
            <a:r>
              <a:rPr lang="fr-FR" dirty="0"/>
              <a:t>JavaScript</a:t>
            </a:r>
          </a:p>
          <a:p>
            <a:r>
              <a:rPr lang="fr-FR" dirty="0" err="1"/>
              <a:t>Kotlin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73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Supported Browsers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 smtClean="0"/>
              <a:t>Google </a:t>
            </a:r>
            <a:r>
              <a:rPr lang="fr-FR" dirty="0"/>
              <a:t>Chrome</a:t>
            </a:r>
          </a:p>
          <a:p>
            <a:r>
              <a:rPr lang="fr-FR" dirty="0"/>
              <a:t>Mozilla Firefox</a:t>
            </a:r>
          </a:p>
          <a:p>
            <a:r>
              <a:rPr lang="fr-FR" dirty="0" smtClean="0"/>
              <a:t>Microsoft </a:t>
            </a:r>
            <a:r>
              <a:rPr lang="fr-FR" dirty="0"/>
              <a:t>Internet Explorer / </a:t>
            </a:r>
            <a:r>
              <a:rPr lang="fr-FR" dirty="0" smtClean="0"/>
              <a:t>Microsoft </a:t>
            </a:r>
            <a:r>
              <a:rPr lang="fr-FR" dirty="0" err="1"/>
              <a:t>Edge</a:t>
            </a:r>
            <a:endParaRPr lang="fr-FR" dirty="0"/>
          </a:p>
          <a:p>
            <a:r>
              <a:rPr lang="fr-FR" dirty="0" err="1"/>
              <a:t>Opera</a:t>
            </a:r>
            <a:endParaRPr lang="fr-FR" dirty="0"/>
          </a:p>
          <a:p>
            <a:r>
              <a:rPr lang="fr-FR" dirty="0"/>
              <a:t>Safari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156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Advantages of </a:t>
            </a:r>
            <a:r>
              <a:rPr lang="en-US" b="1" dirty="0" smtClean="0"/>
              <a:t>Selenium WebDriver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90255"/>
            <a:ext cx="8915400" cy="4682835"/>
          </a:xfrm>
        </p:spPr>
        <p:txBody>
          <a:bodyPr anchor="ctr">
            <a:normAutofit/>
          </a:bodyPr>
          <a:lstStyle/>
          <a:p>
            <a:r>
              <a:rPr lang="fr-FR" dirty="0" err="1"/>
              <a:t>Selenium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an Open Source </a:t>
            </a:r>
            <a:r>
              <a:rPr lang="fr-FR" dirty="0" smtClean="0"/>
              <a:t>Software.</a:t>
            </a:r>
          </a:p>
          <a:p>
            <a:r>
              <a:rPr lang="fr-FR" dirty="0" err="1" smtClean="0"/>
              <a:t>Selenium</a:t>
            </a:r>
            <a:r>
              <a:rPr lang="fr-FR" dirty="0" smtClean="0"/>
              <a:t> </a:t>
            </a:r>
            <a:r>
              <a:rPr lang="fr-FR" dirty="0"/>
              <a:t>supports </a:t>
            </a:r>
            <a:r>
              <a:rPr lang="fr-FR" dirty="0" err="1"/>
              <a:t>various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languages</a:t>
            </a:r>
            <a:r>
              <a:rPr lang="fr-FR" dirty="0"/>
              <a:t> (Java, Python, C#, JavaScript, Ruby, and </a:t>
            </a:r>
            <a:r>
              <a:rPr lang="fr-FR" dirty="0" err="1"/>
              <a:t>Kotlin</a:t>
            </a:r>
            <a:r>
              <a:rPr lang="fr-FR" dirty="0"/>
              <a:t>) to </a:t>
            </a:r>
            <a:r>
              <a:rPr lang="fr-FR" dirty="0" err="1"/>
              <a:t>write</a:t>
            </a:r>
            <a:r>
              <a:rPr lang="fr-FR" dirty="0"/>
              <a:t> Test </a:t>
            </a:r>
            <a:r>
              <a:rPr lang="fr-FR" dirty="0" smtClean="0"/>
              <a:t>scripts.</a:t>
            </a:r>
          </a:p>
          <a:p>
            <a:r>
              <a:rPr lang="fr-FR" dirty="0" err="1" smtClean="0"/>
              <a:t>Selenium</a:t>
            </a:r>
            <a:r>
              <a:rPr lang="fr-FR" dirty="0" smtClean="0"/>
              <a:t> </a:t>
            </a:r>
            <a:r>
              <a:rPr lang="fr-FR" dirty="0"/>
              <a:t>supports </a:t>
            </a:r>
            <a:r>
              <a:rPr lang="fr-FR" dirty="0" err="1"/>
              <a:t>various</a:t>
            </a:r>
            <a:r>
              <a:rPr lang="fr-FR" dirty="0"/>
              <a:t> operating </a:t>
            </a:r>
            <a:r>
              <a:rPr lang="fr-FR" dirty="0" err="1"/>
              <a:t>systems</a:t>
            </a:r>
            <a:r>
              <a:rPr lang="fr-FR" dirty="0"/>
              <a:t> (MS Windows, Linux, and </a:t>
            </a:r>
            <a:r>
              <a:rPr lang="fr-FR" dirty="0" smtClean="0"/>
              <a:t>Macintosh)</a:t>
            </a:r>
          </a:p>
          <a:p>
            <a:r>
              <a:rPr lang="fr-FR" dirty="0" err="1" smtClean="0"/>
              <a:t>Selenium</a:t>
            </a:r>
            <a:r>
              <a:rPr lang="fr-FR" dirty="0" smtClean="0"/>
              <a:t> </a:t>
            </a:r>
            <a:r>
              <a:rPr lang="fr-FR" dirty="0"/>
              <a:t>supports </a:t>
            </a:r>
            <a:r>
              <a:rPr lang="fr-FR" dirty="0" err="1"/>
              <a:t>various</a:t>
            </a:r>
            <a:r>
              <a:rPr lang="fr-FR" dirty="0"/>
              <a:t> Browsers (Mozilla Firefox, Google Chrome, IE, </a:t>
            </a:r>
            <a:r>
              <a:rPr lang="fr-FR" dirty="0" err="1"/>
              <a:t>Opera</a:t>
            </a:r>
            <a:r>
              <a:rPr lang="fr-FR" dirty="0"/>
              <a:t>, and </a:t>
            </a:r>
            <a:r>
              <a:rPr lang="fr-FR" dirty="0" smtClean="0"/>
              <a:t>Safari)</a:t>
            </a:r>
          </a:p>
          <a:p>
            <a:r>
              <a:rPr lang="fr-FR" dirty="0" err="1" smtClean="0"/>
              <a:t>Selenium</a:t>
            </a:r>
            <a:r>
              <a:rPr lang="fr-FR" dirty="0" smtClean="0"/>
              <a:t> </a:t>
            </a:r>
            <a:r>
              <a:rPr lang="fr-FR" dirty="0"/>
              <a:t>supports </a:t>
            </a:r>
            <a:r>
              <a:rPr lang="fr-FR" dirty="0" err="1"/>
              <a:t>Parallel</a:t>
            </a:r>
            <a:r>
              <a:rPr lang="fr-FR" dirty="0"/>
              <a:t> Test </a:t>
            </a:r>
            <a:r>
              <a:rPr lang="fr-FR" dirty="0" err="1" smtClean="0"/>
              <a:t>Execution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Selenium</a:t>
            </a:r>
            <a:r>
              <a:rPr lang="fr-FR" dirty="0" smtClean="0"/>
              <a:t> </a:t>
            </a:r>
            <a:r>
              <a:rPr lang="fr-FR" dirty="0" err="1"/>
              <a:t>WebDriver</a:t>
            </a:r>
            <a:r>
              <a:rPr lang="fr-FR" dirty="0"/>
              <a:t> uses </a:t>
            </a:r>
            <a:r>
              <a:rPr lang="fr-FR" dirty="0" err="1"/>
              <a:t>less</a:t>
            </a:r>
            <a:r>
              <a:rPr lang="fr-FR" dirty="0"/>
              <a:t> Hardware </a:t>
            </a:r>
            <a:r>
              <a:rPr lang="fr-FR" dirty="0" err="1"/>
              <a:t>resources</a:t>
            </a:r>
            <a:r>
              <a:rPr lang="fr-FR" dirty="0"/>
              <a:t> </a:t>
            </a:r>
            <a:r>
              <a:rPr lang="fr-FR" dirty="0" err="1"/>
              <a:t>since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an </a:t>
            </a:r>
            <a:r>
              <a:rPr lang="fr-FR" dirty="0" smtClean="0"/>
              <a:t>API.</a:t>
            </a:r>
          </a:p>
          <a:p>
            <a:r>
              <a:rPr lang="fr-FR" dirty="0" err="1" smtClean="0"/>
              <a:t>Selenium</a:t>
            </a:r>
            <a:r>
              <a:rPr lang="fr-FR" dirty="0" smtClean="0"/>
              <a:t> </a:t>
            </a:r>
            <a:r>
              <a:rPr lang="fr-FR" dirty="0"/>
              <a:t>supports Batch </a:t>
            </a:r>
            <a:r>
              <a:rPr lang="fr-FR" dirty="0" err="1"/>
              <a:t>Testing</a:t>
            </a:r>
            <a:r>
              <a:rPr lang="fr-FR" dirty="0"/>
              <a:t>, Data </a:t>
            </a:r>
            <a:r>
              <a:rPr lang="fr-FR" dirty="0" err="1"/>
              <a:t>Driven</a:t>
            </a:r>
            <a:r>
              <a:rPr lang="fr-FR" dirty="0"/>
              <a:t> </a:t>
            </a:r>
            <a:r>
              <a:rPr lang="fr-FR" dirty="0" err="1"/>
              <a:t>Testing</a:t>
            </a:r>
            <a:r>
              <a:rPr lang="fr-FR" dirty="0"/>
              <a:t>, Cross Browser </a:t>
            </a:r>
            <a:r>
              <a:rPr lang="fr-FR" dirty="0" err="1"/>
              <a:t>Testing</a:t>
            </a:r>
            <a:r>
              <a:rPr lang="fr-FR" dirty="0"/>
              <a:t>, and </a:t>
            </a:r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Testing</a:t>
            </a:r>
            <a:r>
              <a:rPr lang="fr-FR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534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Disadvantages </a:t>
            </a:r>
            <a:r>
              <a:rPr lang="en-US" b="1" dirty="0" smtClean="0"/>
              <a:t>of Selenium WebDriver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90255"/>
            <a:ext cx="8915400" cy="4682835"/>
          </a:xfrm>
        </p:spPr>
        <p:txBody>
          <a:bodyPr anchor="ctr">
            <a:normAutofit/>
          </a:bodyPr>
          <a:lstStyle/>
          <a:p>
            <a:r>
              <a:rPr lang="en-US" dirty="0"/>
              <a:t>No reliable Technical Support since it is open-source </a:t>
            </a:r>
            <a:r>
              <a:rPr lang="en-US" dirty="0" smtClean="0"/>
              <a:t>software.</a:t>
            </a:r>
          </a:p>
          <a:p>
            <a:r>
              <a:rPr lang="en-US" dirty="0" smtClean="0"/>
              <a:t>It </a:t>
            </a:r>
            <a:r>
              <a:rPr lang="en-US" dirty="0"/>
              <a:t>doesn’t support Desktop </a:t>
            </a:r>
            <a:r>
              <a:rPr lang="en-US" dirty="0" smtClean="0"/>
              <a:t>applications.</a:t>
            </a:r>
          </a:p>
          <a:p>
            <a:r>
              <a:rPr lang="en-US" dirty="0" smtClean="0"/>
              <a:t>Difficult </a:t>
            </a:r>
            <a:r>
              <a:rPr lang="en-US" dirty="0"/>
              <a:t>to use, takes more time to create Test </a:t>
            </a:r>
            <a:r>
              <a:rPr lang="en-US" dirty="0" smtClean="0"/>
              <a:t>cases.</a:t>
            </a:r>
          </a:p>
          <a:p>
            <a:r>
              <a:rPr lang="en-US" dirty="0" smtClean="0"/>
              <a:t>Difficult </a:t>
            </a:r>
            <a:r>
              <a:rPr lang="en-US" dirty="0"/>
              <a:t>to Setup Test Environment when it compares to Vendor Tools like UFT, RFT, </a:t>
            </a:r>
            <a:r>
              <a:rPr lang="en-US" dirty="0" err="1"/>
              <a:t>SilkTest</a:t>
            </a:r>
            <a:r>
              <a:rPr lang="en-US" dirty="0"/>
              <a:t> </a:t>
            </a:r>
            <a:r>
              <a:rPr lang="en-US" dirty="0" smtClean="0"/>
              <a:t>etc…</a:t>
            </a:r>
          </a:p>
          <a:p>
            <a:r>
              <a:rPr lang="en-US" dirty="0" smtClean="0"/>
              <a:t>Limited </a:t>
            </a:r>
            <a:r>
              <a:rPr lang="en-US" dirty="0"/>
              <a:t>support for Image </a:t>
            </a:r>
            <a:r>
              <a:rPr lang="en-US" dirty="0" smtClean="0"/>
              <a:t>Testing.</a:t>
            </a:r>
          </a:p>
          <a:p>
            <a:r>
              <a:rPr lang="en-US" dirty="0" smtClean="0"/>
              <a:t>New </a:t>
            </a:r>
            <a:r>
              <a:rPr lang="en-US" dirty="0"/>
              <a:t>features may not work </a:t>
            </a:r>
            <a:r>
              <a:rPr lang="en-US" dirty="0" smtClean="0"/>
              <a:t>properly.</a:t>
            </a:r>
          </a:p>
          <a:p>
            <a:r>
              <a:rPr lang="en-US" dirty="0" smtClean="0"/>
              <a:t>No </a:t>
            </a:r>
            <a:r>
              <a:rPr lang="en-US" dirty="0"/>
              <a:t>Test Tool integration for Test </a:t>
            </a:r>
            <a:r>
              <a:rPr lang="en-US" dirty="0" smtClean="0"/>
              <a:t>Management.</a:t>
            </a:r>
          </a:p>
          <a:p>
            <a:r>
              <a:rPr lang="en-US" dirty="0" smtClean="0"/>
              <a:t>No </a:t>
            </a:r>
            <a:r>
              <a:rPr lang="en-US" dirty="0"/>
              <a:t>Built-in Reporting facility.</a:t>
            </a:r>
          </a:p>
        </p:txBody>
      </p:sp>
    </p:spTree>
    <p:extLst>
      <p:ext uri="{BB962C8B-B14F-4D97-AF65-F5344CB8AC3E}">
        <p14:creationId xmlns:p14="http://schemas.microsoft.com/office/powerpoint/2010/main" val="311384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to use Selenium WebDriver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05891"/>
            <a:ext cx="8915400" cy="4267199"/>
          </a:xfrm>
        </p:spPr>
        <p:txBody>
          <a:bodyPr anchor="ctr">
            <a:normAutofit/>
          </a:bodyPr>
          <a:lstStyle/>
          <a:p>
            <a:r>
              <a:rPr lang="en-US" dirty="0"/>
              <a:t>Go to a </a:t>
            </a:r>
            <a:r>
              <a:rPr lang="en-US" dirty="0" smtClean="0"/>
              <a:t>page</a:t>
            </a:r>
          </a:p>
          <a:p>
            <a:r>
              <a:rPr lang="en-US" dirty="0" smtClean="0"/>
              <a:t>Locate </a:t>
            </a:r>
            <a:r>
              <a:rPr lang="en-US" dirty="0"/>
              <a:t>an </a:t>
            </a:r>
            <a:r>
              <a:rPr lang="en-US" dirty="0" smtClean="0"/>
              <a:t>element</a:t>
            </a:r>
          </a:p>
          <a:p>
            <a:r>
              <a:rPr lang="en-US" dirty="0" smtClean="0"/>
              <a:t>Do </a:t>
            </a:r>
            <a:r>
              <a:rPr lang="en-US" dirty="0"/>
              <a:t>something with that </a:t>
            </a:r>
            <a:r>
              <a:rPr lang="en-US" dirty="0" smtClean="0"/>
              <a:t>element</a:t>
            </a:r>
          </a:p>
          <a:p>
            <a:r>
              <a:rPr lang="en-US" dirty="0" smtClean="0"/>
              <a:t>Locate another element</a:t>
            </a:r>
          </a:p>
          <a:p>
            <a:r>
              <a:rPr lang="en-US" dirty="0" smtClean="0"/>
              <a:t>Do </a:t>
            </a:r>
            <a:r>
              <a:rPr lang="en-US" dirty="0"/>
              <a:t>something with </a:t>
            </a:r>
            <a:r>
              <a:rPr lang="en-US" dirty="0" smtClean="0"/>
              <a:t>that another element</a:t>
            </a:r>
          </a:p>
          <a:p>
            <a:r>
              <a:rPr lang="en-US" dirty="0" smtClean="0"/>
              <a:t>Verify </a:t>
            </a:r>
            <a:r>
              <a:rPr lang="en-US" dirty="0"/>
              <a:t>/ Assert the result</a:t>
            </a:r>
          </a:p>
        </p:txBody>
      </p:sp>
    </p:spTree>
    <p:extLst>
      <p:ext uri="{BB962C8B-B14F-4D97-AF65-F5344CB8AC3E}">
        <p14:creationId xmlns:p14="http://schemas.microsoft.com/office/powerpoint/2010/main" val="250506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6763"/>
          </a:xfrm>
        </p:spPr>
        <p:txBody>
          <a:bodyPr anchor="t"/>
          <a:lstStyle/>
          <a:p>
            <a:pPr algn="ctr"/>
            <a:r>
              <a:rPr lang="en-US" b="1" dirty="0" smtClean="0"/>
              <a:t>Overview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0873"/>
            <a:ext cx="8915400" cy="5153891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/>
              <a:t>Selenium is an umbrella project encapsulating a variety of tools and libraries enabling web browser </a:t>
            </a:r>
            <a:r>
              <a:rPr lang="en-US" dirty="0" smtClean="0"/>
              <a:t>automation.</a:t>
            </a:r>
          </a:p>
          <a:p>
            <a:pPr algn="just"/>
            <a:r>
              <a:rPr lang="en-US" dirty="0" smtClean="0"/>
              <a:t>Selenium </a:t>
            </a:r>
            <a:r>
              <a:rPr lang="en-US" dirty="0"/>
              <a:t>specifically provides an infrastructure for the W3C WebDriver specification — a platform and language-neutral coding interface </a:t>
            </a:r>
            <a:r>
              <a:rPr lang="en-US" dirty="0" smtClean="0"/>
              <a:t>compatible </a:t>
            </a:r>
            <a:r>
              <a:rPr lang="en-US" dirty="0"/>
              <a:t>with all major web browsers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Selenium's source code is made available under the </a:t>
            </a:r>
            <a:r>
              <a:rPr lang="en-US" dirty="0">
                <a:hlinkClick r:id="rId2"/>
              </a:rPr>
              <a:t>Apache 2.0 license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Selenium is a suite of testing automation tools used for </a:t>
            </a:r>
            <a:r>
              <a:rPr lang="en-US" dirty="0" smtClean="0"/>
              <a:t>Web-Based </a:t>
            </a:r>
            <a:r>
              <a:rPr lang="en-US" dirty="0"/>
              <a:t>applications: Selenium IDE, Selenium RC, Selenium WebDriver and Selenium Grid</a:t>
            </a:r>
          </a:p>
          <a:p>
            <a:pPr algn="just"/>
            <a:r>
              <a:rPr lang="en-US" dirty="0"/>
              <a:t>These tools provide a rich set of testing functions specifically geared to varied testing scenarios of all types of Web applications </a:t>
            </a:r>
          </a:p>
          <a:p>
            <a:pPr algn="just"/>
            <a:r>
              <a:rPr lang="en-US" dirty="0"/>
              <a:t>The operations provided by these tools are highly flexible and afford many options for comparing UI elements to expected application behavior</a:t>
            </a:r>
          </a:p>
          <a:p>
            <a:pPr algn="just"/>
            <a:r>
              <a:rPr lang="en-US" dirty="0"/>
              <a:t>Selenium tests can be executed on multiple browser platforms </a:t>
            </a:r>
            <a:endParaRPr lang="en-US" dirty="0" smtClean="0"/>
          </a:p>
          <a:p>
            <a:pPr algn="just"/>
            <a:r>
              <a:rPr lang="en-US" dirty="0" smtClean="0"/>
              <a:t>Supports various Operating Systems and various Programming Languages.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754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Selenium Test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57745"/>
            <a:ext cx="8915400" cy="5181600"/>
          </a:xfrm>
        </p:spPr>
        <p:txBody>
          <a:bodyPr anchor="ctr">
            <a:normAutofit/>
          </a:bodyPr>
          <a:lstStyle/>
          <a:p>
            <a:r>
              <a:rPr lang="en-US" dirty="0"/>
              <a:t>Inspect Web/HTML Elements – Using a Browser built-in </a:t>
            </a:r>
            <a:r>
              <a:rPr lang="en-US" dirty="0" smtClean="0"/>
              <a:t>tools.</a:t>
            </a:r>
          </a:p>
          <a:p>
            <a:r>
              <a:rPr lang="en-US" dirty="0" smtClean="0"/>
              <a:t>Locating </a:t>
            </a:r>
            <a:r>
              <a:rPr lang="en-US" dirty="0"/>
              <a:t>Elements using Element </a:t>
            </a:r>
            <a:r>
              <a:rPr lang="en-US" dirty="0" smtClean="0"/>
              <a:t>Locators</a:t>
            </a:r>
          </a:p>
          <a:p>
            <a:r>
              <a:rPr lang="en-US" dirty="0" smtClean="0"/>
              <a:t>Performing </a:t>
            </a:r>
            <a:r>
              <a:rPr lang="en-US" dirty="0"/>
              <a:t>Actions on Elements using Selenium WebDriver </a:t>
            </a:r>
            <a:r>
              <a:rPr lang="en-US" dirty="0" smtClean="0"/>
              <a:t>Methods.</a:t>
            </a:r>
          </a:p>
          <a:p>
            <a:r>
              <a:rPr lang="en-US" dirty="0" smtClean="0"/>
              <a:t>Creating </a:t>
            </a:r>
            <a:r>
              <a:rPr lang="en-US" dirty="0"/>
              <a:t>Object Repositories Using Selenium Page Object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Handle </a:t>
            </a:r>
            <a:r>
              <a:rPr lang="en-US" dirty="0"/>
              <a:t>data in Test cases – Using Programming (Ex: Java) Data types and </a:t>
            </a:r>
            <a:r>
              <a:rPr lang="en-US" dirty="0" smtClean="0"/>
              <a:t>Variables.</a:t>
            </a:r>
          </a:p>
          <a:p>
            <a:r>
              <a:rPr lang="en-US" dirty="0" smtClean="0"/>
              <a:t>Operators- </a:t>
            </a:r>
            <a:r>
              <a:rPr lang="en-US" dirty="0"/>
              <a:t>Programming – </a:t>
            </a:r>
            <a:r>
              <a:rPr lang="en-US" dirty="0" smtClean="0"/>
              <a:t>Java</a:t>
            </a:r>
          </a:p>
          <a:p>
            <a:r>
              <a:rPr lang="en-US" dirty="0" smtClean="0"/>
              <a:t>Test </a:t>
            </a:r>
            <a:r>
              <a:rPr lang="en-US" dirty="0"/>
              <a:t>Steps Repetitive Execution – Using Programming (Ex: Java) Loop </a:t>
            </a:r>
            <a:r>
              <a:rPr lang="en-US" dirty="0" smtClean="0"/>
              <a:t>statements.</a:t>
            </a:r>
          </a:p>
          <a:p>
            <a:r>
              <a:rPr lang="en-US" dirty="0" smtClean="0"/>
              <a:t>Handling </a:t>
            </a:r>
            <a:r>
              <a:rPr lang="en-US" dirty="0"/>
              <a:t>Run-time errors in Test cases – Using Programming (Ex: Java) Exception handling </a:t>
            </a:r>
            <a:r>
              <a:rPr lang="en-US" dirty="0" smtClean="0"/>
              <a:t>code.</a:t>
            </a:r>
          </a:p>
          <a:p>
            <a:r>
              <a:rPr lang="en-US" dirty="0" smtClean="0"/>
              <a:t>Creating </a:t>
            </a:r>
            <a:r>
              <a:rPr lang="en-US" dirty="0"/>
              <a:t>Reusable components – Using Programming (Ex: Java </a:t>
            </a:r>
            <a:r>
              <a:rPr lang="en-US" dirty="0" smtClean="0"/>
              <a:t>Methods)</a:t>
            </a:r>
          </a:p>
          <a:p>
            <a:r>
              <a:rPr lang="en-US" dirty="0" smtClean="0"/>
              <a:t>Inserting </a:t>
            </a:r>
            <a:r>
              <a:rPr lang="en-US" dirty="0"/>
              <a:t>verification points &amp; Result Reporting – Using Testing Framework (Ex: </a:t>
            </a:r>
            <a:r>
              <a:rPr lang="en-US" dirty="0" err="1"/>
              <a:t>TestNG</a:t>
            </a:r>
            <a:r>
              <a:rPr lang="en-US" dirty="0"/>
              <a:t>) Assert methods.</a:t>
            </a:r>
          </a:p>
        </p:txBody>
      </p:sp>
    </p:spTree>
    <p:extLst>
      <p:ext uri="{BB962C8B-B14F-4D97-AF65-F5344CB8AC3E}">
        <p14:creationId xmlns:p14="http://schemas.microsoft.com/office/powerpoint/2010/main" val="263109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are locators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64327"/>
            <a:ext cx="8915400" cy="4475018"/>
          </a:xfrm>
        </p:spPr>
        <p:txBody>
          <a:bodyPr anchor="ctr">
            <a:normAutofit/>
          </a:bodyPr>
          <a:lstStyle/>
          <a:p>
            <a:r>
              <a:rPr lang="en-US" dirty="0"/>
              <a:t>Locators are used to identify elements on a </a:t>
            </a:r>
            <a:r>
              <a:rPr lang="en-US" dirty="0" smtClean="0"/>
              <a:t>Webpage.</a:t>
            </a:r>
          </a:p>
          <a:p>
            <a:r>
              <a:rPr lang="en-US" dirty="0" smtClean="0"/>
              <a:t>A </a:t>
            </a:r>
            <a:r>
              <a:rPr lang="en-US" dirty="0"/>
              <a:t>locator can either be a basic attribute value, be an XPath query, identify an element from the DOM or CSS-based Locator or HTML5 based </a:t>
            </a:r>
            <a:r>
              <a:rPr lang="en-US" dirty="0" smtClean="0"/>
              <a:t>locator.</a:t>
            </a:r>
          </a:p>
          <a:p>
            <a:r>
              <a:rPr lang="en-US" dirty="0" smtClean="0"/>
              <a:t>We </a:t>
            </a:r>
            <a:r>
              <a:rPr lang="en-US" dirty="0"/>
              <a:t>can use locators to find elements of a web page accurately.</a:t>
            </a:r>
          </a:p>
          <a:p>
            <a:r>
              <a:rPr lang="en-US" dirty="0" smtClean="0"/>
              <a:t>There are 8 </a:t>
            </a:r>
            <a:r>
              <a:rPr lang="en-US" dirty="0"/>
              <a:t>types of locators supported by Selenium </a:t>
            </a:r>
            <a:r>
              <a:rPr lang="en-US" dirty="0" smtClean="0"/>
              <a:t>WebDriver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9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Locators supported by Selenium WebDriver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9104024" cy="4634344"/>
          </a:xfrm>
        </p:spPr>
        <p:txBody>
          <a:bodyPr anchor="ctr">
            <a:normAutofit/>
          </a:bodyPr>
          <a:lstStyle/>
          <a:p>
            <a:r>
              <a:rPr lang="en-US" b="1" dirty="0"/>
              <a:t>By </a:t>
            </a:r>
            <a:r>
              <a:rPr lang="en-US" b="1" dirty="0" smtClean="0"/>
              <a:t>id </a:t>
            </a:r>
            <a:r>
              <a:rPr lang="en-US" dirty="0" smtClean="0"/>
              <a:t>WebDriver: </a:t>
            </a:r>
            <a:r>
              <a:rPr lang="en-US" dirty="0" err="1" smtClean="0"/>
              <a:t>driver.findElement</a:t>
            </a:r>
            <a:r>
              <a:rPr lang="en-US" dirty="0"/>
              <a:t>( By.id</a:t>
            </a:r>
            <a:r>
              <a:rPr lang="en-US" dirty="0" smtClean="0"/>
              <a:t>(“id") );</a:t>
            </a:r>
            <a:endParaRPr lang="en-US" dirty="0"/>
          </a:p>
          <a:p>
            <a:r>
              <a:rPr lang="en-US" b="1" dirty="0"/>
              <a:t>By </a:t>
            </a:r>
            <a:r>
              <a:rPr lang="en-US" b="1" dirty="0" smtClean="0"/>
              <a:t>name </a:t>
            </a:r>
            <a:r>
              <a:rPr lang="en-US" dirty="0" smtClean="0"/>
              <a:t>WebDriver: </a:t>
            </a:r>
            <a:r>
              <a:rPr lang="en-US" dirty="0" err="1" smtClean="0"/>
              <a:t>driver.findElement</a:t>
            </a:r>
            <a:r>
              <a:rPr lang="en-US" dirty="0"/>
              <a:t>( By.name</a:t>
            </a:r>
            <a:r>
              <a:rPr lang="en-US" dirty="0" smtClean="0"/>
              <a:t>(“name") );</a:t>
            </a:r>
          </a:p>
          <a:p>
            <a:r>
              <a:rPr lang="en-US" b="1" dirty="0" smtClean="0"/>
              <a:t>By </a:t>
            </a:r>
            <a:r>
              <a:rPr lang="en-US" b="1" dirty="0" err="1" smtClean="0"/>
              <a:t>xpath</a:t>
            </a:r>
            <a:r>
              <a:rPr lang="en-US" b="1" dirty="0" smtClean="0"/>
              <a:t> </a:t>
            </a:r>
            <a:r>
              <a:rPr lang="en-US" dirty="0" smtClean="0"/>
              <a:t>WebDriver: </a:t>
            </a:r>
            <a:r>
              <a:rPr lang="en-US" dirty="0" err="1" smtClean="0"/>
              <a:t>driver.findElement</a:t>
            </a:r>
            <a:r>
              <a:rPr lang="en-US" dirty="0"/>
              <a:t>( </a:t>
            </a:r>
            <a:r>
              <a:rPr lang="en-US" dirty="0" err="1" smtClean="0"/>
              <a:t>By.xpath</a:t>
            </a:r>
            <a:r>
              <a:rPr lang="en-US" dirty="0" smtClean="0"/>
              <a:t>(“</a:t>
            </a:r>
            <a:r>
              <a:rPr lang="en-US" dirty="0" err="1" smtClean="0"/>
              <a:t>xpath</a:t>
            </a:r>
            <a:r>
              <a:rPr lang="en-US" dirty="0" smtClean="0"/>
              <a:t>") );</a:t>
            </a:r>
          </a:p>
          <a:p>
            <a:r>
              <a:rPr lang="en-US" b="1" dirty="0"/>
              <a:t>By </a:t>
            </a:r>
            <a:r>
              <a:rPr lang="en-US" b="1" dirty="0" err="1" smtClean="0"/>
              <a:t>cssSelector</a:t>
            </a:r>
            <a:r>
              <a:rPr lang="en-US" b="1" dirty="0" smtClean="0"/>
              <a:t> </a:t>
            </a:r>
            <a:r>
              <a:rPr lang="en-US" dirty="0" smtClean="0"/>
              <a:t>WebDriver: </a:t>
            </a:r>
            <a:r>
              <a:rPr lang="en-US" dirty="0" err="1" smtClean="0"/>
              <a:t>driver.findElement</a:t>
            </a:r>
            <a:r>
              <a:rPr lang="en-US" dirty="0"/>
              <a:t>( </a:t>
            </a:r>
            <a:r>
              <a:rPr lang="en-US" dirty="0" err="1" smtClean="0"/>
              <a:t>By.cssSelector</a:t>
            </a:r>
            <a:r>
              <a:rPr lang="en-US" dirty="0" smtClean="0"/>
              <a:t>(“</a:t>
            </a:r>
            <a:r>
              <a:rPr lang="en-US" dirty="0" err="1" smtClean="0"/>
              <a:t>cssSelector</a:t>
            </a:r>
            <a:r>
              <a:rPr lang="en-US" dirty="0" smtClean="0"/>
              <a:t>") </a:t>
            </a:r>
            <a:r>
              <a:rPr lang="en-US" dirty="0"/>
              <a:t>);</a:t>
            </a:r>
          </a:p>
          <a:p>
            <a:r>
              <a:rPr lang="en-US" b="1" dirty="0"/>
              <a:t>By </a:t>
            </a:r>
            <a:r>
              <a:rPr lang="en-US" b="1" dirty="0" err="1" smtClean="0"/>
              <a:t>linkText</a:t>
            </a:r>
            <a:r>
              <a:rPr lang="en-US" b="1" dirty="0" smtClean="0"/>
              <a:t> </a:t>
            </a:r>
            <a:r>
              <a:rPr lang="en-US" dirty="0" smtClean="0"/>
              <a:t>WebDriver: </a:t>
            </a:r>
            <a:r>
              <a:rPr lang="en-US" dirty="0" err="1" smtClean="0"/>
              <a:t>driver.findElement</a:t>
            </a:r>
            <a:r>
              <a:rPr lang="en-US" dirty="0"/>
              <a:t>( </a:t>
            </a:r>
            <a:r>
              <a:rPr lang="en-US" dirty="0" err="1" smtClean="0"/>
              <a:t>By.linkText</a:t>
            </a:r>
            <a:r>
              <a:rPr lang="en-US" dirty="0" smtClean="0"/>
              <a:t>(“</a:t>
            </a:r>
            <a:r>
              <a:rPr lang="en-US" dirty="0" err="1" smtClean="0"/>
              <a:t>linkText</a:t>
            </a:r>
            <a:r>
              <a:rPr lang="en-US" dirty="0" smtClean="0"/>
              <a:t>") </a:t>
            </a:r>
            <a:r>
              <a:rPr lang="en-US" dirty="0"/>
              <a:t>);</a:t>
            </a:r>
          </a:p>
          <a:p>
            <a:r>
              <a:rPr lang="en-US" b="1" dirty="0"/>
              <a:t>By </a:t>
            </a:r>
            <a:r>
              <a:rPr lang="en-US" b="1" dirty="0" err="1" smtClean="0"/>
              <a:t>partialLinkText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WebDriver: </a:t>
            </a:r>
            <a:r>
              <a:rPr lang="en-US" dirty="0" err="1" smtClean="0"/>
              <a:t>driver.findElement</a:t>
            </a:r>
            <a:r>
              <a:rPr lang="en-US" dirty="0"/>
              <a:t>( </a:t>
            </a:r>
            <a:r>
              <a:rPr lang="en-US" dirty="0" err="1" smtClean="0"/>
              <a:t>By.partialLinkText</a:t>
            </a:r>
            <a:r>
              <a:rPr lang="en-US" dirty="0" smtClean="0"/>
              <a:t>(“</a:t>
            </a:r>
            <a:r>
              <a:rPr lang="en-US" dirty="0" err="1" smtClean="0"/>
              <a:t>partialText</a:t>
            </a:r>
            <a:r>
              <a:rPr lang="en-US" dirty="0" smtClean="0"/>
              <a:t>") </a:t>
            </a:r>
            <a:r>
              <a:rPr lang="en-US" dirty="0"/>
              <a:t>);</a:t>
            </a:r>
          </a:p>
          <a:p>
            <a:r>
              <a:rPr lang="en-US" b="1" dirty="0"/>
              <a:t>By </a:t>
            </a:r>
            <a:r>
              <a:rPr lang="en-US" b="1" dirty="0" err="1" smtClean="0"/>
              <a:t>tagName</a:t>
            </a:r>
            <a:r>
              <a:rPr lang="en-US" b="1" dirty="0" smtClean="0"/>
              <a:t> </a:t>
            </a:r>
            <a:r>
              <a:rPr lang="en-US" dirty="0" smtClean="0"/>
              <a:t>WebDriver: </a:t>
            </a:r>
            <a:r>
              <a:rPr lang="en-US" dirty="0" err="1" smtClean="0"/>
              <a:t>driver.findElement</a:t>
            </a:r>
            <a:r>
              <a:rPr lang="en-US" dirty="0"/>
              <a:t>( </a:t>
            </a:r>
            <a:r>
              <a:rPr lang="en-US" dirty="0" err="1" smtClean="0"/>
              <a:t>By.tagName</a:t>
            </a:r>
            <a:r>
              <a:rPr lang="en-US" dirty="0" smtClean="0"/>
              <a:t>(“</a:t>
            </a:r>
            <a:r>
              <a:rPr lang="en-US" dirty="0" err="1" smtClean="0"/>
              <a:t>tagName</a:t>
            </a:r>
            <a:r>
              <a:rPr lang="en-US" dirty="0" smtClean="0"/>
              <a:t>") );</a:t>
            </a:r>
          </a:p>
          <a:p>
            <a:r>
              <a:rPr lang="en-US" b="1" dirty="0" smtClean="0"/>
              <a:t>By </a:t>
            </a:r>
            <a:r>
              <a:rPr lang="en-US" b="1" dirty="0" err="1" smtClean="0"/>
              <a:t>className</a:t>
            </a:r>
            <a:r>
              <a:rPr lang="en-US" b="1" dirty="0" smtClean="0"/>
              <a:t> </a:t>
            </a:r>
            <a:r>
              <a:rPr lang="en-US" dirty="0"/>
              <a:t>WebDriver: </a:t>
            </a:r>
            <a:r>
              <a:rPr lang="en-US" dirty="0" err="1"/>
              <a:t>driver.findElement</a:t>
            </a:r>
            <a:r>
              <a:rPr lang="en-US" dirty="0"/>
              <a:t>( </a:t>
            </a:r>
            <a:r>
              <a:rPr lang="en-US" dirty="0" err="1" smtClean="0"/>
              <a:t>By.className</a:t>
            </a:r>
            <a:r>
              <a:rPr lang="en-US" dirty="0" smtClean="0"/>
              <a:t>(“</a:t>
            </a:r>
            <a:r>
              <a:rPr lang="en-US" dirty="0" err="1" smtClean="0"/>
              <a:t>className</a:t>
            </a:r>
            <a:r>
              <a:rPr lang="en-US" dirty="0" smtClean="0"/>
              <a:t>") </a:t>
            </a:r>
            <a:r>
              <a:rPr lang="en-US" dirty="0"/>
              <a:t>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614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Selenium </a:t>
            </a:r>
            <a:r>
              <a:rPr lang="en-US" b="1" dirty="0" smtClean="0"/>
              <a:t>WebDriver and Third-Party Plugins </a:t>
            </a:r>
            <a:r>
              <a:rPr lang="en-US" b="1" dirty="0"/>
              <a:t>&amp; Frameworks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634345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Eclipse </a:t>
            </a:r>
            <a:r>
              <a:rPr lang="en-US" dirty="0"/>
              <a:t>IDE – As </a:t>
            </a:r>
            <a:r>
              <a:rPr lang="en-US" dirty="0" smtClean="0"/>
              <a:t>Editor</a:t>
            </a:r>
          </a:p>
          <a:p>
            <a:r>
              <a:rPr lang="en-US" dirty="0" smtClean="0"/>
              <a:t>Java </a:t>
            </a:r>
            <a:r>
              <a:rPr lang="en-US" dirty="0"/>
              <a:t>as Programming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Selenium </a:t>
            </a:r>
            <a:r>
              <a:rPr lang="en-US" dirty="0"/>
              <a:t>WebDriver as Test Tool – Recognizing HTML/Web Elements in web pages and performing actions on the </a:t>
            </a:r>
            <a:r>
              <a:rPr lang="en-US" dirty="0" smtClean="0"/>
              <a:t>elements</a:t>
            </a:r>
          </a:p>
          <a:p>
            <a:r>
              <a:rPr lang="en-US" dirty="0" err="1" smtClean="0"/>
              <a:t>TestNG</a:t>
            </a:r>
            <a:r>
              <a:rPr lang="en-US" dirty="0" smtClean="0"/>
              <a:t> </a:t>
            </a:r>
            <a:r>
              <a:rPr lang="en-US" dirty="0"/>
              <a:t>– Testing Framework – As Test </a:t>
            </a:r>
            <a:r>
              <a:rPr lang="en-US" dirty="0" smtClean="0"/>
              <a:t>Runner</a:t>
            </a:r>
          </a:p>
          <a:p>
            <a:r>
              <a:rPr lang="en-US" dirty="0" err="1" smtClean="0"/>
              <a:t>ExtentReports</a:t>
            </a:r>
            <a:r>
              <a:rPr lang="en-US" dirty="0" smtClean="0"/>
              <a:t> – </a:t>
            </a:r>
            <a:r>
              <a:rPr lang="en-US" dirty="0" smtClean="0"/>
              <a:t>Reporting </a:t>
            </a:r>
            <a:r>
              <a:rPr lang="en-US" dirty="0" smtClean="0"/>
              <a:t>Framework – As Test Results Report Generator</a:t>
            </a:r>
          </a:p>
          <a:p>
            <a:r>
              <a:rPr lang="en-US" dirty="0" smtClean="0"/>
              <a:t>Maven </a:t>
            </a:r>
            <a:r>
              <a:rPr lang="en-US" dirty="0"/>
              <a:t>– Build Automation Tool – Test Environment Setup &amp; </a:t>
            </a:r>
            <a:r>
              <a:rPr lang="en-US" dirty="0" smtClean="0"/>
              <a:t>Maintenance</a:t>
            </a:r>
          </a:p>
          <a:p>
            <a:r>
              <a:rPr lang="en-US" dirty="0" smtClean="0"/>
              <a:t>Jenkins </a:t>
            </a:r>
            <a:r>
              <a:rPr lang="en-US" dirty="0"/>
              <a:t>– CI Tool – Integrating Testing Process with Development </a:t>
            </a:r>
            <a:r>
              <a:rPr lang="en-US" dirty="0" smtClean="0"/>
              <a:t>Process Etc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27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Summary - What </a:t>
            </a:r>
            <a:r>
              <a:rPr lang="en-US" b="1" dirty="0"/>
              <a:t>Selenium can do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63434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 solution for the automated testing</a:t>
            </a:r>
          </a:p>
          <a:p>
            <a:r>
              <a:rPr lang="en-US" dirty="0"/>
              <a:t>Simulate user actions</a:t>
            </a:r>
          </a:p>
          <a:p>
            <a:r>
              <a:rPr lang="en-US" dirty="0"/>
              <a:t>Functional </a:t>
            </a:r>
            <a:r>
              <a:rPr lang="en-US" dirty="0" smtClean="0"/>
              <a:t>testing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Create </a:t>
            </a:r>
            <a:r>
              <a:rPr lang="en-US" dirty="0"/>
              <a:t>regression tests to verify functionality and user acceptance.</a:t>
            </a:r>
          </a:p>
          <a:p>
            <a:r>
              <a:rPr lang="en-US" dirty="0"/>
              <a:t>Browser compatibility </a:t>
            </a:r>
            <a:r>
              <a:rPr lang="en-US" dirty="0" smtClean="0"/>
              <a:t>testing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</a:t>
            </a:r>
            <a:r>
              <a:rPr lang="en-US" dirty="0"/>
              <a:t>same script can run on any Selenium platform</a:t>
            </a:r>
          </a:p>
          <a:p>
            <a:r>
              <a:rPr lang="en-US" dirty="0"/>
              <a:t>Load testing</a:t>
            </a:r>
          </a:p>
          <a:p>
            <a:r>
              <a:rPr lang="en-US" dirty="0"/>
              <a:t>Stress testing</a:t>
            </a:r>
          </a:p>
        </p:txBody>
      </p:sp>
    </p:spTree>
    <p:extLst>
      <p:ext uri="{BB962C8B-B14F-4D97-AF65-F5344CB8AC3E}">
        <p14:creationId xmlns:p14="http://schemas.microsoft.com/office/powerpoint/2010/main" val="135697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607423"/>
            <a:ext cx="8915399" cy="1221377"/>
          </a:xfrm>
        </p:spPr>
        <p:txBody>
          <a:bodyPr anchor="t"/>
          <a:lstStyle/>
          <a:p>
            <a:pPr algn="ctr"/>
            <a:r>
              <a:rPr lang="en-US" b="1" dirty="0"/>
              <a:t>Thank You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5153891"/>
            <a:ext cx="8915399" cy="749771"/>
          </a:xfrm>
        </p:spPr>
        <p:txBody>
          <a:bodyPr anchor="b"/>
          <a:lstStyle/>
          <a:p>
            <a:pPr algn="ctr"/>
            <a:r>
              <a:rPr lang="en-US" b="1" dirty="0" smtClean="0"/>
              <a:t>Suraj Thirunavukkarasu</a:t>
            </a:r>
            <a:endParaRPr lang="en-IN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838595" y="2238566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>
                <a:srgbClr val="A53010"/>
              </a:buClr>
            </a:pPr>
            <a:r>
              <a:rPr 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“f u </a:t>
            </a:r>
            <a:r>
              <a:rPr lang="en-US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cn</a:t>
            </a:r>
            <a:r>
              <a:rPr 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rd</a:t>
            </a:r>
            <a:r>
              <a:rPr 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ths</a:t>
            </a:r>
            <a:r>
              <a:rPr 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u </a:t>
            </a:r>
            <a:r>
              <a:rPr lang="en-US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cn</a:t>
            </a:r>
            <a:r>
              <a:rPr 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gt</a:t>
            </a:r>
            <a:r>
              <a:rPr 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a </a:t>
            </a:r>
            <a:r>
              <a:rPr lang="en-US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gd</a:t>
            </a:r>
            <a:r>
              <a:rPr 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jb</a:t>
            </a:r>
            <a:r>
              <a:rPr 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n </a:t>
            </a:r>
            <a:r>
              <a:rPr lang="en-US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sftwr</a:t>
            </a:r>
            <a:r>
              <a:rPr 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sz="28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tstng</a:t>
            </a:r>
            <a:r>
              <a:rPr 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.” </a:t>
            </a:r>
            <a:r>
              <a:rPr lang="en-US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Anonymous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838595" y="3768765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>
                <a:srgbClr val="A53010"/>
              </a:buClr>
            </a:pPr>
            <a:r>
              <a:rPr 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“First, solve the problem. Then, write the code</a:t>
            </a:r>
            <a:r>
              <a:rPr 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.” </a:t>
            </a:r>
            <a:r>
              <a:rPr 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John Johnson</a:t>
            </a:r>
            <a:endParaRPr lang="en-US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13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1"/>
            <a:ext cx="8911687" cy="747490"/>
          </a:xfrm>
        </p:spPr>
        <p:txBody>
          <a:bodyPr/>
          <a:lstStyle/>
          <a:p>
            <a:pPr algn="ctr"/>
            <a:r>
              <a:rPr lang="en-US" b="1" dirty="0" smtClean="0"/>
              <a:t>History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5043055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/>
              <a:t>Developed in 2004 by Jason Huggins as a JavaScript library used to automate his manual testing routines</a:t>
            </a:r>
          </a:p>
          <a:p>
            <a:pPr algn="just"/>
            <a:r>
              <a:rPr lang="en-US" dirty="0"/>
              <a:t>Selenium Core is born whose functionality underlies the Selenium RC (Remote Control) and Selenium IDE tools</a:t>
            </a:r>
          </a:p>
          <a:p>
            <a:pPr algn="just"/>
            <a:r>
              <a:rPr lang="en-US" dirty="0"/>
              <a:t>The Limitation of having a JavaScript based automation engine and browser security restricted Selenium to specific functionality</a:t>
            </a:r>
          </a:p>
          <a:p>
            <a:pPr algn="just"/>
            <a:r>
              <a:rPr lang="en-US" dirty="0"/>
              <a:t>Google, who has been a long time user of Selenium, had a developer named Simon Stewart who developed WebDriver. This tool circumvented Selenium’s JavaScript sandbox to allow it to communicate with the Browser and Operating System directly using native methods</a:t>
            </a:r>
          </a:p>
          <a:p>
            <a:pPr algn="just"/>
            <a:r>
              <a:rPr lang="en-US" dirty="0"/>
              <a:t>In 2008, Selenium and WebDriver merged technologies and intellectual intelligence to provide the best possible test automation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240525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History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17964"/>
            <a:ext cx="8915400" cy="4627418"/>
          </a:xfrm>
        </p:spPr>
        <p:txBody>
          <a:bodyPr anchor="ctr">
            <a:normAutofit/>
          </a:bodyPr>
          <a:lstStyle/>
          <a:p>
            <a:pPr algn="just"/>
            <a:r>
              <a:rPr lang="fr-FR" b="1" dirty="0" err="1" smtClean="0"/>
              <a:t>Selenium</a:t>
            </a:r>
            <a:r>
              <a:rPr lang="fr-FR" b="1" dirty="0" smtClean="0"/>
              <a:t> 1.0 </a:t>
            </a:r>
            <a:r>
              <a:rPr lang="fr-FR" dirty="0" smtClean="0"/>
              <a:t>(</a:t>
            </a:r>
            <a:r>
              <a:rPr lang="fr-FR" dirty="0" err="1" smtClean="0"/>
              <a:t>Selenium</a:t>
            </a:r>
            <a:r>
              <a:rPr lang="fr-FR" dirty="0" smtClean="0"/>
              <a:t> </a:t>
            </a:r>
            <a:r>
              <a:rPr lang="fr-FR" dirty="0"/>
              <a:t>IDE, </a:t>
            </a:r>
            <a:r>
              <a:rPr lang="fr-FR" dirty="0" err="1"/>
              <a:t>Selenium</a:t>
            </a:r>
            <a:r>
              <a:rPr lang="fr-FR" dirty="0"/>
              <a:t> RC, </a:t>
            </a:r>
            <a:r>
              <a:rPr lang="fr-FR" dirty="0" err="1"/>
              <a:t>Selenium</a:t>
            </a:r>
            <a:r>
              <a:rPr lang="fr-FR" dirty="0"/>
              <a:t> </a:t>
            </a:r>
            <a:r>
              <a:rPr lang="fr-FR" dirty="0" err="1"/>
              <a:t>Grid</a:t>
            </a:r>
            <a:r>
              <a:rPr lang="fr-FR" dirty="0" smtClean="0"/>
              <a:t>)</a:t>
            </a:r>
            <a:endParaRPr lang="fr-FR" dirty="0"/>
          </a:p>
          <a:p>
            <a:pPr algn="just"/>
            <a:r>
              <a:rPr lang="fr-FR" b="1" dirty="0" err="1"/>
              <a:t>Selenium</a:t>
            </a:r>
            <a:r>
              <a:rPr lang="fr-FR" b="1" dirty="0"/>
              <a:t> 2.0 </a:t>
            </a:r>
            <a:r>
              <a:rPr lang="fr-FR" dirty="0"/>
              <a:t>(</a:t>
            </a:r>
            <a:r>
              <a:rPr lang="fr-FR" dirty="0" err="1"/>
              <a:t>Selenium</a:t>
            </a:r>
            <a:r>
              <a:rPr lang="fr-FR" dirty="0"/>
              <a:t> 1.0 + </a:t>
            </a:r>
            <a:r>
              <a:rPr lang="fr-FR" dirty="0" err="1"/>
              <a:t>WebDriver</a:t>
            </a:r>
            <a:r>
              <a:rPr lang="fr-FR" dirty="0" smtClean="0"/>
              <a:t>)</a:t>
            </a:r>
          </a:p>
          <a:p>
            <a:pPr marL="0" indent="0" algn="just">
              <a:buNone/>
            </a:pPr>
            <a:r>
              <a:rPr lang="fr-FR" dirty="0" smtClean="0"/>
              <a:t>	(</a:t>
            </a:r>
            <a:r>
              <a:rPr lang="fr-FR" dirty="0" err="1"/>
              <a:t>Selenium</a:t>
            </a:r>
            <a:r>
              <a:rPr lang="fr-FR" dirty="0"/>
              <a:t> IDE, </a:t>
            </a:r>
            <a:r>
              <a:rPr lang="fr-FR" dirty="0" err="1"/>
              <a:t>Selenium</a:t>
            </a:r>
            <a:r>
              <a:rPr lang="fr-FR" dirty="0"/>
              <a:t> RC, </a:t>
            </a:r>
            <a:r>
              <a:rPr lang="fr-FR" dirty="0" err="1"/>
              <a:t>Selenium</a:t>
            </a:r>
            <a:r>
              <a:rPr lang="fr-FR" dirty="0"/>
              <a:t> </a:t>
            </a:r>
            <a:r>
              <a:rPr lang="fr-FR" dirty="0" err="1"/>
              <a:t>WebDriver</a:t>
            </a:r>
            <a:r>
              <a:rPr lang="fr-FR" dirty="0"/>
              <a:t>, </a:t>
            </a:r>
            <a:r>
              <a:rPr lang="fr-FR" dirty="0" err="1"/>
              <a:t>Selenium</a:t>
            </a:r>
            <a:r>
              <a:rPr lang="fr-FR" dirty="0"/>
              <a:t> </a:t>
            </a:r>
            <a:r>
              <a:rPr lang="fr-FR" dirty="0" err="1"/>
              <a:t>Grid</a:t>
            </a:r>
            <a:r>
              <a:rPr lang="fr-FR" dirty="0" smtClean="0"/>
              <a:t>)</a:t>
            </a:r>
          </a:p>
          <a:p>
            <a:pPr algn="just"/>
            <a:r>
              <a:rPr lang="fr-FR" b="1" dirty="0" err="1"/>
              <a:t>Selenium</a:t>
            </a:r>
            <a:r>
              <a:rPr lang="fr-FR" b="1" dirty="0"/>
              <a:t> 3.0</a:t>
            </a:r>
          </a:p>
          <a:p>
            <a:pPr algn="just"/>
            <a:r>
              <a:rPr lang="fr-FR" dirty="0"/>
              <a:t>(</a:t>
            </a:r>
            <a:r>
              <a:rPr lang="fr-FR" dirty="0" err="1"/>
              <a:t>Selenium</a:t>
            </a:r>
            <a:r>
              <a:rPr lang="fr-FR" dirty="0"/>
              <a:t> IDE, </a:t>
            </a:r>
            <a:r>
              <a:rPr lang="fr-FR" dirty="0" err="1"/>
              <a:t>Selenium</a:t>
            </a:r>
            <a:r>
              <a:rPr lang="fr-FR" dirty="0"/>
              <a:t> </a:t>
            </a:r>
            <a:r>
              <a:rPr lang="fr-FR" dirty="0" err="1"/>
              <a:t>WebDriver</a:t>
            </a:r>
            <a:r>
              <a:rPr lang="fr-FR" dirty="0"/>
              <a:t>, </a:t>
            </a:r>
            <a:r>
              <a:rPr lang="fr-FR" dirty="0" err="1"/>
              <a:t>Selenium</a:t>
            </a:r>
            <a:r>
              <a:rPr lang="fr-FR" dirty="0"/>
              <a:t> </a:t>
            </a:r>
            <a:r>
              <a:rPr lang="fr-FR" dirty="0" err="1"/>
              <a:t>Grid</a:t>
            </a:r>
            <a:r>
              <a:rPr lang="fr-FR" dirty="0" smtClean="0"/>
              <a:t>)</a:t>
            </a:r>
            <a:endParaRPr lang="fr-FR" dirty="0"/>
          </a:p>
          <a:p>
            <a:pPr marL="0" indent="0" algn="just">
              <a:buNone/>
            </a:pPr>
            <a:r>
              <a:rPr lang="fr-FR" dirty="0" smtClean="0"/>
              <a:t>	Note</a:t>
            </a:r>
            <a:r>
              <a:rPr lang="fr-FR" dirty="0"/>
              <a:t>: </a:t>
            </a:r>
            <a:r>
              <a:rPr lang="fr-FR" dirty="0" err="1"/>
              <a:t>Selenium</a:t>
            </a:r>
            <a:r>
              <a:rPr lang="fr-FR" dirty="0"/>
              <a:t> RC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removed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Selenium</a:t>
            </a:r>
            <a:r>
              <a:rPr lang="fr-FR" dirty="0"/>
              <a:t> 3.0</a:t>
            </a:r>
            <a:r>
              <a:rPr lang="fr-FR" dirty="0" smtClean="0"/>
              <a:t>.</a:t>
            </a:r>
            <a:endParaRPr lang="fr-FR" dirty="0"/>
          </a:p>
          <a:p>
            <a:pPr algn="just"/>
            <a:r>
              <a:rPr lang="fr-FR" b="1" dirty="0" err="1"/>
              <a:t>Selenium</a:t>
            </a:r>
            <a:r>
              <a:rPr lang="fr-FR" b="1" dirty="0"/>
              <a:t> 4.0 </a:t>
            </a:r>
            <a:r>
              <a:rPr lang="fr-FR" dirty="0"/>
              <a:t>(* Stable version not </a:t>
            </a:r>
            <a:r>
              <a:rPr lang="fr-FR" dirty="0" err="1"/>
              <a:t>released</a:t>
            </a:r>
            <a:r>
              <a:rPr lang="fr-FR" dirty="0" smtClean="0"/>
              <a:t>)</a:t>
            </a:r>
          </a:p>
          <a:p>
            <a:pPr marL="0" indent="0" algn="just">
              <a:buNone/>
            </a:pPr>
            <a:r>
              <a:rPr lang="fr-FR" dirty="0" smtClean="0"/>
              <a:t>	(</a:t>
            </a:r>
            <a:r>
              <a:rPr lang="fr-FR" dirty="0" err="1"/>
              <a:t>Selenium</a:t>
            </a:r>
            <a:r>
              <a:rPr lang="fr-FR" dirty="0"/>
              <a:t> IDE, </a:t>
            </a:r>
            <a:r>
              <a:rPr lang="fr-FR" dirty="0" err="1"/>
              <a:t>Selenium</a:t>
            </a:r>
            <a:r>
              <a:rPr lang="fr-FR" dirty="0"/>
              <a:t> </a:t>
            </a:r>
            <a:r>
              <a:rPr lang="fr-FR" dirty="0" err="1"/>
              <a:t>WebDriver</a:t>
            </a:r>
            <a:r>
              <a:rPr lang="fr-FR" dirty="0"/>
              <a:t>, </a:t>
            </a:r>
            <a:r>
              <a:rPr lang="fr-FR" dirty="0" err="1"/>
              <a:t>Selenium</a:t>
            </a:r>
            <a:r>
              <a:rPr lang="fr-FR" dirty="0"/>
              <a:t> </a:t>
            </a:r>
            <a:r>
              <a:rPr lang="fr-FR" dirty="0" err="1" smtClean="0"/>
              <a:t>Grid</a:t>
            </a:r>
            <a:r>
              <a:rPr lang="fr-FR" dirty="0" smtClean="0"/>
              <a:t>)</a:t>
            </a:r>
          </a:p>
          <a:p>
            <a:pPr algn="just"/>
            <a:r>
              <a:rPr lang="en-IN" b="1" dirty="0" smtClean="0"/>
              <a:t>Latest </a:t>
            </a:r>
            <a:r>
              <a:rPr lang="en-IN" b="1" dirty="0"/>
              <a:t>Selenium stable version is – </a:t>
            </a:r>
            <a:r>
              <a:rPr lang="en-IN" b="1" dirty="0" smtClean="0"/>
              <a:t>3.141.59.</a:t>
            </a:r>
          </a:p>
          <a:p>
            <a:pPr algn="just"/>
            <a:r>
              <a:rPr lang="en-IN" b="1" dirty="0" smtClean="0"/>
              <a:t>Latest </a:t>
            </a:r>
            <a:r>
              <a:rPr lang="en-IN" b="1" dirty="0"/>
              <a:t>Selenium 4 Beta version is – </a:t>
            </a:r>
            <a:r>
              <a:rPr lang="en-IN" b="1" dirty="0" smtClean="0"/>
              <a:t>4.0.0-beta-3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0557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Selenium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en-US" dirty="0"/>
              <a:t>Selenium IDE (Integrated Development Environment)</a:t>
            </a:r>
          </a:p>
          <a:p>
            <a:pPr algn="just"/>
            <a:r>
              <a:rPr lang="en-US" dirty="0" smtClean="0"/>
              <a:t>Selenium </a:t>
            </a:r>
            <a:r>
              <a:rPr lang="en-US" dirty="0"/>
              <a:t>Remote Control (Now Deprecated)</a:t>
            </a:r>
          </a:p>
          <a:p>
            <a:pPr algn="just"/>
            <a:r>
              <a:rPr lang="en-US" dirty="0" smtClean="0"/>
              <a:t>Selenium </a:t>
            </a:r>
            <a:r>
              <a:rPr lang="en-US" dirty="0"/>
              <a:t>WebDriver</a:t>
            </a:r>
          </a:p>
          <a:p>
            <a:pPr algn="just"/>
            <a:r>
              <a:rPr lang="en-US" dirty="0" smtClean="0"/>
              <a:t>Selenium </a:t>
            </a:r>
            <a:r>
              <a:rPr lang="en-US" dirty="0"/>
              <a:t>Grid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660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Selenium IDE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662055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/>
              <a:t>Selenium IDE is a browser plug-in (Firefox and Chrome) and prototype </a:t>
            </a:r>
            <a:r>
              <a:rPr lang="en-US" dirty="0" smtClean="0"/>
              <a:t>tool.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is used to write and execute test </a:t>
            </a:r>
            <a:r>
              <a:rPr lang="en-US" dirty="0" smtClean="0"/>
              <a:t>cases</a:t>
            </a:r>
          </a:p>
          <a:p>
            <a:pPr algn="just"/>
            <a:r>
              <a:rPr lang="en-US" dirty="0" smtClean="0"/>
              <a:t>User can </a:t>
            </a:r>
            <a:r>
              <a:rPr lang="en-US" dirty="0"/>
              <a:t>record the test cases or type test </a:t>
            </a:r>
            <a:r>
              <a:rPr lang="en-US" dirty="0" smtClean="0"/>
              <a:t>cases</a:t>
            </a:r>
          </a:p>
          <a:p>
            <a:pPr algn="just"/>
            <a:r>
              <a:rPr lang="en-US" dirty="0" smtClean="0"/>
              <a:t>User can </a:t>
            </a:r>
            <a:r>
              <a:rPr lang="en-US" dirty="0"/>
              <a:t>edit test cases (</a:t>
            </a:r>
            <a:r>
              <a:rPr lang="en-US" dirty="0" smtClean="0"/>
              <a:t>Add / Update / Delete)</a:t>
            </a:r>
          </a:p>
          <a:p>
            <a:pPr algn="just"/>
            <a:r>
              <a:rPr lang="en-US" dirty="0" smtClean="0"/>
              <a:t>User </a:t>
            </a:r>
            <a:r>
              <a:rPr lang="en-US" dirty="0"/>
              <a:t>can create test </a:t>
            </a:r>
            <a:r>
              <a:rPr lang="en-US" dirty="0" smtClean="0"/>
              <a:t>suites / test batches</a:t>
            </a:r>
          </a:p>
          <a:p>
            <a:pPr algn="just"/>
            <a:r>
              <a:rPr lang="en-US" dirty="0" smtClean="0"/>
              <a:t>User </a:t>
            </a:r>
            <a:r>
              <a:rPr lang="en-US" dirty="0"/>
              <a:t>can debug test cases, and add </a:t>
            </a:r>
            <a:r>
              <a:rPr lang="en-US" dirty="0" smtClean="0"/>
              <a:t>comments.</a:t>
            </a:r>
            <a:endParaRPr lang="en-US" dirty="0"/>
          </a:p>
          <a:p>
            <a:pPr algn="just"/>
            <a:r>
              <a:rPr lang="en-US" dirty="0"/>
              <a:t>Note: Selenium IDE Test cases can be created using Element locators and </a:t>
            </a:r>
            <a:r>
              <a:rPr lang="en-US" dirty="0" err="1"/>
              <a:t>Selenese</a:t>
            </a:r>
            <a:r>
              <a:rPr lang="en-US" dirty="0"/>
              <a:t> Commands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523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Selenium IDE </a:t>
            </a:r>
            <a:r>
              <a:rPr lang="en-US" b="1" dirty="0" smtClean="0"/>
              <a:t>Test Cases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45673"/>
            <a:ext cx="8915400" cy="4821381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/>
              <a:t>Selenium saves all information in an HTML table </a:t>
            </a:r>
            <a:r>
              <a:rPr lang="en-US" dirty="0" smtClean="0"/>
              <a:t>format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Each </a:t>
            </a:r>
            <a:r>
              <a:rPr lang="en-US" dirty="0"/>
              <a:t>record consists of</a:t>
            </a:r>
            <a:r>
              <a:rPr lang="en-US" dirty="0" smtClean="0"/>
              <a:t>:</a:t>
            </a:r>
            <a:endParaRPr lang="en-US" dirty="0"/>
          </a:p>
          <a:p>
            <a:pPr algn="just"/>
            <a:r>
              <a:rPr lang="en-US" dirty="0"/>
              <a:t>Command – tells Selenium what to do (e.g. “open”, “type”, “click”, “</a:t>
            </a:r>
            <a:r>
              <a:rPr lang="en-US" dirty="0" err="1"/>
              <a:t>verifyText</a:t>
            </a:r>
            <a:r>
              <a:rPr lang="en-US" dirty="0"/>
              <a:t>”)</a:t>
            </a:r>
          </a:p>
          <a:p>
            <a:pPr algn="just"/>
            <a:r>
              <a:rPr lang="en-US" dirty="0"/>
              <a:t>Target – tells Selenium which HTML element a command refers to (e.g. textbox, header, table)</a:t>
            </a:r>
          </a:p>
          <a:p>
            <a:pPr algn="just"/>
            <a:r>
              <a:rPr lang="en-US" dirty="0"/>
              <a:t>Value – used for any command that might need a value of some kind (e.g. type something into a textbox)</a:t>
            </a:r>
          </a:p>
          <a:p>
            <a:pPr algn="just"/>
            <a:endParaRPr lang="en-IN" dirty="0"/>
          </a:p>
        </p:txBody>
      </p:sp>
      <p:pic>
        <p:nvPicPr>
          <p:cNvPr id="4" name="Picture 4" descr="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96" b="60487"/>
          <a:stretch>
            <a:fillRect/>
          </a:stretch>
        </p:blipFill>
        <p:spPr bwMode="auto">
          <a:xfrm>
            <a:off x="3034865" y="2085101"/>
            <a:ext cx="5620000" cy="180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92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to </a:t>
            </a:r>
            <a:r>
              <a:rPr lang="en-US" b="1" dirty="0" smtClean="0"/>
              <a:t>record / replay </a:t>
            </a:r>
            <a:r>
              <a:rPr lang="en-US" b="1" dirty="0"/>
              <a:t>with Selenium IDE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964873"/>
            <a:ext cx="8915400" cy="3602181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/>
              <a:t>Start recording in Selenium </a:t>
            </a:r>
            <a:r>
              <a:rPr lang="en-US" dirty="0" smtClean="0"/>
              <a:t>IDE</a:t>
            </a:r>
            <a:endParaRPr lang="en-US" dirty="0"/>
          </a:p>
          <a:p>
            <a:pPr algn="just"/>
            <a:r>
              <a:rPr lang="en-US" dirty="0"/>
              <a:t>Execute scenario on running web </a:t>
            </a:r>
            <a:r>
              <a:rPr lang="en-US" dirty="0" smtClean="0"/>
              <a:t>application</a:t>
            </a:r>
            <a:endParaRPr lang="en-US" dirty="0"/>
          </a:p>
          <a:p>
            <a:pPr algn="just"/>
            <a:r>
              <a:rPr lang="en-US" dirty="0"/>
              <a:t>Stop recording in Selenium </a:t>
            </a:r>
            <a:r>
              <a:rPr lang="en-US" dirty="0" smtClean="0"/>
              <a:t>IDE</a:t>
            </a:r>
            <a:endParaRPr lang="en-US" dirty="0"/>
          </a:p>
          <a:p>
            <a:pPr algn="just"/>
            <a:r>
              <a:rPr lang="en-US" dirty="0"/>
              <a:t>Verify / Add </a:t>
            </a:r>
            <a:r>
              <a:rPr lang="en-US" dirty="0" smtClean="0"/>
              <a:t>assertions</a:t>
            </a:r>
            <a:endParaRPr lang="en-US" dirty="0"/>
          </a:p>
          <a:p>
            <a:pPr algn="just"/>
            <a:r>
              <a:rPr lang="en-US" dirty="0"/>
              <a:t> Replay the test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578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Drawbacks of Selenium </a:t>
            </a:r>
            <a:r>
              <a:rPr lang="en-US" b="1" dirty="0" smtClean="0"/>
              <a:t>IDE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327564"/>
            <a:ext cx="8915400" cy="4239490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 smtClean="0"/>
              <a:t>It </a:t>
            </a:r>
            <a:r>
              <a:rPr lang="en-US" dirty="0"/>
              <a:t>doesn’t support programming to enhance test cases, so it is not suitable for complex test </a:t>
            </a:r>
            <a:r>
              <a:rPr lang="en-US" dirty="0" smtClean="0"/>
              <a:t>design</a:t>
            </a:r>
          </a:p>
          <a:p>
            <a:r>
              <a:rPr lang="en-US" dirty="0" smtClean="0"/>
              <a:t>No </a:t>
            </a:r>
            <a:r>
              <a:rPr lang="en-US" dirty="0"/>
              <a:t>Data-Driven testing </a:t>
            </a:r>
            <a:r>
              <a:rPr lang="en-US" dirty="0" smtClean="0"/>
              <a:t>support. </a:t>
            </a:r>
            <a:r>
              <a:rPr lang="en-US" altLang="en-US" dirty="0"/>
              <a:t>No manual </a:t>
            </a:r>
            <a:r>
              <a:rPr lang="en-US" altLang="en-US" dirty="0" smtClean="0"/>
              <a:t>scripts. E.g</a:t>
            </a:r>
            <a:r>
              <a:rPr lang="en-US" altLang="en-US" dirty="0"/>
              <a:t>. conditions and Loops for Data Driven </a:t>
            </a:r>
            <a:r>
              <a:rPr lang="en-US" altLang="en-US" dirty="0" smtClean="0"/>
              <a:t>Testing</a:t>
            </a:r>
            <a:endParaRPr lang="en-US" dirty="0" smtClean="0"/>
          </a:p>
          <a:p>
            <a:pPr algn="just"/>
            <a:r>
              <a:rPr lang="en-US" dirty="0" smtClean="0"/>
              <a:t>No </a:t>
            </a:r>
            <a:r>
              <a:rPr lang="en-US" dirty="0"/>
              <a:t>centralized maintenance of </a:t>
            </a:r>
            <a:r>
              <a:rPr lang="en-US" dirty="0" smtClean="0"/>
              <a:t>objects/elements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doesn’t generate detailed test </a:t>
            </a:r>
            <a:r>
              <a:rPr lang="en-US" dirty="0" smtClean="0"/>
              <a:t>results</a:t>
            </a:r>
          </a:p>
          <a:p>
            <a:pPr algn="just"/>
            <a:r>
              <a:rPr lang="en-US" dirty="0"/>
              <a:t>No multiple browsers </a:t>
            </a:r>
            <a:r>
              <a:rPr lang="en-US" dirty="0" smtClean="0"/>
              <a:t>support. It </a:t>
            </a:r>
            <a:r>
              <a:rPr lang="en-US" dirty="0"/>
              <a:t>runs only in Mozilla Firefox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No Fancy </a:t>
            </a:r>
            <a:r>
              <a:rPr lang="en-US" dirty="0"/>
              <a:t>test </a:t>
            </a:r>
            <a:r>
              <a:rPr lang="en-US" dirty="0" smtClean="0"/>
              <a:t>cases &gt;&gt;&gt; Selenium WebDriver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274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998</TotalTime>
  <Words>1633</Words>
  <Application>Microsoft Office PowerPoint</Application>
  <PresentationFormat>Widescreen</PresentationFormat>
  <Paragraphs>177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Wisp</vt:lpstr>
      <vt:lpstr>Selenium with Java</vt:lpstr>
      <vt:lpstr>Overview</vt:lpstr>
      <vt:lpstr>History</vt:lpstr>
      <vt:lpstr>History</vt:lpstr>
      <vt:lpstr>Selenium Components</vt:lpstr>
      <vt:lpstr>Selenium IDE</vt:lpstr>
      <vt:lpstr>Selenium IDE Test Cases</vt:lpstr>
      <vt:lpstr>How to record / replay with Selenium IDE</vt:lpstr>
      <vt:lpstr>Drawbacks of Selenium IDE</vt:lpstr>
      <vt:lpstr>Selenium RC aka Selenium 1</vt:lpstr>
      <vt:lpstr>Selenium Grid</vt:lpstr>
      <vt:lpstr>Selenium WebDriver</vt:lpstr>
      <vt:lpstr>Supported Operating Systems</vt:lpstr>
      <vt:lpstr>Supported Application Environments</vt:lpstr>
      <vt:lpstr>Supported Programming Languages</vt:lpstr>
      <vt:lpstr>Supported Browsers</vt:lpstr>
      <vt:lpstr>Advantages of Selenium WebDriver</vt:lpstr>
      <vt:lpstr>Disadvantages of Selenium WebDriver</vt:lpstr>
      <vt:lpstr>How to use Selenium WebDriver</vt:lpstr>
      <vt:lpstr>Selenium Test Process</vt:lpstr>
      <vt:lpstr>What are locators</vt:lpstr>
      <vt:lpstr>Locators supported by Selenium WebDriver</vt:lpstr>
      <vt:lpstr>Selenium WebDriver and Third-Party Plugins &amp; Frameworks</vt:lpstr>
      <vt:lpstr>Summary - What Selenium can do</vt:lpstr>
      <vt:lpstr>Thank You</vt:lpstr>
    </vt:vector>
  </TitlesOfParts>
  <Company>UMASURAJ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Suraj Thirunavukkarasu</dc:creator>
  <cp:lastModifiedBy>Suraj Thirunavukkarasu</cp:lastModifiedBy>
  <cp:revision>216</cp:revision>
  <dcterms:created xsi:type="dcterms:W3CDTF">2023-02-14T12:57:48Z</dcterms:created>
  <dcterms:modified xsi:type="dcterms:W3CDTF">2023-03-26T16:53:22Z</dcterms:modified>
</cp:coreProperties>
</file>