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90" r:id="rId3"/>
    <p:sldId id="344" r:id="rId4"/>
    <p:sldId id="312" r:id="rId5"/>
    <p:sldId id="314" r:id="rId6"/>
    <p:sldId id="313" r:id="rId7"/>
    <p:sldId id="324" r:id="rId8"/>
    <p:sldId id="318" r:id="rId9"/>
    <p:sldId id="325" r:id="rId10"/>
    <p:sldId id="307" r:id="rId11"/>
    <p:sldId id="326" r:id="rId12"/>
    <p:sldId id="343" r:id="rId13"/>
    <p:sldId id="300" r:id="rId14"/>
    <p:sldId id="327" r:id="rId15"/>
    <p:sldId id="328" r:id="rId16"/>
    <p:sldId id="342" r:id="rId17"/>
    <p:sldId id="301" r:id="rId18"/>
    <p:sldId id="319" r:id="rId19"/>
    <p:sldId id="340" r:id="rId20"/>
    <p:sldId id="303" r:id="rId21"/>
    <p:sldId id="341" r:id="rId22"/>
    <p:sldId id="306" r:id="rId23"/>
    <p:sldId id="302" r:id="rId24"/>
    <p:sldId id="323" r:id="rId25"/>
    <p:sldId id="335" r:id="rId26"/>
    <p:sldId id="336" r:id="rId27"/>
    <p:sldId id="337" r:id="rId28"/>
    <p:sldId id="338" r:id="rId29"/>
    <p:sldId id="339" r:id="rId30"/>
    <p:sldId id="334" r:id="rId31"/>
    <p:sldId id="304" r:id="rId32"/>
    <p:sldId id="330" r:id="rId33"/>
    <p:sldId id="331" r:id="rId34"/>
    <p:sldId id="332" r:id="rId35"/>
    <p:sldId id="305" r:id="rId36"/>
    <p:sldId id="329" r:id="rId37"/>
    <p:sldId id="33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52"/>
    <p:restoredTop sz="96759"/>
  </p:normalViewPr>
  <p:slideViewPr>
    <p:cSldViewPr snapToGrid="0" snapToObjects="1">
      <p:cViewPr varScale="1">
        <p:scale>
          <a:sx n="114" d="100"/>
          <a:sy n="114" d="100"/>
        </p:scale>
        <p:origin x="200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2" d="100"/>
          <a:sy n="122" d="100"/>
        </p:scale>
        <p:origin x="429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53F45-9C80-0244-8C10-1D37CF498A3F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EE0E5-999F-FB48-B8EB-A3E96377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2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9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1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06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14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83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96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77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51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2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2789-2FA4-82C1-865F-38364E1A4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F42FE-A34E-7617-C1FF-30778FE3E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6681AA5A-4A26-BC95-5160-7E3B9219BA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8AEC6F-5CBD-EF93-9358-64172449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79A4-7652-215E-EF95-6054E8BE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4D270-88D0-8297-1723-08572BE8B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C0920B4-FAC9-64D3-6AAC-BF11DEF53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ABE690-C15B-30D9-220F-83C51131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F43EB-2B20-EDAC-E88F-170C50379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53E3B-74D8-BE77-9104-0B262E62B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B3EFD57-BEC0-F1C3-6189-A485C88B16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3C21801-49D7-3A54-6B56-4B59AA7A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6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1CC796-CCB2-61D4-E05C-D6DD89E5A6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9D6AF-1AA3-9AA4-EC8F-3A389911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365126"/>
            <a:ext cx="11161644" cy="76793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75C8A-970E-8847-193F-92CF158D6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272208"/>
            <a:ext cx="11161644" cy="496956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>
                <a:solidFill>
                  <a:schemeClr val="tx2"/>
                </a:solidFill>
                <a:latin typeface="SF Compact Rounded" pitchFamily="2" charset="77"/>
              </a:defRPr>
            </a:lvl2pPr>
            <a:lvl3pPr>
              <a:defRPr>
                <a:solidFill>
                  <a:schemeClr val="tx2"/>
                </a:solidFill>
                <a:latin typeface="SF Compact Rounded" pitchFamily="2" charset="77"/>
              </a:defRPr>
            </a:lvl3pPr>
            <a:lvl4pPr>
              <a:defRPr>
                <a:solidFill>
                  <a:schemeClr val="tx2"/>
                </a:solidFill>
                <a:latin typeface="SF Compact Rounded" pitchFamily="2" charset="77"/>
              </a:defRPr>
            </a:lvl4pPr>
            <a:lvl5pPr>
              <a:defRPr>
                <a:solidFill>
                  <a:schemeClr val="tx2"/>
                </a:solidFill>
                <a:latin typeface="SF Compact Rounded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C094E-B30C-86B7-A19A-AB0D77B2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0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7922-5694-B108-177F-9CD1A190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7164C-697D-5F02-EAC3-3F84FD07A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8F38109-3A6B-7786-9487-6ED6C47774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918D8F-5824-7759-1900-7F05E7A3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2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B55E-F603-E914-0481-6723EFBC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AFBDA-190F-33DA-3203-48970E9F7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F5625-ED4B-0650-083B-4BE54782E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9469BB-51A6-3A5C-024F-5A2B927A0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50A1D8B-D283-984C-A146-3844BBE6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6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4EAE-7CE7-1EE1-CFF1-68CF7DE1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64533-A6E1-6B51-9CB9-86A7CB91B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D95DC-44EC-C06A-E0FD-20EA8A7DC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39305-BB9D-6251-C043-9342A62AB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F5B7E-B622-D5C8-1C22-D190F301C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BA711D8-9C48-8D9D-86DD-9615D1E9E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946DD34-5B6B-887E-9237-7FA0C465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3148-965A-16AC-F755-F0614BBA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E855713-DC16-E1C8-5392-1DB1939F73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879C3D-24D2-4624-C637-5FEBE76E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9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F19A9644-033C-799B-1C6C-63008B6928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C64DF-D843-A644-BB02-4D035CCA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886B-A0CB-FEE1-38AA-838743734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C72B0-1D95-A2B8-B3E9-63678905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73ACA-568A-24E1-B23F-6847B822A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4FAE33-2B45-1F4C-7DA4-1288AE7F8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EE1870B-82AF-246B-21CC-59D2DDAF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3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8C98-8A61-12DE-5B54-4AFBE523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E0C3A-A460-81B2-57DF-F63546C16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F7FE9-2BFC-4DD6-43E1-EB5B693CF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7651C9-CDA1-8E94-49A7-8D58DAD4C5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9DE0A3-28D2-9E34-5542-CBCE522D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6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F8ACF-E726-92E9-BB90-46C0F986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83E74-105E-EBCA-3867-FD0731D84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6510A60-D433-BE91-A50B-0AA411D8C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6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aggle.com/competitions/march-machine-learning-mania-202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aggle.com/competitions/march-machine-learning-mania-202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gaming.org/resources/march-madness-2022/" TargetMode="External"/><Relationship Id="rId2" Type="http://schemas.openxmlformats.org/officeDocument/2006/relationships/hyperlink" Target="https://www.americangaming.org/new/espn-70-million-brackets-10-4-billion-in-bets-expected-for-march-madnes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aggle.com/competitions/march-machine-learning-mania-2023" TargetMode="External"/><Relationship Id="rId5" Type="http://schemas.openxmlformats.org/officeDocument/2006/relationships/hyperlink" Target="https://www.wavy.com/sports/ncaa-bastketball/who-picked-the-best-march-madness-bracket-of-all-time/" TargetMode="External"/><Relationship Id="rId4" Type="http://schemas.openxmlformats.org/officeDocument/2006/relationships/hyperlink" Target="https://www.ncaa.com/news/basketball-men/bracketiq/2023-03-16/perfect-ncaa-bracket-absurd-odds-march-madness-dream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gaming.org/resources/march-madness-2022/" TargetMode="External"/><Relationship Id="rId2" Type="http://schemas.openxmlformats.org/officeDocument/2006/relationships/hyperlink" Target="https://www.americangaming.org/new/espn-70-million-brackets-10-4-billion-in-bets-expected-for-march-madnes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gaming.org/resources/march-madness-2022/" TargetMode="External"/><Relationship Id="rId2" Type="http://schemas.openxmlformats.org/officeDocument/2006/relationships/hyperlink" Target="https://www.americangaming.org/new/espn-70-million-brackets-10-4-billion-in-bets-expected-for-march-madnes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vy.com/sports/ncaa-bastketball/who-picked-the-best-march-madness-bracket-of-all-time/" TargetMode="External"/><Relationship Id="rId2" Type="http://schemas.openxmlformats.org/officeDocument/2006/relationships/hyperlink" Target="https://www.ncaa.com/news/basketball-men/bracketiq/2023-03-16/perfect-ncaa-bracket-absurd-odds-march-madness-drea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aggle.com/competitions/march-machine-learning-mania-20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312-D863-0258-95A6-3C3D9EFE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26" y="1470195"/>
            <a:ext cx="11035147" cy="214498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Nirmala Text" panose="020B0604020202020204" pitchFamily="34" charset="0"/>
              </a:rPr>
              <a:t>Forecasting the 2023 NCAA Basketball Tournament</a:t>
            </a:r>
            <a:endParaRPr lang="en-US" sz="2400" dirty="0">
              <a:solidFill>
                <a:schemeClr val="tx2"/>
              </a:solidFill>
              <a:latin typeface="SF Compact Rounded" pitchFamily="2" charset="77"/>
              <a:ea typeface="SF Pro Display" pitchFamily="2" charset="0"/>
              <a:cs typeface="Nirmala Text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A0509-7DC9-070B-1919-BB50A3CF5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427" y="3707258"/>
            <a:ext cx="11035146" cy="9699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SF Pro Display" pitchFamily="2" charset="0"/>
              </a:rPr>
              <a:t>Final Project Presentation | MSDS 565, Spring 2023</a:t>
            </a:r>
          </a:p>
          <a:p>
            <a:r>
              <a:rPr lang="en-US" sz="2000" dirty="0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SF Pro Display" pitchFamily="2" charset="0"/>
              </a:rPr>
              <a:t>20 March 2023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A3D8C7-AA50-0541-4814-D17C6D6A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3082AAC-5470-D4A4-527A-243187AEF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r>
              <a:rPr lang="en-US" dirty="0"/>
              <a:t>Authors: </a:t>
            </a:r>
            <a:r>
              <a:rPr lang="en-US" sz="1000" dirty="0" err="1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SF Pro Display" pitchFamily="2" charset="0"/>
              </a:rPr>
              <a:t>Aleesa</a:t>
            </a:r>
            <a:r>
              <a:rPr lang="en-US" sz="1000" dirty="0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SF Pro Display" pitchFamily="2" charset="0"/>
              </a:rPr>
              <a:t> Mann and </a:t>
            </a:r>
            <a:r>
              <a:rPr lang="en-US" sz="1000" dirty="0" err="1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SF Pro Display" pitchFamily="2" charset="0"/>
              </a:rPr>
              <a:t>Cyruss</a:t>
            </a:r>
            <a:r>
              <a:rPr lang="en-US" sz="1000" dirty="0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SF Pro Display" pitchFamily="2" charset="0"/>
              </a:rPr>
              <a:t> </a:t>
            </a:r>
            <a:r>
              <a:rPr lang="en-US" sz="1000" dirty="0" err="1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SF Pro Display" pitchFamily="2" charset="0"/>
              </a:rPr>
              <a:t>Tsurgeon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51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000" dirty="0">
                <a:hlinkClick r:id="rId2"/>
              </a:rPr>
              <a:t>J. Sonas, et al (2023)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r>
              <a:rPr lang="en-US" b="0" dirty="0"/>
              <a:t> – Problem 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94396" cy="4969565"/>
          </a:xfrm>
        </p:spPr>
        <p:txBody>
          <a:bodyPr>
            <a:noAutofit/>
          </a:bodyPr>
          <a:lstStyle/>
          <a:p>
            <a:r>
              <a:rPr lang="en-US" sz="3200" dirty="0"/>
              <a:t>millions of brackets predicting Champion for 63 tournament games</a:t>
            </a:r>
          </a:p>
          <a:p>
            <a:r>
              <a:rPr lang="en-US" sz="3200" dirty="0">
                <a:effectLst/>
              </a:rPr>
              <a:t>more complex task with an objective to predict the outcome of a hypothetical matchup between each team against all other teams</a:t>
            </a:r>
          </a:p>
          <a:p>
            <a:pPr lvl="1"/>
            <a:r>
              <a:rPr lang="en-US" dirty="0">
                <a:effectLst/>
              </a:rPr>
              <a:t>363 men teams, thus 363 * 362/2 = </a:t>
            </a:r>
            <a:r>
              <a:rPr lang="en-US" b="1" dirty="0">
                <a:effectLst/>
              </a:rPr>
              <a:t>65,703</a:t>
            </a:r>
            <a:r>
              <a:rPr lang="en-US" dirty="0">
                <a:effectLst/>
              </a:rPr>
              <a:t> combinations</a:t>
            </a:r>
          </a:p>
          <a:p>
            <a:pPr lvl="1"/>
            <a:r>
              <a:rPr lang="en-US" dirty="0">
                <a:effectLst/>
              </a:rPr>
              <a:t>361 women teams, thus 361 * 360/2 = </a:t>
            </a:r>
            <a:r>
              <a:rPr lang="en-US" b="1" dirty="0">
                <a:effectLst/>
              </a:rPr>
              <a:t>64,980</a:t>
            </a:r>
            <a:r>
              <a:rPr lang="en-US" dirty="0">
                <a:effectLst/>
              </a:rPr>
              <a:t> combinations</a:t>
            </a:r>
          </a:p>
          <a:p>
            <a:pPr lvl="1"/>
            <a:r>
              <a:rPr lang="en-US" dirty="0">
                <a:effectLst/>
              </a:rPr>
              <a:t>final submission file must have 65,703 + 64,980 = </a:t>
            </a:r>
            <a:r>
              <a:rPr lang="en-US" b="1" dirty="0">
                <a:effectLst/>
              </a:rPr>
              <a:t>130,683</a:t>
            </a:r>
            <a:r>
              <a:rPr lang="en-US" dirty="0">
                <a:effectLst/>
              </a:rPr>
              <a:t> predictions</a:t>
            </a:r>
          </a:p>
          <a:p>
            <a:r>
              <a:rPr lang="en-US" sz="3200" dirty="0"/>
              <a:t>additional complexity to submit a probability for each outcome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7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000" dirty="0">
                <a:hlinkClick r:id="rId2"/>
              </a:rPr>
              <a:t>J. Sonas, et al (2023)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r>
              <a:rPr lang="en-US" b="0" dirty="0"/>
              <a:t> – Problem 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04085" cy="4969565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we simplified our problem definition for this project</a:t>
            </a:r>
            <a:endParaRPr lang="en-US" sz="3200" dirty="0"/>
          </a:p>
          <a:p>
            <a:r>
              <a:rPr lang="en-US" sz="3200" dirty="0"/>
              <a:t>we divided our problem into men’s and women’s predictions for each of us to tackle, and we combined our results.</a:t>
            </a:r>
          </a:p>
          <a:p>
            <a:endParaRPr lang="en-US" sz="3200" dirty="0">
              <a:effectLst/>
            </a:endParaRPr>
          </a:p>
          <a:p>
            <a:r>
              <a:rPr lang="en-US" sz="3200" b="1" dirty="0">
                <a:effectLst/>
              </a:rPr>
              <a:t>Goal:</a:t>
            </a:r>
            <a:r>
              <a:rPr lang="en-US" sz="3200" dirty="0">
                <a:effectLst/>
              </a:rPr>
              <a:t> </a:t>
            </a:r>
            <a:r>
              <a:rPr lang="en-US" sz="3200" dirty="0">
                <a:solidFill>
                  <a:srgbClr val="0070C0"/>
                </a:solidFill>
                <a:effectLst/>
              </a:rPr>
              <a:t>Predict the probability of all possible matchup between the 64 teams selected for the 2023 College Basketball Tournament  (64 * 63/2 = 2,048 predictions)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7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312-D863-0258-95A6-3C3D9EFE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26" y="2356506"/>
            <a:ext cx="11035147" cy="214498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F Compact Rounded Heavy" pitchFamily="2" charset="77"/>
                <a:ea typeface="SF Pro Display" pitchFamily="2" charset="0"/>
                <a:cs typeface="Nirmala Text" panose="020B0604020202020204" pitchFamily="34" charset="0"/>
              </a:rPr>
              <a:t>Dataset and Features</a:t>
            </a:r>
            <a:endParaRPr lang="en-US" sz="2400" b="1" dirty="0">
              <a:solidFill>
                <a:schemeClr val="tx2"/>
              </a:solidFill>
              <a:latin typeface="SF Compact Rounded Heavy" pitchFamily="2" charset="77"/>
              <a:ea typeface="SF Pro Display" pitchFamily="2" charset="0"/>
              <a:cs typeface="Nirmala Tex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1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Dataset and Features</a:t>
            </a:r>
            <a:r>
              <a:rPr lang="en-US" b="0" dirty="0"/>
              <a:t> – </a:t>
            </a:r>
            <a:r>
              <a:rPr lang="en-US" b="1" dirty="0">
                <a:solidFill>
                  <a:srgbClr val="0070C0"/>
                </a:solidFill>
              </a:rPr>
              <a:t>Data Section 1 Main Files</a:t>
            </a:r>
            <a:endParaRPr lang="en-US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766655" cy="4969565"/>
          </a:xfrm>
        </p:spPr>
        <p:txBody>
          <a:bodyPr>
            <a:noAutofit/>
          </a:bodyPr>
          <a:lstStyle/>
          <a:p>
            <a:r>
              <a:rPr lang="en-US" b="1" dirty="0"/>
              <a:t>Seasons :</a:t>
            </a:r>
            <a:r>
              <a:rPr lang="en-US" dirty="0"/>
              <a:t>  Season, </a:t>
            </a:r>
            <a:r>
              <a:rPr lang="en-US" dirty="0" err="1"/>
              <a:t>DayZero</a:t>
            </a:r>
            <a:r>
              <a:rPr lang="en-US" dirty="0"/>
              <a:t>, </a:t>
            </a:r>
            <a:r>
              <a:rPr lang="en-US" dirty="0" err="1"/>
              <a:t>RegionW</a:t>
            </a:r>
            <a:r>
              <a:rPr lang="en-US" dirty="0"/>
              <a:t>, </a:t>
            </a:r>
            <a:r>
              <a:rPr lang="en-US" dirty="0" err="1"/>
              <a:t>RegionX</a:t>
            </a:r>
            <a:r>
              <a:rPr lang="en-US" dirty="0"/>
              <a:t>, Region Y, Region Z</a:t>
            </a:r>
          </a:p>
          <a:p>
            <a:r>
              <a:rPr lang="en-US" b="1" dirty="0"/>
              <a:t>Teams :</a:t>
            </a:r>
            <a:r>
              <a:rPr lang="en-US" dirty="0"/>
              <a:t>  </a:t>
            </a:r>
            <a:r>
              <a:rPr lang="en-US" dirty="0" err="1"/>
              <a:t>TeamID</a:t>
            </a:r>
            <a:r>
              <a:rPr lang="en-US" dirty="0"/>
              <a:t>, </a:t>
            </a:r>
            <a:r>
              <a:rPr lang="en-US" dirty="0" err="1"/>
              <a:t>TeamName</a:t>
            </a:r>
            <a:r>
              <a:rPr lang="en-US" dirty="0"/>
              <a:t>, FirstD1Season, LastD1Season</a:t>
            </a:r>
          </a:p>
          <a:p>
            <a:r>
              <a:rPr lang="en-US" b="1" dirty="0"/>
              <a:t>Regular Season Detailed Results :</a:t>
            </a:r>
            <a:r>
              <a:rPr lang="en-US" dirty="0"/>
              <a:t>  Season, </a:t>
            </a:r>
            <a:r>
              <a:rPr lang="en-US" dirty="0" err="1"/>
              <a:t>DayNum</a:t>
            </a:r>
            <a:r>
              <a:rPr lang="en-US" dirty="0"/>
              <a:t>, </a:t>
            </a:r>
            <a:r>
              <a:rPr lang="en-US" dirty="0" err="1"/>
              <a:t>WTeamID</a:t>
            </a:r>
            <a:r>
              <a:rPr lang="en-US" dirty="0"/>
              <a:t>, </a:t>
            </a:r>
            <a:r>
              <a:rPr lang="en-US" dirty="0" err="1"/>
              <a:t>WScore</a:t>
            </a:r>
            <a:r>
              <a:rPr lang="en-US" dirty="0"/>
              <a:t>, </a:t>
            </a:r>
            <a:r>
              <a:rPr lang="en-US" dirty="0" err="1"/>
              <a:t>LTeamID</a:t>
            </a:r>
            <a:r>
              <a:rPr lang="en-US" dirty="0"/>
              <a:t>, </a:t>
            </a:r>
            <a:r>
              <a:rPr lang="en-US" dirty="0" err="1"/>
              <a:t>LScore</a:t>
            </a:r>
            <a:r>
              <a:rPr lang="en-US" dirty="0"/>
              <a:t>, </a:t>
            </a:r>
            <a:r>
              <a:rPr lang="en-US" dirty="0" err="1"/>
              <a:t>WLoc</a:t>
            </a:r>
            <a:r>
              <a:rPr lang="en-US" dirty="0"/>
              <a:t>, </a:t>
            </a:r>
            <a:r>
              <a:rPr lang="en-US" dirty="0" err="1"/>
              <a:t>NumOT</a:t>
            </a:r>
            <a:r>
              <a:rPr lang="en-US" dirty="0"/>
              <a:t>, WFGM, WFGA, WFGM3, WFGA3, WFTM, WFTA, WOR, WDR, </a:t>
            </a:r>
            <a:r>
              <a:rPr lang="en-US" dirty="0" err="1"/>
              <a:t>WAst</a:t>
            </a:r>
            <a:r>
              <a:rPr lang="en-US" dirty="0"/>
              <a:t>, WTO, </a:t>
            </a:r>
            <a:r>
              <a:rPr lang="en-US" dirty="0" err="1"/>
              <a:t>WStl</a:t>
            </a:r>
            <a:r>
              <a:rPr lang="en-US" dirty="0"/>
              <a:t>, </a:t>
            </a:r>
            <a:r>
              <a:rPr lang="en-US" dirty="0" err="1"/>
              <a:t>WBlk</a:t>
            </a:r>
            <a:r>
              <a:rPr lang="en-US" dirty="0"/>
              <a:t>, WPF</a:t>
            </a:r>
          </a:p>
          <a:p>
            <a:r>
              <a:rPr lang="en-US" b="1" dirty="0"/>
              <a:t>Tourney Detailed Results :</a:t>
            </a:r>
            <a:r>
              <a:rPr lang="en-US" dirty="0"/>
              <a:t>  Season, </a:t>
            </a:r>
            <a:r>
              <a:rPr lang="en-US" dirty="0" err="1"/>
              <a:t>DayNum</a:t>
            </a:r>
            <a:r>
              <a:rPr lang="en-US" dirty="0"/>
              <a:t>, </a:t>
            </a:r>
            <a:r>
              <a:rPr lang="en-US" dirty="0" err="1"/>
              <a:t>WTeamID</a:t>
            </a:r>
            <a:r>
              <a:rPr lang="en-US" dirty="0"/>
              <a:t>, </a:t>
            </a:r>
            <a:r>
              <a:rPr lang="en-US" dirty="0" err="1"/>
              <a:t>WScore</a:t>
            </a:r>
            <a:r>
              <a:rPr lang="en-US" dirty="0"/>
              <a:t>, </a:t>
            </a:r>
            <a:r>
              <a:rPr lang="en-US" dirty="0" err="1"/>
              <a:t>LTeamID</a:t>
            </a:r>
            <a:r>
              <a:rPr lang="en-US" dirty="0"/>
              <a:t>, </a:t>
            </a:r>
            <a:r>
              <a:rPr lang="en-US" dirty="0" err="1"/>
              <a:t>LScore</a:t>
            </a:r>
            <a:r>
              <a:rPr lang="en-US" dirty="0"/>
              <a:t>, </a:t>
            </a:r>
            <a:r>
              <a:rPr lang="en-US" dirty="0" err="1"/>
              <a:t>WLoc</a:t>
            </a:r>
            <a:r>
              <a:rPr lang="en-US" dirty="0"/>
              <a:t>, </a:t>
            </a:r>
            <a:r>
              <a:rPr lang="en-US" dirty="0" err="1"/>
              <a:t>NumOT</a:t>
            </a:r>
            <a:r>
              <a:rPr lang="en-US" dirty="0"/>
              <a:t>, WFGM, WFGA, WFGM3, WFGA3, WFTM, WFTA, WOR, WDR, </a:t>
            </a:r>
            <a:r>
              <a:rPr lang="en-US" dirty="0" err="1"/>
              <a:t>WAst</a:t>
            </a:r>
            <a:r>
              <a:rPr lang="en-US" dirty="0"/>
              <a:t>, WTO, </a:t>
            </a:r>
            <a:r>
              <a:rPr lang="en-US" dirty="0" err="1"/>
              <a:t>WStl</a:t>
            </a:r>
            <a:r>
              <a:rPr lang="en-US" dirty="0"/>
              <a:t>, </a:t>
            </a:r>
            <a:r>
              <a:rPr lang="en-US" dirty="0" err="1"/>
              <a:t>WBlk</a:t>
            </a:r>
            <a:r>
              <a:rPr lang="en-US" dirty="0"/>
              <a:t>, WPF</a:t>
            </a:r>
          </a:p>
          <a:p>
            <a:r>
              <a:rPr lang="en-US" b="1" dirty="0"/>
              <a:t>Tourney Seeds :</a:t>
            </a:r>
            <a:r>
              <a:rPr lang="en-US" dirty="0"/>
              <a:t>  Season, Seed, </a:t>
            </a:r>
            <a:r>
              <a:rPr lang="en-US" dirty="0" err="1"/>
              <a:t>TeamID</a:t>
            </a:r>
            <a:endParaRPr lang="en-US" dirty="0"/>
          </a:p>
          <a:p>
            <a:r>
              <a:rPr lang="en-US" b="1" dirty="0"/>
              <a:t>Sample Submission :</a:t>
            </a:r>
            <a:r>
              <a:rPr lang="en-US" dirty="0"/>
              <a:t>  ID, Pred (e.g. 2018_3181_3314,0.516)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72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Dataset and Features</a:t>
            </a:r>
            <a:r>
              <a:rPr lang="en-US" b="0" dirty="0"/>
              <a:t> – </a:t>
            </a:r>
            <a:r>
              <a:rPr lang="en-US" b="1" dirty="0">
                <a:solidFill>
                  <a:srgbClr val="0070C0"/>
                </a:solidFill>
              </a:rPr>
              <a:t>Data Section 2 Extra Files</a:t>
            </a:r>
            <a:endParaRPr lang="en-US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766655" cy="4969565"/>
          </a:xfrm>
        </p:spPr>
        <p:txBody>
          <a:bodyPr>
            <a:noAutofit/>
          </a:bodyPr>
          <a:lstStyle/>
          <a:p>
            <a:r>
              <a:rPr lang="en-US" sz="2800" b="1" dirty="0"/>
              <a:t>Cities :</a:t>
            </a:r>
            <a:r>
              <a:rPr lang="en-US" sz="2800" dirty="0"/>
              <a:t>  </a:t>
            </a:r>
            <a:r>
              <a:rPr lang="en-US" sz="2800" dirty="0" err="1"/>
              <a:t>CityID</a:t>
            </a:r>
            <a:r>
              <a:rPr lang="en-US" sz="2800" dirty="0"/>
              <a:t>, City, State</a:t>
            </a:r>
          </a:p>
          <a:p>
            <a:r>
              <a:rPr lang="en-US" sz="2800" b="1" dirty="0"/>
              <a:t>Game Cities :</a:t>
            </a:r>
            <a:r>
              <a:rPr lang="en-US" sz="2800" dirty="0"/>
              <a:t>  Season, </a:t>
            </a:r>
            <a:r>
              <a:rPr lang="en-US" sz="2800" dirty="0" err="1"/>
              <a:t>DayNum</a:t>
            </a:r>
            <a:r>
              <a:rPr lang="en-US" sz="2800" dirty="0"/>
              <a:t>, </a:t>
            </a:r>
            <a:r>
              <a:rPr lang="en-US" sz="2800" dirty="0" err="1"/>
              <a:t>WTeamID</a:t>
            </a:r>
            <a:r>
              <a:rPr lang="en-US" sz="2800" dirty="0"/>
              <a:t>, </a:t>
            </a:r>
            <a:r>
              <a:rPr lang="en-US" sz="2800" dirty="0" err="1"/>
              <a:t>LTeamID</a:t>
            </a:r>
            <a:r>
              <a:rPr lang="en-US" sz="2800" dirty="0"/>
              <a:t>, </a:t>
            </a:r>
            <a:r>
              <a:rPr lang="en-US" sz="2800" dirty="0" err="1"/>
              <a:t>CRType</a:t>
            </a:r>
            <a:r>
              <a:rPr lang="en-US" sz="2800" dirty="0"/>
              <a:t>, </a:t>
            </a:r>
            <a:r>
              <a:rPr lang="en-US" sz="2800" dirty="0" err="1"/>
              <a:t>CityID</a:t>
            </a:r>
            <a:endParaRPr lang="en-US" sz="2800" dirty="0"/>
          </a:p>
          <a:p>
            <a:r>
              <a:rPr lang="en-US" sz="2800" b="1" dirty="0"/>
              <a:t>Compact Season Results :</a:t>
            </a:r>
            <a:r>
              <a:rPr lang="en-US" sz="2800" dirty="0"/>
              <a:t>  Season, </a:t>
            </a:r>
            <a:r>
              <a:rPr lang="en-US" sz="2800" dirty="0" err="1"/>
              <a:t>DayNum</a:t>
            </a:r>
            <a:r>
              <a:rPr lang="en-US" sz="2800" dirty="0"/>
              <a:t>, </a:t>
            </a:r>
            <a:r>
              <a:rPr lang="en-US" sz="2800" dirty="0" err="1"/>
              <a:t>WTeamID</a:t>
            </a:r>
            <a:r>
              <a:rPr lang="en-US" sz="2800" dirty="0"/>
              <a:t>, </a:t>
            </a:r>
            <a:r>
              <a:rPr lang="en-US" sz="2800" dirty="0" err="1"/>
              <a:t>WScore</a:t>
            </a:r>
            <a:r>
              <a:rPr lang="en-US" sz="2800" dirty="0"/>
              <a:t>, </a:t>
            </a:r>
            <a:r>
              <a:rPr lang="en-US" sz="2800" dirty="0" err="1"/>
              <a:t>LTeamID</a:t>
            </a:r>
            <a:r>
              <a:rPr lang="en-US" sz="2800" dirty="0"/>
              <a:t>, </a:t>
            </a:r>
            <a:r>
              <a:rPr lang="en-US" sz="2800" dirty="0" err="1"/>
              <a:t>LScore</a:t>
            </a:r>
            <a:r>
              <a:rPr lang="en-US" sz="2800" dirty="0"/>
              <a:t>, </a:t>
            </a:r>
            <a:r>
              <a:rPr lang="en-US" sz="2800" dirty="0" err="1"/>
              <a:t>WLoc</a:t>
            </a:r>
            <a:r>
              <a:rPr lang="en-US" sz="2800" dirty="0"/>
              <a:t>, </a:t>
            </a:r>
            <a:r>
              <a:rPr lang="en-US" sz="2800" dirty="0" err="1"/>
              <a:t>NumOT</a:t>
            </a:r>
            <a:endParaRPr lang="en-US" sz="2800" dirty="0"/>
          </a:p>
          <a:p>
            <a:r>
              <a:rPr lang="en-US" sz="2800" b="1" dirty="0"/>
              <a:t>Compact Tourney Results :</a:t>
            </a:r>
            <a:r>
              <a:rPr lang="en-US" sz="2800" dirty="0"/>
              <a:t>  Season, </a:t>
            </a:r>
            <a:r>
              <a:rPr lang="en-US" sz="2800" dirty="0" err="1"/>
              <a:t>DayNum</a:t>
            </a:r>
            <a:r>
              <a:rPr lang="en-US" sz="2800" dirty="0"/>
              <a:t>, </a:t>
            </a:r>
            <a:r>
              <a:rPr lang="en-US" sz="2800" dirty="0" err="1"/>
              <a:t>WTeamID</a:t>
            </a:r>
            <a:r>
              <a:rPr lang="en-US" sz="2800" dirty="0"/>
              <a:t>, </a:t>
            </a:r>
            <a:r>
              <a:rPr lang="en-US" sz="2800" dirty="0" err="1"/>
              <a:t>WScore</a:t>
            </a:r>
            <a:r>
              <a:rPr lang="en-US" sz="2800" dirty="0"/>
              <a:t>, </a:t>
            </a:r>
            <a:r>
              <a:rPr lang="en-US" sz="2800" dirty="0" err="1"/>
              <a:t>LTeamID</a:t>
            </a:r>
            <a:r>
              <a:rPr lang="en-US" sz="2800" dirty="0"/>
              <a:t>, </a:t>
            </a:r>
            <a:r>
              <a:rPr lang="en-US" sz="2800" dirty="0" err="1"/>
              <a:t>LScore</a:t>
            </a:r>
            <a:r>
              <a:rPr lang="en-US" sz="2800" dirty="0"/>
              <a:t>, </a:t>
            </a:r>
            <a:r>
              <a:rPr lang="en-US" sz="2800" dirty="0" err="1"/>
              <a:t>WLoc</a:t>
            </a:r>
            <a:r>
              <a:rPr lang="en-US" sz="2800" dirty="0"/>
              <a:t>, </a:t>
            </a:r>
            <a:r>
              <a:rPr lang="en-US" sz="2800" dirty="0" err="1"/>
              <a:t>NumOT</a:t>
            </a:r>
            <a:endParaRPr lang="en-US" sz="2800" dirty="0"/>
          </a:p>
          <a:p>
            <a:r>
              <a:rPr lang="en-US" sz="2800" b="1" dirty="0"/>
              <a:t>Compact Secondary Tourney Results :</a:t>
            </a:r>
            <a:r>
              <a:rPr lang="en-US" sz="2800" dirty="0"/>
              <a:t>  Season, </a:t>
            </a:r>
            <a:r>
              <a:rPr lang="en-US" sz="2800" dirty="0" err="1"/>
              <a:t>DayNum</a:t>
            </a:r>
            <a:r>
              <a:rPr lang="en-US" sz="2800" dirty="0"/>
              <a:t>, </a:t>
            </a:r>
            <a:r>
              <a:rPr lang="en-US" sz="2800" dirty="0" err="1"/>
              <a:t>WTeamID</a:t>
            </a:r>
            <a:r>
              <a:rPr lang="en-US" sz="2800" dirty="0"/>
              <a:t>, </a:t>
            </a:r>
            <a:r>
              <a:rPr lang="en-US" sz="2800" dirty="0" err="1"/>
              <a:t>WScore</a:t>
            </a:r>
            <a:r>
              <a:rPr lang="en-US" sz="2800" dirty="0"/>
              <a:t>, </a:t>
            </a:r>
            <a:r>
              <a:rPr lang="en-US" sz="2800" dirty="0" err="1"/>
              <a:t>LTeamID</a:t>
            </a:r>
            <a:r>
              <a:rPr lang="en-US" sz="2800" dirty="0"/>
              <a:t>, </a:t>
            </a:r>
            <a:r>
              <a:rPr lang="en-US" sz="2800" dirty="0" err="1"/>
              <a:t>LScore</a:t>
            </a:r>
            <a:r>
              <a:rPr lang="en-US" sz="2800" dirty="0"/>
              <a:t>, </a:t>
            </a:r>
            <a:r>
              <a:rPr lang="en-US" sz="2800" dirty="0" err="1"/>
              <a:t>WLoc</a:t>
            </a:r>
            <a:r>
              <a:rPr lang="en-US" sz="2800" dirty="0"/>
              <a:t>, </a:t>
            </a:r>
            <a:r>
              <a:rPr lang="en-US" sz="2800" dirty="0" err="1"/>
              <a:t>NumOT</a:t>
            </a:r>
            <a:r>
              <a:rPr lang="en-US" sz="2800" dirty="0"/>
              <a:t>, </a:t>
            </a:r>
            <a:r>
              <a:rPr lang="en-US" sz="2800" dirty="0" err="1"/>
              <a:t>SecondaryTourney</a:t>
            </a:r>
            <a:endParaRPr lang="en-US" sz="2800" dirty="0"/>
          </a:p>
          <a:p>
            <a:r>
              <a:rPr lang="en-US" sz="2800" b="1" dirty="0"/>
              <a:t>Tourney Slots :</a:t>
            </a:r>
            <a:r>
              <a:rPr lang="en-US" sz="2800" dirty="0"/>
              <a:t> Season, Slot, </a:t>
            </a:r>
            <a:r>
              <a:rPr lang="en-US" sz="2800" dirty="0" err="1"/>
              <a:t>StrongSeed</a:t>
            </a:r>
            <a:r>
              <a:rPr lang="en-US" sz="2800" dirty="0"/>
              <a:t>, </a:t>
            </a:r>
            <a:r>
              <a:rPr lang="en-US" sz="2800" dirty="0" err="1"/>
              <a:t>WeakSeed</a:t>
            </a:r>
            <a:endParaRPr lang="en-US" sz="24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47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Dataset and Features</a:t>
            </a:r>
            <a:r>
              <a:rPr lang="en-US" b="0" dirty="0"/>
              <a:t> – </a:t>
            </a:r>
            <a:r>
              <a:rPr lang="en-US" b="1" dirty="0">
                <a:solidFill>
                  <a:srgbClr val="0070C0"/>
                </a:solidFill>
              </a:rPr>
              <a:t>Data Section 3 Supplements</a:t>
            </a:r>
            <a:endParaRPr lang="en-US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766655" cy="4969565"/>
          </a:xfrm>
        </p:spPr>
        <p:txBody>
          <a:bodyPr>
            <a:noAutofit/>
          </a:bodyPr>
          <a:lstStyle/>
          <a:p>
            <a:r>
              <a:rPr lang="en-US" sz="2800" b="1" dirty="0"/>
              <a:t>Team Coaches :</a:t>
            </a:r>
            <a:r>
              <a:rPr lang="en-US" sz="2800" dirty="0"/>
              <a:t> </a:t>
            </a:r>
            <a:r>
              <a:rPr lang="en-US" sz="2400" dirty="0"/>
              <a:t>Season, </a:t>
            </a:r>
            <a:r>
              <a:rPr lang="en-US" sz="2400" dirty="0" err="1"/>
              <a:t>TeamID</a:t>
            </a:r>
            <a:r>
              <a:rPr lang="en-US" sz="2400" dirty="0"/>
              <a:t>, </a:t>
            </a:r>
            <a:r>
              <a:rPr lang="en-US" sz="2400" dirty="0" err="1"/>
              <a:t>FirstDayNum</a:t>
            </a:r>
            <a:r>
              <a:rPr lang="en-US" sz="2400" dirty="0"/>
              <a:t>, </a:t>
            </a:r>
            <a:r>
              <a:rPr lang="en-US" sz="2400" dirty="0" err="1"/>
              <a:t>LastDayNum</a:t>
            </a:r>
            <a:r>
              <a:rPr lang="en-US" sz="2400" dirty="0"/>
              <a:t>, </a:t>
            </a:r>
            <a:r>
              <a:rPr lang="en-US" sz="2400" dirty="0" err="1"/>
              <a:t>CoachName</a:t>
            </a:r>
            <a:endParaRPr lang="en-US" sz="2800" dirty="0"/>
          </a:p>
          <a:p>
            <a:r>
              <a:rPr lang="en-US" sz="2800" b="1" dirty="0"/>
              <a:t>Conferences :</a:t>
            </a:r>
            <a:r>
              <a:rPr lang="en-US" sz="2800" dirty="0"/>
              <a:t> </a:t>
            </a:r>
            <a:r>
              <a:rPr lang="en-US" sz="2800" dirty="0" err="1"/>
              <a:t>ConfAbbrev</a:t>
            </a:r>
            <a:r>
              <a:rPr lang="en-US" sz="2800" dirty="0"/>
              <a:t>, Description</a:t>
            </a:r>
          </a:p>
          <a:p>
            <a:r>
              <a:rPr lang="en-US" sz="2800" b="1" dirty="0"/>
              <a:t>Team Conferences :</a:t>
            </a:r>
            <a:r>
              <a:rPr lang="en-US" sz="2800" dirty="0"/>
              <a:t> Season, </a:t>
            </a:r>
            <a:r>
              <a:rPr lang="en-US" sz="2800" dirty="0" err="1"/>
              <a:t>TeamID</a:t>
            </a:r>
            <a:r>
              <a:rPr lang="en-US" sz="2800" dirty="0"/>
              <a:t>, </a:t>
            </a:r>
            <a:r>
              <a:rPr lang="en-US" sz="2800" dirty="0" err="1"/>
              <a:t>ConfAbbrev</a:t>
            </a:r>
            <a:endParaRPr lang="en-US" sz="2800" dirty="0"/>
          </a:p>
          <a:p>
            <a:r>
              <a:rPr lang="en-US" sz="2800" b="1" dirty="0"/>
              <a:t>Conference Tourney Games :</a:t>
            </a:r>
            <a:r>
              <a:rPr lang="en-US" sz="2800" dirty="0"/>
              <a:t> </a:t>
            </a:r>
            <a:r>
              <a:rPr lang="en-US" sz="2400" dirty="0" err="1"/>
              <a:t>ConfAbbrev</a:t>
            </a:r>
            <a:r>
              <a:rPr lang="en-US" sz="2400" dirty="0"/>
              <a:t>, Season, </a:t>
            </a:r>
            <a:r>
              <a:rPr lang="en-US" sz="2400" dirty="0" err="1"/>
              <a:t>DayNum</a:t>
            </a:r>
            <a:r>
              <a:rPr lang="en-US" sz="2400" dirty="0"/>
              <a:t>, </a:t>
            </a:r>
            <a:r>
              <a:rPr lang="en-US" sz="2400" dirty="0" err="1"/>
              <a:t>WTeamID</a:t>
            </a:r>
            <a:r>
              <a:rPr lang="en-US" sz="2400" dirty="0"/>
              <a:t>, </a:t>
            </a:r>
            <a:r>
              <a:rPr lang="en-US" sz="2400" dirty="0" err="1"/>
              <a:t>LTeamID</a:t>
            </a:r>
            <a:endParaRPr lang="en-US" sz="2800" dirty="0"/>
          </a:p>
          <a:p>
            <a:r>
              <a:rPr lang="en-US" sz="2800" b="1" dirty="0"/>
              <a:t>Secondary Tourney Teams :</a:t>
            </a:r>
            <a:r>
              <a:rPr lang="en-US" sz="2800" dirty="0"/>
              <a:t> Season, </a:t>
            </a:r>
            <a:r>
              <a:rPr lang="en-US" sz="2800" dirty="0" err="1"/>
              <a:t>SecondaryTourney</a:t>
            </a:r>
            <a:r>
              <a:rPr lang="en-US" sz="2800" dirty="0"/>
              <a:t>, </a:t>
            </a:r>
            <a:r>
              <a:rPr lang="en-US" sz="2800" dirty="0" err="1"/>
              <a:t>TeamID</a:t>
            </a:r>
            <a:endParaRPr lang="en-US" sz="2800" dirty="0"/>
          </a:p>
          <a:p>
            <a:r>
              <a:rPr lang="en-US" sz="2800" b="1" dirty="0"/>
              <a:t>Massey Ordinals :</a:t>
            </a:r>
            <a:r>
              <a:rPr lang="en-US" sz="2800" dirty="0"/>
              <a:t>  Season, </a:t>
            </a:r>
            <a:r>
              <a:rPr lang="en-US" sz="2800" dirty="0" err="1"/>
              <a:t>RankingDayNum</a:t>
            </a:r>
            <a:r>
              <a:rPr lang="en-US" sz="2800" dirty="0"/>
              <a:t>, </a:t>
            </a:r>
            <a:r>
              <a:rPr lang="en-US" sz="2800" dirty="0" err="1"/>
              <a:t>SystemName</a:t>
            </a:r>
            <a:r>
              <a:rPr lang="en-US" sz="2800" dirty="0"/>
              <a:t>, </a:t>
            </a:r>
            <a:r>
              <a:rPr lang="en-US" sz="2800" dirty="0" err="1"/>
              <a:t>TeamID</a:t>
            </a:r>
            <a:r>
              <a:rPr lang="en-US" sz="2800" dirty="0"/>
              <a:t>, </a:t>
            </a:r>
            <a:r>
              <a:rPr lang="en-US" sz="2800" dirty="0" err="1"/>
              <a:t>OrdinalRank</a:t>
            </a:r>
            <a:endParaRPr lang="en-US" sz="2800" dirty="0"/>
          </a:p>
          <a:p>
            <a:r>
              <a:rPr lang="en-US" sz="2800" b="1" dirty="0"/>
              <a:t>Team Spellings :</a:t>
            </a:r>
            <a:r>
              <a:rPr lang="en-US" sz="2800" dirty="0"/>
              <a:t> </a:t>
            </a:r>
            <a:r>
              <a:rPr lang="en-US" sz="2800" dirty="0" err="1"/>
              <a:t>TeamNameSpelling</a:t>
            </a:r>
            <a:r>
              <a:rPr lang="en-US" sz="2800" dirty="0"/>
              <a:t>, </a:t>
            </a:r>
            <a:r>
              <a:rPr lang="en-US" sz="2800" dirty="0" err="1"/>
              <a:t>TeamID</a:t>
            </a:r>
            <a:endParaRPr lang="en-US" sz="2800" dirty="0"/>
          </a:p>
          <a:p>
            <a:r>
              <a:rPr lang="en-US" sz="2800" b="1" dirty="0"/>
              <a:t>Seed Round Slots :</a:t>
            </a:r>
            <a:r>
              <a:rPr lang="en-US" sz="2800" dirty="0"/>
              <a:t> </a:t>
            </a:r>
            <a:r>
              <a:rPr lang="en-US" sz="2400" dirty="0"/>
              <a:t>Seed, </a:t>
            </a:r>
            <a:r>
              <a:rPr lang="en-US" sz="2400" dirty="0" err="1"/>
              <a:t>GameRound</a:t>
            </a:r>
            <a:r>
              <a:rPr lang="en-US" sz="2400" dirty="0"/>
              <a:t>, </a:t>
            </a:r>
            <a:r>
              <a:rPr lang="en-US" sz="2400" dirty="0" err="1"/>
              <a:t>GameSlot</a:t>
            </a:r>
            <a:r>
              <a:rPr lang="en-US" sz="2400" dirty="0"/>
              <a:t>, </a:t>
            </a:r>
            <a:r>
              <a:rPr lang="en-US" sz="2400" dirty="0" err="1"/>
              <a:t>EarlyDayNum</a:t>
            </a:r>
            <a:r>
              <a:rPr lang="en-US" sz="2400" dirty="0"/>
              <a:t>, </a:t>
            </a:r>
            <a:r>
              <a:rPr lang="en-US" sz="2400" dirty="0" err="1"/>
              <a:t>LateDayNum</a:t>
            </a:r>
            <a:endParaRPr lang="en-US" sz="24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26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312-D863-0258-95A6-3C3D9EFE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26" y="2356506"/>
            <a:ext cx="11035147" cy="214498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F Compact Rounded Heavy" pitchFamily="2" charset="77"/>
                <a:ea typeface="SF Pro Display" pitchFamily="2" charset="0"/>
                <a:cs typeface="Nirmala Text" panose="020B0604020202020204" pitchFamily="34" charset="0"/>
              </a:rPr>
              <a:t>Methods</a:t>
            </a:r>
            <a:endParaRPr lang="en-US" sz="2400" b="1" dirty="0">
              <a:solidFill>
                <a:schemeClr val="tx2"/>
              </a:solidFill>
              <a:latin typeface="SF Compact Rounded Heavy" pitchFamily="2" charset="77"/>
              <a:ea typeface="SF Pro Display" pitchFamily="2" charset="0"/>
              <a:cs typeface="Nirmala Tex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06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  <a:r>
              <a:rPr lang="en-US" b="0" dirty="0"/>
              <a:t> – Data Understanding using EDA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38A800-B0B4-A53F-FAF4-5DA0F109E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862" y="1438698"/>
            <a:ext cx="6748275" cy="461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540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  <a:r>
              <a:rPr lang="en-US" b="0" dirty="0"/>
              <a:t> – Data Understanding using EDA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9B4499-ED53-C783-B714-EA4C655D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831" y="1513002"/>
            <a:ext cx="1800732" cy="484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F2BBF30F-D601-9BAB-E6FA-25061C9F5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882" y="2307633"/>
            <a:ext cx="3668779" cy="404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02A2A1-2C19-B4E1-92BA-D6EF5D23F50D}"/>
              </a:ext>
            </a:extLst>
          </p:cNvPr>
          <p:cNvSpPr txBox="1"/>
          <p:nvPr/>
        </p:nvSpPr>
        <p:spPr>
          <a:xfrm>
            <a:off x="841248" y="1179576"/>
            <a:ext cx="35275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F Compact Rounded" pitchFamily="2" charset="77"/>
              </a:rPr>
              <a:t>Number of tournament wins by seed</a:t>
            </a:r>
            <a:endParaRPr lang="en-US" altLang="en-US" sz="1600" dirty="0">
              <a:solidFill>
                <a:schemeClr val="tx2"/>
              </a:solidFill>
              <a:latin typeface="SF Compact Rounded" pitchFamily="2" charset="7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F Compact Rounded" pitchFamily="2" charset="77"/>
              </a:rPr>
              <a:t>(for years 2003 - 2021):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64BF1-5C28-0FFF-4725-AF8A5270916D}"/>
              </a:ext>
            </a:extLst>
          </p:cNvPr>
          <p:cNvSpPr txBox="1"/>
          <p:nvPr/>
        </p:nvSpPr>
        <p:spPr>
          <a:xfrm>
            <a:off x="4836325" y="1183400"/>
            <a:ext cx="623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F Compact Rounded" pitchFamily="2" charset="77"/>
              </a:rPr>
              <a:t>In this dataset, if you look at at the seeds for team_1 and team_0, and you were to guess that team_1 won every time they had a lower seed number (which is a higher ranking) than team_0, then you would be right 33% of the time. We want our models to perform better than that. </a:t>
            </a:r>
            <a:endParaRPr lang="en-US" sz="1600" dirty="0">
              <a:solidFill>
                <a:schemeClr val="tx2"/>
              </a:solidFill>
              <a:latin typeface="SF Compact Rounde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93697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312-D863-0258-95A6-3C3D9EFE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26" y="2356506"/>
            <a:ext cx="11035147" cy="214498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F Compact Rounded Heavy" pitchFamily="2" charset="77"/>
                <a:ea typeface="SF Pro Display" pitchFamily="2" charset="0"/>
                <a:cs typeface="Nirmala Text" panose="020B0604020202020204" pitchFamily="34" charset="0"/>
              </a:rPr>
              <a:t>Experiments</a:t>
            </a:r>
            <a:endParaRPr lang="en-US" sz="2400" b="1" dirty="0">
              <a:solidFill>
                <a:schemeClr val="tx2"/>
              </a:solidFill>
              <a:latin typeface="SF Compact Rounded Heavy" pitchFamily="2" charset="77"/>
              <a:ea typeface="SF Pro Display" pitchFamily="2" charset="0"/>
              <a:cs typeface="Nirmala Tex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3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A1F3-9E7A-3955-2EAD-B8621DA5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89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SF Pro Display" pitchFamily="2" charset="0"/>
              </a:rPr>
              <a:t>Agenda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25D901-DE3C-4CF3-0463-084FB576D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875"/>
            <a:ext cx="10515600" cy="403351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Introduction – </a:t>
            </a:r>
            <a:r>
              <a:rPr lang="en-US" sz="3200" b="1" dirty="0">
                <a:solidFill>
                  <a:schemeClr val="tx2"/>
                </a:solidFill>
                <a:latin typeface="SF Compact Rounded" pitchFamily="2" charset="77"/>
              </a:rPr>
              <a:t>Problem Understanding</a:t>
            </a:r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 and Definition</a:t>
            </a:r>
          </a:p>
          <a:p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Dataset and Features – </a:t>
            </a:r>
            <a:r>
              <a:rPr lang="en-US" sz="3200" b="1" dirty="0">
                <a:solidFill>
                  <a:schemeClr val="tx2"/>
                </a:solidFill>
                <a:latin typeface="SF Compact Rounded" pitchFamily="2" charset="77"/>
              </a:rPr>
              <a:t>Data Collection</a:t>
            </a:r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 and Preparation</a:t>
            </a:r>
          </a:p>
          <a:p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Methods – Data Understanding using </a:t>
            </a:r>
            <a:r>
              <a:rPr lang="en-US" sz="3200" b="1" dirty="0">
                <a:solidFill>
                  <a:schemeClr val="tx2"/>
                </a:solidFill>
                <a:latin typeface="SF Compact Rounded" pitchFamily="2" charset="77"/>
              </a:rPr>
              <a:t>EDA</a:t>
            </a:r>
          </a:p>
          <a:p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Experiment and Results – </a:t>
            </a:r>
            <a:r>
              <a:rPr lang="en-US" sz="3200" b="1" dirty="0">
                <a:solidFill>
                  <a:schemeClr val="tx2"/>
                </a:solidFill>
                <a:latin typeface="SF Compact Rounded" pitchFamily="2" charset="77"/>
              </a:rPr>
              <a:t>Model Building</a:t>
            </a:r>
          </a:p>
          <a:p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Experiment and Results – </a:t>
            </a:r>
            <a:r>
              <a:rPr lang="en-US" sz="3200" b="1" dirty="0">
                <a:solidFill>
                  <a:schemeClr val="tx2"/>
                </a:solidFill>
                <a:latin typeface="SF Compact Rounded" pitchFamily="2" charset="77"/>
              </a:rPr>
              <a:t>Model Evaluation</a:t>
            </a:r>
          </a:p>
          <a:p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Conclusions – </a:t>
            </a:r>
            <a:r>
              <a:rPr lang="en-US" sz="3200" b="1" dirty="0">
                <a:solidFill>
                  <a:schemeClr val="tx2"/>
                </a:solidFill>
                <a:latin typeface="SF Compact Rounded" pitchFamily="2" charset="77"/>
              </a:rPr>
              <a:t>Communication</a:t>
            </a:r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 (and Deployment)</a:t>
            </a:r>
          </a:p>
          <a:p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Questions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CAB0D1B-1F0B-B570-DD94-3BBFE6B9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44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Experiment</a:t>
            </a:r>
            <a:r>
              <a:rPr lang="en-US" b="0" dirty="0"/>
              <a:t> – Model Building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Google Shape;404;p47">
            <a:extLst>
              <a:ext uri="{FF2B5EF4-FFF2-40B4-BE49-F238E27FC236}">
                <a16:creationId xmlns:a16="http://schemas.microsoft.com/office/drawing/2014/main" id="{7A7B3995-E036-EA29-A263-B8588455D82A}"/>
              </a:ext>
            </a:extLst>
          </p:cNvPr>
          <p:cNvGraphicFramePr/>
          <p:nvPr/>
        </p:nvGraphicFramePr>
        <p:xfrm>
          <a:off x="1118667" y="1348237"/>
          <a:ext cx="9612400" cy="35596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5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i="0" u="none" strike="noStrike" cap="none" dirty="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Model</a:t>
                      </a:r>
                      <a:endParaRPr sz="4000" u="none" strike="noStrike" cap="none"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i="0" u="none" strike="noStrike" cap="non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# Features</a:t>
                      </a:r>
                      <a:endParaRPr sz="40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i="0" u="none" strike="noStrike" cap="non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Tuning</a:t>
                      </a:r>
                      <a:endParaRPr sz="40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0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0" u="none" strike="noStrike" cap="non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SVM</a:t>
                      </a:r>
                      <a:endParaRPr sz="40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19</a:t>
                      </a:r>
                      <a:endParaRPr sz="40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kernel = 'linear', probability = True</a:t>
                      </a:r>
                      <a:endParaRPr sz="40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KNN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19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k = 5</a:t>
                      </a:r>
                      <a:endParaRPr sz="2400" i="0" u="none" strike="noStrike" cap="non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GNB</a:t>
                      </a:r>
                      <a:endParaRPr sz="2400" i="0" u="none" strike="noStrike" cap="non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19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DT</a:t>
                      </a:r>
                      <a:endParaRPr sz="2400" i="0" u="none" strike="noStrike" cap="non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19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max_depth = 5</a:t>
                      </a:r>
                      <a:endParaRPr sz="2400" i="0" u="none" strike="noStrike" cap="non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RF</a:t>
                      </a:r>
                      <a:endParaRPr sz="2400" i="0" u="none" strike="noStrike" cap="non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19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n_estimators = 10</a:t>
                      </a:r>
                      <a:endParaRPr sz="2400" i="0" u="none" strike="noStrike" cap="non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MLP</a:t>
                      </a:r>
                      <a:endParaRPr sz="2400" i="0" u="none" strike="noStrike" cap="none" dirty="0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19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alpha = 1, </a:t>
                      </a:r>
                      <a:r>
                        <a:rPr lang="en" sz="2400" dirty="0" err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max_iter</a:t>
                      </a:r>
                      <a:r>
                        <a:rPr lang="en" sz="24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 = 1000</a:t>
                      </a:r>
                      <a:endParaRPr sz="2400" i="0" u="none" strike="noStrike" cap="none" dirty="0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455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Experiment</a:t>
            </a:r>
            <a:r>
              <a:rPr lang="en-US" b="0" dirty="0"/>
              <a:t> – Model Building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Google Shape;412;p48">
            <a:extLst>
              <a:ext uri="{FF2B5EF4-FFF2-40B4-BE49-F238E27FC236}">
                <a16:creationId xmlns:a16="http://schemas.microsoft.com/office/drawing/2014/main" id="{3E820313-4BCF-048A-60C1-D1D155D78371}"/>
              </a:ext>
            </a:extLst>
          </p:cNvPr>
          <p:cNvSpPr txBox="1"/>
          <p:nvPr/>
        </p:nvSpPr>
        <p:spPr>
          <a:xfrm>
            <a:off x="841248" y="1143168"/>
            <a:ext cx="104916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b="1" dirty="0">
                <a:solidFill>
                  <a:schemeClr val="accent1"/>
                </a:solidFill>
                <a:latin typeface="SF Compact Rounded" pitchFamily="2" charset="77"/>
                <a:ea typeface="Nunito ExtraBold"/>
                <a:cs typeface="Nunito ExtraBold"/>
                <a:sym typeface="Nunito ExtraBold"/>
              </a:rPr>
              <a:t>Built stacked model using 5 or 6 trained models as estimators; and using Logistic Regression as algorithm</a:t>
            </a:r>
            <a:endParaRPr sz="2000" b="1" dirty="0">
              <a:solidFill>
                <a:schemeClr val="accent1"/>
              </a:solidFill>
              <a:latin typeface="SF Compact Rounded" pitchFamily="2" charset="77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" name="Google Shape;413;p48">
            <a:extLst>
              <a:ext uri="{FF2B5EF4-FFF2-40B4-BE49-F238E27FC236}">
                <a16:creationId xmlns:a16="http://schemas.microsoft.com/office/drawing/2014/main" id="{8C5088FD-25C7-66F5-02C0-DEA8459E113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1248" y="2014374"/>
            <a:ext cx="10491601" cy="2221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2032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312-D863-0258-95A6-3C3D9EFE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26" y="2356506"/>
            <a:ext cx="11035147" cy="214498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F Compact Rounded Heavy" pitchFamily="2" charset="77"/>
                <a:ea typeface="SF Pro Display" pitchFamily="2" charset="0"/>
                <a:cs typeface="Nirmala Text" panose="020B0604020202020204" pitchFamily="34" charset="0"/>
              </a:rPr>
              <a:t>Results</a:t>
            </a:r>
            <a:endParaRPr lang="en-US" sz="2400" b="1" dirty="0">
              <a:solidFill>
                <a:schemeClr val="tx2"/>
              </a:solidFill>
              <a:latin typeface="SF Compact Rounded Heavy" pitchFamily="2" charset="77"/>
              <a:ea typeface="SF Pro Display" pitchFamily="2" charset="0"/>
              <a:cs typeface="Nirmala Tex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5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r>
              <a:rPr lang="en-US" b="0" dirty="0"/>
              <a:t> – Model Evaluation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951B3E-E8CC-8CC2-669F-7DAC13BB7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346779"/>
              </p:ext>
            </p:extLst>
          </p:nvPr>
        </p:nvGraphicFramePr>
        <p:xfrm>
          <a:off x="1118667" y="1348237"/>
          <a:ext cx="8617004" cy="4491990"/>
        </p:xfrm>
        <a:graphic>
          <a:graphicData uri="http://schemas.openxmlformats.org/drawingml/2006/table">
            <a:tbl>
              <a:tblPr/>
              <a:tblGrid>
                <a:gridCol w="2154251">
                  <a:extLst>
                    <a:ext uri="{9D8B030D-6E8A-4147-A177-3AD203B41FA5}">
                      <a16:colId xmlns:a16="http://schemas.microsoft.com/office/drawing/2014/main" val="816315513"/>
                    </a:ext>
                  </a:extLst>
                </a:gridCol>
                <a:gridCol w="2154251">
                  <a:extLst>
                    <a:ext uri="{9D8B030D-6E8A-4147-A177-3AD203B41FA5}">
                      <a16:colId xmlns:a16="http://schemas.microsoft.com/office/drawing/2014/main" val="2044268293"/>
                    </a:ext>
                  </a:extLst>
                </a:gridCol>
                <a:gridCol w="2154251">
                  <a:extLst>
                    <a:ext uri="{9D8B030D-6E8A-4147-A177-3AD203B41FA5}">
                      <a16:colId xmlns:a16="http://schemas.microsoft.com/office/drawing/2014/main" val="3476020934"/>
                    </a:ext>
                  </a:extLst>
                </a:gridCol>
                <a:gridCol w="2154251">
                  <a:extLst>
                    <a:ext uri="{9D8B030D-6E8A-4147-A177-3AD203B41FA5}">
                      <a16:colId xmlns:a16="http://schemas.microsoft.com/office/drawing/2014/main" val="3965919892"/>
                    </a:ext>
                  </a:extLst>
                </a:gridCol>
              </a:tblGrid>
              <a:tr h="3684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Model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# Features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Tuning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Accuracy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56986"/>
                  </a:ext>
                </a:extLst>
              </a:tr>
              <a:tr h="368441"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SVM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15 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Linear Kernel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.69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081210"/>
                  </a:ext>
                </a:extLst>
              </a:tr>
              <a:tr h="36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10 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Linear Kernel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.69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637787"/>
                  </a:ext>
                </a:extLst>
              </a:tr>
              <a:tr h="36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10 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RBF Kernel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.71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523946"/>
                  </a:ext>
                </a:extLst>
              </a:tr>
              <a:tr h="368441"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Ridge Regression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15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Alpha = 1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.70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905750"/>
                  </a:ext>
                </a:extLst>
              </a:tr>
              <a:tr h="36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15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Alpha = 1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.70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00"/>
                  </a:ext>
                </a:extLst>
              </a:tr>
              <a:tr h="36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10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Alpha = 0.01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.69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957493"/>
                  </a:ext>
                </a:extLst>
              </a:tr>
              <a:tr h="368441"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Logistic Regression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15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Data Scaling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.70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848493"/>
                  </a:ext>
                </a:extLst>
              </a:tr>
              <a:tr h="36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10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Data Scaling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.70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233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635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r>
              <a:rPr lang="en-US" b="0" dirty="0"/>
              <a:t> – Model Evaluation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951B3E-E8CC-8CC2-669F-7DAC13BB7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798719"/>
              </p:ext>
            </p:extLst>
          </p:nvPr>
        </p:nvGraphicFramePr>
        <p:xfrm>
          <a:off x="1118667" y="1348237"/>
          <a:ext cx="8617004" cy="2727960"/>
        </p:xfrm>
        <a:graphic>
          <a:graphicData uri="http://schemas.openxmlformats.org/drawingml/2006/table">
            <a:tbl>
              <a:tblPr/>
              <a:tblGrid>
                <a:gridCol w="2154251">
                  <a:extLst>
                    <a:ext uri="{9D8B030D-6E8A-4147-A177-3AD203B41FA5}">
                      <a16:colId xmlns:a16="http://schemas.microsoft.com/office/drawing/2014/main" val="816315513"/>
                    </a:ext>
                  </a:extLst>
                </a:gridCol>
                <a:gridCol w="2154251">
                  <a:extLst>
                    <a:ext uri="{9D8B030D-6E8A-4147-A177-3AD203B41FA5}">
                      <a16:colId xmlns:a16="http://schemas.microsoft.com/office/drawing/2014/main" val="2044268293"/>
                    </a:ext>
                  </a:extLst>
                </a:gridCol>
                <a:gridCol w="2154251">
                  <a:extLst>
                    <a:ext uri="{9D8B030D-6E8A-4147-A177-3AD203B41FA5}">
                      <a16:colId xmlns:a16="http://schemas.microsoft.com/office/drawing/2014/main" val="3476020934"/>
                    </a:ext>
                  </a:extLst>
                </a:gridCol>
                <a:gridCol w="2154251">
                  <a:extLst>
                    <a:ext uri="{9D8B030D-6E8A-4147-A177-3AD203B41FA5}">
                      <a16:colId xmlns:a16="http://schemas.microsoft.com/office/drawing/2014/main" val="3965919892"/>
                    </a:ext>
                  </a:extLst>
                </a:gridCol>
              </a:tblGrid>
              <a:tr h="3684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Model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# Features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Tuning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Accuracy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56986"/>
                  </a:ext>
                </a:extLst>
              </a:tr>
              <a:tr h="3684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SVM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10 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RBF Kernel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.66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081210"/>
                  </a:ext>
                </a:extLst>
              </a:tr>
              <a:tr h="3684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Ridge Regression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10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Alpha = 0.01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.69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905750"/>
                  </a:ext>
                </a:extLst>
              </a:tr>
              <a:tr h="3684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Logistic Regression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10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Scaling Data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.64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84849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62A18451-1BF7-8727-2667-41E2868B7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667" y="4291372"/>
            <a:ext cx="962361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F Compact Rounded" pitchFamily="2" charset="77"/>
              </a:rPr>
              <a:t>Smaller feature sets performed better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F Compact Rounded" pitchFamily="2" charset="77"/>
              </a:rPr>
              <a:t>All models performed similarly (which may be due to the small data set size)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F Compact Rounded" pitchFamily="2" charset="77"/>
              </a:rPr>
              <a:t>SVM with radial basis function kernel, which may be because it can better pick up nonlinearity in data by projecting the data into more dimensions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F Compact Rounded" pitchFamily="2" charset="77"/>
              </a:rPr>
              <a:t>Ridge Regression performed best in testing data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SF Compact Rounde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75750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r>
              <a:rPr lang="en-US" b="0" dirty="0"/>
              <a:t> – Model Evaluation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Google Shape;452;p53">
            <a:extLst>
              <a:ext uri="{FF2B5EF4-FFF2-40B4-BE49-F238E27FC236}">
                <a16:creationId xmlns:a16="http://schemas.microsoft.com/office/drawing/2014/main" id="{76E9A397-D6AE-79B8-23B2-9660A720E718}"/>
              </a:ext>
            </a:extLst>
          </p:cNvPr>
          <p:cNvSpPr txBox="1"/>
          <p:nvPr/>
        </p:nvSpPr>
        <p:spPr>
          <a:xfrm>
            <a:off x="841248" y="1143168"/>
            <a:ext cx="3496000" cy="59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267" b="1" dirty="0">
                <a:solidFill>
                  <a:schemeClr val="accent1"/>
                </a:solidFill>
                <a:latin typeface="SF Compact Rounded" pitchFamily="2" charset="77"/>
                <a:ea typeface="Nunito ExtraBold"/>
                <a:cs typeface="Nunito ExtraBold"/>
                <a:sym typeface="Nunito ExtraBold"/>
              </a:rPr>
              <a:t>Scikit Learn Metrics</a:t>
            </a:r>
            <a:endParaRPr sz="2267" b="1" dirty="0">
              <a:solidFill>
                <a:schemeClr val="accent1"/>
              </a:solidFill>
              <a:latin typeface="SF Compact Rounded" pitchFamily="2" charset="77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8" name="Google Shape;453;p53">
            <a:extLst>
              <a:ext uri="{FF2B5EF4-FFF2-40B4-BE49-F238E27FC236}">
                <a16:creationId xmlns:a16="http://schemas.microsoft.com/office/drawing/2014/main" id="{0C429181-B128-4B9B-D5E8-795AFD9D9F01}"/>
              </a:ext>
            </a:extLst>
          </p:cNvPr>
          <p:cNvSpPr txBox="1"/>
          <p:nvPr/>
        </p:nvSpPr>
        <p:spPr>
          <a:xfrm>
            <a:off x="841248" y="2908434"/>
            <a:ext cx="2925200" cy="59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267" b="1">
                <a:solidFill>
                  <a:schemeClr val="accent1"/>
                </a:solidFill>
                <a:latin typeface="SF Compact Rounded" pitchFamily="2" charset="77"/>
                <a:ea typeface="Nunito ExtraBold"/>
                <a:cs typeface="Nunito ExtraBold"/>
                <a:sym typeface="Nunito ExtraBold"/>
              </a:rPr>
              <a:t>Brier Score Metric</a:t>
            </a:r>
            <a:endParaRPr sz="2267" b="1">
              <a:solidFill>
                <a:schemeClr val="accent1"/>
              </a:solidFill>
              <a:latin typeface="SF Compact Rounded" pitchFamily="2" charset="77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9" name="Google Shape;454;p53">
            <a:extLst>
              <a:ext uri="{FF2B5EF4-FFF2-40B4-BE49-F238E27FC236}">
                <a16:creationId xmlns:a16="http://schemas.microsoft.com/office/drawing/2014/main" id="{373E85DC-10B9-CAFB-CD00-4C9364A6F6E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1248" y="3513667"/>
            <a:ext cx="9607231" cy="2704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455;p53">
            <a:extLst>
              <a:ext uri="{FF2B5EF4-FFF2-40B4-BE49-F238E27FC236}">
                <a16:creationId xmlns:a16="http://schemas.microsoft.com/office/drawing/2014/main" id="{F9F69A3E-F2BD-7F2D-AF92-5FDAC7B9F0A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48" y="1738367"/>
            <a:ext cx="11032536" cy="1068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0614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r>
              <a:rPr lang="en-US" b="0" dirty="0"/>
              <a:t> – Model Evaluation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Google Shape;463;p54">
            <a:extLst>
              <a:ext uri="{FF2B5EF4-FFF2-40B4-BE49-F238E27FC236}">
                <a16:creationId xmlns:a16="http://schemas.microsoft.com/office/drawing/2014/main" id="{6BC38B2C-F097-FA02-9BE3-131A9E47D9A6}"/>
              </a:ext>
            </a:extLst>
          </p:cNvPr>
          <p:cNvSpPr txBox="1"/>
          <p:nvPr/>
        </p:nvSpPr>
        <p:spPr>
          <a:xfrm>
            <a:off x="801133" y="992801"/>
            <a:ext cx="106628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b="1" dirty="0">
                <a:solidFill>
                  <a:schemeClr val="accent1"/>
                </a:solidFill>
                <a:latin typeface="SF Compact Rounded" pitchFamily="2" charset="77"/>
                <a:ea typeface="Nunito ExtraBold"/>
                <a:cs typeface="Nunito ExtraBold"/>
                <a:sym typeface="Nunito ExtraBold"/>
              </a:rPr>
              <a:t>Support Vector Machine (SVM) Model                         K-Nearest Neighbor (KNN) Model</a:t>
            </a:r>
            <a:endParaRPr sz="2000" b="1" dirty="0">
              <a:solidFill>
                <a:schemeClr val="accent1"/>
              </a:solidFill>
              <a:latin typeface="SF Compact Rounded" pitchFamily="2" charset="77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" name="Google Shape;464;p54">
            <a:extLst>
              <a:ext uri="{FF2B5EF4-FFF2-40B4-BE49-F238E27FC236}">
                <a16:creationId xmlns:a16="http://schemas.microsoft.com/office/drawing/2014/main" id="{27CD8503-F7DE-5071-F7A8-F320834A632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1133" y="1532951"/>
            <a:ext cx="4443387" cy="442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65;p54">
            <a:extLst>
              <a:ext uri="{FF2B5EF4-FFF2-40B4-BE49-F238E27FC236}">
                <a16:creationId xmlns:a16="http://schemas.microsoft.com/office/drawing/2014/main" id="{48C2AA2D-8063-7608-6702-55D69DAC49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876" y="1536192"/>
            <a:ext cx="4521851" cy="4423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4648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r>
              <a:rPr lang="en-US" b="0" dirty="0"/>
              <a:t> – Model Evaluation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Google Shape;473;p55">
            <a:extLst>
              <a:ext uri="{FF2B5EF4-FFF2-40B4-BE49-F238E27FC236}">
                <a16:creationId xmlns:a16="http://schemas.microsoft.com/office/drawing/2014/main" id="{C0F4CBAE-7A57-75A4-43B2-59B6FEC1D7A6}"/>
              </a:ext>
            </a:extLst>
          </p:cNvPr>
          <p:cNvSpPr txBox="1"/>
          <p:nvPr/>
        </p:nvSpPr>
        <p:spPr>
          <a:xfrm>
            <a:off x="841248" y="992801"/>
            <a:ext cx="106628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b="1" dirty="0">
                <a:solidFill>
                  <a:schemeClr val="accent1"/>
                </a:solidFill>
                <a:latin typeface="SF Compact Rounded" pitchFamily="2" charset="77"/>
                <a:ea typeface="Nunito ExtraBold"/>
                <a:cs typeface="Nunito ExtraBold"/>
                <a:sym typeface="Nunito ExtraBold"/>
              </a:rPr>
              <a:t>Gaussian Naive Bayes (GNB) Model                             Decision Tree (DT) Model</a:t>
            </a:r>
            <a:endParaRPr sz="2000" b="1" dirty="0">
              <a:solidFill>
                <a:schemeClr val="accent1"/>
              </a:solidFill>
              <a:latin typeface="SF Compact Rounded" pitchFamily="2" charset="77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" name="Google Shape;474;p55">
            <a:extLst>
              <a:ext uri="{FF2B5EF4-FFF2-40B4-BE49-F238E27FC236}">
                <a16:creationId xmlns:a16="http://schemas.microsoft.com/office/drawing/2014/main" id="{5D8A3E0D-3FDB-23A1-311C-D21DF607D9E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1248" y="1536192"/>
            <a:ext cx="4543105" cy="442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75;p55">
            <a:extLst>
              <a:ext uri="{FF2B5EF4-FFF2-40B4-BE49-F238E27FC236}">
                <a16:creationId xmlns:a16="http://schemas.microsoft.com/office/drawing/2014/main" id="{A57D5726-7550-4A92-CB85-86CF3140D07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648" y="1536192"/>
            <a:ext cx="4443476" cy="4423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1831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r>
              <a:rPr lang="en-US" b="0" dirty="0"/>
              <a:t> – Model Evaluation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Google Shape;483;p56">
            <a:extLst>
              <a:ext uri="{FF2B5EF4-FFF2-40B4-BE49-F238E27FC236}">
                <a16:creationId xmlns:a16="http://schemas.microsoft.com/office/drawing/2014/main" id="{0EB4C923-50B2-E640-CDF1-073ADB2073F1}"/>
              </a:ext>
            </a:extLst>
          </p:cNvPr>
          <p:cNvSpPr txBox="1"/>
          <p:nvPr/>
        </p:nvSpPr>
        <p:spPr>
          <a:xfrm>
            <a:off x="841248" y="992801"/>
            <a:ext cx="106628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b="1" dirty="0">
                <a:solidFill>
                  <a:schemeClr val="accent1"/>
                </a:solidFill>
                <a:latin typeface="SF Compact Rounded" pitchFamily="2" charset="77"/>
                <a:ea typeface="Nunito ExtraBold"/>
                <a:cs typeface="Nunito ExtraBold"/>
                <a:sym typeface="Nunito ExtraBold"/>
              </a:rPr>
              <a:t>Random Forest (RF) Model                                                 Multilayer Perceptron (MLP) Model</a:t>
            </a:r>
            <a:endParaRPr sz="2000" b="1" dirty="0">
              <a:solidFill>
                <a:schemeClr val="accent1"/>
              </a:solidFill>
              <a:latin typeface="SF Compact Rounded" pitchFamily="2" charset="77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" name="Google Shape;484;p56">
            <a:extLst>
              <a:ext uri="{FF2B5EF4-FFF2-40B4-BE49-F238E27FC236}">
                <a16:creationId xmlns:a16="http://schemas.microsoft.com/office/drawing/2014/main" id="{D7B74D61-02DF-2B68-8B7F-FF8A28D525A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1248" y="1536193"/>
            <a:ext cx="4542039" cy="442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85;p56">
            <a:extLst>
              <a:ext uri="{FF2B5EF4-FFF2-40B4-BE49-F238E27FC236}">
                <a16:creationId xmlns:a16="http://schemas.microsoft.com/office/drawing/2014/main" id="{1B9C3BAA-2C8E-D126-F73E-07301F9B68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648" y="1536192"/>
            <a:ext cx="4501844" cy="4423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038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r>
              <a:rPr lang="en-US" b="0" dirty="0"/>
              <a:t> – Model Evaluation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Google Shape;493;p57">
            <a:extLst>
              <a:ext uri="{FF2B5EF4-FFF2-40B4-BE49-F238E27FC236}">
                <a16:creationId xmlns:a16="http://schemas.microsoft.com/office/drawing/2014/main" id="{D04A988A-D86C-1479-1C88-E06D9B490689}"/>
              </a:ext>
            </a:extLst>
          </p:cNvPr>
          <p:cNvSpPr txBox="1"/>
          <p:nvPr/>
        </p:nvSpPr>
        <p:spPr>
          <a:xfrm>
            <a:off x="5754056" y="992801"/>
            <a:ext cx="2968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b="1">
                <a:solidFill>
                  <a:schemeClr val="accent1"/>
                </a:solidFill>
                <a:latin typeface="SF Compact Rounded" pitchFamily="2" charset="77"/>
                <a:ea typeface="Nunito ExtraBold"/>
                <a:cs typeface="Nunito ExtraBold"/>
                <a:sym typeface="Nunito ExtraBold"/>
              </a:rPr>
              <a:t>Summary Table</a:t>
            </a:r>
            <a:endParaRPr sz="2000" b="1">
              <a:solidFill>
                <a:schemeClr val="accent1"/>
              </a:solidFill>
              <a:latin typeface="SF Compact Rounded" pitchFamily="2" charset="77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" name="Google Shape;494;p57">
            <a:extLst>
              <a:ext uri="{FF2B5EF4-FFF2-40B4-BE49-F238E27FC236}">
                <a16:creationId xmlns:a16="http://schemas.microsoft.com/office/drawing/2014/main" id="{C4DF3F8A-F5DE-70CA-884E-B8CB6357191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54056" y="1686800"/>
            <a:ext cx="5948600" cy="32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95;p57">
            <a:extLst>
              <a:ext uri="{FF2B5EF4-FFF2-40B4-BE49-F238E27FC236}">
                <a16:creationId xmlns:a16="http://schemas.microsoft.com/office/drawing/2014/main" id="{A0A03FB2-3CD3-560B-247D-DB924F4FD51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48" y="1536192"/>
            <a:ext cx="5035867" cy="345921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96;p57">
            <a:extLst>
              <a:ext uri="{FF2B5EF4-FFF2-40B4-BE49-F238E27FC236}">
                <a16:creationId xmlns:a16="http://schemas.microsoft.com/office/drawing/2014/main" id="{A89BA0AA-CC0F-2347-49C3-92F4D239DAD0}"/>
              </a:ext>
            </a:extLst>
          </p:cNvPr>
          <p:cNvSpPr txBox="1"/>
          <p:nvPr/>
        </p:nvSpPr>
        <p:spPr>
          <a:xfrm>
            <a:off x="841248" y="992800"/>
            <a:ext cx="36388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b="1" dirty="0">
                <a:solidFill>
                  <a:schemeClr val="accent1"/>
                </a:solidFill>
                <a:latin typeface="SF Compact Rounded" pitchFamily="2" charset="77"/>
                <a:ea typeface="Nunito ExtraBold"/>
                <a:cs typeface="Nunito ExtraBold"/>
                <a:sym typeface="Nunito ExtraBold"/>
              </a:rPr>
              <a:t>Stacked Model</a:t>
            </a:r>
            <a:endParaRPr sz="2000" b="1" dirty="0">
              <a:solidFill>
                <a:schemeClr val="accent1"/>
              </a:solidFill>
              <a:latin typeface="SF Compact Rounded" pitchFamily="2" charset="77"/>
              <a:ea typeface="Nunito ExtraBold"/>
              <a:cs typeface="Nunito ExtraBold"/>
              <a:sym typeface="Nunito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23770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312-D863-0258-95A6-3C3D9EFE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26" y="2356506"/>
            <a:ext cx="11035147" cy="214498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F Compact Rounded Heavy" pitchFamily="2" charset="77"/>
                <a:ea typeface="SF Pro Display" pitchFamily="2" charset="0"/>
                <a:cs typeface="Nirmala Text" panose="020B0604020202020204" pitchFamily="34" charset="0"/>
              </a:rPr>
              <a:t>Introduction</a:t>
            </a:r>
            <a:endParaRPr lang="en-US" sz="2400" b="1" dirty="0">
              <a:solidFill>
                <a:schemeClr val="tx2"/>
              </a:solidFill>
              <a:latin typeface="SF Compact Rounded Heavy" pitchFamily="2" charset="77"/>
              <a:ea typeface="SF Pro Display" pitchFamily="2" charset="0"/>
              <a:cs typeface="Nirmala Tex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34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312-D863-0258-95A6-3C3D9EFE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26" y="2356506"/>
            <a:ext cx="11035147" cy="214498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F Compact Rounded Heavy" pitchFamily="2" charset="77"/>
                <a:ea typeface="SF Pro Display" pitchFamily="2" charset="0"/>
                <a:cs typeface="Nirmala Text" panose="020B0604020202020204" pitchFamily="34" charset="0"/>
              </a:rPr>
              <a:t>Conclusions</a:t>
            </a:r>
            <a:endParaRPr lang="en-US" sz="2400" b="1" dirty="0">
              <a:solidFill>
                <a:schemeClr val="tx2"/>
              </a:solidFill>
              <a:latin typeface="SF Compact Rounded Heavy" pitchFamily="2" charset="77"/>
              <a:ea typeface="SF Pro Display" pitchFamily="2" charset="0"/>
              <a:cs typeface="Nirmala Tex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899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r>
              <a:rPr lang="en-US" b="0" dirty="0"/>
              <a:t> – Communication (and Deployment)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26663" cy="4969565"/>
          </a:xfrm>
        </p:spPr>
        <p:txBody>
          <a:bodyPr/>
          <a:lstStyle/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Using the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sequential features selector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across the </a:t>
            </a:r>
            <a:r>
              <a:rPr lang="en-US" dirty="0" err="1">
                <a:latin typeface="Nunito"/>
                <a:ea typeface="Nunito"/>
                <a:cs typeface="Nunito"/>
                <a:sym typeface="Nunito"/>
              </a:rPr>
              <a:t>RidgeRegression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, Logistic Regression, and SVM models, there were some variables that appeared in more often in the selection processes, in particular, seed_1 - the seed number for team 1 - was used in all eight models.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•"/>
            </a:pPr>
            <a:r>
              <a:rPr lang="en-U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This means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this variable has significant weight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in determining the outcome and should be considering in future predictive modeling that undertakes this task of tournament prediction.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82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r>
              <a:rPr lang="en-US" b="0" dirty="0"/>
              <a:t> – Communication (and Deployment)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26663" cy="4969565"/>
          </a:xfrm>
        </p:spPr>
        <p:txBody>
          <a:bodyPr/>
          <a:lstStyle/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There needs to be a way to account for the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randomness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of the matchups, what kind of metric can be used for this? (i.e. a player is hurt, team’s lack of sleep due to travel schedule, etc.)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•"/>
            </a:pPr>
            <a:r>
              <a:rPr lang="en-U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Especially considering this is a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single-elimination tournament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, which means any aberration in performance could mean a top team losing or a bottom team winning.</a:t>
            </a:r>
            <a:r>
              <a:rPr lang="en-U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•"/>
            </a:pPr>
            <a:r>
              <a:rPr lang="en-U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This type of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unpredictability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is the ‘madness’ of March Madness.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61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r>
              <a:rPr lang="en-US" b="0" dirty="0"/>
              <a:t> – Communication (and Deployment)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26663" cy="4969565"/>
          </a:xfrm>
        </p:spPr>
        <p:txBody>
          <a:bodyPr/>
          <a:lstStyle/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This project was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fun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, but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very challenging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. Trying to accurately predict outcomes that show so much unpredictability proved to be very difficult.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•"/>
            </a:pPr>
            <a:r>
              <a:rPr lang="en-U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One learning point from this project was that we should have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provisioned our time at the onset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(to allow sufficient time for model and hyperparameter tuning).</a:t>
            </a:r>
            <a:r>
              <a:rPr lang="en-U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•"/>
            </a:pPr>
            <a:r>
              <a:rPr lang="en-U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Another learning point, feature engineering is very important. It would have been better to establish ‘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hot team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’ and ‘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tried team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’ features - for streaking teams;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bring in time-series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.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7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r>
              <a:rPr lang="en-US" b="0" dirty="0"/>
              <a:t> – Communication (and Deployment)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26663" cy="4969565"/>
          </a:xfrm>
        </p:spPr>
        <p:txBody>
          <a:bodyPr/>
          <a:lstStyle/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I think using a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convoluted neural network model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with transfer learning from regular season data might be a better approach.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•"/>
            </a:pPr>
            <a:r>
              <a:rPr lang="en-U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brier score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metric was new for us, fully understanding this metric and using this metric to optimize model may also prove to be a smarter tactic.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21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  <a:endParaRPr lang="en-US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910485" cy="4969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David </a:t>
            </a:r>
            <a:r>
              <a:rPr lang="en-US" sz="2000" dirty="0" err="1"/>
              <a:t>Purdum</a:t>
            </a:r>
            <a:r>
              <a:rPr lang="en-US" sz="2000" dirty="0"/>
              <a:t> (2017). ESPN – 70 million brackets, $10.4 billion in bets expected for March Madness. American Gaming Association.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err="1">
                <a:hlinkClick r:id="rId2"/>
              </a:rPr>
              <a:t>www.americangaming.org</a:t>
            </a:r>
            <a:r>
              <a:rPr lang="en-US" sz="2000" dirty="0">
                <a:hlinkClick r:id="rId2"/>
              </a:rPr>
              <a:t>/new/espn-70-million-brackets-10-4-billion-in-bets-expected-for-march-madness/</a:t>
            </a:r>
            <a:r>
              <a:rPr lang="en-US" sz="2000" dirty="0"/>
              <a:t> accessed: 18 March 2023.</a:t>
            </a:r>
          </a:p>
          <a:p>
            <a:pPr marL="0" indent="0">
              <a:buNone/>
            </a:pPr>
            <a:r>
              <a:rPr lang="en-US" sz="2000" dirty="0"/>
              <a:t>2. American Gaming Association (2022). 2022 March Madness Wagering Estimates. American Gaming Association.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err="1">
                <a:hlinkClick r:id="rId3"/>
              </a:rPr>
              <a:t>www.americangaming.org</a:t>
            </a:r>
            <a:r>
              <a:rPr lang="en-US" sz="2000" dirty="0">
                <a:hlinkClick r:id="rId3"/>
              </a:rPr>
              <a:t>/resources/march-madness-2022/</a:t>
            </a:r>
            <a:r>
              <a:rPr lang="en-US" sz="2000" dirty="0"/>
              <a:t> accessed: 18 March 2023.</a:t>
            </a:r>
          </a:p>
          <a:p>
            <a:pPr marL="0" indent="0">
              <a:buNone/>
            </a:pPr>
            <a:r>
              <a:rPr lang="en-US" sz="2000" dirty="0"/>
              <a:t>3. Daniel Wilco (2023). The absurd odds of a perfect NCAA bracket. </a:t>
            </a:r>
            <a:r>
              <a:rPr lang="en-US" sz="2000" dirty="0">
                <a:hlinkClick r:id="rId4"/>
              </a:rPr>
              <a:t>https://</a:t>
            </a:r>
            <a:r>
              <a:rPr lang="en-US" sz="2000" dirty="0" err="1">
                <a:hlinkClick r:id="rId4"/>
              </a:rPr>
              <a:t>www.ncaa.com</a:t>
            </a:r>
            <a:r>
              <a:rPr lang="en-US" sz="2000" dirty="0">
                <a:hlinkClick r:id="rId4"/>
              </a:rPr>
              <a:t>/news/basketball-men/</a:t>
            </a:r>
            <a:r>
              <a:rPr lang="en-US" sz="2000" dirty="0" err="1">
                <a:hlinkClick r:id="rId4"/>
              </a:rPr>
              <a:t>bracketiq</a:t>
            </a:r>
            <a:r>
              <a:rPr lang="en-US" sz="2000" dirty="0">
                <a:hlinkClick r:id="rId4"/>
              </a:rPr>
              <a:t>/2023-03-16/perfect-</a:t>
            </a:r>
            <a:r>
              <a:rPr lang="en-US" sz="2000" dirty="0" err="1">
                <a:hlinkClick r:id="rId4"/>
              </a:rPr>
              <a:t>ncaa</a:t>
            </a:r>
            <a:r>
              <a:rPr lang="en-US" sz="2000" dirty="0">
                <a:hlinkClick r:id="rId4"/>
              </a:rPr>
              <a:t>-bracket-absurd-odds-march-madness-dream</a:t>
            </a:r>
            <a:r>
              <a:rPr lang="en-US" sz="2000" dirty="0"/>
              <a:t> accessed: 18 March 2023.</a:t>
            </a:r>
          </a:p>
          <a:p>
            <a:pPr marL="0" indent="0">
              <a:buNone/>
            </a:pPr>
            <a:r>
              <a:rPr lang="en-US" sz="2000" dirty="0"/>
              <a:t>4. Brian </a:t>
            </a:r>
            <a:r>
              <a:rPr lang="en-US" sz="2000" dirty="0" err="1"/>
              <a:t>Budzynski</a:t>
            </a:r>
            <a:r>
              <a:rPr lang="en-US" sz="2000" dirty="0"/>
              <a:t> (2022). Who picked the best March Madness bracket of all time? </a:t>
            </a:r>
            <a:r>
              <a:rPr lang="en-US" sz="2000" dirty="0">
                <a:hlinkClick r:id="rId5"/>
              </a:rPr>
              <a:t>https://www.wavy.com/sports/ncaa-bastketball/who-picked-the-best-march-madness-bracket-of-all-time/</a:t>
            </a:r>
            <a:r>
              <a:rPr lang="en-US" sz="2000" dirty="0"/>
              <a:t> accessed: 18 March 2023.</a:t>
            </a:r>
          </a:p>
          <a:p>
            <a:pPr marL="0" indent="0">
              <a:buNone/>
            </a:pPr>
            <a:r>
              <a:rPr lang="en-US" sz="2000" dirty="0"/>
              <a:t>5. Jeff </a:t>
            </a:r>
            <a:r>
              <a:rPr lang="en-US" sz="2000" dirty="0" err="1"/>
              <a:t>Sonas</a:t>
            </a:r>
            <a:r>
              <a:rPr lang="en-US" sz="2000" dirty="0"/>
              <a:t>, Last-Place Larry, Maggie, and Will </a:t>
            </a:r>
            <a:r>
              <a:rPr lang="en-US" sz="2000" dirty="0" err="1"/>
              <a:t>Cukierski</a:t>
            </a:r>
            <a:r>
              <a:rPr lang="en-US" sz="2000" dirty="0"/>
              <a:t> (2023). March Machine Learning Mania 2023. Kaggle. </a:t>
            </a:r>
            <a:r>
              <a:rPr lang="en-US" sz="2000" dirty="0">
                <a:hlinkClick r:id="rId6"/>
              </a:rPr>
              <a:t>https://kaggle.com/competitions/march-machine-learning-mania-2023</a:t>
            </a:r>
            <a:r>
              <a:rPr lang="en-US" sz="2000" dirty="0"/>
              <a:t> accessed: 18 March 2023.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63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  <a:endParaRPr lang="en-US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910485" cy="4969565"/>
          </a:xfrm>
        </p:spPr>
        <p:txBody>
          <a:bodyPr>
            <a:normAutofit/>
          </a:bodyPr>
          <a:lstStyle/>
          <a:p>
            <a:pPr marL="508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6. Chris Wright (2012). Statistical Predictors of March Madness: An Examination of the NCAA Men’s’ Basketball Championship. Thesis for Pomona College Economics Department. </a:t>
            </a:r>
          </a:p>
          <a:p>
            <a:pPr marL="508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7. Alex Tran and Adam </a:t>
            </a:r>
            <a:r>
              <a:rPr lang="en-US" sz="2000" dirty="0" err="1">
                <a:latin typeface="Nunito"/>
                <a:ea typeface="Nunito"/>
                <a:cs typeface="Nunito"/>
                <a:sym typeface="Nunito"/>
              </a:rPr>
              <a:t>Ginzberg</a:t>
            </a: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 (2014). Making Sense of the Mayhem: Machine Learning and March Madness. Stanford CS229 Final Project paper December 2014.</a:t>
            </a:r>
          </a:p>
          <a:p>
            <a:pPr marL="508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8. Levi Franklin (2014). Predicting March Madness: Winning the Office Pool. Stanford CS229 Final Project paper December 2014.</a:t>
            </a:r>
          </a:p>
          <a:p>
            <a:pPr marL="508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9. Cody Kocher and Tim </a:t>
            </a:r>
            <a:r>
              <a:rPr lang="en-US" sz="2000" dirty="0" err="1">
                <a:latin typeface="Nunito"/>
                <a:ea typeface="Nunito"/>
                <a:cs typeface="Nunito"/>
                <a:sym typeface="Nunito"/>
              </a:rPr>
              <a:t>Hoblin</a:t>
            </a: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 (2018). Predictive Model for the NCAA Men’s Basketball Tournament. Ball State Undergraduate Mathematics Exchange vol 12(1) 15-23.</a:t>
            </a:r>
            <a:endParaRPr lang="en-US" sz="20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33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312-D863-0258-95A6-3C3D9EFE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26" y="2356506"/>
            <a:ext cx="11035147" cy="214498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F Compact Rounded Heavy" pitchFamily="2" charset="77"/>
                <a:ea typeface="SF Pro Display" pitchFamily="2" charset="0"/>
                <a:cs typeface="Nirmala Text" panose="020B0604020202020204" pitchFamily="34" charset="0"/>
              </a:rPr>
              <a:t>Questions?</a:t>
            </a:r>
            <a:endParaRPr lang="en-US" sz="2400" b="1" dirty="0">
              <a:solidFill>
                <a:schemeClr val="tx2"/>
              </a:solidFill>
              <a:latin typeface="SF Compact Rounded Heavy" pitchFamily="2" charset="77"/>
              <a:ea typeface="SF Pro Display" pitchFamily="2" charset="0"/>
              <a:cs typeface="Nirmala Tex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1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729733" cy="365125"/>
          </a:xfrm>
        </p:spPr>
        <p:txBody>
          <a:bodyPr/>
          <a:lstStyle/>
          <a:p>
            <a:r>
              <a:rPr lang="en-US" dirty="0"/>
              <a:t>Source : [1] </a:t>
            </a:r>
            <a:r>
              <a:rPr lang="en-US" sz="1000" dirty="0">
                <a:hlinkClick r:id="rId2"/>
              </a:rPr>
              <a:t>David Purdum (2017)</a:t>
            </a:r>
            <a:r>
              <a:rPr lang="en-US" sz="1000" dirty="0"/>
              <a:t>  |  [2] </a:t>
            </a:r>
            <a:r>
              <a:rPr lang="en-US" sz="1000" dirty="0">
                <a:hlinkClick r:id="rId3"/>
              </a:rPr>
              <a:t>American Gaming Association (2022)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r>
              <a:rPr lang="en-US" b="0" dirty="0"/>
              <a:t> – Problem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108974" cy="496956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b="1" dirty="0"/>
              <a:t>predict the winner</a:t>
            </a:r>
            <a:r>
              <a:rPr lang="en-US" sz="3200" dirty="0"/>
              <a:t> of every individual game of NCAA College Basketball Tournaments</a:t>
            </a:r>
          </a:p>
          <a:p>
            <a:r>
              <a:rPr lang="en-US" sz="3200" dirty="0"/>
              <a:t>according to the AGA, up to </a:t>
            </a:r>
            <a:r>
              <a:rPr lang="en-US" sz="3200" b="1" dirty="0"/>
              <a:t>70 million brackets</a:t>
            </a:r>
            <a:r>
              <a:rPr lang="en-US" sz="3200" dirty="0"/>
              <a:t> in 2017</a:t>
            </a:r>
            <a:r>
              <a:rPr lang="en-US" sz="3200" baseline="30000" dirty="0"/>
              <a:t>[1]</a:t>
            </a:r>
            <a:r>
              <a:rPr lang="en-US" sz="3200" dirty="0"/>
              <a:t>; an estimated </a:t>
            </a:r>
            <a:r>
              <a:rPr lang="en-US" sz="3200" b="1" dirty="0"/>
              <a:t>45 million people</a:t>
            </a:r>
            <a:r>
              <a:rPr lang="en-US" sz="3200" dirty="0"/>
              <a:t> in 2022</a:t>
            </a:r>
            <a:r>
              <a:rPr lang="en-US" sz="3200" baseline="30000" dirty="0"/>
              <a:t>[2]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6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 descr="Diagram&#10;&#10;Description automatically generated">
            <a:extLst>
              <a:ext uri="{FF2B5EF4-FFF2-40B4-BE49-F238E27FC236}">
                <a16:creationId xmlns:a16="http://schemas.microsoft.com/office/drawing/2014/main" id="{4A37E8E6-B1C3-5B6B-6261-9F6B79D48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89" y="389893"/>
            <a:ext cx="4051300" cy="3003550"/>
          </a:xfrm>
          <a:prstGeom prst="rect">
            <a:avLst/>
          </a:prstGeom>
        </p:spPr>
      </p:pic>
      <p:pic>
        <p:nvPicPr>
          <p:cNvPr id="68" name="Picture 67" descr="Diagram&#10;&#10;Description automatically generated">
            <a:extLst>
              <a:ext uri="{FF2B5EF4-FFF2-40B4-BE49-F238E27FC236}">
                <a16:creationId xmlns:a16="http://schemas.microsoft.com/office/drawing/2014/main" id="{25D28006-5232-7089-9B13-0317F66D0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417" y="366210"/>
            <a:ext cx="4051300" cy="3003550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B90E74C-F8F3-7FF5-12E5-24C8CFEE8D58}"/>
              </a:ext>
            </a:extLst>
          </p:cNvPr>
          <p:cNvGrpSpPr/>
          <p:nvPr/>
        </p:nvGrpSpPr>
        <p:grpSpPr>
          <a:xfrm>
            <a:off x="1017889" y="1925288"/>
            <a:ext cx="4362541" cy="4544945"/>
            <a:chOff x="1017889" y="1925288"/>
            <a:chExt cx="4362541" cy="4544945"/>
          </a:xfrm>
        </p:grpSpPr>
        <p:pic>
          <p:nvPicPr>
            <p:cNvPr id="64" name="Picture 63" descr="Diagram&#10;&#10;Description automatically generated">
              <a:extLst>
                <a:ext uri="{FF2B5EF4-FFF2-40B4-BE49-F238E27FC236}">
                  <a16:creationId xmlns:a16="http://schemas.microsoft.com/office/drawing/2014/main" id="{E016B2C4-C7F9-7F29-64D7-A68950F80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7889" y="3466683"/>
              <a:ext cx="4076700" cy="3003550"/>
            </a:xfrm>
            <a:prstGeom prst="rect">
              <a:avLst/>
            </a:prstGeom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4763F8C-4360-F9BE-CD04-EFF4D293A9D5}"/>
                </a:ext>
              </a:extLst>
            </p:cNvPr>
            <p:cNvGrpSpPr/>
            <p:nvPr/>
          </p:nvGrpSpPr>
          <p:grpSpPr>
            <a:xfrm>
              <a:off x="5094589" y="1925288"/>
              <a:ext cx="285841" cy="3076790"/>
              <a:chOff x="5691995" y="1831946"/>
              <a:chExt cx="285841" cy="307679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679C914-BBC8-EDF8-B437-052BC57B7016}"/>
                  </a:ext>
                </a:extLst>
              </p:cNvPr>
              <p:cNvCxnSpPr>
                <a:cxnSpLocks/>
                <a:stCxn id="59" idx="3"/>
                <a:endCxn id="64" idx="3"/>
              </p:cNvCxnSpPr>
              <p:nvPr/>
            </p:nvCxnSpPr>
            <p:spPr>
              <a:xfrm>
                <a:off x="5691995" y="1831946"/>
                <a:ext cx="0" cy="307679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7A767AD-DEB2-FFF4-12DC-654A5303533B}"/>
                  </a:ext>
                </a:extLst>
              </p:cNvPr>
              <p:cNvCxnSpPr/>
              <p:nvPr/>
            </p:nvCxnSpPr>
            <p:spPr>
              <a:xfrm>
                <a:off x="5698123" y="3408470"/>
                <a:ext cx="27971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39C8621-2B84-7947-F070-B17F35E6C5AC}"/>
              </a:ext>
            </a:extLst>
          </p:cNvPr>
          <p:cNvGrpSpPr/>
          <p:nvPr/>
        </p:nvGrpSpPr>
        <p:grpSpPr>
          <a:xfrm>
            <a:off x="6787575" y="1925288"/>
            <a:ext cx="4357314" cy="4538221"/>
            <a:chOff x="6787575" y="1925288"/>
            <a:chExt cx="4357314" cy="4538221"/>
          </a:xfrm>
        </p:grpSpPr>
        <p:pic>
          <p:nvPicPr>
            <p:cNvPr id="66" name="Picture 65" descr="Diagram&#10;&#10;Description automatically generated">
              <a:extLst>
                <a:ext uri="{FF2B5EF4-FFF2-40B4-BE49-F238E27FC236}">
                  <a16:creationId xmlns:a16="http://schemas.microsoft.com/office/drawing/2014/main" id="{D8666915-ABB6-F3FC-B39E-5D43B5B55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8189" y="3459959"/>
              <a:ext cx="4076700" cy="3003550"/>
            </a:xfrm>
            <a:prstGeom prst="rect">
              <a:avLst/>
            </a:prstGeom>
          </p:spPr>
        </p:pic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2AB7A68-90E0-D7E8-E9B9-E18AE73B14DB}"/>
                </a:ext>
              </a:extLst>
            </p:cNvPr>
            <p:cNvGrpSpPr/>
            <p:nvPr/>
          </p:nvGrpSpPr>
          <p:grpSpPr>
            <a:xfrm flipH="1">
              <a:off x="6787575" y="1925288"/>
              <a:ext cx="285841" cy="3076790"/>
              <a:chOff x="5691995" y="1831946"/>
              <a:chExt cx="285841" cy="3076790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158BA20-E2E2-860D-0F9F-9B028C0BD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1995" y="1831946"/>
                <a:ext cx="0" cy="307679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DA253586-3A96-3A55-FBCC-9EB0A0F4DB9E}"/>
                  </a:ext>
                </a:extLst>
              </p:cNvPr>
              <p:cNvCxnSpPr/>
              <p:nvPr/>
            </p:nvCxnSpPr>
            <p:spPr>
              <a:xfrm>
                <a:off x="5698123" y="3408470"/>
                <a:ext cx="27971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C2A1DA9-F514-6A52-A7F5-0CE4552747EA}"/>
              </a:ext>
            </a:extLst>
          </p:cNvPr>
          <p:cNvGrpSpPr/>
          <p:nvPr/>
        </p:nvGrpSpPr>
        <p:grpSpPr>
          <a:xfrm>
            <a:off x="5559972" y="3286368"/>
            <a:ext cx="1085503" cy="1334626"/>
            <a:chOff x="5559972" y="3286368"/>
            <a:chExt cx="1085503" cy="1334626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573DBF1-EB1D-BB11-B462-32327F833E1D}"/>
                </a:ext>
              </a:extLst>
            </p:cNvPr>
            <p:cNvSpPr txBox="1"/>
            <p:nvPr/>
          </p:nvSpPr>
          <p:spPr>
            <a:xfrm>
              <a:off x="5559972" y="3286368"/>
              <a:ext cx="1072055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SF Compact Rounded" pitchFamily="2" charset="77"/>
                </a:rPr>
                <a:t>1  Alabama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5086DE2-8FD9-F889-E61B-854F886F6EDC}"/>
                </a:ext>
              </a:extLst>
            </p:cNvPr>
            <p:cNvSpPr txBox="1"/>
            <p:nvPr/>
          </p:nvSpPr>
          <p:spPr>
            <a:xfrm>
              <a:off x="5559972" y="3501029"/>
              <a:ext cx="1072055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SF Compact Rounded" pitchFamily="2" charset="77"/>
                </a:rPr>
                <a:t>1 Houston</a:t>
              </a: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C572A65-F802-43D2-049C-0A87D9983853}"/>
                </a:ext>
              </a:extLst>
            </p:cNvPr>
            <p:cNvCxnSpPr/>
            <p:nvPr/>
          </p:nvCxnSpPr>
          <p:spPr>
            <a:xfrm>
              <a:off x="6096000" y="3812241"/>
              <a:ext cx="0" cy="4975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F6D65AF-5A29-3415-F1B1-AFBB3B269EFD}"/>
                </a:ext>
              </a:extLst>
            </p:cNvPr>
            <p:cNvSpPr txBox="1"/>
            <p:nvPr/>
          </p:nvSpPr>
          <p:spPr>
            <a:xfrm>
              <a:off x="5573420" y="4405550"/>
              <a:ext cx="1072055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SF Compact Rounded" pitchFamily="2" charset="77"/>
                </a:rPr>
                <a:t>1  Houston</a:t>
              </a:r>
            </a:p>
          </p:txBody>
        </p:sp>
      </p:grpSp>
      <p:sp>
        <p:nvSpPr>
          <p:cNvPr id="145" name="Title 2">
            <a:extLst>
              <a:ext uri="{FF2B5EF4-FFF2-40B4-BE49-F238E27FC236}">
                <a16:creationId xmlns:a16="http://schemas.microsoft.com/office/drawing/2014/main" id="{4828D229-0DBC-FC66-80CA-7A27FB01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472" y="365760"/>
            <a:ext cx="4617509" cy="767936"/>
          </a:xfrm>
        </p:spPr>
        <p:txBody>
          <a:bodyPr/>
          <a:lstStyle/>
          <a:p>
            <a:r>
              <a:rPr lang="en-US" dirty="0"/>
              <a:t>How the brackets work.</a:t>
            </a:r>
          </a:p>
        </p:txBody>
      </p:sp>
    </p:spTree>
    <p:extLst>
      <p:ext uri="{BB962C8B-B14F-4D97-AF65-F5344CB8AC3E}">
        <p14:creationId xmlns:p14="http://schemas.microsoft.com/office/powerpoint/2010/main" val="33331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3726EDC-A034-B2B3-586D-A1B5409E19E2}"/>
              </a:ext>
            </a:extLst>
          </p:cNvPr>
          <p:cNvGrpSpPr/>
          <p:nvPr/>
        </p:nvGrpSpPr>
        <p:grpSpPr>
          <a:xfrm>
            <a:off x="2222020" y="1204851"/>
            <a:ext cx="1072055" cy="4945784"/>
            <a:chOff x="473902" y="1204851"/>
            <a:chExt cx="1072055" cy="494578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6C000F3-F1E4-5F7A-03B1-05D2DE0DAB39}"/>
                </a:ext>
              </a:extLst>
            </p:cNvPr>
            <p:cNvGrpSpPr/>
            <p:nvPr/>
          </p:nvGrpSpPr>
          <p:grpSpPr>
            <a:xfrm>
              <a:off x="473903" y="2076643"/>
              <a:ext cx="1072054" cy="430105"/>
              <a:chOff x="473902" y="1889704"/>
              <a:chExt cx="1072055" cy="430105"/>
            </a:xfr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E45606-428A-D995-11D7-FB3AE49C0D7B}"/>
                  </a:ext>
                </a:extLst>
              </p:cNvPr>
              <p:cNvSpPr txBox="1"/>
              <p:nvPr/>
            </p:nvSpPr>
            <p:spPr>
              <a:xfrm>
                <a:off x="473902" y="1889704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8 Maryland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C89317-F50A-AA94-1F1E-E26E74C3EFA4}"/>
                  </a:ext>
                </a:extLst>
              </p:cNvPr>
              <p:cNvSpPr txBox="1"/>
              <p:nvPr/>
            </p:nvSpPr>
            <p:spPr>
              <a:xfrm>
                <a:off x="473902" y="2104365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9 West Virginia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589AAD9-B587-91C4-4131-4FC9D2F9300B}"/>
                </a:ext>
              </a:extLst>
            </p:cNvPr>
            <p:cNvGrpSpPr/>
            <p:nvPr/>
          </p:nvGrpSpPr>
          <p:grpSpPr>
            <a:xfrm>
              <a:off x="473903" y="2683958"/>
              <a:ext cx="1072054" cy="430105"/>
              <a:chOff x="473902" y="2434711"/>
              <a:chExt cx="1072055" cy="430105"/>
            </a:xfr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6922DB-C30D-6ECC-C21A-05DCE1DA49BB}"/>
                  </a:ext>
                </a:extLst>
              </p:cNvPr>
              <p:cNvSpPr txBox="1"/>
              <p:nvPr/>
            </p:nvSpPr>
            <p:spPr>
              <a:xfrm>
                <a:off x="473902" y="2434711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5 San Diego St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64821D-73A0-5751-8757-EBEB6ECB1786}"/>
                  </a:ext>
                </a:extLst>
              </p:cNvPr>
              <p:cNvSpPr txBox="1"/>
              <p:nvPr/>
            </p:nvSpPr>
            <p:spPr>
              <a:xfrm>
                <a:off x="473902" y="2649372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12 Charleston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F9C2790-943C-7670-157D-88A2D7389B26}"/>
                </a:ext>
              </a:extLst>
            </p:cNvPr>
            <p:cNvGrpSpPr/>
            <p:nvPr/>
          </p:nvGrpSpPr>
          <p:grpSpPr>
            <a:xfrm>
              <a:off x="473903" y="3291273"/>
              <a:ext cx="1072054" cy="430105"/>
              <a:chOff x="473902" y="3003940"/>
              <a:chExt cx="1072055" cy="430105"/>
            </a:xfr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B243D5-FDB3-A564-AFAA-873A549F4C4F}"/>
                  </a:ext>
                </a:extLst>
              </p:cNvPr>
              <p:cNvSpPr txBox="1"/>
              <p:nvPr/>
            </p:nvSpPr>
            <p:spPr>
              <a:xfrm>
                <a:off x="473902" y="3003940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4 Virginia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B8E328-838A-74A2-7AF7-9C72C6F74898}"/>
                  </a:ext>
                </a:extLst>
              </p:cNvPr>
              <p:cNvSpPr txBox="1"/>
              <p:nvPr/>
            </p:nvSpPr>
            <p:spPr>
              <a:xfrm>
                <a:off x="473902" y="3218601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13 Furman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9746019-AFDC-5D63-1CF5-2FFF6706548B}"/>
                </a:ext>
              </a:extLst>
            </p:cNvPr>
            <p:cNvGrpSpPr/>
            <p:nvPr/>
          </p:nvGrpSpPr>
          <p:grpSpPr>
            <a:xfrm>
              <a:off x="473903" y="3898588"/>
              <a:ext cx="1072054" cy="430105"/>
              <a:chOff x="473902" y="3555003"/>
              <a:chExt cx="1072055" cy="430105"/>
            </a:xfr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6E27AA-8B98-974D-C9DF-9B8849C42147}"/>
                  </a:ext>
                </a:extLst>
              </p:cNvPr>
              <p:cNvSpPr txBox="1"/>
              <p:nvPr/>
            </p:nvSpPr>
            <p:spPr>
              <a:xfrm>
                <a:off x="473902" y="3555003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6 Creighton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9377F6-44E5-44A4-4FF1-1D06FC5E058E}"/>
                  </a:ext>
                </a:extLst>
              </p:cNvPr>
              <p:cNvSpPr txBox="1"/>
              <p:nvPr/>
            </p:nvSpPr>
            <p:spPr>
              <a:xfrm>
                <a:off x="473902" y="3769664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11 NC State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42F744C-A7BC-E11D-5CC0-965AAA27C5C5}"/>
                </a:ext>
              </a:extLst>
            </p:cNvPr>
            <p:cNvGrpSpPr/>
            <p:nvPr/>
          </p:nvGrpSpPr>
          <p:grpSpPr>
            <a:xfrm>
              <a:off x="473903" y="4505903"/>
              <a:ext cx="1072054" cy="430105"/>
              <a:chOff x="473902" y="4124232"/>
              <a:chExt cx="1072055" cy="430105"/>
            </a:xfr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8BB156-9A52-CD19-2445-D927287F89C3}"/>
                  </a:ext>
                </a:extLst>
              </p:cNvPr>
              <p:cNvSpPr txBox="1"/>
              <p:nvPr/>
            </p:nvSpPr>
            <p:spPr>
              <a:xfrm>
                <a:off x="473902" y="4124232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3 Baylor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D3CEB0-69B1-2B2A-5F1B-3D707DD3009D}"/>
                  </a:ext>
                </a:extLst>
              </p:cNvPr>
              <p:cNvSpPr txBox="1"/>
              <p:nvPr/>
            </p:nvSpPr>
            <p:spPr>
              <a:xfrm>
                <a:off x="473902" y="4338893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14 UCSB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B4A0153-0539-94DB-15E8-1E0B9F757EAD}"/>
                </a:ext>
              </a:extLst>
            </p:cNvPr>
            <p:cNvGrpSpPr/>
            <p:nvPr/>
          </p:nvGrpSpPr>
          <p:grpSpPr>
            <a:xfrm>
              <a:off x="473903" y="5113218"/>
              <a:ext cx="1072054" cy="430105"/>
              <a:chOff x="473902" y="4669239"/>
              <a:chExt cx="1072055" cy="430105"/>
            </a:xfr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10D4D1-DFC9-3078-737A-E1BFEA272C36}"/>
                  </a:ext>
                </a:extLst>
              </p:cNvPr>
              <p:cNvSpPr txBox="1"/>
              <p:nvPr/>
            </p:nvSpPr>
            <p:spPr>
              <a:xfrm>
                <a:off x="473902" y="4669239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7 Missouri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24204-E252-521A-434E-81ADB9C974EC}"/>
                  </a:ext>
                </a:extLst>
              </p:cNvPr>
              <p:cNvSpPr txBox="1"/>
              <p:nvPr/>
            </p:nvSpPr>
            <p:spPr>
              <a:xfrm>
                <a:off x="473902" y="4883900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10 Utah St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78848BA-CDB0-C9AF-B33D-D6269BD8CC6C}"/>
                </a:ext>
              </a:extLst>
            </p:cNvPr>
            <p:cNvGrpSpPr/>
            <p:nvPr/>
          </p:nvGrpSpPr>
          <p:grpSpPr>
            <a:xfrm>
              <a:off x="473903" y="5720530"/>
              <a:ext cx="1072054" cy="430105"/>
              <a:chOff x="473902" y="5238468"/>
              <a:chExt cx="1072055" cy="43010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688BAE-5CB2-1D45-15CA-3F7F0D2DB88E}"/>
                  </a:ext>
                </a:extLst>
              </p:cNvPr>
              <p:cNvSpPr txBox="1"/>
              <p:nvPr/>
            </p:nvSpPr>
            <p:spPr>
              <a:xfrm>
                <a:off x="473902" y="5238468"/>
                <a:ext cx="1072055" cy="2154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2 Arizona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C87B4F-50F9-6C15-5488-F41DD91E363B}"/>
                  </a:ext>
                </a:extLst>
              </p:cNvPr>
              <p:cNvSpPr txBox="1"/>
              <p:nvPr/>
            </p:nvSpPr>
            <p:spPr>
              <a:xfrm>
                <a:off x="473902" y="5453129"/>
                <a:ext cx="1072055" cy="2154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15 Princeton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4A6B41B-A829-14AE-5B79-AA41DC8C671F}"/>
                </a:ext>
              </a:extLst>
            </p:cNvPr>
            <p:cNvGrpSpPr/>
            <p:nvPr/>
          </p:nvGrpSpPr>
          <p:grpSpPr>
            <a:xfrm>
              <a:off x="473902" y="1468863"/>
              <a:ext cx="1072054" cy="430105"/>
              <a:chOff x="473902" y="1889704"/>
              <a:chExt cx="1072055" cy="430105"/>
            </a:xfr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4ED3B60-FAF4-4153-08B6-CC56B90F4086}"/>
                  </a:ext>
                </a:extLst>
              </p:cNvPr>
              <p:cNvSpPr txBox="1"/>
              <p:nvPr/>
            </p:nvSpPr>
            <p:spPr>
              <a:xfrm>
                <a:off x="473902" y="1889704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 Alabama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E127B4C-30DA-6629-1A96-0B31F59CA0ED}"/>
                  </a:ext>
                </a:extLst>
              </p:cNvPr>
              <p:cNvSpPr txBox="1"/>
              <p:nvPr/>
            </p:nvSpPr>
            <p:spPr>
              <a:xfrm>
                <a:off x="473902" y="2104365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16 Texas A&amp;M-CC</a:t>
                </a: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C5F4FFF-EF45-8FBA-2680-FDECCD35C66D}"/>
                </a:ext>
              </a:extLst>
            </p:cNvPr>
            <p:cNvSpPr txBox="1"/>
            <p:nvPr/>
          </p:nvSpPr>
          <p:spPr>
            <a:xfrm>
              <a:off x="686763" y="1204851"/>
              <a:ext cx="646331" cy="24622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SF Compact Rounded" pitchFamily="2" charset="77"/>
                </a:rPr>
                <a:t>Round 1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D20F6E0-266E-0B0C-C1B1-F562DC0BA0B3}"/>
              </a:ext>
            </a:extLst>
          </p:cNvPr>
          <p:cNvGrpSpPr/>
          <p:nvPr/>
        </p:nvGrpSpPr>
        <p:grpSpPr>
          <a:xfrm>
            <a:off x="3527557" y="1419665"/>
            <a:ext cx="1307198" cy="4516157"/>
            <a:chOff x="1579415" y="1429459"/>
            <a:chExt cx="1307198" cy="4516157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B16C67C-978B-3441-CCC2-0A59F2120F57}"/>
                </a:ext>
              </a:extLst>
            </p:cNvPr>
            <p:cNvGrpSpPr/>
            <p:nvPr/>
          </p:nvGrpSpPr>
          <p:grpSpPr>
            <a:xfrm>
              <a:off x="1814558" y="1784223"/>
              <a:ext cx="1072055" cy="430105"/>
              <a:chOff x="473902" y="1320475"/>
              <a:chExt cx="1072055" cy="430105"/>
            </a:xfrm>
            <a:grpFill/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EBCC3A-2A29-387E-BA62-5955397F0B2C}"/>
                  </a:ext>
                </a:extLst>
              </p:cNvPr>
              <p:cNvSpPr txBox="1"/>
              <p:nvPr/>
            </p:nvSpPr>
            <p:spPr>
              <a:xfrm>
                <a:off x="473902" y="1320475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  Alabama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159D2D-331F-FF29-43A4-2B4EE897E0C2}"/>
                  </a:ext>
                </a:extLst>
              </p:cNvPr>
              <p:cNvSpPr txBox="1"/>
              <p:nvPr/>
            </p:nvSpPr>
            <p:spPr>
              <a:xfrm>
                <a:off x="473902" y="1535136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8 Maryland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D2BDDF9-B67C-F7FF-AE9B-F1E2CD5DDA01}"/>
                </a:ext>
              </a:extLst>
            </p:cNvPr>
            <p:cNvGrpSpPr/>
            <p:nvPr/>
          </p:nvGrpSpPr>
          <p:grpSpPr>
            <a:xfrm>
              <a:off x="1814558" y="2998853"/>
              <a:ext cx="1072055" cy="430105"/>
              <a:chOff x="473902" y="2434711"/>
              <a:chExt cx="1072055" cy="430105"/>
            </a:xfrm>
            <a:grpFill/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C90B585-81A3-A6E0-859E-96062F57291F}"/>
                  </a:ext>
                </a:extLst>
              </p:cNvPr>
              <p:cNvSpPr txBox="1"/>
              <p:nvPr/>
            </p:nvSpPr>
            <p:spPr>
              <a:xfrm>
                <a:off x="473902" y="2434711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5 San Diego St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5593238-9F36-5B2C-E145-2BF7C1FC0CD8}"/>
                  </a:ext>
                </a:extLst>
              </p:cNvPr>
              <p:cNvSpPr txBox="1"/>
              <p:nvPr/>
            </p:nvSpPr>
            <p:spPr>
              <a:xfrm>
                <a:off x="473902" y="2649372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13 Furman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FFC7402-BE53-B192-80C0-8003AFC566C3}"/>
                </a:ext>
              </a:extLst>
            </p:cNvPr>
            <p:cNvGrpSpPr/>
            <p:nvPr/>
          </p:nvGrpSpPr>
          <p:grpSpPr>
            <a:xfrm>
              <a:off x="1814558" y="4213483"/>
              <a:ext cx="1072055" cy="430105"/>
              <a:chOff x="473902" y="3555003"/>
              <a:chExt cx="1072055" cy="430105"/>
            </a:xfrm>
            <a:grpFill/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406BA23-0D09-B4EA-F7F3-9E72202A7E5F}"/>
                  </a:ext>
                </a:extLst>
              </p:cNvPr>
              <p:cNvSpPr txBox="1"/>
              <p:nvPr/>
            </p:nvSpPr>
            <p:spPr>
              <a:xfrm>
                <a:off x="473902" y="3555003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6 Creighton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117743E-D36A-08D3-B545-DED1965E0D2A}"/>
                  </a:ext>
                </a:extLst>
              </p:cNvPr>
              <p:cNvSpPr txBox="1"/>
              <p:nvPr/>
            </p:nvSpPr>
            <p:spPr>
              <a:xfrm>
                <a:off x="473902" y="3769664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3 Baylor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285E0C1-6735-D509-AC21-2210315B090E}"/>
                </a:ext>
              </a:extLst>
            </p:cNvPr>
            <p:cNvGrpSpPr/>
            <p:nvPr/>
          </p:nvGrpSpPr>
          <p:grpSpPr>
            <a:xfrm>
              <a:off x="1814558" y="5428113"/>
              <a:ext cx="1072055" cy="430105"/>
              <a:chOff x="473902" y="4669239"/>
              <a:chExt cx="1072055" cy="430105"/>
            </a:xfrm>
            <a:grpFill/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4F731C8-C4C9-2532-3ED6-F158F72A6F63}"/>
                  </a:ext>
                </a:extLst>
              </p:cNvPr>
              <p:cNvSpPr txBox="1"/>
              <p:nvPr/>
            </p:nvSpPr>
            <p:spPr>
              <a:xfrm>
                <a:off x="473902" y="4669239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7 Missouri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DDD3448-2C43-10B8-6AE2-DC40F8133855}"/>
                  </a:ext>
                </a:extLst>
              </p:cNvPr>
              <p:cNvSpPr txBox="1"/>
              <p:nvPr/>
            </p:nvSpPr>
            <p:spPr>
              <a:xfrm>
                <a:off x="473902" y="4883900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15 Princeton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998A668-1125-6CF7-EFD6-3C1443F74B95}"/>
                </a:ext>
              </a:extLst>
            </p:cNvPr>
            <p:cNvGrpSpPr/>
            <p:nvPr/>
          </p:nvGrpSpPr>
          <p:grpSpPr>
            <a:xfrm>
              <a:off x="1579415" y="1682116"/>
              <a:ext cx="771170" cy="64307"/>
              <a:chOff x="4146001" y="1529781"/>
              <a:chExt cx="771170" cy="64307"/>
            </a:xfrm>
            <a:grpFill/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AC9B596-EA9F-5125-31D2-191B78B96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5E6C213-C749-A291-E862-55C0FA808CD6}"/>
                  </a:ext>
                </a:extLst>
              </p:cNvPr>
              <p:cNvCxnSpPr/>
              <p:nvPr/>
            </p:nvCxnSpPr>
            <p:spPr>
              <a:xfrm>
                <a:off x="4917171" y="1529781"/>
                <a:ext cx="0" cy="64307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4C6E3DA-3DA4-ED09-E9D9-63BABEA34597}"/>
                </a:ext>
              </a:extLst>
            </p:cNvPr>
            <p:cNvGrpSpPr/>
            <p:nvPr/>
          </p:nvGrpSpPr>
          <p:grpSpPr>
            <a:xfrm>
              <a:off x="1579415" y="2894796"/>
              <a:ext cx="771170" cy="64307"/>
              <a:chOff x="4146001" y="1529781"/>
              <a:chExt cx="771170" cy="64307"/>
            </a:xfrm>
            <a:grpFill/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3138562-CE25-ABEF-99C0-D7FF468AD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E98C2BA-CAA9-A93E-22ED-238284D64D06}"/>
                  </a:ext>
                </a:extLst>
              </p:cNvPr>
              <p:cNvCxnSpPr/>
              <p:nvPr/>
            </p:nvCxnSpPr>
            <p:spPr>
              <a:xfrm>
                <a:off x="4917171" y="1529781"/>
                <a:ext cx="0" cy="64307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557269E-AB8D-7C98-D689-F120FF677ABA}"/>
                </a:ext>
              </a:extLst>
            </p:cNvPr>
            <p:cNvGrpSpPr/>
            <p:nvPr/>
          </p:nvGrpSpPr>
          <p:grpSpPr>
            <a:xfrm>
              <a:off x="1579415" y="4107476"/>
              <a:ext cx="771170" cy="64307"/>
              <a:chOff x="4146001" y="1529781"/>
              <a:chExt cx="771170" cy="64307"/>
            </a:xfrm>
            <a:grpFill/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9B95752-675E-9D91-8E04-89F9D8DE96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9FDF3EC-4C42-C1F2-AE0A-825B50FA0FB5}"/>
                  </a:ext>
                </a:extLst>
              </p:cNvPr>
              <p:cNvCxnSpPr/>
              <p:nvPr/>
            </p:nvCxnSpPr>
            <p:spPr>
              <a:xfrm>
                <a:off x="4917171" y="1529781"/>
                <a:ext cx="0" cy="64307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D1D8141-5B1F-960E-7F72-16B5D78A934C}"/>
                </a:ext>
              </a:extLst>
            </p:cNvPr>
            <p:cNvGrpSpPr/>
            <p:nvPr/>
          </p:nvGrpSpPr>
          <p:grpSpPr>
            <a:xfrm>
              <a:off x="1579415" y="5320156"/>
              <a:ext cx="771170" cy="64307"/>
              <a:chOff x="4146001" y="1529781"/>
              <a:chExt cx="771170" cy="64307"/>
            </a:xfrm>
            <a:grpFill/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11546CE-3A81-3F93-96A2-C5067441B3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38667D0-297B-DB88-9C1C-BE9EA0313A3C}"/>
                  </a:ext>
                </a:extLst>
              </p:cNvPr>
              <p:cNvCxnSpPr/>
              <p:nvPr/>
            </p:nvCxnSpPr>
            <p:spPr>
              <a:xfrm>
                <a:off x="4917171" y="1529781"/>
                <a:ext cx="0" cy="64307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001F8A3-0171-8922-7AAE-6A657CBACD36}"/>
                </a:ext>
              </a:extLst>
            </p:cNvPr>
            <p:cNvGrpSpPr/>
            <p:nvPr/>
          </p:nvGrpSpPr>
          <p:grpSpPr>
            <a:xfrm flipV="1">
              <a:off x="1579415" y="2243269"/>
              <a:ext cx="771170" cy="64307"/>
              <a:chOff x="4146001" y="1529781"/>
              <a:chExt cx="771170" cy="64307"/>
            </a:xfrm>
            <a:grpFill/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2354A80-2200-A32B-B180-7D8FB53248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7559587-55BD-98B8-023D-3BEF8CA5CA09}"/>
                  </a:ext>
                </a:extLst>
              </p:cNvPr>
              <p:cNvCxnSpPr/>
              <p:nvPr/>
            </p:nvCxnSpPr>
            <p:spPr>
              <a:xfrm>
                <a:off x="4917171" y="1529781"/>
                <a:ext cx="0" cy="64307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DFC1945-C5B4-4B9B-ECD6-2A167A302D90}"/>
                </a:ext>
              </a:extLst>
            </p:cNvPr>
            <p:cNvGrpSpPr/>
            <p:nvPr/>
          </p:nvGrpSpPr>
          <p:grpSpPr>
            <a:xfrm flipV="1">
              <a:off x="1579415" y="3455949"/>
              <a:ext cx="771170" cy="64307"/>
              <a:chOff x="4146001" y="1529781"/>
              <a:chExt cx="771170" cy="64307"/>
            </a:xfrm>
            <a:grpFill/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FF015EA-16A8-B4BD-43D6-00A747BA28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DC4397B-811A-9EBB-2630-3CC85F5FA73E}"/>
                  </a:ext>
                </a:extLst>
              </p:cNvPr>
              <p:cNvCxnSpPr/>
              <p:nvPr/>
            </p:nvCxnSpPr>
            <p:spPr>
              <a:xfrm>
                <a:off x="4917171" y="1529781"/>
                <a:ext cx="0" cy="64307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237B635-FB9D-5D55-1D2B-F9E64DF2EE78}"/>
                </a:ext>
              </a:extLst>
            </p:cNvPr>
            <p:cNvGrpSpPr/>
            <p:nvPr/>
          </p:nvGrpSpPr>
          <p:grpSpPr>
            <a:xfrm flipV="1">
              <a:off x="1579415" y="4668629"/>
              <a:ext cx="771170" cy="64307"/>
              <a:chOff x="4146001" y="1529781"/>
              <a:chExt cx="771170" cy="64307"/>
            </a:xfrm>
            <a:grpFill/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9079590-289D-CAB6-BB0E-E428DB14F8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555856F4-8B81-866C-0314-C4B3286E077C}"/>
                  </a:ext>
                </a:extLst>
              </p:cNvPr>
              <p:cNvCxnSpPr/>
              <p:nvPr/>
            </p:nvCxnSpPr>
            <p:spPr>
              <a:xfrm>
                <a:off x="4917171" y="1529781"/>
                <a:ext cx="0" cy="64307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2BF9123-E978-EDCC-6F70-7C5D8699CB22}"/>
                </a:ext>
              </a:extLst>
            </p:cNvPr>
            <p:cNvGrpSpPr/>
            <p:nvPr/>
          </p:nvGrpSpPr>
          <p:grpSpPr>
            <a:xfrm flipV="1">
              <a:off x="1579415" y="5881309"/>
              <a:ext cx="771170" cy="64307"/>
              <a:chOff x="4146001" y="1529781"/>
              <a:chExt cx="771170" cy="64307"/>
            </a:xfrm>
            <a:grpFill/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9B53D7B-1052-B87F-F5DE-E59162D2AC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DDA523E-54D2-299A-4B9C-D38724602ADD}"/>
                  </a:ext>
                </a:extLst>
              </p:cNvPr>
              <p:cNvCxnSpPr/>
              <p:nvPr/>
            </p:nvCxnSpPr>
            <p:spPr>
              <a:xfrm>
                <a:off x="4917171" y="1529781"/>
                <a:ext cx="0" cy="64307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6693F80-C4D8-8375-635A-BECA650E23EB}"/>
                </a:ext>
              </a:extLst>
            </p:cNvPr>
            <p:cNvSpPr txBox="1"/>
            <p:nvPr/>
          </p:nvSpPr>
          <p:spPr>
            <a:xfrm>
              <a:off x="2028021" y="1429459"/>
              <a:ext cx="6639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SF Compact Rounded" pitchFamily="2" charset="77"/>
                </a:rPr>
                <a:t>Round 2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0D34158-C0D8-2D63-7681-09A1344B1F56}"/>
              </a:ext>
            </a:extLst>
          </p:cNvPr>
          <p:cNvGrpSpPr/>
          <p:nvPr/>
        </p:nvGrpSpPr>
        <p:grpSpPr>
          <a:xfrm>
            <a:off x="5054180" y="1716577"/>
            <a:ext cx="1301739" cy="3922332"/>
            <a:chOff x="2925529" y="1727781"/>
            <a:chExt cx="1301739" cy="3922332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7B45DEC-E201-29DE-25CB-32D45C76394F}"/>
                </a:ext>
              </a:extLst>
            </p:cNvPr>
            <p:cNvGrpSpPr/>
            <p:nvPr/>
          </p:nvGrpSpPr>
          <p:grpSpPr>
            <a:xfrm>
              <a:off x="3155213" y="2383731"/>
              <a:ext cx="1072055" cy="430105"/>
              <a:chOff x="473902" y="1320475"/>
              <a:chExt cx="1072055" cy="430105"/>
            </a:xfrm>
            <a:grpFill/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9250284-FE0F-33DB-E8B4-47EB60F4D6AF}"/>
                  </a:ext>
                </a:extLst>
              </p:cNvPr>
              <p:cNvSpPr txBox="1"/>
              <p:nvPr/>
            </p:nvSpPr>
            <p:spPr>
              <a:xfrm>
                <a:off x="473902" y="1320475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  Alabama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6089F16-CE0B-FFC6-0650-393CDF9CF55C}"/>
                  </a:ext>
                </a:extLst>
              </p:cNvPr>
              <p:cNvSpPr txBox="1"/>
              <p:nvPr/>
            </p:nvSpPr>
            <p:spPr>
              <a:xfrm>
                <a:off x="473902" y="1535136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5 San Diego St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4B45CC5-EEBE-93A4-1A6A-D97FFDD35CA6}"/>
                </a:ext>
              </a:extLst>
            </p:cNvPr>
            <p:cNvGrpSpPr/>
            <p:nvPr/>
          </p:nvGrpSpPr>
          <p:grpSpPr>
            <a:xfrm>
              <a:off x="3155213" y="4812991"/>
              <a:ext cx="1072055" cy="430105"/>
              <a:chOff x="473902" y="3555003"/>
              <a:chExt cx="1072055" cy="430105"/>
            </a:xfrm>
            <a:grpFill/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FCD8600-FE1C-4145-3225-1BA4978FDCDE}"/>
                  </a:ext>
                </a:extLst>
              </p:cNvPr>
              <p:cNvSpPr txBox="1"/>
              <p:nvPr/>
            </p:nvSpPr>
            <p:spPr>
              <a:xfrm>
                <a:off x="473902" y="3555003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3 Baylor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EB061E2-936E-3602-5C1D-EE1BEB0E0D08}"/>
                  </a:ext>
                </a:extLst>
              </p:cNvPr>
              <p:cNvSpPr txBox="1"/>
              <p:nvPr/>
            </p:nvSpPr>
            <p:spPr>
              <a:xfrm>
                <a:off x="473902" y="3769664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15 Princeton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6CFF21E-B344-D9F3-31F3-1998EB718864}"/>
                </a:ext>
              </a:extLst>
            </p:cNvPr>
            <p:cNvSpPr txBox="1"/>
            <p:nvPr/>
          </p:nvSpPr>
          <p:spPr>
            <a:xfrm>
              <a:off x="3362464" y="1727781"/>
              <a:ext cx="7104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SF Compact Rounded" pitchFamily="2" charset="77"/>
                </a:rPr>
                <a:t>Sweet 16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F6D1336-7628-38A1-C945-F09B5D48C728}"/>
                </a:ext>
              </a:extLst>
            </p:cNvPr>
            <p:cNvGrpSpPr/>
            <p:nvPr/>
          </p:nvGrpSpPr>
          <p:grpSpPr>
            <a:xfrm flipV="1">
              <a:off x="2925529" y="2870380"/>
              <a:ext cx="771170" cy="354372"/>
              <a:chOff x="4146001" y="1529781"/>
              <a:chExt cx="771170" cy="354372"/>
            </a:xfrm>
            <a:grpFill/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15A77B2-7AEA-16C2-7C1B-64202DEC83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C354427-CFCB-50FD-A68A-CB130F88C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7171" y="1529781"/>
                <a:ext cx="0" cy="354372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4F9B465-788B-C31E-C85B-AB78D8BA1527}"/>
                </a:ext>
              </a:extLst>
            </p:cNvPr>
            <p:cNvGrpSpPr/>
            <p:nvPr/>
          </p:nvGrpSpPr>
          <p:grpSpPr>
            <a:xfrm>
              <a:off x="2925529" y="1998884"/>
              <a:ext cx="771170" cy="354372"/>
              <a:chOff x="4146001" y="1529781"/>
              <a:chExt cx="771170" cy="354372"/>
            </a:xfrm>
            <a:grpFill/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97751EC8-7F2D-1897-18F8-C56249FA2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BF3B07C-6BA1-DE18-E270-7E9C21396B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7171" y="1529781"/>
                <a:ext cx="0" cy="354372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0C34C2D-BF97-8705-892D-C83942C7659F}"/>
                </a:ext>
              </a:extLst>
            </p:cNvPr>
            <p:cNvGrpSpPr/>
            <p:nvPr/>
          </p:nvGrpSpPr>
          <p:grpSpPr>
            <a:xfrm flipV="1">
              <a:off x="2925529" y="5295741"/>
              <a:ext cx="771170" cy="354372"/>
              <a:chOff x="4146001" y="1529781"/>
              <a:chExt cx="771170" cy="354372"/>
            </a:xfrm>
            <a:grpFill/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84B8C6D1-EEB8-3468-6366-29BDF18B3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35191BF-6147-DACA-04C0-20D2B3F569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7171" y="1529781"/>
                <a:ext cx="0" cy="354372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5C4AE16C-9376-0D8F-E2D7-F372D61B10BB}"/>
                </a:ext>
              </a:extLst>
            </p:cNvPr>
            <p:cNvGrpSpPr/>
            <p:nvPr/>
          </p:nvGrpSpPr>
          <p:grpSpPr>
            <a:xfrm>
              <a:off x="2925529" y="4424245"/>
              <a:ext cx="771170" cy="354372"/>
              <a:chOff x="4146001" y="1529781"/>
              <a:chExt cx="771170" cy="354372"/>
            </a:xfrm>
            <a:grpFill/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F57B783-8D97-27F4-E5F0-88CD4DFB1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52D0982-B9F4-CDA5-2BA4-3A1B27CB3D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7171" y="1529781"/>
                <a:ext cx="0" cy="354372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9D9E5B8-EA2E-BFBC-2DC4-6AE66C1E3F97}"/>
              </a:ext>
            </a:extLst>
          </p:cNvPr>
          <p:cNvGrpSpPr/>
          <p:nvPr/>
        </p:nvGrpSpPr>
        <p:grpSpPr>
          <a:xfrm>
            <a:off x="6574161" y="2327262"/>
            <a:ext cx="1334594" cy="2700962"/>
            <a:chOff x="4275124" y="2331562"/>
            <a:chExt cx="1334594" cy="27009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E647DDC-70B8-EEF6-1807-A1A033FE1396}"/>
                </a:ext>
              </a:extLst>
            </p:cNvPr>
            <p:cNvSpPr txBox="1"/>
            <p:nvPr/>
          </p:nvSpPr>
          <p:spPr>
            <a:xfrm>
              <a:off x="4766632" y="2331562"/>
              <a:ext cx="551754" cy="24622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SF Compact Rounded" pitchFamily="2" charset="77"/>
                </a:rPr>
                <a:t>Elite 8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2FA865B-B4A3-B181-2B3F-E27CA397AEE3}"/>
                </a:ext>
              </a:extLst>
            </p:cNvPr>
            <p:cNvGrpSpPr/>
            <p:nvPr/>
          </p:nvGrpSpPr>
          <p:grpSpPr>
            <a:xfrm>
              <a:off x="4537663" y="3580267"/>
              <a:ext cx="1072055" cy="430105"/>
              <a:chOff x="473902" y="1320475"/>
              <a:chExt cx="1072055" cy="430105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DDB552F-8216-2ECB-5FA5-BE9AF55C4D9B}"/>
                  </a:ext>
                </a:extLst>
              </p:cNvPr>
              <p:cNvSpPr txBox="1"/>
              <p:nvPr/>
            </p:nvSpPr>
            <p:spPr>
              <a:xfrm>
                <a:off x="473902" y="1320475"/>
                <a:ext cx="1072055" cy="2154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  Alabama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AAAB514-BD8F-4BEC-E512-7B56AC24FAD5}"/>
                  </a:ext>
                </a:extLst>
              </p:cNvPr>
              <p:cNvSpPr txBox="1"/>
              <p:nvPr/>
            </p:nvSpPr>
            <p:spPr>
              <a:xfrm>
                <a:off x="473902" y="1535136"/>
                <a:ext cx="1072055" cy="2154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3 Baylor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86884EB-4E9D-619F-3BE4-6855E4B1CA5A}"/>
                </a:ext>
              </a:extLst>
            </p:cNvPr>
            <p:cNvGrpSpPr/>
            <p:nvPr/>
          </p:nvGrpSpPr>
          <p:grpSpPr>
            <a:xfrm flipV="1">
              <a:off x="4275124" y="4107476"/>
              <a:ext cx="771170" cy="925048"/>
              <a:chOff x="4146001" y="1529781"/>
              <a:chExt cx="771170" cy="925048"/>
            </a:xfrm>
          </p:grpSpPr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10B9459-765D-0E38-1ACF-67B59E77C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51CDECDA-D9B6-E0C1-0207-A7F052FC33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7171" y="1529781"/>
                <a:ext cx="0" cy="925048"/>
              </a:xfrm>
              <a:prstGeom prst="line">
                <a:avLst/>
              </a:prstGeom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8A13D08-8181-B1FF-0843-97C26A6DB3F7}"/>
                </a:ext>
              </a:extLst>
            </p:cNvPr>
            <p:cNvGrpSpPr/>
            <p:nvPr/>
          </p:nvGrpSpPr>
          <p:grpSpPr>
            <a:xfrm>
              <a:off x="4275124" y="2597227"/>
              <a:ext cx="771170" cy="925048"/>
              <a:chOff x="4146001" y="1529781"/>
              <a:chExt cx="771170" cy="925048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2B2DD89-9D1F-ED57-F200-15A876784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7DAED024-8D6C-335C-87C7-71AF0B1063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7171" y="1529781"/>
                <a:ext cx="0" cy="925048"/>
              </a:xfrm>
              <a:prstGeom prst="line">
                <a:avLst/>
              </a:prstGeom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B711440-81D7-E2C5-8A33-3AFF9C0493FD}"/>
              </a:ext>
            </a:extLst>
          </p:cNvPr>
          <p:cNvGrpSpPr/>
          <p:nvPr/>
        </p:nvGrpSpPr>
        <p:grpSpPr>
          <a:xfrm>
            <a:off x="8116502" y="3406714"/>
            <a:ext cx="1860836" cy="486643"/>
            <a:chOff x="8515211" y="3410704"/>
            <a:chExt cx="1860836" cy="4866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F1CE29-93D1-B44F-545D-E01EDE889210}"/>
                </a:ext>
              </a:extLst>
            </p:cNvPr>
            <p:cNvSpPr txBox="1"/>
            <p:nvPr/>
          </p:nvSpPr>
          <p:spPr>
            <a:xfrm>
              <a:off x="9552921" y="3410704"/>
              <a:ext cx="574196" cy="24622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SF Compact Rounded" pitchFamily="2" charset="77"/>
                </a:rPr>
                <a:t>Final 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E5C31C-CD26-A08E-95AA-F6E090E2C7EB}"/>
                </a:ext>
              </a:extLst>
            </p:cNvPr>
            <p:cNvSpPr txBox="1"/>
            <p:nvPr/>
          </p:nvSpPr>
          <p:spPr>
            <a:xfrm>
              <a:off x="9303992" y="3681903"/>
              <a:ext cx="1072055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SF Compact Rounded" pitchFamily="2" charset="77"/>
                </a:rPr>
                <a:t>1  Alabama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4C7549A-13BC-96CB-354A-2A0B4F1E7894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8515211" y="3789625"/>
              <a:ext cx="788781" cy="0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itle 2">
            <a:extLst>
              <a:ext uri="{FF2B5EF4-FFF2-40B4-BE49-F238E27FC236}">
                <a16:creationId xmlns:a16="http://schemas.microsoft.com/office/drawing/2014/main" id="{FB93A34F-D144-8CCE-697D-CA4F21FA46FB}"/>
              </a:ext>
            </a:extLst>
          </p:cNvPr>
          <p:cNvSpPr txBox="1">
            <a:spLocks/>
          </p:cNvSpPr>
          <p:nvPr/>
        </p:nvSpPr>
        <p:spPr>
          <a:xfrm>
            <a:off x="3776472" y="365760"/>
            <a:ext cx="4617509" cy="767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SF Compact Rounded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How the brackets work.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50ED7D-E88F-65E7-BE0D-F05CEE7BBE16}"/>
              </a:ext>
            </a:extLst>
          </p:cNvPr>
          <p:cNvGrpSpPr/>
          <p:nvPr/>
        </p:nvGrpSpPr>
        <p:grpSpPr>
          <a:xfrm>
            <a:off x="3762535" y="1556566"/>
            <a:ext cx="6987109" cy="4292364"/>
            <a:chOff x="3762535" y="1556566"/>
            <a:chExt cx="6987109" cy="4292364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E0C7A02-1373-6BAA-B048-1E62D36E955B}"/>
                </a:ext>
              </a:extLst>
            </p:cNvPr>
            <p:cNvGrpSpPr/>
            <p:nvPr/>
          </p:nvGrpSpPr>
          <p:grpSpPr>
            <a:xfrm>
              <a:off x="3762535" y="4637286"/>
              <a:ext cx="3602617" cy="1211644"/>
              <a:chOff x="6509652" y="1543796"/>
              <a:chExt cx="3602617" cy="1211644"/>
            </a:xfr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D04829A-268E-8B74-69ED-7A885CE12CBF}"/>
                  </a:ext>
                </a:extLst>
              </p:cNvPr>
              <p:cNvSpPr txBox="1"/>
              <p:nvPr/>
            </p:nvSpPr>
            <p:spPr>
              <a:xfrm>
                <a:off x="6509652" y="2076643"/>
                <a:ext cx="1691596" cy="338555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SF Compact Rounded" pitchFamily="2" charset="77"/>
                  </a:rPr>
                  <a:t>2 Arizona 55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E7EC27A-9E26-5E47-87D6-6987DA06A33F}"/>
                  </a:ext>
                </a:extLst>
              </p:cNvPr>
              <p:cNvSpPr txBox="1"/>
              <p:nvPr/>
            </p:nvSpPr>
            <p:spPr>
              <a:xfrm>
                <a:off x="6509652" y="2416885"/>
                <a:ext cx="1691596" cy="338555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50"/>
                    </a:solidFill>
                    <a:latin typeface="SF Compact Rounded" pitchFamily="2" charset="77"/>
                  </a:rPr>
                  <a:t>15 Princeton 59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7BB11B1-2321-A417-E808-85F348792F09}"/>
                  </a:ext>
                </a:extLst>
              </p:cNvPr>
              <p:cNvSpPr txBox="1"/>
              <p:nvPr/>
            </p:nvSpPr>
            <p:spPr>
              <a:xfrm>
                <a:off x="8420673" y="1543796"/>
                <a:ext cx="1691596" cy="338555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SF Compact Rounded" pitchFamily="2" charset="77"/>
                  </a:rPr>
                  <a:t>7 Missouri 63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CAA2890-9196-A2D1-4EA3-EF857F8856BA}"/>
                  </a:ext>
                </a:extLst>
              </p:cNvPr>
              <p:cNvSpPr txBox="1"/>
              <p:nvPr/>
            </p:nvSpPr>
            <p:spPr>
              <a:xfrm>
                <a:off x="8420673" y="1884038"/>
                <a:ext cx="1691596" cy="338555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50"/>
                    </a:solidFill>
                    <a:latin typeface="SF Compact Rounded" pitchFamily="2" charset="77"/>
                  </a:rPr>
                  <a:t>15 Princeton 78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896BFA-99CF-9D28-24D6-44C75BA05ACE}"/>
                </a:ext>
              </a:extLst>
            </p:cNvPr>
            <p:cNvGrpSpPr/>
            <p:nvPr/>
          </p:nvGrpSpPr>
          <p:grpSpPr>
            <a:xfrm>
              <a:off x="9480947" y="1556566"/>
              <a:ext cx="1268697" cy="509098"/>
              <a:chOff x="9480947" y="1556566"/>
              <a:chExt cx="1268697" cy="509098"/>
            </a:xfrm>
          </p:grpSpPr>
          <p:sp>
            <p:nvSpPr>
              <p:cNvPr id="2" name="Google Shape;158;p31">
                <a:extLst>
                  <a:ext uri="{FF2B5EF4-FFF2-40B4-BE49-F238E27FC236}">
                    <a16:creationId xmlns:a16="http://schemas.microsoft.com/office/drawing/2014/main" id="{A4E708DC-6590-5655-8FDC-C771B140A78B}"/>
                  </a:ext>
                </a:extLst>
              </p:cNvPr>
              <p:cNvSpPr txBox="1"/>
              <p:nvPr/>
            </p:nvSpPr>
            <p:spPr>
              <a:xfrm>
                <a:off x="9480947" y="1556566"/>
                <a:ext cx="1268697" cy="253916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0" i="0" u="none" strike="noStrike" cap="none" dirty="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 Purdue 58</a:t>
                </a:r>
                <a:endParaRPr sz="1100" dirty="0"/>
              </a:p>
            </p:txBody>
          </p:sp>
          <p:sp>
            <p:nvSpPr>
              <p:cNvPr id="3" name="Google Shape;159;p31">
                <a:extLst>
                  <a:ext uri="{FF2B5EF4-FFF2-40B4-BE49-F238E27FC236}">
                    <a16:creationId xmlns:a16="http://schemas.microsoft.com/office/drawing/2014/main" id="{522D8408-EE48-2016-7B82-2286C68769F7}"/>
                  </a:ext>
                </a:extLst>
              </p:cNvPr>
              <p:cNvSpPr txBox="1"/>
              <p:nvPr/>
            </p:nvSpPr>
            <p:spPr>
              <a:xfrm>
                <a:off x="9480947" y="1811748"/>
                <a:ext cx="1268697" cy="253916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solidFill>
                      <a:srgbClr val="00B050"/>
                    </a:solidFill>
                    <a:latin typeface="Arial"/>
                    <a:ea typeface="Arial"/>
                    <a:cs typeface="Arial"/>
                    <a:sym typeface="Arial"/>
                  </a:rPr>
                  <a:t>16 FDU 63</a:t>
                </a:r>
                <a:endParaRPr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059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729733" cy="365125"/>
          </a:xfrm>
        </p:spPr>
        <p:txBody>
          <a:bodyPr/>
          <a:lstStyle/>
          <a:p>
            <a:r>
              <a:rPr lang="en-US" dirty="0"/>
              <a:t>Source : [1] </a:t>
            </a:r>
            <a:r>
              <a:rPr lang="en-US" sz="1000" dirty="0">
                <a:hlinkClick r:id="rId2"/>
              </a:rPr>
              <a:t>David Purdum (2017)</a:t>
            </a:r>
            <a:r>
              <a:rPr lang="en-US" sz="1000" dirty="0"/>
              <a:t>  |  [2] </a:t>
            </a:r>
            <a:r>
              <a:rPr lang="en-US" sz="1000" dirty="0">
                <a:hlinkClick r:id="rId3"/>
              </a:rPr>
              <a:t>American Gaming Association (2022)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r>
              <a:rPr lang="en-US" b="0" dirty="0"/>
              <a:t> – Problem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108974" cy="496956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predict the winner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of every individual game of NCAA College Basketball Tournaments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according to the AGA, up to 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70 million brackets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in 2017</a:t>
            </a:r>
            <a:r>
              <a:rPr lang="en-US" sz="3200" baseline="30000" dirty="0">
                <a:solidFill>
                  <a:schemeClr val="bg1">
                    <a:lumMod val="85000"/>
                  </a:schemeClr>
                </a:solidFill>
              </a:rPr>
              <a:t>[1]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; an estimated 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45 million people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in 2022</a:t>
            </a:r>
            <a:r>
              <a:rPr lang="en-US" sz="3200" baseline="30000" dirty="0">
                <a:solidFill>
                  <a:schemeClr val="bg1">
                    <a:lumMod val="85000"/>
                  </a:schemeClr>
                </a:solidFill>
              </a:rPr>
              <a:t>[2]</a:t>
            </a:r>
          </a:p>
          <a:p>
            <a:r>
              <a:rPr lang="en-US" sz="3200" dirty="0"/>
              <a:t>no one has ever completed a </a:t>
            </a:r>
            <a:r>
              <a:rPr lang="en-US" sz="3200" b="1" dirty="0"/>
              <a:t>'perfect bracket</a:t>
            </a:r>
            <a:r>
              <a:rPr lang="en-US" sz="3200" dirty="0"/>
              <a:t>’</a:t>
            </a:r>
            <a:endParaRPr lang="en-US" sz="3200" baseline="300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62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2">
            <a:extLst>
              <a:ext uri="{FF2B5EF4-FFF2-40B4-BE49-F238E27FC236}">
                <a16:creationId xmlns:a16="http://schemas.microsoft.com/office/drawing/2014/main" id="{FB93A34F-D144-8CCE-697D-CA4F21FA46FB}"/>
              </a:ext>
            </a:extLst>
          </p:cNvPr>
          <p:cNvSpPr txBox="1">
            <a:spLocks/>
          </p:cNvSpPr>
          <p:nvPr/>
        </p:nvSpPr>
        <p:spPr>
          <a:xfrm>
            <a:off x="4398264" y="365760"/>
            <a:ext cx="3398758" cy="767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SF Compact Rounde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Perfect brackets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AA1CEE-C21E-3765-87EA-1CED55069F09}"/>
              </a:ext>
            </a:extLst>
          </p:cNvPr>
          <p:cNvGrpSpPr/>
          <p:nvPr/>
        </p:nvGrpSpPr>
        <p:grpSpPr>
          <a:xfrm>
            <a:off x="2207560" y="1402792"/>
            <a:ext cx="7776880" cy="4376405"/>
            <a:chOff x="2207560" y="1241427"/>
            <a:chExt cx="7776880" cy="4376405"/>
          </a:xfrm>
        </p:grpSpPr>
        <p:pic>
          <p:nvPicPr>
            <p:cNvPr id="5" name="Picture 4" descr="Graphical user interface, website&#10;&#10;Description automatically generated">
              <a:extLst>
                <a:ext uri="{FF2B5EF4-FFF2-40B4-BE49-F238E27FC236}">
                  <a16:creationId xmlns:a16="http://schemas.microsoft.com/office/drawing/2014/main" id="{93ED7820-C0FF-AD0F-774E-1944C73B5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799" y="1241427"/>
              <a:ext cx="7774641" cy="437640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6AE806-41C3-95B8-32F3-2F87B6D0D96D}"/>
                </a:ext>
              </a:extLst>
            </p:cNvPr>
            <p:cNvSpPr/>
            <p:nvPr/>
          </p:nvSpPr>
          <p:spPr>
            <a:xfrm>
              <a:off x="2207560" y="5419166"/>
              <a:ext cx="7776880" cy="197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082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729733" cy="365125"/>
          </a:xfrm>
        </p:spPr>
        <p:txBody>
          <a:bodyPr/>
          <a:lstStyle/>
          <a:p>
            <a:r>
              <a:rPr lang="en-US" dirty="0"/>
              <a:t>Source : [3] </a:t>
            </a:r>
            <a:r>
              <a:rPr lang="en-US" sz="1000" dirty="0">
                <a:hlinkClick r:id="rId2"/>
              </a:rPr>
              <a:t>Daniel Wilco (2023)</a:t>
            </a:r>
            <a:r>
              <a:rPr lang="en-US" sz="1000" dirty="0"/>
              <a:t>  | [4] </a:t>
            </a:r>
            <a:r>
              <a:rPr lang="en-US" sz="1000" dirty="0">
                <a:hlinkClick r:id="rId3"/>
              </a:rPr>
              <a:t>Brian Budzynski (2022)</a:t>
            </a:r>
            <a:r>
              <a:rPr lang="en-US" sz="1000" dirty="0"/>
              <a:t>  |  [5] </a:t>
            </a:r>
            <a:r>
              <a:rPr lang="en-US" sz="1000" dirty="0">
                <a:hlinkClick r:id="rId4"/>
              </a:rPr>
              <a:t>J. Sonas, et al (2023)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r>
              <a:rPr lang="en-US" b="0" dirty="0"/>
              <a:t> – Problem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108974" cy="4969565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predict the winner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of every individual game of NCAA College Basketball Tournaments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according to the AGA, up to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70 million brackets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in 2017</a:t>
            </a:r>
            <a:r>
              <a:rPr lang="en-US" sz="2400" baseline="30000" dirty="0">
                <a:solidFill>
                  <a:schemeClr val="bg1">
                    <a:lumMod val="85000"/>
                  </a:schemeClr>
                </a:solidFill>
              </a:rPr>
              <a:t>[1]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; an estimated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45 million people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in 2022</a:t>
            </a:r>
            <a:r>
              <a:rPr lang="en-US" sz="2400" baseline="30000" dirty="0">
                <a:solidFill>
                  <a:schemeClr val="bg1">
                    <a:lumMod val="85000"/>
                  </a:schemeClr>
                </a:solidFill>
              </a:rPr>
              <a:t>[2]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no one has ever completed a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'perfect bracket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’</a:t>
            </a:r>
          </a:p>
          <a:p>
            <a:r>
              <a:rPr lang="en-US" sz="3200" dirty="0">
                <a:effectLst/>
              </a:rPr>
              <a:t>streak of correct bracket picks is at </a:t>
            </a:r>
            <a:r>
              <a:rPr lang="en-US" sz="3200" b="1" dirty="0">
                <a:effectLst/>
              </a:rPr>
              <a:t>49 games</a:t>
            </a:r>
            <a:r>
              <a:rPr lang="en-US" sz="3200" baseline="30000" dirty="0"/>
              <a:t> [4]</a:t>
            </a:r>
            <a:endParaRPr lang="en-US" sz="3200" b="1" dirty="0">
              <a:effectLst/>
            </a:endParaRPr>
          </a:p>
          <a:p>
            <a:r>
              <a:rPr lang="en-US" sz="3200" dirty="0">
                <a:effectLst/>
              </a:rPr>
              <a:t>popular reference to the tournament as </a:t>
            </a:r>
            <a:r>
              <a:rPr lang="en-US" sz="3200" b="1" dirty="0">
                <a:effectLst/>
              </a:rPr>
              <a:t>'March Madness</a:t>
            </a:r>
            <a:r>
              <a:rPr lang="en-US" sz="3200" dirty="0">
                <a:effectLst/>
              </a:rPr>
              <a:t>'</a:t>
            </a:r>
          </a:p>
          <a:p>
            <a:r>
              <a:rPr lang="en-US" sz="3200" dirty="0">
                <a:effectLst/>
              </a:rPr>
              <a:t>used provided data and competitive structure of the Kaggle </a:t>
            </a:r>
            <a:r>
              <a:rPr lang="en-US" sz="3200" b="1" dirty="0">
                <a:effectLst/>
              </a:rPr>
              <a:t>2023 March Machine Learning Mania</a:t>
            </a:r>
            <a:r>
              <a:rPr lang="en-US" sz="3200" dirty="0">
                <a:effectLst/>
              </a:rPr>
              <a:t> competition</a:t>
            </a:r>
            <a:r>
              <a:rPr lang="en-US" sz="3200" baseline="30000" dirty="0"/>
              <a:t>[5]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4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7373</TotalTime>
  <Words>1983</Words>
  <Application>Microsoft Macintosh PowerPoint</Application>
  <PresentationFormat>Widescreen</PresentationFormat>
  <Paragraphs>281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Helvetica Neue</vt:lpstr>
      <vt:lpstr>Nunito</vt:lpstr>
      <vt:lpstr>SF Compact Rounded</vt:lpstr>
      <vt:lpstr>SF COMPACT ROUNDED HEAVY</vt:lpstr>
      <vt:lpstr>SF COMPACT ROUNDED HEAVY</vt:lpstr>
      <vt:lpstr>Office Theme</vt:lpstr>
      <vt:lpstr>Forecasting the 2023 NCAA Basketball Tournament</vt:lpstr>
      <vt:lpstr>Agenda</vt:lpstr>
      <vt:lpstr>Introduction</vt:lpstr>
      <vt:lpstr>Introduction – Problem Understanding</vt:lpstr>
      <vt:lpstr>How the brackets work.</vt:lpstr>
      <vt:lpstr>PowerPoint Presentation</vt:lpstr>
      <vt:lpstr>Introduction – Problem Understanding</vt:lpstr>
      <vt:lpstr>PowerPoint Presentation</vt:lpstr>
      <vt:lpstr>Introduction – Problem Understanding</vt:lpstr>
      <vt:lpstr>Introduction – Problem Definition</vt:lpstr>
      <vt:lpstr>Introduction – Problem Definition</vt:lpstr>
      <vt:lpstr>Dataset and Features</vt:lpstr>
      <vt:lpstr>Dataset and Features – Data Section 1 Main Files</vt:lpstr>
      <vt:lpstr>Dataset and Features – Data Section 2 Extra Files</vt:lpstr>
      <vt:lpstr>Dataset and Features – Data Section 3 Supplements</vt:lpstr>
      <vt:lpstr>Methods</vt:lpstr>
      <vt:lpstr>Methods – Data Understanding using EDA</vt:lpstr>
      <vt:lpstr>Methods – Data Understanding using EDA</vt:lpstr>
      <vt:lpstr>Experiments</vt:lpstr>
      <vt:lpstr>Experiment – Model Building</vt:lpstr>
      <vt:lpstr>Experiment – Model Building</vt:lpstr>
      <vt:lpstr>Results</vt:lpstr>
      <vt:lpstr>Results – Model Evaluation</vt:lpstr>
      <vt:lpstr>Results – Model Evaluation</vt:lpstr>
      <vt:lpstr>Results – Model Evaluation</vt:lpstr>
      <vt:lpstr>Results – Model Evaluation</vt:lpstr>
      <vt:lpstr>Results – Model Evaluation</vt:lpstr>
      <vt:lpstr>Results – Model Evaluation</vt:lpstr>
      <vt:lpstr>Results – Model Evaluation</vt:lpstr>
      <vt:lpstr>Conclusions</vt:lpstr>
      <vt:lpstr>Conclusions – Communication (and Deployment)</vt:lpstr>
      <vt:lpstr>Conclusions – Communication (and Deployment)</vt:lpstr>
      <vt:lpstr>Conclusions – Communication (and Deployment)</vt:lpstr>
      <vt:lpstr>Conclusions – Communication (and Deployment)</vt:lpstr>
      <vt:lpstr>References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Cyruss Tsurgeon</dc:creator>
  <cp:lastModifiedBy>Cyruss Tsurgeon</cp:lastModifiedBy>
  <cp:revision>154</cp:revision>
  <cp:lastPrinted>2022-10-17T19:40:27Z</cp:lastPrinted>
  <dcterms:created xsi:type="dcterms:W3CDTF">2022-08-22T16:33:19Z</dcterms:created>
  <dcterms:modified xsi:type="dcterms:W3CDTF">2023-03-20T14:30:21Z</dcterms:modified>
</cp:coreProperties>
</file>