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8" r:id="rId3"/>
    <p:sldId id="259" r:id="rId4"/>
    <p:sldId id="260" r:id="rId5"/>
    <p:sldId id="262" r:id="rId6"/>
    <p:sldId id="263" r:id="rId7"/>
    <p:sldId id="265" r:id="rId8"/>
    <p:sldId id="266" r:id="rId9"/>
    <p:sldId id="267" r:id="rId10"/>
    <p:sldId id="261" r:id="rId11"/>
    <p:sldId id="264"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075"/>
    <p:restoredTop sz="94674"/>
  </p:normalViewPr>
  <p:slideViewPr>
    <p:cSldViewPr snapToGrid="0" snapToObjects="1">
      <p:cViewPr varScale="1">
        <p:scale>
          <a:sx n="121" d="100"/>
          <a:sy n="121" d="100"/>
        </p:scale>
        <p:origin x="200"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875936-CAD0-1C40-8DBE-97E7FC885E68}" type="datetimeFigureOut">
              <a:rPr kumimoji="1" lang="ja-JP" altLang="en-US" smtClean="0"/>
              <a:t>2020/9/17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D71D3B-A0FC-7045-AF17-774B633FB3A8}" type="slidenum">
              <a:rPr kumimoji="1" lang="ja-JP" altLang="en-US" smtClean="0"/>
              <a:t>‹#›</a:t>
            </a:fld>
            <a:endParaRPr kumimoji="1" lang="ja-JP" altLang="en-US"/>
          </a:p>
        </p:txBody>
      </p:sp>
    </p:spTree>
    <p:extLst>
      <p:ext uri="{BB962C8B-B14F-4D97-AF65-F5344CB8AC3E}">
        <p14:creationId xmlns:p14="http://schemas.microsoft.com/office/powerpoint/2010/main" val="92576512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7ED71D3B-A0FC-7045-AF17-774B633FB3A8}" type="slidenum">
              <a:rPr kumimoji="1" lang="ja-JP" altLang="en-US" smtClean="0"/>
              <a:t>1</a:t>
            </a:fld>
            <a:endParaRPr kumimoji="1" lang="ja-JP" altLang="en-US"/>
          </a:p>
        </p:txBody>
      </p:sp>
    </p:spTree>
    <p:extLst>
      <p:ext uri="{BB962C8B-B14F-4D97-AF65-F5344CB8AC3E}">
        <p14:creationId xmlns:p14="http://schemas.microsoft.com/office/powerpoint/2010/main" val="3709575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EDBFDA-4EF5-3646-807E-A2483DF6C10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2FE1667-5C01-7049-BDD1-6899064B3F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611CCDF-BC86-6F48-AF63-53E4CB15A9A0}"/>
              </a:ext>
            </a:extLst>
          </p:cNvPr>
          <p:cNvSpPr>
            <a:spLocks noGrp="1"/>
          </p:cNvSpPr>
          <p:nvPr>
            <p:ph type="dt" sz="half" idx="10"/>
          </p:nvPr>
        </p:nvSpPr>
        <p:spPr/>
        <p:txBody>
          <a:bodyPr/>
          <a:lstStyle/>
          <a:p>
            <a:fld id="{748E6AB6-1A34-DC48-935D-01482CBC09AE}" type="datetimeFigureOut">
              <a:rPr kumimoji="1" lang="ja-JP" altLang="en-US" smtClean="0"/>
              <a:t>2020/9/17</a:t>
            </a:fld>
            <a:endParaRPr kumimoji="1" lang="ja-JP" altLang="en-US"/>
          </a:p>
        </p:txBody>
      </p:sp>
      <p:sp>
        <p:nvSpPr>
          <p:cNvPr id="5" name="フッター プレースホルダー 4">
            <a:extLst>
              <a:ext uri="{FF2B5EF4-FFF2-40B4-BE49-F238E27FC236}">
                <a16:creationId xmlns:a16="http://schemas.microsoft.com/office/drawing/2014/main" id="{725C7302-6F58-6A4A-8F9D-1EAB070E4EE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3981121-DB2C-564D-BFD4-0F5A4B00AFD1}"/>
              </a:ext>
            </a:extLst>
          </p:cNvPr>
          <p:cNvSpPr>
            <a:spLocks noGrp="1"/>
          </p:cNvSpPr>
          <p:nvPr>
            <p:ph type="sldNum" sz="quarter" idx="12"/>
          </p:nvPr>
        </p:nvSpPr>
        <p:spPr/>
        <p:txBody>
          <a:body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2080160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AE7C5C-EFAC-7741-99C2-ED107F1EA47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6CE1B22-980E-294B-9264-2E8C81D060D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9E392F9-C246-184C-B407-68B12E5550BC}"/>
              </a:ext>
            </a:extLst>
          </p:cNvPr>
          <p:cNvSpPr>
            <a:spLocks noGrp="1"/>
          </p:cNvSpPr>
          <p:nvPr>
            <p:ph type="dt" sz="half" idx="10"/>
          </p:nvPr>
        </p:nvSpPr>
        <p:spPr/>
        <p:txBody>
          <a:bodyPr/>
          <a:lstStyle/>
          <a:p>
            <a:fld id="{748E6AB6-1A34-DC48-935D-01482CBC09AE}" type="datetimeFigureOut">
              <a:rPr kumimoji="1" lang="ja-JP" altLang="en-US" smtClean="0"/>
              <a:t>2020/9/17</a:t>
            </a:fld>
            <a:endParaRPr kumimoji="1" lang="ja-JP" altLang="en-US"/>
          </a:p>
        </p:txBody>
      </p:sp>
      <p:sp>
        <p:nvSpPr>
          <p:cNvPr id="5" name="フッター プレースホルダー 4">
            <a:extLst>
              <a:ext uri="{FF2B5EF4-FFF2-40B4-BE49-F238E27FC236}">
                <a16:creationId xmlns:a16="http://schemas.microsoft.com/office/drawing/2014/main" id="{39C2DA62-C9FB-2B42-895A-787D7777AD0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912780E-2DD3-B64E-8AEC-24FFFA0E0B96}"/>
              </a:ext>
            </a:extLst>
          </p:cNvPr>
          <p:cNvSpPr>
            <a:spLocks noGrp="1"/>
          </p:cNvSpPr>
          <p:nvPr>
            <p:ph type="sldNum" sz="quarter" idx="12"/>
          </p:nvPr>
        </p:nvSpPr>
        <p:spPr/>
        <p:txBody>
          <a:body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2992210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9C3AEE7-60FA-1644-B41D-1450896BBCE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68DA033-4E68-B94B-8176-D96416B1E29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8BDEDEB-8727-9641-BAE1-B2C31EF4E4B4}"/>
              </a:ext>
            </a:extLst>
          </p:cNvPr>
          <p:cNvSpPr>
            <a:spLocks noGrp="1"/>
          </p:cNvSpPr>
          <p:nvPr>
            <p:ph type="dt" sz="half" idx="10"/>
          </p:nvPr>
        </p:nvSpPr>
        <p:spPr/>
        <p:txBody>
          <a:bodyPr/>
          <a:lstStyle/>
          <a:p>
            <a:fld id="{748E6AB6-1A34-DC48-935D-01482CBC09AE}" type="datetimeFigureOut">
              <a:rPr kumimoji="1" lang="ja-JP" altLang="en-US" smtClean="0"/>
              <a:t>2020/9/17</a:t>
            </a:fld>
            <a:endParaRPr kumimoji="1" lang="ja-JP" altLang="en-US"/>
          </a:p>
        </p:txBody>
      </p:sp>
      <p:sp>
        <p:nvSpPr>
          <p:cNvPr id="5" name="フッター プレースホルダー 4">
            <a:extLst>
              <a:ext uri="{FF2B5EF4-FFF2-40B4-BE49-F238E27FC236}">
                <a16:creationId xmlns:a16="http://schemas.microsoft.com/office/drawing/2014/main" id="{DA3455D4-BAA5-1240-AAA6-67F0B6CD78B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38F4A3A-D56F-2C4D-BB0C-E1E0409D6FF8}"/>
              </a:ext>
            </a:extLst>
          </p:cNvPr>
          <p:cNvSpPr>
            <a:spLocks noGrp="1"/>
          </p:cNvSpPr>
          <p:nvPr>
            <p:ph type="sldNum" sz="quarter" idx="12"/>
          </p:nvPr>
        </p:nvSpPr>
        <p:spPr/>
        <p:txBody>
          <a:body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4258614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1C077E-C568-BA43-8384-E37CE0A5FF7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BEDE39A-8649-FD41-B011-B3A8568B9E4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F806FE5-2563-8242-AF60-B0FB389250D8}"/>
              </a:ext>
            </a:extLst>
          </p:cNvPr>
          <p:cNvSpPr>
            <a:spLocks noGrp="1"/>
          </p:cNvSpPr>
          <p:nvPr>
            <p:ph type="dt" sz="half" idx="10"/>
          </p:nvPr>
        </p:nvSpPr>
        <p:spPr/>
        <p:txBody>
          <a:bodyPr/>
          <a:lstStyle/>
          <a:p>
            <a:fld id="{748E6AB6-1A34-DC48-935D-01482CBC09AE}" type="datetimeFigureOut">
              <a:rPr kumimoji="1" lang="ja-JP" altLang="en-US" smtClean="0"/>
              <a:t>2020/9/17</a:t>
            </a:fld>
            <a:endParaRPr kumimoji="1" lang="ja-JP" altLang="en-US"/>
          </a:p>
        </p:txBody>
      </p:sp>
      <p:sp>
        <p:nvSpPr>
          <p:cNvPr id="5" name="フッター プレースホルダー 4">
            <a:extLst>
              <a:ext uri="{FF2B5EF4-FFF2-40B4-BE49-F238E27FC236}">
                <a16:creationId xmlns:a16="http://schemas.microsoft.com/office/drawing/2014/main" id="{71296C03-C137-5640-9250-2785BEE8743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B426A55-F2DB-514A-974C-B4576356F7C8}"/>
              </a:ext>
            </a:extLst>
          </p:cNvPr>
          <p:cNvSpPr>
            <a:spLocks noGrp="1"/>
          </p:cNvSpPr>
          <p:nvPr>
            <p:ph type="sldNum" sz="quarter" idx="12"/>
          </p:nvPr>
        </p:nvSpPr>
        <p:spPr/>
        <p:txBody>
          <a:body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192054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873A69-AFE0-2942-B3D9-3F814D5698D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097C960-B861-0642-99B6-580A83F50E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DF9C75E-FF5B-DE47-9F78-74EF703714FD}"/>
              </a:ext>
            </a:extLst>
          </p:cNvPr>
          <p:cNvSpPr>
            <a:spLocks noGrp="1"/>
          </p:cNvSpPr>
          <p:nvPr>
            <p:ph type="dt" sz="half" idx="10"/>
          </p:nvPr>
        </p:nvSpPr>
        <p:spPr/>
        <p:txBody>
          <a:bodyPr/>
          <a:lstStyle/>
          <a:p>
            <a:fld id="{748E6AB6-1A34-DC48-935D-01482CBC09AE}" type="datetimeFigureOut">
              <a:rPr kumimoji="1" lang="ja-JP" altLang="en-US" smtClean="0"/>
              <a:t>2020/9/17</a:t>
            </a:fld>
            <a:endParaRPr kumimoji="1" lang="ja-JP" altLang="en-US"/>
          </a:p>
        </p:txBody>
      </p:sp>
      <p:sp>
        <p:nvSpPr>
          <p:cNvPr id="5" name="フッター プレースホルダー 4">
            <a:extLst>
              <a:ext uri="{FF2B5EF4-FFF2-40B4-BE49-F238E27FC236}">
                <a16:creationId xmlns:a16="http://schemas.microsoft.com/office/drawing/2014/main" id="{346B83B9-7E71-CD49-97BF-EC13BE0AE37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C30454E-5BAD-F943-A06E-DC1BC3C5F2AF}"/>
              </a:ext>
            </a:extLst>
          </p:cNvPr>
          <p:cNvSpPr>
            <a:spLocks noGrp="1"/>
          </p:cNvSpPr>
          <p:nvPr>
            <p:ph type="sldNum" sz="quarter" idx="12"/>
          </p:nvPr>
        </p:nvSpPr>
        <p:spPr/>
        <p:txBody>
          <a:body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2235986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75F086-3E40-2E4C-81AB-8C5CB2A9138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078FA09-A5FE-4946-83C0-0CCB49EED50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D12B8BB-31AD-6845-B78E-1416055AD05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452A736-C6A1-FD4B-811B-19FC814FF3CE}"/>
              </a:ext>
            </a:extLst>
          </p:cNvPr>
          <p:cNvSpPr>
            <a:spLocks noGrp="1"/>
          </p:cNvSpPr>
          <p:nvPr>
            <p:ph type="dt" sz="half" idx="10"/>
          </p:nvPr>
        </p:nvSpPr>
        <p:spPr/>
        <p:txBody>
          <a:bodyPr/>
          <a:lstStyle/>
          <a:p>
            <a:fld id="{748E6AB6-1A34-DC48-935D-01482CBC09AE}" type="datetimeFigureOut">
              <a:rPr kumimoji="1" lang="ja-JP" altLang="en-US" smtClean="0"/>
              <a:t>2020/9/17</a:t>
            </a:fld>
            <a:endParaRPr kumimoji="1" lang="ja-JP" altLang="en-US"/>
          </a:p>
        </p:txBody>
      </p:sp>
      <p:sp>
        <p:nvSpPr>
          <p:cNvPr id="6" name="フッター プレースホルダー 5">
            <a:extLst>
              <a:ext uri="{FF2B5EF4-FFF2-40B4-BE49-F238E27FC236}">
                <a16:creationId xmlns:a16="http://schemas.microsoft.com/office/drawing/2014/main" id="{44ECF44E-DEF0-034C-9049-4EDB9CECFF7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0430744-2418-274D-A79D-5124C2231C34}"/>
              </a:ext>
            </a:extLst>
          </p:cNvPr>
          <p:cNvSpPr>
            <a:spLocks noGrp="1"/>
          </p:cNvSpPr>
          <p:nvPr>
            <p:ph type="sldNum" sz="quarter" idx="12"/>
          </p:nvPr>
        </p:nvSpPr>
        <p:spPr/>
        <p:txBody>
          <a:body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3394917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0BA74B-E15D-6049-9728-4FCCAD6B6A0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E429B36-F8D7-714F-99A5-5266381C0C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5E7F58D-8CB0-3542-BA98-01175138BE8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5F3F659-434C-294A-B71C-9771C73133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F0D9DF1-B37A-A646-9D34-69268EA6C28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B68FD0D-58AD-F64C-BAB4-86A6FDB59D89}"/>
              </a:ext>
            </a:extLst>
          </p:cNvPr>
          <p:cNvSpPr>
            <a:spLocks noGrp="1"/>
          </p:cNvSpPr>
          <p:nvPr>
            <p:ph type="dt" sz="half" idx="10"/>
          </p:nvPr>
        </p:nvSpPr>
        <p:spPr/>
        <p:txBody>
          <a:bodyPr/>
          <a:lstStyle/>
          <a:p>
            <a:fld id="{748E6AB6-1A34-DC48-935D-01482CBC09AE}" type="datetimeFigureOut">
              <a:rPr kumimoji="1" lang="ja-JP" altLang="en-US" smtClean="0"/>
              <a:t>2020/9/17</a:t>
            </a:fld>
            <a:endParaRPr kumimoji="1" lang="ja-JP" altLang="en-US"/>
          </a:p>
        </p:txBody>
      </p:sp>
      <p:sp>
        <p:nvSpPr>
          <p:cNvPr id="8" name="フッター プレースホルダー 7">
            <a:extLst>
              <a:ext uri="{FF2B5EF4-FFF2-40B4-BE49-F238E27FC236}">
                <a16:creationId xmlns:a16="http://schemas.microsoft.com/office/drawing/2014/main" id="{83A43C24-43AB-D741-91B6-68588FAC286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DF3A281-42DF-8A44-9F71-6F82E6A2D657}"/>
              </a:ext>
            </a:extLst>
          </p:cNvPr>
          <p:cNvSpPr>
            <a:spLocks noGrp="1"/>
          </p:cNvSpPr>
          <p:nvPr>
            <p:ph type="sldNum" sz="quarter" idx="12"/>
          </p:nvPr>
        </p:nvSpPr>
        <p:spPr/>
        <p:txBody>
          <a:body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746347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91ACBB-A213-D64C-AB2F-839F75294B8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CF72016-8844-0F40-B162-7AC65B81B551}"/>
              </a:ext>
            </a:extLst>
          </p:cNvPr>
          <p:cNvSpPr>
            <a:spLocks noGrp="1"/>
          </p:cNvSpPr>
          <p:nvPr>
            <p:ph type="dt" sz="half" idx="10"/>
          </p:nvPr>
        </p:nvSpPr>
        <p:spPr/>
        <p:txBody>
          <a:bodyPr/>
          <a:lstStyle/>
          <a:p>
            <a:fld id="{748E6AB6-1A34-DC48-935D-01482CBC09AE}" type="datetimeFigureOut">
              <a:rPr kumimoji="1" lang="ja-JP" altLang="en-US" smtClean="0"/>
              <a:t>2020/9/17</a:t>
            </a:fld>
            <a:endParaRPr kumimoji="1" lang="ja-JP" altLang="en-US"/>
          </a:p>
        </p:txBody>
      </p:sp>
      <p:sp>
        <p:nvSpPr>
          <p:cNvPr id="4" name="フッター プレースホルダー 3">
            <a:extLst>
              <a:ext uri="{FF2B5EF4-FFF2-40B4-BE49-F238E27FC236}">
                <a16:creationId xmlns:a16="http://schemas.microsoft.com/office/drawing/2014/main" id="{C356EC68-D4F9-B549-B14D-0D6EB3A6E46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D0413CF-EA1A-BC48-8F25-7E86D6DC2496}"/>
              </a:ext>
            </a:extLst>
          </p:cNvPr>
          <p:cNvSpPr>
            <a:spLocks noGrp="1"/>
          </p:cNvSpPr>
          <p:nvPr>
            <p:ph type="sldNum" sz="quarter" idx="12"/>
          </p:nvPr>
        </p:nvSpPr>
        <p:spPr/>
        <p:txBody>
          <a:body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4258549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5E909CB-7E0F-8E41-ABD6-32B98BB66598}"/>
              </a:ext>
            </a:extLst>
          </p:cNvPr>
          <p:cNvSpPr>
            <a:spLocks noGrp="1"/>
          </p:cNvSpPr>
          <p:nvPr>
            <p:ph type="dt" sz="half" idx="10"/>
          </p:nvPr>
        </p:nvSpPr>
        <p:spPr/>
        <p:txBody>
          <a:bodyPr/>
          <a:lstStyle/>
          <a:p>
            <a:fld id="{748E6AB6-1A34-DC48-935D-01482CBC09AE}" type="datetimeFigureOut">
              <a:rPr kumimoji="1" lang="ja-JP" altLang="en-US" smtClean="0"/>
              <a:t>2020/9/17</a:t>
            </a:fld>
            <a:endParaRPr kumimoji="1" lang="ja-JP" altLang="en-US"/>
          </a:p>
        </p:txBody>
      </p:sp>
      <p:sp>
        <p:nvSpPr>
          <p:cNvPr id="3" name="フッター プレースホルダー 2">
            <a:extLst>
              <a:ext uri="{FF2B5EF4-FFF2-40B4-BE49-F238E27FC236}">
                <a16:creationId xmlns:a16="http://schemas.microsoft.com/office/drawing/2014/main" id="{F191DA7A-5D63-2F47-9A12-12A75FF061F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99B58F8-A65F-2B41-9E93-20823C1596CD}"/>
              </a:ext>
            </a:extLst>
          </p:cNvPr>
          <p:cNvSpPr>
            <a:spLocks noGrp="1"/>
          </p:cNvSpPr>
          <p:nvPr>
            <p:ph type="sldNum" sz="quarter" idx="12"/>
          </p:nvPr>
        </p:nvSpPr>
        <p:spPr/>
        <p:txBody>
          <a:body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2178864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0A901E-C072-CB41-903A-57ACC60C568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B32107D-D06D-014B-9923-477DD10F51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E0DD08D-4395-F144-A8D8-2251DFEC98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909F8AA-337A-6845-A75F-910DE7E2F779}"/>
              </a:ext>
            </a:extLst>
          </p:cNvPr>
          <p:cNvSpPr>
            <a:spLocks noGrp="1"/>
          </p:cNvSpPr>
          <p:nvPr>
            <p:ph type="dt" sz="half" idx="10"/>
          </p:nvPr>
        </p:nvSpPr>
        <p:spPr/>
        <p:txBody>
          <a:bodyPr/>
          <a:lstStyle/>
          <a:p>
            <a:fld id="{748E6AB6-1A34-DC48-935D-01482CBC09AE}" type="datetimeFigureOut">
              <a:rPr kumimoji="1" lang="ja-JP" altLang="en-US" smtClean="0"/>
              <a:t>2020/9/17</a:t>
            </a:fld>
            <a:endParaRPr kumimoji="1" lang="ja-JP" altLang="en-US"/>
          </a:p>
        </p:txBody>
      </p:sp>
      <p:sp>
        <p:nvSpPr>
          <p:cNvPr id="6" name="フッター プレースホルダー 5">
            <a:extLst>
              <a:ext uri="{FF2B5EF4-FFF2-40B4-BE49-F238E27FC236}">
                <a16:creationId xmlns:a16="http://schemas.microsoft.com/office/drawing/2014/main" id="{2BF302EA-EB8B-2F4E-B8D8-27E1F9A3D95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17E8C88-8F34-8847-8370-6E4A5C212D93}"/>
              </a:ext>
            </a:extLst>
          </p:cNvPr>
          <p:cNvSpPr>
            <a:spLocks noGrp="1"/>
          </p:cNvSpPr>
          <p:nvPr>
            <p:ph type="sldNum" sz="quarter" idx="12"/>
          </p:nvPr>
        </p:nvSpPr>
        <p:spPr/>
        <p:txBody>
          <a:body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1891933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7EB77E-9D7E-3147-A626-2F9D46A998B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CE269470-E384-C248-8B8A-5091FF42F0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7586063-32F5-2B4B-9FBD-36C9A1B8BD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5652096-5A84-8943-9598-8EDC49151E7F}"/>
              </a:ext>
            </a:extLst>
          </p:cNvPr>
          <p:cNvSpPr>
            <a:spLocks noGrp="1"/>
          </p:cNvSpPr>
          <p:nvPr>
            <p:ph type="dt" sz="half" idx="10"/>
          </p:nvPr>
        </p:nvSpPr>
        <p:spPr/>
        <p:txBody>
          <a:bodyPr/>
          <a:lstStyle/>
          <a:p>
            <a:fld id="{748E6AB6-1A34-DC48-935D-01482CBC09AE}" type="datetimeFigureOut">
              <a:rPr kumimoji="1" lang="ja-JP" altLang="en-US" smtClean="0"/>
              <a:t>2020/9/17</a:t>
            </a:fld>
            <a:endParaRPr kumimoji="1" lang="ja-JP" altLang="en-US"/>
          </a:p>
        </p:txBody>
      </p:sp>
      <p:sp>
        <p:nvSpPr>
          <p:cNvPr id="6" name="フッター プレースホルダー 5">
            <a:extLst>
              <a:ext uri="{FF2B5EF4-FFF2-40B4-BE49-F238E27FC236}">
                <a16:creationId xmlns:a16="http://schemas.microsoft.com/office/drawing/2014/main" id="{3E554F4A-E169-5149-8C62-794525080FC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8C20AC6-29BC-264F-A7A3-A81BBA55B951}"/>
              </a:ext>
            </a:extLst>
          </p:cNvPr>
          <p:cNvSpPr>
            <a:spLocks noGrp="1"/>
          </p:cNvSpPr>
          <p:nvPr>
            <p:ph type="sldNum" sz="quarter" idx="12"/>
          </p:nvPr>
        </p:nvSpPr>
        <p:spPr/>
        <p:txBody>
          <a:body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2418439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1DDD91E-C486-CB4C-8AF7-0C526A1ACE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A5A1EA7-8D26-4148-8710-D71EB8DF49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FE2F369-A379-9F43-9941-4C2843CD82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8E6AB6-1A34-DC48-935D-01482CBC09AE}" type="datetimeFigureOut">
              <a:rPr kumimoji="1" lang="ja-JP" altLang="en-US" smtClean="0"/>
              <a:t>2020/9/17</a:t>
            </a:fld>
            <a:endParaRPr kumimoji="1" lang="ja-JP" altLang="en-US"/>
          </a:p>
        </p:txBody>
      </p:sp>
      <p:sp>
        <p:nvSpPr>
          <p:cNvPr id="5" name="フッター プレースホルダー 4">
            <a:extLst>
              <a:ext uri="{FF2B5EF4-FFF2-40B4-BE49-F238E27FC236}">
                <a16:creationId xmlns:a16="http://schemas.microsoft.com/office/drawing/2014/main" id="{A7861497-3CB3-D14E-8C0C-FD40555C5F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E251D13-54AE-8B4D-BE60-0FE085650E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2537704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9C3910-5568-EB40-A74C-C1A24827DDC3}"/>
              </a:ext>
            </a:extLst>
          </p:cNvPr>
          <p:cNvSpPr>
            <a:spLocks noGrp="1"/>
          </p:cNvSpPr>
          <p:nvPr>
            <p:ph type="ctrTitle"/>
          </p:nvPr>
        </p:nvSpPr>
        <p:spPr>
          <a:xfrm>
            <a:off x="1524000" y="356111"/>
            <a:ext cx="9144000" cy="2387600"/>
          </a:xfrm>
        </p:spPr>
        <p:txBody>
          <a:bodyPr/>
          <a:lstStyle/>
          <a:p>
            <a:r>
              <a:rPr kumimoji="1" lang="en-US" altLang="ja-JP" dirty="0"/>
              <a:t>PD3</a:t>
            </a:r>
            <a:r>
              <a:rPr kumimoji="1" lang="ja-JP" altLang="en-US" dirty="0"/>
              <a:t>中間報告会</a:t>
            </a:r>
          </a:p>
        </p:txBody>
      </p:sp>
      <p:sp>
        <p:nvSpPr>
          <p:cNvPr id="3" name="字幕 2">
            <a:extLst>
              <a:ext uri="{FF2B5EF4-FFF2-40B4-BE49-F238E27FC236}">
                <a16:creationId xmlns:a16="http://schemas.microsoft.com/office/drawing/2014/main" id="{F04367CE-8F59-4345-9A5D-8690E7F8E787}"/>
              </a:ext>
            </a:extLst>
          </p:cNvPr>
          <p:cNvSpPr>
            <a:spLocks noGrp="1"/>
          </p:cNvSpPr>
          <p:nvPr>
            <p:ph type="subTitle" idx="1"/>
          </p:nvPr>
        </p:nvSpPr>
        <p:spPr>
          <a:xfrm>
            <a:off x="1524000" y="2723318"/>
            <a:ext cx="9144000" cy="1655762"/>
          </a:xfrm>
        </p:spPr>
        <p:txBody>
          <a:bodyPr/>
          <a:lstStyle/>
          <a:p>
            <a:r>
              <a:rPr kumimoji="1" lang="en-US" altLang="ja-JP" dirty="0"/>
              <a:t>4EP4-35 </a:t>
            </a:r>
            <a:r>
              <a:rPr kumimoji="1" lang="ja-JP" altLang="en-US" dirty="0"/>
              <a:t>鶴瀬</a:t>
            </a:r>
            <a:r>
              <a:rPr kumimoji="1" lang="en-US" altLang="ja-JP" dirty="0"/>
              <a:t> </a:t>
            </a:r>
            <a:r>
              <a:rPr kumimoji="1" lang="ja-JP" altLang="en-US" dirty="0"/>
              <a:t>和輝</a:t>
            </a:r>
          </a:p>
        </p:txBody>
      </p:sp>
      <p:sp>
        <p:nvSpPr>
          <p:cNvPr id="5" name="テキスト ボックス 4">
            <a:extLst>
              <a:ext uri="{FF2B5EF4-FFF2-40B4-BE49-F238E27FC236}">
                <a16:creationId xmlns:a16="http://schemas.microsoft.com/office/drawing/2014/main" id="{B77F334E-631D-254C-88BE-4396BF50E29D}"/>
              </a:ext>
            </a:extLst>
          </p:cNvPr>
          <p:cNvSpPr txBox="1"/>
          <p:nvPr/>
        </p:nvSpPr>
        <p:spPr>
          <a:xfrm>
            <a:off x="5150085" y="3980175"/>
            <a:ext cx="3226085" cy="523220"/>
          </a:xfrm>
          <a:prstGeom prst="rect">
            <a:avLst/>
          </a:prstGeom>
          <a:noFill/>
        </p:spPr>
        <p:txBody>
          <a:bodyPr wrap="square" rtlCol="0">
            <a:spAutoFit/>
          </a:bodyPr>
          <a:lstStyle/>
          <a:p>
            <a:r>
              <a:rPr lang="ja-JP" altLang="en-US" sz="2800" dirty="0"/>
              <a:t>研究テーマ</a:t>
            </a:r>
            <a:endParaRPr kumimoji="1" lang="ja-JP" altLang="en-US" sz="2800" dirty="0"/>
          </a:p>
        </p:txBody>
      </p:sp>
      <p:sp>
        <p:nvSpPr>
          <p:cNvPr id="6" name="テキスト ボックス 5">
            <a:extLst>
              <a:ext uri="{FF2B5EF4-FFF2-40B4-BE49-F238E27FC236}">
                <a16:creationId xmlns:a16="http://schemas.microsoft.com/office/drawing/2014/main" id="{B45AF809-86C8-FF42-B150-C57AA420D2A6}"/>
              </a:ext>
            </a:extLst>
          </p:cNvPr>
          <p:cNvSpPr txBox="1"/>
          <p:nvPr/>
        </p:nvSpPr>
        <p:spPr>
          <a:xfrm>
            <a:off x="3133538" y="4526143"/>
            <a:ext cx="8558372" cy="584775"/>
          </a:xfrm>
          <a:prstGeom prst="rect">
            <a:avLst/>
          </a:prstGeom>
          <a:noFill/>
        </p:spPr>
        <p:txBody>
          <a:bodyPr wrap="square" rtlCol="0">
            <a:spAutoFit/>
          </a:bodyPr>
          <a:lstStyle/>
          <a:p>
            <a:r>
              <a:rPr kumimoji="1" lang="en-US" altLang="ja-JP" sz="3200" u="sng" dirty="0"/>
              <a:t>YouTube</a:t>
            </a:r>
            <a:r>
              <a:rPr kumimoji="1" lang="ja-JP" altLang="en-US" sz="3200" u="sng" dirty="0"/>
              <a:t>動画の再生数を予測する</a:t>
            </a:r>
          </a:p>
        </p:txBody>
      </p:sp>
    </p:spTree>
    <p:extLst>
      <p:ext uri="{BB962C8B-B14F-4D97-AF65-F5344CB8AC3E}">
        <p14:creationId xmlns:p14="http://schemas.microsoft.com/office/powerpoint/2010/main" val="1424958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228DF88-6D15-5843-BA10-9257189A60A9}"/>
              </a:ext>
            </a:extLst>
          </p:cNvPr>
          <p:cNvSpPr txBox="1"/>
          <p:nvPr/>
        </p:nvSpPr>
        <p:spPr>
          <a:xfrm>
            <a:off x="5205674" y="633068"/>
            <a:ext cx="4534328" cy="584775"/>
          </a:xfrm>
          <a:prstGeom prst="rect">
            <a:avLst/>
          </a:prstGeom>
          <a:noFill/>
        </p:spPr>
        <p:txBody>
          <a:bodyPr wrap="square" rtlCol="0">
            <a:spAutoFit/>
          </a:bodyPr>
          <a:lstStyle/>
          <a:p>
            <a:r>
              <a:rPr kumimoji="1" lang="ja-JP" altLang="en-US" sz="3200"/>
              <a:t>進捗状況</a:t>
            </a:r>
          </a:p>
        </p:txBody>
      </p:sp>
      <p:sp>
        <p:nvSpPr>
          <p:cNvPr id="3" name="正方形/長方形 2">
            <a:extLst>
              <a:ext uri="{FF2B5EF4-FFF2-40B4-BE49-F238E27FC236}">
                <a16:creationId xmlns:a16="http://schemas.microsoft.com/office/drawing/2014/main" id="{9E1FD1D3-C49F-F146-B181-76C5A130F93C}"/>
              </a:ext>
            </a:extLst>
          </p:cNvPr>
          <p:cNvSpPr/>
          <p:nvPr/>
        </p:nvSpPr>
        <p:spPr>
          <a:xfrm>
            <a:off x="8087853" y="214350"/>
            <a:ext cx="3680816" cy="369332"/>
          </a:xfrm>
          <a:prstGeom prst="rect">
            <a:avLst/>
          </a:prstGeom>
        </p:spPr>
        <p:txBody>
          <a:bodyPr wrap="none">
            <a:spAutoFit/>
          </a:bodyPr>
          <a:lstStyle/>
          <a:p>
            <a:r>
              <a:rPr lang="en-US" altLang="ja-JP" dirty="0"/>
              <a:t>YouTube</a:t>
            </a:r>
            <a:r>
              <a:rPr lang="ja-JP" altLang="en-US" dirty="0"/>
              <a:t>動画の再生数を予測する</a:t>
            </a:r>
          </a:p>
        </p:txBody>
      </p:sp>
      <p:sp>
        <p:nvSpPr>
          <p:cNvPr id="5" name="テキスト ボックス 4"/>
          <p:cNvSpPr txBox="1"/>
          <p:nvPr/>
        </p:nvSpPr>
        <p:spPr>
          <a:xfrm>
            <a:off x="1679330" y="1125415"/>
            <a:ext cx="9873761" cy="5262979"/>
          </a:xfrm>
          <a:prstGeom prst="rect">
            <a:avLst/>
          </a:prstGeom>
          <a:noFill/>
        </p:spPr>
        <p:txBody>
          <a:bodyPr wrap="square" rtlCol="0">
            <a:spAutoFit/>
          </a:bodyPr>
          <a:lstStyle/>
          <a:p>
            <a:r>
              <a:rPr lang="ja-JP" altLang="en-US" sz="2400" dirty="0"/>
              <a:t>特徴量について</a:t>
            </a:r>
            <a:endParaRPr kumimoji="1" lang="en-US" altLang="ja-JP" sz="2400" dirty="0"/>
          </a:p>
          <a:p>
            <a:r>
              <a:rPr kumimoji="1" lang="ja-JP" altLang="en-US" sz="2400" dirty="0"/>
              <a:t>〇・データ収集。</a:t>
            </a:r>
            <a:r>
              <a:rPr kumimoji="1" lang="en-US" altLang="ja-JP" sz="2400" dirty="0" err="1"/>
              <a:t>Probspace</a:t>
            </a:r>
            <a:r>
              <a:rPr lang="ja-JP" altLang="en-US" sz="2400" dirty="0"/>
              <a:t> </a:t>
            </a:r>
            <a:r>
              <a:rPr lang="en-US" altLang="ja-JP" sz="2400" dirty="0"/>
              <a:t>YouTube</a:t>
            </a:r>
            <a:r>
              <a:rPr lang="ja-JP" altLang="en-US" sz="2400" dirty="0"/>
              <a:t>動画視聴回数予測コンペ</a:t>
            </a:r>
            <a:endParaRPr lang="en-US" altLang="ja-JP" sz="2400" dirty="0"/>
          </a:p>
          <a:p>
            <a:r>
              <a:rPr kumimoji="1" lang="ja-JP" altLang="en-US" sz="2400" dirty="0"/>
              <a:t>〇・収集したデータを</a:t>
            </a:r>
            <a:r>
              <a:rPr lang="en-US" altLang="ja-JP" sz="2400" dirty="0"/>
              <a:t>EDA(</a:t>
            </a:r>
            <a:r>
              <a:rPr lang="ja-JP" altLang="en-US" sz="2400" dirty="0"/>
              <a:t>探索型データ解析</a:t>
            </a:r>
            <a:r>
              <a:rPr lang="en-US" altLang="ja-JP" sz="2400" dirty="0"/>
              <a:t>)</a:t>
            </a:r>
            <a:r>
              <a:rPr lang="ja-JP" altLang="en-US" sz="2400" dirty="0"/>
              <a:t>を行う</a:t>
            </a:r>
            <a:endParaRPr lang="en-US" altLang="ja-JP" sz="2400" dirty="0"/>
          </a:p>
          <a:p>
            <a:r>
              <a:rPr lang="ja-JP" altLang="en-US" sz="2400" dirty="0"/>
              <a:t>〇・特徴量エンジニアリング</a:t>
            </a:r>
            <a:endParaRPr lang="en-US" altLang="ja-JP" sz="2400" dirty="0"/>
          </a:p>
          <a:p>
            <a:r>
              <a:rPr kumimoji="1" lang="ja-JP" altLang="en-US" sz="2400" dirty="0"/>
              <a:t>　・</a:t>
            </a:r>
            <a:r>
              <a:rPr kumimoji="1" lang="en-US" altLang="ja-JP" sz="2400" dirty="0"/>
              <a:t>numerical data(dislikes, likes, </a:t>
            </a:r>
            <a:r>
              <a:rPr kumimoji="1" lang="en-US" altLang="ja-JP" sz="2400" dirty="0" err="1"/>
              <a:t>comment_count</a:t>
            </a:r>
            <a:r>
              <a:rPr kumimoji="1" lang="en-US" altLang="ja-JP" sz="2400" dirty="0"/>
              <a:t>)</a:t>
            </a:r>
            <a:r>
              <a:rPr kumimoji="1" lang="ja-JP" altLang="en-US" sz="2400" dirty="0"/>
              <a:t>の</a:t>
            </a:r>
            <a:r>
              <a:rPr kumimoji="1" lang="en-US" altLang="ja-JP" sz="2400" dirty="0"/>
              <a:t>aggregation</a:t>
            </a:r>
            <a:r>
              <a:rPr kumimoji="1" lang="ja-JP" altLang="en-US" sz="2400" dirty="0"/>
              <a:t>特</a:t>
            </a:r>
            <a:endParaRPr kumimoji="1" lang="en-US" altLang="ja-JP" sz="2400" dirty="0"/>
          </a:p>
          <a:p>
            <a:r>
              <a:rPr lang="ja-JP" altLang="en-US" sz="2400" dirty="0"/>
              <a:t>　　</a:t>
            </a:r>
            <a:r>
              <a:rPr kumimoji="1" lang="ja-JP" altLang="en-US" sz="2400" dirty="0"/>
              <a:t>徴量を作成</a:t>
            </a:r>
            <a:endParaRPr lang="en-US" altLang="ja-JP" sz="2400" dirty="0"/>
          </a:p>
          <a:p>
            <a:r>
              <a:rPr lang="ja-JP" altLang="en-US" sz="2400" dirty="0"/>
              <a:t>　・</a:t>
            </a:r>
            <a:r>
              <a:rPr lang="en-US" altLang="ja-JP" sz="2400" dirty="0"/>
              <a:t>text data</a:t>
            </a:r>
            <a:r>
              <a:rPr lang="ja-JP" altLang="en-US" sz="2400" dirty="0"/>
              <a:t>は</a:t>
            </a:r>
            <a:r>
              <a:rPr lang="en-US" altLang="ja-JP" sz="2400" dirty="0" err="1"/>
              <a:t>tf-idf</a:t>
            </a:r>
            <a:r>
              <a:rPr lang="ja-JP" altLang="en-US" sz="2400" dirty="0"/>
              <a:t>特徴量を</a:t>
            </a:r>
            <a:r>
              <a:rPr lang="en-US" altLang="ja-JP" sz="2400" dirty="0" err="1"/>
              <a:t>svd</a:t>
            </a:r>
            <a:r>
              <a:rPr lang="ja-JP" altLang="en-US" sz="2400" dirty="0"/>
              <a:t>特徴量に変換、そして</a:t>
            </a:r>
            <a:r>
              <a:rPr lang="en-US" altLang="ja-JP" sz="2400" dirty="0"/>
              <a:t>aggregation</a:t>
            </a:r>
            <a:r>
              <a:rPr lang="ja-JP" altLang="en-US" sz="2400" dirty="0"/>
              <a:t>特</a:t>
            </a:r>
            <a:endParaRPr lang="en-US" altLang="ja-JP" sz="2400" dirty="0"/>
          </a:p>
          <a:p>
            <a:r>
              <a:rPr lang="ja-JP" altLang="en-US" sz="2400" dirty="0"/>
              <a:t>　　徴量を作成</a:t>
            </a:r>
            <a:endParaRPr lang="en-US" altLang="ja-JP" sz="2400" dirty="0"/>
          </a:p>
          <a:p>
            <a:r>
              <a:rPr kumimoji="1" lang="ja-JP" altLang="en-US" sz="2400" dirty="0"/>
              <a:t>　・</a:t>
            </a:r>
            <a:r>
              <a:rPr lang="en-US" altLang="ja-JP" sz="2400" dirty="0"/>
              <a:t>Target Encoding</a:t>
            </a:r>
            <a:endParaRPr kumimoji="1" lang="en-US" altLang="ja-JP" sz="2400" dirty="0"/>
          </a:p>
          <a:p>
            <a:r>
              <a:rPr lang="ja-JP" altLang="en-US" sz="2400" dirty="0"/>
              <a:t>モデルについて</a:t>
            </a:r>
            <a:endParaRPr lang="en-US" altLang="ja-JP" sz="2400" dirty="0"/>
          </a:p>
          <a:p>
            <a:r>
              <a:rPr lang="ja-JP" altLang="en-US" sz="2400" dirty="0"/>
              <a:t>　</a:t>
            </a:r>
            <a:r>
              <a:rPr lang="en-US" altLang="ja-JP" sz="2400" dirty="0"/>
              <a:t>×</a:t>
            </a:r>
            <a:r>
              <a:rPr lang="ja-JP" altLang="en-US" sz="2400" dirty="0"/>
              <a:t>・</a:t>
            </a:r>
            <a:r>
              <a:rPr lang="en-US" altLang="ja-JP" sz="2400" dirty="0" err="1"/>
              <a:t>LightGBM</a:t>
            </a:r>
            <a:r>
              <a:rPr lang="ja-JP" altLang="en-US" sz="2400" dirty="0"/>
              <a:t>をメインとして</a:t>
            </a:r>
            <a:r>
              <a:rPr lang="en-US" altLang="ja-JP" sz="2400" dirty="0"/>
              <a:t>NN</a:t>
            </a:r>
            <a:r>
              <a:rPr lang="ja-JP" altLang="en-US" sz="2400" dirty="0" err="1"/>
              <a:t>、</a:t>
            </a:r>
            <a:r>
              <a:rPr lang="en-US" altLang="ja-JP" sz="2400" dirty="0"/>
              <a:t>RF(</a:t>
            </a:r>
            <a:r>
              <a:rPr lang="en-US" altLang="ja-JP" sz="2400" dirty="0" err="1"/>
              <a:t>lightGBM</a:t>
            </a:r>
            <a:r>
              <a:rPr lang="en-US" altLang="ja-JP" sz="2400" dirty="0"/>
              <a:t> </a:t>
            </a:r>
            <a:r>
              <a:rPr lang="en-US" altLang="ja-JP" sz="2400" dirty="0" err="1"/>
              <a:t>rf</a:t>
            </a:r>
            <a:r>
              <a:rPr lang="en-US" altLang="ja-JP" sz="2400" dirty="0"/>
              <a:t> mode) </a:t>
            </a:r>
            <a:r>
              <a:rPr lang="ja-JP" altLang="en-US" sz="2400" dirty="0"/>
              <a:t>の</a:t>
            </a:r>
            <a:endParaRPr lang="en-US" altLang="ja-JP" sz="2400" dirty="0"/>
          </a:p>
          <a:p>
            <a:r>
              <a:rPr lang="ja-JP" altLang="en-US" sz="2400" dirty="0"/>
              <a:t>　　　</a:t>
            </a:r>
            <a:r>
              <a:rPr lang="en-US" altLang="ja-JP" sz="2400" dirty="0"/>
              <a:t>Linear Regression</a:t>
            </a:r>
            <a:r>
              <a:rPr lang="ja-JP" altLang="en-US" sz="2400" dirty="0"/>
              <a:t>による</a:t>
            </a:r>
            <a:r>
              <a:rPr lang="en-US" altLang="ja-JP" sz="2400" dirty="0"/>
              <a:t>Stacking</a:t>
            </a:r>
            <a:r>
              <a:rPr lang="ja-JP" altLang="en-US" sz="2400" dirty="0"/>
              <a:t>を行う。</a:t>
            </a:r>
            <a:endParaRPr lang="en-US" altLang="ja-JP" sz="2400" dirty="0"/>
          </a:p>
          <a:p>
            <a:r>
              <a:rPr lang="ja-JP" altLang="en-US" sz="2400" dirty="0"/>
              <a:t>　</a:t>
            </a:r>
            <a:r>
              <a:rPr lang="en-US" altLang="ja-JP" sz="2400" dirty="0"/>
              <a:t>×</a:t>
            </a:r>
            <a:r>
              <a:rPr lang="ja-JP" altLang="en-US" sz="2400" dirty="0"/>
              <a:t>・シングルモデルでは、</a:t>
            </a:r>
            <a:r>
              <a:rPr lang="en-US" altLang="ja-JP" sz="2400" dirty="0" err="1"/>
              <a:t>LightGBM</a:t>
            </a:r>
            <a:r>
              <a:rPr lang="ja-JP" altLang="en-US" sz="2400" dirty="0" err="1"/>
              <a:t>、</a:t>
            </a:r>
            <a:r>
              <a:rPr lang="en-US" altLang="ja-JP" sz="2400" dirty="0" err="1"/>
              <a:t>XGBoost</a:t>
            </a:r>
            <a:r>
              <a:rPr lang="ja-JP" altLang="en-US" sz="2400" dirty="0" err="1"/>
              <a:t>、</a:t>
            </a:r>
            <a:r>
              <a:rPr lang="en-US" altLang="ja-JP" sz="2400" dirty="0" err="1"/>
              <a:t>CatBoost</a:t>
            </a:r>
            <a:r>
              <a:rPr lang="ja-JP" altLang="en-US" sz="2400" dirty="0"/>
              <a:t>を試す</a:t>
            </a:r>
            <a:endParaRPr lang="en-US" altLang="ja-JP" sz="2400" dirty="0"/>
          </a:p>
          <a:p>
            <a:r>
              <a:rPr lang="ja-JP" altLang="en-US" sz="2400" dirty="0"/>
              <a:t>　</a:t>
            </a:r>
            <a:r>
              <a:rPr lang="en-US" altLang="ja-JP" sz="2400" dirty="0"/>
              <a:t>×</a:t>
            </a:r>
            <a:r>
              <a:rPr lang="ja-JP" altLang="en-US" sz="2400" dirty="0"/>
              <a:t>・各々のモデルのパラメータ調整</a:t>
            </a:r>
            <a:endParaRPr lang="en-US" altLang="ja-JP" sz="2400" dirty="0"/>
          </a:p>
        </p:txBody>
      </p:sp>
    </p:spTree>
    <p:extLst>
      <p:ext uri="{BB962C8B-B14F-4D97-AF65-F5344CB8AC3E}">
        <p14:creationId xmlns:p14="http://schemas.microsoft.com/office/powerpoint/2010/main" val="3850791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4141177" y="1248535"/>
            <a:ext cx="5081954" cy="523220"/>
          </a:xfrm>
          <a:prstGeom prst="rect">
            <a:avLst/>
          </a:prstGeom>
          <a:noFill/>
        </p:spPr>
        <p:txBody>
          <a:bodyPr wrap="square" rtlCol="0">
            <a:spAutoFit/>
          </a:bodyPr>
          <a:lstStyle/>
          <a:p>
            <a:r>
              <a:rPr lang="ja-JP" altLang="en-US" sz="2800" dirty="0"/>
              <a:t>今後の進め方について</a:t>
            </a:r>
            <a:endParaRPr kumimoji="1" lang="ja-JP" altLang="en-US" sz="2800" dirty="0"/>
          </a:p>
        </p:txBody>
      </p:sp>
      <p:sp>
        <p:nvSpPr>
          <p:cNvPr id="3" name="正方形/長方形 2">
            <a:extLst>
              <a:ext uri="{FF2B5EF4-FFF2-40B4-BE49-F238E27FC236}">
                <a16:creationId xmlns:a16="http://schemas.microsoft.com/office/drawing/2014/main" id="{9E1FD1D3-C49F-F146-B181-76C5A130F93C}"/>
              </a:ext>
            </a:extLst>
          </p:cNvPr>
          <p:cNvSpPr/>
          <p:nvPr/>
        </p:nvSpPr>
        <p:spPr>
          <a:xfrm>
            <a:off x="8087853" y="214350"/>
            <a:ext cx="3680816" cy="369332"/>
          </a:xfrm>
          <a:prstGeom prst="rect">
            <a:avLst/>
          </a:prstGeom>
        </p:spPr>
        <p:txBody>
          <a:bodyPr wrap="none">
            <a:spAutoFit/>
          </a:bodyPr>
          <a:lstStyle/>
          <a:p>
            <a:r>
              <a:rPr lang="en-US" altLang="ja-JP" dirty="0"/>
              <a:t>YouTube</a:t>
            </a:r>
            <a:r>
              <a:rPr lang="ja-JP" altLang="en-US" dirty="0"/>
              <a:t>動画の再生数を予測する</a:t>
            </a:r>
          </a:p>
        </p:txBody>
      </p:sp>
      <p:sp>
        <p:nvSpPr>
          <p:cNvPr id="4" name="テキスト ボックス 3"/>
          <p:cNvSpPr txBox="1"/>
          <p:nvPr/>
        </p:nvSpPr>
        <p:spPr>
          <a:xfrm>
            <a:off x="1916723" y="2769578"/>
            <a:ext cx="10084777" cy="1815882"/>
          </a:xfrm>
          <a:prstGeom prst="rect">
            <a:avLst/>
          </a:prstGeom>
          <a:noFill/>
        </p:spPr>
        <p:txBody>
          <a:bodyPr wrap="square" rtlCol="0">
            <a:spAutoFit/>
          </a:bodyPr>
          <a:lstStyle/>
          <a:p>
            <a:r>
              <a:rPr lang="ja-JP" altLang="en-US" sz="2800" dirty="0"/>
              <a:t>・テキストデータを</a:t>
            </a:r>
            <a:r>
              <a:rPr lang="en-US" altLang="ja-JP" sz="2800" dirty="0"/>
              <a:t>doc2vec</a:t>
            </a:r>
            <a:r>
              <a:rPr lang="ja-JP" altLang="en-US" sz="2800" dirty="0"/>
              <a:t>でベクトル化</a:t>
            </a:r>
            <a:endParaRPr lang="en-US" altLang="ja-JP" sz="2800" dirty="0"/>
          </a:p>
          <a:p>
            <a:r>
              <a:rPr lang="ja-JP" altLang="en-US" sz="2800" dirty="0"/>
              <a:t>・</a:t>
            </a:r>
            <a:r>
              <a:rPr lang="en-US" altLang="ja-JP" sz="2800" dirty="0"/>
              <a:t>BERT</a:t>
            </a:r>
            <a:r>
              <a:rPr lang="ja-JP" altLang="en-US" sz="2800" dirty="0"/>
              <a:t>を使ってテキストデータ</a:t>
            </a:r>
            <a:r>
              <a:rPr lang="en-US" altLang="ja-JP" sz="2800" dirty="0"/>
              <a:t>(title, description, </a:t>
            </a:r>
          </a:p>
          <a:p>
            <a:r>
              <a:rPr lang="ja-JP" altLang="en-US" sz="2800" dirty="0"/>
              <a:t>　</a:t>
            </a:r>
            <a:r>
              <a:rPr lang="en-US" altLang="ja-JP" sz="2800" dirty="0" err="1"/>
              <a:t>chanmelTitle</a:t>
            </a:r>
            <a:r>
              <a:rPr lang="en-US" altLang="ja-JP" sz="2800" dirty="0"/>
              <a:t>, tags)</a:t>
            </a:r>
            <a:r>
              <a:rPr lang="ja-JP" altLang="en-US" sz="2800" dirty="0"/>
              <a:t>の特徴出</a:t>
            </a:r>
            <a:endParaRPr lang="en-US" altLang="ja-JP" sz="2800" dirty="0"/>
          </a:p>
          <a:p>
            <a:r>
              <a:rPr lang="ja-JP" altLang="en-US" sz="2800" dirty="0"/>
              <a:t>・</a:t>
            </a:r>
            <a:r>
              <a:rPr lang="ja-JP" altLang="en-US" sz="2800" u="sng" dirty="0"/>
              <a:t>進捗状況でできていなかったモデリングを行う</a:t>
            </a:r>
            <a:endParaRPr lang="en-US" altLang="ja-JP" sz="2800" u="sng" dirty="0"/>
          </a:p>
        </p:txBody>
      </p:sp>
    </p:spTree>
    <p:extLst>
      <p:ext uri="{BB962C8B-B14F-4D97-AF65-F5344CB8AC3E}">
        <p14:creationId xmlns:p14="http://schemas.microsoft.com/office/powerpoint/2010/main" val="384129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C8A423E-B9FC-A541-80EA-FF2735834F9C}"/>
              </a:ext>
            </a:extLst>
          </p:cNvPr>
          <p:cNvSpPr txBox="1"/>
          <p:nvPr/>
        </p:nvSpPr>
        <p:spPr>
          <a:xfrm>
            <a:off x="5393933" y="606174"/>
            <a:ext cx="4534328" cy="584775"/>
          </a:xfrm>
          <a:prstGeom prst="rect">
            <a:avLst/>
          </a:prstGeom>
          <a:noFill/>
        </p:spPr>
        <p:txBody>
          <a:bodyPr wrap="square" rtlCol="0">
            <a:spAutoFit/>
          </a:bodyPr>
          <a:lstStyle/>
          <a:p>
            <a:r>
              <a:rPr kumimoji="1" lang="ja-JP" altLang="en-US" sz="3200"/>
              <a:t>背景</a:t>
            </a:r>
          </a:p>
        </p:txBody>
      </p:sp>
      <p:sp>
        <p:nvSpPr>
          <p:cNvPr id="4" name="正方形/長方形 3">
            <a:extLst>
              <a:ext uri="{FF2B5EF4-FFF2-40B4-BE49-F238E27FC236}">
                <a16:creationId xmlns:a16="http://schemas.microsoft.com/office/drawing/2014/main" id="{882DA2B2-5FEA-1048-B805-5A541659178C}"/>
              </a:ext>
            </a:extLst>
          </p:cNvPr>
          <p:cNvSpPr/>
          <p:nvPr/>
        </p:nvSpPr>
        <p:spPr>
          <a:xfrm>
            <a:off x="8087853" y="214350"/>
            <a:ext cx="3680816" cy="369332"/>
          </a:xfrm>
          <a:prstGeom prst="rect">
            <a:avLst/>
          </a:prstGeom>
        </p:spPr>
        <p:txBody>
          <a:bodyPr wrap="none">
            <a:spAutoFit/>
          </a:bodyPr>
          <a:lstStyle/>
          <a:p>
            <a:r>
              <a:rPr lang="en-US" altLang="ja-JP" dirty="0"/>
              <a:t>YouTube</a:t>
            </a:r>
            <a:r>
              <a:rPr lang="ja-JP" altLang="en-US"/>
              <a:t>動画の再生数を予測する</a:t>
            </a:r>
          </a:p>
        </p:txBody>
      </p:sp>
      <p:sp>
        <p:nvSpPr>
          <p:cNvPr id="5" name="テキスト ボックス 4">
            <a:extLst>
              <a:ext uri="{FF2B5EF4-FFF2-40B4-BE49-F238E27FC236}">
                <a16:creationId xmlns:a16="http://schemas.microsoft.com/office/drawing/2014/main" id="{FFF2DC2A-28A3-794F-9F27-8E6A07A95728}"/>
              </a:ext>
            </a:extLst>
          </p:cNvPr>
          <p:cNvSpPr txBox="1"/>
          <p:nvPr/>
        </p:nvSpPr>
        <p:spPr>
          <a:xfrm>
            <a:off x="2435000" y="1768744"/>
            <a:ext cx="8379538" cy="1384995"/>
          </a:xfrm>
          <a:prstGeom prst="rect">
            <a:avLst/>
          </a:prstGeom>
          <a:noFill/>
        </p:spPr>
        <p:txBody>
          <a:bodyPr wrap="square" rtlCol="0">
            <a:spAutoFit/>
          </a:bodyPr>
          <a:lstStyle/>
          <a:p>
            <a:r>
              <a:rPr kumimoji="1" lang="ja-JP" altLang="en-US" sz="2800" dirty="0"/>
              <a:t>・</a:t>
            </a:r>
            <a:r>
              <a:rPr kumimoji="1" lang="en-US" altLang="ja-JP" sz="2800" dirty="0"/>
              <a:t>YouTube</a:t>
            </a:r>
            <a:r>
              <a:rPr kumimoji="1" lang="ja-JP" altLang="en-US" sz="2800" dirty="0"/>
              <a:t>は、</a:t>
            </a:r>
            <a:r>
              <a:rPr kumimoji="1" lang="en-US" altLang="ja-JP" sz="2800" dirty="0"/>
              <a:t>2019</a:t>
            </a:r>
            <a:r>
              <a:rPr kumimoji="1" lang="ja-JP" altLang="en-US" sz="2800" dirty="0"/>
              <a:t>年広告売上高</a:t>
            </a:r>
            <a:r>
              <a:rPr kumimoji="1" lang="en-US" altLang="ja-JP" sz="2800" dirty="0"/>
              <a:t>150</a:t>
            </a:r>
            <a:r>
              <a:rPr lang="ja-JP" altLang="en-US" sz="2800" dirty="0"/>
              <a:t>億ドル、　</a:t>
            </a:r>
            <a:endParaRPr lang="en-US" altLang="ja-JP" sz="2800" dirty="0"/>
          </a:p>
          <a:p>
            <a:r>
              <a:rPr lang="ja-JP" altLang="en-US" sz="2800" dirty="0"/>
              <a:t>　月間アクセス</a:t>
            </a:r>
            <a:r>
              <a:rPr lang="en-US" altLang="ja-JP" sz="2800" dirty="0"/>
              <a:t>20</a:t>
            </a:r>
            <a:r>
              <a:rPr lang="ja-JP" altLang="en-US" sz="2800" dirty="0"/>
              <a:t>億人に達するほど、世界で最も</a:t>
            </a:r>
            <a:endParaRPr lang="en-US" altLang="ja-JP" sz="2800" dirty="0"/>
          </a:p>
          <a:p>
            <a:r>
              <a:rPr lang="ja-JP" altLang="en-US" sz="2800" dirty="0"/>
              <a:t>　普及した動画マーケティングツール</a:t>
            </a:r>
            <a:endParaRPr kumimoji="1" lang="ja-JP" altLang="en-US" sz="2800" dirty="0"/>
          </a:p>
        </p:txBody>
      </p:sp>
      <p:sp>
        <p:nvSpPr>
          <p:cNvPr id="6" name="テキスト ボックス 5">
            <a:extLst>
              <a:ext uri="{FF2B5EF4-FFF2-40B4-BE49-F238E27FC236}">
                <a16:creationId xmlns:a16="http://schemas.microsoft.com/office/drawing/2014/main" id="{92014160-B825-D645-96A5-7102EB108868}"/>
              </a:ext>
            </a:extLst>
          </p:cNvPr>
          <p:cNvSpPr txBox="1"/>
          <p:nvPr/>
        </p:nvSpPr>
        <p:spPr>
          <a:xfrm>
            <a:off x="2373454" y="3384694"/>
            <a:ext cx="7214424" cy="954107"/>
          </a:xfrm>
          <a:prstGeom prst="rect">
            <a:avLst/>
          </a:prstGeom>
          <a:noFill/>
        </p:spPr>
        <p:txBody>
          <a:bodyPr wrap="square" rtlCol="0">
            <a:spAutoFit/>
          </a:bodyPr>
          <a:lstStyle/>
          <a:p>
            <a:r>
              <a:rPr kumimoji="1" lang="ja-JP" altLang="en-US" sz="2800" dirty="0"/>
              <a:t>・再生数を増やすための施策が、日々多く</a:t>
            </a:r>
            <a:endParaRPr kumimoji="1" lang="en-US" altLang="ja-JP" sz="2800" dirty="0"/>
          </a:p>
          <a:p>
            <a:r>
              <a:rPr lang="ja-JP" altLang="en-US" sz="2800" dirty="0"/>
              <a:t>　</a:t>
            </a:r>
            <a:r>
              <a:rPr kumimoji="1" lang="ja-JP" altLang="en-US" sz="2800" dirty="0"/>
              <a:t>のメディアでノウハウが紹介されている</a:t>
            </a:r>
          </a:p>
        </p:txBody>
      </p:sp>
    </p:spTree>
    <p:extLst>
      <p:ext uri="{BB962C8B-B14F-4D97-AF65-F5344CB8AC3E}">
        <p14:creationId xmlns:p14="http://schemas.microsoft.com/office/powerpoint/2010/main" val="2741742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E38BA1DA-BF24-E04A-AE6F-1202DD8E3567}"/>
              </a:ext>
            </a:extLst>
          </p:cNvPr>
          <p:cNvSpPr txBox="1"/>
          <p:nvPr/>
        </p:nvSpPr>
        <p:spPr>
          <a:xfrm>
            <a:off x="5205674" y="633068"/>
            <a:ext cx="4534328" cy="584775"/>
          </a:xfrm>
          <a:prstGeom prst="rect">
            <a:avLst/>
          </a:prstGeom>
          <a:noFill/>
        </p:spPr>
        <p:txBody>
          <a:bodyPr wrap="square" rtlCol="0">
            <a:spAutoFit/>
          </a:bodyPr>
          <a:lstStyle/>
          <a:p>
            <a:r>
              <a:rPr kumimoji="1" lang="ja-JP" altLang="en-US" sz="3200"/>
              <a:t>背景と課題</a:t>
            </a:r>
          </a:p>
        </p:txBody>
      </p:sp>
      <p:sp>
        <p:nvSpPr>
          <p:cNvPr id="7" name="テキスト ボックス 6">
            <a:extLst>
              <a:ext uri="{FF2B5EF4-FFF2-40B4-BE49-F238E27FC236}">
                <a16:creationId xmlns:a16="http://schemas.microsoft.com/office/drawing/2014/main" id="{9BE45E8F-B5DE-CA44-98E0-921DE1776FD9}"/>
              </a:ext>
            </a:extLst>
          </p:cNvPr>
          <p:cNvSpPr txBox="1"/>
          <p:nvPr/>
        </p:nvSpPr>
        <p:spPr>
          <a:xfrm>
            <a:off x="2919095" y="1700982"/>
            <a:ext cx="7214424" cy="830997"/>
          </a:xfrm>
          <a:prstGeom prst="rect">
            <a:avLst/>
          </a:prstGeom>
          <a:noFill/>
        </p:spPr>
        <p:txBody>
          <a:bodyPr wrap="square" rtlCol="0">
            <a:spAutoFit/>
          </a:bodyPr>
          <a:lstStyle/>
          <a:p>
            <a:r>
              <a:rPr kumimoji="1" lang="ja-JP" altLang="en-US" sz="2400" dirty="0"/>
              <a:t>再生数を増やすための施策が、日々多くのメディアでノウハウが紹介されている</a:t>
            </a:r>
          </a:p>
        </p:txBody>
      </p:sp>
      <p:sp>
        <p:nvSpPr>
          <p:cNvPr id="8" name="テキスト ボックス 7">
            <a:extLst>
              <a:ext uri="{FF2B5EF4-FFF2-40B4-BE49-F238E27FC236}">
                <a16:creationId xmlns:a16="http://schemas.microsoft.com/office/drawing/2014/main" id="{05DBC78C-9CC4-C846-9864-66481ACE51AB}"/>
              </a:ext>
            </a:extLst>
          </p:cNvPr>
          <p:cNvSpPr txBox="1"/>
          <p:nvPr/>
        </p:nvSpPr>
        <p:spPr>
          <a:xfrm>
            <a:off x="2703941" y="3341136"/>
            <a:ext cx="7214424" cy="1815882"/>
          </a:xfrm>
          <a:prstGeom prst="rect">
            <a:avLst/>
          </a:prstGeom>
          <a:noFill/>
        </p:spPr>
        <p:txBody>
          <a:bodyPr wrap="square" rtlCol="0">
            <a:spAutoFit/>
          </a:bodyPr>
          <a:lstStyle/>
          <a:p>
            <a:r>
              <a:rPr lang="ja-JP" altLang="en-US" sz="2800"/>
              <a:t>各取り組みによりどれだけ視聴回数を伸ばすことが出来るのか、</a:t>
            </a:r>
            <a:r>
              <a:rPr lang="ja-JP" altLang="en-US" sz="2800" u="sng"/>
              <a:t>定量データに基づいたノウハウ紹介は少なく</a:t>
            </a:r>
            <a:r>
              <a:rPr lang="ja-JP" altLang="en-US" sz="2800"/>
              <a:t>、何が効果的か分かっていない</a:t>
            </a:r>
            <a:endParaRPr kumimoji="1" lang="ja-JP" altLang="en-US" sz="2800"/>
          </a:p>
        </p:txBody>
      </p:sp>
      <p:sp>
        <p:nvSpPr>
          <p:cNvPr id="9" name="正方形/長方形 8">
            <a:extLst>
              <a:ext uri="{FF2B5EF4-FFF2-40B4-BE49-F238E27FC236}">
                <a16:creationId xmlns:a16="http://schemas.microsoft.com/office/drawing/2014/main" id="{678CCE50-F0A4-2949-9F10-8A80F2D06327}"/>
              </a:ext>
            </a:extLst>
          </p:cNvPr>
          <p:cNvSpPr/>
          <p:nvPr/>
        </p:nvSpPr>
        <p:spPr>
          <a:xfrm>
            <a:off x="8087853" y="214350"/>
            <a:ext cx="3680816" cy="369332"/>
          </a:xfrm>
          <a:prstGeom prst="rect">
            <a:avLst/>
          </a:prstGeom>
        </p:spPr>
        <p:txBody>
          <a:bodyPr wrap="none">
            <a:spAutoFit/>
          </a:bodyPr>
          <a:lstStyle/>
          <a:p>
            <a:r>
              <a:rPr lang="en-US" altLang="ja-JP" dirty="0"/>
              <a:t>YouTube</a:t>
            </a:r>
            <a:r>
              <a:rPr lang="ja-JP" altLang="en-US"/>
              <a:t>動画の再生数を予測する</a:t>
            </a:r>
          </a:p>
        </p:txBody>
      </p:sp>
    </p:spTree>
    <p:extLst>
      <p:ext uri="{BB962C8B-B14F-4D97-AF65-F5344CB8AC3E}">
        <p14:creationId xmlns:p14="http://schemas.microsoft.com/office/powerpoint/2010/main" val="1869314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CB45B1F-1DFA-594A-B604-1F7D0E8D7D97}"/>
              </a:ext>
            </a:extLst>
          </p:cNvPr>
          <p:cNvSpPr txBox="1"/>
          <p:nvPr/>
        </p:nvSpPr>
        <p:spPr>
          <a:xfrm>
            <a:off x="5205674" y="633068"/>
            <a:ext cx="4534328" cy="584775"/>
          </a:xfrm>
          <a:prstGeom prst="rect">
            <a:avLst/>
          </a:prstGeom>
          <a:noFill/>
        </p:spPr>
        <p:txBody>
          <a:bodyPr wrap="square" rtlCol="0">
            <a:spAutoFit/>
          </a:bodyPr>
          <a:lstStyle/>
          <a:p>
            <a:r>
              <a:rPr lang="ja-JP" altLang="en-US" sz="3200"/>
              <a:t>ゴール</a:t>
            </a:r>
            <a:endParaRPr kumimoji="1" lang="ja-JP" altLang="en-US" sz="3200"/>
          </a:p>
        </p:txBody>
      </p:sp>
      <p:sp>
        <p:nvSpPr>
          <p:cNvPr id="4" name="テキスト ボックス 3">
            <a:extLst>
              <a:ext uri="{FF2B5EF4-FFF2-40B4-BE49-F238E27FC236}">
                <a16:creationId xmlns:a16="http://schemas.microsoft.com/office/drawing/2014/main" id="{B0977E71-FFEA-7941-9D09-1D0F1794D2FD}"/>
              </a:ext>
            </a:extLst>
          </p:cNvPr>
          <p:cNvSpPr txBox="1"/>
          <p:nvPr/>
        </p:nvSpPr>
        <p:spPr>
          <a:xfrm>
            <a:off x="1936376" y="2252210"/>
            <a:ext cx="8619565" cy="1384995"/>
          </a:xfrm>
          <a:prstGeom prst="rect">
            <a:avLst/>
          </a:prstGeom>
          <a:noFill/>
        </p:spPr>
        <p:txBody>
          <a:bodyPr wrap="square" rtlCol="0">
            <a:spAutoFit/>
          </a:bodyPr>
          <a:lstStyle/>
          <a:p>
            <a:r>
              <a:rPr kumimoji="1" lang="en-US" altLang="ja-JP" sz="2800" dirty="0"/>
              <a:t>YouTuber</a:t>
            </a:r>
            <a:r>
              <a:rPr lang="en-US" altLang="ja-JP" sz="2800" dirty="0"/>
              <a:t>(</a:t>
            </a:r>
            <a:r>
              <a:rPr lang="ja-JP" altLang="en-US" sz="2800" dirty="0"/>
              <a:t>動画クリエイター</a:t>
            </a:r>
            <a:r>
              <a:rPr lang="en-US" altLang="ja-JP" sz="2800" dirty="0"/>
              <a:t>)</a:t>
            </a:r>
            <a:r>
              <a:rPr kumimoji="1" lang="ja-JP" altLang="en-US" sz="2800" dirty="0"/>
              <a:t>にとって生命線とされる再生数を伸ばすために、</a:t>
            </a:r>
            <a:r>
              <a:rPr kumimoji="1" lang="ja-JP" altLang="en-US" sz="2800" u="sng" dirty="0"/>
              <a:t>どのような指標を心がける必要があるか</a:t>
            </a:r>
            <a:r>
              <a:rPr kumimoji="1" lang="ja-JP" altLang="en-US" sz="2800" dirty="0"/>
              <a:t>、その情報を可視化する</a:t>
            </a:r>
          </a:p>
        </p:txBody>
      </p:sp>
      <p:sp>
        <p:nvSpPr>
          <p:cNvPr id="5" name="正方形/長方形 4">
            <a:extLst>
              <a:ext uri="{FF2B5EF4-FFF2-40B4-BE49-F238E27FC236}">
                <a16:creationId xmlns:a16="http://schemas.microsoft.com/office/drawing/2014/main" id="{ADD9F3E2-8053-CF4C-9A90-08901E027975}"/>
              </a:ext>
            </a:extLst>
          </p:cNvPr>
          <p:cNvSpPr/>
          <p:nvPr/>
        </p:nvSpPr>
        <p:spPr>
          <a:xfrm>
            <a:off x="8087853" y="214350"/>
            <a:ext cx="3680816" cy="369332"/>
          </a:xfrm>
          <a:prstGeom prst="rect">
            <a:avLst/>
          </a:prstGeom>
        </p:spPr>
        <p:txBody>
          <a:bodyPr wrap="none">
            <a:spAutoFit/>
          </a:bodyPr>
          <a:lstStyle/>
          <a:p>
            <a:r>
              <a:rPr lang="en-US" altLang="ja-JP" dirty="0"/>
              <a:t>YouTube</a:t>
            </a:r>
            <a:r>
              <a:rPr lang="ja-JP" altLang="en-US"/>
              <a:t>動画の再生数を予測する</a:t>
            </a:r>
          </a:p>
        </p:txBody>
      </p:sp>
    </p:spTree>
    <p:extLst>
      <p:ext uri="{BB962C8B-B14F-4D97-AF65-F5344CB8AC3E}">
        <p14:creationId xmlns:p14="http://schemas.microsoft.com/office/powerpoint/2010/main" val="2313303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FF66E0B-929E-F440-B956-550809E8F348}"/>
              </a:ext>
            </a:extLst>
          </p:cNvPr>
          <p:cNvSpPr txBox="1"/>
          <p:nvPr/>
        </p:nvSpPr>
        <p:spPr>
          <a:xfrm>
            <a:off x="7655859" y="222786"/>
            <a:ext cx="4534328" cy="584775"/>
          </a:xfrm>
          <a:prstGeom prst="rect">
            <a:avLst/>
          </a:prstGeom>
          <a:noFill/>
        </p:spPr>
        <p:txBody>
          <a:bodyPr wrap="square" rtlCol="0">
            <a:spAutoFit/>
          </a:bodyPr>
          <a:lstStyle/>
          <a:p>
            <a:r>
              <a:rPr kumimoji="1" lang="ja-JP" altLang="en-US" sz="3200" dirty="0"/>
              <a:t>アプローチ・方法</a:t>
            </a:r>
          </a:p>
        </p:txBody>
      </p:sp>
      <p:sp>
        <p:nvSpPr>
          <p:cNvPr id="3" name="テキスト ボックス 2">
            <a:extLst>
              <a:ext uri="{FF2B5EF4-FFF2-40B4-BE49-F238E27FC236}">
                <a16:creationId xmlns:a16="http://schemas.microsoft.com/office/drawing/2014/main" id="{25655043-B871-C74F-BBBD-33F708DF9FD8}"/>
              </a:ext>
            </a:extLst>
          </p:cNvPr>
          <p:cNvSpPr txBox="1"/>
          <p:nvPr/>
        </p:nvSpPr>
        <p:spPr>
          <a:xfrm>
            <a:off x="7655859" y="981635"/>
            <a:ext cx="4177553" cy="1938992"/>
          </a:xfrm>
          <a:prstGeom prst="rect">
            <a:avLst/>
          </a:prstGeom>
          <a:noFill/>
        </p:spPr>
        <p:txBody>
          <a:bodyPr wrap="square" rtlCol="0">
            <a:spAutoFit/>
          </a:bodyPr>
          <a:lstStyle/>
          <a:p>
            <a:r>
              <a:rPr kumimoji="1" lang="ja-JP" altLang="en-US" sz="2400" dirty="0"/>
              <a:t>使用するデータ：</a:t>
            </a:r>
            <a:endParaRPr kumimoji="1" lang="en-US" altLang="ja-JP" sz="2400" dirty="0"/>
          </a:p>
          <a:p>
            <a:r>
              <a:rPr kumimoji="1" lang="en-US" altLang="ja-JP" sz="2400" dirty="0" err="1"/>
              <a:t>Probspace</a:t>
            </a:r>
            <a:r>
              <a:rPr kumimoji="1" lang="en-US" altLang="ja-JP" sz="2400" dirty="0"/>
              <a:t> YouTube</a:t>
            </a:r>
            <a:r>
              <a:rPr kumimoji="1" lang="ja-JP" altLang="en-US" sz="2400" dirty="0"/>
              <a:t>動画視聴回数予測</a:t>
            </a:r>
            <a:endParaRPr kumimoji="1" lang="en-US" altLang="ja-JP" sz="2400" dirty="0"/>
          </a:p>
          <a:p>
            <a:r>
              <a:rPr kumimoji="1" lang="ja-JP" altLang="en-US" sz="2400" dirty="0"/>
              <a:t>コンペティションのデータ</a:t>
            </a:r>
            <a:endParaRPr kumimoji="1" lang="en-US" altLang="ja-JP" sz="2400" dirty="0"/>
          </a:p>
          <a:p>
            <a:endParaRPr kumimoji="1" lang="ja-JP" altLang="en-US" sz="2400" dirty="0"/>
          </a:p>
        </p:txBody>
      </p:sp>
      <p:graphicFrame>
        <p:nvGraphicFramePr>
          <p:cNvPr id="5" name="表 5">
            <a:extLst>
              <a:ext uri="{FF2B5EF4-FFF2-40B4-BE49-F238E27FC236}">
                <a16:creationId xmlns:a16="http://schemas.microsoft.com/office/drawing/2014/main" id="{FF4D3F8D-AD24-2D46-8D14-7CA2DCF6A822}"/>
              </a:ext>
            </a:extLst>
          </p:cNvPr>
          <p:cNvGraphicFramePr>
            <a:graphicFrameLocks noGrp="1"/>
          </p:cNvGraphicFramePr>
          <p:nvPr>
            <p:extLst>
              <p:ext uri="{D42A27DB-BD31-4B8C-83A1-F6EECF244321}">
                <p14:modId xmlns:p14="http://schemas.microsoft.com/office/powerpoint/2010/main" val="2408200468"/>
              </p:ext>
            </p:extLst>
          </p:nvPr>
        </p:nvGraphicFramePr>
        <p:xfrm>
          <a:off x="132824" y="515173"/>
          <a:ext cx="7029976" cy="6217920"/>
        </p:xfrm>
        <a:graphic>
          <a:graphicData uri="http://schemas.openxmlformats.org/drawingml/2006/table">
            <a:tbl>
              <a:tblPr firstRow="1" bandRow="1">
                <a:tableStyleId>{5C22544A-7EE6-4342-B048-85BDC9FD1C3A}</a:tableStyleId>
              </a:tblPr>
              <a:tblGrid>
                <a:gridCol w="3514988">
                  <a:extLst>
                    <a:ext uri="{9D8B030D-6E8A-4147-A177-3AD203B41FA5}">
                      <a16:colId xmlns:a16="http://schemas.microsoft.com/office/drawing/2014/main" val="3008173994"/>
                    </a:ext>
                  </a:extLst>
                </a:gridCol>
                <a:gridCol w="3514988">
                  <a:extLst>
                    <a:ext uri="{9D8B030D-6E8A-4147-A177-3AD203B41FA5}">
                      <a16:colId xmlns:a16="http://schemas.microsoft.com/office/drawing/2014/main" val="2488389804"/>
                    </a:ext>
                  </a:extLst>
                </a:gridCol>
              </a:tblGrid>
              <a:tr h="330591">
                <a:tc>
                  <a:txBody>
                    <a:bodyPr/>
                    <a:lstStyle/>
                    <a:p>
                      <a:r>
                        <a:rPr kumimoji="1" lang="ja-JP" altLang="en-US"/>
                        <a:t>カラム名</a:t>
                      </a:r>
                    </a:p>
                  </a:txBody>
                  <a:tcPr/>
                </a:tc>
                <a:tc>
                  <a:txBody>
                    <a:bodyPr/>
                    <a:lstStyle/>
                    <a:p>
                      <a:r>
                        <a:rPr kumimoji="1" lang="ja-JP" altLang="en-US" dirty="0"/>
                        <a:t>説明</a:t>
                      </a:r>
                    </a:p>
                  </a:txBody>
                  <a:tcPr/>
                </a:tc>
                <a:extLst>
                  <a:ext uri="{0D108BD9-81ED-4DB2-BD59-A6C34878D82A}">
                    <a16:rowId xmlns:a16="http://schemas.microsoft.com/office/drawing/2014/main" val="607418439"/>
                  </a:ext>
                </a:extLst>
              </a:tr>
              <a:tr h="273662">
                <a:tc>
                  <a:txBody>
                    <a:bodyPr/>
                    <a:lstStyle/>
                    <a:p>
                      <a:r>
                        <a:rPr kumimoji="1" lang="en-US" altLang="ja-JP" dirty="0" err="1"/>
                        <a:t>Video_id</a:t>
                      </a:r>
                      <a:endParaRPr kumimoji="1" lang="ja-JP" altLang="en-US"/>
                    </a:p>
                  </a:txBody>
                  <a:tcPr/>
                </a:tc>
                <a:tc>
                  <a:txBody>
                    <a:bodyPr/>
                    <a:lstStyle/>
                    <a:p>
                      <a:r>
                        <a:rPr kumimoji="1" lang="ja-JP" altLang="en-US" dirty="0"/>
                        <a:t>動画ごとの一意の</a:t>
                      </a:r>
                      <a:r>
                        <a:rPr kumimoji="1" lang="en-US" altLang="ja-JP" dirty="0"/>
                        <a:t>ID</a:t>
                      </a:r>
                      <a:endParaRPr kumimoji="1" lang="ja-JP" altLang="en-US" dirty="0"/>
                    </a:p>
                  </a:txBody>
                  <a:tcPr/>
                </a:tc>
                <a:extLst>
                  <a:ext uri="{0D108BD9-81ED-4DB2-BD59-A6C34878D82A}">
                    <a16:rowId xmlns:a16="http://schemas.microsoft.com/office/drawing/2014/main" val="3340295327"/>
                  </a:ext>
                </a:extLst>
              </a:tr>
              <a:tr h="273662">
                <a:tc>
                  <a:txBody>
                    <a:bodyPr/>
                    <a:lstStyle/>
                    <a:p>
                      <a:r>
                        <a:rPr kumimoji="1" lang="en-US" altLang="ja-JP" dirty="0"/>
                        <a:t>title</a:t>
                      </a:r>
                      <a:endParaRPr kumimoji="1" lang="ja-JP" altLang="en-US"/>
                    </a:p>
                  </a:txBody>
                  <a:tcPr/>
                </a:tc>
                <a:tc>
                  <a:txBody>
                    <a:bodyPr/>
                    <a:lstStyle/>
                    <a:p>
                      <a:r>
                        <a:rPr kumimoji="1" lang="ja-JP" altLang="en-US"/>
                        <a:t>動画のタイトル</a:t>
                      </a:r>
                    </a:p>
                  </a:txBody>
                  <a:tcPr/>
                </a:tc>
                <a:extLst>
                  <a:ext uri="{0D108BD9-81ED-4DB2-BD59-A6C34878D82A}">
                    <a16:rowId xmlns:a16="http://schemas.microsoft.com/office/drawing/2014/main" val="382391794"/>
                  </a:ext>
                </a:extLst>
              </a:tr>
              <a:tr h="273662">
                <a:tc>
                  <a:txBody>
                    <a:bodyPr/>
                    <a:lstStyle/>
                    <a:p>
                      <a:r>
                        <a:rPr kumimoji="1" lang="en-US" altLang="ja-JP" dirty="0" err="1"/>
                        <a:t>publishedAt</a:t>
                      </a:r>
                      <a:endParaRPr kumimoji="1" lang="ja-JP" altLang="en-US" dirty="0"/>
                    </a:p>
                  </a:txBody>
                  <a:tcPr/>
                </a:tc>
                <a:tc>
                  <a:txBody>
                    <a:bodyPr/>
                    <a:lstStyle/>
                    <a:p>
                      <a:r>
                        <a:rPr kumimoji="1" lang="ja-JP" altLang="en-US"/>
                        <a:t>動画の投稿時間</a:t>
                      </a:r>
                    </a:p>
                  </a:txBody>
                  <a:tcPr/>
                </a:tc>
                <a:extLst>
                  <a:ext uri="{0D108BD9-81ED-4DB2-BD59-A6C34878D82A}">
                    <a16:rowId xmlns:a16="http://schemas.microsoft.com/office/drawing/2014/main" val="4247502443"/>
                  </a:ext>
                </a:extLst>
              </a:tr>
              <a:tr h="273662">
                <a:tc>
                  <a:txBody>
                    <a:bodyPr/>
                    <a:lstStyle/>
                    <a:p>
                      <a:r>
                        <a:rPr kumimoji="1" lang="en-US" altLang="ja-JP" dirty="0" err="1"/>
                        <a:t>channelId</a:t>
                      </a:r>
                      <a:endParaRPr kumimoji="1" lang="ja-JP" altLang="en-US"/>
                    </a:p>
                  </a:txBody>
                  <a:tcPr/>
                </a:tc>
                <a:tc>
                  <a:txBody>
                    <a:bodyPr/>
                    <a:lstStyle/>
                    <a:p>
                      <a:r>
                        <a:rPr kumimoji="1" lang="ja-JP" altLang="en-US"/>
                        <a:t>チャンネルの</a:t>
                      </a:r>
                      <a:r>
                        <a:rPr kumimoji="1" lang="en-US" altLang="ja-JP" dirty="0"/>
                        <a:t>ID</a:t>
                      </a:r>
                      <a:endParaRPr kumimoji="1" lang="ja-JP" altLang="en-US"/>
                    </a:p>
                  </a:txBody>
                  <a:tcPr/>
                </a:tc>
                <a:extLst>
                  <a:ext uri="{0D108BD9-81ED-4DB2-BD59-A6C34878D82A}">
                    <a16:rowId xmlns:a16="http://schemas.microsoft.com/office/drawing/2014/main" val="2243755617"/>
                  </a:ext>
                </a:extLst>
              </a:tr>
              <a:tr h="273662">
                <a:tc>
                  <a:txBody>
                    <a:bodyPr/>
                    <a:lstStyle/>
                    <a:p>
                      <a:r>
                        <a:rPr kumimoji="1" lang="en-US" altLang="ja-JP" dirty="0" err="1"/>
                        <a:t>channelTitle</a:t>
                      </a:r>
                      <a:endParaRPr kumimoji="1" lang="ja-JP" altLang="en-US" dirty="0"/>
                    </a:p>
                  </a:txBody>
                  <a:tcPr/>
                </a:tc>
                <a:tc>
                  <a:txBody>
                    <a:bodyPr/>
                    <a:lstStyle/>
                    <a:p>
                      <a:r>
                        <a:rPr kumimoji="1" lang="ja-JP" altLang="en-US"/>
                        <a:t>チャンネルの名前</a:t>
                      </a:r>
                    </a:p>
                  </a:txBody>
                  <a:tcPr/>
                </a:tc>
                <a:extLst>
                  <a:ext uri="{0D108BD9-81ED-4DB2-BD59-A6C34878D82A}">
                    <a16:rowId xmlns:a16="http://schemas.microsoft.com/office/drawing/2014/main" val="3213536354"/>
                  </a:ext>
                </a:extLst>
              </a:tr>
              <a:tr h="273662">
                <a:tc>
                  <a:txBody>
                    <a:bodyPr/>
                    <a:lstStyle/>
                    <a:p>
                      <a:r>
                        <a:rPr kumimoji="1" lang="en-US" altLang="ja-JP" dirty="0" err="1"/>
                        <a:t>categoryId</a:t>
                      </a:r>
                      <a:endParaRPr kumimoji="1" lang="ja-JP" altLang="en-US" dirty="0"/>
                    </a:p>
                  </a:txBody>
                  <a:tcPr/>
                </a:tc>
                <a:tc>
                  <a:txBody>
                    <a:bodyPr/>
                    <a:lstStyle/>
                    <a:p>
                      <a:r>
                        <a:rPr kumimoji="1" lang="ja-JP" altLang="en-US"/>
                        <a:t>動画カテゴリの</a:t>
                      </a:r>
                      <a:r>
                        <a:rPr kumimoji="1" lang="en-US" altLang="ja-JP" dirty="0"/>
                        <a:t>ID</a:t>
                      </a:r>
                      <a:endParaRPr kumimoji="1" lang="ja-JP" altLang="en-US"/>
                    </a:p>
                  </a:txBody>
                  <a:tcPr/>
                </a:tc>
                <a:extLst>
                  <a:ext uri="{0D108BD9-81ED-4DB2-BD59-A6C34878D82A}">
                    <a16:rowId xmlns:a16="http://schemas.microsoft.com/office/drawing/2014/main" val="2072759501"/>
                  </a:ext>
                </a:extLst>
              </a:tr>
              <a:tr h="322071">
                <a:tc>
                  <a:txBody>
                    <a:bodyPr/>
                    <a:lstStyle/>
                    <a:p>
                      <a:r>
                        <a:rPr kumimoji="1" lang="en-US" altLang="ja-JP" dirty="0" err="1"/>
                        <a:t>Collection_date</a:t>
                      </a:r>
                      <a:endParaRPr kumimoji="1" lang="ja-JP" altLang="en-US"/>
                    </a:p>
                  </a:txBody>
                  <a:tcPr/>
                </a:tc>
                <a:tc>
                  <a:txBody>
                    <a:bodyPr/>
                    <a:lstStyle/>
                    <a:p>
                      <a:r>
                        <a:rPr kumimoji="1" lang="ja-JP" altLang="en-US"/>
                        <a:t>データレコードの収集日</a:t>
                      </a:r>
                    </a:p>
                  </a:txBody>
                  <a:tcPr/>
                </a:tc>
                <a:extLst>
                  <a:ext uri="{0D108BD9-81ED-4DB2-BD59-A6C34878D82A}">
                    <a16:rowId xmlns:a16="http://schemas.microsoft.com/office/drawing/2014/main" val="4168614862"/>
                  </a:ext>
                </a:extLst>
              </a:tr>
              <a:tr h="273662">
                <a:tc>
                  <a:txBody>
                    <a:bodyPr/>
                    <a:lstStyle/>
                    <a:p>
                      <a:r>
                        <a:rPr kumimoji="1" lang="en-US" altLang="ja-JP" dirty="0"/>
                        <a:t>tags</a:t>
                      </a:r>
                      <a:endParaRPr kumimoji="1" lang="ja-JP" altLang="en-US"/>
                    </a:p>
                  </a:txBody>
                  <a:tcPr/>
                </a:tc>
                <a:tc>
                  <a:txBody>
                    <a:bodyPr/>
                    <a:lstStyle/>
                    <a:p>
                      <a:r>
                        <a:rPr kumimoji="1" lang="ja-JP" altLang="en-US" dirty="0"/>
                        <a:t>動画に割り当てられたタグ</a:t>
                      </a:r>
                    </a:p>
                  </a:txBody>
                  <a:tcPr/>
                </a:tc>
                <a:extLst>
                  <a:ext uri="{0D108BD9-81ED-4DB2-BD59-A6C34878D82A}">
                    <a16:rowId xmlns:a16="http://schemas.microsoft.com/office/drawing/2014/main" val="1441727392"/>
                  </a:ext>
                </a:extLst>
              </a:tr>
              <a:tr h="273662">
                <a:tc>
                  <a:txBody>
                    <a:bodyPr/>
                    <a:lstStyle/>
                    <a:p>
                      <a:r>
                        <a:rPr kumimoji="1" lang="en-US" altLang="ja-JP" dirty="0"/>
                        <a:t>likes</a:t>
                      </a:r>
                      <a:endParaRPr kumimoji="1" lang="ja-JP" altLang="en-US"/>
                    </a:p>
                  </a:txBody>
                  <a:tcPr/>
                </a:tc>
                <a:tc>
                  <a:txBody>
                    <a:bodyPr/>
                    <a:lstStyle/>
                    <a:p>
                      <a:r>
                        <a:rPr kumimoji="1" lang="ja-JP" altLang="en-US"/>
                        <a:t>高評価数</a:t>
                      </a:r>
                    </a:p>
                  </a:txBody>
                  <a:tcPr/>
                </a:tc>
                <a:extLst>
                  <a:ext uri="{0D108BD9-81ED-4DB2-BD59-A6C34878D82A}">
                    <a16:rowId xmlns:a16="http://schemas.microsoft.com/office/drawing/2014/main" val="943726869"/>
                  </a:ext>
                </a:extLst>
              </a:tr>
              <a:tr h="273662">
                <a:tc>
                  <a:txBody>
                    <a:bodyPr/>
                    <a:lstStyle/>
                    <a:p>
                      <a:r>
                        <a:rPr kumimoji="1" lang="en-US" altLang="ja-JP" dirty="0"/>
                        <a:t>dislikes</a:t>
                      </a:r>
                      <a:endParaRPr kumimoji="1" lang="ja-JP" altLang="en-US"/>
                    </a:p>
                  </a:txBody>
                  <a:tcPr/>
                </a:tc>
                <a:tc>
                  <a:txBody>
                    <a:bodyPr/>
                    <a:lstStyle/>
                    <a:p>
                      <a:r>
                        <a:rPr kumimoji="1" lang="ja-JP" altLang="en-US"/>
                        <a:t>低評価数</a:t>
                      </a:r>
                    </a:p>
                  </a:txBody>
                  <a:tcPr/>
                </a:tc>
                <a:extLst>
                  <a:ext uri="{0D108BD9-81ED-4DB2-BD59-A6C34878D82A}">
                    <a16:rowId xmlns:a16="http://schemas.microsoft.com/office/drawing/2014/main" val="1887197983"/>
                  </a:ext>
                </a:extLst>
              </a:tr>
              <a:tr h="273662">
                <a:tc>
                  <a:txBody>
                    <a:bodyPr/>
                    <a:lstStyle/>
                    <a:p>
                      <a:r>
                        <a:rPr kumimoji="1" lang="en-US" altLang="ja-JP" dirty="0" err="1"/>
                        <a:t>Comment_count</a:t>
                      </a:r>
                      <a:endParaRPr kumimoji="1" lang="ja-JP" altLang="en-US"/>
                    </a:p>
                  </a:txBody>
                  <a:tcPr/>
                </a:tc>
                <a:tc>
                  <a:txBody>
                    <a:bodyPr/>
                    <a:lstStyle/>
                    <a:p>
                      <a:r>
                        <a:rPr kumimoji="1" lang="ja-JP" altLang="en-US"/>
                        <a:t>コメント数</a:t>
                      </a:r>
                    </a:p>
                  </a:txBody>
                  <a:tcPr/>
                </a:tc>
                <a:extLst>
                  <a:ext uri="{0D108BD9-81ED-4DB2-BD59-A6C34878D82A}">
                    <a16:rowId xmlns:a16="http://schemas.microsoft.com/office/drawing/2014/main" val="193266614"/>
                  </a:ext>
                </a:extLst>
              </a:tr>
              <a:tr h="273662">
                <a:tc>
                  <a:txBody>
                    <a:bodyPr/>
                    <a:lstStyle/>
                    <a:p>
                      <a:r>
                        <a:rPr kumimoji="1" lang="en-US" altLang="ja-JP" dirty="0" err="1"/>
                        <a:t>Thumbnail_link</a:t>
                      </a:r>
                      <a:endParaRPr kumimoji="1" lang="ja-JP" altLang="en-US"/>
                    </a:p>
                  </a:txBody>
                  <a:tcPr/>
                </a:tc>
                <a:tc>
                  <a:txBody>
                    <a:bodyPr/>
                    <a:lstStyle/>
                    <a:p>
                      <a:r>
                        <a:rPr kumimoji="1" lang="ja-JP" altLang="en-US"/>
                        <a:t>サムネイルのリンク</a:t>
                      </a:r>
                      <a:r>
                        <a:rPr kumimoji="1" lang="en-US" altLang="ja-JP" dirty="0"/>
                        <a:t>URL</a:t>
                      </a:r>
                      <a:endParaRPr kumimoji="1" lang="ja-JP" altLang="en-US"/>
                    </a:p>
                  </a:txBody>
                  <a:tcPr/>
                </a:tc>
                <a:extLst>
                  <a:ext uri="{0D108BD9-81ED-4DB2-BD59-A6C34878D82A}">
                    <a16:rowId xmlns:a16="http://schemas.microsoft.com/office/drawing/2014/main" val="1571830466"/>
                  </a:ext>
                </a:extLst>
              </a:tr>
              <a:tr h="273662">
                <a:tc>
                  <a:txBody>
                    <a:bodyPr/>
                    <a:lstStyle/>
                    <a:p>
                      <a:r>
                        <a:rPr kumimoji="1" lang="en-US" altLang="ja-JP" dirty="0" err="1"/>
                        <a:t>Comments_disabled</a:t>
                      </a:r>
                      <a:endParaRPr kumimoji="1" lang="ja-JP" altLang="en-US"/>
                    </a:p>
                  </a:txBody>
                  <a:tcPr/>
                </a:tc>
                <a:tc>
                  <a:txBody>
                    <a:bodyPr/>
                    <a:lstStyle/>
                    <a:p>
                      <a:r>
                        <a:rPr kumimoji="1" lang="ja-JP" altLang="en-US"/>
                        <a:t>コメントが許可されていない</a:t>
                      </a:r>
                    </a:p>
                  </a:txBody>
                  <a:tcPr/>
                </a:tc>
                <a:extLst>
                  <a:ext uri="{0D108BD9-81ED-4DB2-BD59-A6C34878D82A}">
                    <a16:rowId xmlns:a16="http://schemas.microsoft.com/office/drawing/2014/main" val="577308103"/>
                  </a:ext>
                </a:extLst>
              </a:tr>
              <a:tr h="273662">
                <a:tc>
                  <a:txBody>
                    <a:bodyPr/>
                    <a:lstStyle/>
                    <a:p>
                      <a:r>
                        <a:rPr kumimoji="1" lang="en-US" altLang="ja-JP" dirty="0" err="1"/>
                        <a:t>Rating_disabled</a:t>
                      </a:r>
                      <a:endParaRPr kumimoji="1" lang="ja-JP" altLang="en-US"/>
                    </a:p>
                  </a:txBody>
                  <a:tcPr/>
                </a:tc>
                <a:tc>
                  <a:txBody>
                    <a:bodyPr/>
                    <a:lstStyle/>
                    <a:p>
                      <a:r>
                        <a:rPr kumimoji="1" lang="ja-JP" altLang="en-US"/>
                        <a:t>評価が許可されていない</a:t>
                      </a:r>
                    </a:p>
                  </a:txBody>
                  <a:tcPr/>
                </a:tc>
                <a:extLst>
                  <a:ext uri="{0D108BD9-81ED-4DB2-BD59-A6C34878D82A}">
                    <a16:rowId xmlns:a16="http://schemas.microsoft.com/office/drawing/2014/main" val="3094334180"/>
                  </a:ext>
                </a:extLst>
              </a:tr>
              <a:tr h="273662">
                <a:tc>
                  <a:txBody>
                    <a:bodyPr/>
                    <a:lstStyle/>
                    <a:p>
                      <a:r>
                        <a:rPr kumimoji="1" lang="en-US" altLang="ja-JP" dirty="0"/>
                        <a:t>describe</a:t>
                      </a:r>
                      <a:endParaRPr kumimoji="1" lang="ja-JP" altLang="en-US"/>
                    </a:p>
                  </a:txBody>
                  <a:tcPr/>
                </a:tc>
                <a:tc>
                  <a:txBody>
                    <a:bodyPr/>
                    <a:lstStyle/>
                    <a:p>
                      <a:r>
                        <a:rPr kumimoji="1" lang="ja-JP" altLang="en-US"/>
                        <a:t>動画の説明文</a:t>
                      </a:r>
                    </a:p>
                  </a:txBody>
                  <a:tcPr/>
                </a:tc>
                <a:extLst>
                  <a:ext uri="{0D108BD9-81ED-4DB2-BD59-A6C34878D82A}">
                    <a16:rowId xmlns:a16="http://schemas.microsoft.com/office/drawing/2014/main" val="341583004"/>
                  </a:ext>
                </a:extLst>
              </a:tr>
              <a:tr h="273662">
                <a:tc>
                  <a:txBody>
                    <a:bodyPr/>
                    <a:lstStyle/>
                    <a:p>
                      <a:r>
                        <a:rPr kumimoji="1" lang="en-US" altLang="ja-JP" dirty="0"/>
                        <a:t>y</a:t>
                      </a:r>
                      <a:endParaRPr kumimoji="1" lang="ja-JP" altLang="en-US"/>
                    </a:p>
                  </a:txBody>
                  <a:tcPr/>
                </a:tc>
                <a:tc>
                  <a:txBody>
                    <a:bodyPr/>
                    <a:lstStyle/>
                    <a:p>
                      <a:r>
                        <a:rPr kumimoji="1" lang="ja-JP" altLang="en-US" dirty="0"/>
                        <a:t>再生数</a:t>
                      </a:r>
                    </a:p>
                  </a:txBody>
                  <a:tcPr/>
                </a:tc>
                <a:extLst>
                  <a:ext uri="{0D108BD9-81ED-4DB2-BD59-A6C34878D82A}">
                    <a16:rowId xmlns:a16="http://schemas.microsoft.com/office/drawing/2014/main" val="1002657697"/>
                  </a:ext>
                </a:extLst>
              </a:tr>
            </a:tbl>
          </a:graphicData>
        </a:graphic>
      </p:graphicFrame>
      <p:sp>
        <p:nvSpPr>
          <p:cNvPr id="6" name="正方形/長方形 5">
            <a:extLst>
              <a:ext uri="{FF2B5EF4-FFF2-40B4-BE49-F238E27FC236}">
                <a16:creationId xmlns:a16="http://schemas.microsoft.com/office/drawing/2014/main" id="{7EAA4487-729F-614B-B474-3409ED3E16EC}"/>
              </a:ext>
            </a:extLst>
          </p:cNvPr>
          <p:cNvSpPr/>
          <p:nvPr/>
        </p:nvSpPr>
        <p:spPr>
          <a:xfrm>
            <a:off x="8421537" y="6269019"/>
            <a:ext cx="3680816" cy="369332"/>
          </a:xfrm>
          <a:prstGeom prst="rect">
            <a:avLst/>
          </a:prstGeom>
        </p:spPr>
        <p:txBody>
          <a:bodyPr wrap="none">
            <a:spAutoFit/>
          </a:bodyPr>
          <a:lstStyle/>
          <a:p>
            <a:r>
              <a:rPr lang="en-US" altLang="ja-JP" dirty="0"/>
              <a:t>YouTube</a:t>
            </a:r>
            <a:r>
              <a:rPr lang="ja-JP" altLang="en-US" dirty="0"/>
              <a:t>動画の再生数を予測する</a:t>
            </a:r>
          </a:p>
        </p:txBody>
      </p:sp>
      <p:sp>
        <p:nvSpPr>
          <p:cNvPr id="4" name="テキスト ボックス 3"/>
          <p:cNvSpPr txBox="1"/>
          <p:nvPr/>
        </p:nvSpPr>
        <p:spPr>
          <a:xfrm>
            <a:off x="7655859" y="2863869"/>
            <a:ext cx="2901461" cy="830997"/>
          </a:xfrm>
          <a:prstGeom prst="rect">
            <a:avLst/>
          </a:prstGeom>
          <a:noFill/>
        </p:spPr>
        <p:txBody>
          <a:bodyPr wrap="square" rtlCol="0">
            <a:spAutoFit/>
          </a:bodyPr>
          <a:lstStyle/>
          <a:p>
            <a:r>
              <a:rPr kumimoji="1" lang="ja-JP" altLang="en-US" sz="2400" dirty="0"/>
              <a:t>レコード数：</a:t>
            </a:r>
            <a:r>
              <a:rPr kumimoji="1" lang="en-US" altLang="ja-JP" sz="2400" dirty="0"/>
              <a:t>19720</a:t>
            </a:r>
          </a:p>
          <a:p>
            <a:r>
              <a:rPr lang="ja-JP" altLang="en-US" sz="2400" dirty="0"/>
              <a:t>列数：</a:t>
            </a:r>
            <a:r>
              <a:rPr lang="en-US" altLang="ja-JP" sz="2400" dirty="0"/>
              <a:t>17</a:t>
            </a:r>
            <a:endParaRPr kumimoji="1" lang="ja-JP" altLang="en-US" sz="2400" dirty="0"/>
          </a:p>
        </p:txBody>
      </p:sp>
    </p:spTree>
    <p:extLst>
      <p:ext uri="{BB962C8B-B14F-4D97-AF65-F5344CB8AC3E}">
        <p14:creationId xmlns:p14="http://schemas.microsoft.com/office/powerpoint/2010/main" val="4244461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7168466-B6A2-4447-84A6-4F4CFFEEF700}"/>
              </a:ext>
            </a:extLst>
          </p:cNvPr>
          <p:cNvSpPr txBox="1"/>
          <p:nvPr/>
        </p:nvSpPr>
        <p:spPr>
          <a:xfrm>
            <a:off x="3968544" y="612751"/>
            <a:ext cx="4534328" cy="584775"/>
          </a:xfrm>
          <a:prstGeom prst="rect">
            <a:avLst/>
          </a:prstGeom>
          <a:noFill/>
        </p:spPr>
        <p:txBody>
          <a:bodyPr wrap="square" rtlCol="0">
            <a:spAutoFit/>
          </a:bodyPr>
          <a:lstStyle/>
          <a:p>
            <a:r>
              <a:rPr kumimoji="1" lang="ja-JP" altLang="en-US" sz="3200" dirty="0"/>
              <a:t>アプローチ・方法</a:t>
            </a:r>
          </a:p>
        </p:txBody>
      </p:sp>
      <p:sp>
        <p:nvSpPr>
          <p:cNvPr id="3" name="正方形/長方形 2">
            <a:extLst>
              <a:ext uri="{FF2B5EF4-FFF2-40B4-BE49-F238E27FC236}">
                <a16:creationId xmlns:a16="http://schemas.microsoft.com/office/drawing/2014/main" id="{239722ED-18AF-B440-9963-428DDB1DA1DF}"/>
              </a:ext>
            </a:extLst>
          </p:cNvPr>
          <p:cNvSpPr/>
          <p:nvPr/>
        </p:nvSpPr>
        <p:spPr>
          <a:xfrm>
            <a:off x="8087853" y="214350"/>
            <a:ext cx="3680816" cy="369332"/>
          </a:xfrm>
          <a:prstGeom prst="rect">
            <a:avLst/>
          </a:prstGeom>
        </p:spPr>
        <p:txBody>
          <a:bodyPr wrap="none">
            <a:spAutoFit/>
          </a:bodyPr>
          <a:lstStyle/>
          <a:p>
            <a:r>
              <a:rPr lang="en-US" altLang="ja-JP" dirty="0"/>
              <a:t>YouTube</a:t>
            </a:r>
            <a:r>
              <a:rPr lang="ja-JP" altLang="en-US"/>
              <a:t>動画の再生数を予測する</a:t>
            </a:r>
          </a:p>
        </p:txBody>
      </p:sp>
      <p:sp>
        <p:nvSpPr>
          <p:cNvPr id="4" name="テキスト ボックス 3">
            <a:extLst>
              <a:ext uri="{FF2B5EF4-FFF2-40B4-BE49-F238E27FC236}">
                <a16:creationId xmlns:a16="http://schemas.microsoft.com/office/drawing/2014/main" id="{0532C71D-B41A-7C49-AA67-DB4FD682D7B6}"/>
              </a:ext>
            </a:extLst>
          </p:cNvPr>
          <p:cNvSpPr txBox="1"/>
          <p:nvPr/>
        </p:nvSpPr>
        <p:spPr>
          <a:xfrm>
            <a:off x="1810590" y="2924477"/>
            <a:ext cx="8850235" cy="3416320"/>
          </a:xfrm>
          <a:prstGeom prst="rect">
            <a:avLst/>
          </a:prstGeom>
          <a:noFill/>
        </p:spPr>
        <p:txBody>
          <a:bodyPr wrap="square" rtlCol="0">
            <a:spAutoFit/>
          </a:bodyPr>
          <a:lstStyle/>
          <a:p>
            <a:r>
              <a:rPr kumimoji="1" lang="ja-JP" altLang="en-US" sz="2400" dirty="0"/>
              <a:t>以下の特徴量</a:t>
            </a:r>
            <a:r>
              <a:rPr lang="ja-JP" altLang="en-US" sz="2400" dirty="0"/>
              <a:t>を用意</a:t>
            </a:r>
            <a:endParaRPr kumimoji="1" lang="en-US" altLang="ja-JP" sz="2400" dirty="0"/>
          </a:p>
          <a:p>
            <a:r>
              <a:rPr lang="ja-JP" altLang="en-US" sz="2400" dirty="0"/>
              <a:t>・</a:t>
            </a:r>
            <a:r>
              <a:rPr lang="en-US" altLang="ja-JP" sz="2400" dirty="0"/>
              <a:t>dislikes(</a:t>
            </a:r>
            <a:r>
              <a:rPr lang="ja-JP" altLang="en-US" sz="2400" dirty="0"/>
              <a:t>低評価数</a:t>
            </a:r>
            <a:r>
              <a:rPr lang="en-US" altLang="ja-JP" sz="2400" dirty="0"/>
              <a:t>)</a:t>
            </a:r>
            <a:r>
              <a:rPr lang="ja-JP" altLang="en-US" sz="2400" dirty="0" err="1"/>
              <a:t>、</a:t>
            </a:r>
            <a:r>
              <a:rPr lang="en-US" altLang="ja-JP" sz="2400" dirty="0"/>
              <a:t>likes(</a:t>
            </a:r>
            <a:r>
              <a:rPr lang="ja-JP" altLang="en-US" sz="2400" dirty="0"/>
              <a:t>高評価数</a:t>
            </a:r>
            <a:r>
              <a:rPr lang="en-US" altLang="ja-JP" sz="2400" dirty="0"/>
              <a:t>)</a:t>
            </a:r>
            <a:r>
              <a:rPr lang="en-US" altLang="ja-JP" sz="2400" dirty="0" err="1"/>
              <a:t>comment_count</a:t>
            </a:r>
            <a:r>
              <a:rPr lang="en-US" altLang="ja-JP" sz="2400" dirty="0"/>
              <a:t>(</a:t>
            </a:r>
            <a:r>
              <a:rPr lang="ja-JP" altLang="en-US" sz="2400" dirty="0"/>
              <a:t>コメン</a:t>
            </a:r>
            <a:endParaRPr lang="en-US" altLang="ja-JP" sz="2400" dirty="0"/>
          </a:p>
          <a:p>
            <a:r>
              <a:rPr lang="ja-JP" altLang="en-US" sz="2400" dirty="0"/>
              <a:t>　ト数</a:t>
            </a:r>
            <a:r>
              <a:rPr lang="en-US" altLang="ja-JP" sz="2400" dirty="0"/>
              <a:t>)</a:t>
            </a:r>
            <a:r>
              <a:rPr lang="ja-JP" altLang="en-US" sz="2400" dirty="0"/>
              <a:t>の四則演算等</a:t>
            </a:r>
            <a:r>
              <a:rPr lang="en-US" altLang="ja-JP" sz="2400" dirty="0"/>
              <a:t>,log,</a:t>
            </a:r>
            <a:r>
              <a:rPr lang="ja-JP" altLang="en-US" sz="2400" dirty="0"/>
              <a:t>二乗などの</a:t>
            </a:r>
            <a:r>
              <a:rPr lang="en-US" altLang="ja-JP" sz="2400" dirty="0"/>
              <a:t>aggregation(</a:t>
            </a:r>
            <a:r>
              <a:rPr lang="ja-JP" altLang="en-US" sz="2400" dirty="0"/>
              <a:t>集計</a:t>
            </a:r>
            <a:r>
              <a:rPr lang="en-US" altLang="ja-JP" sz="2400" dirty="0"/>
              <a:t>)</a:t>
            </a:r>
            <a:r>
              <a:rPr lang="ja-JP" altLang="en-US" sz="2400" dirty="0"/>
              <a:t>特徴量</a:t>
            </a:r>
            <a:endParaRPr lang="en-US" altLang="ja-JP" sz="2400" dirty="0"/>
          </a:p>
          <a:p>
            <a:r>
              <a:rPr lang="ja-JP" altLang="en-US" sz="2400" dirty="0"/>
              <a:t>・</a:t>
            </a:r>
            <a:r>
              <a:rPr lang="en-US" altLang="ja-JP" sz="2400" u="sng" dirty="0"/>
              <a:t>dislikes</a:t>
            </a:r>
            <a:r>
              <a:rPr lang="ja-JP" altLang="en-US" sz="2400" u="sng" dirty="0" err="1"/>
              <a:t>、</a:t>
            </a:r>
            <a:r>
              <a:rPr lang="en-US" altLang="ja-JP" sz="2400" u="sng" dirty="0"/>
              <a:t>likes</a:t>
            </a:r>
            <a:r>
              <a:rPr lang="ja-JP" altLang="en-US" sz="2400" u="sng" dirty="0" err="1"/>
              <a:t>、</a:t>
            </a:r>
            <a:r>
              <a:rPr lang="en-US" altLang="ja-JP" sz="2400" u="sng" dirty="0" err="1"/>
              <a:t>comment_count</a:t>
            </a:r>
            <a:r>
              <a:rPr lang="ja-JP" altLang="en-US" sz="2400" u="sng" dirty="0"/>
              <a:t>の予測数</a:t>
            </a:r>
            <a:endParaRPr lang="en-US" altLang="ja-JP" sz="2400" u="sng" dirty="0"/>
          </a:p>
          <a:p>
            <a:r>
              <a:rPr lang="ja-JP" altLang="en-US" sz="2400" dirty="0"/>
              <a:t>・テキスト</a:t>
            </a:r>
            <a:r>
              <a:rPr lang="en-US" altLang="ja-JP" sz="2400" dirty="0"/>
              <a:t>(</a:t>
            </a:r>
            <a:r>
              <a:rPr lang="en-US" altLang="ja-JP" sz="2400" dirty="0" err="1"/>
              <a:t>channelTitle,CategoryId</a:t>
            </a:r>
            <a:r>
              <a:rPr lang="ja-JP" altLang="en-US" sz="2400" dirty="0"/>
              <a:t>など</a:t>
            </a:r>
            <a:r>
              <a:rPr lang="en-US" altLang="ja-JP" sz="2400" dirty="0"/>
              <a:t>)</a:t>
            </a:r>
            <a:r>
              <a:rPr lang="ja-JP" altLang="en-US" sz="2400" dirty="0"/>
              <a:t>の</a:t>
            </a:r>
            <a:r>
              <a:rPr lang="en-US" altLang="ja-JP" sz="2400" dirty="0"/>
              <a:t>aggregation</a:t>
            </a:r>
            <a:r>
              <a:rPr lang="ja-JP" altLang="en-US" sz="2400" dirty="0"/>
              <a:t>特徴量</a:t>
            </a:r>
            <a:endParaRPr lang="en-US" altLang="ja-JP" sz="2400" dirty="0"/>
          </a:p>
          <a:p>
            <a:r>
              <a:rPr lang="ja-JP" altLang="en-US" sz="2400" dirty="0"/>
              <a:t>・テキストの</a:t>
            </a:r>
            <a:r>
              <a:rPr lang="en-US" altLang="ja-JP" sz="2400" dirty="0" err="1"/>
              <a:t>tf-idf</a:t>
            </a:r>
            <a:r>
              <a:rPr lang="en-US" altLang="ja-JP" sz="2400" dirty="0"/>
              <a:t> -&gt; </a:t>
            </a:r>
            <a:r>
              <a:rPr lang="en-US" altLang="ja-JP" sz="2400" dirty="0" err="1"/>
              <a:t>svd</a:t>
            </a:r>
            <a:r>
              <a:rPr lang="ja-JP" altLang="en-US" sz="2400" dirty="0" err="1"/>
              <a:t>、</a:t>
            </a:r>
            <a:r>
              <a:rPr lang="en-US" altLang="ja-JP" sz="2400" dirty="0"/>
              <a:t>doc2vec</a:t>
            </a:r>
            <a:r>
              <a:rPr lang="ja-JP" altLang="en-US" sz="2400" dirty="0" err="1"/>
              <a:t>、</a:t>
            </a:r>
            <a:r>
              <a:rPr lang="en-US" altLang="ja-JP" sz="2400" dirty="0" err="1"/>
              <a:t>tf-idf+t-sne</a:t>
            </a:r>
            <a:endParaRPr lang="en-US" altLang="ja-JP" sz="2400" dirty="0"/>
          </a:p>
          <a:p>
            <a:r>
              <a:rPr lang="ja-JP" altLang="en-US" sz="2400" dirty="0"/>
              <a:t>・</a:t>
            </a:r>
            <a:r>
              <a:rPr lang="en-US" altLang="ja-JP" sz="2400" dirty="0"/>
              <a:t>Target Encoding</a:t>
            </a:r>
          </a:p>
          <a:p>
            <a:r>
              <a:rPr lang="ja-JP" altLang="en-US" sz="2400" dirty="0"/>
              <a:t>・テキストの中に</a:t>
            </a:r>
            <a:r>
              <a:rPr lang="en-US" altLang="ja-JP" sz="2400" dirty="0"/>
              <a:t>keyword</a:t>
            </a:r>
            <a:r>
              <a:rPr lang="ja-JP" altLang="en-US" sz="2400" dirty="0"/>
              <a:t>あり、なしの</a:t>
            </a:r>
            <a:r>
              <a:rPr lang="en-US" altLang="ja-JP" sz="2400" dirty="0"/>
              <a:t>binary</a:t>
            </a:r>
            <a:r>
              <a:rPr lang="ja-JP" altLang="en-US" sz="2400" dirty="0"/>
              <a:t>特徴量</a:t>
            </a:r>
            <a:endParaRPr lang="en-US" altLang="ja-JP" sz="2400" dirty="0"/>
          </a:p>
          <a:p>
            <a:endParaRPr lang="en-US" altLang="ja-JP" sz="2400" dirty="0"/>
          </a:p>
        </p:txBody>
      </p:sp>
      <p:sp>
        <p:nvSpPr>
          <p:cNvPr id="6" name="テキスト ボックス 5"/>
          <p:cNvSpPr txBox="1"/>
          <p:nvPr/>
        </p:nvSpPr>
        <p:spPr>
          <a:xfrm>
            <a:off x="2003610" y="1438439"/>
            <a:ext cx="7210727" cy="1107996"/>
          </a:xfrm>
          <a:prstGeom prst="rect">
            <a:avLst/>
          </a:prstGeom>
          <a:noFill/>
        </p:spPr>
        <p:txBody>
          <a:bodyPr wrap="square" rtlCol="0">
            <a:spAutoFit/>
          </a:bodyPr>
          <a:lstStyle/>
          <a:p>
            <a:r>
              <a:rPr kumimoji="1" lang="en-US" altLang="ja-JP" sz="2400" dirty="0"/>
              <a:t>EDA(</a:t>
            </a:r>
            <a:r>
              <a:rPr kumimoji="1" lang="ja-JP" altLang="en-US" sz="2400" dirty="0"/>
              <a:t>探索型データ解析</a:t>
            </a:r>
            <a:r>
              <a:rPr kumimoji="1" lang="en-US" altLang="ja-JP" sz="2400" dirty="0"/>
              <a:t>)</a:t>
            </a:r>
            <a:r>
              <a:rPr kumimoji="1" lang="ja-JP" altLang="en-US" sz="2400" dirty="0"/>
              <a:t>を行い、再生数を予測するのに効果的な特徴量を見つける</a:t>
            </a:r>
            <a:r>
              <a:rPr lang="ja-JP" altLang="en-US" sz="2400" dirty="0"/>
              <a:t>。</a:t>
            </a:r>
            <a:endParaRPr lang="en-US" altLang="ja-JP" sz="2400" dirty="0"/>
          </a:p>
          <a:p>
            <a:endParaRPr kumimoji="1" lang="en-US" altLang="ja-JP" dirty="0"/>
          </a:p>
        </p:txBody>
      </p:sp>
    </p:spTree>
    <p:extLst>
      <p:ext uri="{BB962C8B-B14F-4D97-AF65-F5344CB8AC3E}">
        <p14:creationId xmlns:p14="http://schemas.microsoft.com/office/powerpoint/2010/main" val="2653347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7168466-B6A2-4447-84A6-4F4CFFEEF700}"/>
              </a:ext>
            </a:extLst>
          </p:cNvPr>
          <p:cNvSpPr txBox="1"/>
          <p:nvPr/>
        </p:nvSpPr>
        <p:spPr>
          <a:xfrm>
            <a:off x="3968544" y="612751"/>
            <a:ext cx="4534328" cy="584775"/>
          </a:xfrm>
          <a:prstGeom prst="rect">
            <a:avLst/>
          </a:prstGeom>
          <a:noFill/>
        </p:spPr>
        <p:txBody>
          <a:bodyPr wrap="square" rtlCol="0">
            <a:spAutoFit/>
          </a:bodyPr>
          <a:lstStyle/>
          <a:p>
            <a:r>
              <a:rPr kumimoji="1" lang="ja-JP" altLang="en-US" sz="3200" dirty="0"/>
              <a:t>アプローチ・方法</a:t>
            </a:r>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8254" y="2197430"/>
            <a:ext cx="10131019" cy="4273707"/>
          </a:xfrm>
          <a:prstGeom prst="rect">
            <a:avLst/>
          </a:prstGeom>
        </p:spPr>
      </p:pic>
      <p:sp>
        <p:nvSpPr>
          <p:cNvPr id="4" name="テキスト ボックス 3">
            <a:extLst>
              <a:ext uri="{FF2B5EF4-FFF2-40B4-BE49-F238E27FC236}">
                <a16:creationId xmlns:a16="http://schemas.microsoft.com/office/drawing/2014/main" id="{E7168466-B6A2-4447-84A6-4F4CFFEEF700}"/>
              </a:ext>
            </a:extLst>
          </p:cNvPr>
          <p:cNvSpPr txBox="1"/>
          <p:nvPr/>
        </p:nvSpPr>
        <p:spPr>
          <a:xfrm>
            <a:off x="2564598" y="1251733"/>
            <a:ext cx="7018329" cy="830997"/>
          </a:xfrm>
          <a:prstGeom prst="rect">
            <a:avLst/>
          </a:prstGeom>
          <a:noFill/>
        </p:spPr>
        <p:txBody>
          <a:bodyPr wrap="square" rtlCol="0">
            <a:spAutoFit/>
          </a:bodyPr>
          <a:lstStyle/>
          <a:p>
            <a:r>
              <a:rPr kumimoji="1" lang="ja-JP" altLang="en-US" sz="2400" dirty="0"/>
              <a:t>評価やコメントをすることが許可されていないものに関しては値が０。</a:t>
            </a:r>
          </a:p>
        </p:txBody>
      </p:sp>
    </p:spTree>
    <p:extLst>
      <p:ext uri="{BB962C8B-B14F-4D97-AF65-F5344CB8AC3E}">
        <p14:creationId xmlns:p14="http://schemas.microsoft.com/office/powerpoint/2010/main" val="3669948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1966546" y="2070438"/>
            <a:ext cx="9111761" cy="2677656"/>
          </a:xfrm>
          <a:prstGeom prst="rect">
            <a:avLst/>
          </a:prstGeom>
        </p:spPr>
        <p:txBody>
          <a:bodyPr wrap="square">
            <a:spAutoFit/>
          </a:bodyPr>
          <a:lstStyle/>
          <a:p>
            <a:r>
              <a:rPr lang="ja-JP" altLang="en-US" sz="2800" dirty="0"/>
              <a:t>モデリング</a:t>
            </a:r>
            <a:endParaRPr lang="en-US" altLang="ja-JP" sz="2800" dirty="0"/>
          </a:p>
          <a:p>
            <a:r>
              <a:rPr lang="ja-JP" altLang="en-US" sz="2800" dirty="0"/>
              <a:t>・</a:t>
            </a:r>
            <a:r>
              <a:rPr lang="en-US" altLang="ja-JP" sz="2800" u="sng" dirty="0" err="1"/>
              <a:t>LightGBM</a:t>
            </a:r>
            <a:r>
              <a:rPr lang="ja-JP" altLang="en-US" sz="2800" u="sng" dirty="0"/>
              <a:t>をメイン</a:t>
            </a:r>
            <a:r>
              <a:rPr lang="ja-JP" altLang="en-US" sz="2800" dirty="0"/>
              <a:t>として、</a:t>
            </a:r>
            <a:r>
              <a:rPr lang="en-US" altLang="ja-JP" sz="2800" dirty="0"/>
              <a:t>NN,RF(</a:t>
            </a:r>
            <a:r>
              <a:rPr lang="en-US" altLang="ja-JP" sz="2800" dirty="0" err="1"/>
              <a:t>LightGBM</a:t>
            </a:r>
            <a:r>
              <a:rPr lang="en-US" altLang="ja-JP" sz="2800" dirty="0"/>
              <a:t> </a:t>
            </a:r>
            <a:r>
              <a:rPr lang="en-US" altLang="ja-JP" sz="2800" dirty="0" err="1"/>
              <a:t>rf</a:t>
            </a:r>
            <a:endParaRPr lang="en-US" altLang="ja-JP" sz="2800" dirty="0"/>
          </a:p>
          <a:p>
            <a:r>
              <a:rPr lang="ja-JP" altLang="en-US" sz="2800" dirty="0"/>
              <a:t>　</a:t>
            </a:r>
            <a:r>
              <a:rPr lang="en-US" altLang="ja-JP" sz="2800" dirty="0"/>
              <a:t> mode)</a:t>
            </a:r>
            <a:r>
              <a:rPr lang="ja-JP" altLang="en-US" sz="2800" dirty="0"/>
              <a:t>の</a:t>
            </a:r>
            <a:r>
              <a:rPr lang="en-US" altLang="ja-JP" sz="2800" dirty="0"/>
              <a:t>Linear Regression</a:t>
            </a:r>
            <a:r>
              <a:rPr lang="ja-JP" altLang="en-US" sz="2800" dirty="0"/>
              <a:t>による</a:t>
            </a:r>
            <a:r>
              <a:rPr lang="en-US" altLang="ja-JP" sz="2800" dirty="0"/>
              <a:t>Stacking</a:t>
            </a:r>
            <a:r>
              <a:rPr lang="ja-JP" altLang="en-US" sz="2800" dirty="0"/>
              <a:t>を行う</a:t>
            </a:r>
            <a:endParaRPr lang="en-US" altLang="ja-JP" sz="2800" dirty="0"/>
          </a:p>
          <a:p>
            <a:r>
              <a:rPr lang="ja-JP" altLang="en-US" sz="2800" dirty="0"/>
              <a:t>・シングルモデルでは、</a:t>
            </a:r>
            <a:r>
              <a:rPr lang="en-US" altLang="ja-JP" sz="2800" dirty="0" err="1"/>
              <a:t>LightGBM</a:t>
            </a:r>
            <a:r>
              <a:rPr lang="ja-JP" altLang="en-US" sz="2800" dirty="0" err="1"/>
              <a:t>、</a:t>
            </a:r>
            <a:r>
              <a:rPr lang="en-US" altLang="ja-JP" sz="2800" dirty="0" err="1"/>
              <a:t>XGBoost</a:t>
            </a:r>
            <a:r>
              <a:rPr lang="ja-JP" altLang="en-US" sz="2800" dirty="0" err="1"/>
              <a:t>、</a:t>
            </a:r>
            <a:endParaRPr lang="en-US" altLang="ja-JP" sz="2800" dirty="0"/>
          </a:p>
          <a:p>
            <a:r>
              <a:rPr lang="ja-JP" altLang="en-US" sz="2800" dirty="0"/>
              <a:t>　</a:t>
            </a:r>
            <a:r>
              <a:rPr lang="en-US" altLang="ja-JP" sz="2800" dirty="0" err="1"/>
              <a:t>CatBoost</a:t>
            </a:r>
            <a:r>
              <a:rPr lang="ja-JP" altLang="en-US" sz="2800" dirty="0"/>
              <a:t>を試す</a:t>
            </a:r>
            <a:endParaRPr lang="en-US" altLang="ja-JP" sz="2800" dirty="0"/>
          </a:p>
          <a:p>
            <a:endParaRPr lang="en-US" altLang="ja-JP" sz="2800" dirty="0"/>
          </a:p>
        </p:txBody>
      </p:sp>
      <p:sp>
        <p:nvSpPr>
          <p:cNvPr id="3" name="テキスト ボックス 2">
            <a:extLst>
              <a:ext uri="{FF2B5EF4-FFF2-40B4-BE49-F238E27FC236}">
                <a16:creationId xmlns:a16="http://schemas.microsoft.com/office/drawing/2014/main" id="{E7168466-B6A2-4447-84A6-4F4CFFEEF700}"/>
              </a:ext>
            </a:extLst>
          </p:cNvPr>
          <p:cNvSpPr txBox="1"/>
          <p:nvPr/>
        </p:nvSpPr>
        <p:spPr>
          <a:xfrm>
            <a:off x="3968544" y="612751"/>
            <a:ext cx="4534328" cy="584775"/>
          </a:xfrm>
          <a:prstGeom prst="rect">
            <a:avLst/>
          </a:prstGeom>
          <a:noFill/>
        </p:spPr>
        <p:txBody>
          <a:bodyPr wrap="square" rtlCol="0">
            <a:spAutoFit/>
          </a:bodyPr>
          <a:lstStyle/>
          <a:p>
            <a:r>
              <a:rPr kumimoji="1" lang="ja-JP" altLang="en-US" sz="3200" dirty="0"/>
              <a:t>アプローチ・方法</a:t>
            </a:r>
          </a:p>
        </p:txBody>
      </p:sp>
    </p:spTree>
    <p:extLst>
      <p:ext uri="{BB962C8B-B14F-4D97-AF65-F5344CB8AC3E}">
        <p14:creationId xmlns:p14="http://schemas.microsoft.com/office/powerpoint/2010/main" val="956519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7168466-B6A2-4447-84A6-4F4CFFEEF700}"/>
              </a:ext>
            </a:extLst>
          </p:cNvPr>
          <p:cNvSpPr txBox="1"/>
          <p:nvPr/>
        </p:nvSpPr>
        <p:spPr>
          <a:xfrm>
            <a:off x="3968544" y="612751"/>
            <a:ext cx="4534328" cy="584775"/>
          </a:xfrm>
          <a:prstGeom prst="rect">
            <a:avLst/>
          </a:prstGeom>
          <a:noFill/>
        </p:spPr>
        <p:txBody>
          <a:bodyPr wrap="square" rtlCol="0">
            <a:spAutoFit/>
          </a:bodyPr>
          <a:lstStyle/>
          <a:p>
            <a:r>
              <a:rPr kumimoji="1" lang="ja-JP" altLang="en-US" sz="3200" dirty="0"/>
              <a:t>アプローチ・方法</a:t>
            </a:r>
          </a:p>
        </p:txBody>
      </p:sp>
      <p:sp>
        <p:nvSpPr>
          <p:cNvPr id="3" name="テキスト ボックス 2"/>
          <p:cNvSpPr txBox="1"/>
          <p:nvPr/>
        </p:nvSpPr>
        <p:spPr>
          <a:xfrm>
            <a:off x="978877" y="2090172"/>
            <a:ext cx="10234246" cy="2677656"/>
          </a:xfrm>
          <a:prstGeom prst="rect">
            <a:avLst/>
          </a:prstGeom>
          <a:noFill/>
        </p:spPr>
        <p:txBody>
          <a:bodyPr wrap="square" rtlCol="0">
            <a:spAutoFit/>
          </a:bodyPr>
          <a:lstStyle/>
          <a:p>
            <a:r>
              <a:rPr kumimoji="1" lang="ja-JP" altLang="en-US" sz="2800" dirty="0"/>
              <a:t>なぜ</a:t>
            </a:r>
            <a:r>
              <a:rPr kumimoji="1" lang="en-US" altLang="ja-JP" sz="2800" dirty="0" err="1"/>
              <a:t>LightGBM</a:t>
            </a:r>
            <a:r>
              <a:rPr kumimoji="1" lang="ja-JP" altLang="en-US" sz="2800" dirty="0"/>
              <a:t>を使うのか？</a:t>
            </a:r>
            <a:endParaRPr kumimoji="1" lang="en-US" altLang="ja-JP" sz="2800" dirty="0"/>
          </a:p>
          <a:p>
            <a:r>
              <a:rPr lang="ja-JP" altLang="en-US" sz="2800" dirty="0"/>
              <a:t>・カテゴリ変数に対して特別な処理を自動的に実行してくれる</a:t>
            </a:r>
            <a:endParaRPr lang="en-US" altLang="ja-JP" sz="2800" dirty="0"/>
          </a:p>
          <a:p>
            <a:r>
              <a:rPr lang="ja-JP" altLang="en-US" sz="2800" dirty="0"/>
              <a:t>　ので、</a:t>
            </a:r>
            <a:r>
              <a:rPr lang="en-US" altLang="ja-JP" sz="2800" dirty="0"/>
              <a:t>One-Hot</a:t>
            </a:r>
            <a:r>
              <a:rPr lang="ja-JP" altLang="en-US" sz="2800" dirty="0"/>
              <a:t>エンコーディングの手間を無くせる</a:t>
            </a:r>
            <a:endParaRPr lang="en-US" altLang="ja-JP" sz="2800" dirty="0"/>
          </a:p>
          <a:p>
            <a:r>
              <a:rPr lang="ja-JP" altLang="en-US" sz="2800" dirty="0"/>
              <a:t>・既存のデータセットを極力加工せずに利用するという観点で、</a:t>
            </a:r>
            <a:endParaRPr lang="en-US" altLang="ja-JP" sz="2800" dirty="0"/>
          </a:p>
          <a:p>
            <a:r>
              <a:rPr lang="ja-JP" altLang="en-US" sz="2800" dirty="0"/>
              <a:t>　特徴量エンジニアリングの負担を軽減してくれる</a:t>
            </a:r>
            <a:endParaRPr lang="en-US" altLang="ja-JP" sz="2800" dirty="0"/>
          </a:p>
          <a:p>
            <a:r>
              <a:rPr lang="en-US" altLang="ja-JP" sz="2800" dirty="0"/>
              <a:t>   </a:t>
            </a:r>
            <a:r>
              <a:rPr lang="ja-JP" altLang="en-US" sz="2800"/>
              <a:t>・特徴量の重要度を計算できる</a:t>
            </a:r>
          </a:p>
        </p:txBody>
      </p:sp>
    </p:spTree>
    <p:extLst>
      <p:ext uri="{BB962C8B-B14F-4D97-AF65-F5344CB8AC3E}">
        <p14:creationId xmlns:p14="http://schemas.microsoft.com/office/powerpoint/2010/main" val="257670937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456</TotalTime>
  <Words>718</Words>
  <Application>Microsoft Macintosh PowerPoint</Application>
  <PresentationFormat>ワイド画面</PresentationFormat>
  <Paragraphs>108</Paragraphs>
  <Slides>11</Slides>
  <Notes>1</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11</vt:i4>
      </vt:variant>
    </vt:vector>
  </HeadingPairs>
  <TitlesOfParts>
    <vt:vector size="15" baseType="lpstr">
      <vt:lpstr>游ゴシック</vt:lpstr>
      <vt:lpstr>游ゴシック Light</vt:lpstr>
      <vt:lpstr>Arial</vt:lpstr>
      <vt:lpstr>Office テーマ</vt:lpstr>
      <vt:lpstr>PD3中間報告会</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和輝 鶴瀬</dc:creator>
  <cp:lastModifiedBy>和輝 鶴瀬</cp:lastModifiedBy>
  <cp:revision>42</cp:revision>
  <dcterms:created xsi:type="dcterms:W3CDTF">2020-09-14T01:58:52Z</dcterms:created>
  <dcterms:modified xsi:type="dcterms:W3CDTF">2020-09-17T01:41:38Z</dcterms:modified>
</cp:coreProperties>
</file>