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0" r:id="rId5"/>
    <p:sldId id="262" r:id="rId6"/>
    <p:sldId id="263" r:id="rId7"/>
    <p:sldId id="265" r:id="rId8"/>
    <p:sldId id="266" r:id="rId9"/>
    <p:sldId id="267" r:id="rId10"/>
    <p:sldId id="261"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67"/>
    <p:restoredTop sz="94731"/>
  </p:normalViewPr>
  <p:slideViewPr>
    <p:cSldViewPr snapToGrid="0" snapToObjects="1">
      <p:cViewPr varScale="1">
        <p:scale>
          <a:sx n="109" d="100"/>
          <a:sy n="109" d="100"/>
        </p:scale>
        <p:origin x="1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DBFDA-4EF5-3646-807E-A2483DF6C10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E1667-5C01-7049-BDD1-6899064B3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11CCDF-BC86-6F48-AF63-53E4CB15A9A0}"/>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725C7302-6F58-6A4A-8F9D-1EAB070E4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981121-DB2C-564D-BFD4-0F5A4B00AFD1}"/>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8016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E7C5C-EFAC-7741-99C2-ED107F1EA4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CE1B22-980E-294B-9264-2E8C81D060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E392F9-C246-184C-B407-68B12E5550BC}"/>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39C2DA62-C9FB-2B42-895A-787D7777A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12780E-2DD3-B64E-8AEC-24FFFA0E0B96}"/>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922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C3AEE7-60FA-1644-B41D-1450896BBC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8DA033-4E68-B94B-8176-D96416B1E2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BDEDEB-8727-9641-BAE1-B2C31EF4E4B4}"/>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DA3455D4-BAA5-1240-AAA6-67F0B6CD78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8F4A3A-D56F-2C4D-BB0C-E1E0409D6FF8}"/>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25861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C077E-C568-BA43-8384-E37CE0A5F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EDE39A-8649-FD41-B011-B3A8568B9E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806FE5-2563-8242-AF60-B0FB389250D8}"/>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71296C03-C137-5640-9250-2785BEE874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426A55-F2DB-514A-974C-B4576356F7C8}"/>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9205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3A69-AFE0-2942-B3D9-3F814D5698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97C960-B861-0642-99B6-580A83F50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F9C75E-FF5B-DE47-9F78-74EF703714FD}"/>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346B83B9-7E71-CD49-97BF-EC13BE0AE3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30454E-5BAD-F943-A06E-DC1BC3C5F2AF}"/>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23598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5F086-3E40-2E4C-81AB-8C5CB2A913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78FA09-A5FE-4946-83C0-0CCB49EED5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12B8BB-31AD-6845-B78E-1416055AD0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52A736-C6A1-FD4B-811B-19FC814FF3CE}"/>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44ECF44E-DEF0-034C-9049-4EDB9CECFF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430744-2418-274D-A79D-5124C2231C34}"/>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949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0BA74B-E15D-6049-9728-4FCCAD6B6A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429B36-F8D7-714F-99A5-5266381C0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E7F58D-8CB0-3542-BA98-01175138BE8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5F3F659-434C-294A-B71C-9771C7313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0D9DF1-B37A-A646-9D34-69268EA6C28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B68FD0D-58AD-F64C-BAB4-86A6FDB59D89}"/>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8" name="フッター プレースホルダー 7">
            <a:extLst>
              <a:ext uri="{FF2B5EF4-FFF2-40B4-BE49-F238E27FC236}">
                <a16:creationId xmlns:a16="http://schemas.microsoft.com/office/drawing/2014/main" id="{83A43C24-43AB-D741-91B6-68588FAC28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F3A281-42DF-8A44-9F71-6F82E6A2D657}"/>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7463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1ACBB-A213-D64C-AB2F-839F75294B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F72016-8844-0F40-B162-7AC65B81B551}"/>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4" name="フッター プレースホルダー 3">
            <a:extLst>
              <a:ext uri="{FF2B5EF4-FFF2-40B4-BE49-F238E27FC236}">
                <a16:creationId xmlns:a16="http://schemas.microsoft.com/office/drawing/2014/main" id="{C356EC68-D4F9-B549-B14D-0D6EB3A6E4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0413CF-EA1A-BC48-8F25-7E86D6DC2496}"/>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25854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E909CB-7E0F-8E41-ABD6-32B98BB66598}"/>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3" name="フッター プレースホルダー 2">
            <a:extLst>
              <a:ext uri="{FF2B5EF4-FFF2-40B4-BE49-F238E27FC236}">
                <a16:creationId xmlns:a16="http://schemas.microsoft.com/office/drawing/2014/main" id="{F191DA7A-5D63-2F47-9A12-12A75FF061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9B58F8-A65F-2B41-9E93-20823C1596CD}"/>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17886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901E-C072-CB41-903A-57ACC60C5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32107D-D06D-014B-9923-477DD10F5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E0DD08D-4395-F144-A8D8-2251DFEC9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09F8AA-337A-6845-A75F-910DE7E2F779}"/>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2BF302EA-EB8B-2F4E-B8D8-27E1F9A3D9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7E8C88-8F34-8847-8370-6E4A5C212D93}"/>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9193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EB77E-9D7E-3147-A626-2F9D46A998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E269470-E384-C248-8B8A-5091FF42F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7586063-32F5-2B4B-9FBD-36C9A1B8B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652096-5A84-8943-9598-8EDC49151E7F}"/>
              </a:ext>
            </a:extLst>
          </p:cNvPr>
          <p:cNvSpPr>
            <a:spLocks noGrp="1"/>
          </p:cNvSpPr>
          <p:nvPr>
            <p:ph type="dt" sz="half" idx="10"/>
          </p:nvPr>
        </p:nvSpPr>
        <p:spPr/>
        <p:txBody>
          <a:bodyPr/>
          <a:lstStyle/>
          <a:p>
            <a:fld id="{748E6AB6-1A34-DC48-935D-01482CBC09AE}"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3E554F4A-E169-5149-8C62-794525080F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C20AC6-29BC-264F-A7A3-A81BBA55B951}"/>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41843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D91E-C486-CB4C-8AF7-0C526A1AC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5A1EA7-8D26-4148-8710-D71EB8DF4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2F369-A379-9F43-9941-4C2843CD8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A7861497-3CB3-D14E-8C0C-FD40555C5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E251D13-54AE-8B4D-BE60-0FE085650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53770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1"/>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5" y="3980175"/>
            <a:ext cx="3226085" cy="523220"/>
          </a:xfrm>
          <a:prstGeom prst="rect">
            <a:avLst/>
          </a:prstGeom>
          <a:noFill/>
        </p:spPr>
        <p:txBody>
          <a:bodyPr wrap="square" rtlCol="0">
            <a:spAutoFit/>
          </a:bodyPr>
          <a:lstStyle/>
          <a:p>
            <a:r>
              <a:rPr lang="ja-JP" altLang="en-US" sz="2800" dirty="0"/>
              <a:t>研究テーマ</a:t>
            </a:r>
            <a:endParaRPr kumimoji="1" lang="ja-JP" altLang="en-US" sz="2800" dirty="0"/>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8" y="4526143"/>
            <a:ext cx="8558372" cy="584775"/>
          </a:xfrm>
          <a:prstGeom prst="rect">
            <a:avLst/>
          </a:prstGeom>
          <a:noFill/>
        </p:spPr>
        <p:txBody>
          <a:bodyPr wrap="square" rtlCol="0">
            <a:spAutoFit/>
          </a:bodyPr>
          <a:lstStyle/>
          <a:p>
            <a:r>
              <a:rPr kumimoji="1" lang="en-US" altLang="ja-JP" sz="3200" u="sng" dirty="0"/>
              <a:t>YouTube</a:t>
            </a:r>
            <a:r>
              <a:rPr kumimoji="1"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68"/>
            <a:ext cx="4534328" cy="584775"/>
          </a:xfrm>
          <a:prstGeom prst="rect">
            <a:avLst/>
          </a:prstGeom>
          <a:noFill/>
        </p:spPr>
        <p:txBody>
          <a:bodyPr wrap="square" rtlCol="0">
            <a:spAutoFit/>
          </a:bodyPr>
          <a:lstStyle/>
          <a:p>
            <a:r>
              <a:rPr kumimoji="1"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5" name="テキスト ボックス 4"/>
          <p:cNvSpPr txBox="1"/>
          <p:nvPr/>
        </p:nvSpPr>
        <p:spPr>
          <a:xfrm>
            <a:off x="1679330" y="1125415"/>
            <a:ext cx="9873761" cy="5262979"/>
          </a:xfrm>
          <a:prstGeom prst="rect">
            <a:avLst/>
          </a:prstGeom>
          <a:noFill/>
        </p:spPr>
        <p:txBody>
          <a:bodyPr wrap="square" rtlCol="0">
            <a:spAutoFit/>
          </a:bodyPr>
          <a:lstStyle/>
          <a:p>
            <a:r>
              <a:rPr lang="ja-JP" altLang="en-US" sz="2400" dirty="0" smtClean="0"/>
              <a:t>特徴量について</a:t>
            </a:r>
            <a:endParaRPr kumimoji="1" lang="en-US" altLang="ja-JP" sz="2400" dirty="0" smtClean="0"/>
          </a:p>
          <a:p>
            <a:r>
              <a:rPr kumimoji="1" lang="ja-JP" altLang="en-US" sz="2400" dirty="0" smtClean="0"/>
              <a:t>〇・データ収集。</a:t>
            </a:r>
            <a:r>
              <a:rPr kumimoji="1" lang="en-US" altLang="ja-JP" sz="2400" dirty="0" err="1" smtClean="0"/>
              <a:t>Probspace</a:t>
            </a:r>
            <a:r>
              <a:rPr lang="ja-JP" altLang="en-US" sz="2400" dirty="0" smtClean="0"/>
              <a:t> </a:t>
            </a:r>
            <a:r>
              <a:rPr lang="en-US" altLang="ja-JP" sz="2400" dirty="0" smtClean="0"/>
              <a:t>YouTube</a:t>
            </a:r>
            <a:r>
              <a:rPr lang="ja-JP" altLang="en-US" sz="2400" dirty="0" smtClean="0"/>
              <a:t>動画視聴回数予測コンペ</a:t>
            </a:r>
            <a:endParaRPr lang="en-US" altLang="ja-JP" sz="2400" dirty="0" smtClean="0"/>
          </a:p>
          <a:p>
            <a:r>
              <a:rPr kumimoji="1" lang="ja-JP" altLang="en-US" sz="2400" dirty="0" smtClean="0"/>
              <a:t>〇・収集したデータを</a:t>
            </a:r>
            <a:r>
              <a:rPr lang="en-US" altLang="ja-JP" sz="2400" dirty="0" smtClean="0"/>
              <a:t>EDA(</a:t>
            </a:r>
            <a:r>
              <a:rPr lang="ja-JP" altLang="en-US" sz="2400" dirty="0" smtClean="0"/>
              <a:t>探索型データ解析</a:t>
            </a:r>
            <a:r>
              <a:rPr lang="en-US" altLang="ja-JP" sz="2400" dirty="0" smtClean="0"/>
              <a:t>)</a:t>
            </a:r>
            <a:r>
              <a:rPr lang="ja-JP" altLang="en-US" sz="2400" dirty="0" smtClean="0"/>
              <a:t>を行う</a:t>
            </a:r>
            <a:endParaRPr lang="en-US" altLang="ja-JP" sz="2400" dirty="0" smtClean="0"/>
          </a:p>
          <a:p>
            <a:r>
              <a:rPr lang="ja-JP" altLang="en-US" sz="2400" dirty="0" smtClean="0"/>
              <a:t>〇・特徴量エンジニアリング</a:t>
            </a:r>
            <a:endParaRPr lang="en-US" altLang="ja-JP" sz="2400" dirty="0" smtClean="0"/>
          </a:p>
          <a:p>
            <a:r>
              <a:rPr kumimoji="1" lang="ja-JP" altLang="en-US" sz="2400" dirty="0"/>
              <a:t>　</a:t>
            </a:r>
            <a:r>
              <a:rPr kumimoji="1" lang="ja-JP" altLang="en-US" sz="2400" dirty="0" smtClean="0"/>
              <a:t>・</a:t>
            </a:r>
            <a:r>
              <a:rPr kumimoji="1" lang="en-US" altLang="ja-JP" sz="2400" dirty="0" smtClean="0"/>
              <a:t>numerical data(dislikes, likes, </a:t>
            </a:r>
            <a:r>
              <a:rPr kumimoji="1" lang="en-US" altLang="ja-JP" sz="2400" dirty="0" err="1" smtClean="0"/>
              <a:t>comment_count</a:t>
            </a:r>
            <a:r>
              <a:rPr kumimoji="1" lang="en-US" altLang="ja-JP" sz="2400" dirty="0" smtClean="0"/>
              <a:t>)</a:t>
            </a:r>
            <a:r>
              <a:rPr kumimoji="1" lang="ja-JP" altLang="en-US" sz="2400" dirty="0" smtClean="0"/>
              <a:t>の</a:t>
            </a:r>
            <a:r>
              <a:rPr kumimoji="1" lang="en-US" altLang="ja-JP" sz="2400" dirty="0" smtClean="0"/>
              <a:t>aggregation</a:t>
            </a:r>
            <a:r>
              <a:rPr kumimoji="1" lang="ja-JP" altLang="en-US" sz="2400" dirty="0" smtClean="0"/>
              <a:t>特</a:t>
            </a:r>
            <a:endParaRPr kumimoji="1" lang="en-US" altLang="ja-JP" sz="2400" dirty="0" smtClean="0"/>
          </a:p>
          <a:p>
            <a:r>
              <a:rPr lang="ja-JP" altLang="en-US" sz="2400" dirty="0"/>
              <a:t>　</a:t>
            </a:r>
            <a:r>
              <a:rPr lang="ja-JP" altLang="en-US" sz="2400" dirty="0" smtClean="0"/>
              <a:t>　</a:t>
            </a:r>
            <a:r>
              <a:rPr kumimoji="1" lang="ja-JP" altLang="en-US" sz="2400" dirty="0" smtClean="0"/>
              <a:t>徴量を作成</a:t>
            </a:r>
            <a:endParaRPr lang="en-US" altLang="ja-JP" sz="2400" dirty="0" smtClean="0"/>
          </a:p>
          <a:p>
            <a:r>
              <a:rPr lang="ja-JP" altLang="en-US" sz="2400" dirty="0"/>
              <a:t>　</a:t>
            </a:r>
            <a:r>
              <a:rPr lang="ja-JP" altLang="en-US" sz="2400" dirty="0" smtClean="0"/>
              <a:t>・</a:t>
            </a:r>
            <a:r>
              <a:rPr lang="en-US" altLang="ja-JP" sz="2400" dirty="0" smtClean="0"/>
              <a:t>text data</a:t>
            </a:r>
            <a:r>
              <a:rPr lang="ja-JP" altLang="en-US" sz="2400" dirty="0" smtClean="0"/>
              <a:t>は</a:t>
            </a:r>
            <a:r>
              <a:rPr lang="en-US" altLang="ja-JP" sz="2400" dirty="0" err="1" smtClean="0"/>
              <a:t>tf-idf</a:t>
            </a:r>
            <a:r>
              <a:rPr lang="ja-JP" altLang="en-US" sz="2400" dirty="0" smtClean="0"/>
              <a:t>特徴量を</a:t>
            </a:r>
            <a:r>
              <a:rPr lang="en-US" altLang="ja-JP" sz="2400" dirty="0" err="1" smtClean="0"/>
              <a:t>svd</a:t>
            </a:r>
            <a:r>
              <a:rPr lang="ja-JP" altLang="en-US" sz="2400" dirty="0" smtClean="0"/>
              <a:t>特徴量に変換、そして</a:t>
            </a:r>
            <a:r>
              <a:rPr lang="en-US" altLang="ja-JP" sz="2400" dirty="0" smtClean="0"/>
              <a:t>aggregation</a:t>
            </a:r>
            <a:r>
              <a:rPr lang="ja-JP" altLang="en-US" sz="2400" dirty="0" smtClean="0"/>
              <a:t>特</a:t>
            </a:r>
            <a:endParaRPr lang="en-US" altLang="ja-JP" sz="2400" dirty="0" smtClean="0"/>
          </a:p>
          <a:p>
            <a:r>
              <a:rPr lang="ja-JP" altLang="en-US" sz="2400" dirty="0"/>
              <a:t>　</a:t>
            </a:r>
            <a:r>
              <a:rPr lang="ja-JP" altLang="en-US" sz="2400" dirty="0" smtClean="0"/>
              <a:t>　徴量を作成</a:t>
            </a:r>
            <a:endParaRPr lang="en-US" altLang="ja-JP" sz="2400" dirty="0" smtClean="0"/>
          </a:p>
          <a:p>
            <a:r>
              <a:rPr kumimoji="1" lang="ja-JP" altLang="en-US" sz="2400" dirty="0"/>
              <a:t>　</a:t>
            </a:r>
            <a:r>
              <a:rPr kumimoji="1" lang="ja-JP" altLang="en-US" sz="2400" dirty="0" smtClean="0"/>
              <a:t>・</a:t>
            </a:r>
            <a:r>
              <a:rPr lang="en-US" altLang="ja-JP" sz="2400" dirty="0" smtClean="0"/>
              <a:t>Target Encoding</a:t>
            </a:r>
            <a:endParaRPr kumimoji="1" lang="en-US" altLang="ja-JP" sz="2400" dirty="0" smtClean="0"/>
          </a:p>
          <a:p>
            <a:r>
              <a:rPr lang="ja-JP" altLang="en-US" sz="2400" dirty="0" smtClean="0"/>
              <a:t>モデルについて</a:t>
            </a:r>
            <a:endParaRPr lang="en-US" altLang="ja-JP" sz="2400" dirty="0" smtClean="0"/>
          </a:p>
          <a:p>
            <a:r>
              <a:rPr lang="ja-JP" altLang="en-US" sz="2400" dirty="0"/>
              <a:t>　</a:t>
            </a:r>
            <a:r>
              <a:rPr lang="en-US" altLang="ja-JP" sz="2400" dirty="0" smtClean="0"/>
              <a:t>×</a:t>
            </a:r>
            <a:r>
              <a:rPr lang="ja-JP" altLang="en-US" sz="2400" dirty="0" smtClean="0"/>
              <a:t>・</a:t>
            </a:r>
            <a:r>
              <a:rPr lang="en-US" altLang="ja-JP" sz="2400" dirty="0" err="1" smtClean="0"/>
              <a:t>LightGBM</a:t>
            </a:r>
            <a:r>
              <a:rPr lang="ja-JP" altLang="en-US" sz="2400" dirty="0" smtClean="0"/>
              <a:t>をメインとして</a:t>
            </a:r>
            <a:r>
              <a:rPr lang="en-US" altLang="ja-JP" sz="2400" dirty="0" smtClean="0"/>
              <a:t>NN</a:t>
            </a:r>
            <a:r>
              <a:rPr lang="ja-JP" altLang="en-US" sz="2400" dirty="0" err="1" smtClean="0"/>
              <a:t>、</a:t>
            </a:r>
            <a:r>
              <a:rPr lang="en-US" altLang="ja-JP" sz="2400" dirty="0" smtClean="0"/>
              <a:t>RF(</a:t>
            </a:r>
            <a:r>
              <a:rPr lang="en-US" altLang="ja-JP" sz="2400" dirty="0" err="1" smtClean="0"/>
              <a:t>lightGBM</a:t>
            </a:r>
            <a:r>
              <a:rPr lang="en-US" altLang="ja-JP" sz="2400" dirty="0" smtClean="0"/>
              <a:t> </a:t>
            </a:r>
            <a:r>
              <a:rPr lang="en-US" altLang="ja-JP" sz="2400" dirty="0" err="1" smtClean="0"/>
              <a:t>rf</a:t>
            </a:r>
            <a:r>
              <a:rPr lang="en-US" altLang="ja-JP" sz="2400" dirty="0" smtClean="0"/>
              <a:t> mode) </a:t>
            </a:r>
            <a:r>
              <a:rPr lang="ja-JP" altLang="en-US" sz="2400" dirty="0" smtClean="0"/>
              <a:t>の</a:t>
            </a:r>
            <a:endParaRPr lang="en-US" altLang="ja-JP" sz="2400" dirty="0" smtClean="0"/>
          </a:p>
          <a:p>
            <a:r>
              <a:rPr lang="ja-JP" altLang="en-US" sz="2400" dirty="0"/>
              <a:t>　</a:t>
            </a:r>
            <a:r>
              <a:rPr lang="ja-JP" altLang="en-US" sz="2400" dirty="0" smtClean="0"/>
              <a:t>　　</a:t>
            </a:r>
            <a:r>
              <a:rPr lang="en-US" altLang="ja-JP" sz="2400" dirty="0" smtClean="0"/>
              <a:t>Linear Regression</a:t>
            </a:r>
            <a:r>
              <a:rPr lang="ja-JP" altLang="en-US" sz="2400" dirty="0" smtClean="0"/>
              <a:t>による</a:t>
            </a:r>
            <a:r>
              <a:rPr lang="en-US" altLang="ja-JP" sz="2400" dirty="0" smtClean="0"/>
              <a:t>Stacking</a:t>
            </a:r>
            <a:r>
              <a:rPr lang="ja-JP" altLang="en-US" sz="2400" dirty="0" smtClean="0"/>
              <a:t>を行う。</a:t>
            </a:r>
            <a:endParaRPr lang="en-US" altLang="ja-JP" sz="2400" dirty="0" smtClean="0"/>
          </a:p>
          <a:p>
            <a:r>
              <a:rPr lang="ja-JP" altLang="en-US" sz="2400" dirty="0"/>
              <a:t>　</a:t>
            </a:r>
            <a:r>
              <a:rPr lang="en-US" altLang="ja-JP" sz="2400" dirty="0" smtClean="0"/>
              <a:t>×</a:t>
            </a:r>
            <a:r>
              <a:rPr lang="ja-JP" altLang="en-US" sz="2400" dirty="0" smtClean="0"/>
              <a:t>・シングルモデルでは、</a:t>
            </a:r>
            <a:r>
              <a:rPr lang="en-US" altLang="ja-JP" sz="2400" dirty="0" err="1" smtClean="0"/>
              <a:t>LightGBM</a:t>
            </a:r>
            <a:r>
              <a:rPr lang="ja-JP" altLang="en-US" sz="2400" dirty="0" err="1" smtClean="0"/>
              <a:t>、</a:t>
            </a:r>
            <a:r>
              <a:rPr lang="en-US" altLang="ja-JP" sz="2400" dirty="0" err="1" smtClean="0"/>
              <a:t>XGBoost</a:t>
            </a:r>
            <a:r>
              <a:rPr lang="ja-JP" altLang="en-US" sz="2400" dirty="0" err="1" smtClean="0"/>
              <a:t>、</a:t>
            </a:r>
            <a:r>
              <a:rPr lang="en-US" altLang="ja-JP" sz="2400" dirty="0" err="1" smtClean="0"/>
              <a:t>CatBoost</a:t>
            </a:r>
            <a:r>
              <a:rPr lang="ja-JP" altLang="en-US" sz="2400" dirty="0" smtClean="0"/>
              <a:t>を試す</a:t>
            </a:r>
            <a:endParaRPr lang="en-US" altLang="ja-JP" sz="2400" dirty="0" smtClean="0"/>
          </a:p>
          <a:p>
            <a:r>
              <a:rPr lang="ja-JP" altLang="en-US" sz="2400" dirty="0"/>
              <a:t>　</a:t>
            </a:r>
            <a:r>
              <a:rPr lang="en-US" altLang="ja-JP" sz="2400" dirty="0" smtClean="0"/>
              <a:t>×</a:t>
            </a:r>
            <a:r>
              <a:rPr lang="ja-JP" altLang="en-US" sz="2400" dirty="0" smtClean="0"/>
              <a:t>・各々のモデルのパラメータ調整</a:t>
            </a:r>
            <a:endParaRPr lang="en-US" altLang="ja-JP" sz="2400" dirty="0" smtClean="0"/>
          </a:p>
        </p:txBody>
      </p:sp>
    </p:spTree>
    <p:extLst>
      <p:ext uri="{BB962C8B-B14F-4D97-AF65-F5344CB8AC3E}">
        <p14:creationId xmlns:p14="http://schemas.microsoft.com/office/powerpoint/2010/main" val="385079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smtClean="0"/>
              <a:t>今後の進め方について</a:t>
            </a:r>
            <a:endParaRPr kumimoji="1" lang="ja-JP" altLang="en-US" sz="2800" dirty="0"/>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4" name="テキスト ボックス 3"/>
          <p:cNvSpPr txBox="1"/>
          <p:nvPr/>
        </p:nvSpPr>
        <p:spPr>
          <a:xfrm>
            <a:off x="1916723" y="2769578"/>
            <a:ext cx="10084777" cy="1815882"/>
          </a:xfrm>
          <a:prstGeom prst="rect">
            <a:avLst/>
          </a:prstGeom>
          <a:noFill/>
        </p:spPr>
        <p:txBody>
          <a:bodyPr wrap="square" rtlCol="0">
            <a:spAutoFit/>
          </a:bodyPr>
          <a:lstStyle/>
          <a:p>
            <a:r>
              <a:rPr lang="ja-JP" altLang="en-US" sz="2800" dirty="0" smtClean="0"/>
              <a:t>・テキストデータを</a:t>
            </a:r>
            <a:r>
              <a:rPr lang="en-US" altLang="ja-JP" sz="2800" dirty="0" smtClean="0"/>
              <a:t>doc2vec</a:t>
            </a:r>
            <a:r>
              <a:rPr lang="ja-JP" altLang="en-US" sz="2800" dirty="0" smtClean="0"/>
              <a:t>でベクトル化</a:t>
            </a:r>
            <a:endParaRPr lang="en-US" altLang="ja-JP" sz="2800" dirty="0" smtClean="0"/>
          </a:p>
          <a:p>
            <a:r>
              <a:rPr lang="ja-JP" altLang="en-US" sz="2800" dirty="0" smtClean="0"/>
              <a:t>・</a:t>
            </a:r>
            <a:r>
              <a:rPr lang="en-US" altLang="ja-JP" sz="2800" dirty="0" smtClean="0"/>
              <a:t>BERT</a:t>
            </a:r>
            <a:r>
              <a:rPr lang="ja-JP" altLang="en-US" sz="2800" dirty="0" smtClean="0"/>
              <a:t>を使ってテキストデータ</a:t>
            </a:r>
            <a:r>
              <a:rPr lang="en-US" altLang="ja-JP" sz="2800" dirty="0" smtClean="0"/>
              <a:t>(title, description, </a:t>
            </a:r>
          </a:p>
          <a:p>
            <a:r>
              <a:rPr lang="ja-JP" altLang="en-US" sz="2800" dirty="0"/>
              <a:t>　</a:t>
            </a:r>
            <a:r>
              <a:rPr lang="en-US" altLang="ja-JP" sz="2800" dirty="0" err="1" smtClean="0"/>
              <a:t>chanmelTitle</a:t>
            </a:r>
            <a:r>
              <a:rPr lang="en-US" altLang="ja-JP" sz="2800" dirty="0" smtClean="0"/>
              <a:t>, tags)</a:t>
            </a:r>
            <a:r>
              <a:rPr lang="ja-JP" altLang="en-US" sz="2800" dirty="0" smtClean="0"/>
              <a:t>の特徴出</a:t>
            </a:r>
            <a:endParaRPr lang="en-US" altLang="ja-JP" sz="2800" dirty="0" smtClean="0"/>
          </a:p>
          <a:p>
            <a:r>
              <a:rPr lang="ja-JP" altLang="en-US" sz="2800" dirty="0" smtClean="0"/>
              <a:t>・</a:t>
            </a:r>
            <a:r>
              <a:rPr lang="ja-JP" altLang="en-US" sz="2800" u="sng" dirty="0"/>
              <a:t>進捗状況</a:t>
            </a:r>
            <a:r>
              <a:rPr lang="ja-JP" altLang="en-US" sz="2800" u="sng" dirty="0" smtClean="0"/>
              <a:t>でできていなかったモデリングを行う</a:t>
            </a:r>
            <a:endParaRPr lang="en-US" altLang="ja-JP" sz="2800" u="sng" dirty="0" smtClean="0"/>
          </a:p>
        </p:txBody>
      </p:sp>
    </p:spTree>
    <p:extLst>
      <p:ext uri="{BB962C8B-B14F-4D97-AF65-F5344CB8AC3E}">
        <p14:creationId xmlns:p14="http://schemas.microsoft.com/office/powerpoint/2010/main" val="384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3" y="606174"/>
            <a:ext cx="4534328" cy="584775"/>
          </a:xfrm>
          <a:prstGeom prst="rect">
            <a:avLst/>
          </a:prstGeom>
          <a:noFill/>
        </p:spPr>
        <p:txBody>
          <a:bodyPr wrap="square" rtlCol="0">
            <a:spAutoFit/>
          </a:bodyPr>
          <a:lstStyle/>
          <a:p>
            <a:r>
              <a:rPr kumimoji="1"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4"/>
            <a:ext cx="8379538" cy="1384995"/>
          </a:xfrm>
          <a:prstGeom prst="rect">
            <a:avLst/>
          </a:prstGeom>
          <a:noFill/>
        </p:spPr>
        <p:txBody>
          <a:bodyPr wrap="square" rtlCol="0">
            <a:spAutoFit/>
          </a:bodyPr>
          <a:lstStyle/>
          <a:p>
            <a:r>
              <a:rPr kumimoji="1" lang="ja-JP" altLang="en-US" sz="2800" dirty="0" smtClean="0"/>
              <a:t>・</a:t>
            </a:r>
            <a:r>
              <a:rPr kumimoji="1" lang="en-US" altLang="ja-JP" sz="2800" dirty="0" smtClean="0"/>
              <a:t>YouTube</a:t>
            </a:r>
            <a:r>
              <a:rPr kumimoji="1" lang="ja-JP" altLang="en-US" sz="2800" dirty="0"/>
              <a:t>は、</a:t>
            </a:r>
            <a:r>
              <a:rPr kumimoji="1" lang="en-US" altLang="ja-JP" sz="2800" dirty="0"/>
              <a:t>2019</a:t>
            </a:r>
            <a:r>
              <a:rPr kumimoji="1" lang="ja-JP" altLang="en-US" sz="2800" dirty="0"/>
              <a:t>年広告売上高</a:t>
            </a:r>
            <a:r>
              <a:rPr kumimoji="1" lang="en-US" altLang="ja-JP" sz="2800" dirty="0"/>
              <a:t>150</a:t>
            </a:r>
            <a:r>
              <a:rPr lang="ja-JP" altLang="en-US" sz="2800" dirty="0"/>
              <a:t>億ドル</a:t>
            </a:r>
            <a:r>
              <a:rPr lang="ja-JP" altLang="en-US" sz="2800" dirty="0" smtClean="0"/>
              <a:t>、　</a:t>
            </a:r>
            <a:endParaRPr lang="en-US" altLang="ja-JP" sz="2800" dirty="0" smtClean="0"/>
          </a:p>
          <a:p>
            <a:r>
              <a:rPr lang="ja-JP" altLang="en-US" sz="2800" dirty="0"/>
              <a:t>　</a:t>
            </a:r>
            <a:r>
              <a:rPr lang="ja-JP" altLang="en-US" sz="2800" dirty="0" smtClean="0"/>
              <a:t>月間</a:t>
            </a:r>
            <a:r>
              <a:rPr lang="ja-JP" altLang="en-US" sz="2800" dirty="0"/>
              <a:t>アクセス</a:t>
            </a:r>
            <a:r>
              <a:rPr lang="en-US" altLang="ja-JP" sz="2800" dirty="0"/>
              <a:t>20</a:t>
            </a:r>
            <a:r>
              <a:rPr lang="ja-JP" altLang="en-US" sz="2800" dirty="0"/>
              <a:t>億人に達するほど、世界で</a:t>
            </a:r>
            <a:r>
              <a:rPr lang="ja-JP" altLang="en-US" sz="2800" dirty="0" smtClean="0"/>
              <a:t>最も</a:t>
            </a:r>
            <a:endParaRPr lang="en-US" altLang="ja-JP" sz="2800" dirty="0" smtClean="0"/>
          </a:p>
          <a:p>
            <a:r>
              <a:rPr lang="ja-JP" altLang="en-US" sz="2800" dirty="0"/>
              <a:t>　</a:t>
            </a:r>
            <a:r>
              <a:rPr lang="ja-JP" altLang="en-US" sz="2800" dirty="0" smtClean="0"/>
              <a:t>普及</a:t>
            </a:r>
            <a:r>
              <a:rPr lang="ja-JP" altLang="en-US" sz="2800" dirty="0"/>
              <a:t>した動画マーケティングツール</a:t>
            </a:r>
            <a:endParaRPr kumimoji="1" lang="ja-JP" altLang="en-US" sz="2800" dirty="0"/>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4" y="3384694"/>
            <a:ext cx="7214424" cy="954107"/>
          </a:xfrm>
          <a:prstGeom prst="rect">
            <a:avLst/>
          </a:prstGeom>
          <a:noFill/>
        </p:spPr>
        <p:txBody>
          <a:bodyPr wrap="square" rtlCol="0">
            <a:spAutoFit/>
          </a:bodyPr>
          <a:lstStyle/>
          <a:p>
            <a:r>
              <a:rPr kumimoji="1" lang="ja-JP" altLang="en-US" sz="2800" dirty="0" smtClean="0"/>
              <a:t>・再生数</a:t>
            </a:r>
            <a:r>
              <a:rPr kumimoji="1" lang="ja-JP" altLang="en-US" sz="2800" dirty="0"/>
              <a:t>を増やすための施策が、日々</a:t>
            </a:r>
            <a:r>
              <a:rPr kumimoji="1" lang="ja-JP" altLang="en-US" sz="2800" dirty="0" smtClean="0"/>
              <a:t>多く</a:t>
            </a:r>
            <a:endParaRPr kumimoji="1" lang="en-US" altLang="ja-JP" sz="2800" dirty="0" smtClean="0"/>
          </a:p>
          <a:p>
            <a:r>
              <a:rPr lang="ja-JP" altLang="en-US" sz="2800" dirty="0"/>
              <a:t>　</a:t>
            </a:r>
            <a:r>
              <a:rPr kumimoji="1" lang="ja-JP" altLang="en-US" sz="2800" dirty="0" smtClean="0"/>
              <a:t>の</a:t>
            </a:r>
            <a:r>
              <a:rPr kumimoji="1" lang="ja-JP" altLang="en-US" sz="2800" dirty="0"/>
              <a:t>メディアでノウハウが紹介されている</a:t>
            </a:r>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68"/>
            <a:ext cx="4534328" cy="584775"/>
          </a:xfrm>
          <a:prstGeom prst="rect">
            <a:avLst/>
          </a:prstGeom>
          <a:noFill/>
        </p:spPr>
        <p:txBody>
          <a:bodyPr wrap="square" rtlCol="0">
            <a:spAutoFit/>
          </a:bodyPr>
          <a:lstStyle/>
          <a:p>
            <a:r>
              <a:rPr kumimoji="1"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919095" y="1700982"/>
            <a:ext cx="7214424" cy="830997"/>
          </a:xfrm>
          <a:prstGeom prst="rect">
            <a:avLst/>
          </a:prstGeom>
          <a:noFill/>
        </p:spPr>
        <p:txBody>
          <a:bodyPr wrap="square" rtlCol="0">
            <a:spAutoFit/>
          </a:bodyPr>
          <a:lstStyle/>
          <a:p>
            <a:r>
              <a:rPr kumimoji="1"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703941" y="3341136"/>
            <a:ext cx="7214424"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endParaRPr kumimoji="1" lang="ja-JP" altLang="en-US" sz="2800"/>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68"/>
            <a:ext cx="4534328" cy="584775"/>
          </a:xfrm>
          <a:prstGeom prst="rect">
            <a:avLst/>
          </a:prstGeom>
          <a:noFill/>
        </p:spPr>
        <p:txBody>
          <a:bodyPr wrap="square" rtlCol="0">
            <a:spAutoFit/>
          </a:bodyPr>
          <a:lstStyle/>
          <a:p>
            <a:r>
              <a:rPr lang="ja-JP" altLang="en-US" sz="3200"/>
              <a:t>ゴール</a:t>
            </a:r>
            <a:endParaRPr kumimoji="1" lang="ja-JP" altLang="en-US" sz="3200"/>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6" y="2252210"/>
            <a:ext cx="8619565" cy="1384995"/>
          </a:xfrm>
          <a:prstGeom prst="rect">
            <a:avLst/>
          </a:prstGeom>
          <a:noFill/>
        </p:spPr>
        <p:txBody>
          <a:bodyPr wrap="square" rtlCol="0">
            <a:spAutoFit/>
          </a:bodyPr>
          <a:lstStyle/>
          <a:p>
            <a:r>
              <a:rPr kumimoji="1" lang="en-US" altLang="ja-JP" sz="2800" dirty="0"/>
              <a:t>YouTuber</a:t>
            </a:r>
            <a:r>
              <a:rPr lang="en-US" altLang="ja-JP" sz="2800" dirty="0"/>
              <a:t>(</a:t>
            </a:r>
            <a:r>
              <a:rPr lang="ja-JP" altLang="en-US" sz="2800" dirty="0"/>
              <a:t>動画クリエイター</a:t>
            </a:r>
            <a:r>
              <a:rPr lang="en-US" altLang="ja-JP" sz="2800" dirty="0"/>
              <a:t>)</a:t>
            </a:r>
            <a:r>
              <a:rPr kumimoji="1" lang="ja-JP" altLang="en-US" sz="2800" dirty="0"/>
              <a:t>にとって生命線とされる再生数を伸ばすために、</a:t>
            </a:r>
            <a:r>
              <a:rPr kumimoji="1" lang="ja-JP" altLang="en-US" sz="2800" u="sng" dirty="0"/>
              <a:t>どのような指標を心がける必要があるか</a:t>
            </a:r>
            <a:r>
              <a:rPr kumimoji="1" lang="ja-JP" altLang="en-US" sz="2800" dirty="0"/>
              <a:t>、その情報を可視化する</a:t>
            </a:r>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9" y="222786"/>
            <a:ext cx="4534328" cy="584775"/>
          </a:xfrm>
          <a:prstGeom prst="rect">
            <a:avLst/>
          </a:prstGeom>
          <a:noFill/>
        </p:spPr>
        <p:txBody>
          <a:bodyPr wrap="square" rtlCol="0">
            <a:spAutoFit/>
          </a:bodyPr>
          <a:lstStyle/>
          <a:p>
            <a:r>
              <a:rPr kumimoji="1"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59" y="981635"/>
            <a:ext cx="4177553" cy="1938992"/>
          </a:xfrm>
          <a:prstGeom prst="rect">
            <a:avLst/>
          </a:prstGeom>
          <a:noFill/>
        </p:spPr>
        <p:txBody>
          <a:bodyPr wrap="square" rtlCol="0">
            <a:spAutoFit/>
          </a:bodyPr>
          <a:lstStyle/>
          <a:p>
            <a:r>
              <a:rPr kumimoji="1" lang="ja-JP" altLang="en-US" sz="2400" dirty="0"/>
              <a:t>使用するデータ：</a:t>
            </a:r>
            <a:endParaRPr kumimoji="1" lang="en-US" altLang="ja-JP" sz="2400" dirty="0"/>
          </a:p>
          <a:p>
            <a:r>
              <a:rPr kumimoji="1" lang="en-US" altLang="ja-JP" sz="2400" dirty="0" err="1"/>
              <a:t>Probspace</a:t>
            </a:r>
            <a:r>
              <a:rPr kumimoji="1" lang="en-US" altLang="ja-JP" sz="2400" dirty="0"/>
              <a:t> YouTube</a:t>
            </a:r>
            <a:r>
              <a:rPr kumimoji="1" lang="ja-JP" altLang="en-US" sz="2400" dirty="0"/>
              <a:t>動画視聴回数予測</a:t>
            </a:r>
            <a:endParaRPr kumimoji="1" lang="en-US" altLang="ja-JP" sz="2400" dirty="0"/>
          </a:p>
          <a:p>
            <a:r>
              <a:rPr kumimoji="1" lang="ja-JP" altLang="en-US" sz="2400" dirty="0"/>
              <a:t>コンペティションのデータ</a:t>
            </a:r>
            <a:endParaRPr kumimoji="1" lang="en-US" altLang="ja-JP" sz="2400" dirty="0"/>
          </a:p>
          <a:p>
            <a:endParaRPr kumimoji="1"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4" y="515173"/>
          <a:ext cx="7029976" cy="6217920"/>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a:t>カラム名</a:t>
                      </a:r>
                    </a:p>
                  </a:txBody>
                  <a:tcPr/>
                </a:tc>
                <a:tc>
                  <a:txBody>
                    <a:bodyPr/>
                    <a:lstStyle/>
                    <a:p>
                      <a:r>
                        <a:rPr kumimoji="1" lang="ja-JP" altLang="en-US" dirty="0"/>
                        <a:t>説明</a:t>
                      </a:r>
                    </a:p>
                  </a:txBody>
                  <a:tcPr/>
                </a:tc>
                <a:extLst>
                  <a:ext uri="{0D108BD9-81ED-4DB2-BD59-A6C34878D82A}">
                    <a16:rowId xmlns:a16="http://schemas.microsoft.com/office/drawing/2014/main" val="607418439"/>
                  </a:ext>
                </a:extLst>
              </a:tr>
              <a:tr h="273662">
                <a:tc>
                  <a:txBody>
                    <a:bodyPr/>
                    <a:lstStyle/>
                    <a:p>
                      <a:r>
                        <a:rPr kumimoji="1" lang="en-US" altLang="ja-JP" dirty="0" err="1"/>
                        <a:t>Video_id</a:t>
                      </a:r>
                      <a:endParaRPr kumimoji="1" lang="ja-JP" altLang="en-US"/>
                    </a:p>
                  </a:txBody>
                  <a:tcPr/>
                </a:tc>
                <a:tc>
                  <a:txBody>
                    <a:bodyPr/>
                    <a:lstStyle/>
                    <a:p>
                      <a:r>
                        <a:rPr kumimoji="1" lang="ja-JP" altLang="en-US" dirty="0"/>
                        <a:t>動画ごとの一意の</a:t>
                      </a:r>
                      <a:r>
                        <a:rPr kumimoji="1" lang="en-US" altLang="ja-JP" dirty="0"/>
                        <a:t>ID</a:t>
                      </a:r>
                      <a:endParaRPr kumimoji="1" lang="ja-JP" altLang="en-US" dirty="0"/>
                    </a:p>
                  </a:txBody>
                  <a:tcPr/>
                </a:tc>
                <a:extLst>
                  <a:ext uri="{0D108BD9-81ED-4DB2-BD59-A6C34878D82A}">
                    <a16:rowId xmlns:a16="http://schemas.microsoft.com/office/drawing/2014/main" val="3340295327"/>
                  </a:ext>
                </a:extLst>
              </a:tr>
              <a:tr h="273662">
                <a:tc>
                  <a:txBody>
                    <a:bodyPr/>
                    <a:lstStyle/>
                    <a:p>
                      <a:r>
                        <a:rPr kumimoji="1" lang="en-US" altLang="ja-JP" dirty="0"/>
                        <a:t>title</a:t>
                      </a:r>
                      <a:endParaRPr kumimoji="1" lang="ja-JP" altLang="en-US"/>
                    </a:p>
                  </a:txBody>
                  <a:tcPr/>
                </a:tc>
                <a:tc>
                  <a:txBody>
                    <a:bodyPr/>
                    <a:lstStyle/>
                    <a:p>
                      <a:r>
                        <a:rPr kumimoji="1" lang="ja-JP" altLang="en-US"/>
                        <a:t>動画のタイトル</a:t>
                      </a:r>
                    </a:p>
                  </a:txBody>
                  <a:tcPr/>
                </a:tc>
                <a:extLst>
                  <a:ext uri="{0D108BD9-81ED-4DB2-BD59-A6C34878D82A}">
                    <a16:rowId xmlns:a16="http://schemas.microsoft.com/office/drawing/2014/main" val="382391794"/>
                  </a:ext>
                </a:extLst>
              </a:tr>
              <a:tr h="273662">
                <a:tc>
                  <a:txBody>
                    <a:bodyPr/>
                    <a:lstStyle/>
                    <a:p>
                      <a:r>
                        <a:rPr kumimoji="1" lang="en-US" altLang="ja-JP" dirty="0" err="1" smtClean="0"/>
                        <a:t>publishedAt</a:t>
                      </a:r>
                      <a:endParaRPr kumimoji="1" lang="ja-JP" altLang="en-US" dirty="0"/>
                    </a:p>
                  </a:txBody>
                  <a:tcPr/>
                </a:tc>
                <a:tc>
                  <a:txBody>
                    <a:bodyPr/>
                    <a:lstStyle/>
                    <a:p>
                      <a:r>
                        <a:rPr kumimoji="1" lang="ja-JP" altLang="en-US"/>
                        <a:t>動画の投稿時間</a:t>
                      </a:r>
                    </a:p>
                  </a:txBody>
                  <a:tcPr/>
                </a:tc>
                <a:extLst>
                  <a:ext uri="{0D108BD9-81ED-4DB2-BD59-A6C34878D82A}">
                    <a16:rowId xmlns:a16="http://schemas.microsoft.com/office/drawing/2014/main" val="4247502443"/>
                  </a:ext>
                </a:extLst>
              </a:tr>
              <a:tr h="273662">
                <a:tc>
                  <a:txBody>
                    <a:bodyPr/>
                    <a:lstStyle/>
                    <a:p>
                      <a:r>
                        <a:rPr kumimoji="1" lang="en-US" altLang="ja-JP" dirty="0" err="1"/>
                        <a:t>channelId</a:t>
                      </a:r>
                      <a:endParaRPr kumimoji="1" lang="ja-JP" altLang="en-US"/>
                    </a:p>
                  </a:txBody>
                  <a:tcPr/>
                </a:tc>
                <a:tc>
                  <a:txBody>
                    <a:bodyPr/>
                    <a:lstStyle/>
                    <a:p>
                      <a:r>
                        <a:rPr kumimoji="1" lang="ja-JP" altLang="en-US"/>
                        <a:t>チャンネルの</a:t>
                      </a:r>
                      <a:r>
                        <a:rPr kumimoji="1" lang="en-US" altLang="ja-JP" dirty="0"/>
                        <a:t>ID</a:t>
                      </a:r>
                      <a:endParaRPr kumimoji="1" lang="ja-JP" altLang="en-US"/>
                    </a:p>
                  </a:txBody>
                  <a:tcPr/>
                </a:tc>
                <a:extLst>
                  <a:ext uri="{0D108BD9-81ED-4DB2-BD59-A6C34878D82A}">
                    <a16:rowId xmlns:a16="http://schemas.microsoft.com/office/drawing/2014/main" val="2243755617"/>
                  </a:ext>
                </a:extLst>
              </a:tr>
              <a:tr h="273662">
                <a:tc>
                  <a:txBody>
                    <a:bodyPr/>
                    <a:lstStyle/>
                    <a:p>
                      <a:r>
                        <a:rPr kumimoji="1" lang="en-US" altLang="ja-JP" dirty="0" err="1"/>
                        <a:t>channelTitle</a:t>
                      </a:r>
                      <a:endParaRPr kumimoji="1" lang="ja-JP" altLang="en-US" dirty="0"/>
                    </a:p>
                  </a:txBody>
                  <a:tcPr/>
                </a:tc>
                <a:tc>
                  <a:txBody>
                    <a:bodyPr/>
                    <a:lstStyle/>
                    <a:p>
                      <a:r>
                        <a:rPr kumimoji="1" lang="ja-JP" altLang="en-US"/>
                        <a:t>チャンネルの名前</a:t>
                      </a:r>
                    </a:p>
                  </a:txBody>
                  <a:tcPr/>
                </a:tc>
                <a:extLst>
                  <a:ext uri="{0D108BD9-81ED-4DB2-BD59-A6C34878D82A}">
                    <a16:rowId xmlns:a16="http://schemas.microsoft.com/office/drawing/2014/main" val="3213536354"/>
                  </a:ext>
                </a:extLst>
              </a:tr>
              <a:tr h="273662">
                <a:tc>
                  <a:txBody>
                    <a:bodyPr/>
                    <a:lstStyle/>
                    <a:p>
                      <a:r>
                        <a:rPr kumimoji="1" lang="en-US" altLang="ja-JP" dirty="0" err="1"/>
                        <a:t>categoryId</a:t>
                      </a:r>
                      <a:endParaRPr kumimoji="1" lang="ja-JP" altLang="en-US" dirty="0"/>
                    </a:p>
                  </a:txBody>
                  <a:tcPr/>
                </a:tc>
                <a:tc>
                  <a:txBody>
                    <a:bodyPr/>
                    <a:lstStyle/>
                    <a:p>
                      <a:r>
                        <a:rPr kumimoji="1" lang="ja-JP" altLang="en-US"/>
                        <a:t>動画カテゴリの</a:t>
                      </a:r>
                      <a:r>
                        <a:rPr kumimoji="1" lang="en-US" altLang="ja-JP" dirty="0"/>
                        <a:t>ID</a:t>
                      </a:r>
                      <a:endParaRPr kumimoji="1" lang="ja-JP" altLang="en-US"/>
                    </a:p>
                  </a:txBody>
                  <a:tcPr/>
                </a:tc>
                <a:extLst>
                  <a:ext uri="{0D108BD9-81ED-4DB2-BD59-A6C34878D82A}">
                    <a16:rowId xmlns:a16="http://schemas.microsoft.com/office/drawing/2014/main" val="2072759501"/>
                  </a:ext>
                </a:extLst>
              </a:tr>
              <a:tr h="322071">
                <a:tc>
                  <a:txBody>
                    <a:bodyPr/>
                    <a:lstStyle/>
                    <a:p>
                      <a:r>
                        <a:rPr kumimoji="1" lang="en-US" altLang="ja-JP" dirty="0" err="1"/>
                        <a:t>Collection_date</a:t>
                      </a:r>
                      <a:endParaRPr kumimoji="1" lang="ja-JP" altLang="en-US"/>
                    </a:p>
                  </a:txBody>
                  <a:tcPr/>
                </a:tc>
                <a:tc>
                  <a:txBody>
                    <a:bodyPr/>
                    <a:lstStyle/>
                    <a:p>
                      <a:r>
                        <a:rPr kumimoji="1" lang="ja-JP" altLang="en-US"/>
                        <a:t>データレコードの収集日</a:t>
                      </a:r>
                    </a:p>
                  </a:txBody>
                  <a:tcPr/>
                </a:tc>
                <a:extLst>
                  <a:ext uri="{0D108BD9-81ED-4DB2-BD59-A6C34878D82A}">
                    <a16:rowId xmlns:a16="http://schemas.microsoft.com/office/drawing/2014/main" val="4168614862"/>
                  </a:ext>
                </a:extLst>
              </a:tr>
              <a:tr h="273662">
                <a:tc>
                  <a:txBody>
                    <a:bodyPr/>
                    <a:lstStyle/>
                    <a:p>
                      <a:r>
                        <a:rPr kumimoji="1" lang="en-US" altLang="ja-JP" dirty="0"/>
                        <a:t>tags</a:t>
                      </a:r>
                      <a:endParaRPr kumimoji="1" lang="ja-JP" altLang="en-US"/>
                    </a:p>
                  </a:txBody>
                  <a:tcPr/>
                </a:tc>
                <a:tc>
                  <a:txBody>
                    <a:bodyPr/>
                    <a:lstStyle/>
                    <a:p>
                      <a:r>
                        <a:rPr kumimoji="1" lang="ja-JP" altLang="en-US" dirty="0"/>
                        <a:t>動画に割り当てられたタグ</a:t>
                      </a:r>
                    </a:p>
                  </a:txBody>
                  <a:tcPr/>
                </a:tc>
                <a:extLst>
                  <a:ext uri="{0D108BD9-81ED-4DB2-BD59-A6C34878D82A}">
                    <a16:rowId xmlns:a16="http://schemas.microsoft.com/office/drawing/2014/main" val="1441727392"/>
                  </a:ext>
                </a:extLst>
              </a:tr>
              <a:tr h="273662">
                <a:tc>
                  <a:txBody>
                    <a:bodyPr/>
                    <a:lstStyle/>
                    <a:p>
                      <a:r>
                        <a:rPr kumimoji="1" lang="en-US" altLang="ja-JP" dirty="0"/>
                        <a:t>likes</a:t>
                      </a:r>
                      <a:endParaRPr kumimoji="1" lang="ja-JP" altLang="en-US"/>
                    </a:p>
                  </a:txBody>
                  <a:tcPr/>
                </a:tc>
                <a:tc>
                  <a:txBody>
                    <a:bodyPr/>
                    <a:lstStyle/>
                    <a:p>
                      <a:r>
                        <a:rPr kumimoji="1" lang="ja-JP" altLang="en-US"/>
                        <a:t>高評価数</a:t>
                      </a:r>
                    </a:p>
                  </a:txBody>
                  <a:tcPr/>
                </a:tc>
                <a:extLst>
                  <a:ext uri="{0D108BD9-81ED-4DB2-BD59-A6C34878D82A}">
                    <a16:rowId xmlns:a16="http://schemas.microsoft.com/office/drawing/2014/main" val="943726869"/>
                  </a:ext>
                </a:extLst>
              </a:tr>
              <a:tr h="273662">
                <a:tc>
                  <a:txBody>
                    <a:bodyPr/>
                    <a:lstStyle/>
                    <a:p>
                      <a:r>
                        <a:rPr kumimoji="1" lang="en-US" altLang="ja-JP" dirty="0"/>
                        <a:t>dislikes</a:t>
                      </a:r>
                      <a:endParaRPr kumimoji="1" lang="ja-JP" altLang="en-US"/>
                    </a:p>
                  </a:txBody>
                  <a:tcPr/>
                </a:tc>
                <a:tc>
                  <a:txBody>
                    <a:bodyPr/>
                    <a:lstStyle/>
                    <a:p>
                      <a:r>
                        <a:rPr kumimoji="1" lang="ja-JP" altLang="en-US"/>
                        <a:t>低評価数</a:t>
                      </a:r>
                    </a:p>
                  </a:txBody>
                  <a:tcPr/>
                </a:tc>
                <a:extLst>
                  <a:ext uri="{0D108BD9-81ED-4DB2-BD59-A6C34878D82A}">
                    <a16:rowId xmlns:a16="http://schemas.microsoft.com/office/drawing/2014/main" val="1887197983"/>
                  </a:ext>
                </a:extLst>
              </a:tr>
              <a:tr h="273662">
                <a:tc>
                  <a:txBody>
                    <a:bodyPr/>
                    <a:lstStyle/>
                    <a:p>
                      <a:r>
                        <a:rPr kumimoji="1" lang="en-US" altLang="ja-JP" dirty="0" err="1"/>
                        <a:t>Comment_count</a:t>
                      </a:r>
                      <a:endParaRPr kumimoji="1" lang="ja-JP" altLang="en-US"/>
                    </a:p>
                  </a:txBody>
                  <a:tcPr/>
                </a:tc>
                <a:tc>
                  <a:txBody>
                    <a:bodyPr/>
                    <a:lstStyle/>
                    <a:p>
                      <a:r>
                        <a:rPr kumimoji="1" lang="ja-JP" altLang="en-US"/>
                        <a:t>コメント数</a:t>
                      </a:r>
                    </a:p>
                  </a:txBody>
                  <a:tcPr/>
                </a:tc>
                <a:extLst>
                  <a:ext uri="{0D108BD9-81ED-4DB2-BD59-A6C34878D82A}">
                    <a16:rowId xmlns:a16="http://schemas.microsoft.com/office/drawing/2014/main" val="193266614"/>
                  </a:ext>
                </a:extLst>
              </a:tr>
              <a:tr h="273662">
                <a:tc>
                  <a:txBody>
                    <a:bodyPr/>
                    <a:lstStyle/>
                    <a:p>
                      <a:r>
                        <a:rPr kumimoji="1" lang="en-US" altLang="ja-JP" dirty="0" err="1"/>
                        <a:t>Thumbnail_link</a:t>
                      </a:r>
                      <a:endParaRPr kumimoji="1" lang="ja-JP" altLang="en-US"/>
                    </a:p>
                  </a:txBody>
                  <a:tcPr/>
                </a:tc>
                <a:tc>
                  <a:txBody>
                    <a:bodyPr/>
                    <a:lstStyle/>
                    <a:p>
                      <a:r>
                        <a:rPr kumimoji="1" lang="ja-JP" altLang="en-US"/>
                        <a:t>サムネイルのリンク</a:t>
                      </a:r>
                      <a:r>
                        <a:rPr kumimoji="1" lang="en-US" altLang="ja-JP" dirty="0"/>
                        <a:t>URL</a:t>
                      </a:r>
                      <a:endParaRPr kumimoji="1" lang="ja-JP" altLang="en-US"/>
                    </a:p>
                  </a:txBody>
                  <a:tcPr/>
                </a:tc>
                <a:extLst>
                  <a:ext uri="{0D108BD9-81ED-4DB2-BD59-A6C34878D82A}">
                    <a16:rowId xmlns:a16="http://schemas.microsoft.com/office/drawing/2014/main" val="1571830466"/>
                  </a:ext>
                </a:extLst>
              </a:tr>
              <a:tr h="273662">
                <a:tc>
                  <a:txBody>
                    <a:bodyPr/>
                    <a:lstStyle/>
                    <a:p>
                      <a:r>
                        <a:rPr kumimoji="1" lang="en-US" altLang="ja-JP" dirty="0" err="1"/>
                        <a:t>Comments_disabled</a:t>
                      </a:r>
                      <a:endParaRPr kumimoji="1" lang="ja-JP" altLang="en-US"/>
                    </a:p>
                  </a:txBody>
                  <a:tcPr/>
                </a:tc>
                <a:tc>
                  <a:txBody>
                    <a:bodyPr/>
                    <a:lstStyle/>
                    <a:p>
                      <a:r>
                        <a:rPr kumimoji="1" lang="ja-JP" altLang="en-US"/>
                        <a:t>コメントが許可されていない</a:t>
                      </a:r>
                    </a:p>
                  </a:txBody>
                  <a:tcPr/>
                </a:tc>
                <a:extLst>
                  <a:ext uri="{0D108BD9-81ED-4DB2-BD59-A6C34878D82A}">
                    <a16:rowId xmlns:a16="http://schemas.microsoft.com/office/drawing/2014/main" val="577308103"/>
                  </a:ext>
                </a:extLst>
              </a:tr>
              <a:tr h="273662">
                <a:tc>
                  <a:txBody>
                    <a:bodyPr/>
                    <a:lstStyle/>
                    <a:p>
                      <a:r>
                        <a:rPr kumimoji="1" lang="en-US" altLang="ja-JP" dirty="0" err="1"/>
                        <a:t>Rating_disabled</a:t>
                      </a:r>
                      <a:endParaRPr kumimoji="1" lang="ja-JP" altLang="en-US"/>
                    </a:p>
                  </a:txBody>
                  <a:tcPr/>
                </a:tc>
                <a:tc>
                  <a:txBody>
                    <a:bodyPr/>
                    <a:lstStyle/>
                    <a:p>
                      <a:r>
                        <a:rPr kumimoji="1" lang="ja-JP" altLang="en-US"/>
                        <a:t>評価が許可されていない</a:t>
                      </a:r>
                    </a:p>
                  </a:txBody>
                  <a:tcPr/>
                </a:tc>
                <a:extLst>
                  <a:ext uri="{0D108BD9-81ED-4DB2-BD59-A6C34878D82A}">
                    <a16:rowId xmlns:a16="http://schemas.microsoft.com/office/drawing/2014/main" val="3094334180"/>
                  </a:ext>
                </a:extLst>
              </a:tr>
              <a:tr h="273662">
                <a:tc>
                  <a:txBody>
                    <a:bodyPr/>
                    <a:lstStyle/>
                    <a:p>
                      <a:r>
                        <a:rPr kumimoji="1" lang="en-US" altLang="ja-JP" dirty="0"/>
                        <a:t>describe</a:t>
                      </a:r>
                      <a:endParaRPr kumimoji="1" lang="ja-JP" altLang="en-US"/>
                    </a:p>
                  </a:txBody>
                  <a:tcPr/>
                </a:tc>
                <a:tc>
                  <a:txBody>
                    <a:bodyPr/>
                    <a:lstStyle/>
                    <a:p>
                      <a:r>
                        <a:rPr kumimoji="1" lang="ja-JP" altLang="en-US"/>
                        <a:t>動画の説明文</a:t>
                      </a:r>
                    </a:p>
                  </a:txBody>
                  <a:tcPr/>
                </a:tc>
                <a:extLst>
                  <a:ext uri="{0D108BD9-81ED-4DB2-BD59-A6C34878D82A}">
                    <a16:rowId xmlns:a16="http://schemas.microsoft.com/office/drawing/2014/main" val="341583004"/>
                  </a:ext>
                </a:extLst>
              </a:tr>
              <a:tr h="273662">
                <a:tc>
                  <a:txBody>
                    <a:bodyPr/>
                    <a:lstStyle/>
                    <a:p>
                      <a:r>
                        <a:rPr kumimoji="1" lang="en-US" altLang="ja-JP" dirty="0"/>
                        <a:t>y</a:t>
                      </a:r>
                      <a:endParaRPr kumimoji="1" lang="ja-JP" altLang="en-US"/>
                    </a:p>
                  </a:txBody>
                  <a:tcPr/>
                </a:tc>
                <a:tc>
                  <a:txBody>
                    <a:bodyPr/>
                    <a:lstStyle/>
                    <a:p>
                      <a:r>
                        <a:rPr kumimoji="1" lang="ja-JP" altLang="en-US" dirty="0"/>
                        <a:t>再生数</a:t>
                      </a:r>
                    </a:p>
                  </a:txBody>
                  <a:tcPr/>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7" y="6269019"/>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4" name="テキスト ボックス 3"/>
          <p:cNvSpPr txBox="1"/>
          <p:nvPr/>
        </p:nvSpPr>
        <p:spPr>
          <a:xfrm>
            <a:off x="7655859" y="2863869"/>
            <a:ext cx="2901461" cy="830997"/>
          </a:xfrm>
          <a:prstGeom prst="rect">
            <a:avLst/>
          </a:prstGeom>
          <a:noFill/>
        </p:spPr>
        <p:txBody>
          <a:bodyPr wrap="square" rtlCol="0">
            <a:spAutoFit/>
          </a:bodyPr>
          <a:lstStyle/>
          <a:p>
            <a:r>
              <a:rPr kumimoji="1" lang="ja-JP" altLang="en-US" sz="2400" dirty="0" smtClean="0"/>
              <a:t>レコード数：</a:t>
            </a:r>
            <a:r>
              <a:rPr kumimoji="1" lang="en-US" altLang="ja-JP" sz="2400" dirty="0" smtClean="0"/>
              <a:t>19720</a:t>
            </a:r>
          </a:p>
          <a:p>
            <a:r>
              <a:rPr lang="ja-JP" altLang="en-US" sz="2400" dirty="0" smtClean="0"/>
              <a:t>列数：</a:t>
            </a:r>
            <a:r>
              <a:rPr lang="en-US" altLang="ja-JP" sz="2400" dirty="0" smtClean="0"/>
              <a:t>17</a:t>
            </a:r>
            <a:endParaRPr kumimoji="1"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0" y="2924477"/>
            <a:ext cx="8850235" cy="3416320"/>
          </a:xfrm>
          <a:prstGeom prst="rect">
            <a:avLst/>
          </a:prstGeom>
          <a:noFill/>
        </p:spPr>
        <p:txBody>
          <a:bodyPr wrap="square" rtlCol="0">
            <a:spAutoFit/>
          </a:bodyPr>
          <a:lstStyle/>
          <a:p>
            <a:r>
              <a:rPr kumimoji="1" lang="ja-JP" altLang="en-US" sz="2400" dirty="0" smtClean="0"/>
              <a:t>以下の特徴量</a:t>
            </a:r>
            <a:r>
              <a:rPr lang="ja-JP" altLang="en-US" sz="2400" dirty="0" smtClean="0"/>
              <a:t>を用意</a:t>
            </a:r>
            <a:endParaRPr kumimoji="1" lang="en-US" altLang="ja-JP" sz="2400" dirty="0"/>
          </a:p>
          <a:p>
            <a:r>
              <a:rPr lang="ja-JP" altLang="en-US" sz="2400" dirty="0"/>
              <a:t>・</a:t>
            </a:r>
            <a:r>
              <a:rPr lang="en-US" altLang="ja-JP" sz="2400" dirty="0" smtClean="0"/>
              <a:t>dislikes(</a:t>
            </a:r>
            <a:r>
              <a:rPr lang="ja-JP" altLang="en-US" sz="2400" dirty="0" smtClean="0"/>
              <a:t>低評価数</a:t>
            </a:r>
            <a:r>
              <a:rPr lang="en-US" altLang="ja-JP" sz="2400" dirty="0" smtClean="0"/>
              <a:t>)</a:t>
            </a:r>
            <a:r>
              <a:rPr lang="ja-JP" altLang="en-US" sz="2400" dirty="0" err="1" smtClean="0"/>
              <a:t>、</a:t>
            </a:r>
            <a:r>
              <a:rPr lang="en-US" altLang="ja-JP" sz="2400" dirty="0" smtClean="0"/>
              <a:t>likes(</a:t>
            </a:r>
            <a:r>
              <a:rPr lang="ja-JP" altLang="en-US" sz="2400" dirty="0" smtClean="0"/>
              <a:t>高評価数</a:t>
            </a:r>
            <a:r>
              <a:rPr lang="en-US" altLang="ja-JP" sz="2400" dirty="0" smtClean="0"/>
              <a:t>)</a:t>
            </a:r>
            <a:r>
              <a:rPr lang="en-US" altLang="ja-JP" sz="2400" dirty="0" err="1" smtClean="0"/>
              <a:t>comment_count</a:t>
            </a:r>
            <a:r>
              <a:rPr lang="en-US" altLang="ja-JP" sz="2400" dirty="0" smtClean="0"/>
              <a:t>(</a:t>
            </a:r>
            <a:r>
              <a:rPr lang="ja-JP" altLang="en-US" sz="2400" dirty="0" smtClean="0"/>
              <a:t>コメン</a:t>
            </a:r>
            <a:endParaRPr lang="en-US" altLang="ja-JP" sz="2400" dirty="0" smtClean="0"/>
          </a:p>
          <a:p>
            <a:r>
              <a:rPr lang="ja-JP" altLang="en-US" sz="2400" dirty="0"/>
              <a:t>　</a:t>
            </a:r>
            <a:r>
              <a:rPr lang="ja-JP" altLang="en-US" sz="2400" dirty="0" smtClean="0"/>
              <a:t>ト数</a:t>
            </a:r>
            <a:r>
              <a:rPr lang="en-US" altLang="ja-JP" sz="2400" dirty="0" smtClean="0"/>
              <a:t>)</a:t>
            </a:r>
            <a:r>
              <a:rPr lang="ja-JP" altLang="en-US" sz="2400" dirty="0" smtClean="0"/>
              <a:t>の四則</a:t>
            </a:r>
            <a:r>
              <a:rPr lang="ja-JP" altLang="en-US" sz="2400" dirty="0"/>
              <a:t>演算</a:t>
            </a:r>
            <a:r>
              <a:rPr lang="ja-JP" altLang="en-US" sz="2400" dirty="0" smtClean="0"/>
              <a:t>等</a:t>
            </a:r>
            <a:r>
              <a:rPr lang="en-US" altLang="ja-JP" sz="2400" dirty="0" smtClean="0"/>
              <a:t>,log,</a:t>
            </a:r>
            <a:r>
              <a:rPr lang="ja-JP" altLang="en-US" sz="2400" dirty="0" smtClean="0"/>
              <a:t>二乗など</a:t>
            </a:r>
            <a:r>
              <a:rPr lang="ja-JP" altLang="en-US" sz="2400" dirty="0" smtClean="0"/>
              <a:t>の</a:t>
            </a:r>
            <a:r>
              <a:rPr lang="en-US" altLang="ja-JP" sz="2400" dirty="0" smtClean="0"/>
              <a:t>aggregation</a:t>
            </a:r>
            <a:r>
              <a:rPr lang="en-US" altLang="ja-JP" sz="2400" dirty="0" smtClean="0"/>
              <a:t>(</a:t>
            </a:r>
            <a:r>
              <a:rPr lang="ja-JP" altLang="en-US" sz="2400" dirty="0" smtClean="0"/>
              <a:t>集計</a:t>
            </a:r>
            <a:r>
              <a:rPr lang="en-US" altLang="ja-JP" sz="2400" dirty="0" smtClean="0"/>
              <a:t>)</a:t>
            </a:r>
            <a:r>
              <a:rPr lang="ja-JP" altLang="en-US" sz="2400" dirty="0" smtClean="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a:t>
            </a:r>
            <a:r>
              <a:rPr lang="ja-JP" altLang="en-US" sz="2400" dirty="0" smtClean="0"/>
              <a:t>テキスト</a:t>
            </a:r>
            <a:r>
              <a:rPr lang="en-US" altLang="ja-JP" sz="2400" dirty="0" smtClean="0"/>
              <a:t>(</a:t>
            </a:r>
            <a:r>
              <a:rPr lang="en-US" altLang="ja-JP" sz="2400" dirty="0" err="1" smtClean="0"/>
              <a:t>channelTitle,CategoryId</a:t>
            </a:r>
            <a:r>
              <a:rPr lang="ja-JP" altLang="en-US" sz="2400" dirty="0" smtClean="0"/>
              <a:t>など</a:t>
            </a:r>
            <a:r>
              <a:rPr lang="en-US" altLang="ja-JP" sz="2400" dirty="0" smtClean="0"/>
              <a:t>)</a:t>
            </a:r>
            <a:r>
              <a:rPr lang="ja-JP" altLang="en-US" sz="2400" dirty="0" smtClean="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smtClean="0"/>
              <a:t>特徴量</a:t>
            </a:r>
            <a:endParaRPr lang="en-US" altLang="ja-JP" sz="2400" dirty="0" smtClean="0"/>
          </a:p>
          <a:p>
            <a:endParaRPr lang="en-US" altLang="ja-JP" sz="2400" dirty="0" smtClean="0"/>
          </a:p>
        </p:txBody>
      </p:sp>
      <p:sp>
        <p:nvSpPr>
          <p:cNvPr id="6" name="テキスト ボックス 5"/>
          <p:cNvSpPr txBox="1"/>
          <p:nvPr/>
        </p:nvSpPr>
        <p:spPr>
          <a:xfrm>
            <a:off x="2003610" y="1438439"/>
            <a:ext cx="7210727" cy="1107996"/>
          </a:xfrm>
          <a:prstGeom prst="rect">
            <a:avLst/>
          </a:prstGeom>
          <a:noFill/>
        </p:spPr>
        <p:txBody>
          <a:bodyPr wrap="square" rtlCol="0">
            <a:spAutoFit/>
          </a:bodyPr>
          <a:lstStyle/>
          <a:p>
            <a:r>
              <a:rPr kumimoji="1" lang="en-US" altLang="ja-JP" sz="2400" dirty="0" smtClean="0"/>
              <a:t>EDA(</a:t>
            </a:r>
            <a:r>
              <a:rPr kumimoji="1" lang="ja-JP" altLang="en-US" sz="2400" dirty="0" smtClean="0"/>
              <a:t>探索型データ解析</a:t>
            </a:r>
            <a:r>
              <a:rPr kumimoji="1" lang="en-US" altLang="ja-JP" sz="2400" dirty="0" smtClean="0"/>
              <a:t>)</a:t>
            </a:r>
            <a:r>
              <a:rPr kumimoji="1" lang="ja-JP" altLang="en-US" sz="2400" dirty="0" smtClean="0"/>
              <a:t>を行い、再生数を予測するのに効果的な特徴量を見つける</a:t>
            </a:r>
            <a:r>
              <a:rPr lang="ja-JP" altLang="en-US" sz="2400" dirty="0" smtClean="0"/>
              <a:t>。</a:t>
            </a:r>
            <a:endParaRPr lang="en-US" altLang="ja-JP" sz="2400" dirty="0" smtClean="0"/>
          </a:p>
          <a:p>
            <a:endParaRPr kumimoji="1" lang="en-US" altLang="ja-JP" dirty="0" smtClean="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54" y="2197430"/>
            <a:ext cx="10131019" cy="4273707"/>
          </a:xfrm>
          <a:prstGeom prst="rect">
            <a:avLst/>
          </a:prstGeom>
        </p:spPr>
      </p:pic>
      <p:sp>
        <p:nvSpPr>
          <p:cNvPr id="4" name="テキスト ボックス 3">
            <a:extLst>
              <a:ext uri="{FF2B5EF4-FFF2-40B4-BE49-F238E27FC236}">
                <a16:creationId xmlns:a16="http://schemas.microsoft.com/office/drawing/2014/main" id="{E7168466-B6A2-4447-84A6-4F4CFFEEF700}"/>
              </a:ext>
            </a:extLst>
          </p:cNvPr>
          <p:cNvSpPr txBox="1"/>
          <p:nvPr/>
        </p:nvSpPr>
        <p:spPr>
          <a:xfrm>
            <a:off x="2564598" y="1251733"/>
            <a:ext cx="7018329" cy="830997"/>
          </a:xfrm>
          <a:prstGeom prst="rect">
            <a:avLst/>
          </a:prstGeom>
          <a:noFill/>
        </p:spPr>
        <p:txBody>
          <a:bodyPr wrap="square" rtlCol="0">
            <a:spAutoFit/>
          </a:bodyPr>
          <a:lstStyle/>
          <a:p>
            <a:r>
              <a:rPr kumimoji="1" lang="ja-JP" altLang="en-US" sz="2400" dirty="0" smtClean="0"/>
              <a:t>評価やコメントをすることが許可されていないものに関しては値が０。</a:t>
            </a:r>
            <a:endParaRPr kumimoji="1" lang="ja-JP" altLang="en-US" sz="2400" dirty="0"/>
          </a:p>
        </p:txBody>
      </p:sp>
    </p:spTree>
    <p:extLst>
      <p:ext uri="{BB962C8B-B14F-4D97-AF65-F5344CB8AC3E}">
        <p14:creationId xmlns:p14="http://schemas.microsoft.com/office/powerpoint/2010/main" val="3669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966546" y="2070438"/>
            <a:ext cx="9111761" cy="2677656"/>
          </a:xfrm>
          <a:prstGeom prst="rect">
            <a:avLst/>
          </a:prstGeom>
        </p:spPr>
        <p:txBody>
          <a:bodyPr wrap="square">
            <a:spAutoFit/>
          </a:bodyPr>
          <a:lstStyle/>
          <a:p>
            <a:r>
              <a:rPr lang="ja-JP" altLang="en-US" sz="2800" dirty="0" smtClean="0"/>
              <a:t>モデリング</a:t>
            </a:r>
            <a:endParaRPr lang="en-US" altLang="ja-JP" sz="2800" dirty="0" smtClean="0"/>
          </a:p>
          <a:p>
            <a:r>
              <a:rPr lang="ja-JP" altLang="en-US" sz="2800" dirty="0" smtClean="0"/>
              <a:t>・</a:t>
            </a:r>
            <a:r>
              <a:rPr lang="en-US" altLang="ja-JP" sz="2800" u="sng" dirty="0" err="1" smtClean="0"/>
              <a:t>LightGBM</a:t>
            </a:r>
            <a:r>
              <a:rPr lang="ja-JP" altLang="en-US" sz="2800" u="sng" dirty="0" smtClean="0"/>
              <a:t>をメイン</a:t>
            </a:r>
            <a:r>
              <a:rPr lang="ja-JP" altLang="en-US" sz="2800" dirty="0" smtClean="0"/>
              <a:t>として、</a:t>
            </a:r>
            <a:r>
              <a:rPr lang="en-US" altLang="ja-JP" sz="2800" dirty="0" smtClean="0"/>
              <a:t>NN,RF(</a:t>
            </a:r>
            <a:r>
              <a:rPr lang="en-US" altLang="ja-JP" sz="2800" dirty="0" err="1" smtClean="0"/>
              <a:t>LightGBM</a:t>
            </a:r>
            <a:r>
              <a:rPr lang="en-US" altLang="ja-JP" sz="2800" dirty="0" smtClean="0"/>
              <a:t> </a:t>
            </a:r>
            <a:r>
              <a:rPr lang="en-US" altLang="ja-JP" sz="2800" dirty="0" err="1" smtClean="0"/>
              <a:t>rf</a:t>
            </a:r>
            <a:endParaRPr lang="en-US" altLang="ja-JP" sz="2800" dirty="0" smtClean="0"/>
          </a:p>
          <a:p>
            <a:r>
              <a:rPr lang="ja-JP" altLang="en-US" sz="2800" dirty="0"/>
              <a:t>　</a:t>
            </a:r>
            <a:r>
              <a:rPr lang="en-US" altLang="ja-JP" sz="2800" dirty="0" smtClean="0"/>
              <a:t> mode)</a:t>
            </a:r>
            <a:r>
              <a:rPr lang="ja-JP" altLang="en-US" sz="2800" dirty="0" smtClean="0"/>
              <a:t>の</a:t>
            </a:r>
            <a:r>
              <a:rPr lang="en-US" altLang="ja-JP" sz="2800" dirty="0" smtClean="0"/>
              <a:t>Linear Regression</a:t>
            </a:r>
            <a:r>
              <a:rPr lang="ja-JP" altLang="en-US" sz="2800" dirty="0" smtClean="0"/>
              <a:t>による</a:t>
            </a:r>
            <a:r>
              <a:rPr lang="en-US" altLang="ja-JP" sz="2800" dirty="0" smtClean="0"/>
              <a:t>Stacking</a:t>
            </a:r>
            <a:r>
              <a:rPr lang="ja-JP" altLang="en-US" sz="2800" dirty="0" smtClean="0"/>
              <a:t>を行う</a:t>
            </a:r>
            <a:endParaRPr lang="en-US" altLang="ja-JP" sz="2800" dirty="0" smtClean="0"/>
          </a:p>
          <a:p>
            <a:r>
              <a:rPr lang="ja-JP" altLang="en-US" sz="2800" dirty="0" smtClean="0"/>
              <a:t>・</a:t>
            </a:r>
            <a:r>
              <a:rPr lang="ja-JP" altLang="en-US" sz="2800" dirty="0"/>
              <a:t>シングルモデルでは、</a:t>
            </a:r>
            <a:r>
              <a:rPr lang="en-US" altLang="ja-JP" sz="2800" dirty="0" err="1"/>
              <a:t>LightGBM</a:t>
            </a:r>
            <a:r>
              <a:rPr lang="ja-JP" altLang="en-US" sz="2800" dirty="0" err="1"/>
              <a:t>、</a:t>
            </a:r>
            <a:r>
              <a:rPr lang="en-US" altLang="ja-JP" sz="2800" dirty="0" err="1"/>
              <a:t>XGBoost</a:t>
            </a:r>
            <a:r>
              <a:rPr lang="ja-JP" altLang="en-US" sz="2800" dirty="0" err="1" smtClean="0"/>
              <a:t>、</a:t>
            </a:r>
            <a:endParaRPr lang="en-US" altLang="ja-JP" sz="2800" dirty="0" smtClean="0"/>
          </a:p>
          <a:p>
            <a:r>
              <a:rPr lang="ja-JP" altLang="en-US" sz="2800" dirty="0"/>
              <a:t>　</a:t>
            </a:r>
            <a:r>
              <a:rPr lang="en-US" altLang="ja-JP" sz="2800" dirty="0" err="1" smtClean="0"/>
              <a:t>CatBoost</a:t>
            </a:r>
            <a:r>
              <a:rPr lang="ja-JP" altLang="en-US" sz="2800" dirty="0"/>
              <a:t>を試す</a:t>
            </a:r>
            <a:endParaRPr lang="en-US" altLang="ja-JP" sz="2800" dirty="0"/>
          </a:p>
          <a:p>
            <a:endParaRPr lang="en-US" altLang="ja-JP" sz="2800" dirty="0" smtClean="0"/>
          </a:p>
        </p:txBody>
      </p:sp>
      <p:sp>
        <p:nvSpPr>
          <p:cNvPr id="3" name="テキスト ボックス 2">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Tree>
    <p:extLst>
      <p:ext uri="{BB962C8B-B14F-4D97-AF65-F5344CB8AC3E}">
        <p14:creationId xmlns:p14="http://schemas.microsoft.com/office/powerpoint/2010/main" val="95651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
        <p:nvSpPr>
          <p:cNvPr id="3" name="テキスト ボックス 2"/>
          <p:cNvSpPr txBox="1"/>
          <p:nvPr/>
        </p:nvSpPr>
        <p:spPr>
          <a:xfrm>
            <a:off x="888023" y="1943100"/>
            <a:ext cx="10234246" cy="3108543"/>
          </a:xfrm>
          <a:prstGeom prst="rect">
            <a:avLst/>
          </a:prstGeom>
          <a:noFill/>
        </p:spPr>
        <p:txBody>
          <a:bodyPr wrap="square" rtlCol="0">
            <a:spAutoFit/>
          </a:bodyPr>
          <a:lstStyle/>
          <a:p>
            <a:r>
              <a:rPr kumimoji="1" lang="ja-JP" altLang="en-US" sz="2800" dirty="0" smtClean="0"/>
              <a:t>なぜ</a:t>
            </a:r>
            <a:r>
              <a:rPr kumimoji="1" lang="en-US" altLang="ja-JP" sz="2800" dirty="0" err="1" smtClean="0"/>
              <a:t>LightGBM</a:t>
            </a:r>
            <a:r>
              <a:rPr kumimoji="1" lang="ja-JP" altLang="en-US" sz="2800" dirty="0" smtClean="0"/>
              <a:t>を使うのか？</a:t>
            </a:r>
            <a:endParaRPr kumimoji="1" lang="en-US" altLang="ja-JP" sz="2800" dirty="0" smtClean="0"/>
          </a:p>
          <a:p>
            <a:r>
              <a:rPr lang="ja-JP" altLang="en-US" sz="2800" dirty="0"/>
              <a:t>・カテゴリ変数に対して特別な処理を自動的に実行して</a:t>
            </a:r>
            <a:r>
              <a:rPr lang="ja-JP" altLang="en-US" sz="2800" dirty="0" smtClean="0"/>
              <a:t>くれる</a:t>
            </a:r>
            <a:endParaRPr lang="en-US" altLang="ja-JP" sz="2800" dirty="0" smtClean="0"/>
          </a:p>
          <a:p>
            <a:r>
              <a:rPr lang="ja-JP" altLang="en-US" sz="2800" dirty="0"/>
              <a:t>　</a:t>
            </a:r>
            <a:r>
              <a:rPr lang="ja-JP" altLang="en-US" sz="2800" dirty="0" smtClean="0"/>
              <a:t>の</a:t>
            </a:r>
            <a:r>
              <a:rPr lang="ja-JP" altLang="en-US" sz="2800" dirty="0"/>
              <a:t>で、</a:t>
            </a:r>
            <a:r>
              <a:rPr lang="en-US" altLang="ja-JP" sz="2800" dirty="0"/>
              <a:t>One-Hot</a:t>
            </a:r>
            <a:r>
              <a:rPr lang="ja-JP" altLang="en-US" sz="2800" dirty="0"/>
              <a:t>エンコーディングの手間</a:t>
            </a:r>
            <a:r>
              <a:rPr lang="ja-JP" altLang="en-US" sz="2800" dirty="0" smtClean="0"/>
              <a:t>を</a:t>
            </a:r>
            <a:r>
              <a:rPr lang="ja-JP" altLang="en-US" sz="2800" dirty="0"/>
              <a:t>無くせる</a:t>
            </a:r>
            <a:endParaRPr lang="en-US" altLang="ja-JP" sz="2800" dirty="0" smtClean="0"/>
          </a:p>
          <a:p>
            <a:r>
              <a:rPr lang="ja-JP" altLang="en-US" sz="2800" dirty="0"/>
              <a:t>・既存のデータセットを極力加工せずに利用するという観点で</a:t>
            </a:r>
            <a:r>
              <a:rPr lang="ja-JP" altLang="en-US" sz="2800" dirty="0" smtClean="0"/>
              <a:t>、</a:t>
            </a:r>
            <a:endParaRPr lang="en-US" altLang="ja-JP" sz="2800" dirty="0" smtClean="0"/>
          </a:p>
          <a:p>
            <a:r>
              <a:rPr lang="ja-JP" altLang="en-US" sz="2800" dirty="0"/>
              <a:t>　</a:t>
            </a:r>
            <a:r>
              <a:rPr lang="ja-JP" altLang="en-US" sz="2800" dirty="0" smtClean="0"/>
              <a:t>特徴量</a:t>
            </a:r>
            <a:r>
              <a:rPr lang="ja-JP" altLang="en-US" sz="2800" dirty="0"/>
              <a:t>エンジニアリングの負担を軽減して</a:t>
            </a:r>
            <a:r>
              <a:rPr lang="ja-JP" altLang="en-US" sz="2800" dirty="0" smtClean="0"/>
              <a:t>くれる</a:t>
            </a:r>
            <a:endParaRPr lang="en-US" altLang="ja-JP" sz="2800" dirty="0" smtClean="0"/>
          </a:p>
          <a:p>
            <a:r>
              <a:rPr lang="ja-JP" altLang="en-US" sz="2800" dirty="0" smtClean="0"/>
              <a:t>・</a:t>
            </a:r>
            <a:endParaRPr lang="en-US" altLang="ja-JP" sz="2800" dirty="0" smtClean="0"/>
          </a:p>
          <a:p>
            <a:r>
              <a:rPr lang="ja-JP" altLang="en-US" sz="2800" dirty="0" smtClean="0"/>
              <a:t>・</a:t>
            </a:r>
            <a:endParaRPr lang="en-US" altLang="ja-JP" sz="2800" dirty="0"/>
          </a:p>
        </p:txBody>
      </p:sp>
    </p:spTree>
    <p:extLst>
      <p:ext uri="{BB962C8B-B14F-4D97-AF65-F5344CB8AC3E}">
        <p14:creationId xmlns:p14="http://schemas.microsoft.com/office/powerpoint/2010/main" val="25767093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683</Words>
  <Application>Microsoft Office PowerPoint</Application>
  <PresentationFormat>ワイド画面</PresentationFormat>
  <Paragraphs>109</Paragraphs>
  <Slides>11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tsuruse</cp:lastModifiedBy>
  <cp:revision>41</cp:revision>
  <dcterms:created xsi:type="dcterms:W3CDTF">2020-09-14T01:58:52Z</dcterms:created>
  <dcterms:modified xsi:type="dcterms:W3CDTF">2020-09-16T06:16:41Z</dcterms:modified>
</cp:coreProperties>
</file>