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67"/>
    <p:restoredTop sz="94731"/>
  </p:normalViewPr>
  <p:slideViewPr>
    <p:cSldViewPr snapToGrid="0" snapToObjects="1">
      <p:cViewPr varScale="1">
        <p:scale>
          <a:sx n="109" d="100"/>
          <a:sy n="109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5936-CAD0-1C40-8DBE-97E7FC885E68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71D3B-A0FC-7045-AF17-774B633FB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76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71D3B-A0FC-7045-AF17-774B633FB3A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57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DBFDA-4EF5-3646-807E-A2483DF6C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E1667-5C01-7049-BDD1-6899064B3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1CCDF-BC86-6F48-AF63-53E4CB1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C7302-6F58-6A4A-8F9D-1EAB070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81121-DB2C-564D-BFD4-0F5A4B00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16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E7C5C-EFAC-7741-99C2-ED107F1E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CE1B22-980E-294B-9264-2E8C81D06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392F9-C246-184C-B407-68B12E55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2DA62-C9FB-2B42-895A-787D7777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2780E-2DD3-B64E-8AEC-24FFFA0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21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C3AEE7-60FA-1644-B41D-1450896BB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8DA033-4E68-B94B-8176-D96416B1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DEDEB-8727-9641-BAE1-B2C31EF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455D4-BAA5-1240-AAA6-67F0B6C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F4A3A-D56F-2C4D-BB0C-E1E0409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6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C077E-C568-BA43-8384-E37CE0A5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DE39A-8649-FD41-B011-B3A8568B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06FE5-2563-8242-AF60-B0FB3892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96C03-C137-5640-9250-2785BE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26A55-F2DB-514A-974C-B4576356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73A69-AFE0-2942-B3D9-3F814D56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7C960-B861-0642-99B6-580A83F5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C75E-FF5B-DE47-9F78-74EF7037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B83B9-7E71-CD49-97BF-EC13BE0A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0454E-5BAD-F943-A06E-DC1BC3C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5F086-3E40-2E4C-81AB-8C5CB2A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8FA09-A5FE-4946-83C0-0CCB49EED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12B8BB-31AD-6845-B78E-1416055AD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52A736-C6A1-FD4B-811B-19FC814F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ECF44E-DEF0-034C-9049-4EDB9CEC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30744-2418-274D-A79D-5124C223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9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BA74B-E15D-6049-9728-4FCCAD6B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429B36-F8D7-714F-99A5-5266381C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7F58D-8CB0-3542-BA98-01175138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F3F659-434C-294A-B71C-9771C7313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0D9DF1-B37A-A646-9D34-69268EA6C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68FD0D-58AD-F64C-BAB4-86A6FDB5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A43C24-43AB-D741-91B6-68588FA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F3A281-42DF-8A44-9F71-6F82E6A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3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1ACBB-A213-D64C-AB2F-839F752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F72016-8844-0F40-B162-7AC65B81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56EC68-D4F9-B549-B14D-0D6EB3A6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0413CF-EA1A-BC48-8F25-7E86D6DC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5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E909CB-7E0F-8E41-ABD6-32B98BB6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91DA7A-5D63-2F47-9A12-12A75FF0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9B58F8-A65F-2B41-9E93-20823C1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86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A901E-C072-CB41-903A-57ACC60C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2107D-D06D-014B-9923-477DD10F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0DD08D-4395-F144-A8D8-2251DFEC9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9F8AA-337A-6845-A75F-910DE7E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F302EA-EB8B-2F4E-B8D8-27E1F9A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7E8C88-8F34-8847-8370-6E4A5C2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9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EB77E-9D7E-3147-A626-2F9D46A9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69470-E384-C248-8B8A-5091FF42F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586063-32F5-2B4B-9FBD-36C9A1B8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52096-5A84-8943-9598-8EDC4915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554F4A-E169-5149-8C62-79452508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20AC6-29BC-264F-A7A3-A81BBA5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3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DDD91E-C486-CB4C-8AF7-0C526A1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5A1EA7-8D26-4148-8710-D71EB8DF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2F369-A379-9F43-9941-4C2843CD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861497-3CB3-D14E-8C0C-FD40555C5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51D13-54AE-8B4D-BE60-0FE085650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70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C3910-5568-EB40-A74C-C1A24827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PD3</a:t>
            </a:r>
            <a:r>
              <a:rPr kumimoji="1" lang="ja-JP" altLang="en-US" dirty="0"/>
              <a:t>中間報告会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4367CE-8F59-4345-9A5D-8690E7F8E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4EP4-35 </a:t>
            </a:r>
            <a:r>
              <a:rPr kumimoji="1" lang="ja-JP" altLang="en-US" dirty="0"/>
              <a:t>鶴瀬</a:t>
            </a:r>
            <a:r>
              <a:rPr kumimoji="1" lang="en-US" altLang="ja-JP" dirty="0"/>
              <a:t> </a:t>
            </a:r>
            <a:r>
              <a:rPr kumimoji="1" lang="ja-JP" altLang="en-US" dirty="0"/>
              <a:t>和輝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7F334E-631D-254C-88BE-4396BF50E29D}"/>
              </a:ext>
            </a:extLst>
          </p:cNvPr>
          <p:cNvSpPr txBox="1"/>
          <p:nvPr/>
        </p:nvSpPr>
        <p:spPr>
          <a:xfrm>
            <a:off x="5150085" y="4296673"/>
            <a:ext cx="322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研究テーマ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5AF809-86C8-FF42-B150-C57AA420D2A6}"/>
              </a:ext>
            </a:extLst>
          </p:cNvPr>
          <p:cNvSpPr txBox="1"/>
          <p:nvPr/>
        </p:nvSpPr>
        <p:spPr>
          <a:xfrm>
            <a:off x="3133538" y="5184366"/>
            <a:ext cx="855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/>
              <a:t>YouTube</a:t>
            </a:r>
            <a:r>
              <a:rPr kumimoji="1" lang="ja-JP" altLang="en-US" sz="3200" u="sng" dirty="0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142495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8A423E-B9FC-A541-80EA-FF2735834F9C}"/>
              </a:ext>
            </a:extLst>
          </p:cNvPr>
          <p:cNvSpPr txBox="1"/>
          <p:nvPr/>
        </p:nvSpPr>
        <p:spPr>
          <a:xfrm>
            <a:off x="5393933" y="606174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背景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2DA2B2-5FEA-1048-B805-5A541659178C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F2DC2A-28A3-794F-9F27-8E6A07A95728}"/>
              </a:ext>
            </a:extLst>
          </p:cNvPr>
          <p:cNvSpPr txBox="1"/>
          <p:nvPr/>
        </p:nvSpPr>
        <p:spPr>
          <a:xfrm>
            <a:off x="2435000" y="1768744"/>
            <a:ext cx="8379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YouTube</a:t>
            </a:r>
            <a:r>
              <a:rPr kumimoji="1" lang="ja-JP" altLang="en-US" sz="2800" dirty="0"/>
              <a:t>は、</a:t>
            </a:r>
            <a:r>
              <a:rPr kumimoji="1" lang="en-US" altLang="ja-JP" sz="2800" dirty="0"/>
              <a:t>2019</a:t>
            </a:r>
            <a:r>
              <a:rPr kumimoji="1" lang="ja-JP" altLang="en-US" sz="2800" dirty="0"/>
              <a:t>年広告売上高</a:t>
            </a:r>
            <a:r>
              <a:rPr kumimoji="1" lang="en-US" altLang="ja-JP" sz="2800" dirty="0"/>
              <a:t>150</a:t>
            </a:r>
            <a:r>
              <a:rPr lang="ja-JP" altLang="en-US" sz="2800" dirty="0"/>
              <a:t>億ドル</a:t>
            </a:r>
            <a:r>
              <a:rPr lang="ja-JP" altLang="en-US" sz="2800" dirty="0" smtClean="0"/>
              <a:t>、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月間</a:t>
            </a:r>
            <a:r>
              <a:rPr lang="ja-JP" altLang="en-US" sz="2800" dirty="0"/>
              <a:t>アクセス</a:t>
            </a:r>
            <a:r>
              <a:rPr lang="en-US" altLang="ja-JP" sz="2800" dirty="0"/>
              <a:t>20</a:t>
            </a:r>
            <a:r>
              <a:rPr lang="ja-JP" altLang="en-US" sz="2800" dirty="0"/>
              <a:t>億人に達するほど、世界で</a:t>
            </a:r>
            <a:r>
              <a:rPr lang="ja-JP" altLang="en-US" sz="2800" dirty="0" smtClean="0"/>
              <a:t>最も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普及</a:t>
            </a:r>
            <a:r>
              <a:rPr lang="ja-JP" altLang="en-US" sz="2800" dirty="0"/>
              <a:t>した動画マーケティングツール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014160-B825-D645-96A5-7102EB108868}"/>
              </a:ext>
            </a:extLst>
          </p:cNvPr>
          <p:cNvSpPr txBox="1"/>
          <p:nvPr/>
        </p:nvSpPr>
        <p:spPr>
          <a:xfrm>
            <a:off x="2373454" y="3384694"/>
            <a:ext cx="721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・再生数</a:t>
            </a:r>
            <a:r>
              <a:rPr kumimoji="1" lang="ja-JP" altLang="en-US" sz="2800" dirty="0"/>
              <a:t>を増やすための施策が、日々</a:t>
            </a:r>
            <a:r>
              <a:rPr kumimoji="1" lang="ja-JP" altLang="en-US" sz="2800" dirty="0" smtClean="0"/>
              <a:t>多く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メディアでノウハウが紹介されている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27417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8BA1DA-BF24-E04A-AE6F-1202DD8E3567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背景と課題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E45E8F-B5DE-CA44-98E0-921DE1776FD9}"/>
              </a:ext>
            </a:extLst>
          </p:cNvPr>
          <p:cNvSpPr txBox="1"/>
          <p:nvPr/>
        </p:nvSpPr>
        <p:spPr>
          <a:xfrm>
            <a:off x="2919095" y="1700982"/>
            <a:ext cx="72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再生数を増やすための施策が、日々多くのメディアでノウハウが紹介されている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DBC78C-9CC4-C846-9864-66481ACE51AB}"/>
              </a:ext>
            </a:extLst>
          </p:cNvPr>
          <p:cNvSpPr txBox="1"/>
          <p:nvPr/>
        </p:nvSpPr>
        <p:spPr>
          <a:xfrm>
            <a:off x="2703941" y="3341136"/>
            <a:ext cx="7214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各取り組みによりどれだけ視聴回数を伸ばすことが出来るのか、</a:t>
            </a:r>
            <a:r>
              <a:rPr lang="ja-JP" altLang="en-US" sz="2800" u="sng"/>
              <a:t>定量データに基づいたノウハウ紹介は少なく</a:t>
            </a:r>
            <a:r>
              <a:rPr lang="ja-JP" altLang="en-US" sz="2800"/>
              <a:t>、何が効果的か分かっていない</a:t>
            </a:r>
            <a:endParaRPr kumimoji="1" lang="ja-JP" altLang="en-US" sz="2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8CCE50-F0A4-2949-9F10-8A80F2D06327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186931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B45B1F-1DFA-594A-B604-1F7D0E8D7D97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ゴール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977E71-FFEA-7941-9D09-1D0F1794D2FD}"/>
              </a:ext>
            </a:extLst>
          </p:cNvPr>
          <p:cNvSpPr txBox="1"/>
          <p:nvPr/>
        </p:nvSpPr>
        <p:spPr>
          <a:xfrm>
            <a:off x="1936376" y="2252210"/>
            <a:ext cx="8619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YouTuber</a:t>
            </a:r>
            <a:r>
              <a:rPr lang="en-US" altLang="ja-JP" sz="2800" dirty="0"/>
              <a:t>(</a:t>
            </a:r>
            <a:r>
              <a:rPr lang="ja-JP" altLang="en-US" sz="2800" dirty="0"/>
              <a:t>動画クリエイター</a:t>
            </a:r>
            <a:r>
              <a:rPr lang="en-US" altLang="ja-JP" sz="2800" dirty="0"/>
              <a:t>)</a:t>
            </a:r>
            <a:r>
              <a:rPr kumimoji="1" lang="ja-JP" altLang="en-US" sz="2800" dirty="0"/>
              <a:t>にとって生命線とされる再生数を伸ばすために、どのような指標を心がける必要があるか、その情報を可視化する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D9F3E2-8053-CF4C-9A90-08901E027975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231330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F66E0B-929E-F440-B956-550809E8F348}"/>
              </a:ext>
            </a:extLst>
          </p:cNvPr>
          <p:cNvSpPr txBox="1"/>
          <p:nvPr/>
        </p:nvSpPr>
        <p:spPr>
          <a:xfrm>
            <a:off x="889167" y="142104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アプローチ・方法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655043-B871-C74F-BBBD-33F708DF9FD8}"/>
              </a:ext>
            </a:extLst>
          </p:cNvPr>
          <p:cNvSpPr txBox="1"/>
          <p:nvPr/>
        </p:nvSpPr>
        <p:spPr>
          <a:xfrm>
            <a:off x="340659" y="981635"/>
            <a:ext cx="417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使用するデータ：</a:t>
            </a:r>
            <a:endParaRPr kumimoji="1" lang="en-US" altLang="ja-JP" dirty="0"/>
          </a:p>
          <a:p>
            <a:r>
              <a:rPr kumimoji="1" lang="en-US" altLang="ja-JP" dirty="0" err="1"/>
              <a:t>Probspace</a:t>
            </a:r>
            <a:r>
              <a:rPr kumimoji="1" lang="en-US" altLang="ja-JP" dirty="0"/>
              <a:t> YouTube</a:t>
            </a:r>
            <a:r>
              <a:rPr kumimoji="1" lang="ja-JP" altLang="en-US"/>
              <a:t>動画視聴回数予測</a:t>
            </a:r>
            <a:endParaRPr kumimoji="1" lang="en-US" altLang="ja-JP" dirty="0"/>
          </a:p>
          <a:p>
            <a:r>
              <a:rPr kumimoji="1" lang="ja-JP" altLang="en-US"/>
              <a:t>コンペティションのデータ</a:t>
            </a:r>
            <a:endParaRPr kumimoji="1" lang="en-US" altLang="ja-JP" dirty="0"/>
          </a:p>
          <a:p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F4D3F8D-AD24-2D46-8D14-7CA2DCF6A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51614"/>
              </p:ext>
            </p:extLst>
          </p:nvPr>
        </p:nvGraphicFramePr>
        <p:xfrm>
          <a:off x="4821365" y="320040"/>
          <a:ext cx="702997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988">
                  <a:extLst>
                    <a:ext uri="{9D8B030D-6E8A-4147-A177-3AD203B41FA5}">
                      <a16:colId xmlns:a16="http://schemas.microsoft.com/office/drawing/2014/main" val="3008173994"/>
                    </a:ext>
                  </a:extLst>
                </a:gridCol>
                <a:gridCol w="3514988">
                  <a:extLst>
                    <a:ext uri="{9D8B030D-6E8A-4147-A177-3AD203B41FA5}">
                      <a16:colId xmlns:a16="http://schemas.microsoft.com/office/drawing/2014/main" val="2488389804"/>
                    </a:ext>
                  </a:extLst>
                </a:gridCol>
              </a:tblGrid>
              <a:tr h="26065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18439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Video_id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動画ごとの一意の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95327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動画のタイトル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179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publishedAt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動画の投稿時間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0244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channelId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チャンネルの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55617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channelTitle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チャンネルの名前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3635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categoryId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動画カテゴリの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59501"/>
                  </a:ext>
                </a:extLst>
              </a:tr>
              <a:tr h="322071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Collection_date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データレコードの収集日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14862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tags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動画に割り当てられたタグ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27392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likes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高評価数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26869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dislikes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低評価数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9798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Comment_count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コメント数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661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Thumbnail_link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サムネイルのリンク</a:t>
                      </a:r>
                      <a:r>
                        <a:rPr kumimoji="1" lang="en-US" altLang="ja-JP" dirty="0"/>
                        <a:t>URL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0466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Comments_disabled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コメントが許可されていない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0810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Rating_disabled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評価が許可されていない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34180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describe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動画の説明文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300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再生数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5769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AA4487-729F-614B-B474-3409ED3E16EC}"/>
              </a:ext>
            </a:extLst>
          </p:cNvPr>
          <p:cNvSpPr/>
          <p:nvPr/>
        </p:nvSpPr>
        <p:spPr>
          <a:xfrm>
            <a:off x="340659" y="6353294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 dirty="0"/>
              <a:t>動画の再生数を予測する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0659" y="2039815"/>
            <a:ext cx="290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レコード数：</a:t>
            </a:r>
            <a:r>
              <a:rPr kumimoji="1" lang="en-US" altLang="ja-JP" dirty="0" smtClean="0"/>
              <a:t>19720</a:t>
            </a:r>
          </a:p>
          <a:p>
            <a:r>
              <a:rPr lang="ja-JP" altLang="en-US" dirty="0" smtClean="0"/>
              <a:t>列数：</a:t>
            </a:r>
            <a:r>
              <a:rPr lang="en-US" altLang="ja-JP" dirty="0" smtClean="0"/>
              <a:t>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46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168466-B6A2-4447-84A6-4F4CFFEEF700}"/>
              </a:ext>
            </a:extLst>
          </p:cNvPr>
          <p:cNvSpPr txBox="1"/>
          <p:nvPr/>
        </p:nvSpPr>
        <p:spPr>
          <a:xfrm>
            <a:off x="3968544" y="612751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アプローチ・方法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9722ED-18AF-B440-9963-428DDB1DA1DF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32C71D-B41A-7C49-AA67-DB4FD682D7B6}"/>
              </a:ext>
            </a:extLst>
          </p:cNvPr>
          <p:cNvSpPr txBox="1"/>
          <p:nvPr/>
        </p:nvSpPr>
        <p:spPr>
          <a:xfrm>
            <a:off x="1810590" y="2924477"/>
            <a:ext cx="885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以下の特徴量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用意</a:t>
            </a:r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 smtClean="0"/>
              <a:t>dislikes(</a:t>
            </a:r>
            <a:r>
              <a:rPr lang="ja-JP" altLang="en-US" sz="2400" dirty="0" smtClean="0"/>
              <a:t>低評価数</a:t>
            </a:r>
            <a:r>
              <a:rPr lang="en-US" altLang="ja-JP" sz="2400" dirty="0" smtClean="0"/>
              <a:t>)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likes(</a:t>
            </a:r>
            <a:r>
              <a:rPr lang="ja-JP" altLang="en-US" sz="2400" dirty="0" smtClean="0"/>
              <a:t>高評価数</a:t>
            </a:r>
            <a:r>
              <a:rPr lang="en-US" altLang="ja-JP" sz="2400" dirty="0" smtClean="0"/>
              <a:t>)</a:t>
            </a:r>
            <a:r>
              <a:rPr lang="en-US" altLang="ja-JP" sz="2400" dirty="0" err="1" smtClean="0"/>
              <a:t>comment_count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コメン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ト数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の四則</a:t>
            </a:r>
            <a:r>
              <a:rPr lang="ja-JP" altLang="en-US" sz="2400" dirty="0"/>
              <a:t>演算等の</a:t>
            </a:r>
            <a:r>
              <a:rPr lang="en-US" altLang="ja-JP" sz="2400" dirty="0" smtClean="0"/>
              <a:t>aggregation(</a:t>
            </a:r>
            <a:r>
              <a:rPr lang="ja-JP" altLang="en-US" sz="2400" dirty="0" smtClean="0"/>
              <a:t>集計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特徴量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dislikes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likes</a:t>
            </a:r>
            <a:r>
              <a:rPr lang="ja-JP" altLang="en-US" sz="2400" dirty="0" err="1"/>
              <a:t>、</a:t>
            </a:r>
            <a:r>
              <a:rPr lang="en-US" altLang="ja-JP" sz="2400" dirty="0" err="1"/>
              <a:t>comment_count</a:t>
            </a:r>
            <a:r>
              <a:rPr lang="ja-JP" altLang="en-US" sz="2400" dirty="0"/>
              <a:t>の予測数</a:t>
            </a:r>
            <a:endParaRPr lang="en-US" altLang="ja-JP" sz="2400" dirty="0"/>
          </a:p>
          <a:p>
            <a:r>
              <a:rPr lang="ja-JP" altLang="en-US" sz="2400" dirty="0"/>
              <a:t>・テキストの</a:t>
            </a:r>
            <a:r>
              <a:rPr lang="en-US" altLang="ja-JP" sz="2400" dirty="0"/>
              <a:t>aggregation</a:t>
            </a:r>
            <a:r>
              <a:rPr lang="ja-JP" altLang="en-US" sz="2400" dirty="0"/>
              <a:t>特徴量</a:t>
            </a:r>
            <a:endParaRPr lang="en-US" altLang="ja-JP" sz="2400" dirty="0"/>
          </a:p>
          <a:p>
            <a:r>
              <a:rPr lang="ja-JP" altLang="en-US" sz="2400" dirty="0"/>
              <a:t>・テキストの</a:t>
            </a:r>
            <a:r>
              <a:rPr lang="en-US" altLang="ja-JP" sz="2400" dirty="0" err="1"/>
              <a:t>tf-idf</a:t>
            </a:r>
            <a:r>
              <a:rPr lang="en-US" altLang="ja-JP" sz="2400" dirty="0"/>
              <a:t> -&gt; </a:t>
            </a:r>
            <a:r>
              <a:rPr lang="en-US" altLang="ja-JP" sz="2400" dirty="0" err="1"/>
              <a:t>svd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doc2vec</a:t>
            </a:r>
            <a:r>
              <a:rPr lang="ja-JP" altLang="en-US" sz="2400" dirty="0" err="1"/>
              <a:t>、</a:t>
            </a:r>
            <a:r>
              <a:rPr lang="en-US" altLang="ja-JP" sz="2400" dirty="0" err="1"/>
              <a:t>tf-idf+t-sne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Target Encoding</a:t>
            </a:r>
          </a:p>
          <a:p>
            <a:r>
              <a:rPr lang="ja-JP" altLang="en-US" sz="2400" dirty="0"/>
              <a:t>・テキストの中に</a:t>
            </a:r>
            <a:r>
              <a:rPr lang="en-US" altLang="ja-JP" sz="2400" dirty="0"/>
              <a:t>keyword</a:t>
            </a:r>
            <a:r>
              <a:rPr lang="ja-JP" altLang="en-US" sz="2400" dirty="0"/>
              <a:t>あり、なしの</a:t>
            </a:r>
            <a:r>
              <a:rPr lang="en-US" altLang="ja-JP" sz="2400" dirty="0"/>
              <a:t>binary</a:t>
            </a:r>
            <a:r>
              <a:rPr lang="ja-JP" altLang="en-US" sz="2400" dirty="0" smtClean="0"/>
              <a:t>特徴量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3610" y="1438439"/>
            <a:ext cx="7210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EDA(</a:t>
            </a:r>
            <a:r>
              <a:rPr kumimoji="1" lang="ja-JP" altLang="en-US" sz="2400" dirty="0" smtClean="0"/>
              <a:t>探索型データ解析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を行い、再生数を予測するのに効果的な特徴量を見つける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34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28DF88-6D15-5843-BA10-9257189A60A9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進捗状況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1FD1D3-C49F-F146-B181-76C5A130F93C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 dirty="0"/>
              <a:t>動画の再生数を予測する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9330" y="1125415"/>
            <a:ext cx="98737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特徴量について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〇</a:t>
            </a:r>
            <a:r>
              <a:rPr kumimoji="1" lang="ja-JP" altLang="en-US" sz="2400" dirty="0" smtClean="0"/>
              <a:t>・データ収集。</a:t>
            </a:r>
            <a:r>
              <a:rPr kumimoji="1" lang="en-US" altLang="ja-JP" sz="2400" dirty="0" err="1" smtClean="0"/>
              <a:t>Probspace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YouTube</a:t>
            </a:r>
            <a:r>
              <a:rPr lang="ja-JP" altLang="en-US" sz="2400" dirty="0" smtClean="0"/>
              <a:t>動画視聴回数予測コンペ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〇・収集したデータを</a:t>
            </a:r>
            <a:r>
              <a:rPr lang="en-US" altLang="ja-JP" sz="2400" dirty="0" smtClean="0"/>
              <a:t>EDA(</a:t>
            </a:r>
            <a:r>
              <a:rPr lang="ja-JP" altLang="en-US" sz="2400" dirty="0" smtClean="0"/>
              <a:t>探索型データ解析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を行う</a:t>
            </a:r>
            <a:endParaRPr lang="en-US" altLang="ja-JP" sz="2400" dirty="0" smtClean="0"/>
          </a:p>
          <a:p>
            <a:r>
              <a:rPr lang="ja-JP" altLang="en-US" sz="2400" dirty="0" smtClean="0"/>
              <a:t>〇・特徴量エンジニアリング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numerical data(dislikes, likes, </a:t>
            </a:r>
            <a:r>
              <a:rPr kumimoji="1" lang="en-US" altLang="ja-JP" sz="2400" dirty="0" err="1" smtClean="0"/>
              <a:t>comment_count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aggregation</a:t>
            </a:r>
            <a:r>
              <a:rPr kumimoji="1" lang="ja-JP" altLang="en-US" sz="2400" dirty="0" smtClean="0"/>
              <a:t>特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徴量</a:t>
            </a:r>
            <a:r>
              <a:rPr kumimoji="1" lang="ja-JP" altLang="en-US" sz="2400" dirty="0" smtClean="0"/>
              <a:t>を作成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text data</a:t>
            </a:r>
            <a:r>
              <a:rPr lang="ja-JP" altLang="en-US" sz="2400" dirty="0" smtClean="0"/>
              <a:t>は</a:t>
            </a:r>
            <a:r>
              <a:rPr lang="en-US" altLang="ja-JP" sz="2400" dirty="0" err="1" smtClean="0"/>
              <a:t>tf-idf</a:t>
            </a:r>
            <a:r>
              <a:rPr lang="ja-JP" altLang="en-US" sz="2400" dirty="0" smtClean="0"/>
              <a:t>特徴量を</a:t>
            </a:r>
            <a:r>
              <a:rPr lang="en-US" altLang="ja-JP" sz="2400" dirty="0" err="1" smtClean="0"/>
              <a:t>svd</a:t>
            </a:r>
            <a:r>
              <a:rPr lang="ja-JP" altLang="en-US" sz="2400" dirty="0" smtClean="0"/>
              <a:t>特徴量に変換、</a:t>
            </a:r>
            <a:r>
              <a:rPr lang="ja-JP" altLang="en-US" sz="2400" dirty="0" smtClean="0"/>
              <a:t>そして</a:t>
            </a:r>
            <a:r>
              <a:rPr lang="en-US" altLang="ja-JP" sz="2400" dirty="0" smtClean="0"/>
              <a:t>aggregation</a:t>
            </a:r>
            <a:r>
              <a:rPr lang="ja-JP" altLang="en-US" sz="2400" dirty="0" smtClean="0"/>
              <a:t>特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en-US" sz="2400" dirty="0" smtClean="0"/>
              <a:t>徴量</a:t>
            </a:r>
            <a:r>
              <a:rPr lang="ja-JP" altLang="en-US" sz="2400" dirty="0" smtClean="0"/>
              <a:t>を作成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・</a:t>
            </a:r>
            <a:r>
              <a:rPr lang="en-US" altLang="ja-JP" sz="2400" dirty="0" smtClean="0"/>
              <a:t>Target </a:t>
            </a:r>
            <a:r>
              <a:rPr lang="en-US" altLang="ja-JP" sz="2400" dirty="0" smtClean="0"/>
              <a:t>Encoding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モデル</a:t>
            </a:r>
            <a:r>
              <a:rPr lang="ja-JP" altLang="en-US" sz="2400" dirty="0" smtClean="0"/>
              <a:t>について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・</a:t>
            </a:r>
            <a:r>
              <a:rPr lang="en-US" altLang="ja-JP" sz="2400" dirty="0" err="1" smtClean="0"/>
              <a:t>LightGBM</a:t>
            </a:r>
            <a:r>
              <a:rPr lang="ja-JP" altLang="en-US" sz="2400" dirty="0" smtClean="0"/>
              <a:t>をメインとして</a:t>
            </a:r>
            <a:r>
              <a:rPr lang="en-US" altLang="ja-JP" sz="2400" dirty="0" smtClean="0"/>
              <a:t>NN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RF(</a:t>
            </a:r>
            <a:r>
              <a:rPr lang="en-US" altLang="ja-JP" sz="2400" dirty="0" err="1" smtClean="0"/>
              <a:t>lightGBM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rf</a:t>
            </a:r>
            <a:r>
              <a:rPr lang="en-US" altLang="ja-JP" sz="2400" dirty="0" smtClean="0"/>
              <a:t> mode) </a:t>
            </a:r>
            <a:r>
              <a:rPr lang="ja-JP" altLang="en-US" sz="2400" dirty="0" smtClean="0"/>
              <a:t>の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Linear </a:t>
            </a:r>
            <a:r>
              <a:rPr lang="en-US" altLang="ja-JP" sz="2400" dirty="0" smtClean="0"/>
              <a:t>Regression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Stacking</a:t>
            </a:r>
            <a:r>
              <a:rPr lang="ja-JP" altLang="en-US" sz="2400" dirty="0" smtClean="0"/>
              <a:t>を行う。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・</a:t>
            </a:r>
            <a:r>
              <a:rPr lang="ja-JP" altLang="en-US" sz="2400" dirty="0" smtClean="0"/>
              <a:t>シングルモデルでは、</a:t>
            </a:r>
            <a:r>
              <a:rPr lang="en-US" altLang="ja-JP" sz="2400" dirty="0" err="1" smtClean="0"/>
              <a:t>LightGBM</a:t>
            </a:r>
            <a:r>
              <a:rPr lang="ja-JP" altLang="en-US" sz="2400" dirty="0" err="1" smtClean="0"/>
              <a:t>、</a:t>
            </a:r>
            <a:r>
              <a:rPr lang="en-US" altLang="ja-JP" sz="2400" dirty="0" err="1" smtClean="0"/>
              <a:t>XGBoost</a:t>
            </a:r>
            <a:r>
              <a:rPr lang="ja-JP" altLang="en-US" sz="2400" dirty="0" err="1" smtClean="0"/>
              <a:t>、</a:t>
            </a:r>
            <a:r>
              <a:rPr lang="en-US" altLang="ja-JP" sz="2400" dirty="0" err="1" smtClean="0"/>
              <a:t>CatBoost</a:t>
            </a:r>
            <a:r>
              <a:rPr lang="ja-JP" altLang="en-US" sz="2400" dirty="0" smtClean="0"/>
              <a:t>を試す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・</a:t>
            </a:r>
            <a:r>
              <a:rPr lang="ja-JP" altLang="en-US" sz="2400" dirty="0" smtClean="0"/>
              <a:t>各々のモデルのパラメータ調整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85079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41177" y="1248535"/>
            <a:ext cx="508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今後の進め方について</a:t>
            </a:r>
            <a:endParaRPr kumimoji="1"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1FD1D3-C49F-F146-B181-76C5A130F93C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 dirty="0"/>
              <a:t>動画の再生数を予測する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723" y="2769578"/>
            <a:ext cx="100847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・テキストデータを</a:t>
            </a:r>
            <a:r>
              <a:rPr lang="en-US" altLang="ja-JP" sz="2800" dirty="0" smtClean="0"/>
              <a:t>doc2vec</a:t>
            </a:r>
            <a:r>
              <a:rPr lang="ja-JP" altLang="en-US" sz="2800" dirty="0" smtClean="0"/>
              <a:t>でベクトル化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BERT</a:t>
            </a:r>
            <a:r>
              <a:rPr lang="ja-JP" altLang="en-US" sz="2800" dirty="0" smtClean="0"/>
              <a:t>を使ってテキストデータ</a:t>
            </a:r>
            <a:r>
              <a:rPr lang="en-US" altLang="ja-JP" sz="2800" dirty="0" smtClean="0"/>
              <a:t>(title, description, 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en-US" altLang="ja-JP" sz="2800" dirty="0" err="1" smtClean="0"/>
              <a:t>chanmelTitle</a:t>
            </a:r>
            <a:r>
              <a:rPr lang="en-US" altLang="ja-JP" sz="2800" dirty="0" smtClean="0"/>
              <a:t>, tags)</a:t>
            </a:r>
            <a:r>
              <a:rPr lang="ja-JP" altLang="en-US" sz="2800" dirty="0" smtClean="0"/>
              <a:t>の特徴出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ja-JP" altLang="en-US" sz="2800" dirty="0"/>
              <a:t>進捗状況</a:t>
            </a:r>
            <a:r>
              <a:rPr lang="ja-JP" altLang="en-US" sz="2800" dirty="0" smtClean="0"/>
              <a:t>でできていなかったモデリングを行う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8412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554</Words>
  <Application>Microsoft Office PowerPoint</Application>
  <PresentationFormat>ワイド画面</PresentationFormat>
  <Paragraphs>93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PD3中間報告会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和輝 鶴瀬</dc:creator>
  <cp:lastModifiedBy>tsuruse</cp:lastModifiedBy>
  <cp:revision>33</cp:revision>
  <dcterms:created xsi:type="dcterms:W3CDTF">2020-09-14T01:58:52Z</dcterms:created>
  <dcterms:modified xsi:type="dcterms:W3CDTF">2020-09-15T07:42:23Z</dcterms:modified>
</cp:coreProperties>
</file>