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67" r:id="rId3"/>
    <p:sldId id="271" r:id="rId4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0" autoAdjust="0"/>
    <p:restoredTop sz="94404" autoAdjust="0"/>
  </p:normalViewPr>
  <p:slideViewPr>
    <p:cSldViewPr snapToGrid="0">
      <p:cViewPr varScale="1">
        <p:scale>
          <a:sx n="131" d="100"/>
          <a:sy n="131" d="100"/>
        </p:scale>
        <p:origin x="952" y="184"/>
      </p:cViewPr>
      <p:guideLst/>
    </p:cSldViewPr>
  </p:slideViewPr>
  <p:outlineViewPr>
    <p:cViewPr>
      <p:scale>
        <a:sx n="33" d="100"/>
        <a:sy n="33" d="100"/>
      </p:scale>
      <p:origin x="0" y="-50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2B0DB-A44B-42D4-8555-C8D2EE123F5F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CBB8-2C41-4F41-8052-88FB57C3E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990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D6487-7257-4302-B06F-4EEFFC43066D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979C-187C-451D-88F2-FD43D4FFBD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54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979C-187C-451D-88F2-FD43D4FFBD0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39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0"/>
            <a:ext cx="10363200" cy="1555750"/>
          </a:xfrm>
        </p:spPr>
        <p:txBody>
          <a:bodyPr anchorCtr="1"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11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360" y="205200"/>
            <a:ext cx="11521280" cy="486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35360" y="818710"/>
            <a:ext cx="5661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35360" y="1493785"/>
            <a:ext cx="5661157" cy="50405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818710"/>
            <a:ext cx="566327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1493785"/>
            <a:ext cx="5663273" cy="50405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90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 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334434" y="836614"/>
            <a:ext cx="11523133" cy="27352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3"/>
          </p:nvPr>
        </p:nvSpPr>
        <p:spPr>
          <a:xfrm>
            <a:off x="334434" y="3694134"/>
            <a:ext cx="11523133" cy="27352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09744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91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442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28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735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511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976785" y="204789"/>
            <a:ext cx="2880783" cy="631983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34434" y="204789"/>
            <a:ext cx="8439151" cy="6319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6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17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4434" y="188641"/>
            <a:ext cx="11523133" cy="63359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9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1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34434" y="836613"/>
            <a:ext cx="5659967" cy="568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1" y="836613"/>
            <a:ext cx="5659967" cy="568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14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43340" y="836613"/>
            <a:ext cx="3840427" cy="5688012"/>
          </a:xfrm>
        </p:spPr>
        <p:txBody>
          <a:bodyPr/>
          <a:lstStyle>
            <a:lvl1pPr marL="265113" indent="-265113">
              <a:defRPr sz="2400"/>
            </a:lvl1pPr>
            <a:lvl2pPr marL="538163" indent="-285750">
              <a:defRPr sz="2400"/>
            </a:lvl2pPr>
            <a:lvl3pPr marL="714375" indent="-228600">
              <a:defRPr sz="2000"/>
            </a:lvl3pPr>
            <a:lvl4pPr marL="898525" indent="-228600">
              <a:defRPr sz="1800"/>
            </a:lvl4pPr>
            <a:lvl5pPr marL="1074738" indent="-228600" defTabSz="538163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コンテンツ プレースホルダ 2"/>
          <p:cNvSpPr>
            <a:spLocks noGrp="1"/>
          </p:cNvSpPr>
          <p:nvPr>
            <p:ph sz="half" idx="13"/>
          </p:nvPr>
        </p:nvSpPr>
        <p:spPr>
          <a:xfrm>
            <a:off x="4175787" y="837332"/>
            <a:ext cx="3850613" cy="5688012"/>
          </a:xfrm>
        </p:spPr>
        <p:txBody>
          <a:bodyPr/>
          <a:lstStyle>
            <a:lvl1pPr marL="265113" indent="-265113">
              <a:defRPr sz="2400"/>
            </a:lvl1pPr>
            <a:lvl2pPr marL="538163" indent="-285750">
              <a:defRPr sz="2400"/>
            </a:lvl2pPr>
            <a:lvl3pPr marL="714375" indent="-228600">
              <a:defRPr sz="2000"/>
            </a:lvl3pPr>
            <a:lvl4pPr marL="898525" indent="-228600">
              <a:defRPr sz="1800"/>
            </a:lvl4pPr>
            <a:lvl5pPr marL="1074738" indent="-228600" defTabSz="538163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11" name="コンテンツ プレースホルダ 2"/>
          <p:cNvSpPr>
            <a:spLocks noGrp="1"/>
          </p:cNvSpPr>
          <p:nvPr>
            <p:ph sz="half" idx="14"/>
          </p:nvPr>
        </p:nvSpPr>
        <p:spPr>
          <a:xfrm>
            <a:off x="8218420" y="838051"/>
            <a:ext cx="3830241" cy="5688012"/>
          </a:xfrm>
        </p:spPr>
        <p:txBody>
          <a:bodyPr/>
          <a:lstStyle>
            <a:lvl1pPr marL="265113" indent="-265113">
              <a:defRPr sz="2400"/>
            </a:lvl1pPr>
            <a:lvl2pPr marL="538163" indent="-285750">
              <a:defRPr sz="2400"/>
            </a:lvl2pPr>
            <a:lvl3pPr marL="714375" indent="-228600">
              <a:defRPr sz="2000"/>
            </a:lvl3pPr>
            <a:lvl4pPr marL="898525" indent="-228600">
              <a:defRPr sz="1800"/>
            </a:lvl4pPr>
            <a:lvl5pPr marL="1074738" indent="-228600" defTabSz="538163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988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４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35361" y="836712"/>
            <a:ext cx="5659967" cy="2808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1" y="836614"/>
            <a:ext cx="5659967" cy="2808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/>
          </p:nvPr>
        </p:nvSpPr>
        <p:spPr>
          <a:xfrm>
            <a:off x="334434" y="3717032"/>
            <a:ext cx="5666317" cy="280831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コンテンツ プレースホルダー 10"/>
          <p:cNvSpPr>
            <a:spLocks noGrp="1"/>
          </p:cNvSpPr>
          <p:nvPr>
            <p:ph sz="quarter" idx="14"/>
          </p:nvPr>
        </p:nvSpPr>
        <p:spPr>
          <a:xfrm>
            <a:off x="6192011" y="3717032"/>
            <a:ext cx="5666317" cy="280831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03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上1下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35360" y="836712"/>
            <a:ext cx="11521280" cy="2808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/>
          </p:nvPr>
        </p:nvSpPr>
        <p:spPr>
          <a:xfrm>
            <a:off x="334434" y="3717032"/>
            <a:ext cx="5666317" cy="280831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コンテンツ プレースホルダー 10"/>
          <p:cNvSpPr>
            <a:spLocks noGrp="1"/>
          </p:cNvSpPr>
          <p:nvPr>
            <p:ph sz="quarter" idx="14"/>
          </p:nvPr>
        </p:nvSpPr>
        <p:spPr>
          <a:xfrm>
            <a:off x="6192011" y="3717032"/>
            <a:ext cx="5666317" cy="280831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08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上2下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35361" y="836712"/>
            <a:ext cx="5659967" cy="2808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1" y="836614"/>
            <a:ext cx="5659967" cy="2808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/>
          </p:nvPr>
        </p:nvSpPr>
        <p:spPr>
          <a:xfrm>
            <a:off x="334433" y="3717032"/>
            <a:ext cx="11522207" cy="280831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886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204788"/>
            <a:ext cx="1152313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836613"/>
            <a:ext cx="11523133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4433" y="6597650"/>
            <a:ext cx="28448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F360335-7AC1-4988-BE03-60A34B1F846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97650"/>
            <a:ext cx="38608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12767" y="6597650"/>
            <a:ext cx="28448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r">
              <a:defRPr kumimoji="0"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5F68341-B4F6-427F-94F0-02A4464C3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6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  <a:ea typeface="HG丸ｺﾞｼｯｸM-PRO" pitchFamily="50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  <a:ea typeface="HG丸ｺﾞｼｯｸM-PRO" pitchFamily="50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  <a:ea typeface="HG丸ｺﾞｼｯｸM-PRO" pitchFamily="50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  <a:ea typeface="HG丸ｺﾞｼｯｸM-PRO" pitchFamily="50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  <a:ea typeface="HG丸ｺﾞｼｯｸM-PRO" pitchFamily="50" charset="-128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  <a:ea typeface="HG丸ｺﾞｼｯｸM-PRO" pitchFamily="50" charset="-128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  <a:ea typeface="HG丸ｺﾞｼｯｸM-PRO" pitchFamily="50" charset="-128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Comic Sans MS" pitchFamily="66" charset="0"/>
          <a:ea typeface="HG丸ｺﾞｼｯｸM-PRO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kumimoji="1"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>
          <a:xfrm>
            <a:off x="347749" y="1864937"/>
            <a:ext cx="11496501" cy="1555750"/>
          </a:xfrm>
        </p:spPr>
        <p:txBody>
          <a:bodyPr>
            <a:normAutofit/>
          </a:bodyPr>
          <a:lstStyle/>
          <a:p>
            <a:r>
              <a:rPr lang="en-US" altLang="ja-JP" dirty="0"/>
              <a:t>YouTube</a:t>
            </a:r>
            <a:r>
              <a:rPr lang="ja-JP" altLang="en-US"/>
              <a:t>動画の再生数予測モデルに効果的な指標の解析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kumimoji="1" lang="ja-JP" altLang="en-US" dirty="0"/>
              <a:t>金沢工業大学　工学部　情報工学科</a:t>
            </a:r>
            <a:endParaRPr kumimoji="1" lang="en-US" altLang="ja-JP" dirty="0"/>
          </a:p>
          <a:p>
            <a:r>
              <a:rPr lang="ja-JP" altLang="en-US" dirty="0"/>
              <a:t>元木研究室</a:t>
            </a:r>
            <a:endParaRPr lang="en-US" altLang="ja-JP" dirty="0"/>
          </a:p>
          <a:p>
            <a:r>
              <a:rPr lang="ja-JP" altLang="en-US"/>
              <a:t>鶴瀬</a:t>
            </a:r>
            <a:r>
              <a:rPr kumimoji="1" lang="ja-JP" altLang="en-US"/>
              <a:t>　和輝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322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4435" y="216001"/>
            <a:ext cx="11523133" cy="487362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5276" y="836613"/>
            <a:ext cx="11702292" cy="5943750"/>
          </a:xfrm>
        </p:spPr>
        <p:txBody>
          <a:bodyPr>
            <a:normAutofit/>
          </a:bodyPr>
          <a:lstStyle/>
          <a:p>
            <a:pPr marL="358775" indent="-301625"/>
            <a:r>
              <a:rPr lang="en-US" altLang="ja-JP" dirty="0"/>
              <a:t>YouTube</a:t>
            </a:r>
            <a:r>
              <a:rPr lang="ja-JP" altLang="en-US"/>
              <a:t>では、日々多くのメディア（動画広告・セミナー・記事）で動画の再生数を増やすための施策が紹介されている</a:t>
            </a:r>
            <a:endParaRPr lang="en-US" altLang="ja-JP" dirty="0"/>
          </a:p>
          <a:p>
            <a:pPr marL="358775" indent="-301625"/>
            <a:endParaRPr lang="en-US" altLang="ja-JP" dirty="0"/>
          </a:p>
          <a:p>
            <a:pPr marL="358775" indent="-301625"/>
            <a:r>
              <a:rPr lang="ja-JP" altLang="en-US"/>
              <a:t>定量データに基づいたノウハウ紹介は少ない</a:t>
            </a:r>
            <a:endParaRPr lang="en-US" altLang="ja-JP" dirty="0"/>
          </a:p>
          <a:p>
            <a:pPr marL="358775" indent="-301625"/>
            <a:endParaRPr lang="en-US" altLang="ja-JP" dirty="0"/>
          </a:p>
          <a:p>
            <a:pPr marL="358775" indent="-301625"/>
            <a:r>
              <a:rPr lang="ja-JP" altLang="en-US"/>
              <a:t>再生数を増やすための指標が分からない</a:t>
            </a:r>
            <a:endParaRPr lang="en-US" altLang="ja-JP" dirty="0"/>
          </a:p>
          <a:p>
            <a:pPr marL="358775" indent="-301625"/>
            <a:endParaRPr lang="en-US" altLang="ja-JP" dirty="0"/>
          </a:p>
          <a:p>
            <a:pPr marL="358775" indent="-301625"/>
            <a:r>
              <a:rPr lang="en-US" altLang="ja-JP" dirty="0"/>
              <a:t>YouTube</a:t>
            </a:r>
            <a:r>
              <a:rPr lang="ja-JP" altLang="en-US"/>
              <a:t>動画の再生数予測に効果的な指標を解析する</a:t>
            </a:r>
            <a:endParaRPr lang="en-US" altLang="ja-JP" dirty="0"/>
          </a:p>
          <a:p>
            <a:pPr marL="57150" indent="0">
              <a:buNone/>
            </a:pPr>
            <a:r>
              <a:rPr lang="ja-JP" altLang="en-US"/>
              <a:t>　　再生数を増やすことができる指標を抽出する</a:t>
            </a:r>
            <a:endParaRPr lang="en-US" altLang="ja-JP" dirty="0"/>
          </a:p>
          <a:p>
            <a:pPr marL="358775" indent="-301625">
              <a:buNone/>
            </a:pPr>
            <a:endParaRPr lang="en-US" altLang="ja-JP" sz="4000" dirty="0"/>
          </a:p>
          <a:p>
            <a:pPr marL="57150" indent="0">
              <a:buNone/>
            </a:pPr>
            <a:endParaRPr lang="en-US" altLang="ja-JP" sz="4000" dirty="0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AD6273AA-6A1F-A840-A338-AC02752F19B1}"/>
              </a:ext>
            </a:extLst>
          </p:cNvPr>
          <p:cNvSpPr/>
          <p:nvPr/>
        </p:nvSpPr>
        <p:spPr bwMode="auto">
          <a:xfrm>
            <a:off x="5272392" y="4309353"/>
            <a:ext cx="535021" cy="612843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D41FF754-DF1C-CC4D-90F7-1B106FC403C3}"/>
              </a:ext>
            </a:extLst>
          </p:cNvPr>
          <p:cNvSpPr/>
          <p:nvPr/>
        </p:nvSpPr>
        <p:spPr bwMode="auto">
          <a:xfrm>
            <a:off x="525293" y="5544764"/>
            <a:ext cx="476655" cy="32249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6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4434" y="836614"/>
            <a:ext cx="11523133" cy="5909244"/>
          </a:xfrm>
        </p:spPr>
        <p:txBody>
          <a:bodyPr>
            <a:normAutofit/>
          </a:bodyPr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8695407"/>
      </p:ext>
    </p:extLst>
  </p:cSld>
  <p:clrMapOvr>
    <a:masterClrMapping/>
  </p:clrMapOvr>
</p:sld>
</file>

<file path=ppt/theme/theme1.xml><?xml version="1.0" encoding="utf-8"?>
<a:theme xmlns:a="http://schemas.openxmlformats.org/drawingml/2006/main" name="mmotoki2019">
  <a:themeElements>
    <a:clrScheme name="Orbit 1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6CC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B8E2FF"/>
      </a:accent5>
      <a:accent6>
        <a:srgbClr val="E70000"/>
      </a:accent6>
      <a:hlink>
        <a:srgbClr val="0000FF"/>
      </a:hlink>
      <a:folHlink>
        <a:srgbClr val="006699"/>
      </a:folHlink>
    </a:clrScheme>
    <a:fontScheme name="UD デジタル教科書体 NK">
      <a:majorFont>
        <a:latin typeface="UD デジタル 教科書体 NK-B"/>
        <a:ea typeface="UD デジタル 教科書体 NK-B"/>
        <a:cs typeface=""/>
      </a:majorFont>
      <a:minorFont>
        <a:latin typeface="UD デジタル 教科書体 NK-R"/>
        <a:ea typeface="UD デジタル 教科書体 NK-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HG丸ｺﾞｼｯｸM-PRO" pitchFamily="50" charset="-128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10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FFCC66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E7B95C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8FAFF"/>
        </a:accent5>
        <a:accent6>
          <a:srgbClr val="E70000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1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66CC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E70000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13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FFCC66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E7B95C"/>
        </a:accent6>
        <a:hlink>
          <a:srgbClr val="FFFFCC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otoki2019" id="{39B50DA1-E734-493D-87D3-EE537A790088}" vid="{A64D72A4-C8C5-45CE-85B3-D880B205BCD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mmotoki2019</Template>
  <TotalTime>1847</TotalTime>
  <Words>94</Words>
  <Application>Microsoft Macintosh PowerPoint</Application>
  <PresentationFormat>ワイド画面</PresentationFormat>
  <Paragraphs>14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UD デジタル 教科書体 NK-B</vt:lpstr>
      <vt:lpstr>UD デジタル 教科書体 NK-R</vt:lpstr>
      <vt:lpstr>游ゴシック</vt:lpstr>
      <vt:lpstr>Comic Sans MS</vt:lpstr>
      <vt:lpstr>Wingdings</vt:lpstr>
      <vt:lpstr>mmotoki2019</vt:lpstr>
      <vt:lpstr>YouTube動画の再生数予測モデルに効果的な指標の解析</vt:lpstr>
      <vt:lpstr>背景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Kumanogo</dc:creator>
  <cp:lastModifiedBy>和輝 鶴瀬</cp:lastModifiedBy>
  <cp:revision>502</cp:revision>
  <cp:lastPrinted>2020-02-10T03:24:16Z</cp:lastPrinted>
  <dcterms:created xsi:type="dcterms:W3CDTF">2020-02-03T05:36:00Z</dcterms:created>
  <dcterms:modified xsi:type="dcterms:W3CDTF">2021-01-08T05:15:38Z</dcterms:modified>
</cp:coreProperties>
</file>