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handoutMasterIdLst>
    <p:handoutMasterId r:id="rId12"/>
  </p:handoutMasterIdLst>
  <p:sldIdLst>
    <p:sldId id="256" r:id="rId2"/>
    <p:sldId id="258" r:id="rId3"/>
    <p:sldId id="259" r:id="rId4"/>
    <p:sldId id="260" r:id="rId5"/>
    <p:sldId id="262" r:id="rId6"/>
    <p:sldId id="263" r:id="rId7"/>
    <p:sldId id="267"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71"/>
    <p:restoredTop sz="94603"/>
  </p:normalViewPr>
  <p:slideViewPr>
    <p:cSldViewPr snapToGrid="0" snapToObjects="1">
      <p:cViewPr varScale="1">
        <p:scale>
          <a:sx n="100" d="100"/>
          <a:sy n="100" d="100"/>
        </p:scale>
        <p:origin x="192" y="3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5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まず最初にこの研究テーマを扱おうと思った背景から話していきます。まず一つ目の背景として</a:t>
            </a:r>
            <a:r>
              <a:rPr lang="en" altLang="ja-JP" dirty="0" err="1"/>
              <a:t>Youtube</a:t>
            </a:r>
            <a:r>
              <a:rPr lang="ja-JP" altLang="en-US"/>
              <a:t>は</a:t>
            </a:r>
            <a:r>
              <a:rPr lang="en-US" altLang="ja-JP" dirty="0"/>
              <a:t>〜</a:t>
            </a:r>
            <a:r>
              <a:rPr lang="ja-JP" altLang="en-US"/>
              <a:t>最近では</a:t>
            </a:r>
            <a:r>
              <a:rPr lang="en" altLang="ja-JP" dirty="0"/>
              <a:t>YouTuber</a:t>
            </a:r>
            <a:r>
              <a:rPr lang="ja-JP" altLang="en-US"/>
              <a:t>と言うような職業も存在しています、</a:t>
            </a:r>
            <a:r>
              <a:rPr lang="en-US" altLang="ja-JP" dirty="0"/>
              <a:t>2</a:t>
            </a:r>
            <a:r>
              <a:rPr lang="ja-JP" altLang="en-US"/>
              <a:t>つめは</a:t>
            </a:r>
            <a:r>
              <a:rPr lang="en-US" altLang="ja-JP" dirty="0"/>
              <a:t>〜</a:t>
            </a:r>
            <a:r>
              <a:rPr lang="ja-JP" altLang="en-US"/>
              <a:t>、主なノウハウとして</a:t>
            </a:r>
            <a:r>
              <a:rPr lang="en-US" altLang="ja-JP" dirty="0"/>
              <a:t>〜</a:t>
            </a:r>
            <a:r>
              <a:rPr lang="ja-JP" altLang="en-US"/>
              <a:t>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2</a:t>
            </a:fld>
            <a:endParaRPr kumimoji="1" lang="ja-JP" altLang="en-US"/>
          </a:p>
        </p:txBody>
      </p:sp>
    </p:spTree>
    <p:extLst>
      <p:ext uri="{BB962C8B-B14F-4D97-AF65-F5344CB8AC3E}">
        <p14:creationId xmlns:p14="http://schemas.microsoft.com/office/powerpoint/2010/main" val="23175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次に先ほどの背景から、今の課題についてお話をしたいと思います。先ほどノウハウがたくさん紹介されているとはいいましたが、実際にそれらの取り組みによってどれだけ視聴回数を増やすことができたのかなどの定量データに基づいたノウハウ紹介は少なく、何が効果的なのかは分かっていないと言う現状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3</a:t>
            </a:fld>
            <a:endParaRPr kumimoji="1" lang="ja-JP" altLang="en-US"/>
          </a:p>
        </p:txBody>
      </p:sp>
    </p:spTree>
    <p:extLst>
      <p:ext uri="{BB962C8B-B14F-4D97-AF65-F5344CB8AC3E}">
        <p14:creationId xmlns:p14="http://schemas.microsoft.com/office/powerpoint/2010/main" val="202270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そこで本研究では、</a:t>
            </a:r>
            <a:r>
              <a:rPr lang="en" altLang="ja-JP" dirty="0"/>
              <a:t>YouTube</a:t>
            </a:r>
            <a:r>
              <a:rPr lang="ja-JP" altLang="en-US"/>
              <a:t>動画の再生数を伸ばすために、どのような指標を心がける必要があるのかを知り、動画の再生数を予測できるモデルを構築したいと考えています。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4</a:t>
            </a:fld>
            <a:endParaRPr kumimoji="1" lang="ja-JP" altLang="en-US"/>
          </a:p>
        </p:txBody>
      </p:sp>
    </p:spTree>
    <p:extLst>
      <p:ext uri="{BB962C8B-B14F-4D97-AF65-F5344CB8AC3E}">
        <p14:creationId xmlns:p14="http://schemas.microsoft.com/office/powerpoint/2010/main" val="198135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その方法として、まず最初に私が本研究で扱うデータからお話したいと思います。今回の研究で使用するデータは、</a:t>
            </a:r>
            <a:r>
              <a:rPr lang="en" altLang="ja-JP" dirty="0" err="1"/>
              <a:t>Probspace</a:t>
            </a:r>
            <a:r>
              <a:rPr lang="en" altLang="ja-JP" dirty="0"/>
              <a:t> YouTube</a:t>
            </a:r>
            <a:r>
              <a:rPr lang="ja-JP" altLang="en-US"/>
              <a:t>動画視聴回数予測コンペティションのデータです。</a:t>
            </a:r>
            <a:r>
              <a:rPr lang="en" altLang="ja-JP" dirty="0" err="1"/>
              <a:t>Probspace</a:t>
            </a:r>
            <a:r>
              <a:rPr lang="ja-JP" altLang="en-US"/>
              <a:t>のデータセットにした理由は、他のデータセットに比べて、欠損地が少なかったからです。</a:t>
            </a:r>
            <a:endParaRPr lang="en-US" altLang="ja-JP" dirty="0"/>
          </a:p>
          <a:p>
            <a:endParaRPr lang="ja-JP" altLang="en-US"/>
          </a:p>
          <a:p>
            <a:r>
              <a:rPr lang="ja-JP" altLang="en-US"/>
              <a:t>扱うデータの形式に関しては、左の表の通りです。一つのレコードに動画に関する情報である動画のタイトルや再生数、チャンネル名などが入っています。レコード数が</a:t>
            </a:r>
            <a:r>
              <a:rPr lang="en-US" altLang="ja-JP" dirty="0"/>
              <a:t>19720</a:t>
            </a:r>
            <a:r>
              <a:rPr lang="ja-JP" altLang="en-US"/>
              <a:t>、カラム数が</a:t>
            </a:r>
            <a:r>
              <a:rPr lang="en-US" altLang="ja-JP" dirty="0"/>
              <a:t>17</a:t>
            </a:r>
            <a:r>
              <a:rPr lang="ja-JP" altLang="en-US"/>
              <a:t>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5</a:t>
            </a:fld>
            <a:endParaRPr kumimoji="1" lang="ja-JP" altLang="en-US"/>
          </a:p>
        </p:txBody>
      </p:sp>
    </p:spTree>
    <p:extLst>
      <p:ext uri="{BB962C8B-B14F-4D97-AF65-F5344CB8AC3E}">
        <p14:creationId xmlns:p14="http://schemas.microsoft.com/office/powerpoint/2010/main" val="13409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方法としては</a:t>
            </a:r>
            <a:r>
              <a:rPr lang="en" altLang="ja-JP" dirty="0"/>
              <a:t>EDA</a:t>
            </a:r>
            <a:r>
              <a:rPr lang="ja-JP" altLang="en-US"/>
              <a:t>などを行い、再生数を予測するのに効果的な特徴量を見つけることです。</a:t>
            </a:r>
          </a:p>
          <a:p>
            <a:r>
              <a:rPr lang="ja-JP" altLang="en-US"/>
              <a:t>以下の特徴量を用意しますが、今回は重要な要素である。下線を引いているものに着目します。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6</a:t>
            </a:fld>
            <a:endParaRPr kumimoji="1" lang="ja-JP" altLang="en-US"/>
          </a:p>
        </p:txBody>
      </p:sp>
    </p:spTree>
    <p:extLst>
      <p:ext uri="{BB962C8B-B14F-4D97-AF65-F5344CB8AC3E}">
        <p14:creationId xmlns:p14="http://schemas.microsoft.com/office/powerpoint/2010/main" val="355214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モデリングに関しては</a:t>
            </a:r>
            <a:r>
              <a:rPr lang="en" altLang="ja-JP" dirty="0" err="1"/>
              <a:t>LightGBM</a:t>
            </a:r>
            <a:r>
              <a:rPr lang="ja-JP" altLang="en-US"/>
              <a:t>と言う決定木の勾配ブースティングすレームワークを使いたいと思います。</a:t>
            </a:r>
          </a:p>
          <a:p>
            <a:r>
              <a:rPr lang="ja-JP" altLang="en-US"/>
              <a:t>勾配ブースティングと言うのは、学習器にあまり高性能なものを使わずに、弱分類器という感じで、予測値の誤差を新しく作った弱学習器がどんどん引き継いでいきながら誤差を小さくしていく方法です。</a:t>
            </a:r>
            <a:r>
              <a:rPr lang="en" altLang="ja-JP" dirty="0" err="1"/>
              <a:t>LightGBM</a:t>
            </a:r>
            <a:r>
              <a:rPr lang="ja-JP" altLang="en-US"/>
              <a:t>でいう学習期は決定木です。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7</a:t>
            </a:fld>
            <a:endParaRPr kumimoji="1" lang="ja-JP" altLang="en-US"/>
          </a:p>
        </p:txBody>
      </p:sp>
    </p:spTree>
    <p:extLst>
      <p:ext uri="{BB962C8B-B14F-4D97-AF65-F5344CB8AC3E}">
        <p14:creationId xmlns:p14="http://schemas.microsoft.com/office/powerpoint/2010/main" val="214032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294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290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98535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085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6600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866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07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9007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1330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3837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799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2020/9/19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000035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2"/>
            <a:ext cx="9144000" cy="2387600"/>
          </a:xfrm>
        </p:spPr>
        <p:txBody>
          <a:bodyPr/>
          <a:lstStyle/>
          <a:p>
            <a:r>
              <a:rPr kumimoji="1" lang="en-US" altLang="ja-JP" dirty="0"/>
              <a:t>PD3</a:t>
            </a:r>
            <a:r>
              <a:rPr kumimoji="1" lang="ja-JP" altLang="en-US" dirty="0"/>
              <a:t>中間報告会</a:t>
            </a:r>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6" y="3980175"/>
            <a:ext cx="3226085" cy="523220"/>
          </a:xfrm>
          <a:prstGeom prst="rect">
            <a:avLst/>
          </a:prstGeom>
          <a:noFill/>
        </p:spPr>
        <p:txBody>
          <a:bodyPr wrap="square" rtlCol="0">
            <a:spAutoFit/>
          </a:bodyPr>
          <a:lstStyle/>
          <a:p>
            <a:r>
              <a:rPr lang="ja-JP" altLang="en-US" sz="2800" dirty="0"/>
              <a:t>研究テーマ</a:t>
            </a:r>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9" y="4526144"/>
            <a:ext cx="8558372" cy="584775"/>
          </a:xfrm>
          <a:prstGeom prst="rect">
            <a:avLst/>
          </a:prstGeom>
          <a:noFill/>
        </p:spPr>
        <p:txBody>
          <a:bodyPr wrap="square" rtlCol="0">
            <a:spAutoFit/>
          </a:bodyPr>
          <a:lstStyle/>
          <a:p>
            <a:r>
              <a:rPr lang="en-US" altLang="ja-JP" sz="3200" u="sng" dirty="0"/>
              <a:t>YouTube</a:t>
            </a:r>
            <a:r>
              <a:rPr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2" y="606175"/>
            <a:ext cx="4534329" cy="584775"/>
          </a:xfrm>
          <a:prstGeom prst="rect">
            <a:avLst/>
          </a:prstGeom>
          <a:noFill/>
        </p:spPr>
        <p:txBody>
          <a:bodyPr wrap="square" rtlCol="0">
            <a:spAutoFit/>
          </a:bodyPr>
          <a:lstStyle/>
          <a:p>
            <a:r>
              <a:rPr lang="ja-JP" altLang="en-US" sz="3200"/>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5"/>
            <a:ext cx="8379538" cy="1384995"/>
          </a:xfrm>
          <a:prstGeom prst="rect">
            <a:avLst/>
          </a:prstGeom>
          <a:noFill/>
        </p:spPr>
        <p:txBody>
          <a:bodyPr wrap="square" rtlCol="0">
            <a:spAutoFit/>
          </a:bodyPr>
          <a:lstStyle/>
          <a:p>
            <a:r>
              <a:rPr lang="ja-JP" altLang="en-US" sz="2800" dirty="0"/>
              <a:t>・</a:t>
            </a:r>
            <a:r>
              <a:rPr lang="en-US" altLang="ja-JP" sz="2800" dirty="0"/>
              <a:t>YouTube</a:t>
            </a:r>
            <a:r>
              <a:rPr lang="ja-JP" altLang="en-US" sz="2800" dirty="0"/>
              <a:t>は、</a:t>
            </a:r>
            <a:r>
              <a:rPr lang="en-US" altLang="ja-JP" sz="2800" dirty="0"/>
              <a:t>2019</a:t>
            </a:r>
            <a:r>
              <a:rPr lang="ja-JP" altLang="en-US" sz="2800" dirty="0"/>
              <a:t>年広告売上高</a:t>
            </a:r>
            <a:r>
              <a:rPr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3" y="3384695"/>
            <a:ext cx="7214425" cy="954107"/>
          </a:xfrm>
          <a:prstGeom prst="rect">
            <a:avLst/>
          </a:prstGeom>
          <a:noFill/>
        </p:spPr>
        <p:txBody>
          <a:bodyPr wrap="square" rtlCol="0">
            <a:spAutoFit/>
          </a:bodyPr>
          <a:lstStyle/>
          <a:p>
            <a:r>
              <a:rPr lang="ja-JP" altLang="en-US" sz="2800" dirty="0"/>
              <a:t>・再生数を増やすための施策が、日々多く</a:t>
            </a:r>
            <a:endParaRPr lang="en-US" altLang="ja-JP" sz="2800" dirty="0"/>
          </a:p>
          <a:p>
            <a:r>
              <a:rPr lang="ja-JP" altLang="en-US" sz="2800" dirty="0"/>
              <a:t>　のメディアでノウハウが紹介されている</a:t>
            </a:r>
          </a:p>
        </p:txBody>
      </p:sp>
      <p:sp>
        <p:nvSpPr>
          <p:cNvPr id="7" name="テキスト ボックス 6">
            <a:extLst>
              <a:ext uri="{FF2B5EF4-FFF2-40B4-BE49-F238E27FC236}">
                <a16:creationId xmlns:a16="http://schemas.microsoft.com/office/drawing/2014/main" id="{DBBB7864-BCCF-F543-8732-EC8BEEC044D1}"/>
              </a:ext>
            </a:extLst>
          </p:cNvPr>
          <p:cNvSpPr txBox="1"/>
          <p:nvPr/>
        </p:nvSpPr>
        <p:spPr>
          <a:xfrm>
            <a:off x="4053883" y="4338924"/>
            <a:ext cx="7214425" cy="461665"/>
          </a:xfrm>
          <a:prstGeom prst="rect">
            <a:avLst/>
          </a:prstGeom>
          <a:noFill/>
        </p:spPr>
        <p:txBody>
          <a:bodyPr wrap="square" rtlCol="0">
            <a:spAutoFit/>
          </a:bodyPr>
          <a:lstStyle/>
          <a:p>
            <a:r>
              <a:rPr lang="en-US" altLang="ja-JP" sz="2400" dirty="0"/>
              <a:t>(</a:t>
            </a:r>
            <a:r>
              <a:rPr lang="ja-JP" altLang="en-US" sz="2400"/>
              <a:t>動画広告、セミナー、記事</a:t>
            </a:r>
            <a:r>
              <a:rPr lang="en-US" altLang="ja-JP" sz="2400" dirty="0"/>
              <a:t>)</a:t>
            </a:r>
            <a:endParaRPr lang="ja-JP" altLang="en-US" sz="2400" dirty="0"/>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70"/>
            <a:ext cx="4534329" cy="584775"/>
          </a:xfrm>
          <a:prstGeom prst="rect">
            <a:avLst/>
          </a:prstGeom>
          <a:noFill/>
        </p:spPr>
        <p:txBody>
          <a:bodyPr wrap="square" rtlCol="0">
            <a:spAutoFit/>
          </a:bodyPr>
          <a:lstStyle/>
          <a:p>
            <a:r>
              <a:rPr lang="ja-JP" altLang="en-US" sz="3200"/>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488788" y="1651210"/>
            <a:ext cx="7214425" cy="830997"/>
          </a:xfrm>
          <a:prstGeom prst="rect">
            <a:avLst/>
          </a:prstGeom>
          <a:noFill/>
        </p:spPr>
        <p:txBody>
          <a:bodyPr wrap="square" rtlCol="0">
            <a:spAutoFit/>
          </a:bodyPr>
          <a:lstStyle/>
          <a:p>
            <a:r>
              <a:rPr lang="ja-JP" altLang="en-US" sz="2400" dirty="0"/>
              <a:t>再生数を増やすための施策が、日々多くのメディアでノウハウが紹介されている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525578" y="3116368"/>
            <a:ext cx="7214425"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70"/>
            <a:ext cx="4534329" cy="584775"/>
          </a:xfrm>
          <a:prstGeom prst="rect">
            <a:avLst/>
          </a:prstGeom>
          <a:noFill/>
        </p:spPr>
        <p:txBody>
          <a:bodyPr wrap="square" rtlCol="0">
            <a:spAutoFit/>
          </a:bodyPr>
          <a:lstStyle/>
          <a:p>
            <a:r>
              <a:rPr lang="ja-JP" altLang="en-US" sz="3200"/>
              <a:t>ゴール</a:t>
            </a:r>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7" y="2252210"/>
            <a:ext cx="8619566" cy="1815882"/>
          </a:xfrm>
          <a:prstGeom prst="rect">
            <a:avLst/>
          </a:prstGeom>
          <a:noFill/>
        </p:spPr>
        <p:txBody>
          <a:bodyPr wrap="square" rtlCol="0">
            <a:spAutoFit/>
          </a:bodyPr>
          <a:lstStyle/>
          <a:p>
            <a:r>
              <a:rPr lang="en-US" altLang="ja-JP" sz="2800" dirty="0"/>
              <a:t>YouTuber(</a:t>
            </a:r>
            <a:r>
              <a:rPr lang="ja-JP" altLang="en-US" sz="2800" dirty="0"/>
              <a:t>動画クリエイター</a:t>
            </a:r>
            <a:r>
              <a:rPr lang="en-US" altLang="ja-JP" sz="2800" dirty="0"/>
              <a:t>)</a:t>
            </a:r>
            <a:r>
              <a:rPr lang="ja-JP" altLang="en-US" sz="2800" dirty="0"/>
              <a:t>にとって生命線とされる再生数を伸ばすために、</a:t>
            </a:r>
            <a:r>
              <a:rPr lang="ja-JP" altLang="en-US" sz="2800" u="sng" dirty="0"/>
              <a:t>どのような指標を心がける必要</a:t>
            </a:r>
            <a:r>
              <a:rPr lang="ja-JP" altLang="en-US" sz="2800" u="sng"/>
              <a:t>があるのかを知り</a:t>
            </a:r>
            <a:r>
              <a:rPr lang="ja-JP" altLang="en-US" sz="2800"/>
              <a:t>、動画の再生数を予測できるモデルを構築する。</a:t>
            </a:r>
            <a:endParaRPr lang="ja-JP" altLang="en-US" sz="2800" dirty="0"/>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7655858" y="222788"/>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7655860" y="981635"/>
            <a:ext cx="4177553" cy="1938992"/>
          </a:xfrm>
          <a:prstGeom prst="rect">
            <a:avLst/>
          </a:prstGeom>
          <a:noFill/>
        </p:spPr>
        <p:txBody>
          <a:bodyPr wrap="square" rtlCol="0">
            <a:spAutoFit/>
          </a:bodyPr>
          <a:lstStyle/>
          <a:p>
            <a:r>
              <a:rPr lang="ja-JP" altLang="en-US" sz="2400" dirty="0"/>
              <a:t>使用するデータ：</a:t>
            </a:r>
            <a:endParaRPr lang="en-US" altLang="ja-JP" sz="2400" dirty="0"/>
          </a:p>
          <a:p>
            <a:r>
              <a:rPr lang="en-US" altLang="ja-JP" sz="2400" dirty="0" err="1"/>
              <a:t>Probspace</a:t>
            </a:r>
            <a:r>
              <a:rPr lang="en-US" altLang="ja-JP" sz="2400" dirty="0"/>
              <a:t> YouTube</a:t>
            </a:r>
            <a:r>
              <a:rPr lang="ja-JP" altLang="en-US" sz="2400" dirty="0"/>
              <a:t>動画視聴回数予測</a:t>
            </a:r>
            <a:endParaRPr lang="en-US" altLang="ja-JP" sz="2400" dirty="0"/>
          </a:p>
          <a:p>
            <a:r>
              <a:rPr lang="ja-JP" altLang="en-US" sz="2400" dirty="0"/>
              <a:t>コンペティションのデータ</a:t>
            </a:r>
            <a:endParaRPr lang="en-US" altLang="ja-JP" sz="2400" dirty="0"/>
          </a:p>
          <a:p>
            <a:endParaRPr lang="ja-JP" altLang="en-US" sz="24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2408200468"/>
              </p:ext>
            </p:extLst>
          </p:nvPr>
        </p:nvGraphicFramePr>
        <p:xfrm>
          <a:off x="132823" y="515174"/>
          <a:ext cx="7029976" cy="5453292"/>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330591">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16524">
                <a:tc>
                  <a:txBody>
                    <a:bodyPr/>
                    <a:lstStyle/>
                    <a:p>
                      <a:r>
                        <a:rPr kumimoji="1" lang="en-US" altLang="ja-JP" sz="1500" dirty="0" err="1"/>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16524">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16524">
                <a:tc>
                  <a:txBody>
                    <a:bodyPr/>
                    <a:lstStyle/>
                    <a:p>
                      <a:r>
                        <a:rPr kumimoji="1" lang="en-US" altLang="ja-JP" sz="1500" dirty="0" err="1"/>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16524">
                <a:tc>
                  <a:txBody>
                    <a:bodyPr/>
                    <a:lstStyle/>
                    <a:p>
                      <a:r>
                        <a:rPr kumimoji="1" lang="en-US" altLang="ja-JP" sz="1500" dirty="0" err="1"/>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16524">
                <a:tc>
                  <a:txBody>
                    <a:bodyPr/>
                    <a:lstStyle/>
                    <a:p>
                      <a:r>
                        <a:rPr kumimoji="1" lang="en-US" altLang="ja-JP" sz="1500" dirty="0" err="1"/>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16524">
                <a:tc>
                  <a:txBody>
                    <a:bodyPr/>
                    <a:lstStyle/>
                    <a:p>
                      <a:r>
                        <a:rPr kumimoji="1" lang="en-US" altLang="ja-JP" sz="1500" dirty="0" err="1"/>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22071">
                <a:tc>
                  <a:txBody>
                    <a:bodyPr/>
                    <a:lstStyle/>
                    <a:p>
                      <a:r>
                        <a:rPr kumimoji="1" lang="en-US" altLang="ja-JP" sz="1500" dirty="0" err="1"/>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16524">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16524">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16524">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16524">
                <a:tc>
                  <a:txBody>
                    <a:bodyPr/>
                    <a:lstStyle/>
                    <a:p>
                      <a:r>
                        <a:rPr kumimoji="1" lang="en-US" altLang="ja-JP" sz="1500" dirty="0" err="1"/>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16524">
                <a:tc>
                  <a:txBody>
                    <a:bodyPr/>
                    <a:lstStyle/>
                    <a:p>
                      <a:r>
                        <a:rPr kumimoji="1" lang="en-US" altLang="ja-JP" sz="1500" dirty="0" err="1"/>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16524">
                <a:tc>
                  <a:txBody>
                    <a:bodyPr/>
                    <a:lstStyle/>
                    <a:p>
                      <a:r>
                        <a:rPr kumimoji="1" lang="en-US" altLang="ja-JP" sz="1500" dirty="0" err="1"/>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16524">
                <a:tc>
                  <a:txBody>
                    <a:bodyPr/>
                    <a:lstStyle/>
                    <a:p>
                      <a:r>
                        <a:rPr kumimoji="1" lang="en-US" altLang="ja-JP" sz="1500" dirty="0" err="1"/>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16524">
                <a:tc>
                  <a:txBody>
                    <a:bodyPr/>
                    <a:lstStyle/>
                    <a:p>
                      <a:r>
                        <a:rPr kumimoji="1" lang="en-US" altLang="ja-JP" sz="1500" dirty="0"/>
                        <a:t>describe</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16524">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
        <p:nvSpPr>
          <p:cNvPr id="6" name="正方形/長方形 5">
            <a:extLst>
              <a:ext uri="{FF2B5EF4-FFF2-40B4-BE49-F238E27FC236}">
                <a16:creationId xmlns:a16="http://schemas.microsoft.com/office/drawing/2014/main" id="{7EAA4487-729F-614B-B474-3409ED3E16EC}"/>
              </a:ext>
            </a:extLst>
          </p:cNvPr>
          <p:cNvSpPr/>
          <p:nvPr/>
        </p:nvSpPr>
        <p:spPr>
          <a:xfrm>
            <a:off x="8421538" y="6269020"/>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7655860" y="2863870"/>
            <a:ext cx="2901461" cy="830997"/>
          </a:xfrm>
          <a:prstGeom prst="rect">
            <a:avLst/>
          </a:prstGeom>
          <a:noFill/>
        </p:spPr>
        <p:txBody>
          <a:bodyPr wrap="square" rtlCol="0">
            <a:spAutoFit/>
          </a:bodyPr>
          <a:lstStyle/>
          <a:p>
            <a:r>
              <a:rPr lang="ja-JP" altLang="en-US" sz="2400" dirty="0"/>
              <a:t>レコード数：</a:t>
            </a:r>
            <a:r>
              <a:rPr lang="en-US" altLang="ja-JP" sz="2400" dirty="0"/>
              <a:t>19720</a:t>
            </a:r>
          </a:p>
          <a:p>
            <a:r>
              <a:rPr lang="ja-JP" altLang="en-US" sz="2400" dirty="0"/>
              <a:t>列数：</a:t>
            </a:r>
            <a:r>
              <a:rPr lang="en-US" altLang="ja-JP" sz="2400" dirty="0"/>
              <a:t>17</a:t>
            </a:r>
            <a:endParaRPr lang="ja-JP" altLang="en-US"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4" name="テキスト ボックス 3">
            <a:extLst>
              <a:ext uri="{FF2B5EF4-FFF2-40B4-BE49-F238E27FC236}">
                <a16:creationId xmlns:a16="http://schemas.microsoft.com/office/drawing/2014/main" id="{0532C71D-B41A-7C49-AA67-DB4FD682D7B6}"/>
              </a:ext>
            </a:extLst>
          </p:cNvPr>
          <p:cNvSpPr txBox="1"/>
          <p:nvPr/>
        </p:nvSpPr>
        <p:spPr>
          <a:xfrm>
            <a:off x="1810591" y="2924478"/>
            <a:ext cx="8850235" cy="3416320"/>
          </a:xfrm>
          <a:prstGeom prst="rect">
            <a:avLst/>
          </a:prstGeom>
          <a:noFill/>
        </p:spPr>
        <p:txBody>
          <a:bodyPr wrap="square" rtlCol="0">
            <a:spAutoFit/>
          </a:bodyPr>
          <a:lstStyle/>
          <a:p>
            <a:r>
              <a:rPr lang="ja-JP" altLang="en-US" sz="2400" dirty="0"/>
              <a:t>以下の特徴量を用意</a:t>
            </a:r>
            <a:endParaRPr lang="en-US" altLang="ja-JP" sz="2400" dirty="0"/>
          </a:p>
          <a:p>
            <a:r>
              <a:rPr lang="ja-JP" altLang="en-US" sz="2400" dirty="0"/>
              <a:t>・</a:t>
            </a:r>
            <a:r>
              <a:rPr lang="en-US" altLang="ja-JP" sz="2400" dirty="0"/>
              <a:t>dislikes(</a:t>
            </a:r>
            <a:r>
              <a:rPr lang="ja-JP" altLang="en-US" sz="2400" dirty="0"/>
              <a:t>低評価数</a:t>
            </a:r>
            <a:r>
              <a:rPr lang="en-US" altLang="ja-JP" sz="2400" dirty="0"/>
              <a:t>)</a:t>
            </a:r>
            <a:r>
              <a:rPr lang="ja-JP" altLang="en-US" sz="2400" dirty="0" err="1"/>
              <a:t>、</a:t>
            </a:r>
            <a:r>
              <a:rPr lang="en-US" altLang="ja-JP" sz="2400" dirty="0"/>
              <a:t>likes(</a:t>
            </a:r>
            <a:r>
              <a:rPr lang="ja-JP" altLang="en-US" sz="2400" dirty="0"/>
              <a:t>高評価数</a:t>
            </a:r>
            <a:r>
              <a:rPr lang="en-US" altLang="ja-JP" sz="2400" dirty="0"/>
              <a:t>)</a:t>
            </a:r>
            <a:r>
              <a:rPr lang="en-US" altLang="ja-JP" sz="2400" dirty="0" err="1"/>
              <a:t>comment_count</a:t>
            </a:r>
            <a:r>
              <a:rPr lang="en-US" altLang="ja-JP" sz="2400" dirty="0"/>
              <a:t>(</a:t>
            </a:r>
            <a:r>
              <a:rPr lang="ja-JP" altLang="en-US" sz="2400" dirty="0"/>
              <a:t>コメン</a:t>
            </a:r>
            <a:endParaRPr lang="en-US" altLang="ja-JP" sz="2400" dirty="0"/>
          </a:p>
          <a:p>
            <a:r>
              <a:rPr lang="ja-JP" altLang="en-US" sz="2400" dirty="0"/>
              <a:t>　ト数</a:t>
            </a:r>
            <a:r>
              <a:rPr lang="en-US" altLang="ja-JP" sz="2400" dirty="0"/>
              <a:t>)</a:t>
            </a:r>
            <a:r>
              <a:rPr lang="ja-JP" altLang="en-US" sz="2400" dirty="0"/>
              <a:t>の四則演算等</a:t>
            </a:r>
            <a:r>
              <a:rPr lang="en-US" altLang="ja-JP" sz="2400" dirty="0"/>
              <a:t>,log,</a:t>
            </a:r>
            <a:r>
              <a:rPr lang="ja-JP" altLang="en-US" sz="2400" dirty="0"/>
              <a:t>二乗などの</a:t>
            </a:r>
            <a:r>
              <a:rPr lang="en-US" altLang="ja-JP" sz="2400" dirty="0"/>
              <a:t>aggregation(</a:t>
            </a:r>
            <a:r>
              <a:rPr lang="ja-JP" altLang="en-US" sz="2400" dirty="0"/>
              <a:t>集計</a:t>
            </a:r>
            <a:r>
              <a:rPr lang="en-US" altLang="ja-JP" sz="2400" dirty="0"/>
              <a:t>)</a:t>
            </a:r>
            <a:r>
              <a:rPr lang="ja-JP" altLang="en-US" sz="2400" dirty="0"/>
              <a:t>特徴量</a:t>
            </a:r>
            <a:endParaRPr lang="en-US" altLang="ja-JP" sz="2400" dirty="0"/>
          </a:p>
          <a:p>
            <a:r>
              <a:rPr lang="ja-JP" altLang="en-US" sz="2400" dirty="0"/>
              <a:t>・</a:t>
            </a:r>
            <a:r>
              <a:rPr lang="en-US" altLang="ja-JP" sz="2400" u="sng" dirty="0"/>
              <a:t>dislikes</a:t>
            </a:r>
            <a:r>
              <a:rPr lang="ja-JP" altLang="en-US" sz="2400" u="sng" dirty="0" err="1"/>
              <a:t>、</a:t>
            </a:r>
            <a:r>
              <a:rPr lang="en-US" altLang="ja-JP" sz="2400" u="sng" dirty="0"/>
              <a:t>likes</a:t>
            </a:r>
            <a:r>
              <a:rPr lang="ja-JP" altLang="en-US" sz="2400" u="sng" dirty="0" err="1"/>
              <a:t>、</a:t>
            </a:r>
            <a:r>
              <a:rPr lang="en-US" altLang="ja-JP" sz="2400" u="sng" dirty="0" err="1"/>
              <a:t>comment_count</a:t>
            </a:r>
            <a:r>
              <a:rPr lang="ja-JP" altLang="en-US" sz="2400" u="sng" dirty="0"/>
              <a:t>の予測数</a:t>
            </a:r>
            <a:endParaRPr lang="en-US" altLang="ja-JP" sz="2400" u="sng" dirty="0"/>
          </a:p>
          <a:p>
            <a:r>
              <a:rPr lang="ja-JP" altLang="en-US" sz="2400" dirty="0"/>
              <a:t>・テキスト</a:t>
            </a:r>
            <a:r>
              <a:rPr lang="en-US" altLang="ja-JP" sz="2400" dirty="0"/>
              <a:t>(</a:t>
            </a:r>
            <a:r>
              <a:rPr lang="en-US" altLang="ja-JP" sz="2400" dirty="0" err="1"/>
              <a:t>channelTitle,CategoryId</a:t>
            </a:r>
            <a:r>
              <a:rPr lang="ja-JP" altLang="en-US" sz="2400" dirty="0"/>
              <a:t>など</a:t>
            </a:r>
            <a:r>
              <a:rPr lang="en-US" altLang="ja-JP" sz="2400" dirty="0"/>
              <a:t>)</a:t>
            </a:r>
            <a:r>
              <a:rPr lang="ja-JP" altLang="en-US" sz="2400" dirty="0"/>
              <a:t>の</a:t>
            </a:r>
            <a:r>
              <a:rPr lang="en-US" altLang="ja-JP" sz="2400" dirty="0"/>
              <a:t>aggregation</a:t>
            </a:r>
            <a:r>
              <a:rPr lang="ja-JP" altLang="en-US" sz="2400" dirty="0"/>
              <a:t>特徴量</a:t>
            </a:r>
            <a:endParaRPr lang="en-US" altLang="ja-JP" sz="2400" dirty="0"/>
          </a:p>
          <a:p>
            <a:r>
              <a:rPr lang="ja-JP" altLang="en-US" sz="2400" dirty="0"/>
              <a:t>・テキストの</a:t>
            </a:r>
            <a:r>
              <a:rPr lang="en-US" altLang="ja-JP" sz="2400" dirty="0" err="1"/>
              <a:t>tf-idf</a:t>
            </a:r>
            <a:r>
              <a:rPr lang="en-US" altLang="ja-JP" sz="2400" dirty="0"/>
              <a:t> -&gt; </a:t>
            </a:r>
            <a:r>
              <a:rPr lang="en-US" altLang="ja-JP" sz="2400" dirty="0" err="1"/>
              <a:t>svd</a:t>
            </a:r>
            <a:r>
              <a:rPr lang="ja-JP" altLang="en-US" sz="2400" dirty="0" err="1"/>
              <a:t>、</a:t>
            </a:r>
            <a:r>
              <a:rPr lang="en-US" altLang="ja-JP" sz="2400" dirty="0"/>
              <a:t>doc2vec</a:t>
            </a:r>
            <a:r>
              <a:rPr lang="ja-JP" altLang="en-US" sz="2400" dirty="0" err="1"/>
              <a:t>、</a:t>
            </a:r>
            <a:r>
              <a:rPr lang="en-US" altLang="ja-JP" sz="2400" dirty="0" err="1"/>
              <a:t>tf-idf+t-sne</a:t>
            </a:r>
            <a:endParaRPr lang="en-US" altLang="ja-JP" sz="2400" dirty="0"/>
          </a:p>
          <a:p>
            <a:r>
              <a:rPr lang="ja-JP" altLang="en-US" sz="2400" dirty="0"/>
              <a:t>・</a:t>
            </a:r>
            <a:r>
              <a:rPr lang="en-US" altLang="ja-JP" sz="2400" dirty="0"/>
              <a:t>Target Encoding</a:t>
            </a:r>
          </a:p>
          <a:p>
            <a:r>
              <a:rPr lang="ja-JP" altLang="en-US" sz="2400" dirty="0"/>
              <a:t>・テキストの中に</a:t>
            </a:r>
            <a:r>
              <a:rPr lang="en-US" altLang="ja-JP" sz="2400" dirty="0"/>
              <a:t>keyword</a:t>
            </a:r>
            <a:r>
              <a:rPr lang="ja-JP" altLang="en-US" sz="2400" dirty="0"/>
              <a:t>あり、なしの</a:t>
            </a:r>
            <a:r>
              <a:rPr lang="en-US" altLang="ja-JP" sz="2400" dirty="0"/>
              <a:t>binary</a:t>
            </a:r>
            <a:r>
              <a:rPr lang="ja-JP" altLang="en-US" sz="2400" dirty="0"/>
              <a:t>特徴量</a:t>
            </a:r>
            <a:endParaRPr lang="en-US" altLang="ja-JP" sz="2400" dirty="0"/>
          </a:p>
          <a:p>
            <a:endParaRPr lang="en-US" altLang="ja-JP" sz="2400" dirty="0"/>
          </a:p>
        </p:txBody>
      </p:sp>
      <p:sp>
        <p:nvSpPr>
          <p:cNvPr id="6" name="テキスト ボックス 5"/>
          <p:cNvSpPr txBox="1"/>
          <p:nvPr/>
        </p:nvSpPr>
        <p:spPr>
          <a:xfrm>
            <a:off x="2003610" y="1438439"/>
            <a:ext cx="7210727" cy="1108124"/>
          </a:xfrm>
          <a:prstGeom prst="rect">
            <a:avLst/>
          </a:prstGeom>
          <a:noFill/>
        </p:spPr>
        <p:txBody>
          <a:bodyPr wrap="square" rtlCol="0">
            <a:spAutoFit/>
          </a:bodyPr>
          <a:lstStyle/>
          <a:p>
            <a:r>
              <a:rPr lang="en-US" altLang="ja-JP" sz="2400" dirty="0"/>
              <a:t>EDA(</a:t>
            </a:r>
            <a:r>
              <a:rPr lang="ja-JP" altLang="en-US" sz="2400" dirty="0"/>
              <a:t>探索型データ解析</a:t>
            </a:r>
            <a:r>
              <a:rPr lang="en-US" altLang="ja-JP" sz="2400" dirty="0"/>
              <a:t>)</a:t>
            </a:r>
            <a:r>
              <a:rPr lang="ja-JP" altLang="en-US" sz="2400" dirty="0"/>
              <a:t>を行い、再生数を予測するのに効果的な特徴量を見つける。</a:t>
            </a:r>
            <a:endParaRPr lang="en-US" altLang="ja-JP" sz="2400" dirty="0"/>
          </a:p>
          <a:p>
            <a:endParaRPr lang="en-US" altLang="ja-JP" sz="1801"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p:cNvSpPr txBox="1"/>
          <p:nvPr/>
        </p:nvSpPr>
        <p:spPr>
          <a:xfrm>
            <a:off x="978877" y="2981126"/>
            <a:ext cx="10234246" cy="2246769"/>
          </a:xfrm>
          <a:prstGeom prst="rect">
            <a:avLst/>
          </a:prstGeom>
          <a:noFill/>
        </p:spPr>
        <p:txBody>
          <a:bodyPr wrap="square" rtlCol="0">
            <a:spAutoFit/>
          </a:bodyPr>
          <a:lstStyle/>
          <a:p>
            <a:r>
              <a:rPr lang="ja-JP" altLang="en-US" sz="2800" dirty="0"/>
              <a:t>なぜ</a:t>
            </a:r>
            <a:r>
              <a:rPr lang="en-US" altLang="ja-JP" sz="2800" dirty="0" err="1"/>
              <a:t>LightGBM</a:t>
            </a:r>
            <a:r>
              <a:rPr lang="ja-JP" altLang="en-US" sz="2800" dirty="0"/>
              <a:t>を使うのか？</a:t>
            </a:r>
            <a:endParaRPr lang="en-US" altLang="ja-JP" sz="2800" dirty="0"/>
          </a:p>
          <a:p>
            <a:r>
              <a:rPr lang="ja-JP" altLang="en-US" sz="2800" dirty="0"/>
              <a:t>・カテゴリ変数に対して特別な処理を自動的に実行してくれる</a:t>
            </a:r>
            <a:endParaRPr lang="en-US" altLang="ja-JP" sz="2800" dirty="0"/>
          </a:p>
          <a:p>
            <a:r>
              <a:rPr lang="ja-JP" altLang="en-US" sz="2800" dirty="0"/>
              <a:t>　ので、</a:t>
            </a:r>
            <a:r>
              <a:rPr lang="en-US" altLang="ja-JP" sz="2800" dirty="0"/>
              <a:t>One-Hot</a:t>
            </a:r>
            <a:r>
              <a:rPr lang="ja-JP" altLang="en-US" sz="2800" dirty="0"/>
              <a:t>エンコーディングの手間を無くせる</a:t>
            </a:r>
            <a:endParaRPr lang="en-US" altLang="ja-JP" sz="2800" dirty="0"/>
          </a:p>
          <a:p>
            <a:r>
              <a:rPr lang="ja-JP" altLang="en-US" sz="2800" dirty="0"/>
              <a:t>・既存のデータセットを極力加工せずに利用するという観点で、</a:t>
            </a:r>
            <a:endParaRPr lang="en-US" altLang="ja-JP" sz="2800" dirty="0"/>
          </a:p>
          <a:p>
            <a:r>
              <a:rPr lang="ja-JP" altLang="en-US" sz="2800" dirty="0"/>
              <a:t>　特徴量エンジニアリングの負担を軽減</a:t>
            </a:r>
            <a:r>
              <a:rPr lang="ja-JP" altLang="en-US" sz="2800"/>
              <a:t>してくれる</a:t>
            </a:r>
            <a:endParaRPr lang="en-US" altLang="ja-JP" sz="2800" dirty="0"/>
          </a:p>
        </p:txBody>
      </p:sp>
      <p:sp>
        <p:nvSpPr>
          <p:cNvPr id="4" name="テキスト ボックス 3">
            <a:extLst>
              <a:ext uri="{FF2B5EF4-FFF2-40B4-BE49-F238E27FC236}">
                <a16:creationId xmlns:a16="http://schemas.microsoft.com/office/drawing/2014/main" id="{E31DFD15-E240-0941-A589-98DDFA649607}"/>
              </a:ext>
            </a:extLst>
          </p:cNvPr>
          <p:cNvSpPr txBox="1"/>
          <p:nvPr/>
        </p:nvSpPr>
        <p:spPr>
          <a:xfrm>
            <a:off x="978877" y="1448150"/>
            <a:ext cx="9876692" cy="954107"/>
          </a:xfrm>
          <a:prstGeom prst="rect">
            <a:avLst/>
          </a:prstGeom>
          <a:noFill/>
        </p:spPr>
        <p:txBody>
          <a:bodyPr wrap="square" rtlCol="0">
            <a:spAutoFit/>
          </a:bodyPr>
          <a:lstStyle/>
          <a:p>
            <a:r>
              <a:rPr lang="ja-JP" altLang="en-US" sz="2800"/>
              <a:t>・モデリングでは、</a:t>
            </a:r>
            <a:r>
              <a:rPr lang="en-US" altLang="ja-JP" sz="2800" dirty="0" err="1"/>
              <a:t>LightGBM</a:t>
            </a:r>
            <a:r>
              <a:rPr lang="ja-JP" altLang="en-US" sz="2800"/>
              <a:t>という勾配ブースティング</a:t>
            </a:r>
            <a:endParaRPr lang="en-US" altLang="ja-JP" sz="2800" dirty="0"/>
          </a:p>
          <a:p>
            <a:r>
              <a:rPr lang="ja-JP" altLang="en-US" sz="2800"/>
              <a:t>　フレームワークを用いる</a:t>
            </a:r>
            <a:endParaRPr lang="en-US" altLang="ja-JP" sz="2800" dirty="0"/>
          </a:p>
        </p:txBody>
      </p:sp>
    </p:spTree>
    <p:extLst>
      <p:ext uri="{BB962C8B-B14F-4D97-AF65-F5344CB8AC3E}">
        <p14:creationId xmlns:p14="http://schemas.microsoft.com/office/powerpoint/2010/main" val="257670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8DF88-6D15-5843-BA10-9257189A60A9}"/>
              </a:ext>
            </a:extLst>
          </p:cNvPr>
          <p:cNvSpPr txBox="1"/>
          <p:nvPr/>
        </p:nvSpPr>
        <p:spPr>
          <a:xfrm>
            <a:off x="5205674" y="633070"/>
            <a:ext cx="4534329" cy="584775"/>
          </a:xfrm>
          <a:prstGeom prst="rect">
            <a:avLst/>
          </a:prstGeom>
          <a:noFill/>
        </p:spPr>
        <p:txBody>
          <a:bodyPr wrap="square" rtlCol="0">
            <a:spAutoFit/>
          </a:bodyPr>
          <a:lstStyle/>
          <a:p>
            <a:r>
              <a:rPr lang="ja-JP" altLang="en-US" sz="3200"/>
              <a:t>進捗状況</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5" name="テキスト ボックス 4"/>
          <p:cNvSpPr txBox="1"/>
          <p:nvPr/>
        </p:nvSpPr>
        <p:spPr>
          <a:xfrm>
            <a:off x="1679331" y="1125417"/>
            <a:ext cx="9873761" cy="4524315"/>
          </a:xfrm>
          <a:prstGeom prst="rect">
            <a:avLst/>
          </a:prstGeom>
          <a:noFill/>
        </p:spPr>
        <p:txBody>
          <a:bodyPr wrap="square" rtlCol="0">
            <a:spAutoFit/>
          </a:bodyPr>
          <a:lstStyle/>
          <a:p>
            <a:r>
              <a:rPr lang="ja-JP" altLang="en-US" sz="2400" dirty="0"/>
              <a:t>特徴量について</a:t>
            </a:r>
            <a:endParaRPr lang="en-US" altLang="ja-JP" sz="2400" dirty="0"/>
          </a:p>
          <a:p>
            <a:r>
              <a:rPr lang="ja-JP" altLang="en-US" sz="2400" dirty="0"/>
              <a:t>〇・データ収集。</a:t>
            </a:r>
            <a:r>
              <a:rPr lang="en-US" altLang="ja-JP" sz="2400" dirty="0" err="1"/>
              <a:t>Probspace</a:t>
            </a:r>
            <a:r>
              <a:rPr lang="ja-JP" altLang="en-US" sz="2400" dirty="0"/>
              <a:t> </a:t>
            </a:r>
            <a:r>
              <a:rPr lang="en-US" altLang="ja-JP" sz="2400" dirty="0"/>
              <a:t>YouTube</a:t>
            </a:r>
            <a:r>
              <a:rPr lang="ja-JP" altLang="en-US" sz="2400" dirty="0"/>
              <a:t>動画視聴回数予測コンペ</a:t>
            </a:r>
            <a:endParaRPr lang="en-US" altLang="ja-JP" sz="2400" dirty="0"/>
          </a:p>
          <a:p>
            <a:r>
              <a:rPr lang="ja-JP" altLang="en-US" sz="2400" dirty="0"/>
              <a:t>〇・収集したデータを</a:t>
            </a:r>
            <a:r>
              <a:rPr lang="en-US" altLang="ja-JP" sz="2400" dirty="0"/>
              <a:t>EDA(</a:t>
            </a:r>
            <a:r>
              <a:rPr lang="ja-JP" altLang="en-US" sz="2400" dirty="0"/>
              <a:t>探索型データ解析</a:t>
            </a:r>
            <a:r>
              <a:rPr lang="en-US" altLang="ja-JP" sz="2400" dirty="0"/>
              <a:t>)</a:t>
            </a:r>
            <a:r>
              <a:rPr lang="ja-JP" altLang="en-US" sz="2400" dirty="0"/>
              <a:t>を行う</a:t>
            </a:r>
            <a:endParaRPr lang="en-US" altLang="ja-JP" sz="2400" dirty="0"/>
          </a:p>
          <a:p>
            <a:r>
              <a:rPr lang="ja-JP" altLang="en-US" sz="2400" dirty="0"/>
              <a:t>〇・特徴量エンジニアリング</a:t>
            </a:r>
            <a:endParaRPr lang="en-US" altLang="ja-JP" sz="2400" dirty="0"/>
          </a:p>
          <a:p>
            <a:r>
              <a:rPr lang="ja-JP" altLang="en-US" sz="2400" dirty="0"/>
              <a:t>　・</a:t>
            </a:r>
            <a:r>
              <a:rPr lang="en-US" altLang="ja-JP" sz="2400" dirty="0"/>
              <a:t>numerical data(dislikes, likes, </a:t>
            </a:r>
            <a:r>
              <a:rPr lang="en-US" altLang="ja-JP" sz="2400" dirty="0" err="1"/>
              <a:t>comment_count</a:t>
            </a:r>
            <a:r>
              <a:rPr lang="en-US" altLang="ja-JP" sz="2400" dirty="0"/>
              <a:t>)</a:t>
            </a:r>
            <a:r>
              <a:rPr lang="ja-JP" altLang="en-US" sz="2400" dirty="0"/>
              <a:t>の</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text data</a:t>
            </a:r>
            <a:r>
              <a:rPr lang="ja-JP" altLang="en-US" sz="2400" dirty="0"/>
              <a:t>は</a:t>
            </a:r>
            <a:r>
              <a:rPr lang="en-US" altLang="ja-JP" sz="2400" dirty="0" err="1"/>
              <a:t>tf-idf</a:t>
            </a:r>
            <a:r>
              <a:rPr lang="ja-JP" altLang="en-US" sz="2400" dirty="0"/>
              <a:t>特徴量を</a:t>
            </a:r>
            <a:r>
              <a:rPr lang="en-US" altLang="ja-JP" sz="2400" dirty="0" err="1"/>
              <a:t>svd</a:t>
            </a:r>
            <a:r>
              <a:rPr lang="ja-JP" altLang="en-US" sz="2400" dirty="0"/>
              <a:t>特徴量に変換、そして</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Target Encoding</a:t>
            </a:r>
          </a:p>
          <a:p>
            <a:r>
              <a:rPr lang="ja-JP" altLang="en-US" sz="2400" dirty="0"/>
              <a:t>モデル</a:t>
            </a:r>
            <a:r>
              <a:rPr lang="ja-JP" altLang="en-US" sz="2400"/>
              <a:t>について</a:t>
            </a:r>
            <a:endParaRPr lang="en-US" altLang="ja-JP" sz="2400" dirty="0"/>
          </a:p>
          <a:p>
            <a:r>
              <a:rPr lang="ja-JP" altLang="en-US" sz="2400" dirty="0"/>
              <a:t>　</a:t>
            </a:r>
            <a:r>
              <a:rPr lang="en-US" altLang="ja-JP" sz="2400" dirty="0"/>
              <a:t>×</a:t>
            </a:r>
            <a:r>
              <a:rPr lang="ja-JP" altLang="en-US" sz="2400" dirty="0"/>
              <a:t>・シングルモデルでは、</a:t>
            </a:r>
            <a:r>
              <a:rPr lang="en-US" altLang="ja-JP" sz="2400" dirty="0" err="1"/>
              <a:t>LightGBM</a:t>
            </a:r>
            <a:r>
              <a:rPr lang="ja-JP" altLang="en-US" sz="2400" dirty="0" err="1"/>
              <a:t>、</a:t>
            </a:r>
            <a:r>
              <a:rPr lang="en-US" altLang="ja-JP" sz="2400" dirty="0" err="1"/>
              <a:t>XGBoost</a:t>
            </a:r>
            <a:r>
              <a:rPr lang="ja-JP" altLang="en-US" sz="2400" dirty="0" err="1"/>
              <a:t>、</a:t>
            </a:r>
            <a:r>
              <a:rPr lang="en-US" altLang="ja-JP" sz="2400" dirty="0" err="1"/>
              <a:t>CatBoost</a:t>
            </a:r>
            <a:r>
              <a:rPr lang="ja-JP" altLang="en-US" sz="2400" dirty="0"/>
              <a:t>を試す</a:t>
            </a:r>
            <a:endParaRPr lang="en-US" altLang="ja-JP" sz="2400" dirty="0"/>
          </a:p>
          <a:p>
            <a:r>
              <a:rPr lang="ja-JP" altLang="en-US" sz="2400" dirty="0"/>
              <a:t>　</a:t>
            </a:r>
            <a:r>
              <a:rPr lang="en-US" altLang="ja-JP" sz="2400" dirty="0"/>
              <a:t>×</a:t>
            </a:r>
            <a:r>
              <a:rPr lang="ja-JP" altLang="en-US" sz="2400" dirty="0"/>
              <a:t>・各々のモデルのパラメータ調整</a:t>
            </a:r>
            <a:endParaRPr lang="en-US" altLang="ja-JP" sz="2400" dirty="0"/>
          </a:p>
        </p:txBody>
      </p:sp>
    </p:spTree>
    <p:extLst>
      <p:ext uri="{BB962C8B-B14F-4D97-AF65-F5344CB8AC3E}">
        <p14:creationId xmlns:p14="http://schemas.microsoft.com/office/powerpoint/2010/main" val="385079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1177" y="1248535"/>
            <a:ext cx="5081954" cy="523220"/>
          </a:xfrm>
          <a:prstGeom prst="rect">
            <a:avLst/>
          </a:prstGeom>
          <a:noFill/>
        </p:spPr>
        <p:txBody>
          <a:bodyPr wrap="square" rtlCol="0">
            <a:spAutoFit/>
          </a:bodyPr>
          <a:lstStyle/>
          <a:p>
            <a:r>
              <a:rPr lang="ja-JP" altLang="en-US" sz="2800" dirty="0"/>
              <a:t>今後の進め方について</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1916724" y="2769578"/>
            <a:ext cx="10084777" cy="1384995"/>
          </a:xfrm>
          <a:prstGeom prst="rect">
            <a:avLst/>
          </a:prstGeom>
          <a:noFill/>
        </p:spPr>
        <p:txBody>
          <a:bodyPr wrap="square" rtlCol="0">
            <a:spAutoFit/>
          </a:bodyPr>
          <a:lstStyle/>
          <a:p>
            <a:r>
              <a:rPr lang="ja-JP" altLang="en-US" sz="2800"/>
              <a:t>・</a:t>
            </a:r>
            <a:r>
              <a:rPr lang="en-US" altLang="ja-JP" sz="2800" dirty="0"/>
              <a:t>BERT</a:t>
            </a:r>
            <a:r>
              <a:rPr lang="ja-JP" altLang="en-US" sz="2800" dirty="0"/>
              <a:t>を使ってテキストデータ</a:t>
            </a:r>
            <a:r>
              <a:rPr lang="en-US" altLang="ja-JP" sz="2800" dirty="0"/>
              <a:t>(title, description, </a:t>
            </a:r>
          </a:p>
          <a:p>
            <a:r>
              <a:rPr lang="ja-JP" altLang="en-US" sz="2800" dirty="0"/>
              <a:t>　</a:t>
            </a:r>
            <a:r>
              <a:rPr lang="en-US" altLang="ja-JP" sz="2800" dirty="0" err="1"/>
              <a:t>chanmelTitle</a:t>
            </a:r>
            <a:r>
              <a:rPr lang="en-US" altLang="ja-JP" sz="2800" dirty="0"/>
              <a:t>, tags)</a:t>
            </a:r>
            <a:r>
              <a:rPr lang="ja-JP" altLang="en-US" sz="2800"/>
              <a:t>の特徴徴</a:t>
            </a:r>
            <a:r>
              <a:rPr lang="ja-JP" altLang="en-US" sz="2800" dirty="0"/>
              <a:t>出</a:t>
            </a:r>
            <a:endParaRPr lang="en-US" altLang="ja-JP" sz="2800" dirty="0"/>
          </a:p>
          <a:p>
            <a:r>
              <a:rPr lang="ja-JP" altLang="en-US" sz="2800" dirty="0"/>
              <a:t>・</a:t>
            </a:r>
            <a:r>
              <a:rPr lang="ja-JP" altLang="en-US" sz="2800" u="sng" dirty="0"/>
              <a:t>進捗状況でできていなかったモデリングを行う</a:t>
            </a:r>
            <a:endParaRPr lang="en-US" altLang="ja-JP" sz="2800" u="sng" dirty="0"/>
          </a:p>
        </p:txBody>
      </p:sp>
    </p:spTree>
    <p:extLst>
      <p:ext uri="{BB962C8B-B14F-4D97-AF65-F5344CB8AC3E}">
        <p14:creationId xmlns:p14="http://schemas.microsoft.com/office/powerpoint/2010/main" val="38412994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TotalTime>
  <Words>1045</Words>
  <Application>Microsoft Macintosh PowerPoint</Application>
  <PresentationFormat>ワイド画面</PresentationFormat>
  <Paragraphs>115</Paragraphs>
  <Slides>9</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Arial</vt:lpstr>
      <vt:lpstr>Calibri</vt:lpstr>
      <vt:lpstr>Calibri Light</vt:lpstr>
      <vt:lpstr>Office テーマ</vt:lpstr>
      <vt:lpstr>PD3中間報告会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57</cp:revision>
  <cp:lastPrinted>2020-09-19T00:39:16Z</cp:lastPrinted>
  <dcterms:created xsi:type="dcterms:W3CDTF">2020-09-14T01:58:52Z</dcterms:created>
  <dcterms:modified xsi:type="dcterms:W3CDTF">2020-09-19T00:39:51Z</dcterms:modified>
</cp:coreProperties>
</file>