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handoutMasterIdLst>
    <p:handoutMasterId r:id="rId21"/>
  </p:handoutMasterIdLst>
  <p:sldIdLst>
    <p:sldId id="256" r:id="rId2"/>
    <p:sldId id="258" r:id="rId3"/>
    <p:sldId id="259" r:id="rId4"/>
    <p:sldId id="260" r:id="rId5"/>
    <p:sldId id="262" r:id="rId6"/>
    <p:sldId id="263" r:id="rId7"/>
    <p:sldId id="268" r:id="rId8"/>
    <p:sldId id="270" r:id="rId9"/>
    <p:sldId id="265" r:id="rId10"/>
    <p:sldId id="269" r:id="rId11"/>
    <p:sldId id="271" r:id="rId12"/>
    <p:sldId id="272" r:id="rId13"/>
    <p:sldId id="261" r:id="rId14"/>
    <p:sldId id="264"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3"/>
    <p:restoredTop sz="94517"/>
  </p:normalViewPr>
  <p:slideViewPr>
    <p:cSldViewPr snapToGrid="0" snapToObjects="1">
      <p:cViewPr varScale="1">
        <p:scale>
          <a:sx n="113" d="100"/>
          <a:sy n="113" d="100"/>
        </p:scale>
        <p:origin x="1192"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52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テキストデータを</a:t>
            </a:r>
            <a:r>
              <a:rPr kumimoji="1" lang="en-US" altLang="ja-JP" dirty="0"/>
              <a:t>TF-IDF</a:t>
            </a:r>
            <a:r>
              <a:rPr kumimoji="1" lang="ja-JP" altLang="en-US"/>
              <a:t>を使い、テキストデータの単語の出現頻度を特徴量としている。これを行うと大量の特徴量を作成することができるが、中には重複したようなデータも入っています。</a:t>
            </a:r>
            <a:r>
              <a:rPr kumimoji="1" lang="ja-JP" altLang="en-US" sz="1200" b="0" i="0" kern="1200">
                <a:solidFill>
                  <a:schemeClr val="tx1"/>
                </a:solidFill>
                <a:effectLst/>
                <a:latin typeface="+mn-lt"/>
                <a:ea typeface="+mn-ea"/>
                <a:cs typeface="+mn-cs"/>
              </a:rPr>
              <a:t>いらない特徴量」があると学習に時間がかかるだけでなく、ノイズになったり過学習を引き起こしたりとあまりいいことはありません。そこで登場するのが </a:t>
            </a:r>
            <a:r>
              <a:rPr kumimoji="1" lang="ja-JP" altLang="en-US" sz="1200" b="1" i="0" kern="1200">
                <a:solidFill>
                  <a:schemeClr val="tx1"/>
                </a:solidFill>
                <a:effectLst/>
                <a:latin typeface="+mn-lt"/>
                <a:ea typeface="+mn-ea"/>
                <a:cs typeface="+mn-cs"/>
              </a:rPr>
              <a:t>次元削減</a:t>
            </a:r>
            <a:r>
              <a:rPr kumimoji="1" lang="ja-JP" altLang="en-US" sz="1200" b="0" i="0" kern="1200">
                <a:solidFill>
                  <a:schemeClr val="tx1"/>
                </a:solidFill>
                <a:effectLst/>
                <a:latin typeface="+mn-lt"/>
                <a:ea typeface="+mn-ea"/>
                <a:cs typeface="+mn-cs"/>
              </a:rPr>
              <a:t> という考え方で、書いて字のごとく、特徴量の次元（</a:t>
            </a:r>
            <a:r>
              <a:rPr kumimoji="1" lang="en-US" altLang="ja-JP" sz="1200" b="0" i="0" kern="1200" dirty="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個数）を削減してしまおう</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11</a:t>
            </a:fld>
            <a:endParaRPr kumimoji="1" lang="ja-JP" altLang="en-US"/>
          </a:p>
        </p:txBody>
      </p:sp>
    </p:spTree>
    <p:extLst>
      <p:ext uri="{BB962C8B-B14F-4D97-AF65-F5344CB8AC3E}">
        <p14:creationId xmlns:p14="http://schemas.microsoft.com/office/powerpoint/2010/main" val="313419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なぜ</a:t>
            </a:r>
            <a:r>
              <a:rPr kumimoji="1" lang="en-US" altLang="ja-JP" dirty="0"/>
              <a:t>TF-IDF</a:t>
            </a:r>
            <a:r>
              <a:rPr kumimoji="1" lang="ja-JP" altLang="en-US"/>
              <a:t>で大量の特徴量を作ったにも関わらず、カラム数が行数よりも少ないかというと、チャンネル名が同じ動画が複数投稿されており、チャンネル名が重複しているからです。</a:t>
            </a:r>
            <a:endParaRPr kumimoji="1" lang="en-US" altLang="ja-JP" dirty="0"/>
          </a:p>
          <a:p>
            <a:r>
              <a:rPr kumimoji="1" lang="ja-JP" altLang="en-US"/>
              <a:t>これを</a:t>
            </a:r>
            <a:r>
              <a:rPr kumimoji="1" lang="en-US" altLang="ja-JP" dirty="0" err="1"/>
              <a:t>titile</a:t>
            </a:r>
            <a:r>
              <a:rPr kumimoji="1" lang="ja-JP" altLang="en-US"/>
              <a:t>などにするとカラム数は</a:t>
            </a:r>
            <a:r>
              <a:rPr kumimoji="1" lang="en-US" altLang="ja-JP" dirty="0"/>
              <a:t>20</a:t>
            </a:r>
            <a:r>
              <a:rPr kumimoji="1" lang="ja-JP" altLang="en-US"/>
              <a:t>万を超えます。</a:t>
            </a:r>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12</a:t>
            </a:fld>
            <a:endParaRPr kumimoji="1" lang="ja-JP" altLang="en-US"/>
          </a:p>
        </p:txBody>
      </p:sp>
    </p:spTree>
    <p:extLst>
      <p:ext uri="{BB962C8B-B14F-4D97-AF65-F5344CB8AC3E}">
        <p14:creationId xmlns:p14="http://schemas.microsoft.com/office/powerpoint/2010/main" val="274846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13</a:t>
            </a:fld>
            <a:endParaRPr kumimoji="1" lang="ja-JP" altLang="en-US"/>
          </a:p>
        </p:txBody>
      </p:sp>
    </p:spTree>
    <p:extLst>
      <p:ext uri="{BB962C8B-B14F-4D97-AF65-F5344CB8AC3E}">
        <p14:creationId xmlns:p14="http://schemas.microsoft.com/office/powerpoint/2010/main" val="120583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14</a:t>
            </a:fld>
            <a:endParaRPr kumimoji="1" lang="ja-JP" altLang="en-US"/>
          </a:p>
        </p:txBody>
      </p:sp>
    </p:spTree>
    <p:extLst>
      <p:ext uri="{BB962C8B-B14F-4D97-AF65-F5344CB8AC3E}">
        <p14:creationId xmlns:p14="http://schemas.microsoft.com/office/powerpoint/2010/main" val="2764129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あるノード</a:t>
            </a:r>
            <a:r>
              <a:rPr kumimoji="1" lang="en-US" altLang="ja-JP" dirty="0"/>
              <a:t>k</a:t>
            </a:r>
            <a:r>
              <a:rPr kumimoji="1" lang="ja-JP" altLang="en-US"/>
              <a:t>というのは説明変数であり、</a:t>
            </a:r>
            <a:r>
              <a:rPr kumimoji="1" lang="en-US" altLang="ja-JP" dirty="0"/>
              <a:t>n</a:t>
            </a:r>
            <a:r>
              <a:rPr kumimoji="1" lang="ja-JP" altLang="en-US"/>
              <a:t>は目的変数のことである。</a:t>
            </a:r>
            <a:endParaRPr kumimoji="1" lang="en-US" altLang="ja-JP" dirty="0"/>
          </a:p>
          <a:p>
            <a:endParaRPr kumimoji="1" lang="en-US" altLang="ja-JP" dirty="0"/>
          </a:p>
          <a:p>
            <a:r>
              <a:rPr kumimoji="1" lang="ja-JP" altLang="en-US" sz="1200" b="0" i="0" kern="1200">
                <a:solidFill>
                  <a:schemeClr val="tx1"/>
                </a:solidFill>
                <a:effectLst/>
                <a:latin typeface="+mn-lt"/>
                <a:ea typeface="+mn-ea"/>
                <a:cs typeface="+mn-cs"/>
              </a:rPr>
              <a:t>例えば温度が</a:t>
            </a:r>
            <a:r>
              <a:rPr kumimoji="1" lang="en-US" altLang="ja-JP" sz="1200" b="0" i="0" kern="1200" dirty="0">
                <a:solidFill>
                  <a:schemeClr val="tx1"/>
                </a:solidFill>
                <a:effectLst/>
                <a:latin typeface="+mn-lt"/>
                <a:ea typeface="+mn-ea"/>
                <a:cs typeface="+mn-cs"/>
              </a:rPr>
              <a:t>27</a:t>
            </a:r>
            <a:r>
              <a:rPr kumimoji="1" lang="ja-JP" altLang="en-US" sz="1200" b="0" i="0" kern="1200">
                <a:solidFill>
                  <a:schemeClr val="tx1"/>
                </a:solidFill>
                <a:effectLst/>
                <a:latin typeface="+mn-lt"/>
                <a:ea typeface="+mn-ea"/>
                <a:cs typeface="+mn-cs"/>
              </a:rPr>
              <a:t>度で湿度が</a:t>
            </a:r>
            <a:r>
              <a:rPr kumimoji="1" lang="en-US" altLang="ja-JP" sz="1200" b="0" i="0" kern="1200" dirty="0">
                <a:solidFill>
                  <a:schemeClr val="tx1"/>
                </a:solidFill>
                <a:effectLst/>
                <a:latin typeface="+mn-lt"/>
                <a:ea typeface="+mn-ea"/>
                <a:cs typeface="+mn-cs"/>
              </a:rPr>
              <a:t>40%</a:t>
            </a:r>
            <a:r>
              <a:rPr kumimoji="1" lang="ja-JP" altLang="en-US" sz="1200" b="0" i="0" kern="1200">
                <a:solidFill>
                  <a:schemeClr val="tx1"/>
                </a:solidFill>
                <a:effectLst/>
                <a:latin typeface="+mn-lt"/>
                <a:ea typeface="+mn-ea"/>
                <a:cs typeface="+mn-cs"/>
              </a:rPr>
              <a:t>の日は水を</a:t>
            </a:r>
            <a:r>
              <a:rPr kumimoji="1" lang="en-US" altLang="ja-JP" sz="1200" b="0" i="0" kern="1200" dirty="0">
                <a:solidFill>
                  <a:schemeClr val="tx1"/>
                </a:solidFill>
                <a:effectLst/>
                <a:latin typeface="+mn-lt"/>
                <a:ea typeface="+mn-ea"/>
                <a:cs typeface="+mn-cs"/>
              </a:rPr>
              <a:t>1.5</a:t>
            </a:r>
            <a:r>
              <a:rPr kumimoji="1" lang="en" altLang="ja-JP" sz="1200" b="0" i="0" kern="1200" dirty="0">
                <a:solidFill>
                  <a:schemeClr val="tx1"/>
                </a:solidFill>
                <a:effectLst/>
                <a:latin typeface="+mn-lt"/>
                <a:ea typeface="+mn-ea"/>
                <a:cs typeface="+mn-cs"/>
              </a:rPr>
              <a:t>L</a:t>
            </a:r>
            <a:r>
              <a:rPr kumimoji="1" lang="ja-JP" altLang="en-US" sz="1200" b="0" i="0" kern="1200">
                <a:solidFill>
                  <a:schemeClr val="tx1"/>
                </a:solidFill>
                <a:effectLst/>
                <a:latin typeface="+mn-lt"/>
                <a:ea typeface="+mn-ea"/>
                <a:cs typeface="+mn-cs"/>
              </a:rPr>
              <a:t>飲んでいます．</a:t>
            </a:r>
            <a:br>
              <a:rPr lang="ja-JP" altLang="en-US"/>
            </a:br>
            <a:r>
              <a:rPr kumimoji="1" lang="ja-JP" altLang="en-US" sz="1200" b="0" i="0" kern="1200">
                <a:solidFill>
                  <a:schemeClr val="tx1"/>
                </a:solidFill>
                <a:effectLst/>
                <a:latin typeface="+mn-lt"/>
                <a:ea typeface="+mn-ea"/>
                <a:cs typeface="+mn-cs"/>
              </a:rPr>
              <a:t>分類木のときと同様にこのデータから「温度と湿度がどのようなときに水を何</a:t>
            </a:r>
            <a:r>
              <a:rPr kumimoji="1" lang="en" altLang="ja-JP" sz="1200" b="0" i="0" kern="1200" dirty="0">
                <a:solidFill>
                  <a:schemeClr val="tx1"/>
                </a:solidFill>
                <a:effectLst/>
                <a:latin typeface="+mn-lt"/>
                <a:ea typeface="+mn-ea"/>
                <a:cs typeface="+mn-cs"/>
              </a:rPr>
              <a:t>L</a:t>
            </a:r>
            <a:r>
              <a:rPr kumimoji="1" lang="ja-JP" altLang="en-US" sz="1200" b="0" i="0" kern="1200">
                <a:solidFill>
                  <a:schemeClr val="tx1"/>
                </a:solidFill>
                <a:effectLst/>
                <a:latin typeface="+mn-lt"/>
                <a:ea typeface="+mn-ea"/>
                <a:cs typeface="+mn-cs"/>
              </a:rPr>
              <a:t>飲むか？」といったことを木で表現できます．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15</a:t>
            </a:fld>
            <a:endParaRPr kumimoji="1" lang="ja-JP" altLang="en-US"/>
          </a:p>
        </p:txBody>
      </p:sp>
    </p:spTree>
    <p:extLst>
      <p:ext uri="{BB962C8B-B14F-4D97-AF65-F5344CB8AC3E}">
        <p14:creationId xmlns:p14="http://schemas.microsoft.com/office/powerpoint/2010/main" val="282311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あるノード</a:t>
            </a:r>
            <a:r>
              <a:rPr kumimoji="1" lang="en-US" altLang="ja-JP" dirty="0" err="1"/>
              <a:t>i</a:t>
            </a:r>
            <a:r>
              <a:rPr kumimoji="1" lang="ja-JP" altLang="en-US"/>
              <a:t>は目的変数であり、あるノードの子ノードは目的変数に関連する説明変数</a:t>
            </a:r>
            <a:endParaRPr kumimoji="1" lang="en-US" altLang="ja-JP" dirty="0"/>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16</a:t>
            </a:fld>
            <a:endParaRPr kumimoji="1" lang="ja-JP" altLang="en-US"/>
          </a:p>
        </p:txBody>
      </p:sp>
    </p:spTree>
    <p:extLst>
      <p:ext uri="{BB962C8B-B14F-4D97-AF65-F5344CB8AC3E}">
        <p14:creationId xmlns:p14="http://schemas.microsoft.com/office/powerpoint/2010/main" val="331483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まず最初にこの研究テーマを扱おうと思った背景から話していきます。まず一つ目の背景として</a:t>
            </a:r>
            <a:r>
              <a:rPr lang="en" altLang="ja-JP" dirty="0" err="1"/>
              <a:t>Youtube</a:t>
            </a:r>
            <a:r>
              <a:rPr lang="ja-JP" altLang="en-US"/>
              <a:t>は</a:t>
            </a:r>
            <a:r>
              <a:rPr lang="en-US" altLang="ja-JP" dirty="0"/>
              <a:t>〜</a:t>
            </a:r>
            <a:r>
              <a:rPr lang="ja-JP" altLang="en-US"/>
              <a:t>最近では</a:t>
            </a:r>
            <a:r>
              <a:rPr lang="en" altLang="ja-JP" dirty="0"/>
              <a:t>YouTuber</a:t>
            </a:r>
            <a:r>
              <a:rPr lang="ja-JP" altLang="en-US"/>
              <a:t>と言うような職業も存在しています、</a:t>
            </a:r>
            <a:r>
              <a:rPr lang="en-US" altLang="ja-JP" dirty="0"/>
              <a:t>2</a:t>
            </a:r>
            <a:r>
              <a:rPr lang="ja-JP" altLang="en-US"/>
              <a:t>つめは</a:t>
            </a:r>
            <a:r>
              <a:rPr lang="en-US" altLang="ja-JP" dirty="0"/>
              <a:t>〜</a:t>
            </a:r>
            <a:r>
              <a:rPr lang="ja-JP" altLang="en-US"/>
              <a:t>、主なノウハウとして</a:t>
            </a:r>
            <a:r>
              <a:rPr lang="en-US" altLang="ja-JP" dirty="0"/>
              <a:t>〜</a:t>
            </a:r>
            <a:r>
              <a:rPr lang="ja-JP" altLang="en-US"/>
              <a:t>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2</a:t>
            </a:fld>
            <a:endParaRPr kumimoji="1" lang="ja-JP" altLang="en-US"/>
          </a:p>
        </p:txBody>
      </p:sp>
    </p:spTree>
    <p:extLst>
      <p:ext uri="{BB962C8B-B14F-4D97-AF65-F5344CB8AC3E}">
        <p14:creationId xmlns:p14="http://schemas.microsoft.com/office/powerpoint/2010/main" val="231758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次に先ほどの背景から、今の課題についてお話をしたいと思います。先ほどノウハウがたくさん紹介されているとはいいましたが、実際にそれらの取り組みによってどれだけ視聴回数を増やすことができたのかなどの定量データに基づいたノウハウ紹介は少なく、何が効果的なのかは分かっていないと言う現状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3</a:t>
            </a:fld>
            <a:endParaRPr kumimoji="1" lang="ja-JP" altLang="en-US"/>
          </a:p>
        </p:txBody>
      </p:sp>
    </p:spTree>
    <p:extLst>
      <p:ext uri="{BB962C8B-B14F-4D97-AF65-F5344CB8AC3E}">
        <p14:creationId xmlns:p14="http://schemas.microsoft.com/office/powerpoint/2010/main" val="202270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そこで本研究では、</a:t>
            </a:r>
            <a:r>
              <a:rPr lang="en" altLang="ja-JP" dirty="0"/>
              <a:t>YouTube</a:t>
            </a:r>
            <a:r>
              <a:rPr lang="ja-JP" altLang="en-US"/>
              <a:t>動画の再生数を伸ばすために、どのような指標を心がける必要があるのかを知り、動画の再生数を予測できるモデルを構築したいと考えています。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4</a:t>
            </a:fld>
            <a:endParaRPr kumimoji="1" lang="ja-JP" altLang="en-US"/>
          </a:p>
        </p:txBody>
      </p:sp>
    </p:spTree>
    <p:extLst>
      <p:ext uri="{BB962C8B-B14F-4D97-AF65-F5344CB8AC3E}">
        <p14:creationId xmlns:p14="http://schemas.microsoft.com/office/powerpoint/2010/main" val="198135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その方法として、まず最初に私が本研究で扱うデータからお話したいと思います。今回の研究で使用するデータは、</a:t>
            </a:r>
            <a:r>
              <a:rPr lang="en" altLang="ja-JP" dirty="0" err="1"/>
              <a:t>Probspace</a:t>
            </a:r>
            <a:r>
              <a:rPr lang="en" altLang="ja-JP" dirty="0"/>
              <a:t> YouTube</a:t>
            </a:r>
            <a:r>
              <a:rPr lang="ja-JP" altLang="en-US"/>
              <a:t>動画視聴回数予測コンペティションのデータです。</a:t>
            </a:r>
            <a:r>
              <a:rPr lang="en" altLang="ja-JP" dirty="0" err="1"/>
              <a:t>Probspace</a:t>
            </a:r>
            <a:r>
              <a:rPr lang="ja-JP" altLang="en-US"/>
              <a:t>のデータセットにした理由は、他のデータセットに比べて、欠損地が少なかったからです。</a:t>
            </a:r>
            <a:endParaRPr lang="en-US" altLang="ja-JP" dirty="0"/>
          </a:p>
          <a:p>
            <a:endParaRPr lang="ja-JP" altLang="en-US"/>
          </a:p>
          <a:p>
            <a:r>
              <a:rPr lang="ja-JP" altLang="en-US"/>
              <a:t>扱うデータの形式に関しては、左の表の通りです。一つのレコードに動画に関する情報である動画のタイトルや再生数、チャンネル名などが入っています。訓練データのレコード数が</a:t>
            </a:r>
            <a:r>
              <a:rPr lang="en-US" altLang="ja-JP" dirty="0"/>
              <a:t>19720</a:t>
            </a:r>
            <a:r>
              <a:rPr lang="ja-JP" altLang="en-US"/>
              <a:t>、カラム数が</a:t>
            </a:r>
            <a:r>
              <a:rPr lang="en-US" altLang="ja-JP" dirty="0"/>
              <a:t>17</a:t>
            </a:r>
            <a:r>
              <a:rPr lang="ja-JP" altLang="en-US"/>
              <a:t>です。テストデータのレコード数が</a:t>
            </a:r>
            <a:r>
              <a:rPr lang="en-US" altLang="ja-JP" dirty="0"/>
              <a:t>29582</a:t>
            </a:r>
            <a:r>
              <a:rPr lang="ja-JP" altLang="en-US"/>
              <a:t>、レコード数が再生数のカラムを除いた</a:t>
            </a:r>
            <a:r>
              <a:rPr lang="en-US" altLang="ja-JP" dirty="0"/>
              <a:t>15</a:t>
            </a:r>
            <a:r>
              <a:rPr lang="ja-JP" altLang="en-US"/>
              <a:t>個です。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5</a:t>
            </a:fld>
            <a:endParaRPr kumimoji="1" lang="ja-JP" altLang="en-US"/>
          </a:p>
        </p:txBody>
      </p:sp>
    </p:spTree>
    <p:extLst>
      <p:ext uri="{BB962C8B-B14F-4D97-AF65-F5344CB8AC3E}">
        <p14:creationId xmlns:p14="http://schemas.microsoft.com/office/powerpoint/2010/main" val="13409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効果的な特徴量は後ほど説明します。</a:t>
            </a:r>
            <a:endParaRPr kumimoji="1" lang="en-US" altLang="ja-JP" dirty="0"/>
          </a:p>
          <a:p>
            <a:r>
              <a:rPr kumimoji="1" lang="en-US" altLang="ja-JP" dirty="0" err="1"/>
              <a:t>LightGBM</a:t>
            </a:r>
            <a:r>
              <a:rPr kumimoji="1" lang="ja-JP" altLang="en-US"/>
              <a:t>は決定木の購買ブースティングフレームワークです。</a:t>
            </a:r>
            <a:endParaRPr kumimoji="1" lang="en-US" altLang="ja-JP" dirty="0"/>
          </a:p>
          <a:p>
            <a:endParaRPr kumimoji="1" lang="en-US" altLang="ja-JP" dirty="0"/>
          </a:p>
          <a:p>
            <a:r>
              <a:rPr kumimoji="1" lang="ja-JP" altLang="en-US"/>
              <a:t>勾配ブースティングフレームワーク：</a:t>
            </a:r>
            <a:endParaRPr kumimoji="1" lang="en-US" altLang="ja-JP" dirty="0"/>
          </a:p>
          <a:p>
            <a:r>
              <a:rPr kumimoji="1" lang="ja-JP" altLang="en-US"/>
              <a:t>何をするかざっくり説明すると、目的変数と予測値との誤差を減らすように決定木を学習させる</a:t>
            </a:r>
            <a:endParaRPr kumimoji="1" lang="en-US" altLang="ja-JP" dirty="0"/>
          </a:p>
          <a:p>
            <a:r>
              <a:rPr kumimoji="1" lang="ja-JP" altLang="en-US" sz="1200" b="0" i="0" kern="1200">
                <a:solidFill>
                  <a:schemeClr val="tx1"/>
                </a:solidFill>
                <a:effectLst/>
                <a:latin typeface="+mn-lt"/>
                <a:ea typeface="+mn-ea"/>
                <a:cs typeface="+mn-cs"/>
              </a:rPr>
              <a:t>配ブースティングは複数の弱学習器</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最終的に一つにまとめる</a:t>
            </a:r>
            <a:endParaRPr kumimoji="1" lang="ja-JP" altLang="en-US"/>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6</a:t>
            </a:fld>
            <a:endParaRPr kumimoji="1" lang="ja-JP" altLang="en-US"/>
          </a:p>
        </p:txBody>
      </p:sp>
    </p:spTree>
    <p:extLst>
      <p:ext uri="{BB962C8B-B14F-4D97-AF65-F5344CB8AC3E}">
        <p14:creationId xmlns:p14="http://schemas.microsoft.com/office/powerpoint/2010/main" val="355214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ます私がやったことは、</a:t>
            </a:r>
            <a:r>
              <a:rPr kumimoji="1" lang="en-US" altLang="ja-JP" dirty="0"/>
              <a:t>EDA</a:t>
            </a:r>
            <a:r>
              <a:rPr kumimoji="1" lang="ja-JP" altLang="en-US"/>
              <a:t>と呼ばれる作業を行いました。</a:t>
            </a:r>
            <a:r>
              <a:rPr kumimoji="1" lang="en-US" altLang="ja-JP" dirty="0"/>
              <a:t>EDA</a:t>
            </a:r>
            <a:r>
              <a:rPr kumimoji="1" lang="ja-JP" altLang="en-US"/>
              <a:t>ではターゲットなる再生数と相関関係がある特徴量を調べたりしていました。</a:t>
            </a:r>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7</a:t>
            </a:fld>
            <a:endParaRPr kumimoji="1" lang="ja-JP" altLang="en-US"/>
          </a:p>
        </p:txBody>
      </p:sp>
    </p:spTree>
    <p:extLst>
      <p:ext uri="{BB962C8B-B14F-4D97-AF65-F5344CB8AC3E}">
        <p14:creationId xmlns:p14="http://schemas.microsoft.com/office/powerpoint/2010/main" val="24856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こちらの図は、各特徴量の相関関係を現した図です。</a:t>
            </a:r>
            <a:endParaRPr kumimoji="1" lang="en-US" altLang="ja-JP" dirty="0"/>
          </a:p>
          <a:p>
            <a:r>
              <a:rPr kumimoji="1" lang="ja-JP" altLang="en-US"/>
              <a:t>色が暖色系等になっているほど、対応する特徴量との相関関係は高いということになっています。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8</a:t>
            </a:fld>
            <a:endParaRPr kumimoji="1" lang="ja-JP" altLang="en-US"/>
          </a:p>
        </p:txBody>
      </p:sp>
    </p:spTree>
    <p:extLst>
      <p:ext uri="{BB962C8B-B14F-4D97-AF65-F5344CB8AC3E}">
        <p14:creationId xmlns:p14="http://schemas.microsoft.com/office/powerpoint/2010/main" val="142644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なぜ</a:t>
            </a:r>
            <a:r>
              <a:rPr lang="en" altLang="ja-JP" dirty="0"/>
              <a:t>dislike</a:t>
            </a:r>
            <a:r>
              <a:rPr lang="ja-JP" altLang="en"/>
              <a:t>、</a:t>
            </a:r>
            <a:r>
              <a:rPr lang="en" altLang="ja-JP" dirty="0"/>
              <a:t>likes</a:t>
            </a:r>
            <a:r>
              <a:rPr lang="ja-JP" altLang="en"/>
              <a:t>、</a:t>
            </a:r>
            <a:r>
              <a:rPr lang="en" altLang="ja-JP" dirty="0" err="1"/>
              <a:t>comment_count</a:t>
            </a:r>
            <a:r>
              <a:rPr lang="ja-JP" altLang="en-US"/>
              <a:t>の予測数が必要なのかと言うと、これらのデータは評価やコメントを行うことが許されていないものに関しては値が</a:t>
            </a:r>
            <a:r>
              <a:rPr lang="en-US" altLang="ja-JP" dirty="0"/>
              <a:t>0</a:t>
            </a:r>
            <a:r>
              <a:rPr lang="ja-JP" altLang="en-US"/>
              <a:t>となっているからです。効果的な特徴量であるにもかかわらず値が</a:t>
            </a:r>
            <a:r>
              <a:rPr lang="en-US" altLang="ja-JP" dirty="0"/>
              <a:t>0</a:t>
            </a:r>
            <a:r>
              <a:rPr lang="ja-JP" altLang="en-US"/>
              <a:t>になっているので、許可されていないデータの値を予測し、特徴量として扱いたいと思います。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9</a:t>
            </a:fld>
            <a:endParaRPr kumimoji="1" lang="ja-JP" altLang="en-US"/>
          </a:p>
        </p:txBody>
      </p:sp>
    </p:spTree>
    <p:extLst>
      <p:ext uri="{BB962C8B-B14F-4D97-AF65-F5344CB8AC3E}">
        <p14:creationId xmlns:p14="http://schemas.microsoft.com/office/powerpoint/2010/main" val="134809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294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290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98535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0855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6600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8664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07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9007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1330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3837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799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2020/11/6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000035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2"/>
            <a:ext cx="9144000" cy="2387600"/>
          </a:xfrm>
        </p:spPr>
        <p:txBody>
          <a:bodyPr/>
          <a:lstStyle/>
          <a:p>
            <a:r>
              <a:rPr kumimoji="1" lang="en-US" altLang="ja-JP" dirty="0"/>
              <a:t>PD3</a:t>
            </a:r>
            <a:r>
              <a:rPr kumimoji="1" lang="ja-JP" altLang="en-US"/>
              <a:t>結果報告</a:t>
            </a:r>
            <a:endParaRPr kumimoji="1" lang="ja-JP" altLang="en-US" dirty="0"/>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6" y="3980175"/>
            <a:ext cx="3226085" cy="523220"/>
          </a:xfrm>
          <a:prstGeom prst="rect">
            <a:avLst/>
          </a:prstGeom>
          <a:noFill/>
        </p:spPr>
        <p:txBody>
          <a:bodyPr wrap="square" rtlCol="0">
            <a:spAutoFit/>
          </a:bodyPr>
          <a:lstStyle/>
          <a:p>
            <a:r>
              <a:rPr lang="ja-JP" altLang="en-US" sz="2800" dirty="0"/>
              <a:t>研究テーマ</a:t>
            </a:r>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9" y="4526144"/>
            <a:ext cx="8558372" cy="584775"/>
          </a:xfrm>
          <a:prstGeom prst="rect">
            <a:avLst/>
          </a:prstGeom>
          <a:noFill/>
        </p:spPr>
        <p:txBody>
          <a:bodyPr wrap="square" rtlCol="0">
            <a:spAutoFit/>
          </a:bodyPr>
          <a:lstStyle/>
          <a:p>
            <a:r>
              <a:rPr lang="en-US" altLang="ja-JP" sz="3200" u="sng" dirty="0"/>
              <a:t>YouTube</a:t>
            </a:r>
            <a:r>
              <a:rPr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4A816F5-4B96-184E-B3AB-68052B496C57}"/>
              </a:ext>
            </a:extLst>
          </p:cNvPr>
          <p:cNvPicPr>
            <a:picLocks noChangeAspect="1"/>
          </p:cNvPicPr>
          <p:nvPr/>
        </p:nvPicPr>
        <p:blipFill>
          <a:blip r:embed="rId2"/>
          <a:stretch>
            <a:fillRect/>
          </a:stretch>
        </p:blipFill>
        <p:spPr>
          <a:xfrm>
            <a:off x="4394200" y="1257300"/>
            <a:ext cx="7607300" cy="5359400"/>
          </a:xfrm>
          <a:prstGeom prst="rect">
            <a:avLst/>
          </a:prstGeom>
        </p:spPr>
      </p:pic>
      <p:sp>
        <p:nvSpPr>
          <p:cNvPr id="8" name="テキスト ボックス 7">
            <a:extLst>
              <a:ext uri="{FF2B5EF4-FFF2-40B4-BE49-F238E27FC236}">
                <a16:creationId xmlns:a16="http://schemas.microsoft.com/office/drawing/2014/main" id="{2A65DC80-D2CA-E44F-9614-B610A47A1D59}"/>
              </a:ext>
            </a:extLst>
          </p:cNvPr>
          <p:cNvSpPr txBox="1"/>
          <p:nvPr/>
        </p:nvSpPr>
        <p:spPr>
          <a:xfrm>
            <a:off x="4844941" y="496338"/>
            <a:ext cx="715655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評価、コメントができないデータの図</a:t>
            </a:r>
            <a:endParaRPr lang="ja-JP" altLang="en-US" sz="3200" dirty="0">
              <a:latin typeface="HGPGothicE" panose="020B0900000000000000" pitchFamily="34" charset="-128"/>
              <a:ea typeface="HGPGothicE" panose="020B0900000000000000" pitchFamily="34" charset="-128"/>
            </a:endParaRPr>
          </a:p>
        </p:txBody>
      </p:sp>
      <p:sp>
        <p:nvSpPr>
          <p:cNvPr id="9" name="テキスト ボックス 8">
            <a:extLst>
              <a:ext uri="{FF2B5EF4-FFF2-40B4-BE49-F238E27FC236}">
                <a16:creationId xmlns:a16="http://schemas.microsoft.com/office/drawing/2014/main" id="{7FCD54D4-BDFC-0745-97D3-EB07E38D47EA}"/>
              </a:ext>
            </a:extLst>
          </p:cNvPr>
          <p:cNvSpPr txBox="1"/>
          <p:nvPr/>
        </p:nvSpPr>
        <p:spPr>
          <a:xfrm>
            <a:off x="0" y="1257300"/>
            <a:ext cx="4584700" cy="3416320"/>
          </a:xfrm>
          <a:prstGeom prst="rect">
            <a:avLst/>
          </a:prstGeom>
          <a:noFill/>
        </p:spPr>
        <p:txBody>
          <a:bodyPr wrap="square" rtlCol="0">
            <a:spAutoFit/>
          </a:bodyPr>
          <a:lstStyle/>
          <a:p>
            <a:r>
              <a:rPr kumimoji="1" lang="en-US" altLang="ja-JP" sz="2400" dirty="0"/>
              <a:t>•</a:t>
            </a:r>
            <a:r>
              <a:rPr kumimoji="1" lang="en-US" altLang="ja-JP" sz="2400" dirty="0" err="1"/>
              <a:t>ratings_disabled</a:t>
            </a:r>
            <a:r>
              <a:rPr kumimoji="1" lang="ja-JP" altLang="en-US" sz="2400"/>
              <a:t>と</a:t>
            </a:r>
            <a:r>
              <a:rPr kumimoji="1" lang="en-US" altLang="ja-JP" sz="2400" dirty="0" err="1"/>
              <a:t>comment_di</a:t>
            </a:r>
            <a:endParaRPr kumimoji="1" lang="en-US" altLang="ja-JP" sz="2400" dirty="0"/>
          </a:p>
          <a:p>
            <a:r>
              <a:rPr kumimoji="1" lang="ja-JP" altLang="en-US" sz="2400"/>
              <a:t>　</a:t>
            </a:r>
            <a:r>
              <a:rPr kumimoji="1" lang="en-US" altLang="ja-JP" sz="2400" dirty="0" err="1"/>
              <a:t>sabled</a:t>
            </a:r>
            <a:r>
              <a:rPr kumimoji="1" lang="ja-JP" altLang="en-US" sz="2400"/>
              <a:t>の値が</a:t>
            </a:r>
            <a:r>
              <a:rPr kumimoji="1" lang="en-US" altLang="ja-JP" sz="2400" dirty="0"/>
              <a:t>True</a:t>
            </a:r>
            <a:r>
              <a:rPr kumimoji="1" lang="ja-JP" altLang="en-US" sz="2400"/>
              <a:t>になってい</a:t>
            </a:r>
            <a:endParaRPr kumimoji="1" lang="en-US" altLang="ja-JP" sz="2400" dirty="0"/>
          </a:p>
          <a:p>
            <a:r>
              <a:rPr kumimoji="1" lang="ja-JP" altLang="en-US" sz="2400"/>
              <a:t>　る</a:t>
            </a:r>
            <a:r>
              <a:rPr kumimoji="1" lang="en-US" altLang="ja-JP" sz="2400" dirty="0"/>
              <a:t>Likes</a:t>
            </a:r>
            <a:r>
              <a:rPr kumimoji="1" lang="ja-JP" altLang="en-US" sz="2400"/>
              <a:t>、</a:t>
            </a:r>
            <a:r>
              <a:rPr kumimoji="1" lang="en-US" altLang="ja-JP" sz="2400" dirty="0"/>
              <a:t>Dislikes</a:t>
            </a:r>
            <a:r>
              <a:rPr kumimoji="1" lang="ja-JP" altLang="en-US" sz="2400"/>
              <a:t>、</a:t>
            </a:r>
            <a:r>
              <a:rPr kumimoji="1" lang="en-US" altLang="ja-JP" sz="2400" dirty="0"/>
              <a:t>Comment_</a:t>
            </a:r>
          </a:p>
          <a:p>
            <a:r>
              <a:rPr kumimoji="1" lang="ja-JP" altLang="en-US" sz="2400"/>
              <a:t>　</a:t>
            </a:r>
            <a:r>
              <a:rPr kumimoji="1" lang="en-US" altLang="ja-JP" sz="2400" dirty="0"/>
              <a:t> count</a:t>
            </a:r>
            <a:r>
              <a:rPr kumimoji="1" lang="ja-JP" altLang="en-US" sz="2400"/>
              <a:t>を抽出。</a:t>
            </a:r>
            <a:endParaRPr kumimoji="1" lang="en-US" altLang="ja-JP" sz="2400" dirty="0"/>
          </a:p>
          <a:p>
            <a:endParaRPr kumimoji="1" lang="en-US" altLang="ja-JP" sz="2400" dirty="0"/>
          </a:p>
          <a:p>
            <a:r>
              <a:rPr kumimoji="1" lang="en-US" altLang="ja-JP" sz="2400" dirty="0"/>
              <a:t>•</a:t>
            </a:r>
            <a:r>
              <a:rPr kumimoji="1" lang="ja-JP" altLang="en-US" sz="2400"/>
              <a:t>これらの値は</a:t>
            </a:r>
            <a:r>
              <a:rPr kumimoji="1" lang="en-US" altLang="ja-JP" sz="2400" dirty="0"/>
              <a:t>0</a:t>
            </a:r>
            <a:r>
              <a:rPr kumimoji="1" lang="ja-JP" altLang="en-US" sz="2400"/>
              <a:t>となっており</a:t>
            </a:r>
            <a:endParaRPr kumimoji="1" lang="en-US" altLang="ja-JP" sz="2400" dirty="0"/>
          </a:p>
          <a:p>
            <a:r>
              <a:rPr kumimoji="1" lang="ja-JP" altLang="en-US" sz="2400"/>
              <a:t>　全体の</a:t>
            </a:r>
            <a:r>
              <a:rPr kumimoji="1" lang="en-US" altLang="ja-JP" sz="2400" dirty="0"/>
              <a:t>13%</a:t>
            </a:r>
            <a:r>
              <a:rPr kumimoji="1" lang="ja-JP" altLang="en-US" sz="2400"/>
              <a:t>にも及ぶ。</a:t>
            </a:r>
            <a:endParaRPr kumimoji="1" lang="en-US" altLang="ja-JP" sz="2400" dirty="0"/>
          </a:p>
          <a:p>
            <a:endParaRPr kumimoji="1" lang="en-US" altLang="ja-JP" sz="2400" dirty="0"/>
          </a:p>
          <a:p>
            <a:endParaRPr kumimoji="1" lang="ja-JP" altLang="en-US" sz="2400"/>
          </a:p>
        </p:txBody>
      </p:sp>
    </p:spTree>
    <p:extLst>
      <p:ext uri="{BB962C8B-B14F-4D97-AF65-F5344CB8AC3E}">
        <p14:creationId xmlns:p14="http://schemas.microsoft.com/office/powerpoint/2010/main" val="8136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8AED54-0469-D548-8B5E-44F6373DFDE8}"/>
              </a:ext>
            </a:extLst>
          </p:cNvPr>
          <p:cNvSpPr txBox="1"/>
          <p:nvPr/>
        </p:nvSpPr>
        <p:spPr>
          <a:xfrm>
            <a:off x="371367" y="638151"/>
            <a:ext cx="11449265" cy="255454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効果的な特徴量の予測方法</a:t>
            </a:r>
            <a:endParaRPr lang="en-US" altLang="ja-JP" sz="3200" dirty="0">
              <a:latin typeface="HGPGothicE" panose="020B0900000000000000" pitchFamily="34" charset="-128"/>
              <a:ea typeface="HGPGothicE" panose="020B0900000000000000" pitchFamily="34" charset="-128"/>
            </a:endParaRPr>
          </a:p>
          <a:p>
            <a:endParaRPr lang="en-US" altLang="ja-JP" sz="3200" dirty="0"/>
          </a:p>
          <a:p>
            <a:r>
              <a:rPr lang="en-US" altLang="ja-JP" sz="3200" dirty="0"/>
              <a:t>•</a:t>
            </a:r>
            <a:r>
              <a:rPr lang="en-US" altLang="ja-JP" sz="3200" dirty="0" err="1"/>
              <a:t>LightGBM</a:t>
            </a:r>
            <a:r>
              <a:rPr lang="ja-JP" altLang="en-US" sz="3200"/>
              <a:t>を使用しテキストデータ</a:t>
            </a:r>
            <a:r>
              <a:rPr lang="en-US" altLang="ja-JP" sz="3200" dirty="0"/>
              <a:t>(</a:t>
            </a:r>
            <a:r>
              <a:rPr lang="en-US" altLang="ja-JP" sz="3200" dirty="0" err="1"/>
              <a:t>ChannelTitle</a:t>
            </a:r>
            <a:r>
              <a:rPr lang="ja-JP" altLang="en-US" sz="3200"/>
              <a:t>、</a:t>
            </a:r>
            <a:endParaRPr lang="en-US" altLang="ja-JP" sz="3200" dirty="0"/>
          </a:p>
          <a:p>
            <a:r>
              <a:rPr lang="ja-JP" altLang="en-US" sz="3200"/>
              <a:t>　</a:t>
            </a:r>
            <a:r>
              <a:rPr lang="en-US" altLang="ja-JP" sz="3200" dirty="0"/>
              <a:t>description</a:t>
            </a:r>
            <a:r>
              <a:rPr lang="ja-JP" altLang="en-US" sz="3200"/>
              <a:t>など</a:t>
            </a:r>
            <a:r>
              <a:rPr lang="en-US" altLang="ja-JP" sz="3200" dirty="0"/>
              <a:t>)</a:t>
            </a:r>
            <a:r>
              <a:rPr lang="ja-JP" altLang="en-US" sz="3200"/>
              <a:t>の</a:t>
            </a:r>
            <a:r>
              <a:rPr lang="en-US" altLang="ja-JP" sz="3200" u="sng" dirty="0"/>
              <a:t>SVD</a:t>
            </a:r>
            <a:r>
              <a:rPr lang="ja-JP" altLang="en-US" sz="3200" u="sng"/>
              <a:t>特徴量</a:t>
            </a:r>
            <a:r>
              <a:rPr lang="ja-JP" altLang="en-US" sz="3200"/>
              <a:t>、カテゴリ</a:t>
            </a:r>
            <a:r>
              <a:rPr lang="en-US" altLang="ja-JP" sz="3200" dirty="0"/>
              <a:t>ID</a:t>
            </a:r>
            <a:r>
              <a:rPr lang="ja-JP" altLang="en-US" sz="3200"/>
              <a:t>などの</a:t>
            </a:r>
            <a:r>
              <a:rPr lang="ja-JP" altLang="en-US" sz="3200" u="sng"/>
              <a:t>集計特徴量</a:t>
            </a:r>
            <a:endParaRPr lang="en-US" altLang="ja-JP" sz="3200" u="sng" dirty="0"/>
          </a:p>
          <a:p>
            <a:r>
              <a:rPr lang="ja-JP" altLang="en-US" sz="3200"/>
              <a:t>　をモデルの入力とした予測モデルを作成する。</a:t>
            </a:r>
            <a:endParaRPr lang="en-US" altLang="ja-JP" sz="3200" dirty="0"/>
          </a:p>
        </p:txBody>
      </p:sp>
      <p:sp>
        <p:nvSpPr>
          <p:cNvPr id="3" name="テキスト ボックス 2">
            <a:extLst>
              <a:ext uri="{FF2B5EF4-FFF2-40B4-BE49-F238E27FC236}">
                <a16:creationId xmlns:a16="http://schemas.microsoft.com/office/drawing/2014/main" id="{022ED5B7-365B-4C4A-8EAE-AAE8EF76AC8E}"/>
              </a:ext>
            </a:extLst>
          </p:cNvPr>
          <p:cNvSpPr txBox="1"/>
          <p:nvPr/>
        </p:nvSpPr>
        <p:spPr>
          <a:xfrm>
            <a:off x="742735" y="3665304"/>
            <a:ext cx="9601200" cy="2677656"/>
          </a:xfrm>
          <a:prstGeom prst="rect">
            <a:avLst/>
          </a:prstGeom>
          <a:noFill/>
        </p:spPr>
        <p:txBody>
          <a:bodyPr wrap="square" rtlCol="0">
            <a:spAutoFit/>
          </a:bodyPr>
          <a:lstStyle/>
          <a:p>
            <a:r>
              <a:rPr kumimoji="1" lang="en-US" altLang="ja-JP" sz="2400" dirty="0"/>
              <a:t>SVD</a:t>
            </a:r>
            <a:r>
              <a:rPr kumimoji="1" lang="ja-JP" altLang="en-US" sz="2400"/>
              <a:t>特徴量：今回は</a:t>
            </a:r>
            <a:r>
              <a:rPr kumimoji="1" lang="en-US" altLang="ja-JP" sz="2400" dirty="0"/>
              <a:t>TF-IDF</a:t>
            </a:r>
            <a:r>
              <a:rPr kumimoji="1" lang="ja-JP" altLang="en-US" sz="2400"/>
              <a:t>で作成したテキスデータの大量の特徴量を</a:t>
            </a:r>
            <a:endParaRPr kumimoji="1" lang="en-US" altLang="ja-JP" sz="2400" dirty="0"/>
          </a:p>
          <a:p>
            <a:r>
              <a:rPr kumimoji="1" lang="en-US" altLang="ja-JP" sz="2400" dirty="0"/>
              <a:t>Python</a:t>
            </a:r>
            <a:r>
              <a:rPr kumimoji="1" lang="ja-JP" altLang="en-US" sz="2400"/>
              <a:t>の外部ライブラリである</a:t>
            </a:r>
            <a:r>
              <a:rPr kumimoji="1" lang="en-US" altLang="ja-JP" sz="2400" dirty="0"/>
              <a:t>scikit-learn</a:t>
            </a:r>
            <a:r>
              <a:rPr kumimoji="1" lang="ja-JP" altLang="en-US" sz="2400"/>
              <a:t>の</a:t>
            </a:r>
            <a:r>
              <a:rPr kumimoji="1" lang="en-US" altLang="ja-JP" sz="2400" dirty="0" err="1"/>
              <a:t>TrucecatedSVD</a:t>
            </a:r>
            <a:r>
              <a:rPr kumimoji="1" lang="ja-JP" altLang="en-US" sz="2400"/>
              <a:t>を使用して</a:t>
            </a:r>
            <a:endParaRPr kumimoji="1" lang="en-US" altLang="ja-JP" sz="2400" dirty="0"/>
          </a:p>
          <a:p>
            <a:r>
              <a:rPr kumimoji="1" lang="ja-JP" altLang="en-US" sz="2400"/>
              <a:t>次元削除した後の特徴量のこと。</a:t>
            </a:r>
            <a:endParaRPr kumimoji="1" lang="en-US" altLang="ja-JP" sz="2400" dirty="0"/>
          </a:p>
          <a:p>
            <a:endParaRPr kumimoji="1" lang="en-US" altLang="ja-JP" sz="2400" dirty="0"/>
          </a:p>
          <a:p>
            <a:r>
              <a:rPr kumimoji="1" lang="ja-JP" altLang="en-US" sz="2400"/>
              <a:t>集計特徴量：今回は、カテゴリ</a:t>
            </a:r>
            <a:r>
              <a:rPr kumimoji="1" lang="en-US" altLang="ja-JP" sz="2400" dirty="0"/>
              <a:t>ID</a:t>
            </a:r>
            <a:r>
              <a:rPr kumimoji="1" lang="ja-JP" altLang="en-US" sz="2400"/>
              <a:t>やタグなどのグループごとのコメント数・高評価数・低評価数をそれぞれのコメント数や低評価数で計算した特徴量のこと。</a:t>
            </a:r>
            <a:endParaRPr kumimoji="1" lang="en-US" altLang="ja-JP" sz="2400" dirty="0"/>
          </a:p>
        </p:txBody>
      </p:sp>
      <p:sp>
        <p:nvSpPr>
          <p:cNvPr id="4" name="正方形/長方形 3">
            <a:extLst>
              <a:ext uri="{FF2B5EF4-FFF2-40B4-BE49-F238E27FC236}">
                <a16:creationId xmlns:a16="http://schemas.microsoft.com/office/drawing/2014/main" id="{C024D186-A429-4749-99E1-97404640C4C1}"/>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909570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0FC53FB-3827-F94B-8236-0B669DBDDD1F}"/>
              </a:ext>
            </a:extLst>
          </p:cNvPr>
          <p:cNvSpPr txBox="1"/>
          <p:nvPr/>
        </p:nvSpPr>
        <p:spPr>
          <a:xfrm>
            <a:off x="416922" y="149687"/>
            <a:ext cx="4820095" cy="1015663"/>
          </a:xfrm>
          <a:prstGeom prst="rect">
            <a:avLst/>
          </a:prstGeom>
          <a:noFill/>
        </p:spPr>
        <p:txBody>
          <a:bodyPr wrap="square" rtlCol="0">
            <a:spAutoFit/>
          </a:bodyPr>
          <a:lstStyle/>
          <a:p>
            <a:r>
              <a:rPr lang="en-US" altLang="ja-JP" sz="2000" dirty="0"/>
              <a:t>•TF-IDF</a:t>
            </a:r>
            <a:r>
              <a:rPr lang="ja-JP" altLang="en-US" sz="2000"/>
              <a:t>を使い、</a:t>
            </a:r>
            <a:r>
              <a:rPr lang="en-US" altLang="ja-JP" sz="2000" dirty="0" err="1"/>
              <a:t>channelTitle</a:t>
            </a:r>
            <a:r>
              <a:rPr lang="ja-JP" altLang="en-US" sz="2000"/>
              <a:t>特徴量に</a:t>
            </a:r>
            <a:endParaRPr lang="en-US" altLang="ja-JP" sz="2000" dirty="0"/>
          </a:p>
          <a:p>
            <a:r>
              <a:rPr lang="en-US" altLang="ja-JP" sz="2000" dirty="0"/>
              <a:t>  </a:t>
            </a:r>
            <a:r>
              <a:rPr lang="ja-JP" altLang="en-US" sz="2000"/>
              <a:t>含まれる単語の重要度を数値化した</a:t>
            </a:r>
            <a:endParaRPr lang="en-US" altLang="ja-JP" sz="2000" dirty="0"/>
          </a:p>
          <a:p>
            <a:r>
              <a:rPr lang="en-US" altLang="ja-JP" sz="2000" dirty="0"/>
              <a:t>  </a:t>
            </a:r>
            <a:r>
              <a:rPr lang="ja-JP" altLang="en-US" sz="2000"/>
              <a:t>大量の特徴量を生成した図</a:t>
            </a:r>
            <a:endParaRPr lang="ja-JP" altLang="en-US" sz="2000" dirty="0"/>
          </a:p>
        </p:txBody>
      </p:sp>
      <p:pic>
        <p:nvPicPr>
          <p:cNvPr id="4" name="図 3">
            <a:extLst>
              <a:ext uri="{FF2B5EF4-FFF2-40B4-BE49-F238E27FC236}">
                <a16:creationId xmlns:a16="http://schemas.microsoft.com/office/drawing/2014/main" id="{76061D7B-7E45-ED4A-9B0B-F91E14F018F6}"/>
              </a:ext>
            </a:extLst>
          </p:cNvPr>
          <p:cNvPicPr>
            <a:picLocks noChangeAspect="1"/>
          </p:cNvPicPr>
          <p:nvPr/>
        </p:nvPicPr>
        <p:blipFill>
          <a:blip r:embed="rId3"/>
          <a:stretch>
            <a:fillRect/>
          </a:stretch>
        </p:blipFill>
        <p:spPr>
          <a:xfrm>
            <a:off x="1" y="1207008"/>
            <a:ext cx="5791200" cy="5650992"/>
          </a:xfrm>
          <a:prstGeom prst="rect">
            <a:avLst/>
          </a:prstGeom>
        </p:spPr>
      </p:pic>
      <p:pic>
        <p:nvPicPr>
          <p:cNvPr id="6" name="図 5">
            <a:extLst>
              <a:ext uri="{FF2B5EF4-FFF2-40B4-BE49-F238E27FC236}">
                <a16:creationId xmlns:a16="http://schemas.microsoft.com/office/drawing/2014/main" id="{DECB29C9-CE16-DF45-8F7C-34BBC9756F1A}"/>
              </a:ext>
            </a:extLst>
          </p:cNvPr>
          <p:cNvPicPr>
            <a:picLocks noChangeAspect="1"/>
          </p:cNvPicPr>
          <p:nvPr/>
        </p:nvPicPr>
        <p:blipFill>
          <a:blip r:embed="rId4"/>
          <a:stretch>
            <a:fillRect/>
          </a:stretch>
        </p:blipFill>
        <p:spPr>
          <a:xfrm>
            <a:off x="5875324" y="1290135"/>
            <a:ext cx="6316675" cy="5326796"/>
          </a:xfrm>
          <a:prstGeom prst="rect">
            <a:avLst/>
          </a:prstGeom>
        </p:spPr>
      </p:pic>
      <p:sp>
        <p:nvSpPr>
          <p:cNvPr id="7" name="テキスト ボックス 6">
            <a:extLst>
              <a:ext uri="{FF2B5EF4-FFF2-40B4-BE49-F238E27FC236}">
                <a16:creationId xmlns:a16="http://schemas.microsoft.com/office/drawing/2014/main" id="{9632A082-7BD4-604C-9948-5B2DE0A9AE8C}"/>
              </a:ext>
            </a:extLst>
          </p:cNvPr>
          <p:cNvSpPr txBox="1"/>
          <p:nvPr/>
        </p:nvSpPr>
        <p:spPr>
          <a:xfrm>
            <a:off x="6180413" y="149687"/>
            <a:ext cx="5316088" cy="707886"/>
          </a:xfrm>
          <a:prstGeom prst="rect">
            <a:avLst/>
          </a:prstGeom>
          <a:noFill/>
        </p:spPr>
        <p:txBody>
          <a:bodyPr wrap="square" rtlCol="0">
            <a:spAutoFit/>
          </a:bodyPr>
          <a:lstStyle/>
          <a:p>
            <a:r>
              <a:rPr lang="en-US" altLang="ja-JP" sz="2000" dirty="0"/>
              <a:t>•</a:t>
            </a:r>
            <a:r>
              <a:rPr lang="en-US" altLang="ja-JP" sz="2000" dirty="0" err="1"/>
              <a:t>TrucetedSVD</a:t>
            </a:r>
            <a:r>
              <a:rPr lang="ja-JP" altLang="en-US" sz="2000"/>
              <a:t>を使用し、大量の特徴量</a:t>
            </a:r>
            <a:r>
              <a:rPr lang="en-US" altLang="ja-JP" sz="2000" dirty="0"/>
              <a:t>(</a:t>
            </a:r>
            <a:r>
              <a:rPr lang="ja-JP" altLang="en-US" sz="2000"/>
              <a:t>次元</a:t>
            </a:r>
            <a:r>
              <a:rPr lang="en-US" altLang="ja-JP" sz="2000" dirty="0"/>
              <a:t>)</a:t>
            </a:r>
          </a:p>
          <a:p>
            <a:r>
              <a:rPr lang="en-US" altLang="ja-JP" sz="2000" dirty="0"/>
              <a:t>  </a:t>
            </a:r>
            <a:r>
              <a:rPr lang="ja-JP" altLang="en-US" sz="2000"/>
              <a:t>を</a:t>
            </a:r>
            <a:r>
              <a:rPr lang="en-US" altLang="ja-JP" sz="2000" dirty="0"/>
              <a:t>20</a:t>
            </a:r>
            <a:r>
              <a:rPr lang="ja-JP" altLang="en-US" sz="2000"/>
              <a:t>次元に圧縮した図</a:t>
            </a:r>
            <a:endParaRPr lang="ja-JP" altLang="en-US" sz="2000" dirty="0"/>
          </a:p>
        </p:txBody>
      </p:sp>
    </p:spTree>
    <p:extLst>
      <p:ext uri="{BB962C8B-B14F-4D97-AF65-F5344CB8AC3E}">
        <p14:creationId xmlns:p14="http://schemas.microsoft.com/office/powerpoint/2010/main" val="2803501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6" name="テキスト ボックス 5">
            <a:extLst>
              <a:ext uri="{FF2B5EF4-FFF2-40B4-BE49-F238E27FC236}">
                <a16:creationId xmlns:a16="http://schemas.microsoft.com/office/drawing/2014/main" id="{631310DB-DAC7-474F-B03E-253EE7CFDB93}"/>
              </a:ext>
            </a:extLst>
          </p:cNvPr>
          <p:cNvSpPr txBox="1"/>
          <p:nvPr/>
        </p:nvSpPr>
        <p:spPr>
          <a:xfrm>
            <a:off x="930440" y="775299"/>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提案手法</a:t>
            </a:r>
            <a:endParaRPr lang="ja-JP" altLang="en-US" sz="3200" dirty="0">
              <a:latin typeface="HGPGothicE" panose="020B0900000000000000" pitchFamily="34" charset="-128"/>
              <a:ea typeface="HGPGothicE" panose="020B0900000000000000" pitchFamily="34" charset="-128"/>
            </a:endParaRPr>
          </a:p>
        </p:txBody>
      </p:sp>
      <p:sp>
        <p:nvSpPr>
          <p:cNvPr id="4" name="テキスト ボックス 3">
            <a:extLst>
              <a:ext uri="{FF2B5EF4-FFF2-40B4-BE49-F238E27FC236}">
                <a16:creationId xmlns:a16="http://schemas.microsoft.com/office/drawing/2014/main" id="{634AA7C2-1213-D942-89D1-3A6DFDF9E0F1}"/>
              </a:ext>
            </a:extLst>
          </p:cNvPr>
          <p:cNvSpPr txBox="1"/>
          <p:nvPr/>
        </p:nvSpPr>
        <p:spPr>
          <a:xfrm>
            <a:off x="671615" y="1934458"/>
            <a:ext cx="10562442" cy="4431983"/>
          </a:xfrm>
          <a:prstGeom prst="rect">
            <a:avLst/>
          </a:prstGeom>
          <a:noFill/>
        </p:spPr>
        <p:txBody>
          <a:bodyPr wrap="square" rtlCol="0">
            <a:spAutoFit/>
          </a:bodyPr>
          <a:lstStyle/>
          <a:p>
            <a:r>
              <a:rPr kumimoji="1" lang="en-US" altLang="ja-JP" sz="2400" dirty="0"/>
              <a:t>•</a:t>
            </a:r>
            <a:r>
              <a:rPr kumimoji="1" lang="ja-JP" altLang="en-US" sz="2400"/>
              <a:t>（高評価数、低評価数、コメント数）の集計特徴量、　一定の</a:t>
            </a:r>
          </a:p>
          <a:p>
            <a:r>
              <a:rPr kumimoji="1" lang="ja-JP" altLang="en-US" sz="2400"/>
              <a:t>　期間ごとの（高評価数、低評価数、コメント数）特徴量などを</a:t>
            </a:r>
            <a:endParaRPr kumimoji="1" lang="en-US" altLang="ja-JP" sz="2400" dirty="0"/>
          </a:p>
          <a:p>
            <a:r>
              <a:rPr kumimoji="1" lang="ja-JP" altLang="en-US" sz="2400"/>
              <a:t>　モデルの入力とした、それぞれ</a:t>
            </a:r>
            <a:r>
              <a:rPr kumimoji="1" lang="en-US" altLang="ja-JP" sz="2400" dirty="0"/>
              <a:t>3</a:t>
            </a:r>
            <a:r>
              <a:rPr kumimoji="1" lang="ja-JP" altLang="en-US" sz="2400"/>
              <a:t>つの再生数の予測モデルを作成する。</a:t>
            </a:r>
            <a:endParaRPr kumimoji="1" lang="en-US" altLang="ja-JP" sz="2400" dirty="0"/>
          </a:p>
          <a:p>
            <a:endParaRPr kumimoji="1" lang="en-US" altLang="ja-JP" sz="2400" dirty="0"/>
          </a:p>
          <a:p>
            <a:r>
              <a:rPr kumimoji="1" lang="en-US" altLang="ja-JP" sz="2400" dirty="0"/>
              <a:t>•   </a:t>
            </a:r>
            <a:r>
              <a:rPr kumimoji="1" lang="ja-JP" altLang="en-US" sz="2400" u="sng"/>
              <a:t>上記の特徴量全てをモデルの入力とした再生数の予測モデルを作成する。</a:t>
            </a:r>
          </a:p>
          <a:p>
            <a:endParaRPr kumimoji="1" lang="en-US" altLang="ja-JP" sz="2400" u="sng" dirty="0"/>
          </a:p>
          <a:p>
            <a:r>
              <a:rPr kumimoji="1" lang="en-US" altLang="ja-JP" sz="2400" dirty="0"/>
              <a:t>•  </a:t>
            </a:r>
            <a:r>
              <a:rPr kumimoji="1" lang="ja-JP" altLang="en-US" sz="2400"/>
              <a:t>それぞれのモデルの</a:t>
            </a:r>
            <a:r>
              <a:rPr kumimoji="1" lang="en-US" altLang="ja-JP" sz="2400" dirty="0"/>
              <a:t>Feature Importance</a:t>
            </a:r>
            <a:r>
              <a:rPr kumimoji="1" lang="ja-JP" altLang="en-US" sz="2400"/>
              <a:t>を算出し、再生数を</a:t>
            </a:r>
            <a:endParaRPr kumimoji="1" lang="en-US" altLang="ja-JP" sz="2400" dirty="0"/>
          </a:p>
          <a:p>
            <a:r>
              <a:rPr kumimoji="1" lang="ja-JP" altLang="en-US" sz="2400"/>
              <a:t>　予測するために効果的な特徴量の類似点、指標を見つける。</a:t>
            </a:r>
            <a:endParaRPr kumimoji="1" lang="en-US" altLang="ja-JP" sz="2400" dirty="0"/>
          </a:p>
          <a:p>
            <a:endParaRPr kumimoji="1" lang="en-US" altLang="ja-JP" sz="2400" dirty="0"/>
          </a:p>
          <a:p>
            <a:r>
              <a:rPr kumimoji="1" lang="en-US" altLang="ja-JP" sz="2400" dirty="0"/>
              <a:t>•  </a:t>
            </a:r>
            <a:r>
              <a:rPr kumimoji="1" lang="ja-JP" altLang="en-US" sz="2400"/>
              <a:t>データの検証方法としては交差検証法、モデルの評価方法は</a:t>
            </a:r>
            <a:r>
              <a:rPr kumimoji="1" lang="en-US" altLang="ja-JP" sz="2400" dirty="0"/>
              <a:t>RMSE(</a:t>
            </a:r>
            <a:r>
              <a:rPr kumimoji="1" lang="ja-JP" altLang="en-US" sz="2400"/>
              <a:t>平均二</a:t>
            </a:r>
            <a:endParaRPr kumimoji="1" lang="en-US" altLang="ja-JP" sz="2400" dirty="0"/>
          </a:p>
          <a:p>
            <a:r>
              <a:rPr kumimoji="1" lang="en-US" altLang="ja-JP" sz="2400" dirty="0"/>
              <a:t>    </a:t>
            </a:r>
            <a:r>
              <a:rPr kumimoji="1" lang="ja-JP" altLang="en-US" sz="2400"/>
              <a:t>乗偏差</a:t>
            </a:r>
            <a:r>
              <a:rPr kumimoji="1" lang="en-US" altLang="ja-JP" sz="2400" dirty="0"/>
              <a:t>)</a:t>
            </a:r>
            <a:r>
              <a:rPr kumimoji="1" lang="ja-JP" altLang="en-US" sz="2400"/>
              <a:t>を採用。</a:t>
            </a:r>
            <a:endParaRPr kumimoji="1" lang="en-US" altLang="ja-JP" sz="2400" dirty="0"/>
          </a:p>
          <a:p>
            <a:endParaRPr kumimoji="1" lang="ja-JP" altLang="en-US"/>
          </a:p>
        </p:txBody>
      </p:sp>
    </p:spTree>
    <p:extLst>
      <p:ext uri="{BB962C8B-B14F-4D97-AF65-F5344CB8AC3E}">
        <p14:creationId xmlns:p14="http://schemas.microsoft.com/office/powerpoint/2010/main" val="385079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a:extLst>
              <a:ext uri="{FF2B5EF4-FFF2-40B4-BE49-F238E27FC236}">
                <a16:creationId xmlns:a16="http://schemas.microsoft.com/office/drawing/2014/main" id="{E5CCF2C3-4843-8E45-93E8-2CA37A7E6445}"/>
              </a:ext>
            </a:extLst>
          </p:cNvPr>
          <p:cNvSpPr txBox="1"/>
          <p:nvPr/>
        </p:nvSpPr>
        <p:spPr>
          <a:xfrm>
            <a:off x="416238" y="583811"/>
            <a:ext cx="6293319" cy="584775"/>
          </a:xfrm>
          <a:prstGeom prst="rect">
            <a:avLst/>
          </a:prstGeom>
          <a:noFill/>
        </p:spPr>
        <p:txBody>
          <a:bodyPr wrap="square" rtlCol="0">
            <a:spAutoFit/>
          </a:bodyPr>
          <a:lstStyle/>
          <a:p>
            <a:r>
              <a:rPr lang="en-US" altLang="ja-JP" sz="3200" dirty="0">
                <a:latin typeface="HGPGothicE" panose="020B0900000000000000" pitchFamily="34" charset="-128"/>
                <a:ea typeface="HGPGothicE" panose="020B0900000000000000" pitchFamily="34" charset="-128"/>
              </a:rPr>
              <a:t>Feature Importance</a:t>
            </a:r>
            <a:r>
              <a:rPr lang="ja-JP" altLang="en-US" sz="3200">
                <a:latin typeface="HGPGothicE" panose="020B0900000000000000" pitchFamily="34" charset="-128"/>
                <a:ea typeface="HGPGothicE" panose="020B0900000000000000" pitchFamily="34" charset="-128"/>
              </a:rPr>
              <a:t>について</a:t>
            </a:r>
            <a:endParaRPr lang="ja-JP" altLang="en-US" sz="3200" dirty="0">
              <a:latin typeface="HGPGothicE" panose="020B0900000000000000" pitchFamily="34" charset="-128"/>
              <a:ea typeface="HGPGothicE" panose="020B0900000000000000" pitchFamily="34" charset="-128"/>
            </a:endParaRPr>
          </a:p>
        </p:txBody>
      </p:sp>
      <p:sp>
        <p:nvSpPr>
          <p:cNvPr id="2" name="テキスト ボックス 1">
            <a:extLst>
              <a:ext uri="{FF2B5EF4-FFF2-40B4-BE49-F238E27FC236}">
                <a16:creationId xmlns:a16="http://schemas.microsoft.com/office/drawing/2014/main" id="{ADCEA6CB-F7FE-004A-A003-990F50630875}"/>
              </a:ext>
            </a:extLst>
          </p:cNvPr>
          <p:cNvSpPr txBox="1"/>
          <p:nvPr/>
        </p:nvSpPr>
        <p:spPr>
          <a:xfrm>
            <a:off x="831273" y="1429790"/>
            <a:ext cx="10033461" cy="3908762"/>
          </a:xfrm>
          <a:prstGeom prst="rect">
            <a:avLst/>
          </a:prstGeom>
          <a:noFill/>
        </p:spPr>
        <p:txBody>
          <a:bodyPr wrap="square" rtlCol="0">
            <a:spAutoFit/>
          </a:bodyPr>
          <a:lstStyle/>
          <a:p>
            <a:r>
              <a:rPr kumimoji="1" lang="en-US" altLang="ja-JP" sz="3200" dirty="0"/>
              <a:t>• Feature Importance</a:t>
            </a:r>
            <a:r>
              <a:rPr kumimoji="1" lang="ja-JP" altLang="en-US" sz="3200"/>
              <a:t>とは？</a:t>
            </a:r>
            <a:endParaRPr kumimoji="1" lang="en-US" altLang="ja-JP" sz="3200" dirty="0"/>
          </a:p>
          <a:p>
            <a:r>
              <a:rPr kumimoji="1" lang="ja-JP" altLang="en-US" sz="2400"/>
              <a:t>特徴量の重要度のことであり、その特徴量の分類がターゲットの分類に</a:t>
            </a:r>
            <a:endParaRPr kumimoji="1" lang="en-US" altLang="ja-JP" sz="2400" dirty="0"/>
          </a:p>
          <a:p>
            <a:r>
              <a:rPr kumimoji="1" lang="ja-JP" altLang="en-US" sz="2400"/>
              <a:t>どれぐらい寄与しているかを測る指標である。</a:t>
            </a:r>
            <a:endParaRPr kumimoji="1" lang="en-US" altLang="ja-JP" sz="2400" dirty="0"/>
          </a:p>
          <a:p>
            <a:r>
              <a:rPr kumimoji="1" lang="ja-JP" altLang="en-US" sz="2400"/>
              <a:t>重要度の計算は</a:t>
            </a:r>
            <a:r>
              <a:rPr kumimoji="1" lang="ja-JP" altLang="en-US" sz="2400" u="sng"/>
              <a:t>ジニ不純度</a:t>
            </a:r>
            <a:r>
              <a:rPr kumimoji="1" lang="ja-JP" altLang="en-US" sz="2400"/>
              <a:t>をもとにして計算ができる。</a:t>
            </a:r>
            <a:endParaRPr kumimoji="1" lang="en-US" altLang="ja-JP" sz="2400" dirty="0"/>
          </a:p>
          <a:p>
            <a:endParaRPr kumimoji="1" lang="en-US" altLang="ja-JP" sz="2400" dirty="0"/>
          </a:p>
          <a:p>
            <a:r>
              <a:rPr kumimoji="1" lang="en-US" altLang="ja-JP" sz="2400" dirty="0"/>
              <a:t>•</a:t>
            </a:r>
            <a:r>
              <a:rPr kumimoji="1" lang="en-US" altLang="ja-JP" sz="2400" dirty="0" err="1"/>
              <a:t>LightGBM</a:t>
            </a:r>
            <a:r>
              <a:rPr kumimoji="1" lang="ja-JP" altLang="en-US" sz="2400"/>
              <a:t>や</a:t>
            </a:r>
            <a:r>
              <a:rPr kumimoji="1" lang="en-US" altLang="ja-JP" sz="2400" dirty="0" err="1"/>
              <a:t>XGBoost</a:t>
            </a:r>
            <a:r>
              <a:rPr kumimoji="1" lang="ja-JP" altLang="en-US" sz="2400"/>
              <a:t>などの勾配ブースティングフレームワークには、</a:t>
            </a:r>
            <a:endParaRPr kumimoji="1" lang="en-US" altLang="ja-JP" sz="2400" dirty="0"/>
          </a:p>
          <a:p>
            <a:r>
              <a:rPr kumimoji="1" lang="ja-JP" altLang="en-US" sz="2400"/>
              <a:t>モデルから特徴量の重要度を算出できる</a:t>
            </a:r>
            <a:r>
              <a:rPr kumimoji="1" lang="en-US" altLang="ja-JP" sz="2400" dirty="0" err="1"/>
              <a:t>feature_importance</a:t>
            </a:r>
            <a:r>
              <a:rPr kumimoji="1" lang="ja-JP" altLang="en-US" sz="2400"/>
              <a:t>メソッドが</a:t>
            </a:r>
            <a:endParaRPr kumimoji="1" lang="en-US" altLang="ja-JP" sz="2400" dirty="0"/>
          </a:p>
          <a:p>
            <a:r>
              <a:rPr kumimoji="1" lang="ja-JP" altLang="en-US" sz="2400"/>
              <a:t>あります。</a:t>
            </a:r>
            <a:endParaRPr kumimoji="1" lang="en-US" altLang="ja-JP" sz="2400" dirty="0"/>
          </a:p>
          <a:p>
            <a:endParaRPr kumimoji="1" lang="en-US" altLang="ja-JP" sz="2400" dirty="0"/>
          </a:p>
          <a:p>
            <a:r>
              <a:rPr kumimoji="1" lang="en-US" altLang="ja-JP" sz="2400" dirty="0"/>
              <a:t>•</a:t>
            </a:r>
            <a:r>
              <a:rPr kumimoji="1" lang="ja-JP" altLang="en-US" sz="2400"/>
              <a:t>本研究では、</a:t>
            </a:r>
            <a:r>
              <a:rPr kumimoji="1" lang="en-US" altLang="ja-JP" sz="2400" dirty="0" err="1"/>
              <a:t>LIghtGBM</a:t>
            </a:r>
            <a:r>
              <a:rPr kumimoji="1" lang="ja-JP" altLang="en-US" sz="2400"/>
              <a:t>を使用しています。</a:t>
            </a:r>
            <a:endParaRPr kumimoji="1" lang="en-US" altLang="ja-JP" sz="2400" dirty="0"/>
          </a:p>
        </p:txBody>
      </p:sp>
    </p:spTree>
    <p:extLst>
      <p:ext uri="{BB962C8B-B14F-4D97-AF65-F5344CB8AC3E}">
        <p14:creationId xmlns:p14="http://schemas.microsoft.com/office/powerpoint/2010/main" val="38412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6CA0B10-1A4A-3349-BCEA-FFFB88C2DD95}"/>
              </a:ext>
            </a:extLst>
          </p:cNvPr>
          <p:cNvSpPr txBox="1"/>
          <p:nvPr/>
        </p:nvSpPr>
        <p:spPr>
          <a:xfrm>
            <a:off x="267669" y="472039"/>
            <a:ext cx="7281950" cy="3046988"/>
          </a:xfrm>
          <a:prstGeom prst="rect">
            <a:avLst/>
          </a:prstGeom>
          <a:noFill/>
        </p:spPr>
        <p:txBody>
          <a:bodyPr wrap="square" rtlCol="0">
            <a:spAutoFit/>
          </a:bodyPr>
          <a:lstStyle/>
          <a:p>
            <a:r>
              <a:rPr kumimoji="1" lang="ja-JP" altLang="en-US" sz="3200">
                <a:latin typeface="HGPGothicE" panose="020B0900000000000000" pitchFamily="34" charset="-128"/>
                <a:ea typeface="HGPGothicE" panose="020B0900000000000000" pitchFamily="34" charset="-128"/>
              </a:rPr>
              <a:t>ジニ不純度の計算について</a:t>
            </a:r>
            <a:endParaRPr kumimoji="1" lang="en-US" altLang="ja-JP" sz="3200" dirty="0">
              <a:latin typeface="HGPGothicE" panose="020B0900000000000000" pitchFamily="34" charset="-128"/>
              <a:ea typeface="HGPGothicE" panose="020B0900000000000000" pitchFamily="34" charset="-128"/>
            </a:endParaRPr>
          </a:p>
          <a:p>
            <a:endParaRPr kumimoji="1" lang="en-US" altLang="ja-JP" sz="2800" dirty="0"/>
          </a:p>
          <a:p>
            <a:r>
              <a:rPr kumimoji="1" lang="en-US" altLang="ja-JP" sz="2400" dirty="0"/>
              <a:t>•</a:t>
            </a:r>
            <a:r>
              <a:rPr kumimoji="1" lang="ja-JP" altLang="en-US" sz="2400"/>
              <a:t>ジニ不純度の定義</a:t>
            </a:r>
            <a:endParaRPr kumimoji="1" lang="en-US" altLang="ja-JP" sz="2400" dirty="0"/>
          </a:p>
          <a:p>
            <a:r>
              <a:rPr kumimoji="1" lang="en-US" altLang="ja-JP" sz="2400" dirty="0"/>
              <a:t>G(k)</a:t>
            </a:r>
            <a:r>
              <a:rPr kumimoji="1" lang="ja-JP" altLang="en-US" sz="2400"/>
              <a:t>：あるノード</a:t>
            </a:r>
            <a:r>
              <a:rPr kumimoji="1" lang="en-US" altLang="ja-JP" sz="2400" dirty="0"/>
              <a:t>k</a:t>
            </a:r>
            <a:r>
              <a:rPr kumimoji="1" lang="ja-JP" altLang="en-US" sz="2400"/>
              <a:t>における不純度</a:t>
            </a:r>
            <a:endParaRPr kumimoji="1" lang="en-US" altLang="ja-JP" sz="2400" dirty="0"/>
          </a:p>
          <a:p>
            <a:r>
              <a:rPr kumimoji="1" lang="en-US" altLang="ja-JP" sz="2400" dirty="0"/>
              <a:t>n</a:t>
            </a:r>
            <a:r>
              <a:rPr kumimoji="1" lang="ja-JP" altLang="en-US" sz="2400"/>
              <a:t>：ターゲットラベルの数</a:t>
            </a:r>
            <a:endParaRPr kumimoji="1" lang="en-US" altLang="ja-JP" sz="2400" dirty="0"/>
          </a:p>
          <a:p>
            <a:r>
              <a:rPr kumimoji="1" lang="en-US" altLang="ja-JP" sz="2400" dirty="0"/>
              <a:t>p(</a:t>
            </a:r>
            <a:r>
              <a:rPr kumimoji="1" lang="en-US" altLang="ja-JP" sz="2400" dirty="0" err="1"/>
              <a:t>i</a:t>
            </a:r>
            <a:r>
              <a:rPr kumimoji="1" lang="en-US" altLang="ja-JP" sz="2400" dirty="0"/>
              <a:t>)</a:t>
            </a:r>
            <a:r>
              <a:rPr kumimoji="1" lang="ja-JP" altLang="en-US" sz="2400"/>
              <a:t>：あるノード</a:t>
            </a:r>
            <a:r>
              <a:rPr kumimoji="1" lang="en-US" altLang="ja-JP" sz="2400" dirty="0"/>
              <a:t>k</a:t>
            </a:r>
            <a:r>
              <a:rPr kumimoji="1" lang="ja-JP" altLang="en-US" sz="2400"/>
              <a:t>におけるターゲットラベル</a:t>
            </a:r>
            <a:r>
              <a:rPr kumimoji="1" lang="en-US" altLang="ja-JP" sz="2400" dirty="0" err="1"/>
              <a:t>i</a:t>
            </a:r>
            <a:r>
              <a:rPr kumimoji="1" lang="ja-JP" altLang="en-US" sz="2400"/>
              <a:t>の頻度</a:t>
            </a:r>
            <a:endParaRPr kumimoji="1" lang="en-US" altLang="ja-JP" sz="2400" dirty="0"/>
          </a:p>
          <a:p>
            <a:endParaRPr kumimoji="1" lang="en-US" altLang="ja-JP" dirty="0"/>
          </a:p>
          <a:p>
            <a:endParaRPr kumimoji="1" lang="ja-JP" altLang="en-US"/>
          </a:p>
        </p:txBody>
      </p:sp>
      <p:pic>
        <p:nvPicPr>
          <p:cNvPr id="4" name="図 3">
            <a:extLst>
              <a:ext uri="{FF2B5EF4-FFF2-40B4-BE49-F238E27FC236}">
                <a16:creationId xmlns:a16="http://schemas.microsoft.com/office/drawing/2014/main" id="{C21B2BA7-F631-7948-824A-497AE252C7DF}"/>
              </a:ext>
            </a:extLst>
          </p:cNvPr>
          <p:cNvPicPr>
            <a:picLocks noChangeAspect="1"/>
          </p:cNvPicPr>
          <p:nvPr/>
        </p:nvPicPr>
        <p:blipFill>
          <a:blip r:embed="rId3"/>
          <a:stretch>
            <a:fillRect/>
          </a:stretch>
        </p:blipFill>
        <p:spPr>
          <a:xfrm>
            <a:off x="267669" y="3022738"/>
            <a:ext cx="4492135" cy="1344479"/>
          </a:xfrm>
          <a:prstGeom prst="rect">
            <a:avLst/>
          </a:prstGeom>
        </p:spPr>
      </p:pic>
      <p:sp>
        <p:nvSpPr>
          <p:cNvPr id="5" name="テキスト ボックス 4">
            <a:extLst>
              <a:ext uri="{FF2B5EF4-FFF2-40B4-BE49-F238E27FC236}">
                <a16:creationId xmlns:a16="http://schemas.microsoft.com/office/drawing/2014/main" id="{E92022C8-5170-ED45-971C-1C496B17F6E5}"/>
              </a:ext>
            </a:extLst>
          </p:cNvPr>
          <p:cNvSpPr txBox="1"/>
          <p:nvPr/>
        </p:nvSpPr>
        <p:spPr>
          <a:xfrm>
            <a:off x="267669" y="4655127"/>
            <a:ext cx="9078212" cy="830997"/>
          </a:xfrm>
          <a:prstGeom prst="rect">
            <a:avLst/>
          </a:prstGeom>
          <a:noFill/>
        </p:spPr>
        <p:txBody>
          <a:bodyPr wrap="square" rtlCol="0">
            <a:spAutoFit/>
          </a:bodyPr>
          <a:lstStyle/>
          <a:p>
            <a:r>
              <a:rPr kumimoji="1" lang="ja-JP" altLang="en-US" sz="2400"/>
              <a:t>あるノードにおいて完全にサンプルが分類されている場合は、</a:t>
            </a:r>
            <a:endParaRPr kumimoji="1" lang="en-US" altLang="ja-JP" sz="2400" dirty="0"/>
          </a:p>
          <a:p>
            <a:r>
              <a:rPr kumimoji="1" lang="ja-JP" altLang="en-US" sz="2400"/>
              <a:t>ジニ不純度の値は</a:t>
            </a:r>
            <a:r>
              <a:rPr kumimoji="1" lang="en-US" altLang="ja-JP" sz="2400" dirty="0"/>
              <a:t>0</a:t>
            </a:r>
            <a:r>
              <a:rPr kumimoji="1" lang="ja-JP" altLang="en-US" sz="2400"/>
              <a:t>になる。分類されていなければ値は</a:t>
            </a:r>
            <a:r>
              <a:rPr kumimoji="1" lang="en-US" altLang="ja-JP" sz="2400" dirty="0"/>
              <a:t>1</a:t>
            </a:r>
            <a:r>
              <a:rPr kumimoji="1" lang="ja-JP" altLang="en-US" sz="2400"/>
              <a:t>に近づく。</a:t>
            </a:r>
          </a:p>
        </p:txBody>
      </p:sp>
      <p:sp>
        <p:nvSpPr>
          <p:cNvPr id="6" name="正方形/長方形 5">
            <a:extLst>
              <a:ext uri="{FF2B5EF4-FFF2-40B4-BE49-F238E27FC236}">
                <a16:creationId xmlns:a16="http://schemas.microsoft.com/office/drawing/2014/main" id="{CC4AE220-6C47-EE45-B1B6-CC4C645FD2F8}"/>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383972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7EDCF2-0A55-2E45-896C-EC973D05A136}"/>
              </a:ext>
            </a:extLst>
          </p:cNvPr>
          <p:cNvSpPr txBox="1"/>
          <p:nvPr/>
        </p:nvSpPr>
        <p:spPr>
          <a:xfrm>
            <a:off x="416238" y="583811"/>
            <a:ext cx="6613954"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ジニ不純度を利用した重要度の計算</a:t>
            </a:r>
            <a:endParaRPr lang="ja-JP" altLang="en-US" sz="3200" dirty="0">
              <a:latin typeface="HGPGothicE" panose="020B0900000000000000" pitchFamily="34" charset="-128"/>
              <a:ea typeface="HGPGothicE" panose="020B0900000000000000" pitchFamily="34" charset="-128"/>
            </a:endParaRPr>
          </a:p>
        </p:txBody>
      </p:sp>
      <p:sp>
        <p:nvSpPr>
          <p:cNvPr id="8" name="テキスト ボックス 7">
            <a:extLst>
              <a:ext uri="{FF2B5EF4-FFF2-40B4-BE49-F238E27FC236}">
                <a16:creationId xmlns:a16="http://schemas.microsoft.com/office/drawing/2014/main" id="{69545135-1A34-DE44-8005-D29313A5A49E}"/>
              </a:ext>
            </a:extLst>
          </p:cNvPr>
          <p:cNvSpPr txBox="1"/>
          <p:nvPr/>
        </p:nvSpPr>
        <p:spPr>
          <a:xfrm>
            <a:off x="253339" y="1606552"/>
            <a:ext cx="6079727" cy="830997"/>
          </a:xfrm>
          <a:prstGeom prst="rect">
            <a:avLst/>
          </a:prstGeom>
          <a:noFill/>
        </p:spPr>
        <p:txBody>
          <a:bodyPr wrap="square" rtlCol="0">
            <a:spAutoFit/>
          </a:bodyPr>
          <a:lstStyle/>
          <a:p>
            <a:r>
              <a:rPr kumimoji="1" lang="en-US" altLang="ja-JP" sz="2400" dirty="0"/>
              <a:t>•</a:t>
            </a:r>
            <a:r>
              <a:rPr kumimoji="1" lang="ja-JP" altLang="en-US" sz="2400"/>
              <a:t>ある特徴量</a:t>
            </a:r>
            <a:r>
              <a:rPr kumimoji="1" lang="en-US" altLang="ja-JP" sz="2400" dirty="0"/>
              <a:t>j</a:t>
            </a:r>
            <a:r>
              <a:rPr kumimoji="1" lang="ja-JP" altLang="en-US" sz="2400"/>
              <a:t>における重要度の定義</a:t>
            </a:r>
            <a:endParaRPr kumimoji="1" lang="en-US" altLang="ja-JP" sz="2400" dirty="0"/>
          </a:p>
          <a:p>
            <a:r>
              <a:rPr kumimoji="1" lang="en-US" altLang="ja-JP" sz="2400" dirty="0"/>
              <a:t> </a:t>
            </a:r>
            <a:r>
              <a:rPr kumimoji="1" lang="ja-JP" altLang="en-US" sz="2400"/>
              <a:t>出力された</a:t>
            </a:r>
            <a:r>
              <a:rPr kumimoji="1" lang="en-US" altLang="ja-JP" sz="2400" dirty="0"/>
              <a:t> </a:t>
            </a:r>
            <a:r>
              <a:rPr kumimoji="1" lang="ja-JP" altLang="en-US" sz="2400"/>
              <a:t>数値が高ければ重要度が高い。</a:t>
            </a:r>
          </a:p>
        </p:txBody>
      </p:sp>
      <p:sp>
        <p:nvSpPr>
          <p:cNvPr id="9" name="テキスト ボックス 8">
            <a:extLst>
              <a:ext uri="{FF2B5EF4-FFF2-40B4-BE49-F238E27FC236}">
                <a16:creationId xmlns:a16="http://schemas.microsoft.com/office/drawing/2014/main" id="{6C14A2FB-27F7-8A4E-A909-C3B05536533B}"/>
              </a:ext>
            </a:extLst>
          </p:cNvPr>
          <p:cNvSpPr txBox="1"/>
          <p:nvPr/>
        </p:nvSpPr>
        <p:spPr>
          <a:xfrm>
            <a:off x="502721" y="3545976"/>
            <a:ext cx="10117777" cy="2554545"/>
          </a:xfrm>
          <a:prstGeom prst="rect">
            <a:avLst/>
          </a:prstGeom>
          <a:noFill/>
        </p:spPr>
        <p:txBody>
          <a:bodyPr wrap="square" rtlCol="0">
            <a:spAutoFit/>
          </a:bodyPr>
          <a:lstStyle/>
          <a:p>
            <a:r>
              <a:rPr kumimoji="1" lang="en-US" altLang="ja-JP" sz="2000" dirty="0">
                <a:latin typeface="+mn-ea"/>
              </a:rPr>
              <a:t>I(j)</a:t>
            </a:r>
            <a:r>
              <a:rPr kumimoji="1" lang="ja-JP" altLang="en-US" sz="2000">
                <a:latin typeface="+mn-ea"/>
              </a:rPr>
              <a:t>：ある特徴量</a:t>
            </a:r>
            <a:r>
              <a:rPr kumimoji="1" lang="en-US" altLang="ja-JP" sz="2000" dirty="0">
                <a:latin typeface="+mn-ea"/>
              </a:rPr>
              <a:t>j</a:t>
            </a:r>
            <a:r>
              <a:rPr kumimoji="1" lang="ja-JP" altLang="en-US" sz="2000">
                <a:latin typeface="+mn-ea"/>
              </a:rPr>
              <a:t>における重要度</a:t>
            </a:r>
            <a:endParaRPr kumimoji="1" lang="en-US" altLang="ja-JP" sz="2000" dirty="0">
              <a:latin typeface="+mn-ea"/>
            </a:endParaRPr>
          </a:p>
          <a:p>
            <a:r>
              <a:rPr kumimoji="1" lang="en-US" altLang="ja-JP" sz="2000" dirty="0">
                <a:latin typeface="+mn-ea"/>
              </a:rPr>
              <a:t>F(j)</a:t>
            </a:r>
            <a:r>
              <a:rPr kumimoji="1" lang="ja-JP" altLang="en-US" sz="2000">
                <a:latin typeface="+mn-ea"/>
              </a:rPr>
              <a:t>：ある特徴量</a:t>
            </a:r>
            <a:r>
              <a:rPr kumimoji="1" lang="en-US" altLang="ja-JP" sz="2000" dirty="0">
                <a:latin typeface="+mn-ea"/>
              </a:rPr>
              <a:t>j</a:t>
            </a:r>
            <a:r>
              <a:rPr kumimoji="1" lang="ja-JP" altLang="en-US" sz="2000">
                <a:latin typeface="+mn-ea"/>
              </a:rPr>
              <a:t>が分割対象となるノードの集合</a:t>
            </a:r>
            <a:endParaRPr kumimoji="1" lang="en-US" altLang="ja-JP" sz="2000" dirty="0">
              <a:latin typeface="+mn-ea"/>
            </a:endParaRPr>
          </a:p>
          <a:p>
            <a:r>
              <a:rPr kumimoji="1" lang="en-US" altLang="ja-JP" sz="2000" dirty="0" err="1">
                <a:latin typeface="+mn-ea"/>
              </a:rPr>
              <a:t>N</a:t>
            </a:r>
            <a:r>
              <a:rPr kumimoji="1" lang="en-US" altLang="ja-JP" sz="2000" baseline="-25000" dirty="0" err="1">
                <a:latin typeface="+mn-ea"/>
              </a:rPr>
              <a:t>parent</a:t>
            </a:r>
            <a:r>
              <a:rPr kumimoji="1" lang="en-US" altLang="ja-JP" sz="2000" baseline="-25000" dirty="0">
                <a:latin typeface="+mn-ea"/>
              </a:rPr>
              <a:t>(</a:t>
            </a:r>
            <a:r>
              <a:rPr kumimoji="1" lang="en-US" altLang="ja-JP" sz="2000" baseline="-25000" dirty="0" err="1">
                <a:latin typeface="+mn-ea"/>
              </a:rPr>
              <a:t>i</a:t>
            </a:r>
            <a:r>
              <a:rPr kumimoji="1" lang="en-US" altLang="ja-JP" sz="2000" baseline="-25000" dirty="0">
                <a:latin typeface="+mn-ea"/>
              </a:rPr>
              <a:t>)</a:t>
            </a:r>
            <a:r>
              <a:rPr kumimoji="1" lang="ja-JP" altLang="en-US" sz="2000">
                <a:latin typeface="+mn-ea"/>
              </a:rPr>
              <a:t>：あるノード</a:t>
            </a:r>
            <a:r>
              <a:rPr kumimoji="1" lang="en-US" altLang="ja-JP" sz="2000" dirty="0" err="1">
                <a:latin typeface="+mn-ea"/>
              </a:rPr>
              <a:t>i</a:t>
            </a:r>
            <a:r>
              <a:rPr kumimoji="1" lang="ja-JP" altLang="en-US" sz="2000">
                <a:latin typeface="+mn-ea"/>
              </a:rPr>
              <a:t>におけるサンプル数</a:t>
            </a:r>
            <a:endParaRPr kumimoji="1" lang="en-US" altLang="ja-JP" sz="2000" dirty="0">
              <a:latin typeface="+mn-ea"/>
            </a:endParaRPr>
          </a:p>
          <a:p>
            <a:r>
              <a:rPr kumimoji="1" lang="en-US" altLang="ja-JP" sz="2000" dirty="0" err="1">
                <a:latin typeface="+mn-ea"/>
              </a:rPr>
              <a:t>N</a:t>
            </a:r>
            <a:r>
              <a:rPr kumimoji="1" lang="en-US" altLang="ja-JP" sz="2000" baseline="-25000" dirty="0" err="1">
                <a:latin typeface="+mn-ea"/>
              </a:rPr>
              <a:t>left_child</a:t>
            </a:r>
            <a:r>
              <a:rPr kumimoji="1" lang="en-US" altLang="ja-JP" sz="2000" baseline="-25000" dirty="0">
                <a:latin typeface="+mn-ea"/>
              </a:rPr>
              <a:t>(</a:t>
            </a:r>
            <a:r>
              <a:rPr kumimoji="1" lang="en-US" altLang="ja-JP" sz="2000" baseline="-25000" dirty="0" err="1">
                <a:latin typeface="+mn-ea"/>
              </a:rPr>
              <a:t>i</a:t>
            </a:r>
            <a:r>
              <a:rPr kumimoji="1" lang="en-US" altLang="ja-JP" sz="2000" baseline="-25000" dirty="0">
                <a:latin typeface="+mn-ea"/>
              </a:rPr>
              <a:t>)</a:t>
            </a:r>
            <a:r>
              <a:rPr kumimoji="1" lang="ja-JP" altLang="en-US" sz="2000">
                <a:latin typeface="+mn-ea"/>
              </a:rPr>
              <a:t>：あるノード</a:t>
            </a:r>
            <a:r>
              <a:rPr kumimoji="1" lang="en-US" altLang="ja-JP" sz="2000" dirty="0" err="1">
                <a:latin typeface="+mn-ea"/>
              </a:rPr>
              <a:t>i</a:t>
            </a:r>
            <a:r>
              <a:rPr kumimoji="1" lang="ja-JP" altLang="en-US" sz="2000">
                <a:latin typeface="+mn-ea"/>
              </a:rPr>
              <a:t>の子ノードのうち、左側のノードのサンプル数</a:t>
            </a:r>
            <a:endParaRPr kumimoji="1" lang="en-US" altLang="ja-JP" sz="2000" dirty="0">
              <a:latin typeface="+mn-ea"/>
            </a:endParaRPr>
          </a:p>
          <a:p>
            <a:r>
              <a:rPr kumimoji="1" lang="en-US" altLang="ja-JP" sz="2000" dirty="0" err="1">
                <a:latin typeface="+mn-ea"/>
              </a:rPr>
              <a:t>N</a:t>
            </a:r>
            <a:r>
              <a:rPr kumimoji="1" lang="en-US" altLang="ja-JP" sz="2000" baseline="-25000" dirty="0" err="1">
                <a:latin typeface="+mn-ea"/>
              </a:rPr>
              <a:t>right_child</a:t>
            </a:r>
            <a:r>
              <a:rPr kumimoji="1" lang="en-US" altLang="ja-JP" sz="2000" baseline="-25000" dirty="0">
                <a:latin typeface="+mn-ea"/>
              </a:rPr>
              <a:t>(</a:t>
            </a:r>
            <a:r>
              <a:rPr kumimoji="1" lang="en-US" altLang="ja-JP" sz="2000" baseline="-25000" dirty="0" err="1">
                <a:latin typeface="+mn-ea"/>
              </a:rPr>
              <a:t>i</a:t>
            </a:r>
            <a:r>
              <a:rPr kumimoji="1" lang="en-US" altLang="ja-JP" sz="2000" baseline="-25000" dirty="0">
                <a:latin typeface="+mn-ea"/>
              </a:rPr>
              <a:t>)</a:t>
            </a:r>
            <a:r>
              <a:rPr kumimoji="1" lang="ja-JP" altLang="en-US" sz="2000">
                <a:latin typeface="+mn-ea"/>
              </a:rPr>
              <a:t>：あるノード</a:t>
            </a:r>
            <a:r>
              <a:rPr kumimoji="1" lang="ja-JP" altLang="en-US" sz="2000" i="1">
                <a:latin typeface="+mn-ea"/>
              </a:rPr>
              <a:t>の子ノードのうち、右側のノードのサンプル数</a:t>
            </a:r>
            <a:endParaRPr kumimoji="1" lang="en-US" altLang="ja-JP" sz="2000" i="1" dirty="0">
              <a:latin typeface="+mn-ea"/>
            </a:endParaRPr>
          </a:p>
          <a:p>
            <a:r>
              <a:rPr kumimoji="1" lang="en-US" altLang="ja-JP" sz="2000" i="1" dirty="0" err="1">
                <a:latin typeface="+mn-ea"/>
              </a:rPr>
              <a:t>G</a:t>
            </a:r>
            <a:r>
              <a:rPr kumimoji="1" lang="en-US" altLang="ja-JP" sz="2000" i="1" baseline="-25000" dirty="0" err="1">
                <a:latin typeface="+mn-ea"/>
              </a:rPr>
              <a:t>params</a:t>
            </a:r>
            <a:r>
              <a:rPr kumimoji="1" lang="en-US" altLang="ja-JP" sz="2000" i="1" baseline="-25000" dirty="0">
                <a:latin typeface="+mn-ea"/>
              </a:rPr>
              <a:t>(</a:t>
            </a:r>
            <a:r>
              <a:rPr kumimoji="1" lang="en-US" altLang="ja-JP" sz="2000" i="1" baseline="-25000" dirty="0" err="1">
                <a:latin typeface="+mn-ea"/>
              </a:rPr>
              <a:t>i</a:t>
            </a:r>
            <a:r>
              <a:rPr kumimoji="1" lang="en-US" altLang="ja-JP" sz="2000" i="1" baseline="-25000" dirty="0">
                <a:latin typeface="+mn-ea"/>
              </a:rPr>
              <a:t>)</a:t>
            </a:r>
            <a:r>
              <a:rPr kumimoji="1" lang="ja-JP" altLang="en-US" sz="2000" i="1">
                <a:latin typeface="+mn-ea"/>
              </a:rPr>
              <a:t>：あるノード</a:t>
            </a:r>
            <a:r>
              <a:rPr kumimoji="1" lang="en-US" altLang="ja-JP" sz="2000" i="1" dirty="0" err="1">
                <a:latin typeface="+mn-ea"/>
              </a:rPr>
              <a:t>i</a:t>
            </a:r>
            <a:r>
              <a:rPr kumimoji="1" lang="ja-JP" altLang="en-US" sz="2000" i="1">
                <a:latin typeface="+mn-ea"/>
              </a:rPr>
              <a:t>におけるジニ不純度</a:t>
            </a:r>
            <a:endParaRPr kumimoji="1" lang="en-US" altLang="ja-JP" sz="2000" i="1" dirty="0">
              <a:latin typeface="+mn-ea"/>
            </a:endParaRPr>
          </a:p>
          <a:p>
            <a:r>
              <a:rPr kumimoji="1" lang="en-US" altLang="ja-JP" sz="2000" i="1" dirty="0" err="1">
                <a:latin typeface="+mn-ea"/>
              </a:rPr>
              <a:t>G</a:t>
            </a:r>
            <a:r>
              <a:rPr kumimoji="1" lang="en-US" altLang="ja-JP" sz="2000" i="1" baseline="-25000" dirty="0" err="1">
                <a:latin typeface="+mn-ea"/>
              </a:rPr>
              <a:t>left_child</a:t>
            </a:r>
            <a:r>
              <a:rPr kumimoji="1" lang="en-US" altLang="ja-JP" sz="2000" i="1" baseline="-25000" dirty="0">
                <a:latin typeface="+mn-ea"/>
              </a:rPr>
              <a:t>(</a:t>
            </a:r>
            <a:r>
              <a:rPr kumimoji="1" lang="en-US" altLang="ja-JP" sz="2000" i="1" baseline="-25000" dirty="0" err="1">
                <a:latin typeface="+mn-ea"/>
              </a:rPr>
              <a:t>i</a:t>
            </a:r>
            <a:r>
              <a:rPr kumimoji="1" lang="en-US" altLang="ja-JP" sz="2000" i="1" baseline="-25000" dirty="0">
                <a:latin typeface="+mn-ea"/>
              </a:rPr>
              <a:t>)</a:t>
            </a:r>
            <a:r>
              <a:rPr kumimoji="1" lang="ja-JP" altLang="en-US" sz="2000" i="1">
                <a:latin typeface="+mn-ea"/>
              </a:rPr>
              <a:t>：あるノード</a:t>
            </a:r>
            <a:r>
              <a:rPr kumimoji="1" lang="en-US" altLang="ja-JP" sz="2000" i="1" dirty="0" err="1">
                <a:latin typeface="+mn-ea"/>
              </a:rPr>
              <a:t>i</a:t>
            </a:r>
            <a:r>
              <a:rPr kumimoji="1" lang="ja-JP" altLang="en-US" sz="2000" i="1">
                <a:latin typeface="+mn-ea"/>
              </a:rPr>
              <a:t>の子ノードのうち、左側のノードにおけるジニ不純度</a:t>
            </a:r>
            <a:endParaRPr kumimoji="1" lang="en-US" altLang="ja-JP" sz="2000" i="1" dirty="0">
              <a:latin typeface="+mn-ea"/>
            </a:endParaRPr>
          </a:p>
          <a:p>
            <a:r>
              <a:rPr kumimoji="1" lang="en-US" altLang="ja-JP" sz="2000" i="1" dirty="0" err="1">
                <a:latin typeface="+mn-ea"/>
              </a:rPr>
              <a:t>G</a:t>
            </a:r>
            <a:r>
              <a:rPr kumimoji="1" lang="en-US" altLang="ja-JP" sz="2000" i="1" baseline="-25000" dirty="0" err="1">
                <a:latin typeface="+mn-ea"/>
              </a:rPr>
              <a:t>right_child</a:t>
            </a:r>
            <a:r>
              <a:rPr kumimoji="1" lang="en-US" altLang="ja-JP" sz="2000" i="1" baseline="-25000" dirty="0">
                <a:latin typeface="+mn-ea"/>
              </a:rPr>
              <a:t>(</a:t>
            </a:r>
            <a:r>
              <a:rPr kumimoji="1" lang="en-US" altLang="ja-JP" sz="2000" i="1" baseline="-25000" dirty="0" err="1">
                <a:latin typeface="+mn-ea"/>
              </a:rPr>
              <a:t>i</a:t>
            </a:r>
            <a:r>
              <a:rPr kumimoji="1" lang="en-US" altLang="ja-JP" sz="2000" i="1" baseline="-25000" dirty="0">
                <a:latin typeface="+mn-ea"/>
              </a:rPr>
              <a:t>)</a:t>
            </a:r>
            <a:r>
              <a:rPr kumimoji="1" lang="ja-JP" altLang="en-US" sz="2000" i="1">
                <a:latin typeface="+mn-ea"/>
              </a:rPr>
              <a:t>：あるノード</a:t>
            </a:r>
            <a:r>
              <a:rPr kumimoji="1" lang="en-US" altLang="ja-JP" sz="2000" i="1" dirty="0" err="1">
                <a:latin typeface="+mn-ea"/>
              </a:rPr>
              <a:t>i</a:t>
            </a:r>
            <a:r>
              <a:rPr kumimoji="1" lang="ja-JP" altLang="en-US" sz="2000" i="1">
                <a:latin typeface="+mn-ea"/>
              </a:rPr>
              <a:t>の子ノードのうち、右側のノードにおけるジニ不純度</a:t>
            </a:r>
            <a:endParaRPr kumimoji="1" lang="en-US" altLang="ja-JP" sz="2000" dirty="0">
              <a:latin typeface="+mn-ea"/>
            </a:endParaRPr>
          </a:p>
        </p:txBody>
      </p:sp>
      <p:pic>
        <p:nvPicPr>
          <p:cNvPr id="12" name="図 11">
            <a:extLst>
              <a:ext uri="{FF2B5EF4-FFF2-40B4-BE49-F238E27FC236}">
                <a16:creationId xmlns:a16="http://schemas.microsoft.com/office/drawing/2014/main" id="{ABD37166-5FD3-374B-8F07-D38D85A45B8F}"/>
              </a:ext>
            </a:extLst>
          </p:cNvPr>
          <p:cNvPicPr>
            <a:picLocks noChangeAspect="1"/>
          </p:cNvPicPr>
          <p:nvPr/>
        </p:nvPicPr>
        <p:blipFill>
          <a:blip r:embed="rId3"/>
          <a:stretch>
            <a:fillRect/>
          </a:stretch>
        </p:blipFill>
        <p:spPr>
          <a:xfrm>
            <a:off x="680851" y="2667339"/>
            <a:ext cx="8515505" cy="359304"/>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E46E807-C4CE-044A-BE72-14AD0DE96598}"/>
                  </a:ext>
                </a:extLst>
              </p:cNvPr>
              <p:cNvSpPr txBox="1"/>
              <p:nvPr/>
            </p:nvSpPr>
            <p:spPr>
              <a:xfrm>
                <a:off x="502721" y="2841561"/>
                <a:ext cx="22681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baseline="-25000" smtClean="0">
                          <a:latin typeface="Cambria Math" panose="02040503050406030204" pitchFamily="18" charset="0"/>
                        </a:rPr>
                        <m:t>𝑖</m:t>
                      </m:r>
                      <m:r>
                        <a:rPr kumimoji="1" lang="en-US" altLang="ja-JP" b="0" i="1" baseline="-25000" smtClean="0">
                          <a:latin typeface="Cambria Math" panose="02040503050406030204" pitchFamily="18" charset="0"/>
                        </a:rPr>
                        <m:t>=1</m:t>
                      </m:r>
                    </m:oMath>
                  </m:oMathPara>
                </a14:m>
                <a:endParaRPr kumimoji="1" lang="ja-JP" altLang="en-US" baseline="-25000"/>
              </a:p>
            </p:txBody>
          </p:sp>
        </mc:Choice>
        <mc:Fallback xmlns="">
          <p:sp>
            <p:nvSpPr>
              <p:cNvPr id="13" name="テキスト ボックス 12">
                <a:extLst>
                  <a:ext uri="{FF2B5EF4-FFF2-40B4-BE49-F238E27FC236}">
                    <a16:creationId xmlns:a16="http://schemas.microsoft.com/office/drawing/2014/main" id="{CE46E807-C4CE-044A-BE72-14AD0DE96598}"/>
                  </a:ext>
                </a:extLst>
              </p:cNvPr>
              <p:cNvSpPr txBox="1">
                <a:spLocks noRot="1" noChangeAspect="1" noMove="1" noResize="1" noEditPoints="1" noAdjustHandles="1" noChangeArrowheads="1" noChangeShapeType="1" noTextEdit="1"/>
              </p:cNvSpPr>
              <p:nvPr/>
            </p:nvSpPr>
            <p:spPr>
              <a:xfrm>
                <a:off x="502721" y="2841561"/>
                <a:ext cx="226818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0968E1-CFA3-274A-AA7A-4C403574041C}"/>
                  </a:ext>
                </a:extLst>
              </p:cNvPr>
              <p:cNvSpPr txBox="1"/>
              <p:nvPr/>
            </p:nvSpPr>
            <p:spPr>
              <a:xfrm>
                <a:off x="692726" y="2322228"/>
                <a:ext cx="2078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ea typeface="Cambria Math" panose="02040503050406030204" pitchFamily="18" charset="0"/>
                        </a:rPr>
                        <m:t>𝜖</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𝑗</m:t>
                      </m:r>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B10968E1-CFA3-274A-AA7A-4C403574041C}"/>
                  </a:ext>
                </a:extLst>
              </p:cNvPr>
              <p:cNvSpPr txBox="1">
                <a:spLocks noRot="1" noChangeAspect="1" noMove="1" noResize="1" noEditPoints="1" noAdjustHandles="1" noChangeArrowheads="1" noChangeShapeType="1" noTextEdit="1"/>
              </p:cNvSpPr>
              <p:nvPr/>
            </p:nvSpPr>
            <p:spPr>
              <a:xfrm>
                <a:off x="692726" y="2322228"/>
                <a:ext cx="2078182" cy="369332"/>
              </a:xfrm>
              <a:prstGeom prst="rect">
                <a:avLst/>
              </a:prstGeom>
              <a:blipFill>
                <a:blip r:embed="rId5"/>
                <a:stretch>
                  <a:fillRect b="-12903"/>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2495AC4-9AA6-6C4A-A15A-C07AA1EE8A07}"/>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49724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D270EEA-A169-2D42-BE7F-1A4083CF6C47}"/>
              </a:ext>
            </a:extLst>
          </p:cNvPr>
          <p:cNvPicPr>
            <a:picLocks noChangeAspect="1"/>
          </p:cNvPicPr>
          <p:nvPr/>
        </p:nvPicPr>
        <p:blipFill>
          <a:blip r:embed="rId2"/>
          <a:stretch>
            <a:fillRect/>
          </a:stretch>
        </p:blipFill>
        <p:spPr>
          <a:xfrm>
            <a:off x="4690753" y="849182"/>
            <a:ext cx="7410204" cy="6008818"/>
          </a:xfrm>
          <a:prstGeom prst="rect">
            <a:avLst/>
          </a:prstGeom>
        </p:spPr>
      </p:pic>
      <p:sp>
        <p:nvSpPr>
          <p:cNvPr id="4" name="テキスト ボックス 3">
            <a:extLst>
              <a:ext uri="{FF2B5EF4-FFF2-40B4-BE49-F238E27FC236}">
                <a16:creationId xmlns:a16="http://schemas.microsoft.com/office/drawing/2014/main" id="{D5F8C8B2-9388-7F4E-BCAF-E4D895574D07}"/>
              </a:ext>
            </a:extLst>
          </p:cNvPr>
          <p:cNvSpPr txBox="1"/>
          <p:nvPr/>
        </p:nvSpPr>
        <p:spPr>
          <a:xfrm>
            <a:off x="5443162" y="175704"/>
            <a:ext cx="715655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算出した特徴量の重要度の図</a:t>
            </a:r>
            <a:endParaRPr lang="ja-JP" altLang="en-US" sz="3200" dirty="0">
              <a:latin typeface="HGPGothicE" panose="020B0900000000000000" pitchFamily="34" charset="-128"/>
              <a:ea typeface="HGPGothicE" panose="020B0900000000000000" pitchFamily="34" charset="-128"/>
            </a:endParaRPr>
          </a:p>
        </p:txBody>
      </p:sp>
      <p:sp>
        <p:nvSpPr>
          <p:cNvPr id="6" name="テキスト ボックス 5">
            <a:extLst>
              <a:ext uri="{FF2B5EF4-FFF2-40B4-BE49-F238E27FC236}">
                <a16:creationId xmlns:a16="http://schemas.microsoft.com/office/drawing/2014/main" id="{A020A6E1-7029-464E-BC08-F7CDC85C1139}"/>
              </a:ext>
            </a:extLst>
          </p:cNvPr>
          <p:cNvSpPr txBox="1"/>
          <p:nvPr/>
        </p:nvSpPr>
        <p:spPr>
          <a:xfrm>
            <a:off x="91043" y="1404672"/>
            <a:ext cx="4409705" cy="3785652"/>
          </a:xfrm>
          <a:prstGeom prst="rect">
            <a:avLst/>
          </a:prstGeom>
          <a:noFill/>
        </p:spPr>
        <p:txBody>
          <a:bodyPr wrap="square" rtlCol="0">
            <a:spAutoFit/>
          </a:bodyPr>
          <a:lstStyle/>
          <a:p>
            <a:r>
              <a:rPr kumimoji="1" lang="en-US" altLang="ja-JP" sz="2400" dirty="0"/>
              <a:t>•</a:t>
            </a:r>
            <a:r>
              <a:rPr kumimoji="1" lang="en-US" altLang="ja-JP" sz="2400" dirty="0" err="1"/>
              <a:t>Likes,Dislikes,Comment_count</a:t>
            </a:r>
            <a:r>
              <a:rPr kumimoji="1" lang="ja-JP" altLang="en-US" sz="2400"/>
              <a:t>の集計特徴量が重要度として高いことが分かる。</a:t>
            </a:r>
            <a:endParaRPr kumimoji="1" lang="en-US" altLang="ja-JP" sz="2400" dirty="0"/>
          </a:p>
          <a:p>
            <a:endParaRPr kumimoji="1" lang="en-US" altLang="ja-JP" sz="2400" dirty="0"/>
          </a:p>
          <a:p>
            <a:r>
              <a:rPr kumimoji="1" lang="en-US" altLang="ja-JP" sz="2400" dirty="0"/>
              <a:t>•</a:t>
            </a:r>
            <a:r>
              <a:rPr kumimoji="1" lang="en-US" altLang="ja-JP" sz="2400" dirty="0" err="1"/>
              <a:t>publish_day,publish_year,by_yea</a:t>
            </a:r>
            <a:endParaRPr kumimoji="1" lang="en-US" altLang="ja-JP" sz="2400" dirty="0"/>
          </a:p>
          <a:p>
            <a:r>
              <a:rPr kumimoji="1" lang="en-US" altLang="ja-JP" sz="2400" dirty="0"/>
              <a:t>r</a:t>
            </a:r>
            <a:r>
              <a:rPr kumimoji="1" lang="ja-JP" altLang="en-US" sz="2400"/>
              <a:t>などの期間ごとの評価数、コメント数も特徴量の重要度と</a:t>
            </a:r>
            <a:endParaRPr kumimoji="1" lang="en-US" altLang="ja-JP" sz="2400" dirty="0"/>
          </a:p>
          <a:p>
            <a:r>
              <a:rPr kumimoji="1" lang="ja-JP" altLang="en-US" sz="2400"/>
              <a:t>して高いことが分かる。</a:t>
            </a:r>
            <a:endParaRPr kumimoji="1" lang="en-US" altLang="ja-JP" sz="2400" dirty="0"/>
          </a:p>
          <a:p>
            <a:endParaRPr kumimoji="1" lang="en-US" altLang="ja-JP" sz="2400" dirty="0"/>
          </a:p>
          <a:p>
            <a:r>
              <a:rPr kumimoji="1" lang="en-US" altLang="ja-JP" sz="2400" dirty="0"/>
              <a:t>•RMSE</a:t>
            </a:r>
            <a:r>
              <a:rPr kumimoji="1" lang="ja-JP" altLang="en-US" sz="2400"/>
              <a:t>の値は</a:t>
            </a:r>
            <a:r>
              <a:rPr kumimoji="1" lang="en-US" altLang="ja-JP" sz="2400" dirty="0"/>
              <a:t>0.718…</a:t>
            </a:r>
            <a:r>
              <a:rPr kumimoji="1" lang="ja-JP" altLang="en-US" sz="2400"/>
              <a:t>となった。</a:t>
            </a:r>
            <a:endParaRPr kumimoji="1" lang="en-US" altLang="ja-JP" sz="2400" dirty="0"/>
          </a:p>
        </p:txBody>
      </p:sp>
    </p:spTree>
    <p:extLst>
      <p:ext uri="{BB962C8B-B14F-4D97-AF65-F5344CB8AC3E}">
        <p14:creationId xmlns:p14="http://schemas.microsoft.com/office/powerpoint/2010/main" val="33782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AA00DD9-3F6D-9442-8BF5-8C8C7C6BE0EA}"/>
              </a:ext>
            </a:extLst>
          </p:cNvPr>
          <p:cNvSpPr txBox="1"/>
          <p:nvPr/>
        </p:nvSpPr>
        <p:spPr>
          <a:xfrm>
            <a:off x="903126" y="619437"/>
            <a:ext cx="6613954"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まとめ</a:t>
            </a:r>
            <a:endParaRPr lang="ja-JP" altLang="en-US" sz="3200" dirty="0">
              <a:latin typeface="HGPGothicE" panose="020B0900000000000000" pitchFamily="34" charset="-128"/>
              <a:ea typeface="HGPGothicE" panose="020B0900000000000000" pitchFamily="34" charset="-128"/>
            </a:endParaRPr>
          </a:p>
        </p:txBody>
      </p:sp>
      <p:sp>
        <p:nvSpPr>
          <p:cNvPr id="4" name="テキスト ボックス 3">
            <a:extLst>
              <a:ext uri="{FF2B5EF4-FFF2-40B4-BE49-F238E27FC236}">
                <a16:creationId xmlns:a16="http://schemas.microsoft.com/office/drawing/2014/main" id="{855B16BC-0E07-2D40-B1C9-AFD8778B0F61}"/>
              </a:ext>
            </a:extLst>
          </p:cNvPr>
          <p:cNvSpPr txBox="1"/>
          <p:nvPr/>
        </p:nvSpPr>
        <p:spPr>
          <a:xfrm>
            <a:off x="1401947" y="1406471"/>
            <a:ext cx="10681855" cy="4832092"/>
          </a:xfrm>
          <a:prstGeom prst="rect">
            <a:avLst/>
          </a:prstGeom>
          <a:noFill/>
        </p:spPr>
        <p:txBody>
          <a:bodyPr wrap="square" rtlCol="0">
            <a:spAutoFit/>
          </a:bodyPr>
          <a:lstStyle/>
          <a:p>
            <a:r>
              <a:rPr kumimoji="1" lang="en-US" altLang="ja-JP" sz="2800" dirty="0"/>
              <a:t>• YouTube</a:t>
            </a:r>
            <a:r>
              <a:rPr kumimoji="1" lang="ja-JP" altLang="en-US" sz="2800"/>
              <a:t>動画の再生数は、高評価やコメントなどの</a:t>
            </a:r>
            <a:endParaRPr kumimoji="1" lang="en-US" altLang="ja-JP" sz="2800" dirty="0"/>
          </a:p>
          <a:p>
            <a:r>
              <a:rPr kumimoji="1" lang="en-US" altLang="ja-JP" sz="2800" dirty="0"/>
              <a:t>   </a:t>
            </a:r>
            <a:r>
              <a:rPr kumimoji="1" lang="ja-JP" altLang="en-US" sz="2800"/>
              <a:t>エンゲージメントに影響する。</a:t>
            </a:r>
            <a:endParaRPr kumimoji="1" lang="en-US" altLang="ja-JP" sz="2800" dirty="0"/>
          </a:p>
          <a:p>
            <a:endParaRPr kumimoji="1" lang="en-US" altLang="ja-JP" sz="2800" dirty="0"/>
          </a:p>
          <a:p>
            <a:r>
              <a:rPr kumimoji="1" lang="en-US" altLang="ja-JP" sz="2800" dirty="0"/>
              <a:t>• </a:t>
            </a:r>
            <a:r>
              <a:rPr kumimoji="1" lang="ja-JP" altLang="en-US" sz="2800"/>
              <a:t>エンゲージメント全体における</a:t>
            </a:r>
            <a:r>
              <a:rPr kumimoji="1" lang="ja-JP" altLang="en-US" sz="2800" u="sng"/>
              <a:t>低評価の割合</a:t>
            </a:r>
            <a:r>
              <a:rPr kumimoji="1" lang="ja-JP" altLang="en-US" sz="2800"/>
              <a:t>も動画の</a:t>
            </a:r>
            <a:endParaRPr kumimoji="1" lang="en-US" altLang="ja-JP" sz="2800" dirty="0"/>
          </a:p>
          <a:p>
            <a:r>
              <a:rPr kumimoji="1" lang="en-US" altLang="ja-JP" sz="2800" dirty="0"/>
              <a:t>   </a:t>
            </a:r>
            <a:r>
              <a:rPr kumimoji="1" lang="ja-JP" altLang="en-US" sz="2800"/>
              <a:t>再生数に影響する。</a:t>
            </a:r>
            <a:endParaRPr kumimoji="1" lang="en-US" altLang="ja-JP" sz="2800" dirty="0"/>
          </a:p>
          <a:p>
            <a:endParaRPr kumimoji="1" lang="en-US" altLang="ja-JP" sz="2800" dirty="0"/>
          </a:p>
          <a:p>
            <a:r>
              <a:rPr kumimoji="1" lang="en-US" altLang="ja-JP" sz="2800" dirty="0"/>
              <a:t>•</a:t>
            </a:r>
            <a:r>
              <a:rPr kumimoji="1" lang="ja-JP" altLang="en-US" sz="2800"/>
              <a:t>出来たこと</a:t>
            </a:r>
            <a:endParaRPr kumimoji="1" lang="en-US" altLang="ja-JP" sz="2800" dirty="0"/>
          </a:p>
          <a:p>
            <a:r>
              <a:rPr kumimoji="1" lang="en-US" altLang="ja-JP" sz="2800" dirty="0"/>
              <a:t>   </a:t>
            </a:r>
            <a:r>
              <a:rPr kumimoji="1" lang="ja-JP" altLang="en-US" sz="2800"/>
              <a:t>再生数を予測するための予測モデルの構築。</a:t>
            </a:r>
            <a:endParaRPr kumimoji="1" lang="en-US" altLang="ja-JP" sz="2800" dirty="0"/>
          </a:p>
          <a:p>
            <a:endParaRPr kumimoji="1" lang="en-US" altLang="ja-JP" sz="2800" dirty="0"/>
          </a:p>
          <a:p>
            <a:r>
              <a:rPr kumimoji="1" lang="en-US" altLang="ja-JP" sz="2800" dirty="0"/>
              <a:t>•</a:t>
            </a:r>
            <a:r>
              <a:rPr kumimoji="1" lang="ja-JP" altLang="en-US" sz="2800"/>
              <a:t>出来てないこと</a:t>
            </a:r>
            <a:endParaRPr kumimoji="1" lang="en-US" altLang="ja-JP" sz="2800" dirty="0"/>
          </a:p>
          <a:p>
            <a:r>
              <a:rPr kumimoji="1" lang="en-US" altLang="ja-JP" sz="2800" dirty="0"/>
              <a:t>   </a:t>
            </a:r>
            <a:r>
              <a:rPr kumimoji="1" lang="ja-JP" altLang="en-US" sz="2800"/>
              <a:t>決定木の可視化、指標の選定。</a:t>
            </a:r>
            <a:endParaRPr kumimoji="1" lang="en-US" altLang="ja-JP" sz="2800" dirty="0"/>
          </a:p>
        </p:txBody>
      </p:sp>
      <p:sp>
        <p:nvSpPr>
          <p:cNvPr id="5" name="正方形/長方形 4">
            <a:extLst>
              <a:ext uri="{FF2B5EF4-FFF2-40B4-BE49-F238E27FC236}">
                <a16:creationId xmlns:a16="http://schemas.microsoft.com/office/drawing/2014/main" id="{4AA8269A-CB4D-2B4C-A446-A9F46DBE38ED}"/>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6320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2" y="606175"/>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5"/>
            <a:ext cx="8379538" cy="1384995"/>
          </a:xfrm>
          <a:prstGeom prst="rect">
            <a:avLst/>
          </a:prstGeom>
          <a:noFill/>
        </p:spPr>
        <p:txBody>
          <a:bodyPr wrap="square" rtlCol="0">
            <a:spAutoFit/>
          </a:bodyPr>
          <a:lstStyle/>
          <a:p>
            <a:r>
              <a:rPr lang="en-US" altLang="ja-JP" sz="2800" dirty="0"/>
              <a:t>•  YouTube</a:t>
            </a:r>
            <a:r>
              <a:rPr lang="ja-JP" altLang="en-US" sz="2800" dirty="0"/>
              <a:t>は、</a:t>
            </a:r>
            <a:r>
              <a:rPr lang="en-US" altLang="ja-JP" sz="2800" dirty="0"/>
              <a:t>2019</a:t>
            </a:r>
            <a:r>
              <a:rPr lang="ja-JP" altLang="en-US" sz="2800" dirty="0"/>
              <a:t>年広告売上高</a:t>
            </a:r>
            <a:r>
              <a:rPr lang="en-US" altLang="ja-JP" sz="2800" dirty="0"/>
              <a:t>150</a:t>
            </a:r>
            <a:r>
              <a:rPr lang="ja-JP" altLang="en-US" sz="2800" dirty="0"/>
              <a:t>億ドル、　</a:t>
            </a:r>
            <a:endParaRPr lang="en-US" altLang="ja-JP" sz="2800" dirty="0"/>
          </a:p>
          <a:p>
            <a:r>
              <a:rPr lang="ja-JP" altLang="en-US" sz="2800" dirty="0"/>
              <a:t>　月間アクセス</a:t>
            </a:r>
            <a:r>
              <a:rPr lang="en-US" altLang="ja-JP" sz="2800" dirty="0"/>
              <a:t>20</a:t>
            </a:r>
            <a:r>
              <a:rPr lang="ja-JP" altLang="en-US" sz="2800" dirty="0"/>
              <a:t>億人に達するほど、世界で最も</a:t>
            </a:r>
            <a:endParaRPr lang="en-US" altLang="ja-JP" sz="2800" dirty="0"/>
          </a:p>
          <a:p>
            <a:r>
              <a:rPr lang="ja-JP" altLang="en-US" sz="2800" dirty="0"/>
              <a:t>　普及した動画マーケティングツール</a:t>
            </a:r>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3" y="3384695"/>
            <a:ext cx="7214425" cy="954107"/>
          </a:xfrm>
          <a:prstGeom prst="rect">
            <a:avLst/>
          </a:prstGeom>
          <a:noFill/>
        </p:spPr>
        <p:txBody>
          <a:bodyPr wrap="square" rtlCol="0">
            <a:spAutoFit/>
          </a:bodyPr>
          <a:lstStyle/>
          <a:p>
            <a:r>
              <a:rPr lang="en-US" altLang="ja-JP" sz="2800" dirty="0"/>
              <a:t>•  </a:t>
            </a:r>
            <a:r>
              <a:rPr lang="ja-JP" altLang="en-US" sz="2800"/>
              <a:t>再生数</a:t>
            </a:r>
            <a:r>
              <a:rPr lang="ja-JP" altLang="en-US" sz="2800" dirty="0"/>
              <a:t>を増やすための施策が、日々多く</a:t>
            </a:r>
            <a:endParaRPr lang="en-US" altLang="ja-JP" sz="2800" dirty="0"/>
          </a:p>
          <a:p>
            <a:r>
              <a:rPr lang="ja-JP" altLang="en-US" sz="2800" dirty="0"/>
              <a:t>　のメディアでノウハウが紹介されている</a:t>
            </a:r>
          </a:p>
        </p:txBody>
      </p:sp>
      <p:sp>
        <p:nvSpPr>
          <p:cNvPr id="7" name="テキスト ボックス 6">
            <a:extLst>
              <a:ext uri="{FF2B5EF4-FFF2-40B4-BE49-F238E27FC236}">
                <a16:creationId xmlns:a16="http://schemas.microsoft.com/office/drawing/2014/main" id="{DBBB7864-BCCF-F543-8732-EC8BEEC044D1}"/>
              </a:ext>
            </a:extLst>
          </p:cNvPr>
          <p:cNvSpPr txBox="1"/>
          <p:nvPr/>
        </p:nvSpPr>
        <p:spPr>
          <a:xfrm>
            <a:off x="4053883" y="4338924"/>
            <a:ext cx="7214425" cy="461665"/>
          </a:xfrm>
          <a:prstGeom prst="rect">
            <a:avLst/>
          </a:prstGeom>
          <a:noFill/>
        </p:spPr>
        <p:txBody>
          <a:bodyPr wrap="square" rtlCol="0">
            <a:spAutoFit/>
          </a:bodyPr>
          <a:lstStyle/>
          <a:p>
            <a:r>
              <a:rPr lang="en-US" altLang="ja-JP" sz="2400" dirty="0"/>
              <a:t>(</a:t>
            </a:r>
            <a:r>
              <a:rPr lang="ja-JP" altLang="en-US" sz="2400"/>
              <a:t>動画広告、セミナー、記事</a:t>
            </a:r>
            <a:r>
              <a:rPr lang="en-US" altLang="ja-JP" sz="2400" dirty="0"/>
              <a:t>)</a:t>
            </a:r>
            <a:endParaRPr lang="ja-JP" altLang="en-US" sz="2400" dirty="0"/>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70"/>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488788" y="1651210"/>
            <a:ext cx="7462734" cy="830997"/>
          </a:xfrm>
          <a:prstGeom prst="rect">
            <a:avLst/>
          </a:prstGeom>
          <a:noFill/>
        </p:spPr>
        <p:txBody>
          <a:bodyPr wrap="square" rtlCol="0">
            <a:spAutoFit/>
          </a:bodyPr>
          <a:lstStyle/>
          <a:p>
            <a:r>
              <a:rPr lang="en-US" altLang="ja-JP" sz="2400" dirty="0"/>
              <a:t>•</a:t>
            </a:r>
            <a:r>
              <a:rPr lang="ja-JP" altLang="en-US" sz="2400"/>
              <a:t>再生数</a:t>
            </a:r>
            <a:r>
              <a:rPr lang="ja-JP" altLang="en-US" sz="2400" dirty="0"/>
              <a:t>を増やすための施策が、日々多く</a:t>
            </a:r>
            <a:r>
              <a:rPr lang="ja-JP" altLang="en-US" sz="2400"/>
              <a:t>のメディア</a:t>
            </a:r>
            <a:endParaRPr lang="en-US" altLang="ja-JP" sz="2400" dirty="0"/>
          </a:p>
          <a:p>
            <a:r>
              <a:rPr lang="en-US" altLang="ja-JP" sz="2400" dirty="0"/>
              <a:t>  </a:t>
            </a:r>
            <a:r>
              <a:rPr lang="ja-JP" altLang="en-US" sz="2400"/>
              <a:t>で</a:t>
            </a:r>
            <a:r>
              <a:rPr lang="ja-JP" altLang="en-US" sz="2400" dirty="0"/>
              <a:t>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525578" y="3116368"/>
            <a:ext cx="7214425"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70"/>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ゴール</a:t>
            </a:r>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7" y="2252210"/>
            <a:ext cx="8619566" cy="1815882"/>
          </a:xfrm>
          <a:prstGeom prst="rect">
            <a:avLst/>
          </a:prstGeom>
          <a:noFill/>
        </p:spPr>
        <p:txBody>
          <a:bodyPr wrap="square" rtlCol="0">
            <a:spAutoFit/>
          </a:bodyPr>
          <a:lstStyle/>
          <a:p>
            <a:r>
              <a:rPr lang="en-US" altLang="ja-JP" sz="2800" dirty="0"/>
              <a:t>YouTuber(</a:t>
            </a:r>
            <a:r>
              <a:rPr lang="ja-JP" altLang="en-US" sz="2800" dirty="0"/>
              <a:t>動画クリエイター</a:t>
            </a:r>
            <a:r>
              <a:rPr lang="en-US" altLang="ja-JP" sz="2800" dirty="0"/>
              <a:t>)</a:t>
            </a:r>
            <a:r>
              <a:rPr lang="ja-JP" altLang="en-US" sz="2800" dirty="0"/>
              <a:t>にとって生命線とされる再生数を伸ばすために、</a:t>
            </a:r>
            <a:r>
              <a:rPr lang="ja-JP" altLang="en-US" sz="2800" u="sng" dirty="0"/>
              <a:t>どのような指標を心がける必要</a:t>
            </a:r>
            <a:r>
              <a:rPr lang="ja-JP" altLang="en-US" sz="2800" u="sng"/>
              <a:t>があるのかを知り</a:t>
            </a:r>
            <a:r>
              <a:rPr lang="ja-JP" altLang="en-US" sz="2800"/>
              <a:t>、動画の再生数を予測できるモデルを構築する。</a:t>
            </a:r>
            <a:endParaRPr lang="ja-JP" altLang="en-US" sz="2800" dirty="0"/>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4315758" y="316131"/>
            <a:ext cx="4534329" cy="584775"/>
          </a:xfrm>
          <a:prstGeom prst="rect">
            <a:avLst/>
          </a:prstGeom>
          <a:noFill/>
        </p:spPr>
        <p:txBody>
          <a:bodyPr wrap="square" rtlCol="0">
            <a:spAutoFit/>
          </a:bodyPr>
          <a:lstStyle/>
          <a:p>
            <a:r>
              <a:rPr lang="ja-JP" altLang="en-US" sz="3200" dirty="0">
                <a:latin typeface="HGPGothicE" panose="020B0900000000000000" pitchFamily="34" charset="-128"/>
                <a:ea typeface="HGPGothicE" panose="020B0900000000000000" pitchFamily="34" charset="-128"/>
              </a:rPr>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8421538" y="843836"/>
            <a:ext cx="4177553" cy="523220"/>
          </a:xfrm>
          <a:prstGeom prst="rect">
            <a:avLst/>
          </a:prstGeom>
          <a:noFill/>
        </p:spPr>
        <p:txBody>
          <a:bodyPr wrap="square" rtlCol="0">
            <a:spAutoFit/>
          </a:bodyPr>
          <a:lstStyle/>
          <a:p>
            <a:r>
              <a:rPr lang="ja-JP" altLang="en-US" sz="2800"/>
              <a:t>データ概要</a:t>
            </a:r>
            <a:endParaRPr lang="en-US" altLang="ja-JP" sz="28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949805667"/>
              </p:ext>
            </p:extLst>
          </p:nvPr>
        </p:nvGraphicFramePr>
        <p:xfrm>
          <a:off x="0" y="1415257"/>
          <a:ext cx="7029976" cy="5442743"/>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0">
                <a:tc>
                  <a:txBody>
                    <a:bodyPr/>
                    <a:lstStyle/>
                    <a:p>
                      <a:r>
                        <a:rPr kumimoji="1" lang="ja-JP" altLang="en-US" sz="1500"/>
                        <a:t>カラム名</a:t>
                      </a:r>
                    </a:p>
                  </a:txBody>
                  <a:tcPr marT="45721" marB="45721"/>
                </a:tc>
                <a:tc>
                  <a:txBody>
                    <a:bodyPr/>
                    <a:lstStyle/>
                    <a:p>
                      <a:r>
                        <a:rPr kumimoji="1" lang="ja-JP" altLang="en-US" sz="1500" dirty="0"/>
                        <a:t>説明</a:t>
                      </a:r>
                    </a:p>
                  </a:txBody>
                  <a:tcPr marT="45721" marB="45721"/>
                </a:tc>
                <a:extLst>
                  <a:ext uri="{0D108BD9-81ED-4DB2-BD59-A6C34878D82A}">
                    <a16:rowId xmlns:a16="http://schemas.microsoft.com/office/drawing/2014/main" val="607418439"/>
                  </a:ext>
                </a:extLst>
              </a:tr>
              <a:tr h="316524">
                <a:tc>
                  <a:txBody>
                    <a:bodyPr/>
                    <a:lstStyle/>
                    <a:p>
                      <a:r>
                        <a:rPr kumimoji="1" lang="en-US" altLang="ja-JP" sz="1500" dirty="0" err="1"/>
                        <a:t>Video_id</a:t>
                      </a:r>
                      <a:endParaRPr kumimoji="1" lang="ja-JP" altLang="en-US" sz="1500"/>
                    </a:p>
                  </a:txBody>
                  <a:tcPr marT="45721" marB="45721"/>
                </a:tc>
                <a:tc>
                  <a:txBody>
                    <a:bodyPr/>
                    <a:lstStyle/>
                    <a:p>
                      <a:r>
                        <a:rPr kumimoji="1" lang="ja-JP" altLang="en-US" sz="1500" dirty="0"/>
                        <a:t>動画ごとの一意の</a:t>
                      </a:r>
                      <a:r>
                        <a:rPr kumimoji="1" lang="en-US" altLang="ja-JP" sz="1500" dirty="0"/>
                        <a:t>ID</a:t>
                      </a:r>
                      <a:endParaRPr kumimoji="1" lang="ja-JP" altLang="en-US" sz="1500" dirty="0"/>
                    </a:p>
                  </a:txBody>
                  <a:tcPr marT="45721" marB="45721"/>
                </a:tc>
                <a:extLst>
                  <a:ext uri="{0D108BD9-81ED-4DB2-BD59-A6C34878D82A}">
                    <a16:rowId xmlns:a16="http://schemas.microsoft.com/office/drawing/2014/main" val="3340295327"/>
                  </a:ext>
                </a:extLst>
              </a:tr>
              <a:tr h="316524">
                <a:tc>
                  <a:txBody>
                    <a:bodyPr/>
                    <a:lstStyle/>
                    <a:p>
                      <a:r>
                        <a:rPr kumimoji="1" lang="en-US" altLang="ja-JP" sz="1500" dirty="0"/>
                        <a:t>title</a:t>
                      </a:r>
                      <a:endParaRPr kumimoji="1" lang="ja-JP" altLang="en-US" sz="1500"/>
                    </a:p>
                  </a:txBody>
                  <a:tcPr marT="45721" marB="45721"/>
                </a:tc>
                <a:tc>
                  <a:txBody>
                    <a:bodyPr/>
                    <a:lstStyle/>
                    <a:p>
                      <a:r>
                        <a:rPr kumimoji="1" lang="ja-JP" altLang="en-US" sz="1500"/>
                        <a:t>動画のタイトル</a:t>
                      </a:r>
                    </a:p>
                  </a:txBody>
                  <a:tcPr marT="45721" marB="45721"/>
                </a:tc>
                <a:extLst>
                  <a:ext uri="{0D108BD9-81ED-4DB2-BD59-A6C34878D82A}">
                    <a16:rowId xmlns:a16="http://schemas.microsoft.com/office/drawing/2014/main" val="382391794"/>
                  </a:ext>
                </a:extLst>
              </a:tr>
              <a:tr h="316524">
                <a:tc>
                  <a:txBody>
                    <a:bodyPr/>
                    <a:lstStyle/>
                    <a:p>
                      <a:r>
                        <a:rPr kumimoji="1" lang="en-US" altLang="ja-JP" sz="1500" dirty="0" err="1"/>
                        <a:t>publishedAt</a:t>
                      </a:r>
                      <a:endParaRPr kumimoji="1" lang="ja-JP" altLang="en-US" sz="1500" dirty="0"/>
                    </a:p>
                  </a:txBody>
                  <a:tcPr marT="45721" marB="45721"/>
                </a:tc>
                <a:tc>
                  <a:txBody>
                    <a:bodyPr/>
                    <a:lstStyle/>
                    <a:p>
                      <a:r>
                        <a:rPr kumimoji="1" lang="ja-JP" altLang="en-US" sz="1500"/>
                        <a:t>動画の投稿時間</a:t>
                      </a:r>
                    </a:p>
                  </a:txBody>
                  <a:tcPr marT="45721" marB="45721"/>
                </a:tc>
                <a:extLst>
                  <a:ext uri="{0D108BD9-81ED-4DB2-BD59-A6C34878D82A}">
                    <a16:rowId xmlns:a16="http://schemas.microsoft.com/office/drawing/2014/main" val="4247502443"/>
                  </a:ext>
                </a:extLst>
              </a:tr>
              <a:tr h="316524">
                <a:tc>
                  <a:txBody>
                    <a:bodyPr/>
                    <a:lstStyle/>
                    <a:p>
                      <a:r>
                        <a:rPr kumimoji="1" lang="en-US" altLang="ja-JP" sz="1500" dirty="0" err="1"/>
                        <a:t>channelId</a:t>
                      </a:r>
                      <a:endParaRPr kumimoji="1" lang="ja-JP" altLang="en-US" sz="1500"/>
                    </a:p>
                  </a:txBody>
                  <a:tcPr marT="45721" marB="45721"/>
                </a:tc>
                <a:tc>
                  <a:txBody>
                    <a:bodyPr/>
                    <a:lstStyle/>
                    <a:p>
                      <a:r>
                        <a:rPr kumimoji="1" lang="ja-JP" altLang="en-US" sz="1500"/>
                        <a:t>チャンネルの</a:t>
                      </a:r>
                      <a:r>
                        <a:rPr kumimoji="1" lang="en-US" altLang="ja-JP" sz="1500" dirty="0"/>
                        <a:t>ID</a:t>
                      </a:r>
                      <a:endParaRPr kumimoji="1" lang="ja-JP" altLang="en-US" sz="1500"/>
                    </a:p>
                  </a:txBody>
                  <a:tcPr marT="45721" marB="45721"/>
                </a:tc>
                <a:extLst>
                  <a:ext uri="{0D108BD9-81ED-4DB2-BD59-A6C34878D82A}">
                    <a16:rowId xmlns:a16="http://schemas.microsoft.com/office/drawing/2014/main" val="2243755617"/>
                  </a:ext>
                </a:extLst>
              </a:tr>
              <a:tr h="316524">
                <a:tc>
                  <a:txBody>
                    <a:bodyPr/>
                    <a:lstStyle/>
                    <a:p>
                      <a:r>
                        <a:rPr kumimoji="1" lang="en-US" altLang="ja-JP" sz="1500" dirty="0" err="1"/>
                        <a:t>channelTitle</a:t>
                      </a:r>
                      <a:endParaRPr kumimoji="1" lang="ja-JP" altLang="en-US" sz="1500" dirty="0"/>
                    </a:p>
                  </a:txBody>
                  <a:tcPr marT="45721" marB="45721"/>
                </a:tc>
                <a:tc>
                  <a:txBody>
                    <a:bodyPr/>
                    <a:lstStyle/>
                    <a:p>
                      <a:r>
                        <a:rPr kumimoji="1" lang="ja-JP" altLang="en-US" sz="1500"/>
                        <a:t>チャンネルの名前</a:t>
                      </a:r>
                    </a:p>
                  </a:txBody>
                  <a:tcPr marT="45721" marB="45721"/>
                </a:tc>
                <a:extLst>
                  <a:ext uri="{0D108BD9-81ED-4DB2-BD59-A6C34878D82A}">
                    <a16:rowId xmlns:a16="http://schemas.microsoft.com/office/drawing/2014/main" val="3213536354"/>
                  </a:ext>
                </a:extLst>
              </a:tr>
              <a:tr h="316524">
                <a:tc>
                  <a:txBody>
                    <a:bodyPr/>
                    <a:lstStyle/>
                    <a:p>
                      <a:r>
                        <a:rPr kumimoji="1" lang="en-US" altLang="ja-JP" sz="1500" dirty="0" err="1"/>
                        <a:t>categoryId</a:t>
                      </a:r>
                      <a:endParaRPr kumimoji="1" lang="ja-JP" altLang="en-US" sz="1500" dirty="0"/>
                    </a:p>
                  </a:txBody>
                  <a:tcPr marT="45721" marB="45721"/>
                </a:tc>
                <a:tc>
                  <a:txBody>
                    <a:bodyPr/>
                    <a:lstStyle/>
                    <a:p>
                      <a:r>
                        <a:rPr kumimoji="1" lang="ja-JP" altLang="en-US" sz="1500"/>
                        <a:t>動画カテゴリの</a:t>
                      </a:r>
                      <a:r>
                        <a:rPr kumimoji="1" lang="en-US" altLang="ja-JP" sz="1500" dirty="0"/>
                        <a:t>ID</a:t>
                      </a:r>
                      <a:endParaRPr kumimoji="1" lang="ja-JP" altLang="en-US" sz="1500"/>
                    </a:p>
                  </a:txBody>
                  <a:tcPr marT="45721" marB="45721"/>
                </a:tc>
                <a:extLst>
                  <a:ext uri="{0D108BD9-81ED-4DB2-BD59-A6C34878D82A}">
                    <a16:rowId xmlns:a16="http://schemas.microsoft.com/office/drawing/2014/main" val="2072759501"/>
                  </a:ext>
                </a:extLst>
              </a:tr>
              <a:tr h="322071">
                <a:tc>
                  <a:txBody>
                    <a:bodyPr/>
                    <a:lstStyle/>
                    <a:p>
                      <a:r>
                        <a:rPr kumimoji="1" lang="en-US" altLang="ja-JP" sz="1500" dirty="0" err="1"/>
                        <a:t>Collection_date</a:t>
                      </a:r>
                      <a:endParaRPr kumimoji="1" lang="ja-JP" altLang="en-US" sz="1500"/>
                    </a:p>
                  </a:txBody>
                  <a:tcPr marT="45721" marB="45721"/>
                </a:tc>
                <a:tc>
                  <a:txBody>
                    <a:bodyPr/>
                    <a:lstStyle/>
                    <a:p>
                      <a:r>
                        <a:rPr kumimoji="1" lang="ja-JP" altLang="en-US" sz="1500"/>
                        <a:t>データレコードの収集日</a:t>
                      </a:r>
                    </a:p>
                  </a:txBody>
                  <a:tcPr marT="45721" marB="45721"/>
                </a:tc>
                <a:extLst>
                  <a:ext uri="{0D108BD9-81ED-4DB2-BD59-A6C34878D82A}">
                    <a16:rowId xmlns:a16="http://schemas.microsoft.com/office/drawing/2014/main" val="4168614862"/>
                  </a:ext>
                </a:extLst>
              </a:tr>
              <a:tr h="316524">
                <a:tc>
                  <a:txBody>
                    <a:bodyPr/>
                    <a:lstStyle/>
                    <a:p>
                      <a:r>
                        <a:rPr kumimoji="1" lang="en-US" altLang="ja-JP" sz="1500" dirty="0"/>
                        <a:t>tags</a:t>
                      </a:r>
                      <a:endParaRPr kumimoji="1" lang="ja-JP" altLang="en-US" sz="1500"/>
                    </a:p>
                  </a:txBody>
                  <a:tcPr marT="45721" marB="45721"/>
                </a:tc>
                <a:tc>
                  <a:txBody>
                    <a:bodyPr/>
                    <a:lstStyle/>
                    <a:p>
                      <a:r>
                        <a:rPr kumimoji="1" lang="ja-JP" altLang="en-US" sz="1500" dirty="0"/>
                        <a:t>動画に割り当てられたタグ</a:t>
                      </a:r>
                    </a:p>
                  </a:txBody>
                  <a:tcPr marT="45721" marB="45721"/>
                </a:tc>
                <a:extLst>
                  <a:ext uri="{0D108BD9-81ED-4DB2-BD59-A6C34878D82A}">
                    <a16:rowId xmlns:a16="http://schemas.microsoft.com/office/drawing/2014/main" val="1441727392"/>
                  </a:ext>
                </a:extLst>
              </a:tr>
              <a:tr h="316524">
                <a:tc>
                  <a:txBody>
                    <a:bodyPr/>
                    <a:lstStyle/>
                    <a:p>
                      <a:r>
                        <a:rPr kumimoji="1" lang="en-US" altLang="ja-JP" sz="1500" dirty="0"/>
                        <a:t>likes</a:t>
                      </a:r>
                      <a:endParaRPr kumimoji="1" lang="ja-JP" altLang="en-US" sz="1500"/>
                    </a:p>
                  </a:txBody>
                  <a:tcPr marT="45721" marB="45721"/>
                </a:tc>
                <a:tc>
                  <a:txBody>
                    <a:bodyPr/>
                    <a:lstStyle/>
                    <a:p>
                      <a:r>
                        <a:rPr kumimoji="1" lang="ja-JP" altLang="en-US" sz="1500"/>
                        <a:t>高評価数</a:t>
                      </a:r>
                    </a:p>
                  </a:txBody>
                  <a:tcPr marT="45721" marB="45721"/>
                </a:tc>
                <a:extLst>
                  <a:ext uri="{0D108BD9-81ED-4DB2-BD59-A6C34878D82A}">
                    <a16:rowId xmlns:a16="http://schemas.microsoft.com/office/drawing/2014/main" val="943726869"/>
                  </a:ext>
                </a:extLst>
              </a:tr>
              <a:tr h="316524">
                <a:tc>
                  <a:txBody>
                    <a:bodyPr/>
                    <a:lstStyle/>
                    <a:p>
                      <a:r>
                        <a:rPr kumimoji="1" lang="en-US" altLang="ja-JP" sz="1500" dirty="0"/>
                        <a:t>dislikes</a:t>
                      </a:r>
                      <a:endParaRPr kumimoji="1" lang="ja-JP" altLang="en-US" sz="1500"/>
                    </a:p>
                  </a:txBody>
                  <a:tcPr marT="45721" marB="45721"/>
                </a:tc>
                <a:tc>
                  <a:txBody>
                    <a:bodyPr/>
                    <a:lstStyle/>
                    <a:p>
                      <a:r>
                        <a:rPr kumimoji="1" lang="ja-JP" altLang="en-US" sz="1500"/>
                        <a:t>低評価数</a:t>
                      </a:r>
                    </a:p>
                  </a:txBody>
                  <a:tcPr marT="45721" marB="45721"/>
                </a:tc>
                <a:extLst>
                  <a:ext uri="{0D108BD9-81ED-4DB2-BD59-A6C34878D82A}">
                    <a16:rowId xmlns:a16="http://schemas.microsoft.com/office/drawing/2014/main" val="1887197983"/>
                  </a:ext>
                </a:extLst>
              </a:tr>
              <a:tr h="316524">
                <a:tc>
                  <a:txBody>
                    <a:bodyPr/>
                    <a:lstStyle/>
                    <a:p>
                      <a:r>
                        <a:rPr kumimoji="1" lang="en-US" altLang="ja-JP" sz="1500" dirty="0" err="1"/>
                        <a:t>Comment_count</a:t>
                      </a:r>
                      <a:endParaRPr kumimoji="1" lang="ja-JP" altLang="en-US" sz="1500"/>
                    </a:p>
                  </a:txBody>
                  <a:tcPr marT="45721" marB="45721"/>
                </a:tc>
                <a:tc>
                  <a:txBody>
                    <a:bodyPr/>
                    <a:lstStyle/>
                    <a:p>
                      <a:r>
                        <a:rPr kumimoji="1" lang="ja-JP" altLang="en-US" sz="1500"/>
                        <a:t>コメント数</a:t>
                      </a:r>
                    </a:p>
                  </a:txBody>
                  <a:tcPr marT="45721" marB="45721"/>
                </a:tc>
                <a:extLst>
                  <a:ext uri="{0D108BD9-81ED-4DB2-BD59-A6C34878D82A}">
                    <a16:rowId xmlns:a16="http://schemas.microsoft.com/office/drawing/2014/main" val="193266614"/>
                  </a:ext>
                </a:extLst>
              </a:tr>
              <a:tr h="316524">
                <a:tc>
                  <a:txBody>
                    <a:bodyPr/>
                    <a:lstStyle/>
                    <a:p>
                      <a:r>
                        <a:rPr kumimoji="1" lang="en-US" altLang="ja-JP" sz="1500" dirty="0" err="1"/>
                        <a:t>Thumbnail_link</a:t>
                      </a:r>
                      <a:endParaRPr kumimoji="1" lang="ja-JP" altLang="en-US" sz="1500"/>
                    </a:p>
                  </a:txBody>
                  <a:tcPr marT="45721" marB="45721"/>
                </a:tc>
                <a:tc>
                  <a:txBody>
                    <a:bodyPr/>
                    <a:lstStyle/>
                    <a:p>
                      <a:r>
                        <a:rPr kumimoji="1" lang="ja-JP" altLang="en-US" sz="1500"/>
                        <a:t>サムネイルのリンク</a:t>
                      </a:r>
                      <a:r>
                        <a:rPr kumimoji="1" lang="en-US" altLang="ja-JP" sz="1500" dirty="0"/>
                        <a:t>URL</a:t>
                      </a:r>
                      <a:endParaRPr kumimoji="1" lang="ja-JP" altLang="en-US" sz="1500"/>
                    </a:p>
                  </a:txBody>
                  <a:tcPr marT="45721" marB="45721"/>
                </a:tc>
                <a:extLst>
                  <a:ext uri="{0D108BD9-81ED-4DB2-BD59-A6C34878D82A}">
                    <a16:rowId xmlns:a16="http://schemas.microsoft.com/office/drawing/2014/main" val="1571830466"/>
                  </a:ext>
                </a:extLst>
              </a:tr>
              <a:tr h="316524">
                <a:tc>
                  <a:txBody>
                    <a:bodyPr/>
                    <a:lstStyle/>
                    <a:p>
                      <a:r>
                        <a:rPr kumimoji="1" lang="en-US" altLang="ja-JP" sz="1500" dirty="0" err="1"/>
                        <a:t>Comments_disabled</a:t>
                      </a:r>
                      <a:endParaRPr kumimoji="1" lang="ja-JP" altLang="en-US" sz="1500"/>
                    </a:p>
                  </a:txBody>
                  <a:tcPr marT="45721" marB="45721"/>
                </a:tc>
                <a:tc>
                  <a:txBody>
                    <a:bodyPr/>
                    <a:lstStyle/>
                    <a:p>
                      <a:r>
                        <a:rPr kumimoji="1" lang="ja-JP" altLang="en-US" sz="1500"/>
                        <a:t>コメントが許可されていない</a:t>
                      </a:r>
                    </a:p>
                  </a:txBody>
                  <a:tcPr marT="45721" marB="45721"/>
                </a:tc>
                <a:extLst>
                  <a:ext uri="{0D108BD9-81ED-4DB2-BD59-A6C34878D82A}">
                    <a16:rowId xmlns:a16="http://schemas.microsoft.com/office/drawing/2014/main" val="577308103"/>
                  </a:ext>
                </a:extLst>
              </a:tr>
              <a:tr h="316524">
                <a:tc>
                  <a:txBody>
                    <a:bodyPr/>
                    <a:lstStyle/>
                    <a:p>
                      <a:r>
                        <a:rPr kumimoji="1" lang="en-US" altLang="ja-JP" sz="1500" dirty="0" err="1"/>
                        <a:t>Rating_disabled</a:t>
                      </a:r>
                      <a:endParaRPr kumimoji="1" lang="ja-JP" altLang="en-US" sz="1500"/>
                    </a:p>
                  </a:txBody>
                  <a:tcPr marT="45721" marB="45721"/>
                </a:tc>
                <a:tc>
                  <a:txBody>
                    <a:bodyPr/>
                    <a:lstStyle/>
                    <a:p>
                      <a:r>
                        <a:rPr kumimoji="1" lang="ja-JP" altLang="en-US" sz="1500"/>
                        <a:t>評価が許可されていない</a:t>
                      </a:r>
                    </a:p>
                  </a:txBody>
                  <a:tcPr marT="45721" marB="45721"/>
                </a:tc>
                <a:extLst>
                  <a:ext uri="{0D108BD9-81ED-4DB2-BD59-A6C34878D82A}">
                    <a16:rowId xmlns:a16="http://schemas.microsoft.com/office/drawing/2014/main" val="3094334180"/>
                  </a:ext>
                </a:extLst>
              </a:tr>
              <a:tr h="316524">
                <a:tc>
                  <a:txBody>
                    <a:bodyPr/>
                    <a:lstStyle/>
                    <a:p>
                      <a:r>
                        <a:rPr kumimoji="1" lang="en-US" altLang="ja-JP" sz="1500" dirty="0"/>
                        <a:t>description</a:t>
                      </a:r>
                      <a:endParaRPr kumimoji="1" lang="ja-JP" altLang="en-US" sz="1500"/>
                    </a:p>
                  </a:txBody>
                  <a:tcPr marT="45721" marB="45721"/>
                </a:tc>
                <a:tc>
                  <a:txBody>
                    <a:bodyPr/>
                    <a:lstStyle/>
                    <a:p>
                      <a:r>
                        <a:rPr kumimoji="1" lang="ja-JP" altLang="en-US" sz="1500"/>
                        <a:t>動画の説明文</a:t>
                      </a:r>
                    </a:p>
                  </a:txBody>
                  <a:tcPr marT="45721" marB="45721"/>
                </a:tc>
                <a:extLst>
                  <a:ext uri="{0D108BD9-81ED-4DB2-BD59-A6C34878D82A}">
                    <a16:rowId xmlns:a16="http://schemas.microsoft.com/office/drawing/2014/main" val="341583004"/>
                  </a:ext>
                </a:extLst>
              </a:tr>
              <a:tr h="316524">
                <a:tc>
                  <a:txBody>
                    <a:bodyPr/>
                    <a:lstStyle/>
                    <a:p>
                      <a:r>
                        <a:rPr kumimoji="1" lang="en-US" altLang="ja-JP" sz="1500" dirty="0"/>
                        <a:t>y</a:t>
                      </a:r>
                      <a:endParaRPr kumimoji="1" lang="ja-JP" altLang="en-US" sz="1500"/>
                    </a:p>
                  </a:txBody>
                  <a:tcPr marT="45721" marB="45721"/>
                </a:tc>
                <a:tc>
                  <a:txBody>
                    <a:bodyPr/>
                    <a:lstStyle/>
                    <a:p>
                      <a:r>
                        <a:rPr kumimoji="1" lang="ja-JP" altLang="en-US" sz="1500" dirty="0"/>
                        <a:t>再生数</a:t>
                      </a:r>
                    </a:p>
                  </a:txBody>
                  <a:tcPr marT="45721" marB="45721"/>
                </a:tc>
                <a:extLst>
                  <a:ext uri="{0D108BD9-81ED-4DB2-BD59-A6C34878D82A}">
                    <a16:rowId xmlns:a16="http://schemas.microsoft.com/office/drawing/2014/main" val="1002657697"/>
                  </a:ext>
                </a:extLst>
              </a:tr>
            </a:tbl>
          </a:graphicData>
        </a:graphic>
      </p:graphicFrame>
      <p:sp>
        <p:nvSpPr>
          <p:cNvPr id="4" name="テキスト ボックス 3"/>
          <p:cNvSpPr txBox="1"/>
          <p:nvPr/>
        </p:nvSpPr>
        <p:spPr>
          <a:xfrm>
            <a:off x="7431053" y="2514801"/>
            <a:ext cx="3519425" cy="2308324"/>
          </a:xfrm>
          <a:prstGeom prst="rect">
            <a:avLst/>
          </a:prstGeom>
          <a:noFill/>
        </p:spPr>
        <p:txBody>
          <a:bodyPr wrap="square" rtlCol="0">
            <a:spAutoFit/>
          </a:bodyPr>
          <a:lstStyle/>
          <a:p>
            <a:r>
              <a:rPr lang="ja-JP" altLang="en-US" sz="2400"/>
              <a:t>・訓練データ</a:t>
            </a:r>
            <a:endParaRPr lang="en-US" altLang="ja-JP" sz="2400" dirty="0"/>
          </a:p>
          <a:p>
            <a:r>
              <a:rPr lang="ja-JP" altLang="en-US" sz="2400" dirty="0"/>
              <a:t>　</a:t>
            </a:r>
            <a:r>
              <a:rPr lang="ja-JP" altLang="en-US" sz="2400"/>
              <a:t>レコード数：</a:t>
            </a:r>
            <a:r>
              <a:rPr lang="en-US" altLang="ja-JP" sz="2400" dirty="0"/>
              <a:t>19720</a:t>
            </a:r>
            <a:r>
              <a:rPr lang="ja-JP" altLang="en-US" sz="2400"/>
              <a:t>　</a:t>
            </a:r>
            <a:endParaRPr lang="en-US" altLang="ja-JP" sz="2400" dirty="0"/>
          </a:p>
          <a:p>
            <a:r>
              <a:rPr lang="ja-JP" altLang="en-US" sz="2400"/>
              <a:t>　列数：</a:t>
            </a:r>
            <a:r>
              <a:rPr lang="en-US" altLang="ja-JP" sz="2400" dirty="0"/>
              <a:t>16</a:t>
            </a:r>
          </a:p>
          <a:p>
            <a:r>
              <a:rPr lang="ja-JP" altLang="en-US" sz="2400"/>
              <a:t>・テストデータ</a:t>
            </a:r>
            <a:endParaRPr lang="en-US" altLang="ja-JP" sz="2400" dirty="0"/>
          </a:p>
          <a:p>
            <a:r>
              <a:rPr lang="ja-JP" altLang="en-US" sz="2400"/>
              <a:t>　レコード数：</a:t>
            </a:r>
            <a:r>
              <a:rPr lang="en-US" altLang="ja-JP" sz="2400" dirty="0"/>
              <a:t>29582</a:t>
            </a:r>
          </a:p>
          <a:p>
            <a:r>
              <a:rPr lang="ja-JP" altLang="en-US" sz="2400"/>
              <a:t>　列数：</a:t>
            </a:r>
            <a:r>
              <a:rPr lang="en-US" altLang="ja-JP" sz="2400" dirty="0"/>
              <a:t>15</a:t>
            </a:r>
          </a:p>
        </p:txBody>
      </p:sp>
      <p:sp>
        <p:nvSpPr>
          <p:cNvPr id="7" name="テキスト ボックス 6">
            <a:extLst>
              <a:ext uri="{FF2B5EF4-FFF2-40B4-BE49-F238E27FC236}">
                <a16:creationId xmlns:a16="http://schemas.microsoft.com/office/drawing/2014/main" id="{19C627F1-FD3C-1848-89EF-9D3C848A34A7}"/>
              </a:ext>
            </a:extLst>
          </p:cNvPr>
          <p:cNvSpPr txBox="1"/>
          <p:nvPr/>
        </p:nvSpPr>
        <p:spPr>
          <a:xfrm>
            <a:off x="7431053" y="1525430"/>
            <a:ext cx="4087847" cy="830997"/>
          </a:xfrm>
          <a:prstGeom prst="rect">
            <a:avLst/>
          </a:prstGeom>
          <a:noFill/>
        </p:spPr>
        <p:txBody>
          <a:bodyPr wrap="square" rtlCol="0">
            <a:spAutoFit/>
          </a:bodyPr>
          <a:lstStyle/>
          <a:p>
            <a:r>
              <a:rPr lang="ja-JP" altLang="en-US" sz="2400"/>
              <a:t>・</a:t>
            </a:r>
            <a:r>
              <a:rPr lang="en-US" altLang="ja-JP" sz="2400" dirty="0"/>
              <a:t>YouTube API</a:t>
            </a:r>
            <a:r>
              <a:rPr lang="ja-JP" altLang="en-US" sz="2400"/>
              <a:t>で取得できる</a:t>
            </a:r>
            <a:endParaRPr lang="en-US" altLang="ja-JP" sz="2400" dirty="0"/>
          </a:p>
          <a:p>
            <a:r>
              <a:rPr lang="ja-JP" altLang="en-US" sz="2400"/>
              <a:t>　メタデータ</a:t>
            </a:r>
            <a:endParaRPr lang="en-US" altLang="ja-JP"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607827" y="959933"/>
            <a:ext cx="4534329" cy="584775"/>
          </a:xfrm>
          <a:prstGeom prst="rect">
            <a:avLst/>
          </a:prstGeom>
          <a:noFill/>
        </p:spPr>
        <p:txBody>
          <a:bodyPr wrap="square" rtlCol="0">
            <a:spAutoFit/>
          </a:bodyPr>
          <a:lstStyle/>
          <a:p>
            <a:r>
              <a:rPr lang="ja-JP" altLang="en-US" sz="3200" dirty="0">
                <a:latin typeface="HGPGothicE" panose="020B0900000000000000" pitchFamily="34" charset="-128"/>
                <a:ea typeface="HGPGothicE" panose="020B0900000000000000" pitchFamily="34" charset="-128"/>
              </a:rPr>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6" name="テキスト ボックス 5"/>
          <p:cNvSpPr txBox="1"/>
          <p:nvPr/>
        </p:nvSpPr>
        <p:spPr>
          <a:xfrm>
            <a:off x="471221" y="2505606"/>
            <a:ext cx="9895769" cy="1846788"/>
          </a:xfrm>
          <a:prstGeom prst="rect">
            <a:avLst/>
          </a:prstGeom>
          <a:noFill/>
        </p:spPr>
        <p:txBody>
          <a:bodyPr wrap="square" rtlCol="0">
            <a:spAutoFit/>
          </a:bodyPr>
          <a:lstStyle/>
          <a:p>
            <a:r>
              <a:rPr lang="en-US" altLang="ja-JP" sz="3200" dirty="0"/>
              <a:t>• </a:t>
            </a:r>
            <a:r>
              <a:rPr lang="en-US" altLang="ja-JP" sz="3200" dirty="0" err="1"/>
              <a:t>LIghtGBM</a:t>
            </a:r>
            <a:r>
              <a:rPr lang="ja-JP" altLang="en-US" sz="3200"/>
              <a:t>を使用し、再生数を予測するのに効果的な</a:t>
            </a:r>
            <a:endParaRPr lang="en-US" altLang="ja-JP" sz="3200" dirty="0"/>
          </a:p>
          <a:p>
            <a:r>
              <a:rPr lang="en-US" altLang="ja-JP" sz="3200" dirty="0"/>
              <a:t>   </a:t>
            </a:r>
            <a:r>
              <a:rPr lang="ja-JP" altLang="en-US" sz="3200"/>
              <a:t>特徴量をモデルの入力値とした予測モデルを作成し、</a:t>
            </a:r>
            <a:endParaRPr lang="en-US" altLang="ja-JP" sz="3200" dirty="0"/>
          </a:p>
          <a:p>
            <a:r>
              <a:rPr lang="en-US" altLang="ja-JP" sz="3200" dirty="0"/>
              <a:t>   </a:t>
            </a:r>
            <a:r>
              <a:rPr lang="ja-JP" altLang="en-US" sz="3200"/>
              <a:t>そのモデルにおける特徴量の重要度を算出する。</a:t>
            </a:r>
            <a:endParaRPr lang="en-US" altLang="ja-JP" sz="3200" dirty="0"/>
          </a:p>
          <a:p>
            <a:endParaRPr lang="en-US" altLang="ja-JP" sz="1801" dirty="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F027B2-DF17-2C4C-9652-C891AF4C07F0}"/>
              </a:ext>
            </a:extLst>
          </p:cNvPr>
          <p:cNvSpPr txBox="1"/>
          <p:nvPr/>
        </p:nvSpPr>
        <p:spPr>
          <a:xfrm>
            <a:off x="921359" y="670345"/>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具体的にやったこと</a:t>
            </a:r>
            <a:endParaRPr lang="ja-JP" altLang="en-US" sz="3200" dirty="0">
              <a:latin typeface="HGPGothicE" panose="020B0900000000000000" pitchFamily="34" charset="-128"/>
              <a:ea typeface="HGPGothicE" panose="020B0900000000000000" pitchFamily="34" charset="-128"/>
            </a:endParaRPr>
          </a:p>
        </p:txBody>
      </p:sp>
      <p:sp>
        <p:nvSpPr>
          <p:cNvPr id="3" name="テキスト ボックス 2">
            <a:extLst>
              <a:ext uri="{FF2B5EF4-FFF2-40B4-BE49-F238E27FC236}">
                <a16:creationId xmlns:a16="http://schemas.microsoft.com/office/drawing/2014/main" id="{8DD413F0-6896-1440-B08D-67569C9C5BAE}"/>
              </a:ext>
            </a:extLst>
          </p:cNvPr>
          <p:cNvSpPr txBox="1"/>
          <p:nvPr/>
        </p:nvSpPr>
        <p:spPr>
          <a:xfrm>
            <a:off x="700148" y="1934105"/>
            <a:ext cx="9677401" cy="2677656"/>
          </a:xfrm>
          <a:prstGeom prst="rect">
            <a:avLst/>
          </a:prstGeom>
          <a:noFill/>
        </p:spPr>
        <p:txBody>
          <a:bodyPr wrap="square" rtlCol="0">
            <a:spAutoFit/>
          </a:bodyPr>
          <a:lstStyle/>
          <a:p>
            <a:r>
              <a:rPr lang="en-US" altLang="ja-JP" sz="2800" dirty="0"/>
              <a:t>•  EDA(</a:t>
            </a:r>
            <a:r>
              <a:rPr lang="ja-JP" altLang="en-US" sz="2800"/>
              <a:t>探索型データ解析</a:t>
            </a:r>
            <a:r>
              <a:rPr lang="en-US" altLang="ja-JP" sz="2800" dirty="0"/>
              <a:t>)</a:t>
            </a:r>
            <a:r>
              <a:rPr lang="ja-JP" altLang="en-US" sz="2800"/>
              <a:t>を行い、再生数と相関関係</a:t>
            </a:r>
            <a:endParaRPr lang="en-US" altLang="ja-JP" sz="2800" dirty="0"/>
          </a:p>
          <a:p>
            <a:r>
              <a:rPr lang="ja-JP" altLang="en-US" sz="2800"/>
              <a:t>　がある特徴量を見つける。</a:t>
            </a:r>
            <a:endParaRPr lang="en-US" altLang="ja-JP" sz="2800" dirty="0"/>
          </a:p>
          <a:p>
            <a:endParaRPr lang="en-US" altLang="ja-JP" sz="2800" dirty="0"/>
          </a:p>
          <a:p>
            <a:r>
              <a:rPr lang="en-US" altLang="ja-JP" sz="2800" dirty="0"/>
              <a:t>EDA</a:t>
            </a:r>
            <a:r>
              <a:rPr lang="ja-JP" altLang="en-US" sz="2800"/>
              <a:t>：探索型データ解析は、機械学習タスクの一番最初のフェーズで、データを視覚化する、データのパターンを知ることで、特徴量やターゲットの関係性</a:t>
            </a:r>
            <a:r>
              <a:rPr lang="en-US" altLang="ja-JP" sz="2800" dirty="0"/>
              <a:t>/</a:t>
            </a:r>
            <a:r>
              <a:rPr lang="ja-JP" altLang="en-US" sz="2800"/>
              <a:t>相関性を知ること。</a:t>
            </a:r>
            <a:endParaRPr lang="en-US" altLang="ja-JP" sz="2800" dirty="0"/>
          </a:p>
        </p:txBody>
      </p:sp>
      <p:sp>
        <p:nvSpPr>
          <p:cNvPr id="5" name="正方形/長方形 4">
            <a:extLst>
              <a:ext uri="{FF2B5EF4-FFF2-40B4-BE49-F238E27FC236}">
                <a16:creationId xmlns:a16="http://schemas.microsoft.com/office/drawing/2014/main" id="{45086215-D28B-AA4F-BEE4-310E2E3AAF33}"/>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2607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E15AA41-075E-AD4B-98D4-7CBD9E1FB4C8}"/>
              </a:ext>
            </a:extLst>
          </p:cNvPr>
          <p:cNvPicPr>
            <a:picLocks noChangeAspect="1"/>
          </p:cNvPicPr>
          <p:nvPr/>
        </p:nvPicPr>
        <p:blipFill>
          <a:blip r:embed="rId3"/>
          <a:stretch>
            <a:fillRect/>
          </a:stretch>
        </p:blipFill>
        <p:spPr>
          <a:xfrm>
            <a:off x="5499100" y="861642"/>
            <a:ext cx="6483349" cy="5996358"/>
          </a:xfrm>
          <a:prstGeom prst="rect">
            <a:avLst/>
          </a:prstGeom>
        </p:spPr>
      </p:pic>
      <p:sp>
        <p:nvSpPr>
          <p:cNvPr id="3" name="テキスト ボックス 2">
            <a:extLst>
              <a:ext uri="{FF2B5EF4-FFF2-40B4-BE49-F238E27FC236}">
                <a16:creationId xmlns:a16="http://schemas.microsoft.com/office/drawing/2014/main" id="{5EFF78D9-12CA-3F41-B54B-692FD707C340}"/>
              </a:ext>
            </a:extLst>
          </p:cNvPr>
          <p:cNvSpPr txBox="1"/>
          <p:nvPr/>
        </p:nvSpPr>
        <p:spPr>
          <a:xfrm>
            <a:off x="5772041" y="166138"/>
            <a:ext cx="6305164"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各特徴量の相関関係を表した図</a:t>
            </a:r>
            <a:endParaRPr lang="ja-JP" altLang="en-US" sz="3200" dirty="0">
              <a:latin typeface="HGPGothicE" panose="020B0900000000000000" pitchFamily="34" charset="-128"/>
              <a:ea typeface="HGPGothicE" panose="020B0900000000000000" pitchFamily="34" charset="-128"/>
            </a:endParaRPr>
          </a:p>
        </p:txBody>
      </p:sp>
      <p:sp>
        <p:nvSpPr>
          <p:cNvPr id="4" name="テキスト ボックス 3">
            <a:extLst>
              <a:ext uri="{FF2B5EF4-FFF2-40B4-BE49-F238E27FC236}">
                <a16:creationId xmlns:a16="http://schemas.microsoft.com/office/drawing/2014/main" id="{88B4B912-87C2-D24C-B81F-456A215389B3}"/>
              </a:ext>
            </a:extLst>
          </p:cNvPr>
          <p:cNvSpPr txBox="1"/>
          <p:nvPr/>
        </p:nvSpPr>
        <p:spPr>
          <a:xfrm>
            <a:off x="660400" y="861642"/>
            <a:ext cx="4584700" cy="4154984"/>
          </a:xfrm>
          <a:prstGeom prst="rect">
            <a:avLst/>
          </a:prstGeom>
          <a:noFill/>
        </p:spPr>
        <p:txBody>
          <a:bodyPr wrap="square" rtlCol="0">
            <a:spAutoFit/>
          </a:bodyPr>
          <a:lstStyle/>
          <a:p>
            <a:r>
              <a:rPr kumimoji="1" lang="en-US" altLang="ja-JP" sz="2400" dirty="0"/>
              <a:t>•  Python</a:t>
            </a:r>
            <a:r>
              <a:rPr kumimoji="1" lang="ja-JP" altLang="en-US" sz="2400"/>
              <a:t>の外部ライブラリの</a:t>
            </a:r>
            <a:endParaRPr kumimoji="1" lang="en-US" altLang="ja-JP" sz="2400" dirty="0"/>
          </a:p>
          <a:p>
            <a:r>
              <a:rPr kumimoji="1" lang="ja-JP" altLang="en-US" sz="2400"/>
              <a:t>　</a:t>
            </a:r>
            <a:r>
              <a:rPr kumimoji="1" lang="en-US" altLang="ja-JP" sz="2400" dirty="0"/>
              <a:t>Pandas</a:t>
            </a:r>
            <a:r>
              <a:rPr kumimoji="1" lang="ja-JP" altLang="en-US" sz="2400"/>
              <a:t>、</a:t>
            </a:r>
            <a:r>
              <a:rPr kumimoji="1" lang="en-US" altLang="ja-JP" sz="2400" dirty="0"/>
              <a:t>Seaborn</a:t>
            </a:r>
            <a:r>
              <a:rPr kumimoji="1" lang="ja-JP" altLang="en-US" sz="2400"/>
              <a:t>を使用し、</a:t>
            </a:r>
            <a:endParaRPr kumimoji="1" lang="en-US" altLang="ja-JP" sz="2400" dirty="0"/>
          </a:p>
          <a:p>
            <a:r>
              <a:rPr kumimoji="1" lang="ja-JP" altLang="en-US" sz="2400"/>
              <a:t>　各特徴量の相関関係をヒート</a:t>
            </a:r>
            <a:endParaRPr kumimoji="1" lang="en-US" altLang="ja-JP" sz="2400" dirty="0"/>
          </a:p>
          <a:p>
            <a:r>
              <a:rPr kumimoji="1" lang="ja-JP" altLang="en-US" sz="2400"/>
              <a:t>　マップ図で表示。</a:t>
            </a:r>
            <a:endParaRPr kumimoji="1" lang="en-US" altLang="ja-JP" sz="2400" dirty="0"/>
          </a:p>
          <a:p>
            <a:endParaRPr kumimoji="1" lang="en-US" altLang="ja-JP" sz="2400" dirty="0"/>
          </a:p>
          <a:p>
            <a:r>
              <a:rPr kumimoji="1" lang="en-US" altLang="ja-JP" sz="2400" dirty="0"/>
              <a:t>•</a:t>
            </a:r>
            <a:r>
              <a:rPr kumimoji="1" lang="ja-JP" altLang="en-US" sz="2400"/>
              <a:t>  図より、再生数と相関のある</a:t>
            </a:r>
            <a:endParaRPr kumimoji="1" lang="en-US" altLang="ja-JP" sz="2400" dirty="0"/>
          </a:p>
          <a:p>
            <a:r>
              <a:rPr kumimoji="1" lang="ja-JP" altLang="en-US" sz="2400"/>
              <a:t>　特徴量は</a:t>
            </a:r>
            <a:r>
              <a:rPr kumimoji="1" lang="en-US" altLang="ja-JP" sz="2400" dirty="0"/>
              <a:t>Likes</a:t>
            </a:r>
            <a:r>
              <a:rPr kumimoji="1" lang="ja-JP" altLang="en-US" sz="2400"/>
              <a:t>、</a:t>
            </a:r>
            <a:r>
              <a:rPr kumimoji="1" lang="en-US" altLang="ja-JP" sz="2400" dirty="0"/>
              <a:t>Dislikes</a:t>
            </a:r>
            <a:r>
              <a:rPr kumimoji="1" lang="ja-JP" altLang="en-US" sz="2400"/>
              <a:t>、</a:t>
            </a:r>
            <a:endParaRPr kumimoji="1" lang="en-US" altLang="ja-JP" sz="2400" dirty="0"/>
          </a:p>
          <a:p>
            <a:r>
              <a:rPr kumimoji="1" lang="ja-JP" altLang="en-US" sz="2400"/>
              <a:t>　</a:t>
            </a:r>
            <a:r>
              <a:rPr kumimoji="1" lang="en-US" altLang="ja-JP" sz="2400" dirty="0" err="1"/>
              <a:t>Comment_count</a:t>
            </a:r>
            <a:r>
              <a:rPr kumimoji="1" lang="ja-JP" altLang="en-US" sz="2400"/>
              <a:t>であることが</a:t>
            </a:r>
            <a:endParaRPr kumimoji="1" lang="en-US" altLang="ja-JP" sz="2400" dirty="0"/>
          </a:p>
          <a:p>
            <a:r>
              <a:rPr kumimoji="1" lang="ja-JP" altLang="en-US" sz="2400"/>
              <a:t>　分かる。</a:t>
            </a:r>
            <a:endParaRPr kumimoji="1" lang="en-US" altLang="ja-JP" sz="2400" dirty="0"/>
          </a:p>
          <a:p>
            <a:endParaRPr kumimoji="1" lang="en-US" altLang="ja-JP" sz="2400" dirty="0"/>
          </a:p>
          <a:p>
            <a:endParaRPr kumimoji="1" lang="ja-JP" altLang="en-US" sz="2400"/>
          </a:p>
        </p:txBody>
      </p:sp>
    </p:spTree>
    <p:extLst>
      <p:ext uri="{BB962C8B-B14F-4D97-AF65-F5344CB8AC3E}">
        <p14:creationId xmlns:p14="http://schemas.microsoft.com/office/powerpoint/2010/main" val="125573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828996" y="618525"/>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具体的にやったこと</a:t>
            </a:r>
            <a:endParaRPr lang="ja-JP" altLang="en-US" sz="3200" dirty="0">
              <a:latin typeface="HGPGothicE" panose="020B0900000000000000" pitchFamily="34" charset="-128"/>
              <a:ea typeface="HGPGothicE" panose="020B0900000000000000" pitchFamily="34" charset="-128"/>
            </a:endParaRPr>
          </a:p>
        </p:txBody>
      </p:sp>
      <p:sp>
        <p:nvSpPr>
          <p:cNvPr id="9" name="テキスト ボックス 8">
            <a:extLst>
              <a:ext uri="{FF2B5EF4-FFF2-40B4-BE49-F238E27FC236}">
                <a16:creationId xmlns:a16="http://schemas.microsoft.com/office/drawing/2014/main" id="{DACB1A4D-3CF6-3646-BC6E-7EF243A0BEF1}"/>
              </a:ext>
            </a:extLst>
          </p:cNvPr>
          <p:cNvSpPr txBox="1"/>
          <p:nvPr/>
        </p:nvSpPr>
        <p:spPr>
          <a:xfrm>
            <a:off x="708775" y="1959228"/>
            <a:ext cx="9309100" cy="3539430"/>
          </a:xfrm>
          <a:prstGeom prst="rect">
            <a:avLst/>
          </a:prstGeom>
          <a:noFill/>
        </p:spPr>
        <p:txBody>
          <a:bodyPr wrap="square" rtlCol="0">
            <a:spAutoFit/>
          </a:bodyPr>
          <a:lstStyle/>
          <a:p>
            <a:r>
              <a:rPr kumimoji="1" lang="en-US" altLang="ja-JP" sz="2800" dirty="0"/>
              <a:t>•</a:t>
            </a:r>
            <a:r>
              <a:rPr kumimoji="1" lang="ja-JP" altLang="en-US" sz="2800"/>
              <a:t>効果的な特徴量</a:t>
            </a:r>
            <a:r>
              <a:rPr kumimoji="1" lang="en-US" altLang="ja-JP" sz="2800" dirty="0"/>
              <a:t>(Likes</a:t>
            </a:r>
            <a:r>
              <a:rPr kumimoji="1" lang="ja-JP" altLang="en-US" sz="2800"/>
              <a:t>、</a:t>
            </a:r>
            <a:r>
              <a:rPr kumimoji="1" lang="en-US" altLang="ja-JP" sz="2800" dirty="0"/>
              <a:t>Dislikes</a:t>
            </a:r>
            <a:r>
              <a:rPr kumimoji="1" lang="ja-JP" altLang="en-US" sz="2800"/>
              <a:t>、</a:t>
            </a:r>
            <a:r>
              <a:rPr kumimoji="1" lang="en-US" altLang="ja-JP" sz="2800" dirty="0" err="1"/>
              <a:t>Comment_count</a:t>
            </a:r>
            <a:r>
              <a:rPr kumimoji="1" lang="en-US" altLang="ja-JP" sz="2800" dirty="0"/>
              <a:t>)</a:t>
            </a:r>
          </a:p>
          <a:p>
            <a:r>
              <a:rPr kumimoji="1" lang="ja-JP" altLang="en-US" sz="2800"/>
              <a:t>　を</a:t>
            </a:r>
            <a:r>
              <a:rPr kumimoji="1" lang="en-US" altLang="ja-JP" sz="2800" dirty="0" err="1"/>
              <a:t>LightGBM</a:t>
            </a:r>
            <a:r>
              <a:rPr kumimoji="1" lang="ja-JP" altLang="en-US" sz="2800"/>
              <a:t>を使用し、上記の特徴量の予測値を</a:t>
            </a:r>
            <a:endParaRPr kumimoji="1" lang="en-US" altLang="ja-JP" sz="2800" dirty="0"/>
          </a:p>
          <a:p>
            <a:r>
              <a:rPr kumimoji="1" lang="ja-JP" altLang="en-US" sz="2800"/>
              <a:t>　出力値とする、それぞれ</a:t>
            </a:r>
            <a:r>
              <a:rPr kumimoji="1" lang="en-US" altLang="ja-JP" sz="2800" dirty="0"/>
              <a:t>3</a:t>
            </a:r>
            <a:r>
              <a:rPr kumimoji="1" lang="ja-JP" altLang="en-US" sz="2800"/>
              <a:t>つの予測モデルを作成。</a:t>
            </a:r>
            <a:endParaRPr kumimoji="1" lang="en-US" altLang="ja-JP" sz="2800" dirty="0"/>
          </a:p>
          <a:p>
            <a:endParaRPr kumimoji="1" lang="en-US" altLang="ja-JP" sz="2800" dirty="0"/>
          </a:p>
          <a:p>
            <a:r>
              <a:rPr kumimoji="1" lang="ja-JP" altLang="en-US" sz="2800"/>
              <a:t>予測値を作成する目的として、上記の特徴量には評価、</a:t>
            </a:r>
            <a:endParaRPr kumimoji="1" lang="en-US" altLang="ja-JP" sz="2800" dirty="0"/>
          </a:p>
          <a:p>
            <a:r>
              <a:rPr kumimoji="1" lang="ja-JP" altLang="en-US" sz="2800"/>
              <a:t>コメントを行うことが許可されていないデータもあるため、そのデータが再生数を予測するモデルの精度に影響を及ぼすと考えたから。</a:t>
            </a:r>
            <a:endParaRPr kumimoji="1" lang="en-US" altLang="ja-JP" sz="2800" dirty="0"/>
          </a:p>
        </p:txBody>
      </p:sp>
      <p:sp>
        <p:nvSpPr>
          <p:cNvPr id="4" name="正方形/長方形 3">
            <a:extLst>
              <a:ext uri="{FF2B5EF4-FFF2-40B4-BE49-F238E27FC236}">
                <a16:creationId xmlns:a16="http://schemas.microsoft.com/office/drawing/2014/main" id="{100AAA83-838A-DE44-BCE8-96C417149615}"/>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36699484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1680</TotalTime>
  <Words>2201</Words>
  <Application>Microsoft Macintosh PowerPoint</Application>
  <PresentationFormat>ワイド画面</PresentationFormat>
  <Paragraphs>225</Paragraphs>
  <Slides>18</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HGPGothicE</vt:lpstr>
      <vt:lpstr>游ゴシック</vt:lpstr>
      <vt:lpstr>Arial</vt:lpstr>
      <vt:lpstr>Calibri</vt:lpstr>
      <vt:lpstr>Calibri Light</vt:lpstr>
      <vt:lpstr>Cambria Math</vt:lpstr>
      <vt:lpstr>Office テーマ</vt:lpstr>
      <vt:lpstr>PD3結果報告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和輝 鶴瀬</cp:lastModifiedBy>
  <cp:revision>137</cp:revision>
  <cp:lastPrinted>2020-09-17T06:00:25Z</cp:lastPrinted>
  <dcterms:created xsi:type="dcterms:W3CDTF">2020-09-14T01:58:52Z</dcterms:created>
  <dcterms:modified xsi:type="dcterms:W3CDTF">2020-11-06T07:37:36Z</dcterms:modified>
</cp:coreProperties>
</file>