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handoutMasterIdLst>
    <p:handoutMasterId r:id="rId14"/>
  </p:handoutMasterIdLst>
  <p:sldIdLst>
    <p:sldId id="256" r:id="rId2"/>
    <p:sldId id="258" r:id="rId3"/>
    <p:sldId id="259" r:id="rId4"/>
    <p:sldId id="260" r:id="rId5"/>
    <p:sldId id="262" r:id="rId6"/>
    <p:sldId id="263" r:id="rId7"/>
    <p:sldId id="265" r:id="rId8"/>
    <p:sldId id="266" r:id="rId9"/>
    <p:sldId id="267" r:id="rId10"/>
    <p:sldId id="261"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75"/>
    <p:restoredTop sz="94674"/>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315261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75936-CAD0-1C40-8DBE-97E7FC885E68}" type="datetimeFigureOut">
              <a:rPr kumimoji="1" lang="ja-JP" altLang="en-US" smtClean="0"/>
              <a:t>2020/9/17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71D3B-A0FC-7045-AF17-774B633FB3A8}" type="slidenum">
              <a:rPr kumimoji="1" lang="ja-JP" altLang="en-US" smtClean="0"/>
              <a:t>‹#›</a:t>
            </a:fld>
            <a:endParaRPr kumimoji="1" lang="ja-JP" altLang="en-US"/>
          </a:p>
        </p:txBody>
      </p:sp>
    </p:spTree>
    <p:extLst>
      <p:ext uri="{BB962C8B-B14F-4D97-AF65-F5344CB8AC3E}">
        <p14:creationId xmlns:p14="http://schemas.microsoft.com/office/powerpoint/2010/main" val="92576512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1</a:t>
            </a:fld>
            <a:endParaRPr kumimoji="1" lang="ja-JP" altLang="en-US"/>
          </a:p>
        </p:txBody>
      </p:sp>
    </p:spTree>
    <p:extLst>
      <p:ext uri="{BB962C8B-B14F-4D97-AF65-F5344CB8AC3E}">
        <p14:creationId xmlns:p14="http://schemas.microsoft.com/office/powerpoint/2010/main" val="370957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7ED71D3B-A0FC-7045-AF17-774B633FB3A8}" type="slidenum">
              <a:rPr kumimoji="1" lang="ja-JP" altLang="en-US" smtClean="0"/>
              <a:t>3</a:t>
            </a:fld>
            <a:endParaRPr kumimoji="1" lang="ja-JP" altLang="en-US"/>
          </a:p>
        </p:txBody>
      </p:sp>
    </p:spTree>
    <p:extLst>
      <p:ext uri="{BB962C8B-B14F-4D97-AF65-F5344CB8AC3E}">
        <p14:creationId xmlns:p14="http://schemas.microsoft.com/office/powerpoint/2010/main" val="202270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92943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290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98535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0855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66003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586647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8077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9007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11330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333837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E6AB6-1A34-DC48-935D-01482CBC09AE}" type="datetimeFigureOut">
              <a:rPr kumimoji="1" lang="ja-JP" altLang="en-US" smtClean="0"/>
              <a:t>2020/9/17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207991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E6AB6-1A34-DC48-935D-01482CBC09AE}" type="datetimeFigureOut">
              <a:rPr kumimoji="1" lang="ja-JP" altLang="en-US" smtClean="0"/>
              <a:t>2020/9/17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629A5-74EA-AF4E-87A7-D223E80237F1}" type="slidenum">
              <a:rPr kumimoji="1" lang="ja-JP" altLang="en-US" smtClean="0"/>
              <a:t>‹#›</a:t>
            </a:fld>
            <a:endParaRPr kumimoji="1" lang="ja-JP" altLang="en-US"/>
          </a:p>
        </p:txBody>
      </p:sp>
    </p:spTree>
    <p:extLst>
      <p:ext uri="{BB962C8B-B14F-4D97-AF65-F5344CB8AC3E}">
        <p14:creationId xmlns:p14="http://schemas.microsoft.com/office/powerpoint/2010/main" val="4000035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C3910-5568-EB40-A74C-C1A24827DDC3}"/>
              </a:ext>
            </a:extLst>
          </p:cNvPr>
          <p:cNvSpPr>
            <a:spLocks noGrp="1"/>
          </p:cNvSpPr>
          <p:nvPr>
            <p:ph type="ctrTitle"/>
          </p:nvPr>
        </p:nvSpPr>
        <p:spPr>
          <a:xfrm>
            <a:off x="1524000" y="356112"/>
            <a:ext cx="9144000" cy="2387600"/>
          </a:xfrm>
        </p:spPr>
        <p:txBody>
          <a:bodyPr/>
          <a:lstStyle/>
          <a:p>
            <a:r>
              <a:rPr kumimoji="1" lang="en-US" altLang="ja-JP" dirty="0"/>
              <a:t>PD3</a:t>
            </a:r>
            <a:r>
              <a:rPr kumimoji="1" lang="ja-JP" altLang="en-US" dirty="0"/>
              <a:t>中間報告会</a:t>
            </a:r>
          </a:p>
        </p:txBody>
      </p:sp>
      <p:sp>
        <p:nvSpPr>
          <p:cNvPr id="3" name="字幕 2">
            <a:extLst>
              <a:ext uri="{FF2B5EF4-FFF2-40B4-BE49-F238E27FC236}">
                <a16:creationId xmlns:a16="http://schemas.microsoft.com/office/drawing/2014/main" id="{F04367CE-8F59-4345-9A5D-8690E7F8E787}"/>
              </a:ext>
            </a:extLst>
          </p:cNvPr>
          <p:cNvSpPr>
            <a:spLocks noGrp="1"/>
          </p:cNvSpPr>
          <p:nvPr>
            <p:ph type="subTitle" idx="1"/>
          </p:nvPr>
        </p:nvSpPr>
        <p:spPr>
          <a:xfrm>
            <a:off x="1524000" y="2723318"/>
            <a:ext cx="9144000" cy="1655762"/>
          </a:xfrm>
        </p:spPr>
        <p:txBody>
          <a:bodyPr/>
          <a:lstStyle/>
          <a:p>
            <a:r>
              <a:rPr kumimoji="1" lang="en-US" altLang="ja-JP" dirty="0"/>
              <a:t>4EP4-35 </a:t>
            </a:r>
            <a:r>
              <a:rPr kumimoji="1" lang="ja-JP" altLang="en-US" dirty="0"/>
              <a:t>鶴瀬</a:t>
            </a:r>
            <a:r>
              <a:rPr kumimoji="1" lang="en-US" altLang="ja-JP" dirty="0"/>
              <a:t> </a:t>
            </a:r>
            <a:r>
              <a:rPr kumimoji="1" lang="ja-JP" altLang="en-US" dirty="0"/>
              <a:t>和輝</a:t>
            </a:r>
          </a:p>
        </p:txBody>
      </p:sp>
      <p:sp>
        <p:nvSpPr>
          <p:cNvPr id="5" name="テキスト ボックス 4">
            <a:extLst>
              <a:ext uri="{FF2B5EF4-FFF2-40B4-BE49-F238E27FC236}">
                <a16:creationId xmlns:a16="http://schemas.microsoft.com/office/drawing/2014/main" id="{B77F334E-631D-254C-88BE-4396BF50E29D}"/>
              </a:ext>
            </a:extLst>
          </p:cNvPr>
          <p:cNvSpPr txBox="1"/>
          <p:nvPr/>
        </p:nvSpPr>
        <p:spPr>
          <a:xfrm>
            <a:off x="5150086" y="3980175"/>
            <a:ext cx="3226085" cy="523220"/>
          </a:xfrm>
          <a:prstGeom prst="rect">
            <a:avLst/>
          </a:prstGeom>
          <a:noFill/>
        </p:spPr>
        <p:txBody>
          <a:bodyPr wrap="square" rtlCol="0">
            <a:spAutoFit/>
          </a:bodyPr>
          <a:lstStyle/>
          <a:p>
            <a:r>
              <a:rPr lang="ja-JP" altLang="en-US" sz="2800" dirty="0"/>
              <a:t>研究テーマ</a:t>
            </a:r>
          </a:p>
        </p:txBody>
      </p:sp>
      <p:sp>
        <p:nvSpPr>
          <p:cNvPr id="6" name="テキスト ボックス 5">
            <a:extLst>
              <a:ext uri="{FF2B5EF4-FFF2-40B4-BE49-F238E27FC236}">
                <a16:creationId xmlns:a16="http://schemas.microsoft.com/office/drawing/2014/main" id="{B45AF809-86C8-FF42-B150-C57AA420D2A6}"/>
              </a:ext>
            </a:extLst>
          </p:cNvPr>
          <p:cNvSpPr txBox="1"/>
          <p:nvPr/>
        </p:nvSpPr>
        <p:spPr>
          <a:xfrm>
            <a:off x="3133539" y="4526144"/>
            <a:ext cx="8558372" cy="584775"/>
          </a:xfrm>
          <a:prstGeom prst="rect">
            <a:avLst/>
          </a:prstGeom>
          <a:noFill/>
        </p:spPr>
        <p:txBody>
          <a:bodyPr wrap="square" rtlCol="0">
            <a:spAutoFit/>
          </a:bodyPr>
          <a:lstStyle/>
          <a:p>
            <a:r>
              <a:rPr lang="en-US" altLang="ja-JP" sz="3200" u="sng" dirty="0"/>
              <a:t>YouTube</a:t>
            </a:r>
            <a:r>
              <a:rPr lang="ja-JP" altLang="en-US" sz="3200" u="sng" dirty="0"/>
              <a:t>動画の再生数を予測する</a:t>
            </a:r>
          </a:p>
        </p:txBody>
      </p:sp>
    </p:spTree>
    <p:extLst>
      <p:ext uri="{BB962C8B-B14F-4D97-AF65-F5344CB8AC3E}">
        <p14:creationId xmlns:p14="http://schemas.microsoft.com/office/powerpoint/2010/main" val="142495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8DF88-6D15-5843-BA10-9257189A60A9}"/>
              </a:ext>
            </a:extLst>
          </p:cNvPr>
          <p:cNvSpPr txBox="1"/>
          <p:nvPr/>
        </p:nvSpPr>
        <p:spPr>
          <a:xfrm>
            <a:off x="5205674" y="633070"/>
            <a:ext cx="4534329" cy="584775"/>
          </a:xfrm>
          <a:prstGeom prst="rect">
            <a:avLst/>
          </a:prstGeom>
          <a:noFill/>
        </p:spPr>
        <p:txBody>
          <a:bodyPr wrap="square" rtlCol="0">
            <a:spAutoFit/>
          </a:bodyPr>
          <a:lstStyle/>
          <a:p>
            <a:r>
              <a:rPr lang="ja-JP" altLang="en-US" sz="3200"/>
              <a:t>進捗状況</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5" name="テキスト ボックス 4"/>
          <p:cNvSpPr txBox="1"/>
          <p:nvPr/>
        </p:nvSpPr>
        <p:spPr>
          <a:xfrm>
            <a:off x="1679331" y="1125417"/>
            <a:ext cx="9873761" cy="5262979"/>
          </a:xfrm>
          <a:prstGeom prst="rect">
            <a:avLst/>
          </a:prstGeom>
          <a:noFill/>
        </p:spPr>
        <p:txBody>
          <a:bodyPr wrap="square" rtlCol="0">
            <a:spAutoFit/>
          </a:bodyPr>
          <a:lstStyle/>
          <a:p>
            <a:r>
              <a:rPr lang="ja-JP" altLang="en-US" sz="2400" dirty="0"/>
              <a:t>特徴量について</a:t>
            </a:r>
            <a:endParaRPr lang="en-US" altLang="ja-JP" sz="2400" dirty="0"/>
          </a:p>
          <a:p>
            <a:r>
              <a:rPr lang="ja-JP" altLang="en-US" sz="2400" dirty="0"/>
              <a:t>〇・データ収集。</a:t>
            </a:r>
            <a:r>
              <a:rPr lang="en-US" altLang="ja-JP" sz="2400" dirty="0" err="1"/>
              <a:t>Probspace</a:t>
            </a:r>
            <a:r>
              <a:rPr lang="ja-JP" altLang="en-US" sz="2400" dirty="0"/>
              <a:t> </a:t>
            </a:r>
            <a:r>
              <a:rPr lang="en-US" altLang="ja-JP" sz="2400" dirty="0"/>
              <a:t>YouTube</a:t>
            </a:r>
            <a:r>
              <a:rPr lang="ja-JP" altLang="en-US" sz="2400" dirty="0"/>
              <a:t>動画視聴回数予測コンペ</a:t>
            </a:r>
            <a:endParaRPr lang="en-US" altLang="ja-JP" sz="2400" dirty="0"/>
          </a:p>
          <a:p>
            <a:r>
              <a:rPr lang="ja-JP" altLang="en-US" sz="2400" dirty="0"/>
              <a:t>〇・収集したデータを</a:t>
            </a:r>
            <a:r>
              <a:rPr lang="en-US" altLang="ja-JP" sz="2400" dirty="0"/>
              <a:t>EDA(</a:t>
            </a:r>
            <a:r>
              <a:rPr lang="ja-JP" altLang="en-US" sz="2400" dirty="0"/>
              <a:t>探索型データ解析</a:t>
            </a:r>
            <a:r>
              <a:rPr lang="en-US" altLang="ja-JP" sz="2400" dirty="0"/>
              <a:t>)</a:t>
            </a:r>
            <a:r>
              <a:rPr lang="ja-JP" altLang="en-US" sz="2400" dirty="0"/>
              <a:t>を行う</a:t>
            </a:r>
            <a:endParaRPr lang="en-US" altLang="ja-JP" sz="2400" dirty="0"/>
          </a:p>
          <a:p>
            <a:r>
              <a:rPr lang="ja-JP" altLang="en-US" sz="2400" dirty="0"/>
              <a:t>〇・特徴量エンジニアリング</a:t>
            </a:r>
            <a:endParaRPr lang="en-US" altLang="ja-JP" sz="2400" dirty="0"/>
          </a:p>
          <a:p>
            <a:r>
              <a:rPr lang="ja-JP" altLang="en-US" sz="2400" dirty="0"/>
              <a:t>　・</a:t>
            </a:r>
            <a:r>
              <a:rPr lang="en-US" altLang="ja-JP" sz="2400" dirty="0"/>
              <a:t>numerical data(dislikes, likes, </a:t>
            </a:r>
            <a:r>
              <a:rPr lang="en-US" altLang="ja-JP" sz="2400" dirty="0" err="1"/>
              <a:t>comment_count</a:t>
            </a:r>
            <a:r>
              <a:rPr lang="en-US" altLang="ja-JP" sz="2400" dirty="0"/>
              <a:t>)</a:t>
            </a:r>
            <a:r>
              <a:rPr lang="ja-JP" altLang="en-US" sz="2400" dirty="0"/>
              <a:t>の</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text data</a:t>
            </a:r>
            <a:r>
              <a:rPr lang="ja-JP" altLang="en-US" sz="2400" dirty="0"/>
              <a:t>は</a:t>
            </a:r>
            <a:r>
              <a:rPr lang="en-US" altLang="ja-JP" sz="2400" dirty="0" err="1"/>
              <a:t>tf-idf</a:t>
            </a:r>
            <a:r>
              <a:rPr lang="ja-JP" altLang="en-US" sz="2400" dirty="0"/>
              <a:t>特徴量を</a:t>
            </a:r>
            <a:r>
              <a:rPr lang="en-US" altLang="ja-JP" sz="2400" dirty="0" err="1"/>
              <a:t>svd</a:t>
            </a:r>
            <a:r>
              <a:rPr lang="ja-JP" altLang="en-US" sz="2400" dirty="0"/>
              <a:t>特徴量に変換、そして</a:t>
            </a:r>
            <a:r>
              <a:rPr lang="en-US" altLang="ja-JP" sz="2400" dirty="0"/>
              <a:t>aggregation</a:t>
            </a:r>
            <a:r>
              <a:rPr lang="ja-JP" altLang="en-US" sz="2400" dirty="0"/>
              <a:t>特</a:t>
            </a:r>
            <a:endParaRPr lang="en-US" altLang="ja-JP" sz="2400" dirty="0"/>
          </a:p>
          <a:p>
            <a:r>
              <a:rPr lang="ja-JP" altLang="en-US" sz="2400" dirty="0"/>
              <a:t>　　徴量を作成</a:t>
            </a:r>
            <a:endParaRPr lang="en-US" altLang="ja-JP" sz="2400" dirty="0"/>
          </a:p>
          <a:p>
            <a:r>
              <a:rPr lang="ja-JP" altLang="en-US" sz="2400" dirty="0"/>
              <a:t>　・</a:t>
            </a:r>
            <a:r>
              <a:rPr lang="en-US" altLang="ja-JP" sz="2400" dirty="0"/>
              <a:t>Target Encoding</a:t>
            </a:r>
          </a:p>
          <a:p>
            <a:r>
              <a:rPr lang="ja-JP" altLang="en-US" sz="2400" dirty="0"/>
              <a:t>モデルについて</a:t>
            </a:r>
            <a:endParaRPr lang="en-US" altLang="ja-JP" sz="2400" dirty="0"/>
          </a:p>
          <a:p>
            <a:r>
              <a:rPr lang="ja-JP" altLang="en-US" sz="2400" dirty="0"/>
              <a:t>　</a:t>
            </a:r>
            <a:r>
              <a:rPr lang="en-US" altLang="ja-JP" sz="2400" dirty="0"/>
              <a:t>×</a:t>
            </a:r>
            <a:r>
              <a:rPr lang="ja-JP" altLang="en-US" sz="2400" dirty="0"/>
              <a:t>・</a:t>
            </a:r>
            <a:r>
              <a:rPr lang="en-US" altLang="ja-JP" sz="2400" dirty="0" err="1"/>
              <a:t>LightGBM</a:t>
            </a:r>
            <a:r>
              <a:rPr lang="ja-JP" altLang="en-US" sz="2400" dirty="0"/>
              <a:t>をメインとして</a:t>
            </a:r>
            <a:r>
              <a:rPr lang="en-US" altLang="ja-JP" sz="2400" dirty="0"/>
              <a:t>NN</a:t>
            </a:r>
            <a:r>
              <a:rPr lang="ja-JP" altLang="en-US" sz="2400" dirty="0" err="1"/>
              <a:t>、</a:t>
            </a:r>
            <a:r>
              <a:rPr lang="en-US" altLang="ja-JP" sz="2400" dirty="0"/>
              <a:t>RF(</a:t>
            </a:r>
            <a:r>
              <a:rPr lang="en-US" altLang="ja-JP" sz="2400" dirty="0" err="1"/>
              <a:t>lightGBM</a:t>
            </a:r>
            <a:r>
              <a:rPr lang="en-US" altLang="ja-JP" sz="2400" dirty="0"/>
              <a:t> </a:t>
            </a:r>
            <a:r>
              <a:rPr lang="en-US" altLang="ja-JP" sz="2400" dirty="0" err="1"/>
              <a:t>rf</a:t>
            </a:r>
            <a:r>
              <a:rPr lang="en-US" altLang="ja-JP" sz="2400" dirty="0"/>
              <a:t> mode) </a:t>
            </a:r>
            <a:r>
              <a:rPr lang="ja-JP" altLang="en-US" sz="2400" dirty="0"/>
              <a:t>の</a:t>
            </a:r>
            <a:endParaRPr lang="en-US" altLang="ja-JP" sz="2400" dirty="0"/>
          </a:p>
          <a:p>
            <a:r>
              <a:rPr lang="ja-JP" altLang="en-US" sz="2400" dirty="0"/>
              <a:t>　　　</a:t>
            </a:r>
            <a:r>
              <a:rPr lang="en-US" altLang="ja-JP" sz="2400" dirty="0"/>
              <a:t>Linear Regression</a:t>
            </a:r>
            <a:r>
              <a:rPr lang="ja-JP" altLang="en-US" sz="2400" dirty="0"/>
              <a:t>による</a:t>
            </a:r>
            <a:r>
              <a:rPr lang="en-US" altLang="ja-JP" sz="2400" dirty="0"/>
              <a:t>Stacking</a:t>
            </a:r>
            <a:r>
              <a:rPr lang="ja-JP" altLang="en-US" sz="2400" dirty="0"/>
              <a:t>を行う。</a:t>
            </a:r>
            <a:endParaRPr lang="en-US" altLang="ja-JP" sz="2400" dirty="0"/>
          </a:p>
          <a:p>
            <a:r>
              <a:rPr lang="ja-JP" altLang="en-US" sz="2400" dirty="0"/>
              <a:t>　</a:t>
            </a:r>
            <a:r>
              <a:rPr lang="en-US" altLang="ja-JP" sz="2400" dirty="0"/>
              <a:t>×</a:t>
            </a:r>
            <a:r>
              <a:rPr lang="ja-JP" altLang="en-US" sz="2400" dirty="0"/>
              <a:t>・シングルモデルでは、</a:t>
            </a:r>
            <a:r>
              <a:rPr lang="en-US" altLang="ja-JP" sz="2400" dirty="0" err="1"/>
              <a:t>LightGBM</a:t>
            </a:r>
            <a:r>
              <a:rPr lang="ja-JP" altLang="en-US" sz="2400" dirty="0" err="1"/>
              <a:t>、</a:t>
            </a:r>
            <a:r>
              <a:rPr lang="en-US" altLang="ja-JP" sz="2400" dirty="0" err="1"/>
              <a:t>XGBoost</a:t>
            </a:r>
            <a:r>
              <a:rPr lang="ja-JP" altLang="en-US" sz="2400" dirty="0" err="1"/>
              <a:t>、</a:t>
            </a:r>
            <a:r>
              <a:rPr lang="en-US" altLang="ja-JP" sz="2400" dirty="0" err="1"/>
              <a:t>CatBoost</a:t>
            </a:r>
            <a:r>
              <a:rPr lang="ja-JP" altLang="en-US" sz="2400" dirty="0"/>
              <a:t>を試す</a:t>
            </a:r>
            <a:endParaRPr lang="en-US" altLang="ja-JP" sz="2400" dirty="0"/>
          </a:p>
          <a:p>
            <a:r>
              <a:rPr lang="ja-JP" altLang="en-US" sz="2400" dirty="0"/>
              <a:t>　</a:t>
            </a:r>
            <a:r>
              <a:rPr lang="en-US" altLang="ja-JP" sz="2400" dirty="0"/>
              <a:t>×</a:t>
            </a:r>
            <a:r>
              <a:rPr lang="ja-JP" altLang="en-US" sz="2400" dirty="0"/>
              <a:t>・各々のモデルのパラメータ調整</a:t>
            </a:r>
            <a:endParaRPr lang="en-US" altLang="ja-JP" sz="2400" dirty="0"/>
          </a:p>
        </p:txBody>
      </p:sp>
    </p:spTree>
    <p:extLst>
      <p:ext uri="{BB962C8B-B14F-4D97-AF65-F5344CB8AC3E}">
        <p14:creationId xmlns:p14="http://schemas.microsoft.com/office/powerpoint/2010/main" val="385079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141177" y="1248535"/>
            <a:ext cx="5081954" cy="523220"/>
          </a:xfrm>
          <a:prstGeom prst="rect">
            <a:avLst/>
          </a:prstGeom>
          <a:noFill/>
        </p:spPr>
        <p:txBody>
          <a:bodyPr wrap="square" rtlCol="0">
            <a:spAutoFit/>
          </a:bodyPr>
          <a:lstStyle/>
          <a:p>
            <a:r>
              <a:rPr lang="ja-JP" altLang="en-US" sz="2800" dirty="0"/>
              <a:t>今後の進め方について</a:t>
            </a:r>
          </a:p>
        </p:txBody>
      </p:sp>
      <p:sp>
        <p:nvSpPr>
          <p:cNvPr id="3" name="正方形/長方形 2">
            <a:extLst>
              <a:ext uri="{FF2B5EF4-FFF2-40B4-BE49-F238E27FC236}">
                <a16:creationId xmlns:a16="http://schemas.microsoft.com/office/drawing/2014/main" id="{9E1FD1D3-C49F-F146-B181-76C5A130F93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1916724" y="2769578"/>
            <a:ext cx="10084777" cy="1815882"/>
          </a:xfrm>
          <a:prstGeom prst="rect">
            <a:avLst/>
          </a:prstGeom>
          <a:noFill/>
        </p:spPr>
        <p:txBody>
          <a:bodyPr wrap="square" rtlCol="0">
            <a:spAutoFit/>
          </a:bodyPr>
          <a:lstStyle/>
          <a:p>
            <a:r>
              <a:rPr lang="ja-JP" altLang="en-US" sz="2800" dirty="0"/>
              <a:t>・テキストデータを</a:t>
            </a:r>
            <a:r>
              <a:rPr lang="en-US" altLang="ja-JP" sz="2800" dirty="0"/>
              <a:t>doc2vec</a:t>
            </a:r>
            <a:r>
              <a:rPr lang="ja-JP" altLang="en-US" sz="2800" dirty="0"/>
              <a:t>でベクトル化</a:t>
            </a:r>
            <a:endParaRPr lang="en-US" altLang="ja-JP" sz="2800" dirty="0"/>
          </a:p>
          <a:p>
            <a:r>
              <a:rPr lang="ja-JP" altLang="en-US" sz="2800" dirty="0"/>
              <a:t>・</a:t>
            </a:r>
            <a:r>
              <a:rPr lang="en-US" altLang="ja-JP" sz="2800" dirty="0"/>
              <a:t>BERT</a:t>
            </a:r>
            <a:r>
              <a:rPr lang="ja-JP" altLang="en-US" sz="2800" dirty="0"/>
              <a:t>を使ってテキストデータ</a:t>
            </a:r>
            <a:r>
              <a:rPr lang="en-US" altLang="ja-JP" sz="2800" dirty="0"/>
              <a:t>(title, description, </a:t>
            </a:r>
          </a:p>
          <a:p>
            <a:r>
              <a:rPr lang="ja-JP" altLang="en-US" sz="2800" dirty="0"/>
              <a:t>　</a:t>
            </a:r>
            <a:r>
              <a:rPr lang="en-US" altLang="ja-JP" sz="2800" dirty="0" err="1"/>
              <a:t>chanmelTitle</a:t>
            </a:r>
            <a:r>
              <a:rPr lang="en-US" altLang="ja-JP" sz="2800" dirty="0"/>
              <a:t>, tags)</a:t>
            </a:r>
            <a:r>
              <a:rPr lang="ja-JP" altLang="en-US" sz="2800" dirty="0"/>
              <a:t>の特徴出</a:t>
            </a:r>
            <a:endParaRPr lang="en-US" altLang="ja-JP" sz="2800" dirty="0"/>
          </a:p>
          <a:p>
            <a:r>
              <a:rPr lang="ja-JP" altLang="en-US" sz="2800" dirty="0"/>
              <a:t>・</a:t>
            </a:r>
            <a:r>
              <a:rPr lang="ja-JP" altLang="en-US" sz="2800" u="sng" dirty="0"/>
              <a:t>進捗状況でできていなかったモデリングを行う</a:t>
            </a:r>
            <a:endParaRPr lang="en-US" altLang="ja-JP" sz="2800" u="sng" dirty="0"/>
          </a:p>
        </p:txBody>
      </p:sp>
    </p:spTree>
    <p:extLst>
      <p:ext uri="{BB962C8B-B14F-4D97-AF65-F5344CB8AC3E}">
        <p14:creationId xmlns:p14="http://schemas.microsoft.com/office/powerpoint/2010/main" val="384129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8A423E-B9FC-A541-80EA-FF2735834F9C}"/>
              </a:ext>
            </a:extLst>
          </p:cNvPr>
          <p:cNvSpPr txBox="1"/>
          <p:nvPr/>
        </p:nvSpPr>
        <p:spPr>
          <a:xfrm>
            <a:off x="5393932" y="606175"/>
            <a:ext cx="4534329" cy="584775"/>
          </a:xfrm>
          <a:prstGeom prst="rect">
            <a:avLst/>
          </a:prstGeom>
          <a:noFill/>
        </p:spPr>
        <p:txBody>
          <a:bodyPr wrap="square" rtlCol="0">
            <a:spAutoFit/>
          </a:bodyPr>
          <a:lstStyle/>
          <a:p>
            <a:r>
              <a:rPr lang="ja-JP" altLang="en-US" sz="3200"/>
              <a:t>背景</a:t>
            </a:r>
          </a:p>
        </p:txBody>
      </p:sp>
      <p:sp>
        <p:nvSpPr>
          <p:cNvPr id="4" name="正方形/長方形 3">
            <a:extLst>
              <a:ext uri="{FF2B5EF4-FFF2-40B4-BE49-F238E27FC236}">
                <a16:creationId xmlns:a16="http://schemas.microsoft.com/office/drawing/2014/main" id="{882DA2B2-5FEA-1048-B805-5A541659178C}"/>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5" name="テキスト ボックス 4">
            <a:extLst>
              <a:ext uri="{FF2B5EF4-FFF2-40B4-BE49-F238E27FC236}">
                <a16:creationId xmlns:a16="http://schemas.microsoft.com/office/drawing/2014/main" id="{FFF2DC2A-28A3-794F-9F27-8E6A07A95728}"/>
              </a:ext>
            </a:extLst>
          </p:cNvPr>
          <p:cNvSpPr txBox="1"/>
          <p:nvPr/>
        </p:nvSpPr>
        <p:spPr>
          <a:xfrm>
            <a:off x="2435000" y="1768745"/>
            <a:ext cx="8379538" cy="1384995"/>
          </a:xfrm>
          <a:prstGeom prst="rect">
            <a:avLst/>
          </a:prstGeom>
          <a:noFill/>
        </p:spPr>
        <p:txBody>
          <a:bodyPr wrap="square" rtlCol="0">
            <a:spAutoFit/>
          </a:bodyPr>
          <a:lstStyle/>
          <a:p>
            <a:r>
              <a:rPr lang="ja-JP" altLang="en-US" sz="2800" dirty="0"/>
              <a:t>・</a:t>
            </a:r>
            <a:r>
              <a:rPr lang="en-US" altLang="ja-JP" sz="2800" dirty="0"/>
              <a:t>YouTube</a:t>
            </a:r>
            <a:r>
              <a:rPr lang="ja-JP" altLang="en-US" sz="2800" dirty="0"/>
              <a:t>は、</a:t>
            </a:r>
            <a:r>
              <a:rPr lang="en-US" altLang="ja-JP" sz="2800" dirty="0"/>
              <a:t>2019</a:t>
            </a:r>
            <a:r>
              <a:rPr lang="ja-JP" altLang="en-US" sz="2800" dirty="0"/>
              <a:t>年広告売上高</a:t>
            </a:r>
            <a:r>
              <a:rPr lang="en-US" altLang="ja-JP" sz="2800" dirty="0"/>
              <a:t>150</a:t>
            </a:r>
            <a:r>
              <a:rPr lang="ja-JP" altLang="en-US" sz="2800" dirty="0"/>
              <a:t>億ドル、　</a:t>
            </a:r>
            <a:endParaRPr lang="en-US" altLang="ja-JP" sz="2800" dirty="0"/>
          </a:p>
          <a:p>
            <a:r>
              <a:rPr lang="ja-JP" altLang="en-US" sz="2800" dirty="0"/>
              <a:t>　月間アクセス</a:t>
            </a:r>
            <a:r>
              <a:rPr lang="en-US" altLang="ja-JP" sz="2800" dirty="0"/>
              <a:t>20</a:t>
            </a:r>
            <a:r>
              <a:rPr lang="ja-JP" altLang="en-US" sz="2800" dirty="0"/>
              <a:t>億人に達するほど、世界で最も</a:t>
            </a:r>
            <a:endParaRPr lang="en-US" altLang="ja-JP" sz="2800" dirty="0"/>
          </a:p>
          <a:p>
            <a:r>
              <a:rPr lang="ja-JP" altLang="en-US" sz="2800" dirty="0"/>
              <a:t>　普及した動画マーケティングツール</a:t>
            </a:r>
          </a:p>
        </p:txBody>
      </p:sp>
      <p:sp>
        <p:nvSpPr>
          <p:cNvPr id="6" name="テキスト ボックス 5">
            <a:extLst>
              <a:ext uri="{FF2B5EF4-FFF2-40B4-BE49-F238E27FC236}">
                <a16:creationId xmlns:a16="http://schemas.microsoft.com/office/drawing/2014/main" id="{92014160-B825-D645-96A5-7102EB108868}"/>
              </a:ext>
            </a:extLst>
          </p:cNvPr>
          <p:cNvSpPr txBox="1"/>
          <p:nvPr/>
        </p:nvSpPr>
        <p:spPr>
          <a:xfrm>
            <a:off x="2373453" y="3384695"/>
            <a:ext cx="7214425" cy="954107"/>
          </a:xfrm>
          <a:prstGeom prst="rect">
            <a:avLst/>
          </a:prstGeom>
          <a:noFill/>
        </p:spPr>
        <p:txBody>
          <a:bodyPr wrap="square" rtlCol="0">
            <a:spAutoFit/>
          </a:bodyPr>
          <a:lstStyle/>
          <a:p>
            <a:r>
              <a:rPr lang="ja-JP" altLang="en-US" sz="2800" dirty="0"/>
              <a:t>・再生数を増やすための施策が、日々多く</a:t>
            </a:r>
            <a:endParaRPr lang="en-US" altLang="ja-JP" sz="2800" dirty="0"/>
          </a:p>
          <a:p>
            <a:r>
              <a:rPr lang="ja-JP" altLang="en-US" sz="2800" dirty="0"/>
              <a:t>　のメディアでノウハウが紹介されている</a:t>
            </a:r>
          </a:p>
        </p:txBody>
      </p:sp>
      <p:sp>
        <p:nvSpPr>
          <p:cNvPr id="7" name="テキスト ボックス 6">
            <a:extLst>
              <a:ext uri="{FF2B5EF4-FFF2-40B4-BE49-F238E27FC236}">
                <a16:creationId xmlns:a16="http://schemas.microsoft.com/office/drawing/2014/main" id="{DBBB7864-BCCF-F543-8732-EC8BEEC044D1}"/>
              </a:ext>
            </a:extLst>
          </p:cNvPr>
          <p:cNvSpPr txBox="1"/>
          <p:nvPr/>
        </p:nvSpPr>
        <p:spPr>
          <a:xfrm>
            <a:off x="4053883" y="4338924"/>
            <a:ext cx="7214425" cy="461665"/>
          </a:xfrm>
          <a:prstGeom prst="rect">
            <a:avLst/>
          </a:prstGeom>
          <a:noFill/>
        </p:spPr>
        <p:txBody>
          <a:bodyPr wrap="square" rtlCol="0">
            <a:spAutoFit/>
          </a:bodyPr>
          <a:lstStyle/>
          <a:p>
            <a:r>
              <a:rPr lang="en-US" altLang="ja-JP" sz="2400" dirty="0"/>
              <a:t>(</a:t>
            </a:r>
            <a:r>
              <a:rPr lang="ja-JP" altLang="en-US" sz="2400"/>
              <a:t>動画広告、セミナー、記事</a:t>
            </a:r>
            <a:r>
              <a:rPr lang="en-US" altLang="ja-JP" sz="2400" dirty="0"/>
              <a:t>)</a:t>
            </a:r>
            <a:endParaRPr lang="ja-JP" altLang="en-US" sz="2400" dirty="0"/>
          </a:p>
        </p:txBody>
      </p:sp>
    </p:spTree>
    <p:extLst>
      <p:ext uri="{BB962C8B-B14F-4D97-AF65-F5344CB8AC3E}">
        <p14:creationId xmlns:p14="http://schemas.microsoft.com/office/powerpoint/2010/main" val="27417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8BA1DA-BF24-E04A-AE6F-1202DD8E3567}"/>
              </a:ext>
            </a:extLst>
          </p:cNvPr>
          <p:cNvSpPr txBox="1"/>
          <p:nvPr/>
        </p:nvSpPr>
        <p:spPr>
          <a:xfrm>
            <a:off x="5205674" y="633070"/>
            <a:ext cx="4534329" cy="584775"/>
          </a:xfrm>
          <a:prstGeom prst="rect">
            <a:avLst/>
          </a:prstGeom>
          <a:noFill/>
        </p:spPr>
        <p:txBody>
          <a:bodyPr wrap="square" rtlCol="0">
            <a:spAutoFit/>
          </a:bodyPr>
          <a:lstStyle/>
          <a:p>
            <a:r>
              <a:rPr lang="ja-JP" altLang="en-US" sz="3200"/>
              <a:t>背景と課題</a:t>
            </a:r>
          </a:p>
        </p:txBody>
      </p:sp>
      <p:sp>
        <p:nvSpPr>
          <p:cNvPr id="7" name="テキスト ボックス 6">
            <a:extLst>
              <a:ext uri="{FF2B5EF4-FFF2-40B4-BE49-F238E27FC236}">
                <a16:creationId xmlns:a16="http://schemas.microsoft.com/office/drawing/2014/main" id="{9BE45E8F-B5DE-CA44-98E0-921DE1776FD9}"/>
              </a:ext>
            </a:extLst>
          </p:cNvPr>
          <p:cNvSpPr txBox="1"/>
          <p:nvPr/>
        </p:nvSpPr>
        <p:spPr>
          <a:xfrm>
            <a:off x="2488788" y="1651210"/>
            <a:ext cx="7214425" cy="830997"/>
          </a:xfrm>
          <a:prstGeom prst="rect">
            <a:avLst/>
          </a:prstGeom>
          <a:noFill/>
        </p:spPr>
        <p:txBody>
          <a:bodyPr wrap="square" rtlCol="0">
            <a:spAutoFit/>
          </a:bodyPr>
          <a:lstStyle/>
          <a:p>
            <a:r>
              <a:rPr lang="ja-JP" altLang="en-US" sz="2400" dirty="0"/>
              <a:t>再生数を増やすための施策が、日々多くのメディアでノウハウが紹介されている</a:t>
            </a:r>
          </a:p>
        </p:txBody>
      </p:sp>
      <p:sp>
        <p:nvSpPr>
          <p:cNvPr id="8" name="テキスト ボックス 7">
            <a:extLst>
              <a:ext uri="{FF2B5EF4-FFF2-40B4-BE49-F238E27FC236}">
                <a16:creationId xmlns:a16="http://schemas.microsoft.com/office/drawing/2014/main" id="{05DBC78C-9CC4-C846-9864-66481ACE51AB}"/>
              </a:ext>
            </a:extLst>
          </p:cNvPr>
          <p:cNvSpPr txBox="1"/>
          <p:nvPr/>
        </p:nvSpPr>
        <p:spPr>
          <a:xfrm>
            <a:off x="2525578" y="3116368"/>
            <a:ext cx="7214425" cy="1815882"/>
          </a:xfrm>
          <a:prstGeom prst="rect">
            <a:avLst/>
          </a:prstGeom>
          <a:noFill/>
        </p:spPr>
        <p:txBody>
          <a:bodyPr wrap="square" rtlCol="0">
            <a:spAutoFit/>
          </a:bodyPr>
          <a:lstStyle/>
          <a:p>
            <a:r>
              <a:rPr lang="ja-JP" altLang="en-US" sz="2800"/>
              <a:t>各取り組みによりどれだけ視聴回数を伸ばすことが出来るのか、</a:t>
            </a:r>
            <a:r>
              <a:rPr lang="ja-JP" altLang="en-US" sz="2800" u="sng"/>
              <a:t>定量データに基づいたノウハウ紹介は少なく</a:t>
            </a:r>
            <a:r>
              <a:rPr lang="ja-JP" altLang="en-US" sz="2800"/>
              <a:t>、何が効果的か分かっていない</a:t>
            </a:r>
          </a:p>
        </p:txBody>
      </p:sp>
      <p:sp>
        <p:nvSpPr>
          <p:cNvPr id="9" name="正方形/長方形 8">
            <a:extLst>
              <a:ext uri="{FF2B5EF4-FFF2-40B4-BE49-F238E27FC236}">
                <a16:creationId xmlns:a16="http://schemas.microsoft.com/office/drawing/2014/main" id="{678CCE50-F0A4-2949-9F10-8A80F2D06327}"/>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186931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B45B1F-1DFA-594A-B604-1F7D0E8D7D97}"/>
              </a:ext>
            </a:extLst>
          </p:cNvPr>
          <p:cNvSpPr txBox="1"/>
          <p:nvPr/>
        </p:nvSpPr>
        <p:spPr>
          <a:xfrm>
            <a:off x="5205674" y="633070"/>
            <a:ext cx="4534329" cy="584775"/>
          </a:xfrm>
          <a:prstGeom prst="rect">
            <a:avLst/>
          </a:prstGeom>
          <a:noFill/>
        </p:spPr>
        <p:txBody>
          <a:bodyPr wrap="square" rtlCol="0">
            <a:spAutoFit/>
          </a:bodyPr>
          <a:lstStyle/>
          <a:p>
            <a:r>
              <a:rPr lang="ja-JP" altLang="en-US" sz="3200"/>
              <a:t>ゴール</a:t>
            </a:r>
          </a:p>
        </p:txBody>
      </p:sp>
      <p:sp>
        <p:nvSpPr>
          <p:cNvPr id="4" name="テキスト ボックス 3">
            <a:extLst>
              <a:ext uri="{FF2B5EF4-FFF2-40B4-BE49-F238E27FC236}">
                <a16:creationId xmlns:a16="http://schemas.microsoft.com/office/drawing/2014/main" id="{B0977E71-FFEA-7941-9D09-1D0F1794D2FD}"/>
              </a:ext>
            </a:extLst>
          </p:cNvPr>
          <p:cNvSpPr txBox="1"/>
          <p:nvPr/>
        </p:nvSpPr>
        <p:spPr>
          <a:xfrm>
            <a:off x="1936377" y="2252210"/>
            <a:ext cx="8619566" cy="1384995"/>
          </a:xfrm>
          <a:prstGeom prst="rect">
            <a:avLst/>
          </a:prstGeom>
          <a:noFill/>
        </p:spPr>
        <p:txBody>
          <a:bodyPr wrap="square" rtlCol="0">
            <a:spAutoFit/>
          </a:bodyPr>
          <a:lstStyle/>
          <a:p>
            <a:r>
              <a:rPr lang="en-US" altLang="ja-JP" sz="2800" dirty="0"/>
              <a:t>YouTuber(</a:t>
            </a:r>
            <a:r>
              <a:rPr lang="ja-JP" altLang="en-US" sz="2800" dirty="0"/>
              <a:t>動画クリエイター</a:t>
            </a:r>
            <a:r>
              <a:rPr lang="en-US" altLang="ja-JP" sz="2800" dirty="0"/>
              <a:t>)</a:t>
            </a:r>
            <a:r>
              <a:rPr lang="ja-JP" altLang="en-US" sz="2800" dirty="0"/>
              <a:t>にとって生命線とされる再生数を伸ばすために、</a:t>
            </a:r>
            <a:r>
              <a:rPr lang="ja-JP" altLang="en-US" sz="2800" u="sng" dirty="0"/>
              <a:t>どのような指標を心がける必要があるか</a:t>
            </a:r>
            <a:r>
              <a:rPr lang="ja-JP" altLang="en-US" sz="2800" dirty="0"/>
              <a:t>、その情報を可視化する</a:t>
            </a:r>
          </a:p>
        </p:txBody>
      </p:sp>
      <p:sp>
        <p:nvSpPr>
          <p:cNvPr id="5" name="正方形/長方形 4">
            <a:extLst>
              <a:ext uri="{FF2B5EF4-FFF2-40B4-BE49-F238E27FC236}">
                <a16:creationId xmlns:a16="http://schemas.microsoft.com/office/drawing/2014/main" id="{ADD9F3E2-8053-CF4C-9A90-08901E027975}"/>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Tree>
    <p:extLst>
      <p:ext uri="{BB962C8B-B14F-4D97-AF65-F5344CB8AC3E}">
        <p14:creationId xmlns:p14="http://schemas.microsoft.com/office/powerpoint/2010/main" val="231330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F66E0B-929E-F440-B956-550809E8F348}"/>
              </a:ext>
            </a:extLst>
          </p:cNvPr>
          <p:cNvSpPr txBox="1"/>
          <p:nvPr/>
        </p:nvSpPr>
        <p:spPr>
          <a:xfrm>
            <a:off x="7655858" y="222788"/>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a:extLst>
              <a:ext uri="{FF2B5EF4-FFF2-40B4-BE49-F238E27FC236}">
                <a16:creationId xmlns:a16="http://schemas.microsoft.com/office/drawing/2014/main" id="{25655043-B871-C74F-BBBD-33F708DF9FD8}"/>
              </a:ext>
            </a:extLst>
          </p:cNvPr>
          <p:cNvSpPr txBox="1"/>
          <p:nvPr/>
        </p:nvSpPr>
        <p:spPr>
          <a:xfrm>
            <a:off x="7655860" y="981635"/>
            <a:ext cx="4177553" cy="1938992"/>
          </a:xfrm>
          <a:prstGeom prst="rect">
            <a:avLst/>
          </a:prstGeom>
          <a:noFill/>
        </p:spPr>
        <p:txBody>
          <a:bodyPr wrap="square" rtlCol="0">
            <a:spAutoFit/>
          </a:bodyPr>
          <a:lstStyle/>
          <a:p>
            <a:r>
              <a:rPr lang="ja-JP" altLang="en-US" sz="2400" dirty="0"/>
              <a:t>使用するデータ：</a:t>
            </a:r>
            <a:endParaRPr lang="en-US" altLang="ja-JP" sz="2400" dirty="0"/>
          </a:p>
          <a:p>
            <a:r>
              <a:rPr lang="en-US" altLang="ja-JP" sz="2400" dirty="0" err="1"/>
              <a:t>Probspace</a:t>
            </a:r>
            <a:r>
              <a:rPr lang="en-US" altLang="ja-JP" sz="2400" dirty="0"/>
              <a:t> YouTube</a:t>
            </a:r>
            <a:r>
              <a:rPr lang="ja-JP" altLang="en-US" sz="2400" dirty="0"/>
              <a:t>動画視聴回数予測</a:t>
            </a:r>
            <a:endParaRPr lang="en-US" altLang="ja-JP" sz="2400" dirty="0"/>
          </a:p>
          <a:p>
            <a:r>
              <a:rPr lang="ja-JP" altLang="en-US" sz="2400" dirty="0"/>
              <a:t>コンペティションのデータ</a:t>
            </a:r>
            <a:endParaRPr lang="en-US" altLang="ja-JP" sz="2400" dirty="0"/>
          </a:p>
          <a:p>
            <a:endParaRPr lang="ja-JP" altLang="en-US" sz="2400" dirty="0"/>
          </a:p>
        </p:txBody>
      </p:sp>
      <p:graphicFrame>
        <p:nvGraphicFramePr>
          <p:cNvPr id="5" name="表 5">
            <a:extLst>
              <a:ext uri="{FF2B5EF4-FFF2-40B4-BE49-F238E27FC236}">
                <a16:creationId xmlns:a16="http://schemas.microsoft.com/office/drawing/2014/main" id="{FF4D3F8D-AD24-2D46-8D14-7CA2DCF6A822}"/>
              </a:ext>
            </a:extLst>
          </p:cNvPr>
          <p:cNvGraphicFramePr>
            <a:graphicFrameLocks noGrp="1"/>
          </p:cNvGraphicFramePr>
          <p:nvPr>
            <p:extLst>
              <p:ext uri="{D42A27DB-BD31-4B8C-83A1-F6EECF244321}">
                <p14:modId xmlns:p14="http://schemas.microsoft.com/office/powerpoint/2010/main" val="2408200468"/>
              </p:ext>
            </p:extLst>
          </p:nvPr>
        </p:nvGraphicFramePr>
        <p:xfrm>
          <a:off x="132823" y="515174"/>
          <a:ext cx="7029976" cy="5453292"/>
        </p:xfrm>
        <a:graphic>
          <a:graphicData uri="http://schemas.openxmlformats.org/drawingml/2006/table">
            <a:tbl>
              <a:tblPr firstRow="1" bandRow="1">
                <a:tableStyleId>{5C22544A-7EE6-4342-B048-85BDC9FD1C3A}</a:tableStyleId>
              </a:tblPr>
              <a:tblGrid>
                <a:gridCol w="3514988">
                  <a:extLst>
                    <a:ext uri="{9D8B030D-6E8A-4147-A177-3AD203B41FA5}">
                      <a16:colId xmlns:a16="http://schemas.microsoft.com/office/drawing/2014/main" val="3008173994"/>
                    </a:ext>
                  </a:extLst>
                </a:gridCol>
                <a:gridCol w="3514988">
                  <a:extLst>
                    <a:ext uri="{9D8B030D-6E8A-4147-A177-3AD203B41FA5}">
                      <a16:colId xmlns:a16="http://schemas.microsoft.com/office/drawing/2014/main" val="2488389804"/>
                    </a:ext>
                  </a:extLst>
                </a:gridCol>
              </a:tblGrid>
              <a:tr h="330591">
                <a:tc>
                  <a:txBody>
                    <a:bodyPr/>
                    <a:lstStyle/>
                    <a:p>
                      <a:r>
                        <a:rPr kumimoji="1" lang="ja-JP" altLang="en-US" sz="1500"/>
                        <a:t>カラム名</a:t>
                      </a:r>
                    </a:p>
                  </a:txBody>
                  <a:tcPr marT="45721" marB="45721"/>
                </a:tc>
                <a:tc>
                  <a:txBody>
                    <a:bodyPr/>
                    <a:lstStyle/>
                    <a:p>
                      <a:r>
                        <a:rPr kumimoji="1" lang="ja-JP" altLang="en-US" sz="1500" dirty="0"/>
                        <a:t>説明</a:t>
                      </a:r>
                    </a:p>
                  </a:txBody>
                  <a:tcPr marT="45721" marB="45721"/>
                </a:tc>
                <a:extLst>
                  <a:ext uri="{0D108BD9-81ED-4DB2-BD59-A6C34878D82A}">
                    <a16:rowId xmlns:a16="http://schemas.microsoft.com/office/drawing/2014/main" val="607418439"/>
                  </a:ext>
                </a:extLst>
              </a:tr>
              <a:tr h="316524">
                <a:tc>
                  <a:txBody>
                    <a:bodyPr/>
                    <a:lstStyle/>
                    <a:p>
                      <a:r>
                        <a:rPr kumimoji="1" lang="en-US" altLang="ja-JP" sz="1500" dirty="0" err="1"/>
                        <a:t>Video_id</a:t>
                      </a:r>
                      <a:endParaRPr kumimoji="1" lang="ja-JP" altLang="en-US" sz="1500"/>
                    </a:p>
                  </a:txBody>
                  <a:tcPr marT="45721" marB="45721"/>
                </a:tc>
                <a:tc>
                  <a:txBody>
                    <a:bodyPr/>
                    <a:lstStyle/>
                    <a:p>
                      <a:r>
                        <a:rPr kumimoji="1" lang="ja-JP" altLang="en-US" sz="1500" dirty="0"/>
                        <a:t>動画ごとの一意の</a:t>
                      </a:r>
                      <a:r>
                        <a:rPr kumimoji="1" lang="en-US" altLang="ja-JP" sz="1500" dirty="0"/>
                        <a:t>ID</a:t>
                      </a:r>
                      <a:endParaRPr kumimoji="1" lang="ja-JP" altLang="en-US" sz="1500" dirty="0"/>
                    </a:p>
                  </a:txBody>
                  <a:tcPr marT="45721" marB="45721"/>
                </a:tc>
                <a:extLst>
                  <a:ext uri="{0D108BD9-81ED-4DB2-BD59-A6C34878D82A}">
                    <a16:rowId xmlns:a16="http://schemas.microsoft.com/office/drawing/2014/main" val="3340295327"/>
                  </a:ext>
                </a:extLst>
              </a:tr>
              <a:tr h="316524">
                <a:tc>
                  <a:txBody>
                    <a:bodyPr/>
                    <a:lstStyle/>
                    <a:p>
                      <a:r>
                        <a:rPr kumimoji="1" lang="en-US" altLang="ja-JP" sz="1500" dirty="0"/>
                        <a:t>title</a:t>
                      </a:r>
                      <a:endParaRPr kumimoji="1" lang="ja-JP" altLang="en-US" sz="1500"/>
                    </a:p>
                  </a:txBody>
                  <a:tcPr marT="45721" marB="45721"/>
                </a:tc>
                <a:tc>
                  <a:txBody>
                    <a:bodyPr/>
                    <a:lstStyle/>
                    <a:p>
                      <a:r>
                        <a:rPr kumimoji="1" lang="ja-JP" altLang="en-US" sz="1500"/>
                        <a:t>動画のタイトル</a:t>
                      </a:r>
                    </a:p>
                  </a:txBody>
                  <a:tcPr marT="45721" marB="45721"/>
                </a:tc>
                <a:extLst>
                  <a:ext uri="{0D108BD9-81ED-4DB2-BD59-A6C34878D82A}">
                    <a16:rowId xmlns:a16="http://schemas.microsoft.com/office/drawing/2014/main" val="382391794"/>
                  </a:ext>
                </a:extLst>
              </a:tr>
              <a:tr h="316524">
                <a:tc>
                  <a:txBody>
                    <a:bodyPr/>
                    <a:lstStyle/>
                    <a:p>
                      <a:r>
                        <a:rPr kumimoji="1" lang="en-US" altLang="ja-JP" sz="1500" dirty="0" err="1"/>
                        <a:t>publishedAt</a:t>
                      </a:r>
                      <a:endParaRPr kumimoji="1" lang="ja-JP" altLang="en-US" sz="1500" dirty="0"/>
                    </a:p>
                  </a:txBody>
                  <a:tcPr marT="45721" marB="45721"/>
                </a:tc>
                <a:tc>
                  <a:txBody>
                    <a:bodyPr/>
                    <a:lstStyle/>
                    <a:p>
                      <a:r>
                        <a:rPr kumimoji="1" lang="ja-JP" altLang="en-US" sz="1500"/>
                        <a:t>動画の投稿時間</a:t>
                      </a:r>
                    </a:p>
                  </a:txBody>
                  <a:tcPr marT="45721" marB="45721"/>
                </a:tc>
                <a:extLst>
                  <a:ext uri="{0D108BD9-81ED-4DB2-BD59-A6C34878D82A}">
                    <a16:rowId xmlns:a16="http://schemas.microsoft.com/office/drawing/2014/main" val="4247502443"/>
                  </a:ext>
                </a:extLst>
              </a:tr>
              <a:tr h="316524">
                <a:tc>
                  <a:txBody>
                    <a:bodyPr/>
                    <a:lstStyle/>
                    <a:p>
                      <a:r>
                        <a:rPr kumimoji="1" lang="en-US" altLang="ja-JP" sz="1500" dirty="0" err="1"/>
                        <a:t>channelId</a:t>
                      </a:r>
                      <a:endParaRPr kumimoji="1" lang="ja-JP" altLang="en-US" sz="1500"/>
                    </a:p>
                  </a:txBody>
                  <a:tcPr marT="45721" marB="45721"/>
                </a:tc>
                <a:tc>
                  <a:txBody>
                    <a:bodyPr/>
                    <a:lstStyle/>
                    <a:p>
                      <a:r>
                        <a:rPr kumimoji="1" lang="ja-JP" altLang="en-US" sz="1500"/>
                        <a:t>チャンネルの</a:t>
                      </a:r>
                      <a:r>
                        <a:rPr kumimoji="1" lang="en-US" altLang="ja-JP" sz="1500" dirty="0"/>
                        <a:t>ID</a:t>
                      </a:r>
                      <a:endParaRPr kumimoji="1" lang="ja-JP" altLang="en-US" sz="1500"/>
                    </a:p>
                  </a:txBody>
                  <a:tcPr marT="45721" marB="45721"/>
                </a:tc>
                <a:extLst>
                  <a:ext uri="{0D108BD9-81ED-4DB2-BD59-A6C34878D82A}">
                    <a16:rowId xmlns:a16="http://schemas.microsoft.com/office/drawing/2014/main" val="2243755617"/>
                  </a:ext>
                </a:extLst>
              </a:tr>
              <a:tr h="316524">
                <a:tc>
                  <a:txBody>
                    <a:bodyPr/>
                    <a:lstStyle/>
                    <a:p>
                      <a:r>
                        <a:rPr kumimoji="1" lang="en-US" altLang="ja-JP" sz="1500" dirty="0" err="1"/>
                        <a:t>channelTitle</a:t>
                      </a:r>
                      <a:endParaRPr kumimoji="1" lang="ja-JP" altLang="en-US" sz="1500" dirty="0"/>
                    </a:p>
                  </a:txBody>
                  <a:tcPr marT="45721" marB="45721"/>
                </a:tc>
                <a:tc>
                  <a:txBody>
                    <a:bodyPr/>
                    <a:lstStyle/>
                    <a:p>
                      <a:r>
                        <a:rPr kumimoji="1" lang="ja-JP" altLang="en-US" sz="1500"/>
                        <a:t>チャンネルの名前</a:t>
                      </a:r>
                    </a:p>
                  </a:txBody>
                  <a:tcPr marT="45721" marB="45721"/>
                </a:tc>
                <a:extLst>
                  <a:ext uri="{0D108BD9-81ED-4DB2-BD59-A6C34878D82A}">
                    <a16:rowId xmlns:a16="http://schemas.microsoft.com/office/drawing/2014/main" val="3213536354"/>
                  </a:ext>
                </a:extLst>
              </a:tr>
              <a:tr h="316524">
                <a:tc>
                  <a:txBody>
                    <a:bodyPr/>
                    <a:lstStyle/>
                    <a:p>
                      <a:r>
                        <a:rPr kumimoji="1" lang="en-US" altLang="ja-JP" sz="1500" dirty="0" err="1"/>
                        <a:t>categoryId</a:t>
                      </a:r>
                      <a:endParaRPr kumimoji="1" lang="ja-JP" altLang="en-US" sz="1500" dirty="0"/>
                    </a:p>
                  </a:txBody>
                  <a:tcPr marT="45721" marB="45721"/>
                </a:tc>
                <a:tc>
                  <a:txBody>
                    <a:bodyPr/>
                    <a:lstStyle/>
                    <a:p>
                      <a:r>
                        <a:rPr kumimoji="1" lang="ja-JP" altLang="en-US" sz="1500"/>
                        <a:t>動画カテゴリの</a:t>
                      </a:r>
                      <a:r>
                        <a:rPr kumimoji="1" lang="en-US" altLang="ja-JP" sz="1500" dirty="0"/>
                        <a:t>ID</a:t>
                      </a:r>
                      <a:endParaRPr kumimoji="1" lang="ja-JP" altLang="en-US" sz="1500"/>
                    </a:p>
                  </a:txBody>
                  <a:tcPr marT="45721" marB="45721"/>
                </a:tc>
                <a:extLst>
                  <a:ext uri="{0D108BD9-81ED-4DB2-BD59-A6C34878D82A}">
                    <a16:rowId xmlns:a16="http://schemas.microsoft.com/office/drawing/2014/main" val="2072759501"/>
                  </a:ext>
                </a:extLst>
              </a:tr>
              <a:tr h="322071">
                <a:tc>
                  <a:txBody>
                    <a:bodyPr/>
                    <a:lstStyle/>
                    <a:p>
                      <a:r>
                        <a:rPr kumimoji="1" lang="en-US" altLang="ja-JP" sz="1500" dirty="0" err="1"/>
                        <a:t>Collection_date</a:t>
                      </a:r>
                      <a:endParaRPr kumimoji="1" lang="ja-JP" altLang="en-US" sz="1500"/>
                    </a:p>
                  </a:txBody>
                  <a:tcPr marT="45721" marB="45721"/>
                </a:tc>
                <a:tc>
                  <a:txBody>
                    <a:bodyPr/>
                    <a:lstStyle/>
                    <a:p>
                      <a:r>
                        <a:rPr kumimoji="1" lang="ja-JP" altLang="en-US" sz="1500"/>
                        <a:t>データレコードの収集日</a:t>
                      </a:r>
                    </a:p>
                  </a:txBody>
                  <a:tcPr marT="45721" marB="45721"/>
                </a:tc>
                <a:extLst>
                  <a:ext uri="{0D108BD9-81ED-4DB2-BD59-A6C34878D82A}">
                    <a16:rowId xmlns:a16="http://schemas.microsoft.com/office/drawing/2014/main" val="4168614862"/>
                  </a:ext>
                </a:extLst>
              </a:tr>
              <a:tr h="316524">
                <a:tc>
                  <a:txBody>
                    <a:bodyPr/>
                    <a:lstStyle/>
                    <a:p>
                      <a:r>
                        <a:rPr kumimoji="1" lang="en-US" altLang="ja-JP" sz="1500" dirty="0"/>
                        <a:t>tags</a:t>
                      </a:r>
                      <a:endParaRPr kumimoji="1" lang="ja-JP" altLang="en-US" sz="1500"/>
                    </a:p>
                  </a:txBody>
                  <a:tcPr marT="45721" marB="45721"/>
                </a:tc>
                <a:tc>
                  <a:txBody>
                    <a:bodyPr/>
                    <a:lstStyle/>
                    <a:p>
                      <a:r>
                        <a:rPr kumimoji="1" lang="ja-JP" altLang="en-US" sz="1500" dirty="0"/>
                        <a:t>動画に割り当てられたタグ</a:t>
                      </a:r>
                    </a:p>
                  </a:txBody>
                  <a:tcPr marT="45721" marB="45721"/>
                </a:tc>
                <a:extLst>
                  <a:ext uri="{0D108BD9-81ED-4DB2-BD59-A6C34878D82A}">
                    <a16:rowId xmlns:a16="http://schemas.microsoft.com/office/drawing/2014/main" val="1441727392"/>
                  </a:ext>
                </a:extLst>
              </a:tr>
              <a:tr h="316524">
                <a:tc>
                  <a:txBody>
                    <a:bodyPr/>
                    <a:lstStyle/>
                    <a:p>
                      <a:r>
                        <a:rPr kumimoji="1" lang="en-US" altLang="ja-JP" sz="1500" dirty="0"/>
                        <a:t>likes</a:t>
                      </a:r>
                      <a:endParaRPr kumimoji="1" lang="ja-JP" altLang="en-US" sz="1500"/>
                    </a:p>
                  </a:txBody>
                  <a:tcPr marT="45721" marB="45721"/>
                </a:tc>
                <a:tc>
                  <a:txBody>
                    <a:bodyPr/>
                    <a:lstStyle/>
                    <a:p>
                      <a:r>
                        <a:rPr kumimoji="1" lang="ja-JP" altLang="en-US" sz="1500"/>
                        <a:t>高評価数</a:t>
                      </a:r>
                    </a:p>
                  </a:txBody>
                  <a:tcPr marT="45721" marB="45721"/>
                </a:tc>
                <a:extLst>
                  <a:ext uri="{0D108BD9-81ED-4DB2-BD59-A6C34878D82A}">
                    <a16:rowId xmlns:a16="http://schemas.microsoft.com/office/drawing/2014/main" val="943726869"/>
                  </a:ext>
                </a:extLst>
              </a:tr>
              <a:tr h="316524">
                <a:tc>
                  <a:txBody>
                    <a:bodyPr/>
                    <a:lstStyle/>
                    <a:p>
                      <a:r>
                        <a:rPr kumimoji="1" lang="en-US" altLang="ja-JP" sz="1500" dirty="0"/>
                        <a:t>dislikes</a:t>
                      </a:r>
                      <a:endParaRPr kumimoji="1" lang="ja-JP" altLang="en-US" sz="1500"/>
                    </a:p>
                  </a:txBody>
                  <a:tcPr marT="45721" marB="45721"/>
                </a:tc>
                <a:tc>
                  <a:txBody>
                    <a:bodyPr/>
                    <a:lstStyle/>
                    <a:p>
                      <a:r>
                        <a:rPr kumimoji="1" lang="ja-JP" altLang="en-US" sz="1500"/>
                        <a:t>低評価数</a:t>
                      </a:r>
                    </a:p>
                  </a:txBody>
                  <a:tcPr marT="45721" marB="45721"/>
                </a:tc>
                <a:extLst>
                  <a:ext uri="{0D108BD9-81ED-4DB2-BD59-A6C34878D82A}">
                    <a16:rowId xmlns:a16="http://schemas.microsoft.com/office/drawing/2014/main" val="1887197983"/>
                  </a:ext>
                </a:extLst>
              </a:tr>
              <a:tr h="316524">
                <a:tc>
                  <a:txBody>
                    <a:bodyPr/>
                    <a:lstStyle/>
                    <a:p>
                      <a:r>
                        <a:rPr kumimoji="1" lang="en-US" altLang="ja-JP" sz="1500" dirty="0" err="1"/>
                        <a:t>Comment_count</a:t>
                      </a:r>
                      <a:endParaRPr kumimoji="1" lang="ja-JP" altLang="en-US" sz="1500"/>
                    </a:p>
                  </a:txBody>
                  <a:tcPr marT="45721" marB="45721"/>
                </a:tc>
                <a:tc>
                  <a:txBody>
                    <a:bodyPr/>
                    <a:lstStyle/>
                    <a:p>
                      <a:r>
                        <a:rPr kumimoji="1" lang="ja-JP" altLang="en-US" sz="1500"/>
                        <a:t>コメント数</a:t>
                      </a:r>
                    </a:p>
                  </a:txBody>
                  <a:tcPr marT="45721" marB="45721"/>
                </a:tc>
                <a:extLst>
                  <a:ext uri="{0D108BD9-81ED-4DB2-BD59-A6C34878D82A}">
                    <a16:rowId xmlns:a16="http://schemas.microsoft.com/office/drawing/2014/main" val="193266614"/>
                  </a:ext>
                </a:extLst>
              </a:tr>
              <a:tr h="316524">
                <a:tc>
                  <a:txBody>
                    <a:bodyPr/>
                    <a:lstStyle/>
                    <a:p>
                      <a:r>
                        <a:rPr kumimoji="1" lang="en-US" altLang="ja-JP" sz="1500" dirty="0" err="1"/>
                        <a:t>Thumbnail_link</a:t>
                      </a:r>
                      <a:endParaRPr kumimoji="1" lang="ja-JP" altLang="en-US" sz="1500"/>
                    </a:p>
                  </a:txBody>
                  <a:tcPr marT="45721" marB="45721"/>
                </a:tc>
                <a:tc>
                  <a:txBody>
                    <a:bodyPr/>
                    <a:lstStyle/>
                    <a:p>
                      <a:r>
                        <a:rPr kumimoji="1" lang="ja-JP" altLang="en-US" sz="1500"/>
                        <a:t>サムネイルのリンク</a:t>
                      </a:r>
                      <a:r>
                        <a:rPr kumimoji="1" lang="en-US" altLang="ja-JP" sz="1500" dirty="0"/>
                        <a:t>URL</a:t>
                      </a:r>
                      <a:endParaRPr kumimoji="1" lang="ja-JP" altLang="en-US" sz="1500"/>
                    </a:p>
                  </a:txBody>
                  <a:tcPr marT="45721" marB="45721"/>
                </a:tc>
                <a:extLst>
                  <a:ext uri="{0D108BD9-81ED-4DB2-BD59-A6C34878D82A}">
                    <a16:rowId xmlns:a16="http://schemas.microsoft.com/office/drawing/2014/main" val="1571830466"/>
                  </a:ext>
                </a:extLst>
              </a:tr>
              <a:tr h="316524">
                <a:tc>
                  <a:txBody>
                    <a:bodyPr/>
                    <a:lstStyle/>
                    <a:p>
                      <a:r>
                        <a:rPr kumimoji="1" lang="en-US" altLang="ja-JP" sz="1500" dirty="0" err="1"/>
                        <a:t>Comments_disabled</a:t>
                      </a:r>
                      <a:endParaRPr kumimoji="1" lang="ja-JP" altLang="en-US" sz="1500"/>
                    </a:p>
                  </a:txBody>
                  <a:tcPr marT="45721" marB="45721"/>
                </a:tc>
                <a:tc>
                  <a:txBody>
                    <a:bodyPr/>
                    <a:lstStyle/>
                    <a:p>
                      <a:r>
                        <a:rPr kumimoji="1" lang="ja-JP" altLang="en-US" sz="1500"/>
                        <a:t>コメントが許可されていない</a:t>
                      </a:r>
                    </a:p>
                  </a:txBody>
                  <a:tcPr marT="45721" marB="45721"/>
                </a:tc>
                <a:extLst>
                  <a:ext uri="{0D108BD9-81ED-4DB2-BD59-A6C34878D82A}">
                    <a16:rowId xmlns:a16="http://schemas.microsoft.com/office/drawing/2014/main" val="577308103"/>
                  </a:ext>
                </a:extLst>
              </a:tr>
              <a:tr h="316524">
                <a:tc>
                  <a:txBody>
                    <a:bodyPr/>
                    <a:lstStyle/>
                    <a:p>
                      <a:r>
                        <a:rPr kumimoji="1" lang="en-US" altLang="ja-JP" sz="1500" dirty="0" err="1"/>
                        <a:t>Rating_disabled</a:t>
                      </a:r>
                      <a:endParaRPr kumimoji="1" lang="ja-JP" altLang="en-US" sz="1500"/>
                    </a:p>
                  </a:txBody>
                  <a:tcPr marT="45721" marB="45721"/>
                </a:tc>
                <a:tc>
                  <a:txBody>
                    <a:bodyPr/>
                    <a:lstStyle/>
                    <a:p>
                      <a:r>
                        <a:rPr kumimoji="1" lang="ja-JP" altLang="en-US" sz="1500"/>
                        <a:t>評価が許可されていない</a:t>
                      </a:r>
                    </a:p>
                  </a:txBody>
                  <a:tcPr marT="45721" marB="45721"/>
                </a:tc>
                <a:extLst>
                  <a:ext uri="{0D108BD9-81ED-4DB2-BD59-A6C34878D82A}">
                    <a16:rowId xmlns:a16="http://schemas.microsoft.com/office/drawing/2014/main" val="3094334180"/>
                  </a:ext>
                </a:extLst>
              </a:tr>
              <a:tr h="316524">
                <a:tc>
                  <a:txBody>
                    <a:bodyPr/>
                    <a:lstStyle/>
                    <a:p>
                      <a:r>
                        <a:rPr kumimoji="1" lang="en-US" altLang="ja-JP" sz="1500" dirty="0"/>
                        <a:t>describe</a:t>
                      </a:r>
                      <a:endParaRPr kumimoji="1" lang="ja-JP" altLang="en-US" sz="1500"/>
                    </a:p>
                  </a:txBody>
                  <a:tcPr marT="45721" marB="45721"/>
                </a:tc>
                <a:tc>
                  <a:txBody>
                    <a:bodyPr/>
                    <a:lstStyle/>
                    <a:p>
                      <a:r>
                        <a:rPr kumimoji="1" lang="ja-JP" altLang="en-US" sz="1500"/>
                        <a:t>動画の説明文</a:t>
                      </a:r>
                    </a:p>
                  </a:txBody>
                  <a:tcPr marT="45721" marB="45721"/>
                </a:tc>
                <a:extLst>
                  <a:ext uri="{0D108BD9-81ED-4DB2-BD59-A6C34878D82A}">
                    <a16:rowId xmlns:a16="http://schemas.microsoft.com/office/drawing/2014/main" val="341583004"/>
                  </a:ext>
                </a:extLst>
              </a:tr>
              <a:tr h="316524">
                <a:tc>
                  <a:txBody>
                    <a:bodyPr/>
                    <a:lstStyle/>
                    <a:p>
                      <a:r>
                        <a:rPr kumimoji="1" lang="en-US" altLang="ja-JP" sz="1500" dirty="0"/>
                        <a:t>y</a:t>
                      </a:r>
                      <a:endParaRPr kumimoji="1" lang="ja-JP" altLang="en-US" sz="1500"/>
                    </a:p>
                  </a:txBody>
                  <a:tcPr marT="45721" marB="45721"/>
                </a:tc>
                <a:tc>
                  <a:txBody>
                    <a:bodyPr/>
                    <a:lstStyle/>
                    <a:p>
                      <a:r>
                        <a:rPr kumimoji="1" lang="ja-JP" altLang="en-US" sz="1500" dirty="0"/>
                        <a:t>再生数</a:t>
                      </a:r>
                    </a:p>
                  </a:txBody>
                  <a:tcPr marT="45721" marB="45721"/>
                </a:tc>
                <a:extLst>
                  <a:ext uri="{0D108BD9-81ED-4DB2-BD59-A6C34878D82A}">
                    <a16:rowId xmlns:a16="http://schemas.microsoft.com/office/drawing/2014/main" val="1002657697"/>
                  </a:ext>
                </a:extLst>
              </a:tr>
            </a:tbl>
          </a:graphicData>
        </a:graphic>
      </p:graphicFrame>
      <p:sp>
        <p:nvSpPr>
          <p:cNvPr id="6" name="正方形/長方形 5">
            <a:extLst>
              <a:ext uri="{FF2B5EF4-FFF2-40B4-BE49-F238E27FC236}">
                <a16:creationId xmlns:a16="http://schemas.microsoft.com/office/drawing/2014/main" id="{7EAA4487-729F-614B-B474-3409ED3E16EC}"/>
              </a:ext>
            </a:extLst>
          </p:cNvPr>
          <p:cNvSpPr/>
          <p:nvPr/>
        </p:nvSpPr>
        <p:spPr>
          <a:xfrm>
            <a:off x="8421538" y="6269020"/>
            <a:ext cx="3519425" cy="369460"/>
          </a:xfrm>
          <a:prstGeom prst="rect">
            <a:avLst/>
          </a:prstGeom>
        </p:spPr>
        <p:txBody>
          <a:bodyPr wrap="none">
            <a:spAutoFit/>
          </a:bodyPr>
          <a:lstStyle/>
          <a:p>
            <a:r>
              <a:rPr lang="en-US" altLang="ja-JP" sz="1801" dirty="0"/>
              <a:t>YouTube</a:t>
            </a:r>
            <a:r>
              <a:rPr lang="ja-JP" altLang="en-US" sz="1801" dirty="0"/>
              <a:t>動画の再生数を予測する</a:t>
            </a:r>
          </a:p>
        </p:txBody>
      </p:sp>
      <p:sp>
        <p:nvSpPr>
          <p:cNvPr id="4" name="テキスト ボックス 3"/>
          <p:cNvSpPr txBox="1"/>
          <p:nvPr/>
        </p:nvSpPr>
        <p:spPr>
          <a:xfrm>
            <a:off x="7655860" y="2863870"/>
            <a:ext cx="2901461" cy="830997"/>
          </a:xfrm>
          <a:prstGeom prst="rect">
            <a:avLst/>
          </a:prstGeom>
          <a:noFill/>
        </p:spPr>
        <p:txBody>
          <a:bodyPr wrap="square" rtlCol="0">
            <a:spAutoFit/>
          </a:bodyPr>
          <a:lstStyle/>
          <a:p>
            <a:r>
              <a:rPr lang="ja-JP" altLang="en-US" sz="2400" dirty="0"/>
              <a:t>レコード数：</a:t>
            </a:r>
            <a:r>
              <a:rPr lang="en-US" altLang="ja-JP" sz="2400" dirty="0"/>
              <a:t>19720</a:t>
            </a:r>
          </a:p>
          <a:p>
            <a:r>
              <a:rPr lang="ja-JP" altLang="en-US" sz="2400" dirty="0"/>
              <a:t>列数：</a:t>
            </a:r>
            <a:r>
              <a:rPr lang="en-US" altLang="ja-JP" sz="2400" dirty="0"/>
              <a:t>17</a:t>
            </a:r>
            <a:endParaRPr lang="ja-JP" altLang="en-US" sz="2400" dirty="0"/>
          </a:p>
        </p:txBody>
      </p:sp>
    </p:spTree>
    <p:extLst>
      <p:ext uri="{BB962C8B-B14F-4D97-AF65-F5344CB8AC3E}">
        <p14:creationId xmlns:p14="http://schemas.microsoft.com/office/powerpoint/2010/main" val="424446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正方形/長方形 2">
            <a:extLst>
              <a:ext uri="{FF2B5EF4-FFF2-40B4-BE49-F238E27FC236}">
                <a16:creationId xmlns:a16="http://schemas.microsoft.com/office/drawing/2014/main" id="{239722ED-18AF-B440-9963-428DDB1DA1DF}"/>
              </a:ext>
            </a:extLst>
          </p:cNvPr>
          <p:cNvSpPr/>
          <p:nvPr/>
        </p:nvSpPr>
        <p:spPr>
          <a:xfrm>
            <a:off x="8087854" y="214351"/>
            <a:ext cx="3519425" cy="369460"/>
          </a:xfrm>
          <a:prstGeom prst="rect">
            <a:avLst/>
          </a:prstGeom>
        </p:spPr>
        <p:txBody>
          <a:bodyPr wrap="none">
            <a:spAutoFit/>
          </a:bodyPr>
          <a:lstStyle/>
          <a:p>
            <a:r>
              <a:rPr lang="en-US" altLang="ja-JP" sz="1801" dirty="0"/>
              <a:t>YouTube</a:t>
            </a:r>
            <a:r>
              <a:rPr lang="ja-JP" altLang="en-US" sz="1801"/>
              <a:t>動画の再生数を予測する</a:t>
            </a:r>
          </a:p>
        </p:txBody>
      </p:sp>
      <p:sp>
        <p:nvSpPr>
          <p:cNvPr id="4" name="テキスト ボックス 3">
            <a:extLst>
              <a:ext uri="{FF2B5EF4-FFF2-40B4-BE49-F238E27FC236}">
                <a16:creationId xmlns:a16="http://schemas.microsoft.com/office/drawing/2014/main" id="{0532C71D-B41A-7C49-AA67-DB4FD682D7B6}"/>
              </a:ext>
            </a:extLst>
          </p:cNvPr>
          <p:cNvSpPr txBox="1"/>
          <p:nvPr/>
        </p:nvSpPr>
        <p:spPr>
          <a:xfrm>
            <a:off x="1810591" y="2924478"/>
            <a:ext cx="8850235" cy="3416320"/>
          </a:xfrm>
          <a:prstGeom prst="rect">
            <a:avLst/>
          </a:prstGeom>
          <a:noFill/>
        </p:spPr>
        <p:txBody>
          <a:bodyPr wrap="square" rtlCol="0">
            <a:spAutoFit/>
          </a:bodyPr>
          <a:lstStyle/>
          <a:p>
            <a:r>
              <a:rPr lang="ja-JP" altLang="en-US" sz="2400" dirty="0"/>
              <a:t>以下の特徴量を用意</a:t>
            </a:r>
            <a:endParaRPr lang="en-US" altLang="ja-JP" sz="2400" dirty="0"/>
          </a:p>
          <a:p>
            <a:r>
              <a:rPr lang="ja-JP" altLang="en-US" sz="2400" dirty="0"/>
              <a:t>・</a:t>
            </a:r>
            <a:r>
              <a:rPr lang="en-US" altLang="ja-JP" sz="2400" dirty="0"/>
              <a:t>dislikes(</a:t>
            </a:r>
            <a:r>
              <a:rPr lang="ja-JP" altLang="en-US" sz="2400" dirty="0"/>
              <a:t>低評価数</a:t>
            </a:r>
            <a:r>
              <a:rPr lang="en-US" altLang="ja-JP" sz="2400" dirty="0"/>
              <a:t>)</a:t>
            </a:r>
            <a:r>
              <a:rPr lang="ja-JP" altLang="en-US" sz="2400" dirty="0" err="1"/>
              <a:t>、</a:t>
            </a:r>
            <a:r>
              <a:rPr lang="en-US" altLang="ja-JP" sz="2400" dirty="0"/>
              <a:t>likes(</a:t>
            </a:r>
            <a:r>
              <a:rPr lang="ja-JP" altLang="en-US" sz="2400" dirty="0"/>
              <a:t>高評価数</a:t>
            </a:r>
            <a:r>
              <a:rPr lang="en-US" altLang="ja-JP" sz="2400" dirty="0"/>
              <a:t>)</a:t>
            </a:r>
            <a:r>
              <a:rPr lang="en-US" altLang="ja-JP" sz="2400" dirty="0" err="1"/>
              <a:t>comment_count</a:t>
            </a:r>
            <a:r>
              <a:rPr lang="en-US" altLang="ja-JP" sz="2400" dirty="0"/>
              <a:t>(</a:t>
            </a:r>
            <a:r>
              <a:rPr lang="ja-JP" altLang="en-US" sz="2400" dirty="0"/>
              <a:t>コメン</a:t>
            </a:r>
            <a:endParaRPr lang="en-US" altLang="ja-JP" sz="2400" dirty="0"/>
          </a:p>
          <a:p>
            <a:r>
              <a:rPr lang="ja-JP" altLang="en-US" sz="2400" dirty="0"/>
              <a:t>　ト数</a:t>
            </a:r>
            <a:r>
              <a:rPr lang="en-US" altLang="ja-JP" sz="2400" dirty="0"/>
              <a:t>)</a:t>
            </a:r>
            <a:r>
              <a:rPr lang="ja-JP" altLang="en-US" sz="2400" dirty="0"/>
              <a:t>の四則演算等</a:t>
            </a:r>
            <a:r>
              <a:rPr lang="en-US" altLang="ja-JP" sz="2400" dirty="0"/>
              <a:t>,log,</a:t>
            </a:r>
            <a:r>
              <a:rPr lang="ja-JP" altLang="en-US" sz="2400" dirty="0"/>
              <a:t>二乗などの</a:t>
            </a:r>
            <a:r>
              <a:rPr lang="en-US" altLang="ja-JP" sz="2400" dirty="0"/>
              <a:t>aggregation(</a:t>
            </a:r>
            <a:r>
              <a:rPr lang="ja-JP" altLang="en-US" sz="2400" dirty="0"/>
              <a:t>集計</a:t>
            </a:r>
            <a:r>
              <a:rPr lang="en-US" altLang="ja-JP" sz="2400" dirty="0"/>
              <a:t>)</a:t>
            </a:r>
            <a:r>
              <a:rPr lang="ja-JP" altLang="en-US" sz="2400" dirty="0"/>
              <a:t>特徴量</a:t>
            </a:r>
            <a:endParaRPr lang="en-US" altLang="ja-JP" sz="2400" dirty="0"/>
          </a:p>
          <a:p>
            <a:r>
              <a:rPr lang="ja-JP" altLang="en-US" sz="2400" dirty="0"/>
              <a:t>・</a:t>
            </a:r>
            <a:r>
              <a:rPr lang="en-US" altLang="ja-JP" sz="2400" u="sng" dirty="0"/>
              <a:t>dislikes</a:t>
            </a:r>
            <a:r>
              <a:rPr lang="ja-JP" altLang="en-US" sz="2400" u="sng" dirty="0" err="1"/>
              <a:t>、</a:t>
            </a:r>
            <a:r>
              <a:rPr lang="en-US" altLang="ja-JP" sz="2400" u="sng" dirty="0"/>
              <a:t>likes</a:t>
            </a:r>
            <a:r>
              <a:rPr lang="ja-JP" altLang="en-US" sz="2400" u="sng" dirty="0" err="1"/>
              <a:t>、</a:t>
            </a:r>
            <a:r>
              <a:rPr lang="en-US" altLang="ja-JP" sz="2400" u="sng" dirty="0" err="1"/>
              <a:t>comment_count</a:t>
            </a:r>
            <a:r>
              <a:rPr lang="ja-JP" altLang="en-US" sz="2400" u="sng" dirty="0"/>
              <a:t>の予測数</a:t>
            </a:r>
            <a:endParaRPr lang="en-US" altLang="ja-JP" sz="2400" u="sng" dirty="0"/>
          </a:p>
          <a:p>
            <a:r>
              <a:rPr lang="ja-JP" altLang="en-US" sz="2400" dirty="0"/>
              <a:t>・テキスト</a:t>
            </a:r>
            <a:r>
              <a:rPr lang="en-US" altLang="ja-JP" sz="2400" dirty="0"/>
              <a:t>(</a:t>
            </a:r>
            <a:r>
              <a:rPr lang="en-US" altLang="ja-JP" sz="2400" dirty="0" err="1"/>
              <a:t>channelTitle,CategoryId</a:t>
            </a:r>
            <a:r>
              <a:rPr lang="ja-JP" altLang="en-US" sz="2400" dirty="0"/>
              <a:t>など</a:t>
            </a:r>
            <a:r>
              <a:rPr lang="en-US" altLang="ja-JP" sz="2400" dirty="0"/>
              <a:t>)</a:t>
            </a:r>
            <a:r>
              <a:rPr lang="ja-JP" altLang="en-US" sz="2400" dirty="0"/>
              <a:t>の</a:t>
            </a:r>
            <a:r>
              <a:rPr lang="en-US" altLang="ja-JP" sz="2400" dirty="0"/>
              <a:t>aggregation</a:t>
            </a:r>
            <a:r>
              <a:rPr lang="ja-JP" altLang="en-US" sz="2400" dirty="0"/>
              <a:t>特徴量</a:t>
            </a:r>
            <a:endParaRPr lang="en-US" altLang="ja-JP" sz="2400" dirty="0"/>
          </a:p>
          <a:p>
            <a:r>
              <a:rPr lang="ja-JP" altLang="en-US" sz="2400" dirty="0"/>
              <a:t>・テキストの</a:t>
            </a:r>
            <a:r>
              <a:rPr lang="en-US" altLang="ja-JP" sz="2400" dirty="0" err="1"/>
              <a:t>tf-idf</a:t>
            </a:r>
            <a:r>
              <a:rPr lang="en-US" altLang="ja-JP" sz="2400" dirty="0"/>
              <a:t> -&gt; </a:t>
            </a:r>
            <a:r>
              <a:rPr lang="en-US" altLang="ja-JP" sz="2400" dirty="0" err="1"/>
              <a:t>svd</a:t>
            </a:r>
            <a:r>
              <a:rPr lang="ja-JP" altLang="en-US" sz="2400" dirty="0" err="1"/>
              <a:t>、</a:t>
            </a:r>
            <a:r>
              <a:rPr lang="en-US" altLang="ja-JP" sz="2400" dirty="0"/>
              <a:t>doc2vec</a:t>
            </a:r>
            <a:r>
              <a:rPr lang="ja-JP" altLang="en-US" sz="2400" dirty="0" err="1"/>
              <a:t>、</a:t>
            </a:r>
            <a:r>
              <a:rPr lang="en-US" altLang="ja-JP" sz="2400" dirty="0" err="1"/>
              <a:t>tf-idf+t-sne</a:t>
            </a:r>
            <a:endParaRPr lang="en-US" altLang="ja-JP" sz="2400" dirty="0"/>
          </a:p>
          <a:p>
            <a:r>
              <a:rPr lang="ja-JP" altLang="en-US" sz="2400" dirty="0"/>
              <a:t>・</a:t>
            </a:r>
            <a:r>
              <a:rPr lang="en-US" altLang="ja-JP" sz="2400" dirty="0"/>
              <a:t>Target Encoding</a:t>
            </a:r>
          </a:p>
          <a:p>
            <a:r>
              <a:rPr lang="ja-JP" altLang="en-US" sz="2400" dirty="0"/>
              <a:t>・テキストの中に</a:t>
            </a:r>
            <a:r>
              <a:rPr lang="en-US" altLang="ja-JP" sz="2400" dirty="0"/>
              <a:t>keyword</a:t>
            </a:r>
            <a:r>
              <a:rPr lang="ja-JP" altLang="en-US" sz="2400" dirty="0"/>
              <a:t>あり、なしの</a:t>
            </a:r>
            <a:r>
              <a:rPr lang="en-US" altLang="ja-JP" sz="2400" dirty="0"/>
              <a:t>binary</a:t>
            </a:r>
            <a:r>
              <a:rPr lang="ja-JP" altLang="en-US" sz="2400" dirty="0"/>
              <a:t>特徴量</a:t>
            </a:r>
            <a:endParaRPr lang="en-US" altLang="ja-JP" sz="2400" dirty="0"/>
          </a:p>
          <a:p>
            <a:endParaRPr lang="en-US" altLang="ja-JP" sz="2400" dirty="0"/>
          </a:p>
        </p:txBody>
      </p:sp>
      <p:sp>
        <p:nvSpPr>
          <p:cNvPr id="6" name="テキスト ボックス 5"/>
          <p:cNvSpPr txBox="1"/>
          <p:nvPr/>
        </p:nvSpPr>
        <p:spPr>
          <a:xfrm>
            <a:off x="2003610" y="1438439"/>
            <a:ext cx="7210727" cy="1108124"/>
          </a:xfrm>
          <a:prstGeom prst="rect">
            <a:avLst/>
          </a:prstGeom>
          <a:noFill/>
        </p:spPr>
        <p:txBody>
          <a:bodyPr wrap="square" rtlCol="0">
            <a:spAutoFit/>
          </a:bodyPr>
          <a:lstStyle/>
          <a:p>
            <a:r>
              <a:rPr lang="en-US" altLang="ja-JP" sz="2400" dirty="0"/>
              <a:t>EDA(</a:t>
            </a:r>
            <a:r>
              <a:rPr lang="ja-JP" altLang="en-US" sz="2400" dirty="0"/>
              <a:t>探索型データ解析</a:t>
            </a:r>
            <a:r>
              <a:rPr lang="en-US" altLang="ja-JP" sz="2400" dirty="0"/>
              <a:t>)</a:t>
            </a:r>
            <a:r>
              <a:rPr lang="ja-JP" altLang="en-US" sz="2400" dirty="0"/>
              <a:t>を行い、再生数を予測するのに効果的な特徴量を見つける。</a:t>
            </a:r>
            <a:endParaRPr lang="en-US" altLang="ja-JP" sz="2400" dirty="0"/>
          </a:p>
          <a:p>
            <a:endParaRPr lang="en-US" altLang="ja-JP" sz="1801" dirty="0"/>
          </a:p>
        </p:txBody>
      </p:sp>
    </p:spTree>
    <p:extLst>
      <p:ext uri="{BB962C8B-B14F-4D97-AF65-F5344CB8AC3E}">
        <p14:creationId xmlns:p14="http://schemas.microsoft.com/office/powerpoint/2010/main" val="265334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255" y="2197431"/>
            <a:ext cx="10131019" cy="4273707"/>
          </a:xfrm>
          <a:prstGeom prst="rect">
            <a:avLst/>
          </a:prstGeom>
        </p:spPr>
      </p:pic>
      <p:sp>
        <p:nvSpPr>
          <p:cNvPr id="4" name="テキスト ボックス 3">
            <a:extLst>
              <a:ext uri="{FF2B5EF4-FFF2-40B4-BE49-F238E27FC236}">
                <a16:creationId xmlns:a16="http://schemas.microsoft.com/office/drawing/2014/main" id="{E7168466-B6A2-4447-84A6-4F4CFFEEF700}"/>
              </a:ext>
            </a:extLst>
          </p:cNvPr>
          <p:cNvSpPr txBox="1"/>
          <p:nvPr/>
        </p:nvSpPr>
        <p:spPr>
          <a:xfrm>
            <a:off x="2564598" y="1251734"/>
            <a:ext cx="7018329" cy="830997"/>
          </a:xfrm>
          <a:prstGeom prst="rect">
            <a:avLst/>
          </a:prstGeom>
          <a:noFill/>
        </p:spPr>
        <p:txBody>
          <a:bodyPr wrap="square" rtlCol="0">
            <a:spAutoFit/>
          </a:bodyPr>
          <a:lstStyle/>
          <a:p>
            <a:r>
              <a:rPr lang="ja-JP" altLang="en-US" sz="2400" dirty="0"/>
              <a:t>評価やコメントをすることが許可されていないものに関しては値が０。</a:t>
            </a:r>
          </a:p>
        </p:txBody>
      </p:sp>
    </p:spTree>
    <p:extLst>
      <p:ext uri="{BB962C8B-B14F-4D97-AF65-F5344CB8AC3E}">
        <p14:creationId xmlns:p14="http://schemas.microsoft.com/office/powerpoint/2010/main" val="36699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966547" y="2070437"/>
            <a:ext cx="9111761" cy="2677656"/>
          </a:xfrm>
          <a:prstGeom prst="rect">
            <a:avLst/>
          </a:prstGeom>
        </p:spPr>
        <p:txBody>
          <a:bodyPr wrap="square">
            <a:spAutoFit/>
          </a:bodyPr>
          <a:lstStyle/>
          <a:p>
            <a:r>
              <a:rPr lang="ja-JP" altLang="en-US" sz="2800" dirty="0"/>
              <a:t>モデリング</a:t>
            </a:r>
            <a:endParaRPr lang="en-US" altLang="ja-JP" sz="2800" dirty="0"/>
          </a:p>
          <a:p>
            <a:r>
              <a:rPr lang="ja-JP" altLang="en-US" sz="2800" dirty="0"/>
              <a:t>・</a:t>
            </a:r>
            <a:r>
              <a:rPr lang="en-US" altLang="ja-JP" sz="2800" u="sng" dirty="0" err="1"/>
              <a:t>LightGBM</a:t>
            </a:r>
            <a:r>
              <a:rPr lang="ja-JP" altLang="en-US" sz="2800" u="sng" dirty="0"/>
              <a:t>をメイン</a:t>
            </a:r>
            <a:r>
              <a:rPr lang="ja-JP" altLang="en-US" sz="2800" dirty="0"/>
              <a:t>として、</a:t>
            </a:r>
            <a:r>
              <a:rPr lang="en-US" altLang="ja-JP" sz="2800" dirty="0"/>
              <a:t>NN,RF(</a:t>
            </a:r>
            <a:r>
              <a:rPr lang="en-US" altLang="ja-JP" sz="2800" dirty="0" err="1"/>
              <a:t>LightGBM</a:t>
            </a:r>
            <a:r>
              <a:rPr lang="en-US" altLang="ja-JP" sz="2800" dirty="0"/>
              <a:t> </a:t>
            </a:r>
            <a:r>
              <a:rPr lang="en-US" altLang="ja-JP" sz="2800" dirty="0" err="1"/>
              <a:t>rf</a:t>
            </a:r>
            <a:endParaRPr lang="en-US" altLang="ja-JP" sz="2800" dirty="0"/>
          </a:p>
          <a:p>
            <a:r>
              <a:rPr lang="ja-JP" altLang="en-US" sz="2800" dirty="0"/>
              <a:t>　</a:t>
            </a:r>
            <a:r>
              <a:rPr lang="en-US" altLang="ja-JP" sz="2800" dirty="0"/>
              <a:t> mode)</a:t>
            </a:r>
            <a:r>
              <a:rPr lang="ja-JP" altLang="en-US" sz="2800" dirty="0"/>
              <a:t>の</a:t>
            </a:r>
            <a:r>
              <a:rPr lang="en-US" altLang="ja-JP" sz="2800" dirty="0"/>
              <a:t>Linear Regression</a:t>
            </a:r>
            <a:r>
              <a:rPr lang="ja-JP" altLang="en-US" sz="2800" dirty="0"/>
              <a:t>による</a:t>
            </a:r>
            <a:r>
              <a:rPr lang="en-US" altLang="ja-JP" sz="2800" dirty="0"/>
              <a:t>Stacking</a:t>
            </a:r>
            <a:r>
              <a:rPr lang="ja-JP" altLang="en-US" sz="2800" dirty="0"/>
              <a:t>を行う</a:t>
            </a:r>
            <a:endParaRPr lang="en-US" altLang="ja-JP" sz="2800" dirty="0"/>
          </a:p>
          <a:p>
            <a:r>
              <a:rPr lang="ja-JP" altLang="en-US" sz="2800" dirty="0"/>
              <a:t>・シングルモデルでは、</a:t>
            </a:r>
            <a:r>
              <a:rPr lang="en-US" altLang="ja-JP" sz="2800" dirty="0" err="1"/>
              <a:t>LightGBM</a:t>
            </a:r>
            <a:r>
              <a:rPr lang="ja-JP" altLang="en-US" sz="2800" dirty="0" err="1"/>
              <a:t>、</a:t>
            </a:r>
            <a:r>
              <a:rPr lang="en-US" altLang="ja-JP" sz="2800" dirty="0" err="1"/>
              <a:t>XGBoost</a:t>
            </a:r>
            <a:r>
              <a:rPr lang="ja-JP" altLang="en-US" sz="2800" dirty="0" err="1"/>
              <a:t>、</a:t>
            </a:r>
            <a:endParaRPr lang="en-US" altLang="ja-JP" sz="2800" dirty="0"/>
          </a:p>
          <a:p>
            <a:r>
              <a:rPr lang="ja-JP" altLang="en-US" sz="2800" dirty="0"/>
              <a:t>　</a:t>
            </a:r>
            <a:r>
              <a:rPr lang="en-US" altLang="ja-JP" sz="2800" dirty="0" err="1"/>
              <a:t>CatBoost</a:t>
            </a:r>
            <a:r>
              <a:rPr lang="ja-JP" altLang="en-US" sz="2800" dirty="0"/>
              <a:t>を試す</a:t>
            </a:r>
            <a:endParaRPr lang="en-US" altLang="ja-JP" sz="2800" dirty="0"/>
          </a:p>
          <a:p>
            <a:endParaRPr lang="en-US" altLang="ja-JP" sz="2800" dirty="0"/>
          </a:p>
        </p:txBody>
      </p:sp>
      <p:sp>
        <p:nvSpPr>
          <p:cNvPr id="3" name="テキスト ボックス 2">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Tree>
    <p:extLst>
      <p:ext uri="{BB962C8B-B14F-4D97-AF65-F5344CB8AC3E}">
        <p14:creationId xmlns:p14="http://schemas.microsoft.com/office/powerpoint/2010/main" val="956519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168466-B6A2-4447-84A6-4F4CFFEEF700}"/>
              </a:ext>
            </a:extLst>
          </p:cNvPr>
          <p:cNvSpPr txBox="1"/>
          <p:nvPr/>
        </p:nvSpPr>
        <p:spPr>
          <a:xfrm>
            <a:off x="3968544" y="612752"/>
            <a:ext cx="4534329" cy="584775"/>
          </a:xfrm>
          <a:prstGeom prst="rect">
            <a:avLst/>
          </a:prstGeom>
          <a:noFill/>
        </p:spPr>
        <p:txBody>
          <a:bodyPr wrap="square" rtlCol="0">
            <a:spAutoFit/>
          </a:bodyPr>
          <a:lstStyle/>
          <a:p>
            <a:r>
              <a:rPr lang="ja-JP" altLang="en-US" sz="3200" dirty="0"/>
              <a:t>アプローチ・方法</a:t>
            </a:r>
          </a:p>
        </p:txBody>
      </p:sp>
      <p:sp>
        <p:nvSpPr>
          <p:cNvPr id="3" name="テキスト ボックス 2"/>
          <p:cNvSpPr txBox="1"/>
          <p:nvPr/>
        </p:nvSpPr>
        <p:spPr>
          <a:xfrm>
            <a:off x="978878" y="2090172"/>
            <a:ext cx="10234246" cy="2677656"/>
          </a:xfrm>
          <a:prstGeom prst="rect">
            <a:avLst/>
          </a:prstGeom>
          <a:noFill/>
        </p:spPr>
        <p:txBody>
          <a:bodyPr wrap="square" rtlCol="0">
            <a:spAutoFit/>
          </a:bodyPr>
          <a:lstStyle/>
          <a:p>
            <a:r>
              <a:rPr lang="ja-JP" altLang="en-US" sz="2800" dirty="0"/>
              <a:t>なぜ</a:t>
            </a:r>
            <a:r>
              <a:rPr lang="en-US" altLang="ja-JP" sz="2800" dirty="0" err="1"/>
              <a:t>LightGBM</a:t>
            </a:r>
            <a:r>
              <a:rPr lang="ja-JP" altLang="en-US" sz="2800" dirty="0"/>
              <a:t>を使うのか？</a:t>
            </a:r>
            <a:endParaRPr lang="en-US" altLang="ja-JP" sz="2800" dirty="0"/>
          </a:p>
          <a:p>
            <a:r>
              <a:rPr lang="ja-JP" altLang="en-US" sz="2800" dirty="0"/>
              <a:t>・カテゴリ変数に対して特別な処理を自動的に実行してくれる</a:t>
            </a:r>
            <a:endParaRPr lang="en-US" altLang="ja-JP" sz="2800" dirty="0"/>
          </a:p>
          <a:p>
            <a:r>
              <a:rPr lang="ja-JP" altLang="en-US" sz="2800" dirty="0"/>
              <a:t>　ので、</a:t>
            </a:r>
            <a:r>
              <a:rPr lang="en-US" altLang="ja-JP" sz="2800" dirty="0"/>
              <a:t>One-Hot</a:t>
            </a:r>
            <a:r>
              <a:rPr lang="ja-JP" altLang="en-US" sz="2800" dirty="0"/>
              <a:t>エンコーディングの手間を無くせる</a:t>
            </a:r>
            <a:endParaRPr lang="en-US" altLang="ja-JP" sz="2800" dirty="0"/>
          </a:p>
          <a:p>
            <a:r>
              <a:rPr lang="ja-JP" altLang="en-US" sz="2800" dirty="0"/>
              <a:t>・既存のデータセットを極力加工せずに利用するという観点で、</a:t>
            </a:r>
            <a:endParaRPr lang="en-US" altLang="ja-JP" sz="2800" dirty="0"/>
          </a:p>
          <a:p>
            <a:r>
              <a:rPr lang="ja-JP" altLang="en-US" sz="2800" dirty="0"/>
              <a:t>　特徴量エンジニアリングの負担を軽減してくれる</a:t>
            </a:r>
            <a:endParaRPr lang="en-US" altLang="ja-JP" sz="2800" dirty="0"/>
          </a:p>
          <a:p>
            <a:r>
              <a:rPr lang="en-US" altLang="ja-JP" sz="2800" dirty="0"/>
              <a:t>   </a:t>
            </a:r>
            <a:r>
              <a:rPr lang="ja-JP" altLang="en-US" sz="2800"/>
              <a:t>・特徴量の重要度を計算できる</a:t>
            </a:r>
          </a:p>
        </p:txBody>
      </p:sp>
    </p:spTree>
    <p:extLst>
      <p:ext uri="{BB962C8B-B14F-4D97-AF65-F5344CB8AC3E}">
        <p14:creationId xmlns:p14="http://schemas.microsoft.com/office/powerpoint/2010/main" val="257670937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495</TotalTime>
  <Words>727</Words>
  <Application>Microsoft Macintosh PowerPoint</Application>
  <PresentationFormat>ワイド画面</PresentationFormat>
  <Paragraphs>110</Paragraphs>
  <Slides>11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游ゴシック</vt:lpstr>
      <vt:lpstr>Arial</vt:lpstr>
      <vt:lpstr>Calibri</vt:lpstr>
      <vt:lpstr>Calibri Light</vt:lpstr>
      <vt:lpstr>Office テーマ</vt:lpstr>
      <vt:lpstr>PD3中間報告会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和輝 鶴瀬</dc:creator>
  <cp:lastModifiedBy>和輝 鶴瀬</cp:lastModifiedBy>
  <cp:revision>47</cp:revision>
  <cp:lastPrinted>2020-09-17T06:00:25Z</cp:lastPrinted>
  <dcterms:created xsi:type="dcterms:W3CDTF">2020-09-14T01:58:52Z</dcterms:created>
  <dcterms:modified xsi:type="dcterms:W3CDTF">2020-09-17T06:12:29Z</dcterms:modified>
</cp:coreProperties>
</file>